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m4a" ContentType="audio/mp4"/>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tiff" ContentType="image/tiff"/>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theme/theme48.xml" ContentType="application/vnd.openxmlformats-officedocument.theme+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theme/theme51.xml" ContentType="application/vnd.openxmlformats-officedocument.theme+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2.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3.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theme/theme54.xml" ContentType="application/vnd.openxmlformats-officedocument.theme+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theme/theme55.xml" ContentType="application/vnd.openxmlformats-officedocument.theme+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theme/theme56.xml" ContentType="application/vnd.openxmlformats-officedocument.theme+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theme/theme57.xml" ContentType="application/vnd.openxmlformats-officedocument.theme+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theme/theme58.xml" ContentType="application/vnd.openxmlformats-officedocument.theme+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59.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theme/theme60.xml" ContentType="application/vnd.openxmlformats-officedocument.theme+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theme/theme61.xml" ContentType="application/vnd.openxmlformats-officedocument.theme+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2.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theme/theme63.xml" ContentType="application/vnd.openxmlformats-officedocument.theme+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theme/theme64.xml" ContentType="application/vnd.openxmlformats-officedocument.theme+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theme/theme65.xml" ContentType="application/vnd.openxmlformats-officedocument.theme+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theme/theme66.xml" ContentType="application/vnd.openxmlformats-officedocument.theme+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theme/theme67.xml" ContentType="application/vnd.openxmlformats-officedocument.theme+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theme/theme68.xml" ContentType="application/vnd.openxmlformats-officedocument.theme+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theme/theme69.xml" ContentType="application/vnd.openxmlformats-officedocument.theme+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theme/theme70.xml" ContentType="application/vnd.openxmlformats-officedocument.theme+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theme/theme71.xml" ContentType="application/vnd.openxmlformats-officedocument.theme+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theme/theme72.xml" ContentType="application/vnd.openxmlformats-officedocument.theme+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theme/theme73.xml" ContentType="application/vnd.openxmlformats-officedocument.theme+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theme/theme74.xml" ContentType="application/vnd.openxmlformats-officedocument.theme+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theme/theme75.xml" ContentType="application/vnd.openxmlformats-officedocument.theme+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theme/theme76.xml" ContentType="application/vnd.openxmlformats-officedocument.theme+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theme/theme77.xml" ContentType="application/vnd.openxmlformats-officedocument.theme+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theme/theme78.xml" ContentType="application/vnd.openxmlformats-officedocument.theme+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theme/theme79.xml" ContentType="application/vnd.openxmlformats-officedocument.theme+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theme/theme80.xml" ContentType="application/vnd.openxmlformats-officedocument.theme+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theme/theme81.xml" ContentType="application/vnd.openxmlformats-officedocument.theme+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theme/theme82.xml" ContentType="application/vnd.openxmlformats-officedocument.theme+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theme/theme83.xml" ContentType="application/vnd.openxmlformats-officedocument.theme+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theme/theme84.xml" ContentType="application/vnd.openxmlformats-officedocument.theme+xml"/>
  <Override PartName="/ppt/theme/theme85.xml" ContentType="application/vnd.openxmlformats-officedocument.theme+xml"/>
  <Override PartName="/ppt/theme/theme8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theme/themeOverride4.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8.xml" ContentType="application/vnd.openxmlformats-officedocument.drawingml.chart+xml"/>
  <Override PartName="/ppt/notesSlides/notesSlide34.xml" ContentType="application/vnd.openxmlformats-officedocument.presentationml.notesSlide+xml"/>
  <Override PartName="/ppt/charts/chart9.xml" ContentType="application/vnd.openxmlformats-officedocument.drawingml.chart+xml"/>
  <Override PartName="/ppt/theme/themeOverride5.xml" ContentType="application/vnd.openxmlformats-officedocument.themeOverride+xml"/>
  <Override PartName="/ppt/charts/chart10.xml" ContentType="application/vnd.openxmlformats-officedocument.drawingml.chart+xml"/>
  <Override PartName="/ppt/theme/themeOverride6.xml" ContentType="application/vnd.openxmlformats-officedocument.themeOverride+xml"/>
  <Override PartName="/ppt/charts/chart11.xml" ContentType="application/vnd.openxmlformats-officedocument.drawingml.chart+xml"/>
  <Override PartName="/ppt/theme/themeOverride7.xml" ContentType="application/vnd.openxmlformats-officedocument.themeOverr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12.xml" ContentType="application/vnd.openxmlformats-officedocument.drawingml.chart+xml"/>
  <Override PartName="/ppt/theme/themeOverride8.xml" ContentType="application/vnd.openxmlformats-officedocument.themeOverr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13.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rts/chart14.xml" ContentType="application/vnd.openxmlformats-officedocument.drawingml.chart+xml"/>
  <Override PartName="/ppt/theme/themeOverride9.xml" ContentType="application/vnd.openxmlformats-officedocument.themeOverride+xml"/>
  <Override PartName="/ppt/drawings/drawing2.xml" ContentType="application/vnd.openxmlformats-officedocument.drawingml.chartshapes+xml"/>
  <Override PartName="/ppt/charts/chart15.xml" ContentType="application/vnd.openxmlformats-officedocument.drawingml.chart+xml"/>
  <Override PartName="/ppt/theme/themeOverride10.xml" ContentType="application/vnd.openxmlformats-officedocument.themeOverride+xml"/>
  <Override PartName="/ppt/charts/chart16.xml" ContentType="application/vnd.openxmlformats-officedocument.drawingml.chart+xml"/>
  <Override PartName="/ppt/theme/themeOverride11.xml" ContentType="application/vnd.openxmlformats-officedocument.themeOverride+xml"/>
  <Override PartName="/ppt/charts/chart17.xml" ContentType="application/vnd.openxmlformats-officedocument.drawingml.chart+xml"/>
  <Override PartName="/ppt/theme/themeOverride12.xml" ContentType="application/vnd.openxmlformats-officedocument.themeOverride+xml"/>
  <Override PartName="/ppt/tags/tag2.xml" ContentType="application/vnd.openxmlformats-officedocument.presentationml.tags+xml"/>
  <Override PartName="/ppt/notesSlides/notesSlide45.xml" ContentType="application/vnd.openxmlformats-officedocument.presentationml.notesSlide+xml"/>
  <Override PartName="/ppt/tags/tag3.xml" ContentType="application/vnd.openxmlformats-officedocument.presentationml.tags+xml"/>
  <Override PartName="/ppt/notesSlides/notesSlide46.xml" ContentType="application/vnd.openxmlformats-officedocument.presentationml.notesSlide+xml"/>
  <Override PartName="/ppt/tags/tag4.xml" ContentType="application/vnd.openxmlformats-officedocument.presentationml.tags+xml"/>
  <Override PartName="/ppt/notesSlides/notesSlide47.xml" ContentType="application/vnd.openxmlformats-officedocument.presentationml.notesSlide+xml"/>
  <Override PartName="/ppt/tags/tag5.xml" ContentType="application/vnd.openxmlformats-officedocument.presentationml.tags+xml"/>
  <Override PartName="/ppt/notesSlides/notesSlide48.xml" ContentType="application/vnd.openxmlformats-officedocument.presentationml.notesSlide+xml"/>
  <Override PartName="/ppt/tags/tag6.xml" ContentType="application/vnd.openxmlformats-officedocument.presentationml.tags+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7948" r:id="rId40"/>
    <p:sldMasterId id="2147488072" r:id="rId41"/>
    <p:sldMasterId id="2147488085" r:id="rId42"/>
    <p:sldMasterId id="2147488097" r:id="rId43"/>
    <p:sldMasterId id="2147488134" r:id="rId44"/>
    <p:sldMasterId id="2147488265" r:id="rId45"/>
    <p:sldMasterId id="2147488316" r:id="rId46"/>
    <p:sldMasterId id="2147488340" r:id="rId47"/>
    <p:sldMasterId id="2147488352" r:id="rId48"/>
    <p:sldMasterId id="2147488365" r:id="rId49"/>
    <p:sldMasterId id="2147488378" r:id="rId50"/>
    <p:sldMasterId id="2147488390" r:id="rId51"/>
    <p:sldMasterId id="2147488559" r:id="rId52"/>
    <p:sldMasterId id="2147488571" r:id="rId53"/>
    <p:sldMasterId id="2147488624" r:id="rId54"/>
    <p:sldMasterId id="2147488637" r:id="rId55"/>
    <p:sldMasterId id="2147488722" r:id="rId56"/>
    <p:sldMasterId id="2147488747" r:id="rId57"/>
    <p:sldMasterId id="2147488785" r:id="rId58"/>
    <p:sldMasterId id="2147488892" r:id="rId59"/>
    <p:sldMasterId id="2147488975" r:id="rId60"/>
    <p:sldMasterId id="2147488978" r:id="rId61"/>
    <p:sldMasterId id="2147488991" r:id="rId62"/>
    <p:sldMasterId id="2147489016" r:id="rId63"/>
    <p:sldMasterId id="2147489028" r:id="rId64"/>
    <p:sldMasterId id="2147489066" r:id="rId65"/>
    <p:sldMasterId id="2147489084" r:id="rId66"/>
    <p:sldMasterId id="2147489228" r:id="rId67"/>
    <p:sldMasterId id="2147489240" r:id="rId68"/>
    <p:sldMasterId id="2147489252" r:id="rId69"/>
    <p:sldMasterId id="2147489265" r:id="rId70"/>
    <p:sldMasterId id="2147489277" r:id="rId71"/>
    <p:sldMasterId id="2147489289" r:id="rId72"/>
    <p:sldMasterId id="2147489339" r:id="rId73"/>
    <p:sldMasterId id="2147489351" r:id="rId74"/>
    <p:sldMasterId id="2147489365" r:id="rId75"/>
    <p:sldMasterId id="2147489377" r:id="rId76"/>
    <p:sldMasterId id="2147489384" r:id="rId77"/>
    <p:sldMasterId id="2147489397" r:id="rId78"/>
    <p:sldMasterId id="2147489409" r:id="rId79"/>
    <p:sldMasterId id="2147489421" r:id="rId80"/>
    <p:sldMasterId id="2147489452" r:id="rId81"/>
    <p:sldMasterId id="2147489465" r:id="rId82"/>
    <p:sldMasterId id="2147489477" r:id="rId83"/>
    <p:sldMasterId id="2147489489" r:id="rId84"/>
  </p:sldMasterIdLst>
  <p:notesMasterIdLst>
    <p:notesMasterId r:id="rId413"/>
  </p:notesMasterIdLst>
  <p:handoutMasterIdLst>
    <p:handoutMasterId r:id="rId414"/>
  </p:handoutMasterIdLst>
  <p:sldIdLst>
    <p:sldId id="5652" r:id="rId85"/>
    <p:sldId id="5206" r:id="rId86"/>
    <p:sldId id="5814" r:id="rId87"/>
    <p:sldId id="5847" r:id="rId88"/>
    <p:sldId id="2711" r:id="rId89"/>
    <p:sldId id="5813" r:id="rId90"/>
    <p:sldId id="5701" r:id="rId91"/>
    <p:sldId id="5848" r:id="rId92"/>
    <p:sldId id="5849" r:id="rId93"/>
    <p:sldId id="5381" r:id="rId94"/>
    <p:sldId id="5815" r:id="rId95"/>
    <p:sldId id="5816" r:id="rId96"/>
    <p:sldId id="5850" r:id="rId97"/>
    <p:sldId id="5067" r:id="rId98"/>
    <p:sldId id="5219" r:id="rId99"/>
    <p:sldId id="5218" r:id="rId100"/>
    <p:sldId id="5220" r:id="rId101"/>
    <p:sldId id="5221" r:id="rId102"/>
    <p:sldId id="5222" r:id="rId103"/>
    <p:sldId id="5223" r:id="rId104"/>
    <p:sldId id="4457" r:id="rId105"/>
    <p:sldId id="4436" r:id="rId106"/>
    <p:sldId id="4696" r:id="rId107"/>
    <p:sldId id="5742" r:id="rId108"/>
    <p:sldId id="5835" r:id="rId109"/>
    <p:sldId id="5715" r:id="rId110"/>
    <p:sldId id="5224" r:id="rId111"/>
    <p:sldId id="5225" r:id="rId112"/>
    <p:sldId id="5232" r:id="rId113"/>
    <p:sldId id="5227" r:id="rId114"/>
    <p:sldId id="5226" r:id="rId115"/>
    <p:sldId id="5228" r:id="rId116"/>
    <p:sldId id="5229" r:id="rId117"/>
    <p:sldId id="5230" r:id="rId118"/>
    <p:sldId id="5374" r:id="rId119"/>
    <p:sldId id="5388" r:id="rId120"/>
    <p:sldId id="5233" r:id="rId121"/>
    <p:sldId id="5743" r:id="rId122"/>
    <p:sldId id="5744" r:id="rId123"/>
    <p:sldId id="5745" r:id="rId124"/>
    <p:sldId id="5746" r:id="rId125"/>
    <p:sldId id="3582" r:id="rId126"/>
    <p:sldId id="3609" r:id="rId127"/>
    <p:sldId id="4145" r:id="rId128"/>
    <p:sldId id="5577" r:id="rId129"/>
    <p:sldId id="5578" r:id="rId130"/>
    <p:sldId id="5579" r:id="rId131"/>
    <p:sldId id="3584" r:id="rId132"/>
    <p:sldId id="5748" r:id="rId133"/>
    <p:sldId id="3586" r:id="rId134"/>
    <p:sldId id="3848" r:id="rId135"/>
    <p:sldId id="5749" r:id="rId136"/>
    <p:sldId id="5750" r:id="rId137"/>
    <p:sldId id="5751" r:id="rId138"/>
    <p:sldId id="5839" r:id="rId139"/>
    <p:sldId id="5747" r:id="rId140"/>
    <p:sldId id="5752" r:id="rId141"/>
    <p:sldId id="552" r:id="rId142"/>
    <p:sldId id="5690" r:id="rId143"/>
    <p:sldId id="5840" r:id="rId144"/>
    <p:sldId id="5878" r:id="rId145"/>
    <p:sldId id="5691" r:id="rId146"/>
    <p:sldId id="4146" r:id="rId147"/>
    <p:sldId id="5061" r:id="rId148"/>
    <p:sldId id="5162" r:id="rId149"/>
    <p:sldId id="5063" r:id="rId150"/>
    <p:sldId id="5066" r:id="rId151"/>
    <p:sldId id="5071" r:id="rId152"/>
    <p:sldId id="5072" r:id="rId153"/>
    <p:sldId id="5084" r:id="rId154"/>
    <p:sldId id="5689" r:id="rId155"/>
    <p:sldId id="5833" r:id="rId156"/>
    <p:sldId id="5753" r:id="rId157"/>
    <p:sldId id="5879" r:id="rId158"/>
    <p:sldId id="3983" r:id="rId159"/>
    <p:sldId id="3604" r:id="rId160"/>
    <p:sldId id="1014" r:id="rId161"/>
    <p:sldId id="5851" r:id="rId162"/>
    <p:sldId id="5754" r:id="rId163"/>
    <p:sldId id="5234" r:id="rId164"/>
    <p:sldId id="5235" r:id="rId165"/>
    <p:sldId id="5236" r:id="rId166"/>
    <p:sldId id="5237" r:id="rId167"/>
    <p:sldId id="5238" r:id="rId168"/>
    <p:sldId id="5239" r:id="rId169"/>
    <p:sldId id="5240" r:id="rId170"/>
    <p:sldId id="5241" r:id="rId171"/>
    <p:sldId id="5242" r:id="rId172"/>
    <p:sldId id="5400" r:id="rId173"/>
    <p:sldId id="5244" r:id="rId174"/>
    <p:sldId id="5245" r:id="rId175"/>
    <p:sldId id="5246" r:id="rId176"/>
    <p:sldId id="5247" r:id="rId177"/>
    <p:sldId id="5248" r:id="rId178"/>
    <p:sldId id="5249" r:id="rId179"/>
    <p:sldId id="5509" r:id="rId180"/>
    <p:sldId id="5251" r:id="rId181"/>
    <p:sldId id="5252" r:id="rId182"/>
    <p:sldId id="5253" r:id="rId183"/>
    <p:sldId id="5254" r:id="rId184"/>
    <p:sldId id="5540" r:id="rId185"/>
    <p:sldId id="5259" r:id="rId186"/>
    <p:sldId id="5260" r:id="rId187"/>
    <p:sldId id="5261" r:id="rId188"/>
    <p:sldId id="5262" r:id="rId189"/>
    <p:sldId id="5263" r:id="rId190"/>
    <p:sldId id="5264" r:id="rId191"/>
    <p:sldId id="5265" r:id="rId192"/>
    <p:sldId id="5266" r:id="rId193"/>
    <p:sldId id="5267" r:id="rId194"/>
    <p:sldId id="5268" r:id="rId195"/>
    <p:sldId id="5269" r:id="rId196"/>
    <p:sldId id="1331" r:id="rId197"/>
    <p:sldId id="5270" r:id="rId198"/>
    <p:sldId id="5273" r:id="rId199"/>
    <p:sldId id="5274" r:id="rId200"/>
    <p:sldId id="5413" r:id="rId201"/>
    <p:sldId id="5277" r:id="rId202"/>
    <p:sldId id="4167" r:id="rId203"/>
    <p:sldId id="5279" r:id="rId204"/>
    <p:sldId id="5593" r:id="rId205"/>
    <p:sldId id="5755" r:id="rId206"/>
    <p:sldId id="5756" r:id="rId207"/>
    <p:sldId id="5852" r:id="rId208"/>
    <p:sldId id="5868" r:id="rId209"/>
    <p:sldId id="5870" r:id="rId210"/>
    <p:sldId id="922" r:id="rId211"/>
    <p:sldId id="923" r:id="rId212"/>
    <p:sldId id="926" r:id="rId213"/>
    <p:sldId id="924" r:id="rId214"/>
    <p:sldId id="925" r:id="rId215"/>
    <p:sldId id="5869" r:id="rId216"/>
    <p:sldId id="5280" r:id="rId217"/>
    <p:sldId id="5281" r:id="rId218"/>
    <p:sldId id="5282" r:id="rId219"/>
    <p:sldId id="5283" r:id="rId220"/>
    <p:sldId id="5284" r:id="rId221"/>
    <p:sldId id="5285" r:id="rId222"/>
    <p:sldId id="5286" r:id="rId223"/>
    <p:sldId id="5287" r:id="rId224"/>
    <p:sldId id="5288" r:id="rId225"/>
    <p:sldId id="5289" r:id="rId226"/>
    <p:sldId id="5290" r:id="rId227"/>
    <p:sldId id="5291" r:id="rId228"/>
    <p:sldId id="5292" r:id="rId229"/>
    <p:sldId id="5294" r:id="rId230"/>
    <p:sldId id="5295" r:id="rId231"/>
    <p:sldId id="5296" r:id="rId232"/>
    <p:sldId id="5298" r:id="rId233"/>
    <p:sldId id="5468" r:id="rId234"/>
    <p:sldId id="5532" r:id="rId235"/>
    <p:sldId id="5467" r:id="rId236"/>
    <p:sldId id="5302" r:id="rId237"/>
    <p:sldId id="5303" r:id="rId238"/>
    <p:sldId id="5304" r:id="rId239"/>
    <p:sldId id="5305" r:id="rId240"/>
    <p:sldId id="5533" r:id="rId241"/>
    <p:sldId id="5534" r:id="rId242"/>
    <p:sldId id="5311" r:id="rId243"/>
    <p:sldId id="5312" r:id="rId244"/>
    <p:sldId id="5313" r:id="rId245"/>
    <p:sldId id="5314" r:id="rId246"/>
    <p:sldId id="4279" r:id="rId247"/>
    <p:sldId id="3372" r:id="rId248"/>
    <p:sldId id="5759" r:id="rId249"/>
    <p:sldId id="5834" r:id="rId250"/>
    <p:sldId id="5837" r:id="rId251"/>
    <p:sldId id="5836" r:id="rId252"/>
    <p:sldId id="5208" r:id="rId253"/>
    <p:sldId id="5760" r:id="rId254"/>
    <p:sldId id="5761" r:id="rId255"/>
    <p:sldId id="3381" r:id="rId256"/>
    <p:sldId id="5762" r:id="rId257"/>
    <p:sldId id="5763" r:id="rId258"/>
    <p:sldId id="5764" r:id="rId259"/>
    <p:sldId id="5351" r:id="rId260"/>
    <p:sldId id="5470" r:id="rId261"/>
    <p:sldId id="5471" r:id="rId262"/>
    <p:sldId id="5355" r:id="rId263"/>
    <p:sldId id="5543" r:id="rId264"/>
    <p:sldId id="5155" r:id="rId265"/>
    <p:sldId id="3781" r:id="rId266"/>
    <p:sldId id="3782" r:id="rId267"/>
    <p:sldId id="3908" r:id="rId268"/>
    <p:sldId id="5765" r:id="rId269"/>
    <p:sldId id="5766" r:id="rId270"/>
    <p:sldId id="5767" r:id="rId271"/>
    <p:sldId id="5768" r:id="rId272"/>
    <p:sldId id="5769" r:id="rId273"/>
    <p:sldId id="3910" r:id="rId274"/>
    <p:sldId id="3796" r:id="rId275"/>
    <p:sldId id="5597" r:id="rId276"/>
    <p:sldId id="5558" r:id="rId277"/>
    <p:sldId id="3792" r:id="rId278"/>
    <p:sldId id="5336" r:id="rId279"/>
    <p:sldId id="5337" r:id="rId280"/>
    <p:sldId id="5231" r:id="rId281"/>
    <p:sldId id="5341" r:id="rId282"/>
    <p:sldId id="4920" r:id="rId283"/>
    <p:sldId id="5485" r:id="rId284"/>
    <p:sldId id="5486" r:id="rId285"/>
    <p:sldId id="5487" r:id="rId286"/>
    <p:sldId id="5488" r:id="rId287"/>
    <p:sldId id="5489" r:id="rId288"/>
    <p:sldId id="5490" r:id="rId289"/>
    <p:sldId id="5491" r:id="rId290"/>
    <p:sldId id="5492" r:id="rId291"/>
    <p:sldId id="5493" r:id="rId292"/>
    <p:sldId id="5494" r:id="rId293"/>
    <p:sldId id="5495" r:id="rId294"/>
    <p:sldId id="5496" r:id="rId295"/>
    <p:sldId id="5497" r:id="rId296"/>
    <p:sldId id="5498" r:id="rId297"/>
    <p:sldId id="5499" r:id="rId298"/>
    <p:sldId id="5500" r:id="rId299"/>
    <p:sldId id="5345" r:id="rId300"/>
    <p:sldId id="5343" r:id="rId301"/>
    <p:sldId id="5348" r:id="rId302"/>
    <p:sldId id="5342" r:id="rId303"/>
    <p:sldId id="5372" r:id="rId304"/>
    <p:sldId id="5586" r:id="rId305"/>
    <p:sldId id="5396" r:id="rId306"/>
    <p:sldId id="3853" r:id="rId307"/>
    <p:sldId id="4876" r:id="rId308"/>
    <p:sldId id="4875" r:id="rId309"/>
    <p:sldId id="5788" r:id="rId310"/>
    <p:sldId id="5360" r:id="rId311"/>
    <p:sldId id="5612" r:id="rId312"/>
    <p:sldId id="5613" r:id="rId313"/>
    <p:sldId id="5787" r:id="rId314"/>
    <p:sldId id="5845" r:id="rId315"/>
    <p:sldId id="5365" r:id="rId316"/>
    <p:sldId id="5614" r:id="rId317"/>
    <p:sldId id="5366" r:id="rId318"/>
    <p:sldId id="5777" r:id="rId319"/>
    <p:sldId id="5778" r:id="rId320"/>
    <p:sldId id="5779" r:id="rId321"/>
    <p:sldId id="5368" r:id="rId322"/>
    <p:sldId id="5771" r:id="rId323"/>
    <p:sldId id="5772" r:id="rId324"/>
    <p:sldId id="5773" r:id="rId325"/>
    <p:sldId id="5843" r:id="rId326"/>
    <p:sldId id="5775" r:id="rId327"/>
    <p:sldId id="5774" r:id="rId328"/>
    <p:sldId id="5776" r:id="rId329"/>
    <p:sldId id="5700" r:id="rId330"/>
    <p:sldId id="5409" r:id="rId331"/>
    <p:sldId id="5871" r:id="rId332"/>
    <p:sldId id="5359" r:id="rId333"/>
    <p:sldId id="5872" r:id="rId334"/>
    <p:sldId id="5874" r:id="rId335"/>
    <p:sldId id="5873" r:id="rId336"/>
    <p:sldId id="5875" r:id="rId337"/>
    <p:sldId id="5876" r:id="rId338"/>
    <p:sldId id="1863" r:id="rId339"/>
    <p:sldId id="4834" r:id="rId340"/>
    <p:sldId id="5877" r:id="rId341"/>
    <p:sldId id="5057" r:id="rId342"/>
    <p:sldId id="5537" r:id="rId343"/>
    <p:sldId id="5680" r:id="rId344"/>
    <p:sldId id="5371" r:id="rId345"/>
    <p:sldId id="5783" r:id="rId346"/>
    <p:sldId id="5046" r:id="rId347"/>
    <p:sldId id="5047" r:id="rId348"/>
    <p:sldId id="5048" r:id="rId349"/>
    <p:sldId id="5049" r:id="rId350"/>
    <p:sldId id="5050" r:id="rId351"/>
    <p:sldId id="5504" r:id="rId352"/>
    <p:sldId id="5721" r:id="rId353"/>
    <p:sldId id="5722" r:id="rId354"/>
    <p:sldId id="5723" r:id="rId355"/>
    <p:sldId id="5724" r:id="rId356"/>
    <p:sldId id="5725" r:id="rId357"/>
    <p:sldId id="5644" r:id="rId358"/>
    <p:sldId id="5726" r:id="rId359"/>
    <p:sldId id="5728" r:id="rId360"/>
    <p:sldId id="5648" r:id="rId361"/>
    <p:sldId id="5649" r:id="rId362"/>
    <p:sldId id="679" r:id="rId363"/>
    <p:sldId id="716" r:id="rId364"/>
    <p:sldId id="712" r:id="rId365"/>
    <p:sldId id="688" r:id="rId366"/>
    <p:sldId id="710" r:id="rId367"/>
    <p:sldId id="2535" r:id="rId368"/>
    <p:sldId id="2532" r:id="rId369"/>
    <p:sldId id="5389" r:id="rId370"/>
    <p:sldId id="5391" r:id="rId371"/>
    <p:sldId id="5384" r:id="rId372"/>
    <p:sldId id="3583" r:id="rId373"/>
    <p:sldId id="3614" r:id="rId374"/>
    <p:sldId id="3615" r:id="rId375"/>
    <p:sldId id="5385" r:id="rId376"/>
    <p:sldId id="5394" r:id="rId377"/>
    <p:sldId id="5395" r:id="rId378"/>
    <p:sldId id="5386" r:id="rId379"/>
    <p:sldId id="5390" r:id="rId380"/>
    <p:sldId id="5392" r:id="rId381"/>
    <p:sldId id="3835" r:id="rId382"/>
    <p:sldId id="1413" r:id="rId383"/>
    <p:sldId id="4827" r:id="rId384"/>
    <p:sldId id="3602" r:id="rId385"/>
    <p:sldId id="5505" r:id="rId386"/>
    <p:sldId id="5507" r:id="rId387"/>
    <p:sldId id="1201" r:id="rId388"/>
    <p:sldId id="3156" r:id="rId389"/>
    <p:sldId id="5379" r:id="rId390"/>
    <p:sldId id="5377" r:id="rId391"/>
    <p:sldId id="1089" r:id="rId392"/>
    <p:sldId id="1098" r:id="rId393"/>
    <p:sldId id="1099" r:id="rId394"/>
    <p:sldId id="1096" r:id="rId395"/>
    <p:sldId id="1097" r:id="rId396"/>
    <p:sldId id="5646" r:id="rId397"/>
    <p:sldId id="5784" r:id="rId398"/>
    <p:sldId id="5786" r:id="rId399"/>
    <p:sldId id="256" r:id="rId400"/>
    <p:sldId id="257" r:id="rId401"/>
    <p:sldId id="258" r:id="rId402"/>
    <p:sldId id="259" r:id="rId403"/>
    <p:sldId id="260" r:id="rId404"/>
    <p:sldId id="5785" r:id="rId405"/>
    <p:sldId id="5506" r:id="rId406"/>
    <p:sldId id="4907" r:id="rId407"/>
    <p:sldId id="4918" r:id="rId408"/>
    <p:sldId id="5393" r:id="rId409"/>
    <p:sldId id="4906" r:id="rId410"/>
    <p:sldId id="5508" r:id="rId411"/>
    <p:sldId id="4914" r:id="rId41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8C0000"/>
    <a:srgbClr val="1A5712"/>
    <a:srgbClr val="0000FF"/>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747" autoAdjust="0"/>
    <p:restoredTop sz="93100" autoAdjust="0"/>
  </p:normalViewPr>
  <p:slideViewPr>
    <p:cSldViewPr>
      <p:cViewPr varScale="1">
        <p:scale>
          <a:sx n="97" d="100"/>
          <a:sy n="97" d="100"/>
        </p:scale>
        <p:origin x="1848"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33.xml"/><Relationship Id="rId299" Type="http://schemas.openxmlformats.org/officeDocument/2006/relationships/slide" Target="slides/slide215.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75.xml"/><Relationship Id="rId324" Type="http://schemas.openxmlformats.org/officeDocument/2006/relationships/slide" Target="slides/slide240.xml"/><Relationship Id="rId366" Type="http://schemas.openxmlformats.org/officeDocument/2006/relationships/slide" Target="slides/slide282.xml"/><Relationship Id="rId170" Type="http://schemas.openxmlformats.org/officeDocument/2006/relationships/slide" Target="slides/slide86.xml"/><Relationship Id="rId226" Type="http://schemas.openxmlformats.org/officeDocument/2006/relationships/slide" Target="slides/slide142.xml"/><Relationship Id="rId268" Type="http://schemas.openxmlformats.org/officeDocument/2006/relationships/slide" Target="slides/slide184.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44.xml"/><Relationship Id="rId335" Type="http://schemas.openxmlformats.org/officeDocument/2006/relationships/slide" Target="slides/slide251.xml"/><Relationship Id="rId377" Type="http://schemas.openxmlformats.org/officeDocument/2006/relationships/slide" Target="slides/slide293.xml"/><Relationship Id="rId5" Type="http://schemas.openxmlformats.org/officeDocument/2006/relationships/slideMaster" Target="slideMasters/slideMaster5.xml"/><Relationship Id="rId181" Type="http://schemas.openxmlformats.org/officeDocument/2006/relationships/slide" Target="slides/slide97.xml"/><Relationship Id="rId237" Type="http://schemas.openxmlformats.org/officeDocument/2006/relationships/slide" Target="slides/slide153.xml"/><Relationship Id="rId402" Type="http://schemas.openxmlformats.org/officeDocument/2006/relationships/slide" Target="slides/slide318.xml"/><Relationship Id="rId279" Type="http://schemas.openxmlformats.org/officeDocument/2006/relationships/slide" Target="slides/slide195.xml"/><Relationship Id="rId43" Type="http://schemas.openxmlformats.org/officeDocument/2006/relationships/slideMaster" Target="slideMasters/slideMaster43.xml"/><Relationship Id="rId139" Type="http://schemas.openxmlformats.org/officeDocument/2006/relationships/slide" Target="slides/slide55.xml"/><Relationship Id="rId290" Type="http://schemas.openxmlformats.org/officeDocument/2006/relationships/slide" Target="slides/slide206.xml"/><Relationship Id="rId304" Type="http://schemas.openxmlformats.org/officeDocument/2006/relationships/slide" Target="slides/slide220.xml"/><Relationship Id="rId346" Type="http://schemas.openxmlformats.org/officeDocument/2006/relationships/slide" Target="slides/slide262.xml"/><Relationship Id="rId388" Type="http://schemas.openxmlformats.org/officeDocument/2006/relationships/slide" Target="slides/slide304.xml"/><Relationship Id="rId85" Type="http://schemas.openxmlformats.org/officeDocument/2006/relationships/slide" Target="slides/slide1.xml"/><Relationship Id="rId150" Type="http://schemas.openxmlformats.org/officeDocument/2006/relationships/slide" Target="slides/slide66.xml"/><Relationship Id="rId192" Type="http://schemas.openxmlformats.org/officeDocument/2006/relationships/slide" Target="slides/slide108.xml"/><Relationship Id="rId206" Type="http://schemas.openxmlformats.org/officeDocument/2006/relationships/slide" Target="slides/slide122.xml"/><Relationship Id="rId413" Type="http://schemas.openxmlformats.org/officeDocument/2006/relationships/notesMaster" Target="notesMasters/notesMaster1.xml"/><Relationship Id="rId248" Type="http://schemas.openxmlformats.org/officeDocument/2006/relationships/slide" Target="slides/slide164.xml"/><Relationship Id="rId12" Type="http://schemas.openxmlformats.org/officeDocument/2006/relationships/slideMaster" Target="slideMasters/slideMaster12.xml"/><Relationship Id="rId108" Type="http://schemas.openxmlformats.org/officeDocument/2006/relationships/slide" Target="slides/slide24.xml"/><Relationship Id="rId315" Type="http://schemas.openxmlformats.org/officeDocument/2006/relationships/slide" Target="slides/slide231.xml"/><Relationship Id="rId357" Type="http://schemas.openxmlformats.org/officeDocument/2006/relationships/slide" Target="slides/slide273.xml"/><Relationship Id="rId54" Type="http://schemas.openxmlformats.org/officeDocument/2006/relationships/slideMaster" Target="slideMasters/slideMaster54.xml"/><Relationship Id="rId96" Type="http://schemas.openxmlformats.org/officeDocument/2006/relationships/slide" Target="slides/slide12.xml"/><Relationship Id="rId161" Type="http://schemas.openxmlformats.org/officeDocument/2006/relationships/slide" Target="slides/slide77.xml"/><Relationship Id="rId217" Type="http://schemas.openxmlformats.org/officeDocument/2006/relationships/slide" Target="slides/slide133.xml"/><Relationship Id="rId399" Type="http://schemas.openxmlformats.org/officeDocument/2006/relationships/slide" Target="slides/slide315.xml"/><Relationship Id="rId259" Type="http://schemas.openxmlformats.org/officeDocument/2006/relationships/slide" Target="slides/slide175.xml"/><Relationship Id="rId23" Type="http://schemas.openxmlformats.org/officeDocument/2006/relationships/slideMaster" Target="slideMasters/slideMaster23.xml"/><Relationship Id="rId119" Type="http://schemas.openxmlformats.org/officeDocument/2006/relationships/slide" Target="slides/slide35.xml"/><Relationship Id="rId270" Type="http://schemas.openxmlformats.org/officeDocument/2006/relationships/slide" Target="slides/slide186.xml"/><Relationship Id="rId326" Type="http://schemas.openxmlformats.org/officeDocument/2006/relationships/slide" Target="slides/slide242.xml"/><Relationship Id="rId65" Type="http://schemas.openxmlformats.org/officeDocument/2006/relationships/slideMaster" Target="slideMasters/slideMaster65.xml"/><Relationship Id="rId130" Type="http://schemas.openxmlformats.org/officeDocument/2006/relationships/slide" Target="slides/slide46.xml"/><Relationship Id="rId368" Type="http://schemas.openxmlformats.org/officeDocument/2006/relationships/slide" Target="slides/slide284.xml"/><Relationship Id="rId172" Type="http://schemas.openxmlformats.org/officeDocument/2006/relationships/slide" Target="slides/slide88.xml"/><Relationship Id="rId228" Type="http://schemas.openxmlformats.org/officeDocument/2006/relationships/slide" Target="slides/slide144.xml"/><Relationship Id="rId281" Type="http://schemas.openxmlformats.org/officeDocument/2006/relationships/slide" Target="slides/slide197.xml"/><Relationship Id="rId337" Type="http://schemas.openxmlformats.org/officeDocument/2006/relationships/slide" Target="slides/slide253.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57.xml"/><Relationship Id="rId379" Type="http://schemas.openxmlformats.org/officeDocument/2006/relationships/slide" Target="slides/slide295.xml"/><Relationship Id="rId7" Type="http://schemas.openxmlformats.org/officeDocument/2006/relationships/slideMaster" Target="slideMasters/slideMaster7.xml"/><Relationship Id="rId183" Type="http://schemas.openxmlformats.org/officeDocument/2006/relationships/slide" Target="slides/slide99.xml"/><Relationship Id="rId239" Type="http://schemas.openxmlformats.org/officeDocument/2006/relationships/slide" Target="slides/slide155.xml"/><Relationship Id="rId390" Type="http://schemas.openxmlformats.org/officeDocument/2006/relationships/slide" Target="slides/slide306.xml"/><Relationship Id="rId404" Type="http://schemas.openxmlformats.org/officeDocument/2006/relationships/slide" Target="slides/slide320.xml"/><Relationship Id="rId250" Type="http://schemas.openxmlformats.org/officeDocument/2006/relationships/slide" Target="slides/slide166.xml"/><Relationship Id="rId292" Type="http://schemas.openxmlformats.org/officeDocument/2006/relationships/slide" Target="slides/slide208.xml"/><Relationship Id="rId306" Type="http://schemas.openxmlformats.org/officeDocument/2006/relationships/slide" Target="slides/slide222.xml"/><Relationship Id="rId45" Type="http://schemas.openxmlformats.org/officeDocument/2006/relationships/slideMaster" Target="slideMasters/slideMaster45.xml"/><Relationship Id="rId87" Type="http://schemas.openxmlformats.org/officeDocument/2006/relationships/slide" Target="slides/slide3.xml"/><Relationship Id="rId110" Type="http://schemas.openxmlformats.org/officeDocument/2006/relationships/slide" Target="slides/slide26.xml"/><Relationship Id="rId348" Type="http://schemas.openxmlformats.org/officeDocument/2006/relationships/slide" Target="slides/slide264.xml"/><Relationship Id="rId152" Type="http://schemas.openxmlformats.org/officeDocument/2006/relationships/slide" Target="slides/slide68.xml"/><Relationship Id="rId194" Type="http://schemas.openxmlformats.org/officeDocument/2006/relationships/slide" Target="slides/slide110.xml"/><Relationship Id="rId208" Type="http://schemas.openxmlformats.org/officeDocument/2006/relationships/slide" Target="slides/slide124.xml"/><Relationship Id="rId415" Type="http://schemas.openxmlformats.org/officeDocument/2006/relationships/presProps" Target="presProps.xml"/><Relationship Id="rId261" Type="http://schemas.openxmlformats.org/officeDocument/2006/relationships/slide" Target="slides/slide177.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33.xml"/><Relationship Id="rId359" Type="http://schemas.openxmlformats.org/officeDocument/2006/relationships/slide" Target="slides/slide275.xml"/><Relationship Id="rId98" Type="http://schemas.openxmlformats.org/officeDocument/2006/relationships/slide" Target="slides/slide14.xml"/><Relationship Id="rId121" Type="http://schemas.openxmlformats.org/officeDocument/2006/relationships/slide" Target="slides/slide37.xml"/><Relationship Id="rId163" Type="http://schemas.openxmlformats.org/officeDocument/2006/relationships/slide" Target="slides/slide79.xml"/><Relationship Id="rId219" Type="http://schemas.openxmlformats.org/officeDocument/2006/relationships/slide" Target="slides/slide135.xml"/><Relationship Id="rId370" Type="http://schemas.openxmlformats.org/officeDocument/2006/relationships/slide" Target="slides/slide286.xml"/><Relationship Id="rId230" Type="http://schemas.openxmlformats.org/officeDocument/2006/relationships/slide" Target="slides/slide146.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88.xml"/><Relationship Id="rId328" Type="http://schemas.openxmlformats.org/officeDocument/2006/relationships/slide" Target="slides/slide244.xml"/><Relationship Id="rId132" Type="http://schemas.openxmlformats.org/officeDocument/2006/relationships/slide" Target="slides/slide48.xml"/><Relationship Id="rId174" Type="http://schemas.openxmlformats.org/officeDocument/2006/relationships/slide" Target="slides/slide90.xml"/><Relationship Id="rId381" Type="http://schemas.openxmlformats.org/officeDocument/2006/relationships/slide" Target="slides/slide297.xml"/><Relationship Id="rId241" Type="http://schemas.openxmlformats.org/officeDocument/2006/relationships/slide" Target="slides/slide157.xml"/><Relationship Id="rId36" Type="http://schemas.openxmlformats.org/officeDocument/2006/relationships/slideMaster" Target="slideMasters/slideMaster36.xml"/><Relationship Id="rId283" Type="http://schemas.openxmlformats.org/officeDocument/2006/relationships/slide" Target="slides/slide199.xml"/><Relationship Id="rId339" Type="http://schemas.openxmlformats.org/officeDocument/2006/relationships/slide" Target="slides/slide255.xml"/><Relationship Id="rId78" Type="http://schemas.openxmlformats.org/officeDocument/2006/relationships/slideMaster" Target="slideMasters/slideMaster78.xml"/><Relationship Id="rId101" Type="http://schemas.openxmlformats.org/officeDocument/2006/relationships/slide" Target="slides/slide17.xml"/><Relationship Id="rId143" Type="http://schemas.openxmlformats.org/officeDocument/2006/relationships/slide" Target="slides/slide59.xml"/><Relationship Id="rId185" Type="http://schemas.openxmlformats.org/officeDocument/2006/relationships/slide" Target="slides/slide101.xml"/><Relationship Id="rId350" Type="http://schemas.openxmlformats.org/officeDocument/2006/relationships/slide" Target="slides/slide266.xml"/><Relationship Id="rId406" Type="http://schemas.openxmlformats.org/officeDocument/2006/relationships/slide" Target="slides/slide322.xml"/><Relationship Id="rId9" Type="http://schemas.openxmlformats.org/officeDocument/2006/relationships/slideMaster" Target="slideMasters/slideMaster9.xml"/><Relationship Id="rId210" Type="http://schemas.openxmlformats.org/officeDocument/2006/relationships/slide" Target="slides/slide126.xml"/><Relationship Id="rId392" Type="http://schemas.openxmlformats.org/officeDocument/2006/relationships/slide" Target="slides/slide308.xml"/><Relationship Id="rId252" Type="http://schemas.openxmlformats.org/officeDocument/2006/relationships/slide" Target="slides/slide168.xml"/><Relationship Id="rId294" Type="http://schemas.openxmlformats.org/officeDocument/2006/relationships/slide" Target="slides/slide210.xml"/><Relationship Id="rId308" Type="http://schemas.openxmlformats.org/officeDocument/2006/relationships/slide" Target="slides/slide224.xml"/><Relationship Id="rId47" Type="http://schemas.openxmlformats.org/officeDocument/2006/relationships/slideMaster" Target="slideMasters/slideMaster47.xml"/><Relationship Id="rId89" Type="http://schemas.openxmlformats.org/officeDocument/2006/relationships/slide" Target="slides/slide5.xml"/><Relationship Id="rId112" Type="http://schemas.openxmlformats.org/officeDocument/2006/relationships/slide" Target="slides/slide28.xml"/><Relationship Id="rId154" Type="http://schemas.openxmlformats.org/officeDocument/2006/relationships/slide" Target="slides/slide70.xml"/><Relationship Id="rId361" Type="http://schemas.openxmlformats.org/officeDocument/2006/relationships/slide" Target="slides/slide277.xml"/><Relationship Id="rId196" Type="http://schemas.openxmlformats.org/officeDocument/2006/relationships/slide" Target="slides/slide112.xml"/><Relationship Id="rId417" Type="http://schemas.openxmlformats.org/officeDocument/2006/relationships/theme" Target="theme/theme1.xml"/><Relationship Id="rId16" Type="http://schemas.openxmlformats.org/officeDocument/2006/relationships/slideMaster" Target="slideMasters/slideMaster16.xml"/><Relationship Id="rId221" Type="http://schemas.openxmlformats.org/officeDocument/2006/relationships/slide" Target="slides/slide137.xml"/><Relationship Id="rId263" Type="http://schemas.openxmlformats.org/officeDocument/2006/relationships/slide" Target="slides/slide179.xml"/><Relationship Id="rId319" Type="http://schemas.openxmlformats.org/officeDocument/2006/relationships/slide" Target="slides/slide235.xml"/><Relationship Id="rId58" Type="http://schemas.openxmlformats.org/officeDocument/2006/relationships/slideMaster" Target="slideMasters/slideMaster58.xml"/><Relationship Id="rId123" Type="http://schemas.openxmlformats.org/officeDocument/2006/relationships/slide" Target="slides/slide39.xml"/><Relationship Id="rId330" Type="http://schemas.openxmlformats.org/officeDocument/2006/relationships/slide" Target="slides/slide246.xml"/><Relationship Id="rId165" Type="http://schemas.openxmlformats.org/officeDocument/2006/relationships/slide" Target="slides/slide81.xml"/><Relationship Id="rId372" Type="http://schemas.openxmlformats.org/officeDocument/2006/relationships/slide" Target="slides/slide288.xml"/><Relationship Id="rId232" Type="http://schemas.openxmlformats.org/officeDocument/2006/relationships/slide" Target="slides/slide148.xml"/><Relationship Id="rId274" Type="http://schemas.openxmlformats.org/officeDocument/2006/relationships/slide" Target="slides/slide190.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50.xml"/><Relationship Id="rId80" Type="http://schemas.openxmlformats.org/officeDocument/2006/relationships/slideMaster" Target="slideMasters/slideMaster80.xml"/><Relationship Id="rId176" Type="http://schemas.openxmlformats.org/officeDocument/2006/relationships/slide" Target="slides/slide92.xml"/><Relationship Id="rId341" Type="http://schemas.openxmlformats.org/officeDocument/2006/relationships/slide" Target="slides/slide257.xml"/><Relationship Id="rId383" Type="http://schemas.openxmlformats.org/officeDocument/2006/relationships/slide" Target="slides/slide299.xml"/><Relationship Id="rId201" Type="http://schemas.openxmlformats.org/officeDocument/2006/relationships/slide" Target="slides/slide117.xml"/><Relationship Id="rId222" Type="http://schemas.openxmlformats.org/officeDocument/2006/relationships/slide" Target="slides/slide138.xml"/><Relationship Id="rId243" Type="http://schemas.openxmlformats.org/officeDocument/2006/relationships/slide" Target="slides/slide159.xml"/><Relationship Id="rId264" Type="http://schemas.openxmlformats.org/officeDocument/2006/relationships/slide" Target="slides/slide180.xml"/><Relationship Id="rId285" Type="http://schemas.openxmlformats.org/officeDocument/2006/relationships/slide" Target="slides/slide201.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19.xml"/><Relationship Id="rId124" Type="http://schemas.openxmlformats.org/officeDocument/2006/relationships/slide" Target="slides/slide40.xml"/><Relationship Id="rId310" Type="http://schemas.openxmlformats.org/officeDocument/2006/relationships/slide" Target="slides/slide226.xml"/><Relationship Id="rId70" Type="http://schemas.openxmlformats.org/officeDocument/2006/relationships/slideMaster" Target="slideMasters/slideMaster70.xml"/><Relationship Id="rId91" Type="http://schemas.openxmlformats.org/officeDocument/2006/relationships/slide" Target="slides/slide7.xml"/><Relationship Id="rId145" Type="http://schemas.openxmlformats.org/officeDocument/2006/relationships/slide" Target="slides/slide61.xml"/><Relationship Id="rId166" Type="http://schemas.openxmlformats.org/officeDocument/2006/relationships/slide" Target="slides/slide82.xml"/><Relationship Id="rId187" Type="http://schemas.openxmlformats.org/officeDocument/2006/relationships/slide" Target="slides/slide103.xml"/><Relationship Id="rId331" Type="http://schemas.openxmlformats.org/officeDocument/2006/relationships/slide" Target="slides/slide247.xml"/><Relationship Id="rId352" Type="http://schemas.openxmlformats.org/officeDocument/2006/relationships/slide" Target="slides/slide268.xml"/><Relationship Id="rId373" Type="http://schemas.openxmlformats.org/officeDocument/2006/relationships/slide" Target="slides/slide289.xml"/><Relationship Id="rId394" Type="http://schemas.openxmlformats.org/officeDocument/2006/relationships/slide" Target="slides/slide310.xml"/><Relationship Id="rId408" Type="http://schemas.openxmlformats.org/officeDocument/2006/relationships/slide" Target="slides/slide324.xml"/><Relationship Id="rId1" Type="http://schemas.openxmlformats.org/officeDocument/2006/relationships/slideMaster" Target="slideMasters/slideMaster1.xml"/><Relationship Id="rId212" Type="http://schemas.openxmlformats.org/officeDocument/2006/relationships/slide" Target="slides/slide128.xml"/><Relationship Id="rId233" Type="http://schemas.openxmlformats.org/officeDocument/2006/relationships/slide" Target="slides/slide149.xml"/><Relationship Id="rId254" Type="http://schemas.openxmlformats.org/officeDocument/2006/relationships/slide" Target="slides/slide170.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30.xml"/><Relationship Id="rId275" Type="http://schemas.openxmlformats.org/officeDocument/2006/relationships/slide" Target="slides/slide191.xml"/><Relationship Id="rId296" Type="http://schemas.openxmlformats.org/officeDocument/2006/relationships/slide" Target="slides/slide212.xml"/><Relationship Id="rId300" Type="http://schemas.openxmlformats.org/officeDocument/2006/relationships/slide" Target="slides/slide216.xml"/><Relationship Id="rId60" Type="http://schemas.openxmlformats.org/officeDocument/2006/relationships/slideMaster" Target="slideMasters/slideMaster60.xml"/><Relationship Id="rId81" Type="http://schemas.openxmlformats.org/officeDocument/2006/relationships/slideMaster" Target="slideMasters/slideMaster81.xml"/><Relationship Id="rId135" Type="http://schemas.openxmlformats.org/officeDocument/2006/relationships/slide" Target="slides/slide51.xml"/><Relationship Id="rId156" Type="http://schemas.openxmlformats.org/officeDocument/2006/relationships/slide" Target="slides/slide72.xml"/><Relationship Id="rId177" Type="http://schemas.openxmlformats.org/officeDocument/2006/relationships/slide" Target="slides/slide93.xml"/><Relationship Id="rId198" Type="http://schemas.openxmlformats.org/officeDocument/2006/relationships/slide" Target="slides/slide114.xml"/><Relationship Id="rId321" Type="http://schemas.openxmlformats.org/officeDocument/2006/relationships/slide" Target="slides/slide237.xml"/><Relationship Id="rId342" Type="http://schemas.openxmlformats.org/officeDocument/2006/relationships/slide" Target="slides/slide258.xml"/><Relationship Id="rId363" Type="http://schemas.openxmlformats.org/officeDocument/2006/relationships/slide" Target="slides/slide279.xml"/><Relationship Id="rId384" Type="http://schemas.openxmlformats.org/officeDocument/2006/relationships/slide" Target="slides/slide300.xml"/><Relationship Id="rId202" Type="http://schemas.openxmlformats.org/officeDocument/2006/relationships/slide" Target="slides/slide118.xml"/><Relationship Id="rId223" Type="http://schemas.openxmlformats.org/officeDocument/2006/relationships/slide" Target="slides/slide139.xml"/><Relationship Id="rId244" Type="http://schemas.openxmlformats.org/officeDocument/2006/relationships/slide" Target="slides/slide160.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81.xml"/><Relationship Id="rId286" Type="http://schemas.openxmlformats.org/officeDocument/2006/relationships/slide" Target="slides/slide202.xml"/><Relationship Id="rId50" Type="http://schemas.openxmlformats.org/officeDocument/2006/relationships/slideMaster" Target="slideMasters/slideMaster50.xml"/><Relationship Id="rId104" Type="http://schemas.openxmlformats.org/officeDocument/2006/relationships/slide" Target="slides/slide20.xml"/><Relationship Id="rId125" Type="http://schemas.openxmlformats.org/officeDocument/2006/relationships/slide" Target="slides/slide41.xml"/><Relationship Id="rId146" Type="http://schemas.openxmlformats.org/officeDocument/2006/relationships/slide" Target="slides/slide62.xml"/><Relationship Id="rId167" Type="http://schemas.openxmlformats.org/officeDocument/2006/relationships/slide" Target="slides/slide83.xml"/><Relationship Id="rId188" Type="http://schemas.openxmlformats.org/officeDocument/2006/relationships/slide" Target="slides/slide104.xml"/><Relationship Id="rId311" Type="http://schemas.openxmlformats.org/officeDocument/2006/relationships/slide" Target="slides/slide227.xml"/><Relationship Id="rId332" Type="http://schemas.openxmlformats.org/officeDocument/2006/relationships/slide" Target="slides/slide248.xml"/><Relationship Id="rId353" Type="http://schemas.openxmlformats.org/officeDocument/2006/relationships/slide" Target="slides/slide269.xml"/><Relationship Id="rId374" Type="http://schemas.openxmlformats.org/officeDocument/2006/relationships/slide" Target="slides/slide290.xml"/><Relationship Id="rId395" Type="http://schemas.openxmlformats.org/officeDocument/2006/relationships/slide" Target="slides/slide311.xml"/><Relationship Id="rId409" Type="http://schemas.openxmlformats.org/officeDocument/2006/relationships/slide" Target="slides/slide325.xml"/><Relationship Id="rId71" Type="http://schemas.openxmlformats.org/officeDocument/2006/relationships/slideMaster" Target="slideMasters/slideMaster71.xml"/><Relationship Id="rId92" Type="http://schemas.openxmlformats.org/officeDocument/2006/relationships/slide" Target="slides/slide8.xml"/><Relationship Id="rId213" Type="http://schemas.openxmlformats.org/officeDocument/2006/relationships/slide" Target="slides/slide129.xml"/><Relationship Id="rId234" Type="http://schemas.openxmlformats.org/officeDocument/2006/relationships/slide" Target="slides/slide150.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71.xml"/><Relationship Id="rId276" Type="http://schemas.openxmlformats.org/officeDocument/2006/relationships/slide" Target="slides/slide192.xml"/><Relationship Id="rId297" Type="http://schemas.openxmlformats.org/officeDocument/2006/relationships/slide" Target="slides/slide213.xml"/><Relationship Id="rId40" Type="http://schemas.openxmlformats.org/officeDocument/2006/relationships/slideMaster" Target="slideMasters/slideMaster40.xml"/><Relationship Id="rId115" Type="http://schemas.openxmlformats.org/officeDocument/2006/relationships/slide" Target="slides/slide31.xml"/><Relationship Id="rId136" Type="http://schemas.openxmlformats.org/officeDocument/2006/relationships/slide" Target="slides/slide52.xml"/><Relationship Id="rId157" Type="http://schemas.openxmlformats.org/officeDocument/2006/relationships/slide" Target="slides/slide73.xml"/><Relationship Id="rId178" Type="http://schemas.openxmlformats.org/officeDocument/2006/relationships/slide" Target="slides/slide94.xml"/><Relationship Id="rId301" Type="http://schemas.openxmlformats.org/officeDocument/2006/relationships/slide" Target="slides/slide217.xml"/><Relationship Id="rId322" Type="http://schemas.openxmlformats.org/officeDocument/2006/relationships/slide" Target="slides/slide238.xml"/><Relationship Id="rId343" Type="http://schemas.openxmlformats.org/officeDocument/2006/relationships/slide" Target="slides/slide259.xml"/><Relationship Id="rId364" Type="http://schemas.openxmlformats.org/officeDocument/2006/relationships/slide" Target="slides/slide280.xml"/><Relationship Id="rId61" Type="http://schemas.openxmlformats.org/officeDocument/2006/relationships/slideMaster" Target="slideMasters/slideMaster61.xml"/><Relationship Id="rId82" Type="http://schemas.openxmlformats.org/officeDocument/2006/relationships/slideMaster" Target="slideMasters/slideMaster82.xml"/><Relationship Id="rId199" Type="http://schemas.openxmlformats.org/officeDocument/2006/relationships/slide" Target="slides/slide115.xml"/><Relationship Id="rId203" Type="http://schemas.openxmlformats.org/officeDocument/2006/relationships/slide" Target="slides/slide119.xml"/><Relationship Id="rId385" Type="http://schemas.openxmlformats.org/officeDocument/2006/relationships/slide" Target="slides/slide301.xml"/><Relationship Id="rId19" Type="http://schemas.openxmlformats.org/officeDocument/2006/relationships/slideMaster" Target="slideMasters/slideMaster19.xml"/><Relationship Id="rId224" Type="http://schemas.openxmlformats.org/officeDocument/2006/relationships/slide" Target="slides/slide140.xml"/><Relationship Id="rId245" Type="http://schemas.openxmlformats.org/officeDocument/2006/relationships/slide" Target="slides/slide161.xml"/><Relationship Id="rId266" Type="http://schemas.openxmlformats.org/officeDocument/2006/relationships/slide" Target="slides/slide182.xml"/><Relationship Id="rId287" Type="http://schemas.openxmlformats.org/officeDocument/2006/relationships/slide" Target="slides/slide203.xml"/><Relationship Id="rId410" Type="http://schemas.openxmlformats.org/officeDocument/2006/relationships/slide" Target="slides/slide326.xml"/><Relationship Id="rId30" Type="http://schemas.openxmlformats.org/officeDocument/2006/relationships/slideMaster" Target="slideMasters/slideMaster30.xml"/><Relationship Id="rId105" Type="http://schemas.openxmlformats.org/officeDocument/2006/relationships/slide" Target="slides/slide21.xml"/><Relationship Id="rId126" Type="http://schemas.openxmlformats.org/officeDocument/2006/relationships/slide" Target="slides/slide42.xml"/><Relationship Id="rId147" Type="http://schemas.openxmlformats.org/officeDocument/2006/relationships/slide" Target="slides/slide63.xml"/><Relationship Id="rId168" Type="http://schemas.openxmlformats.org/officeDocument/2006/relationships/slide" Target="slides/slide84.xml"/><Relationship Id="rId312" Type="http://schemas.openxmlformats.org/officeDocument/2006/relationships/slide" Target="slides/slide228.xml"/><Relationship Id="rId333" Type="http://schemas.openxmlformats.org/officeDocument/2006/relationships/slide" Target="slides/slide249.xml"/><Relationship Id="rId354" Type="http://schemas.openxmlformats.org/officeDocument/2006/relationships/slide" Target="slides/slide270.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9.xml"/><Relationship Id="rId189" Type="http://schemas.openxmlformats.org/officeDocument/2006/relationships/slide" Target="slides/slide105.xml"/><Relationship Id="rId375" Type="http://schemas.openxmlformats.org/officeDocument/2006/relationships/slide" Target="slides/slide291.xml"/><Relationship Id="rId396" Type="http://schemas.openxmlformats.org/officeDocument/2006/relationships/slide" Target="slides/slide312.xml"/><Relationship Id="rId3" Type="http://schemas.openxmlformats.org/officeDocument/2006/relationships/slideMaster" Target="slideMasters/slideMaster3.xml"/><Relationship Id="rId214" Type="http://schemas.openxmlformats.org/officeDocument/2006/relationships/slide" Target="slides/slide130.xml"/><Relationship Id="rId235" Type="http://schemas.openxmlformats.org/officeDocument/2006/relationships/slide" Target="slides/slide151.xml"/><Relationship Id="rId256" Type="http://schemas.openxmlformats.org/officeDocument/2006/relationships/slide" Target="slides/slide172.xml"/><Relationship Id="rId277" Type="http://schemas.openxmlformats.org/officeDocument/2006/relationships/slide" Target="slides/slide193.xml"/><Relationship Id="rId298" Type="http://schemas.openxmlformats.org/officeDocument/2006/relationships/slide" Target="slides/slide214.xml"/><Relationship Id="rId400" Type="http://schemas.openxmlformats.org/officeDocument/2006/relationships/slide" Target="slides/slide316.xml"/><Relationship Id="rId116" Type="http://schemas.openxmlformats.org/officeDocument/2006/relationships/slide" Target="slides/slide32.xml"/><Relationship Id="rId137" Type="http://schemas.openxmlformats.org/officeDocument/2006/relationships/slide" Target="slides/slide53.xml"/><Relationship Id="rId158" Type="http://schemas.openxmlformats.org/officeDocument/2006/relationships/slide" Target="slides/slide74.xml"/><Relationship Id="rId302" Type="http://schemas.openxmlformats.org/officeDocument/2006/relationships/slide" Target="slides/slide218.xml"/><Relationship Id="rId323" Type="http://schemas.openxmlformats.org/officeDocument/2006/relationships/slide" Target="slides/slide239.xml"/><Relationship Id="rId344" Type="http://schemas.openxmlformats.org/officeDocument/2006/relationships/slide" Target="slides/slide260.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Master" Target="slideMasters/slideMaster83.xml"/><Relationship Id="rId179" Type="http://schemas.openxmlformats.org/officeDocument/2006/relationships/slide" Target="slides/slide95.xml"/><Relationship Id="rId365" Type="http://schemas.openxmlformats.org/officeDocument/2006/relationships/slide" Target="slides/slide281.xml"/><Relationship Id="rId386" Type="http://schemas.openxmlformats.org/officeDocument/2006/relationships/slide" Target="slides/slide302.xml"/><Relationship Id="rId190" Type="http://schemas.openxmlformats.org/officeDocument/2006/relationships/slide" Target="slides/slide106.xml"/><Relationship Id="rId204" Type="http://schemas.openxmlformats.org/officeDocument/2006/relationships/slide" Target="slides/slide120.xml"/><Relationship Id="rId225" Type="http://schemas.openxmlformats.org/officeDocument/2006/relationships/slide" Target="slides/slide141.xml"/><Relationship Id="rId246" Type="http://schemas.openxmlformats.org/officeDocument/2006/relationships/slide" Target="slides/slide162.xml"/><Relationship Id="rId267" Type="http://schemas.openxmlformats.org/officeDocument/2006/relationships/slide" Target="slides/slide183.xml"/><Relationship Id="rId288" Type="http://schemas.openxmlformats.org/officeDocument/2006/relationships/slide" Target="slides/slide204.xml"/><Relationship Id="rId411" Type="http://schemas.openxmlformats.org/officeDocument/2006/relationships/slide" Target="slides/slide327.xml"/><Relationship Id="rId106" Type="http://schemas.openxmlformats.org/officeDocument/2006/relationships/slide" Target="slides/slide22.xml"/><Relationship Id="rId127" Type="http://schemas.openxmlformats.org/officeDocument/2006/relationships/slide" Target="slides/slide43.xml"/><Relationship Id="rId313" Type="http://schemas.openxmlformats.org/officeDocument/2006/relationships/slide" Target="slides/slide229.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10.xml"/><Relationship Id="rId148" Type="http://schemas.openxmlformats.org/officeDocument/2006/relationships/slide" Target="slides/slide64.xml"/><Relationship Id="rId169" Type="http://schemas.openxmlformats.org/officeDocument/2006/relationships/slide" Target="slides/slide85.xml"/><Relationship Id="rId334" Type="http://schemas.openxmlformats.org/officeDocument/2006/relationships/slide" Target="slides/slide250.xml"/><Relationship Id="rId355" Type="http://schemas.openxmlformats.org/officeDocument/2006/relationships/slide" Target="slides/slide271.xml"/><Relationship Id="rId376" Type="http://schemas.openxmlformats.org/officeDocument/2006/relationships/slide" Target="slides/slide292.xml"/><Relationship Id="rId397" Type="http://schemas.openxmlformats.org/officeDocument/2006/relationships/slide" Target="slides/slide313.xml"/><Relationship Id="rId4" Type="http://schemas.openxmlformats.org/officeDocument/2006/relationships/slideMaster" Target="slideMasters/slideMaster4.xml"/><Relationship Id="rId180" Type="http://schemas.openxmlformats.org/officeDocument/2006/relationships/slide" Target="slides/slide96.xml"/><Relationship Id="rId215" Type="http://schemas.openxmlformats.org/officeDocument/2006/relationships/slide" Target="slides/slide131.xml"/><Relationship Id="rId236" Type="http://schemas.openxmlformats.org/officeDocument/2006/relationships/slide" Target="slides/slide152.xml"/><Relationship Id="rId257" Type="http://schemas.openxmlformats.org/officeDocument/2006/relationships/slide" Target="slides/slide173.xml"/><Relationship Id="rId278" Type="http://schemas.openxmlformats.org/officeDocument/2006/relationships/slide" Target="slides/slide194.xml"/><Relationship Id="rId401" Type="http://schemas.openxmlformats.org/officeDocument/2006/relationships/slide" Target="slides/slide317.xml"/><Relationship Id="rId303" Type="http://schemas.openxmlformats.org/officeDocument/2006/relationships/slide" Target="slides/slide219.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54.xml"/><Relationship Id="rId345" Type="http://schemas.openxmlformats.org/officeDocument/2006/relationships/slide" Target="slides/slide261.xml"/><Relationship Id="rId387" Type="http://schemas.openxmlformats.org/officeDocument/2006/relationships/slide" Target="slides/slide303.xml"/><Relationship Id="rId191" Type="http://schemas.openxmlformats.org/officeDocument/2006/relationships/slide" Target="slides/slide107.xml"/><Relationship Id="rId205" Type="http://schemas.openxmlformats.org/officeDocument/2006/relationships/slide" Target="slides/slide121.xml"/><Relationship Id="rId247" Type="http://schemas.openxmlformats.org/officeDocument/2006/relationships/slide" Target="slides/slide163.xml"/><Relationship Id="rId412" Type="http://schemas.openxmlformats.org/officeDocument/2006/relationships/slide" Target="slides/slide328.xml"/><Relationship Id="rId107" Type="http://schemas.openxmlformats.org/officeDocument/2006/relationships/slide" Target="slides/slide23.xml"/><Relationship Id="rId289" Type="http://schemas.openxmlformats.org/officeDocument/2006/relationships/slide" Target="slides/slide205.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65.xml"/><Relationship Id="rId314" Type="http://schemas.openxmlformats.org/officeDocument/2006/relationships/slide" Target="slides/slide230.xml"/><Relationship Id="rId356" Type="http://schemas.openxmlformats.org/officeDocument/2006/relationships/slide" Target="slides/slide272.xml"/><Relationship Id="rId398" Type="http://schemas.openxmlformats.org/officeDocument/2006/relationships/slide" Target="slides/slide314.xml"/><Relationship Id="rId95" Type="http://schemas.openxmlformats.org/officeDocument/2006/relationships/slide" Target="slides/slide11.xml"/><Relationship Id="rId160" Type="http://schemas.openxmlformats.org/officeDocument/2006/relationships/slide" Target="slides/slide76.xml"/><Relationship Id="rId216" Type="http://schemas.openxmlformats.org/officeDocument/2006/relationships/slide" Target="slides/slide132.xml"/><Relationship Id="rId258" Type="http://schemas.openxmlformats.org/officeDocument/2006/relationships/slide" Target="slides/slide174.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34.xml"/><Relationship Id="rId325" Type="http://schemas.openxmlformats.org/officeDocument/2006/relationships/slide" Target="slides/slide241.xml"/><Relationship Id="rId367" Type="http://schemas.openxmlformats.org/officeDocument/2006/relationships/slide" Target="slides/slide283.xml"/><Relationship Id="rId171" Type="http://schemas.openxmlformats.org/officeDocument/2006/relationships/slide" Target="slides/slide87.xml"/><Relationship Id="rId227" Type="http://schemas.openxmlformats.org/officeDocument/2006/relationships/slide" Target="slides/slide143.xml"/><Relationship Id="rId269" Type="http://schemas.openxmlformats.org/officeDocument/2006/relationships/slide" Target="slides/slide185.xml"/><Relationship Id="rId33" Type="http://schemas.openxmlformats.org/officeDocument/2006/relationships/slideMaster" Target="slideMasters/slideMaster33.xml"/><Relationship Id="rId129" Type="http://schemas.openxmlformats.org/officeDocument/2006/relationships/slide" Target="slides/slide45.xml"/><Relationship Id="rId280" Type="http://schemas.openxmlformats.org/officeDocument/2006/relationships/slide" Target="slides/slide196.xml"/><Relationship Id="rId336" Type="http://schemas.openxmlformats.org/officeDocument/2006/relationships/slide" Target="slides/slide252.xml"/><Relationship Id="rId75" Type="http://schemas.openxmlformats.org/officeDocument/2006/relationships/slideMaster" Target="slideMasters/slideMaster75.xml"/><Relationship Id="rId140" Type="http://schemas.openxmlformats.org/officeDocument/2006/relationships/slide" Target="slides/slide56.xml"/><Relationship Id="rId182" Type="http://schemas.openxmlformats.org/officeDocument/2006/relationships/slide" Target="slides/slide98.xml"/><Relationship Id="rId378" Type="http://schemas.openxmlformats.org/officeDocument/2006/relationships/slide" Target="slides/slide294.xml"/><Relationship Id="rId403" Type="http://schemas.openxmlformats.org/officeDocument/2006/relationships/slide" Target="slides/slide319.xml"/><Relationship Id="rId6" Type="http://schemas.openxmlformats.org/officeDocument/2006/relationships/slideMaster" Target="slideMasters/slideMaster6.xml"/><Relationship Id="rId238" Type="http://schemas.openxmlformats.org/officeDocument/2006/relationships/slide" Target="slides/slide154.xml"/><Relationship Id="rId291" Type="http://schemas.openxmlformats.org/officeDocument/2006/relationships/slide" Target="slides/slide207.xml"/><Relationship Id="rId305" Type="http://schemas.openxmlformats.org/officeDocument/2006/relationships/slide" Target="slides/slide221.xml"/><Relationship Id="rId347" Type="http://schemas.openxmlformats.org/officeDocument/2006/relationships/slide" Target="slides/slide263.xml"/><Relationship Id="rId44" Type="http://schemas.openxmlformats.org/officeDocument/2006/relationships/slideMaster" Target="slideMasters/slideMaster44.xml"/><Relationship Id="rId86" Type="http://schemas.openxmlformats.org/officeDocument/2006/relationships/slide" Target="slides/slide2.xml"/><Relationship Id="rId151" Type="http://schemas.openxmlformats.org/officeDocument/2006/relationships/slide" Target="slides/slide67.xml"/><Relationship Id="rId389" Type="http://schemas.openxmlformats.org/officeDocument/2006/relationships/slide" Target="slides/slide305.xml"/><Relationship Id="rId193" Type="http://schemas.openxmlformats.org/officeDocument/2006/relationships/slide" Target="slides/slide109.xml"/><Relationship Id="rId207" Type="http://schemas.openxmlformats.org/officeDocument/2006/relationships/slide" Target="slides/slide123.xml"/><Relationship Id="rId249" Type="http://schemas.openxmlformats.org/officeDocument/2006/relationships/slide" Target="slides/slide165.xml"/><Relationship Id="rId414" Type="http://schemas.openxmlformats.org/officeDocument/2006/relationships/handoutMaster" Target="handoutMasters/handoutMaster1.xml"/><Relationship Id="rId13" Type="http://schemas.openxmlformats.org/officeDocument/2006/relationships/slideMaster" Target="slideMasters/slideMaster13.xml"/><Relationship Id="rId109" Type="http://schemas.openxmlformats.org/officeDocument/2006/relationships/slide" Target="slides/slide25.xml"/><Relationship Id="rId260" Type="http://schemas.openxmlformats.org/officeDocument/2006/relationships/slide" Target="slides/slide176.xml"/><Relationship Id="rId316" Type="http://schemas.openxmlformats.org/officeDocument/2006/relationships/slide" Target="slides/slide232.xml"/><Relationship Id="rId55" Type="http://schemas.openxmlformats.org/officeDocument/2006/relationships/slideMaster" Target="slideMasters/slideMaster55.xml"/><Relationship Id="rId97" Type="http://schemas.openxmlformats.org/officeDocument/2006/relationships/slide" Target="slides/slide13.xml"/><Relationship Id="rId120" Type="http://schemas.openxmlformats.org/officeDocument/2006/relationships/slide" Target="slides/slide36.xml"/><Relationship Id="rId358" Type="http://schemas.openxmlformats.org/officeDocument/2006/relationships/slide" Target="slides/slide274.xml"/><Relationship Id="rId162" Type="http://schemas.openxmlformats.org/officeDocument/2006/relationships/slide" Target="slides/slide78.xml"/><Relationship Id="rId218" Type="http://schemas.openxmlformats.org/officeDocument/2006/relationships/slide" Target="slides/slide134.xml"/><Relationship Id="rId271" Type="http://schemas.openxmlformats.org/officeDocument/2006/relationships/slide" Target="slides/slide187.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47.xml"/><Relationship Id="rId327" Type="http://schemas.openxmlformats.org/officeDocument/2006/relationships/slide" Target="slides/slide243.xml"/><Relationship Id="rId369" Type="http://schemas.openxmlformats.org/officeDocument/2006/relationships/slide" Target="slides/slide285.xml"/><Relationship Id="rId173" Type="http://schemas.openxmlformats.org/officeDocument/2006/relationships/slide" Target="slides/slide89.xml"/><Relationship Id="rId229" Type="http://schemas.openxmlformats.org/officeDocument/2006/relationships/slide" Target="slides/slide145.xml"/><Relationship Id="rId380" Type="http://schemas.openxmlformats.org/officeDocument/2006/relationships/slide" Target="slides/slide296.xml"/><Relationship Id="rId240" Type="http://schemas.openxmlformats.org/officeDocument/2006/relationships/slide" Target="slides/slide156.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16.xml"/><Relationship Id="rId282" Type="http://schemas.openxmlformats.org/officeDocument/2006/relationships/slide" Target="slides/slide198.xml"/><Relationship Id="rId338" Type="http://schemas.openxmlformats.org/officeDocument/2006/relationships/slide" Target="slides/slide254.xml"/><Relationship Id="rId8" Type="http://schemas.openxmlformats.org/officeDocument/2006/relationships/slideMaster" Target="slideMasters/slideMaster8.xml"/><Relationship Id="rId142" Type="http://schemas.openxmlformats.org/officeDocument/2006/relationships/slide" Target="slides/slide58.xml"/><Relationship Id="rId184" Type="http://schemas.openxmlformats.org/officeDocument/2006/relationships/slide" Target="slides/slide100.xml"/><Relationship Id="rId391" Type="http://schemas.openxmlformats.org/officeDocument/2006/relationships/slide" Target="slides/slide307.xml"/><Relationship Id="rId405" Type="http://schemas.openxmlformats.org/officeDocument/2006/relationships/slide" Target="slides/slide321.xml"/><Relationship Id="rId251" Type="http://schemas.openxmlformats.org/officeDocument/2006/relationships/slide" Target="slides/slide167.xml"/><Relationship Id="rId46" Type="http://schemas.openxmlformats.org/officeDocument/2006/relationships/slideMaster" Target="slideMasters/slideMaster46.xml"/><Relationship Id="rId293" Type="http://schemas.openxmlformats.org/officeDocument/2006/relationships/slide" Target="slides/slide209.xml"/><Relationship Id="rId307" Type="http://schemas.openxmlformats.org/officeDocument/2006/relationships/slide" Target="slides/slide223.xml"/><Relationship Id="rId349" Type="http://schemas.openxmlformats.org/officeDocument/2006/relationships/slide" Target="slides/slide265.xml"/><Relationship Id="rId88" Type="http://schemas.openxmlformats.org/officeDocument/2006/relationships/slide" Target="slides/slide4.xml"/><Relationship Id="rId111" Type="http://schemas.openxmlformats.org/officeDocument/2006/relationships/slide" Target="slides/slide27.xml"/><Relationship Id="rId153" Type="http://schemas.openxmlformats.org/officeDocument/2006/relationships/slide" Target="slides/slide69.xml"/><Relationship Id="rId195" Type="http://schemas.openxmlformats.org/officeDocument/2006/relationships/slide" Target="slides/slide111.xml"/><Relationship Id="rId209" Type="http://schemas.openxmlformats.org/officeDocument/2006/relationships/slide" Target="slides/slide125.xml"/><Relationship Id="rId360" Type="http://schemas.openxmlformats.org/officeDocument/2006/relationships/slide" Target="slides/slide276.xml"/><Relationship Id="rId416" Type="http://schemas.openxmlformats.org/officeDocument/2006/relationships/viewProps" Target="viewProps.xml"/><Relationship Id="rId220" Type="http://schemas.openxmlformats.org/officeDocument/2006/relationships/slide" Target="slides/slide136.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78.xml"/><Relationship Id="rId318" Type="http://schemas.openxmlformats.org/officeDocument/2006/relationships/slide" Target="slides/slide234.xml"/><Relationship Id="rId99" Type="http://schemas.openxmlformats.org/officeDocument/2006/relationships/slide" Target="slides/slide15.xml"/><Relationship Id="rId122" Type="http://schemas.openxmlformats.org/officeDocument/2006/relationships/slide" Target="slides/slide38.xml"/><Relationship Id="rId164" Type="http://schemas.openxmlformats.org/officeDocument/2006/relationships/slide" Target="slides/slide80.xml"/><Relationship Id="rId371" Type="http://schemas.openxmlformats.org/officeDocument/2006/relationships/slide" Target="slides/slide287.xml"/><Relationship Id="rId26" Type="http://schemas.openxmlformats.org/officeDocument/2006/relationships/slideMaster" Target="slideMasters/slideMaster26.xml"/><Relationship Id="rId231" Type="http://schemas.openxmlformats.org/officeDocument/2006/relationships/slide" Target="slides/slide147.xml"/><Relationship Id="rId273" Type="http://schemas.openxmlformats.org/officeDocument/2006/relationships/slide" Target="slides/slide189.xml"/><Relationship Id="rId329" Type="http://schemas.openxmlformats.org/officeDocument/2006/relationships/slide" Target="slides/slide245.xml"/><Relationship Id="rId68" Type="http://schemas.openxmlformats.org/officeDocument/2006/relationships/slideMaster" Target="slideMasters/slideMaster68.xml"/><Relationship Id="rId133" Type="http://schemas.openxmlformats.org/officeDocument/2006/relationships/slide" Target="slides/slide49.xml"/><Relationship Id="rId175" Type="http://schemas.openxmlformats.org/officeDocument/2006/relationships/slide" Target="slides/slide91.xml"/><Relationship Id="rId340" Type="http://schemas.openxmlformats.org/officeDocument/2006/relationships/slide" Target="slides/slide256.xml"/><Relationship Id="rId200" Type="http://schemas.openxmlformats.org/officeDocument/2006/relationships/slide" Target="slides/slide116.xml"/><Relationship Id="rId382" Type="http://schemas.openxmlformats.org/officeDocument/2006/relationships/slide" Target="slides/slide298.xml"/><Relationship Id="rId242" Type="http://schemas.openxmlformats.org/officeDocument/2006/relationships/slide" Target="slides/slide158.xml"/><Relationship Id="rId284" Type="http://schemas.openxmlformats.org/officeDocument/2006/relationships/slide" Target="slides/slide200.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18.xml"/><Relationship Id="rId144" Type="http://schemas.openxmlformats.org/officeDocument/2006/relationships/slide" Target="slides/slide60.xml"/><Relationship Id="rId90" Type="http://schemas.openxmlformats.org/officeDocument/2006/relationships/slide" Target="slides/slide6.xml"/><Relationship Id="rId186" Type="http://schemas.openxmlformats.org/officeDocument/2006/relationships/slide" Target="slides/slide102.xml"/><Relationship Id="rId351" Type="http://schemas.openxmlformats.org/officeDocument/2006/relationships/slide" Target="slides/slide267.xml"/><Relationship Id="rId393" Type="http://schemas.openxmlformats.org/officeDocument/2006/relationships/slide" Target="slides/slide309.xml"/><Relationship Id="rId407" Type="http://schemas.openxmlformats.org/officeDocument/2006/relationships/slide" Target="slides/slide323.xml"/><Relationship Id="rId211" Type="http://schemas.openxmlformats.org/officeDocument/2006/relationships/slide" Target="slides/slide127.xml"/><Relationship Id="rId253" Type="http://schemas.openxmlformats.org/officeDocument/2006/relationships/slide" Target="slides/slide169.xml"/><Relationship Id="rId295" Type="http://schemas.openxmlformats.org/officeDocument/2006/relationships/slide" Target="slides/slide211.xml"/><Relationship Id="rId309" Type="http://schemas.openxmlformats.org/officeDocument/2006/relationships/slide" Target="slides/slide225.xml"/><Relationship Id="rId48" Type="http://schemas.openxmlformats.org/officeDocument/2006/relationships/slideMaster" Target="slideMasters/slideMaster48.xml"/><Relationship Id="rId113" Type="http://schemas.openxmlformats.org/officeDocument/2006/relationships/slide" Target="slides/slide29.xml"/><Relationship Id="rId320" Type="http://schemas.openxmlformats.org/officeDocument/2006/relationships/slide" Target="slides/slide236.xml"/><Relationship Id="rId155" Type="http://schemas.openxmlformats.org/officeDocument/2006/relationships/slide" Target="slides/slide71.xml"/><Relationship Id="rId197" Type="http://schemas.openxmlformats.org/officeDocument/2006/relationships/slide" Target="slides/slide113.xml"/><Relationship Id="rId362" Type="http://schemas.openxmlformats.org/officeDocument/2006/relationships/slide" Target="slides/slide278.xml"/><Relationship Id="rId41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3.xml.rels><?xml version="1.0" encoding="UTF-8" standalone="yes"?>
<Relationships xmlns="http://schemas.openxmlformats.org/package/2006/relationships"><Relationship Id="rId3" Type="http://schemas.openxmlformats.org/officeDocument/2006/relationships/oleObject" Target="file:////D:\Users\Saugata\Documents\Postdoc\Papers\Repositories\dramcharacterizationpaper\camera-2019-sigmetrics\figures\graphs.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14.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732682496"/>
        <c:axId val="1746189936"/>
      </c:barChart>
      <c:catAx>
        <c:axId val="173268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746189936"/>
        <c:crosses val="autoZero"/>
        <c:auto val="1"/>
        <c:lblAlgn val="ctr"/>
        <c:lblOffset val="100"/>
        <c:noMultiLvlLbl val="0"/>
      </c:catAx>
      <c:valAx>
        <c:axId val="174618993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7326824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27-C347-8B5B-AE6A954B93C1}"/>
                </c:ext>
              </c:extLst>
            </c:dLbl>
            <c:dLbl>
              <c:idx val="1"/>
              <c:delete val="1"/>
              <c:extLst>
                <c:ext xmlns:c15="http://schemas.microsoft.com/office/drawing/2012/chart" uri="{CE6537A1-D6FC-4f65-9D91-7224C49458BB}"/>
                <c:ext xmlns:c16="http://schemas.microsoft.com/office/drawing/2014/chart" uri="{C3380CC4-5D6E-409C-BE32-E72D297353CC}">
                  <c16:uniqueId val="{00000001-AB27-C347-8B5B-AE6A954B93C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AB27-C347-8B5B-AE6A954B93C1}"/>
            </c:ext>
          </c:extLst>
        </c:ser>
        <c:dLbls>
          <c:showLegendKey val="0"/>
          <c:showVal val="0"/>
          <c:showCatName val="0"/>
          <c:showSerName val="0"/>
          <c:showPercent val="0"/>
          <c:showBubbleSize val="0"/>
        </c:dLbls>
        <c:gapWidth val="50"/>
        <c:axId val="1745349648"/>
        <c:axId val="1718590384"/>
      </c:barChart>
      <c:catAx>
        <c:axId val="174534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8590384"/>
        <c:crosses val="autoZero"/>
        <c:auto val="1"/>
        <c:lblAlgn val="ctr"/>
        <c:lblOffset val="100"/>
        <c:noMultiLvlLbl val="0"/>
      </c:catAx>
      <c:valAx>
        <c:axId val="17185903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34964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0.53917908820107796</c:v>
                </c:pt>
                <c:pt idx="1">
                  <c:v>0.31004082135740701</c:v>
                </c:pt>
                <c:pt idx="2">
                  <c:v>0.50415861825445196</c:v>
                </c:pt>
                <c:pt idx="3">
                  <c:v>0.45844593545984702</c:v>
                </c:pt>
                <c:pt idx="4">
                  <c:v>0.47598068849566499</c:v>
                </c:pt>
                <c:pt idx="5">
                  <c:v>0.66307418757390502</c:v>
                </c:pt>
                <c:pt idx="6">
                  <c:v>0.63139736591355899</c:v>
                </c:pt>
                <c:pt idx="7">
                  <c:v>0.44904368526636101</c:v>
                </c:pt>
                <c:pt idx="8">
                  <c:v>0.153583126709744</c:v>
                </c:pt>
                <c:pt idx="9">
                  <c:v>0.33670586072204101</c:v>
                </c:pt>
                <c:pt idx="10">
                  <c:v>0.44460004260239</c:v>
                </c:pt>
              </c:numCache>
            </c:numRef>
          </c:val>
          <c:extLst>
            <c:ext xmlns:c16="http://schemas.microsoft.com/office/drawing/2014/chart" uri="{C3380CC4-5D6E-409C-BE32-E72D297353CC}">
              <c16:uniqueId val="{00000000-B79E-114D-83A7-928786B014BB}"/>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0.60066932108489701</c:v>
                </c:pt>
                <c:pt idx="1">
                  <c:v>0.34622071824782302</c:v>
                </c:pt>
                <c:pt idx="2">
                  <c:v>0.55933937160596903</c:v>
                </c:pt>
                <c:pt idx="3">
                  <c:v>0.51064456465275498</c:v>
                </c:pt>
                <c:pt idx="4">
                  <c:v>0.52860223666237705</c:v>
                </c:pt>
                <c:pt idx="5">
                  <c:v>0.65697884906802595</c:v>
                </c:pt>
                <c:pt idx="6">
                  <c:v>0.60315728560368498</c:v>
                </c:pt>
                <c:pt idx="7">
                  <c:v>0.44327113552480102</c:v>
                </c:pt>
                <c:pt idx="8">
                  <c:v>0.21490376143572701</c:v>
                </c:pt>
                <c:pt idx="9">
                  <c:v>0.34380068799325197</c:v>
                </c:pt>
                <c:pt idx="10">
                  <c:v>0.47446106066649102</c:v>
                </c:pt>
              </c:numCache>
            </c:numRef>
          </c:val>
          <c:extLst>
            <c:ext xmlns:c16="http://schemas.microsoft.com/office/drawing/2014/chart" uri="{C3380CC4-5D6E-409C-BE32-E72D297353CC}">
              <c16:uniqueId val="{00000001-B79E-114D-83A7-928786B014BB}"/>
            </c:ext>
          </c:extLst>
        </c:ser>
        <c:dLbls>
          <c:showLegendKey val="0"/>
          <c:showVal val="0"/>
          <c:showCatName val="0"/>
          <c:showSerName val="0"/>
          <c:showPercent val="0"/>
          <c:showBubbleSize val="0"/>
        </c:dLbls>
        <c:gapWidth val="80"/>
        <c:axId val="-2098153664"/>
        <c:axId val="-2075681728"/>
      </c:barChart>
      <c:catAx>
        <c:axId val="-209815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5681728"/>
        <c:crosses val="autoZero"/>
        <c:auto val="1"/>
        <c:lblAlgn val="ctr"/>
        <c:lblOffset val="100"/>
        <c:noMultiLvlLbl val="0"/>
      </c:catAx>
      <c:valAx>
        <c:axId val="-2075681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9815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0545470010693101E-2"/>
          <c:y val="3.14606343462739E-2"/>
          <c:w val="0.93247922134733097"/>
          <c:h val="0.69225293404629096"/>
        </c:manualLayout>
      </c:layout>
      <c:barChart>
        <c:barDir val="col"/>
        <c:grouping val="stacked"/>
        <c:varyColors val="0"/>
        <c:ser>
          <c:idx val="0"/>
          <c:order val="0"/>
          <c:tx>
            <c:strRef>
              <c:f>Sheet1!$B$1</c:f>
              <c:strCache>
                <c:ptCount val="1"/>
                <c:pt idx="0">
                  <c:v>Cache</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Sheet1!$B$2:$B$14</c:f>
              <c:numCache>
                <c:formatCode>General</c:formatCode>
                <c:ptCount val="13"/>
                <c:pt idx="1">
                  <c:v>0.27612920499999999</c:v>
                </c:pt>
                <c:pt idx="5">
                  <c:v>0.22974204500000001</c:v>
                </c:pt>
                <c:pt idx="9">
                  <c:v>0.21380359500000001</c:v>
                </c:pt>
              </c:numCache>
            </c:numRef>
          </c:val>
          <c:extLst>
            <c:ext xmlns:c16="http://schemas.microsoft.com/office/drawing/2014/chart" uri="{C3380CC4-5D6E-409C-BE32-E72D297353CC}">
              <c16:uniqueId val="{00000000-8902-B84A-AE3B-3609F86E0066}"/>
            </c:ext>
          </c:extLst>
        </c:ser>
        <c:ser>
          <c:idx val="1"/>
          <c:order val="1"/>
          <c:tx>
            <c:strRef>
              <c:f>Sheet1!$C$1</c:f>
              <c:strCache>
                <c:ptCount val="1"/>
                <c:pt idx="0">
                  <c:v>HMC Link</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Sheet1!$C$2:$C$14</c:f>
              <c:numCache>
                <c:formatCode>General</c:formatCode>
                <c:ptCount val="13"/>
                <c:pt idx="1">
                  <c:v>0.50415019900000002</c:v>
                </c:pt>
                <c:pt idx="5">
                  <c:v>0.51296859699999997</c:v>
                </c:pt>
                <c:pt idx="9">
                  <c:v>0.513968325</c:v>
                </c:pt>
              </c:numCache>
            </c:numRef>
          </c:val>
          <c:extLst>
            <c:ext xmlns:c16="http://schemas.microsoft.com/office/drawing/2014/chart" uri="{C3380CC4-5D6E-409C-BE32-E72D297353CC}">
              <c16:uniqueId val="{00000001-8902-B84A-AE3B-3609F86E0066}"/>
            </c:ext>
          </c:extLst>
        </c:ser>
        <c:ser>
          <c:idx val="2"/>
          <c:order val="2"/>
          <c:tx>
            <c:strRef>
              <c:f>Sheet1!$D$1</c:f>
              <c:strCache>
                <c:ptCount val="1"/>
                <c:pt idx="0">
                  <c:v>DRAM</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Sheet1!$D$2:$D$14</c:f>
              <c:numCache>
                <c:formatCode>General</c:formatCode>
                <c:ptCount val="13"/>
                <c:pt idx="1">
                  <c:v>0.21457203699999999</c:v>
                </c:pt>
                <c:pt idx="5">
                  <c:v>0.25452649100000002</c:v>
                </c:pt>
                <c:pt idx="9">
                  <c:v>0.26887156600000001</c:v>
                </c:pt>
              </c:numCache>
            </c:numRef>
          </c:val>
          <c:extLst>
            <c:ext xmlns:c16="http://schemas.microsoft.com/office/drawing/2014/chart" uri="{C3380CC4-5D6E-409C-BE32-E72D297353CC}">
              <c16:uniqueId val="{00000002-8902-B84A-AE3B-3609F86E0066}"/>
            </c:ext>
          </c:extLst>
        </c:ser>
        <c:ser>
          <c:idx val="3"/>
          <c:order val="3"/>
          <c:tx>
            <c:strRef>
              <c:f>Sheet1!$E$1</c:f>
              <c:strCache>
                <c:ptCount val="1"/>
                <c:pt idx="0">
                  <c:v>Host-side PCU</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Sheet1!$E$2:$E$14</c:f>
              <c:numCache>
                <c:formatCode>General</c:formatCode>
                <c:ptCount val="13"/>
                <c:pt idx="1">
                  <c:v>4.3662429999999997E-3</c:v>
                </c:pt>
                <c:pt idx="5">
                  <c:v>3.6966659999999999E-3</c:v>
                </c:pt>
                <c:pt idx="9">
                  <c:v>3.0358239999999999E-3</c:v>
                </c:pt>
              </c:numCache>
            </c:numRef>
          </c:val>
          <c:extLst>
            <c:ext xmlns:c16="http://schemas.microsoft.com/office/drawing/2014/chart" uri="{C3380CC4-5D6E-409C-BE32-E72D297353CC}">
              <c16:uniqueId val="{00000003-8902-B84A-AE3B-3609F86E0066}"/>
            </c:ext>
          </c:extLst>
        </c:ser>
        <c:ser>
          <c:idx val="4"/>
          <c:order val="4"/>
          <c:tx>
            <c:strRef>
              <c:f>Sheet1!$F$1</c:f>
              <c:strCache>
                <c:ptCount val="1"/>
                <c:pt idx="0">
                  <c:v>Memory-side PCU</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Sheet1!$F$2:$F$14</c:f>
              <c:numCache>
                <c:formatCode>General</c:formatCode>
                <c:ptCount val="13"/>
                <c:pt idx="1">
                  <c:v>0</c:v>
                </c:pt>
                <c:pt idx="5">
                  <c:v>0</c:v>
                </c:pt>
                <c:pt idx="9">
                  <c:v>0</c:v>
                </c:pt>
              </c:numCache>
            </c:numRef>
          </c:val>
          <c:extLst>
            <c:ext xmlns:c16="http://schemas.microsoft.com/office/drawing/2014/chart" uri="{C3380CC4-5D6E-409C-BE32-E72D297353CC}">
              <c16:uniqueId val="{00000004-8902-B84A-AE3B-3609F86E0066}"/>
            </c:ext>
          </c:extLst>
        </c:ser>
        <c:ser>
          <c:idx val="5"/>
          <c:order val="5"/>
          <c:tx>
            <c:strRef>
              <c:f>Sheet1!$G$1</c:f>
              <c:strCache>
                <c:ptCount val="1"/>
                <c:pt idx="0">
                  <c:v>PMU</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Sheet1!$G$2:$G$14</c:f>
              <c:numCache>
                <c:formatCode>0.00E+00</c:formatCode>
                <c:ptCount val="13"/>
                <c:pt idx="1">
                  <c:v>7.7323400000000006E-5</c:v>
                </c:pt>
                <c:pt idx="5">
                  <c:v>6.4146000000000006E-5</c:v>
                </c:pt>
                <c:pt idx="9">
                  <c:v>5.4225399999999998E-5</c:v>
                </c:pt>
              </c:numCache>
            </c:numRef>
          </c:val>
          <c:extLst>
            <c:ext xmlns:c16="http://schemas.microsoft.com/office/drawing/2014/chart" uri="{C3380CC4-5D6E-409C-BE32-E72D297353CC}">
              <c16:uniqueId val="{00000005-8902-B84A-AE3B-3609F86E0066}"/>
            </c:ext>
          </c:extLst>
        </c:ser>
        <c:ser>
          <c:idx val="6"/>
          <c:order val="6"/>
          <c:tx>
            <c:strRef>
              <c:f>Sheet1!$H$1</c:f>
              <c:strCache>
                <c:ptCount val="1"/>
                <c:pt idx="0">
                  <c:v>계열 7</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Sheet1!$H$2:$H$14</c:f>
              <c:numCache>
                <c:formatCode>General</c:formatCode>
                <c:ptCount val="13"/>
                <c:pt idx="2">
                  <c:v>0.29322203600000002</c:v>
                </c:pt>
                <c:pt idx="6">
                  <c:v>0.18896870700000001</c:v>
                </c:pt>
                <c:pt idx="10">
                  <c:v>0.141068164</c:v>
                </c:pt>
              </c:numCache>
            </c:numRef>
          </c:val>
          <c:extLst>
            <c:ext xmlns:c16="http://schemas.microsoft.com/office/drawing/2014/chart" uri="{C3380CC4-5D6E-409C-BE32-E72D297353CC}">
              <c16:uniqueId val="{00000006-8902-B84A-AE3B-3609F86E0066}"/>
            </c:ext>
          </c:extLst>
        </c:ser>
        <c:ser>
          <c:idx val="7"/>
          <c:order val="7"/>
          <c:tx>
            <c:strRef>
              <c:f>Sheet1!$I$1</c:f>
              <c:strCache>
                <c:ptCount val="1"/>
                <c:pt idx="0">
                  <c:v>계열 8</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Sheet1!$I$2:$I$14</c:f>
              <c:numCache>
                <c:formatCode>General</c:formatCode>
                <c:ptCount val="13"/>
                <c:pt idx="2">
                  <c:v>0.68427908800000004</c:v>
                </c:pt>
                <c:pt idx="6">
                  <c:v>0.483400051</c:v>
                </c:pt>
                <c:pt idx="10">
                  <c:v>0.36147355799999997</c:v>
                </c:pt>
              </c:numCache>
            </c:numRef>
          </c:val>
          <c:extLst>
            <c:ext xmlns:c16="http://schemas.microsoft.com/office/drawing/2014/chart" uri="{C3380CC4-5D6E-409C-BE32-E72D297353CC}">
              <c16:uniqueId val="{00000007-8902-B84A-AE3B-3609F86E0066}"/>
            </c:ext>
          </c:extLst>
        </c:ser>
        <c:ser>
          <c:idx val="8"/>
          <c:order val="8"/>
          <c:tx>
            <c:strRef>
              <c:f>Sheet1!$J$1</c:f>
              <c:strCache>
                <c:ptCount val="1"/>
                <c:pt idx="0">
                  <c:v>계열 9</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Sheet1!$J$2:$J$14</c:f>
              <c:numCache>
                <c:formatCode>General</c:formatCode>
                <c:ptCount val="13"/>
                <c:pt idx="2">
                  <c:v>0.46390881499999997</c:v>
                </c:pt>
                <c:pt idx="6">
                  <c:v>0.35056454799999998</c:v>
                </c:pt>
                <c:pt idx="10">
                  <c:v>0.262036822</c:v>
                </c:pt>
              </c:numCache>
            </c:numRef>
          </c:val>
          <c:extLst>
            <c:ext xmlns:c16="http://schemas.microsoft.com/office/drawing/2014/chart" uri="{C3380CC4-5D6E-409C-BE32-E72D297353CC}">
              <c16:uniqueId val="{00000008-8902-B84A-AE3B-3609F86E0066}"/>
            </c:ext>
          </c:extLst>
        </c:ser>
        <c:ser>
          <c:idx val="9"/>
          <c:order val="9"/>
          <c:tx>
            <c:strRef>
              <c:f>Sheet1!$K$1</c:f>
              <c:strCache>
                <c:ptCount val="1"/>
                <c:pt idx="0">
                  <c:v>계열 10</c:v>
                </c:pt>
              </c:strCache>
            </c:strRef>
          </c:tx>
          <c:spPr>
            <a:solidFill>
              <a:schemeClr val="tx2">
                <a:lumMod val="40000"/>
                <a:lumOff val="60000"/>
              </a:schemeClr>
            </a:solidFill>
            <a:ln>
              <a:noFill/>
            </a:ln>
            <a:effectLst/>
          </c:spPr>
          <c:invertIfNegative val="0"/>
          <c:cat>
            <c:strRef>
              <c:f>Sheet1!$A$2:$A$14</c:f>
              <c:strCache>
                <c:ptCount val="11"/>
                <c:pt idx="2">
                  <c:v>Small</c:v>
                </c:pt>
                <c:pt idx="6">
                  <c:v>Medium</c:v>
                </c:pt>
                <c:pt idx="10">
                  <c:v>Large</c:v>
                </c:pt>
              </c:strCache>
            </c:strRef>
          </c:cat>
          <c:val>
            <c:numRef>
              <c:f>Sheet1!$K$2:$K$14</c:f>
              <c:numCache>
                <c:formatCode>General</c:formatCode>
                <c:ptCount val="13"/>
                <c:pt idx="2">
                  <c:v>0</c:v>
                </c:pt>
                <c:pt idx="6">
                  <c:v>0</c:v>
                </c:pt>
                <c:pt idx="10">
                  <c:v>0</c:v>
                </c:pt>
              </c:numCache>
            </c:numRef>
          </c:val>
          <c:extLst>
            <c:ext xmlns:c16="http://schemas.microsoft.com/office/drawing/2014/chart" uri="{C3380CC4-5D6E-409C-BE32-E72D297353CC}">
              <c16:uniqueId val="{00000009-8902-B84A-AE3B-3609F86E0066}"/>
            </c:ext>
          </c:extLst>
        </c:ser>
        <c:ser>
          <c:idx val="10"/>
          <c:order val="10"/>
          <c:tx>
            <c:strRef>
              <c:f>Sheet1!$L$1</c:f>
              <c:strCache>
                <c:ptCount val="1"/>
                <c:pt idx="0">
                  <c:v>계열 11</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Sheet1!$L$2:$L$14</c:f>
              <c:numCache>
                <c:formatCode>General</c:formatCode>
                <c:ptCount val="13"/>
                <c:pt idx="2">
                  <c:v>1.5794799000000002E-2</c:v>
                </c:pt>
                <c:pt idx="6">
                  <c:v>1.1518435E-2</c:v>
                </c:pt>
                <c:pt idx="10">
                  <c:v>8.5371160000000008E-3</c:v>
                </c:pt>
              </c:numCache>
            </c:numRef>
          </c:val>
          <c:extLst>
            <c:ext xmlns:c16="http://schemas.microsoft.com/office/drawing/2014/chart" uri="{C3380CC4-5D6E-409C-BE32-E72D297353CC}">
              <c16:uniqueId val="{0000000A-8902-B84A-AE3B-3609F86E0066}"/>
            </c:ext>
          </c:extLst>
        </c:ser>
        <c:ser>
          <c:idx val="11"/>
          <c:order val="11"/>
          <c:tx>
            <c:strRef>
              <c:f>Sheet1!$M$1</c:f>
              <c:strCache>
                <c:ptCount val="1"/>
                <c:pt idx="0">
                  <c:v>계열 12</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Sheet1!$M$2:$M$14</c:f>
              <c:numCache>
                <c:formatCode>General</c:formatCode>
                <c:ptCount val="13"/>
                <c:pt idx="2">
                  <c:v>5.3636500000000002E-3</c:v>
                </c:pt>
                <c:pt idx="6">
                  <c:v>3.6920759999999999E-3</c:v>
                </c:pt>
                <c:pt idx="10">
                  <c:v>2.7686310000000001E-3</c:v>
                </c:pt>
              </c:numCache>
            </c:numRef>
          </c:val>
          <c:extLst>
            <c:ext xmlns:c16="http://schemas.microsoft.com/office/drawing/2014/chart" uri="{C3380CC4-5D6E-409C-BE32-E72D297353CC}">
              <c16:uniqueId val="{0000000B-8902-B84A-AE3B-3609F86E0066}"/>
            </c:ext>
          </c:extLst>
        </c:ser>
        <c:ser>
          <c:idx val="12"/>
          <c:order val="12"/>
          <c:tx>
            <c:strRef>
              <c:f>Sheet1!$N$1</c:f>
              <c:strCache>
                <c:ptCount val="1"/>
                <c:pt idx="0">
                  <c:v>계열 13</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Sheet1!$N$2:$N$14</c:f>
              <c:numCache>
                <c:formatCode>General</c:formatCode>
                <c:ptCount val="13"/>
                <c:pt idx="3">
                  <c:v>0.263845408</c:v>
                </c:pt>
                <c:pt idx="7">
                  <c:v>0.192789455</c:v>
                </c:pt>
                <c:pt idx="11">
                  <c:v>0.14311433600000001</c:v>
                </c:pt>
              </c:numCache>
            </c:numRef>
          </c:val>
          <c:extLst>
            <c:ext xmlns:c16="http://schemas.microsoft.com/office/drawing/2014/chart" uri="{C3380CC4-5D6E-409C-BE32-E72D297353CC}">
              <c16:uniqueId val="{0000000C-8902-B84A-AE3B-3609F86E0066}"/>
            </c:ext>
          </c:extLst>
        </c:ser>
        <c:ser>
          <c:idx val="13"/>
          <c:order val="13"/>
          <c:tx>
            <c:strRef>
              <c:f>Sheet1!$O$1</c:f>
              <c:strCache>
                <c:ptCount val="1"/>
                <c:pt idx="0">
                  <c:v>계열 14</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Sheet1!$O$2:$O$14</c:f>
              <c:numCache>
                <c:formatCode>General</c:formatCode>
                <c:ptCount val="13"/>
                <c:pt idx="3">
                  <c:v>0.48251685900000002</c:v>
                </c:pt>
                <c:pt idx="7">
                  <c:v>0.44254321400000002</c:v>
                </c:pt>
                <c:pt idx="11">
                  <c:v>0.35122196100000003</c:v>
                </c:pt>
              </c:numCache>
            </c:numRef>
          </c:val>
          <c:extLst>
            <c:ext xmlns:c16="http://schemas.microsoft.com/office/drawing/2014/chart" uri="{C3380CC4-5D6E-409C-BE32-E72D297353CC}">
              <c16:uniqueId val="{0000000D-8902-B84A-AE3B-3609F86E0066}"/>
            </c:ext>
          </c:extLst>
        </c:ser>
        <c:ser>
          <c:idx val="14"/>
          <c:order val="14"/>
          <c:tx>
            <c:strRef>
              <c:f>Sheet1!$P$1</c:f>
              <c:strCache>
                <c:ptCount val="1"/>
                <c:pt idx="0">
                  <c:v>계열 15</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Sheet1!$P$2:$P$14</c:f>
              <c:numCache>
                <c:formatCode>General</c:formatCode>
                <c:ptCount val="13"/>
                <c:pt idx="3">
                  <c:v>0.216678076</c:v>
                </c:pt>
                <c:pt idx="7">
                  <c:v>0.24752395599999999</c:v>
                </c:pt>
                <c:pt idx="11">
                  <c:v>0.228971745</c:v>
                </c:pt>
              </c:numCache>
            </c:numRef>
          </c:val>
          <c:extLst>
            <c:ext xmlns:c16="http://schemas.microsoft.com/office/drawing/2014/chart" uri="{C3380CC4-5D6E-409C-BE32-E72D297353CC}">
              <c16:uniqueId val="{0000000E-8902-B84A-AE3B-3609F86E0066}"/>
            </c:ext>
          </c:extLst>
        </c:ser>
        <c:ser>
          <c:idx val="15"/>
          <c:order val="15"/>
          <c:tx>
            <c:strRef>
              <c:f>Sheet1!$Q$1</c:f>
              <c:strCache>
                <c:ptCount val="1"/>
                <c:pt idx="0">
                  <c:v>계열 16</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Sheet1!$Q$2:$Q$14</c:f>
              <c:numCache>
                <c:formatCode>General</c:formatCode>
                <c:ptCount val="13"/>
                <c:pt idx="3">
                  <c:v>4.1151160000000003E-3</c:v>
                </c:pt>
                <c:pt idx="7">
                  <c:v>1.678272E-3</c:v>
                </c:pt>
                <c:pt idx="11">
                  <c:v>1.018992E-3</c:v>
                </c:pt>
              </c:numCache>
            </c:numRef>
          </c:val>
          <c:extLst>
            <c:ext xmlns:c16="http://schemas.microsoft.com/office/drawing/2014/chart" uri="{C3380CC4-5D6E-409C-BE32-E72D297353CC}">
              <c16:uniqueId val="{0000000F-8902-B84A-AE3B-3609F86E0066}"/>
            </c:ext>
          </c:extLst>
        </c:ser>
        <c:ser>
          <c:idx val="16"/>
          <c:order val="16"/>
          <c:tx>
            <c:strRef>
              <c:f>Sheet1!$R$1</c:f>
              <c:strCache>
                <c:ptCount val="1"/>
                <c:pt idx="0">
                  <c:v>계열 17</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Sheet1!$R$2:$R$14</c:f>
              <c:numCache>
                <c:formatCode>General</c:formatCode>
                <c:ptCount val="13"/>
                <c:pt idx="3">
                  <c:v>0</c:v>
                </c:pt>
                <c:pt idx="7">
                  <c:v>1.0239438E-2</c:v>
                </c:pt>
                <c:pt idx="11">
                  <c:v>8.1679019999999995E-3</c:v>
                </c:pt>
              </c:numCache>
            </c:numRef>
          </c:val>
          <c:extLst>
            <c:ext xmlns:c16="http://schemas.microsoft.com/office/drawing/2014/chart" uri="{C3380CC4-5D6E-409C-BE32-E72D297353CC}">
              <c16:uniqueId val="{00000010-8902-B84A-AE3B-3609F86E0066}"/>
            </c:ext>
          </c:extLst>
        </c:ser>
        <c:ser>
          <c:idx val="17"/>
          <c:order val="17"/>
          <c:tx>
            <c:strRef>
              <c:f>Sheet1!$S$1</c:f>
              <c:strCache>
                <c:ptCount val="1"/>
                <c:pt idx="0">
                  <c:v>계열 18</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Sheet1!$S$2:$S$14</c:f>
              <c:numCache>
                <c:formatCode>General</c:formatCode>
                <c:ptCount val="13"/>
                <c:pt idx="3" formatCode="0.00E+00">
                  <c:v>5.4225399999999998E-5</c:v>
                </c:pt>
                <c:pt idx="7">
                  <c:v>3.7522609999999998E-3</c:v>
                </c:pt>
                <c:pt idx="11">
                  <c:v>2.9163380000000001E-3</c:v>
                </c:pt>
              </c:numCache>
            </c:numRef>
          </c:val>
          <c:extLst>
            <c:ext xmlns:c16="http://schemas.microsoft.com/office/drawing/2014/chart" uri="{C3380CC4-5D6E-409C-BE32-E72D297353CC}">
              <c16:uniqueId val="{00000011-8902-B84A-AE3B-3609F86E0066}"/>
            </c:ext>
          </c:extLst>
        </c:ser>
        <c:dLbls>
          <c:showLegendKey val="0"/>
          <c:showVal val="0"/>
          <c:showCatName val="0"/>
          <c:showSerName val="0"/>
          <c:showPercent val="0"/>
          <c:showBubbleSize val="0"/>
        </c:dLbls>
        <c:gapWidth val="10"/>
        <c:overlap val="100"/>
        <c:axId val="-2062358432"/>
        <c:axId val="-2062051904"/>
      </c:barChart>
      <c:catAx>
        <c:axId val="-206235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051904"/>
        <c:crosses val="autoZero"/>
        <c:auto val="1"/>
        <c:lblAlgn val="ctr"/>
        <c:lblOffset val="100"/>
        <c:noMultiLvlLbl val="0"/>
      </c:catAx>
      <c:valAx>
        <c:axId val="-2062051904"/>
        <c:scaling>
          <c:orientation val="minMax"/>
          <c:max val="1.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358432"/>
        <c:crosses val="autoZero"/>
        <c:crossBetween val="between"/>
      </c:valAx>
      <c:spPr>
        <a:noFill/>
        <a:ln>
          <a:noFill/>
        </a:ln>
        <a:effectLst/>
      </c:spPr>
    </c:plotArea>
    <c:legend>
      <c:legendPos val="b"/>
      <c:legendEntry>
        <c:idx val="6"/>
        <c:delete val="1"/>
      </c:legendEntry>
      <c:layout>
        <c:manualLayout>
          <c:xMode val="edge"/>
          <c:yMode val="edge"/>
          <c:x val="7.2957616409059997E-2"/>
          <c:y val="0.85591370098003206"/>
          <c:w val="0.87260316418781003"/>
          <c:h val="0.128745933142176"/>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34421667119196"/>
          <c:y val="0.12168575518969223"/>
          <c:w val="0.86758405738075839"/>
          <c:h val="0.42711710541132852"/>
        </c:manualLayout>
      </c:layout>
      <c:lineChart>
        <c:grouping val="standard"/>
        <c:varyColors val="0"/>
        <c:ser>
          <c:idx val="1"/>
          <c:order val="0"/>
          <c:tx>
            <c:strRef>
              <c:f>'OS-IPC'!$F$1</c:f>
              <c:strCache>
                <c:ptCount val="1"/>
                <c:pt idx="0">
                  <c:v>DDR4</c:v>
                </c:pt>
              </c:strCache>
            </c:strRef>
          </c:tx>
          <c:spPr>
            <a:ln w="19050" cap="rnd">
              <a:solidFill>
                <a:schemeClr val="accent1"/>
              </a:solidFill>
              <a:round/>
            </a:ln>
            <a:effectLst/>
          </c:spPr>
          <c:marker>
            <c:symbol val="circle"/>
            <c:size val="5"/>
            <c:spPr>
              <a:noFill/>
              <a:ln w="15875">
                <a:solidFill>
                  <a:schemeClr val="accent1"/>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'OS-IPC'!$F$2:$F$21</c:f>
              <c:numCache>
                <c:formatCode>General</c:formatCode>
                <c:ptCount val="20"/>
                <c:pt idx="0">
                  <c:v>1.0002</c:v>
                </c:pt>
                <c:pt idx="1">
                  <c:v>0.999</c:v>
                </c:pt>
                <c:pt idx="2">
                  <c:v>0.99750000000000005</c:v>
                </c:pt>
                <c:pt idx="3">
                  <c:v>1</c:v>
                </c:pt>
                <c:pt idx="4">
                  <c:v>1</c:v>
                </c:pt>
                <c:pt idx="5">
                  <c:v>1</c:v>
                </c:pt>
                <c:pt idx="6">
                  <c:v>1</c:v>
                </c:pt>
                <c:pt idx="7">
                  <c:v>0.99519999999999997</c:v>
                </c:pt>
                <c:pt idx="8">
                  <c:v>0.99370000000000003</c:v>
                </c:pt>
                <c:pt idx="9">
                  <c:v>0.99350000000000005</c:v>
                </c:pt>
                <c:pt idx="10">
                  <c:v>0.99339999999999995</c:v>
                </c:pt>
                <c:pt idx="11">
                  <c:v>0.99319999999999997</c:v>
                </c:pt>
                <c:pt idx="12">
                  <c:v>1.0017</c:v>
                </c:pt>
                <c:pt idx="13">
                  <c:v>1.0083</c:v>
                </c:pt>
                <c:pt idx="14">
                  <c:v>1.008</c:v>
                </c:pt>
                <c:pt idx="15">
                  <c:v>1.0074000000000001</c:v>
                </c:pt>
                <c:pt idx="16">
                  <c:v>0.99380000000000002</c:v>
                </c:pt>
                <c:pt idx="17">
                  <c:v>0.999</c:v>
                </c:pt>
                <c:pt idx="18">
                  <c:v>0.99399999999999999</c:v>
                </c:pt>
                <c:pt idx="19">
                  <c:v>0.99550000000000005</c:v>
                </c:pt>
              </c:numCache>
            </c:numRef>
          </c:val>
          <c:smooth val="0"/>
          <c:extLst>
            <c:ext xmlns:c16="http://schemas.microsoft.com/office/drawing/2014/chart" uri="{C3380CC4-5D6E-409C-BE32-E72D297353CC}">
              <c16:uniqueId val="{00000000-1179-4083-A315-1ED978CE30E1}"/>
            </c:ext>
          </c:extLst>
        </c:ser>
        <c:ser>
          <c:idx val="2"/>
          <c:order val="1"/>
          <c:tx>
            <c:strRef>
              <c:f>'OS-IPC'!$G$1</c:f>
              <c:strCache>
                <c:ptCount val="1"/>
                <c:pt idx="0">
                  <c:v>GDDR5</c:v>
                </c:pt>
              </c:strCache>
            </c:strRef>
          </c:tx>
          <c:spPr>
            <a:ln w="19050" cap="rnd">
              <a:solidFill>
                <a:schemeClr val="accent6"/>
              </a:solidFill>
              <a:round/>
            </a:ln>
            <a:effectLst/>
          </c:spPr>
          <c:marker>
            <c:symbol val="triangle"/>
            <c:size val="5"/>
            <c:spPr>
              <a:noFill/>
              <a:ln w="15875">
                <a:solidFill>
                  <a:schemeClr val="accent6"/>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'OS-IPC'!$G$2:$G$21</c:f>
              <c:numCache>
                <c:formatCode>General</c:formatCode>
                <c:ptCount val="20"/>
                <c:pt idx="0">
                  <c:v>1.0033000000000001</c:v>
                </c:pt>
                <c:pt idx="1">
                  <c:v>1.0125</c:v>
                </c:pt>
                <c:pt idx="2">
                  <c:v>1.1306</c:v>
                </c:pt>
                <c:pt idx="3">
                  <c:v>1.0011000000000001</c:v>
                </c:pt>
                <c:pt idx="4">
                  <c:v>1.0012000000000001</c:v>
                </c:pt>
                <c:pt idx="5">
                  <c:v>1.0011000000000001</c:v>
                </c:pt>
                <c:pt idx="6">
                  <c:v>1.0011000000000001</c:v>
                </c:pt>
                <c:pt idx="7">
                  <c:v>1.0266</c:v>
                </c:pt>
                <c:pt idx="8">
                  <c:v>1.0328999999999999</c:v>
                </c:pt>
                <c:pt idx="9">
                  <c:v>1.0356000000000001</c:v>
                </c:pt>
                <c:pt idx="10">
                  <c:v>1.0347</c:v>
                </c:pt>
                <c:pt idx="11">
                  <c:v>1.0344</c:v>
                </c:pt>
                <c:pt idx="12">
                  <c:v>1.0577000000000001</c:v>
                </c:pt>
                <c:pt idx="13">
                  <c:v>1.0519000000000001</c:v>
                </c:pt>
                <c:pt idx="14">
                  <c:v>1.0523</c:v>
                </c:pt>
                <c:pt idx="15">
                  <c:v>1.0513999999999999</c:v>
                </c:pt>
                <c:pt idx="16">
                  <c:v>1.1046</c:v>
                </c:pt>
                <c:pt idx="17">
                  <c:v>1.103</c:v>
                </c:pt>
                <c:pt idx="18">
                  <c:v>1.1076999999999999</c:v>
                </c:pt>
                <c:pt idx="19">
                  <c:v>1.1242000000000001</c:v>
                </c:pt>
              </c:numCache>
            </c:numRef>
          </c:val>
          <c:smooth val="0"/>
          <c:extLst>
            <c:ext xmlns:c16="http://schemas.microsoft.com/office/drawing/2014/chart" uri="{C3380CC4-5D6E-409C-BE32-E72D297353CC}">
              <c16:uniqueId val="{00000001-1179-4083-A315-1ED978CE30E1}"/>
            </c:ext>
          </c:extLst>
        </c:ser>
        <c:ser>
          <c:idx val="3"/>
          <c:order val="2"/>
          <c:tx>
            <c:strRef>
              <c:f>'OS-IPC'!$H$1</c:f>
              <c:strCache>
                <c:ptCount val="1"/>
                <c:pt idx="0">
                  <c:v>HBM</c:v>
                </c:pt>
              </c:strCache>
            </c:strRef>
          </c:tx>
          <c:spPr>
            <a:ln w="19050" cap="rnd">
              <a:solidFill>
                <a:schemeClr val="accent3">
                  <a:lumMod val="75000"/>
                </a:schemeClr>
              </a:solidFill>
              <a:round/>
            </a:ln>
            <a:effectLst/>
          </c:spPr>
          <c:marker>
            <c:symbol val="plus"/>
            <c:size val="5"/>
            <c:spPr>
              <a:noFill/>
              <a:ln w="15875">
                <a:solidFill>
                  <a:schemeClr val="accent3">
                    <a:lumMod val="75000"/>
                  </a:schemeClr>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'OS-IPC'!$H$2:$H$21</c:f>
              <c:numCache>
                <c:formatCode>General</c:formatCode>
                <c:ptCount val="20"/>
                <c:pt idx="0">
                  <c:v>0.99580000000000002</c:v>
                </c:pt>
                <c:pt idx="1">
                  <c:v>1.0007999999999999</c:v>
                </c:pt>
                <c:pt idx="2">
                  <c:v>1.0849</c:v>
                </c:pt>
                <c:pt idx="3">
                  <c:v>0.99939999999999996</c:v>
                </c:pt>
                <c:pt idx="4">
                  <c:v>0.99929999999999997</c:v>
                </c:pt>
                <c:pt idx="5">
                  <c:v>0.999</c:v>
                </c:pt>
                <c:pt idx="6">
                  <c:v>0.99919999999999998</c:v>
                </c:pt>
                <c:pt idx="7">
                  <c:v>1.0135000000000001</c:v>
                </c:pt>
                <c:pt idx="8">
                  <c:v>1.0163</c:v>
                </c:pt>
                <c:pt idx="9">
                  <c:v>1.0206</c:v>
                </c:pt>
                <c:pt idx="10">
                  <c:v>1.0177</c:v>
                </c:pt>
                <c:pt idx="11">
                  <c:v>1.0179</c:v>
                </c:pt>
                <c:pt idx="12">
                  <c:v>0.99070000000000003</c:v>
                </c:pt>
                <c:pt idx="13">
                  <c:v>0.96789999999999998</c:v>
                </c:pt>
                <c:pt idx="14">
                  <c:v>0.96479999999999999</c:v>
                </c:pt>
                <c:pt idx="15">
                  <c:v>0.9657</c:v>
                </c:pt>
                <c:pt idx="16">
                  <c:v>1.1134999999999999</c:v>
                </c:pt>
                <c:pt idx="17">
                  <c:v>1.0660000000000001</c:v>
                </c:pt>
                <c:pt idx="18">
                  <c:v>1.1202000000000001</c:v>
                </c:pt>
                <c:pt idx="19">
                  <c:v>1.1205000000000001</c:v>
                </c:pt>
              </c:numCache>
            </c:numRef>
          </c:val>
          <c:smooth val="0"/>
          <c:extLst>
            <c:ext xmlns:c16="http://schemas.microsoft.com/office/drawing/2014/chart" uri="{C3380CC4-5D6E-409C-BE32-E72D297353CC}">
              <c16:uniqueId val="{00000002-1179-4083-A315-1ED978CE30E1}"/>
            </c:ext>
          </c:extLst>
        </c:ser>
        <c:ser>
          <c:idx val="4"/>
          <c:order val="3"/>
          <c:tx>
            <c:strRef>
              <c:f>'OS-IPC'!$I$1</c:f>
              <c:strCache>
                <c:ptCount val="1"/>
                <c:pt idx="0">
                  <c:v>HMC</c:v>
                </c:pt>
              </c:strCache>
            </c:strRef>
          </c:tx>
          <c:spPr>
            <a:ln w="19050" cap="rnd">
              <a:solidFill>
                <a:schemeClr val="accent2">
                  <a:lumMod val="75000"/>
                </a:schemeClr>
              </a:solidFill>
              <a:round/>
            </a:ln>
            <a:effectLst/>
          </c:spPr>
          <c:marker>
            <c:symbol val="x"/>
            <c:size val="5"/>
            <c:spPr>
              <a:noFill/>
              <a:ln w="15875">
                <a:solidFill>
                  <a:schemeClr val="accent2">
                    <a:lumMod val="75000"/>
                  </a:schemeClr>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'OS-IPC'!$I$2:$I$21</c:f>
              <c:numCache>
                <c:formatCode>General</c:formatCode>
                <c:ptCount val="20"/>
                <c:pt idx="0">
                  <c:v>0.98899999999999999</c:v>
                </c:pt>
                <c:pt idx="1">
                  <c:v>0.96409999999999996</c:v>
                </c:pt>
                <c:pt idx="2">
                  <c:v>0.97209999999999996</c:v>
                </c:pt>
                <c:pt idx="3">
                  <c:v>0.99739999999999995</c:v>
                </c:pt>
                <c:pt idx="4">
                  <c:v>0.99750000000000005</c:v>
                </c:pt>
                <c:pt idx="5">
                  <c:v>0.99670000000000003</c:v>
                </c:pt>
                <c:pt idx="6">
                  <c:v>0.99660000000000004</c:v>
                </c:pt>
                <c:pt idx="7">
                  <c:v>1.0190999999999999</c:v>
                </c:pt>
                <c:pt idx="8">
                  <c:v>1.0233000000000001</c:v>
                </c:pt>
                <c:pt idx="9">
                  <c:v>1.03</c:v>
                </c:pt>
                <c:pt idx="10">
                  <c:v>1.0261</c:v>
                </c:pt>
                <c:pt idx="11">
                  <c:v>1.0255000000000001</c:v>
                </c:pt>
                <c:pt idx="12">
                  <c:v>0.87190000000000001</c:v>
                </c:pt>
                <c:pt idx="13">
                  <c:v>0.86329999999999996</c:v>
                </c:pt>
                <c:pt idx="14">
                  <c:v>0.8548</c:v>
                </c:pt>
                <c:pt idx="15">
                  <c:v>0.86070000000000002</c:v>
                </c:pt>
                <c:pt idx="16">
                  <c:v>0.98099999999999998</c:v>
                </c:pt>
                <c:pt idx="17">
                  <c:v>0.94099999999999995</c:v>
                </c:pt>
                <c:pt idx="18">
                  <c:v>0.98670000000000002</c:v>
                </c:pt>
                <c:pt idx="19">
                  <c:v>0.98109999999999997</c:v>
                </c:pt>
              </c:numCache>
            </c:numRef>
          </c:val>
          <c:smooth val="0"/>
          <c:extLst>
            <c:ext xmlns:c16="http://schemas.microsoft.com/office/drawing/2014/chart" uri="{C3380CC4-5D6E-409C-BE32-E72D297353CC}">
              <c16:uniqueId val="{00000003-1179-4083-A315-1ED978CE30E1}"/>
            </c:ext>
          </c:extLst>
        </c:ser>
        <c:dLbls>
          <c:showLegendKey val="0"/>
          <c:showVal val="0"/>
          <c:showCatName val="0"/>
          <c:showSerName val="0"/>
          <c:showPercent val="0"/>
          <c:showBubbleSize val="0"/>
        </c:dLbls>
        <c:marker val="1"/>
        <c:smooth val="0"/>
        <c:axId val="694360000"/>
        <c:axId val="694380384"/>
      </c:lineChart>
      <c:catAx>
        <c:axId val="694360000"/>
        <c:scaling>
          <c:orientation val="minMax"/>
        </c:scaling>
        <c:delete val="0"/>
        <c:axPos val="b"/>
        <c:majorGridlines>
          <c:spPr>
            <a:ln w="9525" cap="flat" cmpd="sng" algn="ctr">
              <a:noFill/>
              <a:round/>
            </a:ln>
            <a:effectLst/>
          </c:spPr>
        </c:majorGridlines>
        <c:numFmt formatCode="General" sourceLinked="1"/>
        <c:majorTickMark val="none"/>
        <c:minorTickMark val="cross"/>
        <c:tickLblPos val="nextTo"/>
        <c:spPr>
          <a:noFill/>
          <a:ln w="9525" cap="flat" cmpd="sng" algn="ctr">
            <a:solidFill>
              <a:schemeClr val="tx1"/>
            </a:solidFill>
            <a:round/>
          </a:ln>
          <a:effectLst/>
        </c:spPr>
        <c:txPr>
          <a:bodyPr rot="-5400000" spcFirstLastPara="1" vertOverflow="ellipsis"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94380384"/>
        <c:crosses val="autoZero"/>
        <c:auto val="1"/>
        <c:lblAlgn val="ctr"/>
        <c:lblOffset val="100"/>
        <c:noMultiLvlLbl val="0"/>
      </c:catAx>
      <c:valAx>
        <c:axId val="694380384"/>
        <c:scaling>
          <c:orientation val="minMax"/>
          <c:max val="1.2"/>
          <c:min val="0.8"/>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sz="1800" b="1" dirty="0">
                    <a:solidFill>
                      <a:schemeClr val="tx1"/>
                    </a:solidFill>
                  </a:rPr>
                  <a:t>Speedup</a:t>
                </a:r>
              </a:p>
            </c:rich>
          </c:tx>
          <c:layout>
            <c:manualLayout>
              <c:xMode val="edge"/>
              <c:yMode val="edge"/>
              <c:x val="1.5763078106615983E-2"/>
              <c:y val="0.1880422372945956"/>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numFmt formatCode="#,##0.0"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94360000"/>
        <c:crosses val="autoZero"/>
        <c:crossBetween val="between"/>
        <c:majorUnit val="0.1"/>
      </c:valAx>
      <c:spPr>
        <a:noFill/>
        <a:ln>
          <a:solidFill>
            <a:schemeClr val="tx1"/>
          </a:solidFill>
        </a:ln>
        <a:effectLst/>
      </c:spPr>
    </c:plotArea>
    <c:legend>
      <c:legendPos val="t"/>
      <c:layout>
        <c:manualLayout>
          <c:xMode val="edge"/>
          <c:yMode val="edge"/>
          <c:x val="0.13022290635427686"/>
          <c:y val="3.0303030303030304E-2"/>
          <c:w val="0.84852338161440855"/>
          <c:h val="9.7452875208780709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sz="1600"/>
      </a:pPr>
      <a:endParaRPr lang="en-US"/>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image" Target="../media/image43.emf"/></Relationships>
</file>

<file path=ppt/drawings/drawing1.xml><?xml version="1.0" encoding="utf-8"?>
<c:userShapes xmlns:c="http://schemas.openxmlformats.org/drawingml/2006/chart">
  <cdr:relSizeAnchor xmlns:cdr="http://schemas.openxmlformats.org/drawingml/2006/chartDrawing">
    <cdr:from>
      <cdr:x>0.10345</cdr:x>
      <cdr:y>0.33242</cdr:y>
    </cdr:from>
    <cdr:to>
      <cdr:x>0.9817</cdr:x>
      <cdr:y>0.33242</cdr:y>
    </cdr:to>
    <cdr:cxnSp macro="">
      <cdr:nvCxnSpPr>
        <cdr:cNvPr id="2" name="Straight Connector 1">
          <a:extLst xmlns:a="http://schemas.openxmlformats.org/drawingml/2006/main">
            <a:ext uri="{FF2B5EF4-FFF2-40B4-BE49-F238E27FC236}">
              <a16:creationId xmlns:a16="http://schemas.microsoft.com/office/drawing/2014/main" id="{5B9D220D-D202-F741-B460-64E2A645BF5B}"/>
            </a:ext>
          </a:extLst>
        </cdr:cNvPr>
        <cdr:cNvCxnSpPr/>
      </cdr:nvCxnSpPr>
      <cdr:spPr>
        <a:xfrm xmlns:a="http://schemas.openxmlformats.org/drawingml/2006/main">
          <a:off x="914400" y="959389"/>
          <a:ext cx="7763043" cy="0"/>
        </a:xfrm>
        <a:prstGeom xmlns:a="http://schemas.openxmlformats.org/drawingml/2006/main" prst="line">
          <a:avLst/>
        </a:prstGeom>
        <a:ln xmlns:a="http://schemas.openxmlformats.org/drawingml/2006/main" w="127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0.25</cdr:x>
      <cdr:y>0.96298</cdr:y>
    </cdr:from>
    <cdr:to>
      <cdr:x>0.41221</cdr:x>
      <cdr:y>0.96298</cdr:y>
    </cdr:to>
    <cdr:cxnSp macro="">
      <cdr:nvCxnSpPr>
        <cdr:cNvPr id="3" name="Straight Connector 2">
          <a:extLst xmlns:a="http://schemas.openxmlformats.org/drawingml/2006/main">
            <a:ext uri="{FF2B5EF4-FFF2-40B4-BE49-F238E27FC236}">
              <a16:creationId xmlns:a16="http://schemas.microsoft.com/office/drawing/2014/main" id="{1B964EC0-CEAE-C040-9D7C-CF9B759DC831}"/>
            </a:ext>
          </a:extLst>
        </cdr:cNvPr>
        <cdr:cNvCxnSpPr/>
      </cdr:nvCxnSpPr>
      <cdr:spPr>
        <a:xfrm xmlns:a="http://schemas.openxmlformats.org/drawingml/2006/main">
          <a:off x="2209800" y="2779233"/>
          <a:ext cx="1433806" cy="0"/>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0.27669</cdr:x>
      <cdr:y>0.9526</cdr:y>
    </cdr:from>
    <cdr:to>
      <cdr:x>0.38552</cdr:x>
      <cdr:y>0.9889</cdr:y>
    </cdr:to>
    <cdr:sp macro="" textlink="">
      <cdr:nvSpPr>
        <cdr:cNvPr id="4" name="TextBox 2"/>
        <cdr:cNvSpPr txBox="1"/>
      </cdr:nvSpPr>
      <cdr:spPr>
        <a:xfrm xmlns:a="http://schemas.openxmlformats.org/drawingml/2006/main">
          <a:off x="2445718" y="2749273"/>
          <a:ext cx="961970" cy="104765"/>
        </a:xfrm>
        <a:prstGeom xmlns:a="http://schemas.openxmlformats.org/drawingml/2006/main" prst="rect">
          <a:avLst/>
        </a:prstGeom>
        <a:solidFill xmlns:a="http://schemas.openxmlformats.org/drawingml/2006/main">
          <a:schemeClr val="bg1"/>
        </a:solidFill>
      </cdr:spPr>
      <cdr:txBody>
        <a:bodyPr xmlns:a="http://schemas.openxmlformats.org/drawingml/2006/main" wrap="none" tIns="0" rtlCol="0" anchor="ctr" anchorCtr="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1" dirty="0" err="1"/>
            <a:t>Netperf</a:t>
          </a:r>
          <a:endParaRPr lang="en-US" sz="1800" b="1" dirty="0"/>
        </a:p>
      </cdr:txBody>
    </cdr:sp>
  </cdr:relSizeAnchor>
  <cdr:relSizeAnchor xmlns:cdr="http://schemas.openxmlformats.org/drawingml/2006/chartDrawing">
    <cdr:from>
      <cdr:x>0.43673</cdr:x>
      <cdr:y>0.96298</cdr:y>
    </cdr:from>
    <cdr:to>
      <cdr:x>0.9624</cdr:x>
      <cdr:y>0.96298</cdr:y>
    </cdr:to>
    <cdr:cxnSp macro="">
      <cdr:nvCxnSpPr>
        <cdr:cNvPr id="5" name="Straight Connector 4">
          <a:extLst xmlns:a="http://schemas.openxmlformats.org/drawingml/2006/main">
            <a:ext uri="{FF2B5EF4-FFF2-40B4-BE49-F238E27FC236}">
              <a16:creationId xmlns:a16="http://schemas.microsoft.com/office/drawing/2014/main" id="{BC302B24-9066-8244-98D4-14605F143FF1}"/>
            </a:ext>
          </a:extLst>
        </cdr:cNvPr>
        <cdr:cNvCxnSpPr/>
      </cdr:nvCxnSpPr>
      <cdr:spPr>
        <a:xfrm xmlns:a="http://schemas.openxmlformats.org/drawingml/2006/main">
          <a:off x="3860310" y="2779233"/>
          <a:ext cx="4646503" cy="0"/>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0.57759</cdr:x>
      <cdr:y>0.90872</cdr:y>
    </cdr:from>
    <cdr:to>
      <cdr:x>0.82277</cdr:x>
      <cdr:y>1</cdr:y>
    </cdr:to>
    <cdr:sp macro="" textlink="">
      <cdr:nvSpPr>
        <cdr:cNvPr id="6" name="TextBox 2"/>
        <cdr:cNvSpPr txBox="1"/>
      </cdr:nvSpPr>
      <cdr:spPr>
        <a:xfrm xmlns:a="http://schemas.openxmlformats.org/drawingml/2006/main">
          <a:off x="5105400" y="2622629"/>
          <a:ext cx="2167195" cy="263446"/>
        </a:xfrm>
        <a:prstGeom xmlns:a="http://schemas.openxmlformats.org/drawingml/2006/main" prst="rect">
          <a:avLst/>
        </a:prstGeom>
        <a:solidFill xmlns:a="http://schemas.openxmlformats.org/drawingml/2006/main">
          <a:schemeClr val="bg1"/>
        </a:solidFill>
      </cdr:spPr>
      <cdr:txBody>
        <a:bodyPr xmlns:a="http://schemas.openxmlformats.org/drawingml/2006/main" wrap="none" t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1" dirty="0" err="1"/>
            <a:t>IOZone</a:t>
          </a:r>
          <a:r>
            <a:rPr lang="en-US" sz="1800" b="1" dirty="0"/>
            <a:t>, 64MB File</a:t>
          </a:r>
        </a:p>
      </cdr:txBody>
    </cdr:sp>
  </cdr:relSizeAnchor>
</c:userShapes>
</file>

<file path=ppt/drawings/drawing2.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8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11/29/20</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11/29/20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4301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456300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228815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15</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3760738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72364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44399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81123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09377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3F7FAF-8CF6-EA4D-89B9-6564C012324C}"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125</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9775035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3F7FAF-8CF6-EA4D-89B9-6564C012324C}"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126</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5321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400" kern="1200" dirty="0">
                <a:solidFill>
                  <a:schemeClr val="tx1"/>
                </a:solidFill>
                <a:effectLst/>
                <a:latin typeface="Arial" charset="0"/>
                <a:ea typeface="+mn-ea"/>
                <a:cs typeface="+mn-cs"/>
              </a:rPr>
              <a:t>This is a core</a:t>
            </a:r>
            <a:r>
              <a:rPr lang="zh-CN" altLang="en-US" sz="1400" kern="1200" dirty="0">
                <a:solidFill>
                  <a:schemeClr val="tx1"/>
                </a:solidFill>
                <a:effectLst/>
                <a:latin typeface="Arial" charset="0"/>
                <a:ea typeface="+mn-ea"/>
                <a:cs typeface="+mn-cs"/>
              </a:rPr>
              <a:t> </a:t>
            </a:r>
            <a:r>
              <a:rPr lang="en-US" altLang="zh-CN" sz="1400" kern="1200" dirty="0">
                <a:solidFill>
                  <a:schemeClr val="tx1"/>
                </a:solidFill>
                <a:effectLst/>
                <a:latin typeface="Arial" charset="0"/>
                <a:ea typeface="+mn-ea"/>
                <a:cs typeface="+mn-cs"/>
              </a:rPr>
              <a:t>part of ReRAM-based PIM. We use resistance of each cell to represent the value of weight, and</a:t>
            </a:r>
            <a:r>
              <a:rPr lang="zh-CN" altLang="en-US" sz="1400" kern="1200" dirty="0">
                <a:solidFill>
                  <a:schemeClr val="tx1"/>
                </a:solidFill>
                <a:effectLst/>
                <a:latin typeface="Arial" charset="0"/>
                <a:ea typeface="+mn-ea"/>
                <a:cs typeface="+mn-cs"/>
              </a:rPr>
              <a:t> </a:t>
            </a:r>
            <a:r>
              <a:rPr lang="en-US" altLang="zh-CN" sz="1400" kern="1200" dirty="0">
                <a:solidFill>
                  <a:schemeClr val="tx1"/>
                </a:solidFill>
                <a:effectLst/>
                <a:latin typeface="Arial" charset="0"/>
                <a:ea typeface="+mn-ea"/>
                <a:cs typeface="+mn-cs"/>
              </a:rPr>
              <a:t>add voltages representing values of inputs on each row.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zh-CN" sz="1400" kern="1200" dirty="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400" kern="1200" dirty="0">
                <a:solidFill>
                  <a:schemeClr val="tx1"/>
                </a:solidFill>
                <a:effectLst/>
                <a:latin typeface="Arial" charset="0"/>
                <a:ea typeface="+mn-ea"/>
                <a:cs typeface="+mn-cs"/>
              </a:rPr>
              <a:t>According to the </a:t>
            </a:r>
            <a:r>
              <a:rPr lang="en-US" sz="1200" b="0" i="0" u="none" strike="noStrike" kern="1200" dirty="0">
                <a:solidFill>
                  <a:schemeClr val="tx1"/>
                </a:solidFill>
                <a:effectLst/>
                <a:latin typeface="Arial" charset="0"/>
                <a:ea typeface="+mn-ea"/>
                <a:cs typeface="+mn-cs"/>
              </a:rPr>
              <a:t>Kirchhoff</a:t>
            </a:r>
            <a:r>
              <a:rPr lang="zh-CN" altLang="en-US" sz="1200" b="0" i="0" u="none" strike="noStrike" kern="1200" dirty="0">
                <a:solidFill>
                  <a:schemeClr val="tx1"/>
                </a:solidFill>
                <a:effectLst/>
                <a:latin typeface="Arial" charset="0"/>
                <a:ea typeface="+mn-ea"/>
                <a:cs typeface="+mn-cs"/>
              </a:rPr>
              <a:t>‘</a:t>
            </a:r>
            <a:r>
              <a:rPr lang="en-US" altLang="zh-CN" sz="1200" b="0" i="0" u="none" strike="noStrike" kern="1200" dirty="0">
                <a:solidFill>
                  <a:schemeClr val="tx1"/>
                </a:solidFill>
                <a:effectLst/>
                <a:latin typeface="Arial" charset="0"/>
                <a:ea typeface="+mn-ea"/>
                <a:cs typeface="+mn-cs"/>
              </a:rPr>
              <a:t>s</a:t>
            </a:r>
            <a:r>
              <a:rPr lang="en-US" altLang="zh-CN" sz="1400" kern="1200" dirty="0">
                <a:solidFill>
                  <a:schemeClr val="tx1"/>
                </a:solidFill>
                <a:effectLst/>
                <a:latin typeface="Arial" charset="0"/>
                <a:ea typeface="+mn-ea"/>
                <a:cs typeface="+mn-cs"/>
              </a:rPr>
              <a:t> law, we finally obtain a current, representing the value of output. Thus, by modifying the peripheral circuit of </a:t>
            </a:r>
            <a:r>
              <a:rPr lang="en-US" altLang="zh-CN" sz="1400" kern="1200" dirty="0" err="1">
                <a:solidFill>
                  <a:schemeClr val="tx1"/>
                </a:solidFill>
                <a:effectLst/>
                <a:latin typeface="Arial" charset="0"/>
                <a:ea typeface="+mn-ea"/>
                <a:cs typeface="+mn-cs"/>
              </a:rPr>
              <a:t>ReRAM</a:t>
            </a:r>
            <a:r>
              <a:rPr lang="en-US" altLang="zh-CN" sz="1400" kern="1200" dirty="0">
                <a:solidFill>
                  <a:schemeClr val="tx1"/>
                </a:solidFill>
                <a:effectLst/>
                <a:latin typeface="Arial" charset="0"/>
                <a:ea typeface="+mn-ea"/>
                <a:cs typeface="+mn-cs"/>
              </a:rPr>
              <a:t> array, it can support a Matrix-Multiply-Vector operation in almost one read cycle. Let’s see how to do it.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zh-CN" sz="1400" kern="1200" dirty="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400" kern="1200" dirty="0">
                <a:solidFill>
                  <a:schemeClr val="tx1"/>
                </a:solidFill>
                <a:effectLst/>
                <a:latin typeface="Arial" charset="0"/>
                <a:ea typeface="+mn-ea"/>
                <a:cs typeface="+mn-cs"/>
              </a:rPr>
              <a:t>We have an input vector, multiply it with a matrix, and get an output vector.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zh-CN" sz="1400" kern="1200" dirty="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400" kern="1200" dirty="0">
                <a:solidFill>
                  <a:schemeClr val="tx1"/>
                </a:solidFill>
                <a:effectLst/>
                <a:latin typeface="Arial" charset="0"/>
                <a:ea typeface="+mn-ea"/>
                <a:cs typeface="+mn-cs"/>
              </a:rPr>
              <a:t>First, we write the matrix into a ReRAM array.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zh-CN" sz="1400" kern="1200" dirty="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400" kern="1200" dirty="0">
                <a:solidFill>
                  <a:schemeClr val="tx1"/>
                </a:solidFill>
                <a:effectLst/>
                <a:latin typeface="Arial" charset="0"/>
                <a:ea typeface="+mn-ea"/>
                <a:cs typeface="+mn-cs"/>
              </a:rPr>
              <a:t>Then we feed inputs into the ReRAM array, through performing an analog sum, finally we obtain outputs.</a:t>
            </a:r>
            <a:endParaRPr lang="zh-CN" altLang="zh-CN" sz="14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zh-CN" altLang="en-US" dirty="0"/>
          </a:p>
        </p:txBody>
      </p:sp>
      <p:sp>
        <p:nvSpPr>
          <p:cNvPr id="4" name="幻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51CA6C7-3AC9-4A26-B0BF-DF8AFF740679}" type="slidenum">
              <a:rPr kumimoji="0" lang="ko-KR" altLang="en-US" sz="1200" b="0" i="0" u="none" strike="noStrike" kern="1200" cap="none" spc="0" normalizeH="0" baseline="0" noProof="0" smtClean="0">
                <a:ln>
                  <a:noFill/>
                </a:ln>
                <a:solidFill>
                  <a:prstClr val="black"/>
                </a:solidFill>
                <a:effectLst/>
                <a:uLnTx/>
                <a:uFillTx/>
                <a:latin typeface="Calibri" charset="0"/>
                <a:cs typeface="+mn-cs"/>
              </a:rPr>
              <a:pPr marL="0" marR="0" lvl="0" indent="0" algn="r" defTabSz="914400" rtl="0" eaLnBrk="1" fontAlgn="base" latinLnBrk="0" hangingPunct="1">
                <a:lnSpc>
                  <a:spcPct val="100000"/>
                </a:lnSpc>
                <a:spcBef>
                  <a:spcPct val="0"/>
                </a:spcBef>
                <a:spcAft>
                  <a:spcPct val="0"/>
                </a:spcAft>
                <a:buClrTx/>
                <a:buSzTx/>
                <a:buFontTx/>
                <a:buNone/>
                <a:tabLst/>
                <a:defRPr/>
              </a:pPr>
              <a:t>127</a:t>
            </a:fld>
            <a:endParaRPr kumimoji="0" lang="en-US" altLang="ko-KR" sz="1200" b="0" i="0" u="none" strike="noStrike" kern="1200" cap="none" spc="0" normalizeH="0" baseline="0" noProof="0" dirty="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4982927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DAC:</a:t>
            </a:r>
            <a:r>
              <a:rPr lang="zh-CN" altLang="en-US" dirty="0"/>
              <a:t> </a:t>
            </a:r>
            <a:r>
              <a:rPr lang="en-US" altLang="zh-CN" dirty="0"/>
              <a:t>Digital</a:t>
            </a:r>
            <a:r>
              <a:rPr lang="zh-CN" altLang="en-US" dirty="0"/>
              <a:t> </a:t>
            </a:r>
            <a:r>
              <a:rPr lang="en-US" altLang="zh-CN" dirty="0"/>
              <a:t>to</a:t>
            </a:r>
            <a:r>
              <a:rPr lang="zh-CN" altLang="en-US" dirty="0"/>
              <a:t> </a:t>
            </a:r>
            <a:r>
              <a:rPr lang="en-US" altLang="zh-CN" dirty="0"/>
              <a:t>Analog</a:t>
            </a:r>
            <a:r>
              <a:rPr lang="zh-CN" altLang="en-US" dirty="0"/>
              <a:t> </a:t>
            </a:r>
            <a:endParaRPr lang="en-US" altLang="zh-CN"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dirty="0"/>
              <a:t>ADC:</a:t>
            </a:r>
            <a:r>
              <a:rPr lang="zh-CN" altLang="en-US" dirty="0"/>
              <a:t> </a:t>
            </a:r>
            <a:r>
              <a:rPr lang="en-US" altLang="zh-CN" dirty="0"/>
              <a:t>Analog</a:t>
            </a:r>
            <a:r>
              <a:rPr lang="zh-CN" altLang="en-US" dirty="0"/>
              <a:t> </a:t>
            </a:r>
            <a:r>
              <a:rPr lang="en-US" altLang="zh-CN" dirty="0"/>
              <a:t>to</a:t>
            </a:r>
            <a:r>
              <a:rPr lang="zh-CN" altLang="en-US" dirty="0"/>
              <a:t> </a:t>
            </a:r>
            <a:r>
              <a:rPr lang="en-US" altLang="zh-CN" dirty="0"/>
              <a:t>Digital</a:t>
            </a:r>
            <a:r>
              <a:rPr lang="zh-CN" altLang="en-US" dirty="0"/>
              <a:t> </a:t>
            </a:r>
            <a:endParaRPr lang="en-US" altLang="zh-CN"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dirty="0"/>
              <a:t>S&amp;H:</a:t>
            </a:r>
            <a:r>
              <a:rPr lang="zh-CN" altLang="en-US" dirty="0"/>
              <a:t> </a:t>
            </a:r>
            <a:r>
              <a:rPr lang="en-US" altLang="zh-CN" dirty="0"/>
              <a:t>sample</a:t>
            </a:r>
            <a:r>
              <a:rPr lang="zh-CN" altLang="en-US" dirty="0"/>
              <a:t> </a:t>
            </a:r>
            <a:r>
              <a:rPr lang="en-US" altLang="zh-CN" dirty="0"/>
              <a:t>and</a:t>
            </a:r>
            <a:r>
              <a:rPr lang="zh-CN" altLang="en-US" dirty="0"/>
              <a:t> </a:t>
            </a:r>
            <a:r>
              <a:rPr lang="en-US" altLang="zh-CN" dirty="0"/>
              <a:t>hold</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dirty="0"/>
              <a:t>Shift</a:t>
            </a:r>
            <a:r>
              <a:rPr lang="zh-CN" altLang="en-US" dirty="0"/>
              <a:t> </a:t>
            </a:r>
            <a:r>
              <a:rPr lang="en-US" altLang="zh-CN" dirty="0"/>
              <a:t>and</a:t>
            </a:r>
            <a:r>
              <a:rPr lang="zh-CN" altLang="en-US" dirty="0"/>
              <a:t> </a:t>
            </a:r>
            <a:r>
              <a:rPr lang="en-US" altLang="zh-CN" dirty="0"/>
              <a:t>add:</a:t>
            </a:r>
            <a:r>
              <a:rPr lang="zh-CN" altLang="en-US" dirty="0"/>
              <a:t> </a:t>
            </a:r>
            <a:r>
              <a:rPr lang="en-US" altLang="zh-CN" dirty="0"/>
              <a:t>used</a:t>
            </a:r>
            <a:r>
              <a:rPr lang="zh-CN" altLang="en-US" dirty="0"/>
              <a:t> </a:t>
            </a:r>
            <a:r>
              <a:rPr lang="en-US" altLang="zh-CN" dirty="0"/>
              <a:t>to</a:t>
            </a:r>
            <a:r>
              <a:rPr lang="zh-CN" altLang="en-US" dirty="0"/>
              <a:t> </a:t>
            </a:r>
            <a:r>
              <a:rPr lang="en-US" altLang="zh-CN" dirty="0"/>
              <a:t>summarize the</a:t>
            </a:r>
            <a:r>
              <a:rPr lang="zh-CN" altLang="en-US" dirty="0"/>
              <a:t> </a:t>
            </a:r>
            <a:r>
              <a:rPr lang="en-US" altLang="zh-CN" dirty="0"/>
              <a:t>final</a:t>
            </a:r>
            <a:r>
              <a:rPr lang="zh-CN" altLang="en-US" dirty="0"/>
              <a:t> </a:t>
            </a:r>
            <a:r>
              <a:rPr lang="en-US" altLang="zh-CN" dirty="0"/>
              <a:t>output</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51CA6C7-3AC9-4A26-B0BF-DF8AFF740679}" type="slidenum">
              <a:rPr kumimoji="0" lang="ko-KR" altLang="en-US" sz="1200" b="0" i="0" u="none" strike="noStrike" kern="1200" cap="none" spc="0" normalizeH="0" baseline="0" noProof="0" smtClean="0">
                <a:ln>
                  <a:noFill/>
                </a:ln>
                <a:solidFill>
                  <a:prstClr val="black"/>
                </a:solidFill>
                <a:effectLst/>
                <a:uLnTx/>
                <a:uFillTx/>
                <a:latin typeface="Calibri" charset="0"/>
                <a:cs typeface="+mn-cs"/>
              </a:rPr>
              <a:pPr marL="0" marR="0" lvl="0" indent="0" algn="r" defTabSz="914400" rtl="0" eaLnBrk="1" fontAlgn="base" latinLnBrk="0" hangingPunct="1">
                <a:lnSpc>
                  <a:spcPct val="100000"/>
                </a:lnSpc>
                <a:spcBef>
                  <a:spcPct val="0"/>
                </a:spcBef>
                <a:spcAft>
                  <a:spcPct val="0"/>
                </a:spcAft>
                <a:buClrTx/>
                <a:buSzTx/>
                <a:buFontTx/>
                <a:buNone/>
                <a:tabLst/>
                <a:defRPr/>
              </a:pPr>
              <a:t>128</a:t>
            </a:fld>
            <a:endParaRPr kumimoji="0" lang="en-US" altLang="ko-KR" sz="1200" b="0" i="0" u="none" strike="noStrike" kern="1200" cap="none" spc="0" normalizeH="0" baseline="0" noProof="0" dirty="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35965227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In</a:t>
            </a:r>
            <a:r>
              <a:rPr lang="zh-CN" altLang="en-US" dirty="0"/>
              <a:t> </a:t>
            </a:r>
            <a:r>
              <a:rPr lang="en-US" altLang="zh-CN" dirty="0"/>
              <a:t>a</a:t>
            </a:r>
            <a:r>
              <a:rPr lang="zh-CN" altLang="en-US" dirty="0"/>
              <a:t> </a:t>
            </a:r>
            <a:r>
              <a:rPr lang="en-US" altLang="zh-CN" dirty="0"/>
              <a:t>2D</a:t>
            </a:r>
            <a:r>
              <a:rPr lang="zh-CN" altLang="en-US" dirty="0"/>
              <a:t> </a:t>
            </a:r>
            <a:r>
              <a:rPr lang="en-US" altLang="zh-CN" dirty="0"/>
              <a:t>convolution,</a:t>
            </a:r>
            <a:r>
              <a:rPr lang="zh-CN" altLang="en-US" dirty="0"/>
              <a:t> </a:t>
            </a:r>
            <a:r>
              <a:rPr lang="en-US" altLang="zh-CN" dirty="0"/>
              <a:t>the</a:t>
            </a:r>
            <a:r>
              <a:rPr lang="zh-CN" altLang="en-US" dirty="0"/>
              <a:t> </a:t>
            </a:r>
            <a:r>
              <a:rPr lang="en-US" altLang="zh-CN" dirty="0"/>
              <a:t>kernel</a:t>
            </a:r>
            <a:r>
              <a:rPr lang="zh-CN" altLang="en-US" dirty="0"/>
              <a:t> </a:t>
            </a:r>
            <a:r>
              <a:rPr lang="en-US" altLang="zh-CN" dirty="0"/>
              <a:t>is</a:t>
            </a:r>
            <a:r>
              <a:rPr lang="zh-CN" altLang="en-US" dirty="0"/>
              <a:t> </a:t>
            </a:r>
            <a:r>
              <a:rPr lang="en-US" altLang="zh-CN" dirty="0"/>
              <a:t>used</a:t>
            </a:r>
            <a:r>
              <a:rPr lang="zh-CN" altLang="en-US" dirty="0"/>
              <a:t> </a:t>
            </a:r>
            <a:r>
              <a:rPr lang="en-US" altLang="zh-CN" dirty="0"/>
              <a:t>to</a:t>
            </a:r>
            <a:r>
              <a:rPr lang="zh-CN" altLang="en-US" dirty="0"/>
              <a:t> </a:t>
            </a:r>
            <a:r>
              <a:rPr lang="en-US" altLang="zh-CN" dirty="0"/>
              <a:t>extract</a:t>
            </a:r>
            <a:r>
              <a:rPr lang="zh-CN" altLang="en-US" dirty="0"/>
              <a:t> </a:t>
            </a:r>
            <a:r>
              <a:rPr lang="en-US" altLang="zh-CN" dirty="0"/>
              <a:t>the</a:t>
            </a:r>
            <a:r>
              <a:rPr lang="zh-CN" altLang="en-US" dirty="0"/>
              <a:t> </a:t>
            </a:r>
            <a:r>
              <a:rPr lang="en-US" altLang="zh-CN" dirty="0"/>
              <a:t>two-dimensional</a:t>
            </a:r>
            <a:r>
              <a:rPr lang="zh-CN" altLang="en-US" dirty="0"/>
              <a:t> </a:t>
            </a:r>
            <a:r>
              <a:rPr lang="en-US" altLang="zh-CN" dirty="0"/>
              <a:t>information.</a:t>
            </a:r>
          </a:p>
          <a:p>
            <a:r>
              <a:rPr lang="en-US" altLang="zh-CN" dirty="0"/>
              <a:t>We</a:t>
            </a:r>
            <a:r>
              <a:rPr lang="zh-CN" altLang="en-US" dirty="0"/>
              <a:t> </a:t>
            </a:r>
            <a:r>
              <a:rPr lang="en-US" altLang="zh-CN" dirty="0"/>
              <a:t>usually</a:t>
            </a:r>
            <a:r>
              <a:rPr lang="zh-CN" altLang="en-US" dirty="0"/>
              <a:t> </a:t>
            </a:r>
            <a:r>
              <a:rPr lang="en-US" altLang="zh-CN" dirty="0"/>
              <a:t>use</a:t>
            </a:r>
            <a:r>
              <a:rPr lang="zh-CN" altLang="en-US" dirty="0"/>
              <a:t> </a:t>
            </a:r>
            <a:r>
              <a:rPr lang="en-US" altLang="zh-CN" dirty="0"/>
              <a:t>3D</a:t>
            </a:r>
            <a:r>
              <a:rPr lang="zh-CN" altLang="en-US" dirty="0"/>
              <a:t> </a:t>
            </a:r>
            <a:r>
              <a:rPr lang="en-US" altLang="zh-CN" dirty="0"/>
              <a:t>convolution</a:t>
            </a:r>
            <a:r>
              <a:rPr lang="zh-CN" altLang="en-US" dirty="0"/>
              <a:t> </a:t>
            </a:r>
            <a:r>
              <a:rPr lang="en-US" altLang="zh-CN" dirty="0"/>
              <a:t>in</a:t>
            </a:r>
            <a:r>
              <a:rPr lang="zh-CN" altLang="en-US" dirty="0"/>
              <a:t> </a:t>
            </a:r>
            <a:r>
              <a:rPr lang="en-US" altLang="zh-CN" dirty="0"/>
              <a:t>image</a:t>
            </a:r>
            <a:r>
              <a:rPr lang="zh-CN" altLang="en-US" dirty="0"/>
              <a:t> </a:t>
            </a:r>
            <a:r>
              <a:rPr lang="en-US" altLang="zh-CN" dirty="0"/>
              <a:t>processing</a:t>
            </a:r>
            <a:r>
              <a:rPr lang="zh-CN" altLang="en-US" dirty="0"/>
              <a:t> </a:t>
            </a:r>
            <a:r>
              <a:rPr lang="en-US" altLang="zh-CN" dirty="0"/>
              <a:t>because we</a:t>
            </a:r>
            <a:r>
              <a:rPr lang="zh-CN" altLang="en-US" dirty="0"/>
              <a:t> </a:t>
            </a:r>
            <a:r>
              <a:rPr lang="en-US" altLang="zh-CN" dirty="0"/>
              <a:t>also</a:t>
            </a:r>
            <a:r>
              <a:rPr lang="zh-CN" altLang="en-US" dirty="0"/>
              <a:t> </a:t>
            </a:r>
            <a:r>
              <a:rPr lang="en-US" altLang="zh-CN" dirty="0"/>
              <a:t>need</a:t>
            </a:r>
            <a:r>
              <a:rPr lang="zh-CN" altLang="en-US" dirty="0"/>
              <a:t> </a:t>
            </a:r>
            <a:r>
              <a:rPr lang="en-US" altLang="zh-CN" dirty="0"/>
              <a:t>to</a:t>
            </a:r>
            <a:r>
              <a:rPr lang="zh-CN" altLang="en-US" dirty="0"/>
              <a:t> </a:t>
            </a:r>
            <a:r>
              <a:rPr lang="en-US" altLang="zh-CN" dirty="0"/>
              <a:t>extract</a:t>
            </a:r>
            <a:r>
              <a:rPr lang="zh-CN" altLang="en-US" dirty="0"/>
              <a:t> </a:t>
            </a:r>
            <a:r>
              <a:rPr lang="en-US" altLang="zh-CN" dirty="0"/>
              <a:t>the</a:t>
            </a:r>
            <a:r>
              <a:rPr lang="zh-CN" altLang="en-US" dirty="0"/>
              <a:t> </a:t>
            </a:r>
            <a:r>
              <a:rPr lang="en-US" altLang="zh-CN" dirty="0"/>
              <a:t>depth</a:t>
            </a:r>
            <a:r>
              <a:rPr lang="zh-CN" altLang="en-US" dirty="0"/>
              <a:t> </a:t>
            </a:r>
            <a:r>
              <a:rPr lang="en-US" altLang="zh-CN" dirty="0"/>
              <a:t>information.</a:t>
            </a:r>
          </a:p>
          <a:p>
            <a:endParaRPr lang="en-US" dirty="0"/>
          </a:p>
          <a:p>
            <a:r>
              <a:rPr lang="en-US" altLang="zh-CN" dirty="0"/>
              <a:t>Stride</a:t>
            </a:r>
            <a:r>
              <a:rPr lang="zh-CN" altLang="en-US" dirty="0"/>
              <a:t> </a:t>
            </a:r>
            <a:r>
              <a:rPr lang="en-US" altLang="zh-CN" dirty="0"/>
              <a:t>is</a:t>
            </a:r>
            <a:r>
              <a:rPr lang="zh-CN" altLang="en-US" dirty="0"/>
              <a:t> </a:t>
            </a:r>
            <a:r>
              <a:rPr lang="en-US" altLang="zh-CN" dirty="0"/>
              <a:t>the</a:t>
            </a:r>
            <a:r>
              <a:rPr lang="zh-CN" altLang="en-US" dirty="0"/>
              <a:t> </a:t>
            </a:r>
            <a:r>
              <a:rPr lang="en-US" altLang="zh-CN" dirty="0"/>
              <a:t>number</a:t>
            </a:r>
            <a:r>
              <a:rPr lang="zh-CN" altLang="en-US" dirty="0"/>
              <a:t> </a:t>
            </a:r>
            <a:r>
              <a:rPr lang="en-US" altLang="zh-CN" dirty="0"/>
              <a:t>of</a:t>
            </a:r>
            <a:r>
              <a:rPr lang="zh-CN" altLang="en-US" dirty="0"/>
              <a:t> </a:t>
            </a:r>
            <a:r>
              <a:rPr lang="en-US" altLang="zh-CN" dirty="0"/>
              <a:t>input</a:t>
            </a:r>
            <a:r>
              <a:rPr lang="zh-CN" altLang="en-US" dirty="0"/>
              <a:t> </a:t>
            </a:r>
            <a:r>
              <a:rPr lang="en-US" altLang="zh-CN" dirty="0"/>
              <a:t>values</a:t>
            </a:r>
            <a:r>
              <a:rPr lang="zh-CN" altLang="en-US" dirty="0"/>
              <a:t> </a:t>
            </a:r>
            <a:r>
              <a:rPr lang="en-US" altLang="zh-CN" dirty="0"/>
              <a:t>the</a:t>
            </a:r>
            <a:r>
              <a:rPr lang="zh-CN" altLang="en-US" dirty="0"/>
              <a:t> </a:t>
            </a:r>
            <a:r>
              <a:rPr lang="en-US" altLang="zh-CN" dirty="0"/>
              <a:t>kernel</a:t>
            </a:r>
            <a:r>
              <a:rPr lang="zh-CN" altLang="en-US" dirty="0"/>
              <a:t> </a:t>
            </a:r>
            <a:r>
              <a:rPr lang="en-US" altLang="zh-CN" dirty="0"/>
              <a:t>will</a:t>
            </a:r>
            <a:r>
              <a:rPr lang="zh-CN" altLang="en-US" dirty="0"/>
              <a:t> </a:t>
            </a:r>
            <a:r>
              <a:rPr lang="en-US" altLang="zh-CN" dirty="0"/>
              <a:t>jump</a:t>
            </a:r>
            <a:r>
              <a:rPr lang="zh-CN" altLang="en-US" dirty="0"/>
              <a:t> </a:t>
            </a:r>
            <a:r>
              <a:rPr lang="en-US" altLang="zh-CN" dirty="0"/>
              <a:t>when</a:t>
            </a:r>
            <a:r>
              <a:rPr lang="zh-CN" altLang="en-US" dirty="0"/>
              <a:t> </a:t>
            </a:r>
            <a:r>
              <a:rPr lang="en-US" altLang="zh-CN" dirty="0"/>
              <a:t>sliding</a:t>
            </a:r>
            <a:r>
              <a:rPr lang="zh-CN" altLang="en-US" dirty="0"/>
              <a:t> </a:t>
            </a:r>
            <a:r>
              <a:rPr lang="en-US" altLang="zh-CN" dirty="0"/>
              <a:t>on</a:t>
            </a:r>
            <a:r>
              <a:rPr lang="zh-CN" altLang="en-US" dirty="0"/>
              <a:t> </a:t>
            </a:r>
            <a:r>
              <a:rPr lang="en-US" altLang="zh-CN" dirty="0"/>
              <a:t>the</a:t>
            </a:r>
            <a:r>
              <a:rPr lang="zh-CN" altLang="en-US" dirty="0"/>
              <a:t> </a:t>
            </a:r>
            <a:r>
              <a:rPr lang="en-US" altLang="zh-CN" dirty="0"/>
              <a:t>input</a:t>
            </a:r>
            <a:r>
              <a:rPr lang="zh-CN" altLang="en-US" dirty="0"/>
              <a:t> </a:t>
            </a:r>
            <a:r>
              <a:rPr lang="en-US" altLang="zh-CN" dirty="0"/>
              <a:t>feature</a:t>
            </a:r>
            <a:r>
              <a:rPr lang="zh-CN" altLang="en-US" dirty="0"/>
              <a:t> </a:t>
            </a:r>
            <a:r>
              <a:rPr lang="en-US" altLang="zh-CN" dirty="0"/>
              <a:t>map.</a:t>
            </a:r>
            <a:r>
              <a:rPr lang="zh-CN" altLang="en-US" dirty="0"/>
              <a:t> </a:t>
            </a:r>
            <a:r>
              <a:rPr lang="en-US" altLang="zh-CN" dirty="0"/>
              <a:t>When</a:t>
            </a:r>
            <a:r>
              <a:rPr lang="zh-CN" altLang="en-US" dirty="0"/>
              <a:t> </a:t>
            </a:r>
            <a:r>
              <a:rPr lang="en-US" altLang="zh-CN" dirty="0"/>
              <a:t>stride</a:t>
            </a:r>
            <a:r>
              <a:rPr lang="zh-CN" altLang="en-US" dirty="0"/>
              <a:t> </a:t>
            </a:r>
            <a:r>
              <a:rPr lang="en-US" altLang="zh-CN" dirty="0"/>
              <a:t>=</a:t>
            </a:r>
            <a:r>
              <a:rPr lang="zh-CN" altLang="en-US" dirty="0"/>
              <a:t> </a:t>
            </a:r>
            <a:r>
              <a:rPr lang="en-US" altLang="zh-CN" dirty="0"/>
              <a:t>1,</a:t>
            </a:r>
            <a:r>
              <a:rPr lang="zh-CN" altLang="en-US" dirty="0"/>
              <a:t> </a:t>
            </a:r>
            <a:r>
              <a:rPr lang="en-US" altLang="zh-CN" dirty="0"/>
              <a:t>the</a:t>
            </a:r>
            <a:r>
              <a:rPr lang="zh-CN" altLang="en-US" dirty="0"/>
              <a:t> </a:t>
            </a:r>
            <a:r>
              <a:rPr lang="en-US" altLang="zh-CN" dirty="0"/>
              <a:t>kernel</a:t>
            </a:r>
            <a:r>
              <a:rPr lang="zh-CN" altLang="en-US" dirty="0"/>
              <a:t> </a:t>
            </a:r>
            <a:r>
              <a:rPr lang="en-US" altLang="zh-CN" dirty="0"/>
              <a:t>moves</a:t>
            </a:r>
            <a:r>
              <a:rPr lang="zh-CN" altLang="en-US" dirty="0"/>
              <a:t> </a:t>
            </a:r>
            <a:r>
              <a:rPr lang="en-US" altLang="zh-CN" dirty="0"/>
              <a:t>to</a:t>
            </a:r>
            <a:r>
              <a:rPr lang="zh-CN" altLang="en-US" dirty="0"/>
              <a:t> </a:t>
            </a:r>
            <a:r>
              <a:rPr lang="en-US" altLang="zh-CN" dirty="0"/>
              <a:t>the</a:t>
            </a:r>
            <a:r>
              <a:rPr lang="zh-CN" altLang="en-US" dirty="0"/>
              <a:t> </a:t>
            </a:r>
            <a:r>
              <a:rPr lang="en-US" altLang="zh-CN" dirty="0"/>
              <a:t>adjacent input</a:t>
            </a:r>
            <a:r>
              <a:rPr lang="zh-CN" altLang="en-US" dirty="0"/>
              <a:t> </a:t>
            </a:r>
            <a:r>
              <a:rPr lang="en-US" altLang="zh-CN" dirty="0"/>
              <a:t>values</a:t>
            </a:r>
            <a:r>
              <a:rPr lang="zh-CN" altLang="en-US" dirty="0"/>
              <a:t> </a:t>
            </a:r>
            <a:r>
              <a:rPr lang="en-US" altLang="zh-CN" dirty="0"/>
              <a:t>without</a:t>
            </a:r>
            <a:r>
              <a:rPr lang="zh-CN" altLang="en-US" dirty="0"/>
              <a:t> </a:t>
            </a:r>
            <a:r>
              <a:rPr lang="en-US" altLang="zh-CN" dirty="0"/>
              <a:t>jumping.</a:t>
            </a:r>
          </a:p>
          <a:p>
            <a:endParaRPr lang="en-US" dirty="0"/>
          </a:p>
          <a:p>
            <a:r>
              <a:rPr lang="en-US" altLang="zh-CN" dirty="0"/>
              <a:t>Padding</a:t>
            </a:r>
            <a:r>
              <a:rPr lang="zh-CN" altLang="en-US" dirty="0"/>
              <a:t> </a:t>
            </a:r>
            <a:r>
              <a:rPr lang="en-US" altLang="zh-CN" dirty="0"/>
              <a:t>is</a:t>
            </a:r>
            <a:r>
              <a:rPr lang="zh-CN" altLang="en-US" dirty="0"/>
              <a:t> </a:t>
            </a:r>
            <a:r>
              <a:rPr lang="en-US" altLang="zh-CN" dirty="0"/>
              <a:t>the</a:t>
            </a:r>
            <a:r>
              <a:rPr lang="zh-CN" altLang="en-US" dirty="0"/>
              <a:t> </a:t>
            </a:r>
            <a:r>
              <a:rPr lang="en-US" altLang="zh-CN" dirty="0"/>
              <a:t>number</a:t>
            </a:r>
            <a:r>
              <a:rPr lang="zh-CN" altLang="en-US" dirty="0"/>
              <a:t> </a:t>
            </a:r>
            <a:r>
              <a:rPr lang="en-US" altLang="zh-CN" dirty="0"/>
              <a:t>of</a:t>
            </a:r>
            <a:r>
              <a:rPr lang="zh-CN" altLang="en-US" dirty="0"/>
              <a:t> </a:t>
            </a:r>
            <a:r>
              <a:rPr lang="en-US" altLang="zh-CN" dirty="0"/>
              <a:t>zeros</a:t>
            </a:r>
            <a:r>
              <a:rPr lang="zh-CN" altLang="en-US" dirty="0"/>
              <a:t> </a:t>
            </a:r>
            <a:r>
              <a:rPr lang="en-US" altLang="zh-CN" dirty="0"/>
              <a:t>added</a:t>
            </a:r>
            <a:r>
              <a:rPr lang="zh-CN" altLang="en-US" dirty="0"/>
              <a:t> </a:t>
            </a:r>
            <a:r>
              <a:rPr lang="en-US" altLang="zh-CN" dirty="0"/>
              <a:t>outside</a:t>
            </a:r>
            <a:r>
              <a:rPr lang="zh-CN" altLang="en-US" dirty="0"/>
              <a:t> </a:t>
            </a:r>
            <a:r>
              <a:rPr lang="en-US" altLang="zh-CN" dirty="0"/>
              <a:t>the</a:t>
            </a:r>
            <a:r>
              <a:rPr lang="zh-CN" altLang="en-US" dirty="0"/>
              <a:t> </a:t>
            </a:r>
            <a:r>
              <a:rPr lang="en-US" altLang="zh-CN" dirty="0"/>
              <a:t>input</a:t>
            </a:r>
            <a:r>
              <a:rPr lang="zh-CN" altLang="en-US" dirty="0"/>
              <a:t> </a:t>
            </a:r>
            <a:r>
              <a:rPr lang="en-US" altLang="zh-CN" dirty="0"/>
              <a:t>feature</a:t>
            </a:r>
            <a:r>
              <a:rPr lang="zh-CN" altLang="en-US" dirty="0"/>
              <a:t> </a:t>
            </a:r>
            <a:r>
              <a:rPr lang="en-US" altLang="zh-CN" dirty="0"/>
              <a:t>map.</a:t>
            </a:r>
            <a:r>
              <a:rPr lang="zh-CN" altLang="en-US" dirty="0"/>
              <a:t> </a:t>
            </a:r>
            <a:r>
              <a:rPr lang="en-US" altLang="zh-CN" dirty="0"/>
              <a:t>Padding</a:t>
            </a:r>
            <a:r>
              <a:rPr lang="zh-CN" altLang="en-US" dirty="0"/>
              <a:t> </a:t>
            </a:r>
            <a:r>
              <a:rPr lang="en-US" altLang="zh-CN" dirty="0"/>
              <a:t>=</a:t>
            </a:r>
            <a:r>
              <a:rPr lang="zh-CN" altLang="en-US" dirty="0"/>
              <a:t> </a:t>
            </a:r>
            <a:r>
              <a:rPr lang="en-US" altLang="zh-CN" dirty="0"/>
              <a:t>1</a:t>
            </a:r>
            <a:r>
              <a:rPr lang="zh-CN" altLang="en-US" dirty="0"/>
              <a:t> </a:t>
            </a:r>
            <a:r>
              <a:rPr lang="en-US" altLang="zh-CN" dirty="0"/>
              <a:t>means</a:t>
            </a:r>
            <a:r>
              <a:rPr lang="zh-CN" altLang="en-US" dirty="0"/>
              <a:t> </a:t>
            </a:r>
            <a:r>
              <a:rPr lang="en-US" altLang="zh-CN" dirty="0"/>
              <a:t>adding</a:t>
            </a:r>
            <a:r>
              <a:rPr lang="zh-CN" altLang="en-US" dirty="0"/>
              <a:t> </a:t>
            </a:r>
            <a:r>
              <a:rPr lang="en-US" altLang="zh-CN" dirty="0"/>
              <a:t>a</a:t>
            </a:r>
            <a:r>
              <a:rPr lang="zh-CN" altLang="en-US" dirty="0"/>
              <a:t> </a:t>
            </a:r>
            <a:r>
              <a:rPr lang="en-US" altLang="zh-CN" dirty="0"/>
              <a:t>circle</a:t>
            </a:r>
            <a:r>
              <a:rPr lang="zh-CN" altLang="en-US" dirty="0"/>
              <a:t> </a:t>
            </a:r>
            <a:r>
              <a:rPr lang="en-US" altLang="zh-CN" dirty="0"/>
              <a:t>of</a:t>
            </a:r>
            <a:r>
              <a:rPr lang="zh-CN" altLang="en-US" dirty="0"/>
              <a:t> </a:t>
            </a:r>
            <a:r>
              <a:rPr lang="en-US" altLang="zh-CN" dirty="0"/>
              <a:t>zeros</a:t>
            </a:r>
            <a:r>
              <a:rPr lang="zh-CN" altLang="en-US" dirty="0"/>
              <a:t> </a:t>
            </a:r>
            <a:r>
              <a:rPr lang="en-US" altLang="zh-CN" dirty="0"/>
              <a:t>outside</a:t>
            </a:r>
            <a:r>
              <a:rPr lang="zh-CN" altLang="en-US" dirty="0"/>
              <a:t> </a:t>
            </a:r>
            <a:r>
              <a:rPr lang="en-US" altLang="zh-CN" dirty="0"/>
              <a:t>the</a:t>
            </a:r>
            <a:r>
              <a:rPr lang="zh-CN" altLang="en-US" dirty="0"/>
              <a:t> </a:t>
            </a:r>
            <a:r>
              <a:rPr lang="en-US" altLang="zh-CN" dirty="0"/>
              <a:t>input</a:t>
            </a:r>
            <a:r>
              <a:rPr lang="zh-CN" altLang="en-US" dirty="0"/>
              <a:t> </a:t>
            </a:r>
            <a:r>
              <a:rPr lang="en-US" altLang="zh-CN" dirty="0"/>
              <a:t>feature</a:t>
            </a:r>
            <a:r>
              <a:rPr lang="zh-CN" altLang="en-US" dirty="0"/>
              <a:t> </a:t>
            </a:r>
            <a:r>
              <a:rPr lang="en-US" altLang="zh-CN" dirty="0"/>
              <a:t>map.</a:t>
            </a:r>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dirty="0"/>
              <a:t>The</a:t>
            </a:r>
            <a:r>
              <a:rPr lang="zh-CN" altLang="en-US" dirty="0"/>
              <a:t> </a:t>
            </a:r>
            <a:r>
              <a:rPr lang="en-US" altLang="zh-CN" dirty="0"/>
              <a:t>size</a:t>
            </a:r>
            <a:r>
              <a:rPr lang="zh-CN" altLang="en-US" dirty="0"/>
              <a:t> </a:t>
            </a:r>
            <a:r>
              <a:rPr lang="en-US" altLang="zh-CN" dirty="0"/>
              <a:t>of</a:t>
            </a:r>
            <a:r>
              <a:rPr lang="zh-CN" altLang="en-US" dirty="0"/>
              <a:t> </a:t>
            </a:r>
            <a:r>
              <a:rPr lang="en-US" altLang="zh-CN" dirty="0"/>
              <a:t>output</a:t>
            </a:r>
            <a:r>
              <a:rPr lang="zh-CN" altLang="en-US" dirty="0"/>
              <a:t> </a:t>
            </a:r>
            <a:r>
              <a:rPr lang="en-US" altLang="zh-CN" dirty="0"/>
              <a:t>can</a:t>
            </a:r>
            <a:r>
              <a:rPr lang="zh-CN" altLang="en-US" dirty="0"/>
              <a:t> </a:t>
            </a:r>
            <a:r>
              <a:rPr lang="en-US" altLang="zh-CN" dirty="0"/>
              <a:t>be</a:t>
            </a:r>
            <a:r>
              <a:rPr lang="zh-CN" altLang="en-US" dirty="0"/>
              <a:t> </a:t>
            </a:r>
            <a:r>
              <a:rPr lang="en-US" altLang="zh-CN" dirty="0"/>
              <a:t>calculated:</a:t>
            </a:r>
            <a:r>
              <a:rPr lang="zh-CN" altLang="en-US" dirty="0"/>
              <a:t> </a:t>
            </a:r>
            <a:r>
              <a:rPr lang="en-US" altLang="zh-CN" sz="1200" dirty="0">
                <a:solidFill>
                  <a:schemeClr val="tx2"/>
                </a:solidFill>
                <a:latin typeface="Calibri" pitchFamily="34" charset="0"/>
                <a:cs typeface="Calibri" pitchFamily="34" charset="0"/>
              </a:rPr>
              <a:t>Output</a:t>
            </a:r>
            <a:r>
              <a:rPr lang="zh-CN" altLang="en-US" sz="1200" dirty="0">
                <a:solidFill>
                  <a:schemeClr val="tx2"/>
                </a:solidFill>
                <a:latin typeface="Calibri" pitchFamily="34" charset="0"/>
                <a:cs typeface="Calibri" pitchFamily="34" charset="0"/>
              </a:rPr>
              <a:t> </a:t>
            </a:r>
            <a:r>
              <a:rPr lang="en-US" altLang="zh-CN" sz="1200" dirty="0">
                <a:solidFill>
                  <a:schemeClr val="tx2"/>
                </a:solidFill>
                <a:latin typeface="Calibri" pitchFamily="34" charset="0"/>
                <a:cs typeface="Calibri" pitchFamily="34" charset="0"/>
              </a:rPr>
              <a:t>=</a:t>
            </a:r>
            <a:r>
              <a:rPr lang="zh-CN" altLang="en-US" sz="1200" dirty="0">
                <a:solidFill>
                  <a:schemeClr val="tx2"/>
                </a:solidFill>
                <a:latin typeface="Calibri" pitchFamily="34" charset="0"/>
                <a:cs typeface="Calibri" pitchFamily="34" charset="0"/>
              </a:rPr>
              <a:t> </a:t>
            </a:r>
            <a:r>
              <a:rPr lang="en-US" altLang="zh-CN" sz="1200" dirty="0">
                <a:solidFill>
                  <a:schemeClr val="tx2"/>
                </a:solidFill>
                <a:latin typeface="Calibri" pitchFamily="34" charset="0"/>
                <a:cs typeface="Calibri" pitchFamily="34" charset="0"/>
              </a:rPr>
              <a:t>(Input</a:t>
            </a:r>
            <a:r>
              <a:rPr lang="zh-CN" altLang="en-US" sz="1200" dirty="0">
                <a:solidFill>
                  <a:schemeClr val="tx2"/>
                </a:solidFill>
                <a:latin typeface="Calibri" pitchFamily="34" charset="0"/>
                <a:cs typeface="Calibri" pitchFamily="34" charset="0"/>
              </a:rPr>
              <a:t> </a:t>
            </a:r>
            <a:r>
              <a:rPr lang="en-US" altLang="zh-CN" sz="1200" dirty="0">
                <a:solidFill>
                  <a:schemeClr val="tx2"/>
                </a:solidFill>
                <a:latin typeface="Calibri" pitchFamily="34" charset="0"/>
                <a:cs typeface="Calibri" pitchFamily="34" charset="0"/>
              </a:rPr>
              <a:t>+</a:t>
            </a:r>
            <a:r>
              <a:rPr lang="zh-CN" altLang="en-US" sz="1200" dirty="0">
                <a:solidFill>
                  <a:schemeClr val="tx2"/>
                </a:solidFill>
                <a:latin typeface="Calibri" pitchFamily="34" charset="0"/>
                <a:cs typeface="Calibri" pitchFamily="34" charset="0"/>
              </a:rPr>
              <a:t> </a:t>
            </a:r>
            <a:r>
              <a:rPr lang="en-US" altLang="zh-CN" sz="1200" dirty="0">
                <a:solidFill>
                  <a:schemeClr val="tx2"/>
                </a:solidFill>
                <a:latin typeface="Calibri" pitchFamily="34" charset="0"/>
                <a:cs typeface="Calibri" pitchFamily="34" charset="0"/>
              </a:rPr>
              <a:t>2</a:t>
            </a:r>
            <a:r>
              <a:rPr lang="zh-CN" altLang="en-US" sz="1200" dirty="0">
                <a:solidFill>
                  <a:schemeClr val="tx2"/>
                </a:solidFill>
                <a:latin typeface="Calibri" pitchFamily="34" charset="0"/>
                <a:cs typeface="Calibri" pitchFamily="34" charset="0"/>
              </a:rPr>
              <a:t>*</a:t>
            </a:r>
            <a:r>
              <a:rPr lang="en-US" altLang="zh-CN" sz="1200" dirty="0">
                <a:solidFill>
                  <a:schemeClr val="tx2"/>
                </a:solidFill>
                <a:latin typeface="Calibri" pitchFamily="34" charset="0"/>
                <a:cs typeface="Calibri" pitchFamily="34" charset="0"/>
              </a:rPr>
              <a:t>Padding</a:t>
            </a:r>
            <a:r>
              <a:rPr lang="zh-CN" altLang="en-US" sz="1200" dirty="0">
                <a:solidFill>
                  <a:schemeClr val="tx2"/>
                </a:solidFill>
                <a:latin typeface="Calibri" pitchFamily="34" charset="0"/>
                <a:cs typeface="Calibri" pitchFamily="34" charset="0"/>
              </a:rPr>
              <a:t> </a:t>
            </a:r>
            <a:r>
              <a:rPr lang="en-US" altLang="zh-CN" sz="1200" dirty="0">
                <a:solidFill>
                  <a:schemeClr val="tx2"/>
                </a:solidFill>
                <a:latin typeface="Calibri" pitchFamily="34" charset="0"/>
                <a:cs typeface="Calibri" pitchFamily="34" charset="0"/>
              </a:rPr>
              <a:t>–</a:t>
            </a:r>
            <a:r>
              <a:rPr lang="zh-CN" altLang="en-US" sz="1200" dirty="0">
                <a:solidFill>
                  <a:schemeClr val="tx2"/>
                </a:solidFill>
                <a:latin typeface="Calibri" pitchFamily="34" charset="0"/>
                <a:cs typeface="Calibri" pitchFamily="34" charset="0"/>
              </a:rPr>
              <a:t> </a:t>
            </a:r>
            <a:r>
              <a:rPr lang="en-US" altLang="zh-CN" sz="1200" dirty="0">
                <a:solidFill>
                  <a:schemeClr val="tx2"/>
                </a:solidFill>
                <a:latin typeface="Calibri" pitchFamily="34" charset="0"/>
                <a:cs typeface="Calibri" pitchFamily="34" charset="0"/>
              </a:rPr>
              <a:t>Kernel)</a:t>
            </a:r>
            <a:r>
              <a:rPr lang="zh-CN" altLang="en-US" sz="1200" dirty="0">
                <a:solidFill>
                  <a:schemeClr val="tx2"/>
                </a:solidFill>
                <a:latin typeface="Calibri" pitchFamily="34" charset="0"/>
                <a:cs typeface="Calibri" pitchFamily="34" charset="0"/>
              </a:rPr>
              <a:t> </a:t>
            </a:r>
            <a:r>
              <a:rPr lang="en-US" altLang="zh-CN" sz="1200" dirty="0">
                <a:solidFill>
                  <a:schemeClr val="tx2"/>
                </a:solidFill>
                <a:latin typeface="Calibri" pitchFamily="34" charset="0"/>
                <a:cs typeface="Calibri" pitchFamily="34" charset="0"/>
              </a:rPr>
              <a:t>/</a:t>
            </a:r>
            <a:r>
              <a:rPr lang="zh-CN" altLang="en-US" sz="1200" dirty="0">
                <a:solidFill>
                  <a:schemeClr val="tx2"/>
                </a:solidFill>
                <a:latin typeface="Calibri" pitchFamily="34" charset="0"/>
                <a:cs typeface="Calibri" pitchFamily="34" charset="0"/>
              </a:rPr>
              <a:t> </a:t>
            </a:r>
            <a:r>
              <a:rPr lang="en-US" altLang="zh-CN" sz="1200" dirty="0">
                <a:solidFill>
                  <a:schemeClr val="tx2"/>
                </a:solidFill>
                <a:latin typeface="Calibri" pitchFamily="34" charset="0"/>
                <a:cs typeface="Calibri" pitchFamily="34" charset="0"/>
              </a:rPr>
              <a:t>Stride</a:t>
            </a:r>
            <a:r>
              <a:rPr lang="zh-CN" altLang="en-US" sz="1200" dirty="0">
                <a:solidFill>
                  <a:schemeClr val="tx2"/>
                </a:solidFill>
                <a:latin typeface="Calibri" pitchFamily="34" charset="0"/>
                <a:cs typeface="Calibri" pitchFamily="34" charset="0"/>
              </a:rPr>
              <a:t> </a:t>
            </a:r>
            <a:r>
              <a:rPr lang="en-US" altLang="zh-CN" sz="1200" dirty="0">
                <a:solidFill>
                  <a:schemeClr val="tx2"/>
                </a:solidFill>
                <a:latin typeface="Calibri" pitchFamily="34" charset="0"/>
                <a:cs typeface="Calibri" pitchFamily="34" charset="0"/>
              </a:rPr>
              <a:t>+</a:t>
            </a:r>
            <a:r>
              <a:rPr lang="zh-CN" altLang="en-US" sz="1200" dirty="0">
                <a:solidFill>
                  <a:schemeClr val="tx2"/>
                </a:solidFill>
                <a:latin typeface="Calibri" pitchFamily="34" charset="0"/>
                <a:cs typeface="Calibri" pitchFamily="34" charset="0"/>
              </a:rPr>
              <a:t> </a:t>
            </a:r>
            <a:r>
              <a:rPr lang="en-US" altLang="zh-CN" sz="1200" dirty="0">
                <a:solidFill>
                  <a:schemeClr val="tx2"/>
                </a:solidFill>
                <a:latin typeface="Calibri" pitchFamily="34" charset="0"/>
                <a:cs typeface="Calibri" pitchFamily="34" charset="0"/>
              </a:rPr>
              <a:t>1</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dirty="0">
                <a:solidFill>
                  <a:schemeClr val="tx2"/>
                </a:solidFill>
                <a:latin typeface="Calibri" pitchFamily="34" charset="0"/>
                <a:cs typeface="Calibri" pitchFamily="34" charset="0"/>
              </a:rPr>
              <a:t>In</a:t>
            </a:r>
            <a:r>
              <a:rPr lang="zh-CN" altLang="en-US" sz="1200" dirty="0">
                <a:solidFill>
                  <a:schemeClr val="tx2"/>
                </a:solidFill>
                <a:latin typeface="Calibri" pitchFamily="34" charset="0"/>
                <a:cs typeface="Calibri" pitchFamily="34" charset="0"/>
              </a:rPr>
              <a:t> </a:t>
            </a:r>
            <a:r>
              <a:rPr lang="en-US" altLang="zh-CN" sz="1200" dirty="0">
                <a:solidFill>
                  <a:schemeClr val="tx2"/>
                </a:solidFill>
                <a:latin typeface="Calibri" pitchFamily="34" charset="0"/>
                <a:cs typeface="Calibri" pitchFamily="34" charset="0"/>
              </a:rPr>
              <a:t>this</a:t>
            </a:r>
            <a:r>
              <a:rPr lang="zh-CN" altLang="en-US" sz="1200" dirty="0">
                <a:solidFill>
                  <a:schemeClr val="tx2"/>
                </a:solidFill>
                <a:latin typeface="Calibri" pitchFamily="34" charset="0"/>
                <a:cs typeface="Calibri" pitchFamily="34" charset="0"/>
              </a:rPr>
              <a:t> </a:t>
            </a:r>
            <a:r>
              <a:rPr lang="en-US" altLang="zh-CN" sz="1200" dirty="0">
                <a:solidFill>
                  <a:schemeClr val="tx2"/>
                </a:solidFill>
                <a:latin typeface="Calibri" pitchFamily="34" charset="0"/>
                <a:cs typeface="Calibri" pitchFamily="34" charset="0"/>
              </a:rPr>
              <a:t>example</a:t>
            </a:r>
            <a:r>
              <a:rPr lang="en-US" altLang="zh-CN" sz="1200" dirty="0">
                <a:solidFill>
                  <a:schemeClr val="tx2"/>
                </a:solidFill>
                <a:latin typeface="Calibri" pitchFamily="34" charset="0"/>
                <a:cs typeface="Calibri" pitchFamily="34" charset="0"/>
                <a:sym typeface="Wingdings" pitchFamily="2" charset="2"/>
              </a:rPr>
              <a:t>:</a:t>
            </a:r>
            <a:r>
              <a:rPr lang="zh-CN" altLang="en-US" sz="1200" dirty="0">
                <a:solidFill>
                  <a:schemeClr val="tx2"/>
                </a:solidFill>
                <a:latin typeface="Calibri" pitchFamily="34" charset="0"/>
                <a:cs typeface="Calibri" pitchFamily="34" charset="0"/>
                <a:sym typeface="Wingdings" pitchFamily="2" charset="2"/>
              </a:rPr>
              <a:t> </a:t>
            </a:r>
            <a:r>
              <a:rPr lang="zh-CN" altLang="en-US" sz="1200" dirty="0">
                <a:solidFill>
                  <a:schemeClr val="tx2"/>
                </a:solidFill>
                <a:latin typeface="Calibri" pitchFamily="34" charset="0"/>
                <a:cs typeface="Calibri" pitchFamily="34" charset="0"/>
              </a:rPr>
              <a:t> </a:t>
            </a:r>
            <a:r>
              <a:rPr lang="en-US" altLang="zh-CN" sz="1200" dirty="0">
                <a:solidFill>
                  <a:schemeClr val="tx2"/>
                </a:solidFill>
                <a:latin typeface="Calibri" pitchFamily="34" charset="0"/>
                <a:cs typeface="Calibri" pitchFamily="34" charset="0"/>
              </a:rPr>
              <a:t>(5</a:t>
            </a:r>
            <a:r>
              <a:rPr lang="zh-CN" altLang="en-US" sz="1200" dirty="0">
                <a:solidFill>
                  <a:schemeClr val="tx2"/>
                </a:solidFill>
                <a:latin typeface="Calibri" pitchFamily="34" charset="0"/>
                <a:cs typeface="Calibri" pitchFamily="34" charset="0"/>
              </a:rPr>
              <a:t> </a:t>
            </a:r>
            <a:r>
              <a:rPr lang="en-US" altLang="zh-CN" sz="1200" dirty="0">
                <a:solidFill>
                  <a:schemeClr val="tx2"/>
                </a:solidFill>
                <a:latin typeface="Calibri" pitchFamily="34" charset="0"/>
                <a:cs typeface="Calibri" pitchFamily="34" charset="0"/>
              </a:rPr>
              <a:t>+</a:t>
            </a:r>
            <a:r>
              <a:rPr lang="zh-CN" altLang="en-US" sz="1200" dirty="0">
                <a:solidFill>
                  <a:schemeClr val="tx2"/>
                </a:solidFill>
                <a:latin typeface="Calibri" pitchFamily="34" charset="0"/>
                <a:cs typeface="Calibri" pitchFamily="34" charset="0"/>
              </a:rPr>
              <a:t> </a:t>
            </a:r>
            <a:r>
              <a:rPr lang="en-US" altLang="zh-CN" sz="1200" dirty="0">
                <a:solidFill>
                  <a:schemeClr val="tx2"/>
                </a:solidFill>
                <a:latin typeface="Calibri" pitchFamily="34" charset="0"/>
                <a:cs typeface="Calibri" pitchFamily="34" charset="0"/>
              </a:rPr>
              <a:t>2</a:t>
            </a:r>
            <a:r>
              <a:rPr lang="zh-CN" altLang="en-US" sz="1200" dirty="0">
                <a:solidFill>
                  <a:schemeClr val="tx2"/>
                </a:solidFill>
                <a:latin typeface="Calibri" pitchFamily="34" charset="0"/>
                <a:cs typeface="Calibri" pitchFamily="34" charset="0"/>
              </a:rPr>
              <a:t>*</a:t>
            </a:r>
            <a:r>
              <a:rPr lang="en-US" altLang="zh-CN" sz="1200" dirty="0">
                <a:solidFill>
                  <a:schemeClr val="tx2"/>
                </a:solidFill>
                <a:latin typeface="Calibri" pitchFamily="34" charset="0"/>
                <a:cs typeface="Calibri" pitchFamily="34" charset="0"/>
              </a:rPr>
              <a:t>1</a:t>
            </a:r>
            <a:r>
              <a:rPr lang="zh-CN" altLang="en-US" sz="1200" dirty="0">
                <a:solidFill>
                  <a:schemeClr val="tx2"/>
                </a:solidFill>
                <a:latin typeface="Calibri" pitchFamily="34" charset="0"/>
                <a:cs typeface="Calibri" pitchFamily="34" charset="0"/>
              </a:rPr>
              <a:t> </a:t>
            </a:r>
            <a:r>
              <a:rPr lang="en-US" altLang="zh-CN" sz="1200" dirty="0">
                <a:solidFill>
                  <a:schemeClr val="tx2"/>
                </a:solidFill>
                <a:latin typeface="Calibri" pitchFamily="34" charset="0"/>
                <a:cs typeface="Calibri" pitchFamily="34" charset="0"/>
              </a:rPr>
              <a:t>–</a:t>
            </a:r>
            <a:r>
              <a:rPr lang="zh-CN" altLang="en-US" sz="1200" dirty="0">
                <a:solidFill>
                  <a:schemeClr val="tx2"/>
                </a:solidFill>
                <a:latin typeface="Calibri" pitchFamily="34" charset="0"/>
                <a:cs typeface="Calibri" pitchFamily="34" charset="0"/>
              </a:rPr>
              <a:t> </a:t>
            </a:r>
            <a:r>
              <a:rPr lang="en-US" altLang="zh-CN" sz="1200" dirty="0">
                <a:solidFill>
                  <a:schemeClr val="tx2"/>
                </a:solidFill>
                <a:latin typeface="Calibri" pitchFamily="34" charset="0"/>
                <a:cs typeface="Calibri" pitchFamily="34" charset="0"/>
              </a:rPr>
              <a:t>3)</a:t>
            </a:r>
            <a:r>
              <a:rPr lang="zh-CN" altLang="en-US" sz="1200" dirty="0">
                <a:solidFill>
                  <a:schemeClr val="tx2"/>
                </a:solidFill>
                <a:latin typeface="Calibri" pitchFamily="34" charset="0"/>
                <a:cs typeface="Calibri" pitchFamily="34" charset="0"/>
              </a:rPr>
              <a:t> </a:t>
            </a:r>
            <a:r>
              <a:rPr lang="en-US" altLang="zh-CN" sz="1200" dirty="0">
                <a:solidFill>
                  <a:schemeClr val="tx2"/>
                </a:solidFill>
                <a:latin typeface="Calibri" pitchFamily="34" charset="0"/>
                <a:cs typeface="Calibri" pitchFamily="34" charset="0"/>
              </a:rPr>
              <a:t>/</a:t>
            </a:r>
            <a:r>
              <a:rPr lang="zh-CN" altLang="en-US" sz="1200" dirty="0">
                <a:solidFill>
                  <a:schemeClr val="tx2"/>
                </a:solidFill>
                <a:latin typeface="Calibri" pitchFamily="34" charset="0"/>
                <a:cs typeface="Calibri" pitchFamily="34" charset="0"/>
              </a:rPr>
              <a:t> </a:t>
            </a:r>
            <a:r>
              <a:rPr lang="en-US" altLang="zh-CN" sz="1200" dirty="0">
                <a:solidFill>
                  <a:schemeClr val="tx2"/>
                </a:solidFill>
                <a:latin typeface="Calibri" pitchFamily="34" charset="0"/>
                <a:cs typeface="Calibri" pitchFamily="34" charset="0"/>
              </a:rPr>
              <a:t>1</a:t>
            </a:r>
            <a:r>
              <a:rPr lang="zh-CN" altLang="en-US" sz="1200" dirty="0">
                <a:solidFill>
                  <a:schemeClr val="tx2"/>
                </a:solidFill>
                <a:latin typeface="Calibri" pitchFamily="34" charset="0"/>
                <a:cs typeface="Calibri" pitchFamily="34" charset="0"/>
              </a:rPr>
              <a:t> </a:t>
            </a:r>
            <a:r>
              <a:rPr lang="en-US" altLang="zh-CN" sz="1200" dirty="0">
                <a:solidFill>
                  <a:schemeClr val="tx2"/>
                </a:solidFill>
                <a:latin typeface="Calibri" pitchFamily="34" charset="0"/>
                <a:cs typeface="Calibri" pitchFamily="34" charset="0"/>
              </a:rPr>
              <a:t>+</a:t>
            </a:r>
            <a:r>
              <a:rPr lang="zh-CN" altLang="en-US" sz="1200" dirty="0">
                <a:solidFill>
                  <a:schemeClr val="tx2"/>
                </a:solidFill>
                <a:latin typeface="Calibri" pitchFamily="34" charset="0"/>
                <a:cs typeface="Calibri" pitchFamily="34" charset="0"/>
              </a:rPr>
              <a:t> </a:t>
            </a:r>
            <a:r>
              <a:rPr lang="en-US" altLang="zh-CN" sz="1200" dirty="0">
                <a:solidFill>
                  <a:schemeClr val="tx2"/>
                </a:solidFill>
                <a:latin typeface="Calibri" pitchFamily="34" charset="0"/>
                <a:cs typeface="Calibri" pitchFamily="34" charset="0"/>
              </a:rPr>
              <a:t>1</a:t>
            </a:r>
            <a:r>
              <a:rPr lang="zh-CN" altLang="en-US" sz="1200" dirty="0">
                <a:solidFill>
                  <a:schemeClr val="tx2"/>
                </a:solidFill>
                <a:latin typeface="Calibri" pitchFamily="34" charset="0"/>
                <a:cs typeface="Calibri" pitchFamily="34" charset="0"/>
              </a:rPr>
              <a:t> </a:t>
            </a:r>
            <a:r>
              <a:rPr lang="en-US" altLang="zh-CN" sz="1200" dirty="0">
                <a:solidFill>
                  <a:schemeClr val="tx2"/>
                </a:solidFill>
                <a:latin typeface="Calibri" pitchFamily="34" charset="0"/>
                <a:cs typeface="Calibri" pitchFamily="34" charset="0"/>
              </a:rPr>
              <a:t>=</a:t>
            </a:r>
            <a:r>
              <a:rPr lang="zh-CN" altLang="en-US" sz="1200" dirty="0">
                <a:solidFill>
                  <a:schemeClr val="tx2"/>
                </a:solidFill>
                <a:latin typeface="Calibri" pitchFamily="34" charset="0"/>
                <a:cs typeface="Calibri" pitchFamily="34" charset="0"/>
              </a:rPr>
              <a:t> </a:t>
            </a:r>
            <a:r>
              <a:rPr lang="en-US" altLang="zh-CN" sz="1200" dirty="0">
                <a:solidFill>
                  <a:schemeClr val="tx2"/>
                </a:solidFill>
                <a:latin typeface="Calibri" pitchFamily="34" charset="0"/>
                <a:cs typeface="Calibri" pitchFamily="34" charset="0"/>
              </a:rPr>
              <a:t>5</a:t>
            </a:r>
            <a:endParaRPr lang="en-US" sz="1200" dirty="0">
              <a:solidFill>
                <a:schemeClr val="tx2"/>
              </a:solidFill>
              <a:latin typeface="Calibri" pitchFamily="34" charset="0"/>
              <a:cs typeface="Calibri"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51CA6C7-3AC9-4A26-B0BF-DF8AFF740679}" type="slidenum">
              <a:rPr kumimoji="0" lang="ko-KR" altLang="en-US" sz="1200" b="0" i="0" u="none" strike="noStrike" kern="1200" cap="none" spc="0" normalizeH="0" baseline="0" noProof="0" smtClean="0">
                <a:ln>
                  <a:noFill/>
                </a:ln>
                <a:solidFill>
                  <a:prstClr val="black"/>
                </a:solidFill>
                <a:effectLst/>
                <a:uLnTx/>
                <a:uFillTx/>
                <a:latin typeface="Calibri" charset="0"/>
                <a:cs typeface="+mn-cs"/>
              </a:rPr>
              <a:pPr marL="0" marR="0" lvl="0" indent="0" algn="r" defTabSz="914400" rtl="0" eaLnBrk="1" fontAlgn="base" latinLnBrk="0" hangingPunct="1">
                <a:lnSpc>
                  <a:spcPct val="100000"/>
                </a:lnSpc>
                <a:spcBef>
                  <a:spcPct val="0"/>
                </a:spcBef>
                <a:spcAft>
                  <a:spcPct val="0"/>
                </a:spcAft>
                <a:buClrTx/>
                <a:buSzTx/>
                <a:buFontTx/>
                <a:buNone/>
                <a:tabLst/>
                <a:defRPr/>
              </a:pPr>
              <a:t>129</a:t>
            </a:fld>
            <a:endParaRPr kumimoji="0" lang="en-US" altLang="ko-KR" sz="1200" b="0" i="0" u="none" strike="noStrike" kern="1200" cap="none" spc="0" normalizeH="0" baseline="0" noProof="0" dirty="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34535076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altLang="zh-CN" dirty="0"/>
              <a:t>This</a:t>
            </a:r>
            <a:r>
              <a:rPr lang="zh-CN" altLang="en-US" dirty="0"/>
              <a:t> </a:t>
            </a:r>
            <a:r>
              <a:rPr lang="en-US" altLang="zh-CN" dirty="0"/>
              <a:t>figure</a:t>
            </a:r>
            <a:r>
              <a:rPr lang="zh-CN" altLang="en-US" dirty="0"/>
              <a:t> </a:t>
            </a:r>
            <a:r>
              <a:rPr lang="en-US" altLang="zh-CN" dirty="0"/>
              <a:t>has</a:t>
            </a:r>
            <a:r>
              <a:rPr lang="zh-CN" altLang="en-US" dirty="0"/>
              <a:t> </a:t>
            </a:r>
            <a:r>
              <a:rPr lang="en-US" altLang="zh-CN" dirty="0"/>
              <a:t>two</a:t>
            </a:r>
            <a:r>
              <a:rPr lang="zh-CN" altLang="en-US" dirty="0"/>
              <a:t> </a:t>
            </a:r>
            <a:r>
              <a:rPr lang="en-US" altLang="zh-CN" dirty="0"/>
              <a:t>parts.</a:t>
            </a:r>
            <a:r>
              <a:rPr lang="zh-CN" altLang="en-US" dirty="0"/>
              <a:t> </a:t>
            </a:r>
            <a:endParaRPr lang="en-US" altLang="zh-CN" dirty="0"/>
          </a:p>
          <a:p>
            <a:endParaRPr lang="en-US" altLang="zh-CN" dirty="0"/>
          </a:p>
          <a:p>
            <a:r>
              <a:rPr lang="en-US" altLang="zh-CN" dirty="0"/>
              <a:t>The</a:t>
            </a:r>
            <a:r>
              <a:rPr lang="zh-CN" altLang="en-US" dirty="0"/>
              <a:t> </a:t>
            </a:r>
            <a:r>
              <a:rPr lang="en-US" altLang="zh-CN" dirty="0"/>
              <a:t>upper</a:t>
            </a:r>
            <a:r>
              <a:rPr lang="zh-CN" altLang="en-US" dirty="0"/>
              <a:t> </a:t>
            </a:r>
            <a:r>
              <a:rPr lang="en-US" altLang="zh-CN" dirty="0"/>
              <a:t>part</a:t>
            </a:r>
            <a:r>
              <a:rPr lang="zh-CN" altLang="en-US" dirty="0"/>
              <a:t> </a:t>
            </a:r>
            <a:r>
              <a:rPr lang="en-US" altLang="zh-CN" dirty="0"/>
              <a:t>is</a:t>
            </a:r>
            <a:r>
              <a:rPr lang="zh-CN" altLang="en-US" dirty="0"/>
              <a:t> </a:t>
            </a:r>
            <a:r>
              <a:rPr lang="en-US" altLang="zh-CN" dirty="0"/>
              <a:t>an</a:t>
            </a:r>
            <a:r>
              <a:rPr lang="zh-CN" altLang="en-US" dirty="0"/>
              <a:t> </a:t>
            </a:r>
            <a:r>
              <a:rPr lang="en-US" altLang="zh-CN" dirty="0"/>
              <a:t>example</a:t>
            </a:r>
            <a:r>
              <a:rPr lang="zh-CN" altLang="en-US" dirty="0"/>
              <a:t> </a:t>
            </a:r>
            <a:r>
              <a:rPr lang="en-US" altLang="zh-CN" dirty="0"/>
              <a:t>of</a:t>
            </a:r>
            <a:r>
              <a:rPr lang="zh-CN" altLang="en-US" dirty="0"/>
              <a:t> </a:t>
            </a:r>
            <a:r>
              <a:rPr lang="en-US" altLang="zh-CN" dirty="0"/>
              <a:t>convolution</a:t>
            </a:r>
            <a:r>
              <a:rPr lang="zh-CN" altLang="en-US" dirty="0"/>
              <a:t> </a:t>
            </a:r>
            <a:r>
              <a:rPr lang="en-US" altLang="zh-CN" dirty="0"/>
              <a:t>operation</a:t>
            </a:r>
            <a:r>
              <a:rPr lang="zh-CN" altLang="en-US" dirty="0"/>
              <a:t> </a:t>
            </a:r>
            <a:r>
              <a:rPr lang="en-US" altLang="zh-CN" dirty="0"/>
              <a:t>in</a:t>
            </a:r>
            <a:r>
              <a:rPr lang="zh-CN" altLang="en-US" dirty="0"/>
              <a:t> </a:t>
            </a:r>
            <a:r>
              <a:rPr lang="en-US" altLang="zh-CN" dirty="0"/>
              <a:t>a</a:t>
            </a:r>
            <a:r>
              <a:rPr lang="zh-CN" altLang="en-US" dirty="0"/>
              <a:t> </a:t>
            </a:r>
            <a:r>
              <a:rPr lang="en-US" altLang="zh-CN" dirty="0"/>
              <a:t>CNN.</a:t>
            </a:r>
            <a:r>
              <a:rPr lang="zh-CN" altLang="en-US" dirty="0"/>
              <a:t> </a:t>
            </a:r>
            <a:r>
              <a:rPr lang="en-US" altLang="zh-CN" dirty="0"/>
              <a:t>And</a:t>
            </a:r>
            <a:r>
              <a:rPr lang="zh-CN" altLang="en-US" dirty="0"/>
              <a:t> </a:t>
            </a:r>
            <a:r>
              <a:rPr lang="en-US" altLang="zh-CN" dirty="0"/>
              <a:t>the</a:t>
            </a:r>
            <a:r>
              <a:rPr lang="zh-CN" altLang="en-US" dirty="0"/>
              <a:t> </a:t>
            </a:r>
            <a:r>
              <a:rPr lang="en-US" altLang="zh-CN" dirty="0"/>
              <a:t>down</a:t>
            </a:r>
            <a:r>
              <a:rPr lang="zh-CN" altLang="en-US" dirty="0"/>
              <a:t> </a:t>
            </a:r>
            <a:r>
              <a:rPr lang="en-US" altLang="zh-CN" dirty="0"/>
              <a:t>part</a:t>
            </a:r>
            <a:r>
              <a:rPr lang="zh-CN" altLang="en-US" dirty="0"/>
              <a:t> </a:t>
            </a:r>
            <a:r>
              <a:rPr lang="en-US" altLang="zh-CN" dirty="0"/>
              <a:t>is</a:t>
            </a:r>
            <a:r>
              <a:rPr lang="zh-CN" altLang="en-US" dirty="0"/>
              <a:t> </a:t>
            </a:r>
            <a:r>
              <a:rPr lang="en-US" altLang="zh-CN" dirty="0"/>
              <a:t>an</a:t>
            </a:r>
            <a:r>
              <a:rPr lang="zh-CN" altLang="en-US" dirty="0"/>
              <a:t> </a:t>
            </a:r>
            <a:r>
              <a:rPr lang="en-US" altLang="zh-CN" dirty="0"/>
              <a:t>NVM-based</a:t>
            </a:r>
            <a:r>
              <a:rPr lang="zh-CN" altLang="en-US" dirty="0"/>
              <a:t> </a:t>
            </a:r>
            <a:r>
              <a:rPr lang="en-US" altLang="zh-CN" dirty="0"/>
              <a:t>PIM</a:t>
            </a:r>
            <a:r>
              <a:rPr lang="zh-CN" altLang="en-US" dirty="0"/>
              <a:t> </a:t>
            </a:r>
            <a:r>
              <a:rPr lang="en-US" altLang="zh-CN" dirty="0"/>
              <a:t>array.</a:t>
            </a:r>
          </a:p>
          <a:p>
            <a:endParaRPr lang="en-US" altLang="zh-CN" dirty="0"/>
          </a:p>
          <a:p>
            <a:r>
              <a:rPr lang="en-US" altLang="zh-CN" dirty="0"/>
              <a:t>This</a:t>
            </a:r>
            <a:r>
              <a:rPr lang="zh-CN" altLang="en-US" dirty="0"/>
              <a:t> </a:t>
            </a:r>
            <a:r>
              <a:rPr lang="en-US" altLang="zh-CN" dirty="0"/>
              <a:t>convolution</a:t>
            </a:r>
            <a:r>
              <a:rPr lang="zh-CN" altLang="en-US" dirty="0"/>
              <a:t> </a:t>
            </a:r>
            <a:r>
              <a:rPr lang="en-US" altLang="zh-CN" dirty="0"/>
              <a:t>has</a:t>
            </a:r>
            <a:r>
              <a:rPr lang="zh-CN" altLang="en-US" dirty="0"/>
              <a:t> </a:t>
            </a:r>
            <a:r>
              <a:rPr lang="en-US" altLang="zh-CN" dirty="0"/>
              <a:t>a</a:t>
            </a:r>
            <a:r>
              <a:rPr lang="zh-CN" altLang="en-US" dirty="0"/>
              <a:t> </a:t>
            </a:r>
            <a:r>
              <a:rPr lang="en-US" altLang="zh-CN" dirty="0"/>
              <a:t>224</a:t>
            </a:r>
            <a:r>
              <a:rPr lang="zh-CN" altLang="en-US" dirty="0"/>
              <a:t>*</a:t>
            </a:r>
            <a:r>
              <a:rPr lang="en-US" altLang="zh-CN" dirty="0"/>
              <a:t>224</a:t>
            </a:r>
            <a:r>
              <a:rPr lang="zh-CN" altLang="en-US" dirty="0"/>
              <a:t>*</a:t>
            </a:r>
            <a:r>
              <a:rPr lang="en-US" altLang="zh-CN" dirty="0"/>
              <a:t>64</a:t>
            </a:r>
            <a:r>
              <a:rPr lang="zh-CN" altLang="en-US" dirty="0"/>
              <a:t> </a:t>
            </a:r>
            <a:r>
              <a:rPr lang="en-US" altLang="zh-CN" dirty="0"/>
              <a:t>input</a:t>
            </a:r>
            <a:r>
              <a:rPr lang="zh-CN" altLang="en-US" dirty="0"/>
              <a:t> </a:t>
            </a:r>
            <a:r>
              <a:rPr lang="en-US" altLang="zh-CN" dirty="0"/>
              <a:t>and</a:t>
            </a:r>
            <a:r>
              <a:rPr lang="zh-CN" altLang="en-US" dirty="0"/>
              <a:t> </a:t>
            </a:r>
            <a:r>
              <a:rPr lang="en-US" altLang="zh-CN" dirty="0"/>
              <a:t>64</a:t>
            </a:r>
            <a:r>
              <a:rPr lang="zh-CN" altLang="en-US" dirty="0"/>
              <a:t> </a:t>
            </a:r>
            <a:r>
              <a:rPr lang="en-US" altLang="zh-CN" dirty="0"/>
              <a:t>3</a:t>
            </a:r>
            <a:r>
              <a:rPr lang="zh-CN" altLang="en-US" dirty="0"/>
              <a:t>*</a:t>
            </a:r>
            <a:r>
              <a:rPr lang="en-US" altLang="zh-CN" dirty="0"/>
              <a:t>3</a:t>
            </a:r>
            <a:r>
              <a:rPr lang="zh-CN" altLang="en-US" dirty="0"/>
              <a:t>*</a:t>
            </a:r>
            <a:r>
              <a:rPr lang="en-US" altLang="zh-CN" dirty="0"/>
              <a:t>64</a:t>
            </a:r>
            <a:r>
              <a:rPr lang="zh-CN" altLang="en-US" dirty="0"/>
              <a:t> </a:t>
            </a:r>
            <a:r>
              <a:rPr lang="en-US" altLang="zh-CN" dirty="0"/>
              <a:t>kernels.</a:t>
            </a:r>
            <a:r>
              <a:rPr lang="zh-CN" altLang="en-US" dirty="0"/>
              <a:t> </a:t>
            </a:r>
            <a:endParaRPr lang="en-US" altLang="zh-CN" dirty="0"/>
          </a:p>
          <a:p>
            <a:endParaRPr lang="en-US" altLang="zh-CN" dirty="0"/>
          </a:p>
          <a:p>
            <a:r>
              <a:rPr lang="en-US" sz="1200" b="0" i="0" kern="1200" dirty="0">
                <a:solidFill>
                  <a:schemeClr val="tx1"/>
                </a:solidFill>
                <a:effectLst/>
                <a:latin typeface="Arial" charset="0"/>
                <a:ea typeface="ＭＳ Ｐゴシック" charset="0"/>
                <a:cs typeface="ＭＳ Ｐゴシック" charset="0"/>
              </a:rPr>
              <a:t>A kernel (a.k.a., filter) is a set of weight values used in a convolution operation. Usually, it's 3D and each convolution has several kernels. The number of kernels equals the number of output feature maps (as marked in yellow, green, orange ...).</a:t>
            </a:r>
            <a:endParaRPr lang="en-US" altLang="zh-CN" dirty="0"/>
          </a:p>
          <a:p>
            <a:endParaRPr lang="en-US" altLang="zh-CN" dirty="0"/>
          </a:p>
          <a:p>
            <a:r>
              <a:rPr lang="en-US" altLang="zh-CN" dirty="0"/>
              <a:t>Each</a:t>
            </a:r>
            <a:r>
              <a:rPr lang="zh-CN" altLang="en-US" dirty="0"/>
              <a:t> </a:t>
            </a:r>
            <a:r>
              <a:rPr lang="en-US" altLang="zh-CN" dirty="0"/>
              <a:t>kernel</a:t>
            </a:r>
            <a:r>
              <a:rPr lang="zh-CN" altLang="en-US" dirty="0"/>
              <a:t> </a:t>
            </a:r>
            <a:r>
              <a:rPr lang="en-US" altLang="zh-CN" dirty="0"/>
              <a:t>slides</a:t>
            </a:r>
            <a:r>
              <a:rPr lang="zh-CN" altLang="en-US" dirty="0"/>
              <a:t> </a:t>
            </a:r>
            <a:r>
              <a:rPr lang="en-US" altLang="zh-CN" dirty="0"/>
              <a:t>on</a:t>
            </a:r>
            <a:r>
              <a:rPr lang="zh-CN" altLang="en-US" dirty="0"/>
              <a:t> </a:t>
            </a:r>
            <a:r>
              <a:rPr lang="en-US" altLang="zh-CN" dirty="0"/>
              <a:t>the</a:t>
            </a:r>
            <a:r>
              <a:rPr lang="zh-CN" altLang="en-US" dirty="0"/>
              <a:t> </a:t>
            </a:r>
            <a:r>
              <a:rPr lang="en-US" altLang="zh-CN" dirty="0"/>
              <a:t>input</a:t>
            </a:r>
            <a:r>
              <a:rPr lang="zh-CN" altLang="en-US" dirty="0"/>
              <a:t> </a:t>
            </a:r>
            <a:r>
              <a:rPr lang="en-US" altLang="zh-CN" dirty="0"/>
              <a:t>feature</a:t>
            </a:r>
            <a:r>
              <a:rPr lang="zh-CN" altLang="en-US" dirty="0"/>
              <a:t> </a:t>
            </a:r>
            <a:r>
              <a:rPr lang="en-US" altLang="zh-CN" dirty="0"/>
              <a:t>map</a:t>
            </a:r>
            <a:r>
              <a:rPr lang="zh-CN" altLang="en-US" dirty="0"/>
              <a:t> </a:t>
            </a:r>
            <a:r>
              <a:rPr lang="en-US" altLang="zh-CN" dirty="0"/>
              <a:t>to</a:t>
            </a:r>
            <a:r>
              <a:rPr lang="zh-CN" altLang="en-US" dirty="0"/>
              <a:t> </a:t>
            </a:r>
            <a:r>
              <a:rPr lang="en-US" altLang="zh-CN" dirty="0"/>
              <a:t>conduct</a:t>
            </a:r>
            <a:r>
              <a:rPr lang="zh-CN" altLang="en-US" dirty="0"/>
              <a:t> </a:t>
            </a:r>
            <a:r>
              <a:rPr lang="en-US" altLang="zh-CN" dirty="0"/>
              <a:t>inner</a:t>
            </a:r>
            <a:r>
              <a:rPr lang="zh-CN" altLang="en-US" dirty="0"/>
              <a:t> </a:t>
            </a:r>
            <a:r>
              <a:rPr lang="en-US" altLang="zh-CN" dirty="0"/>
              <a:t>product</a:t>
            </a:r>
            <a:r>
              <a:rPr lang="zh-CN" altLang="en-US" dirty="0"/>
              <a:t> </a:t>
            </a:r>
            <a:r>
              <a:rPr lang="en-US" altLang="zh-CN" dirty="0"/>
              <a:t>multiplications.</a:t>
            </a:r>
            <a:r>
              <a:rPr lang="zh-CN" altLang="en-US" dirty="0"/>
              <a:t> </a:t>
            </a:r>
            <a:r>
              <a:rPr lang="en-US" altLang="zh-CN" dirty="0"/>
              <a:t>In</a:t>
            </a:r>
            <a:r>
              <a:rPr lang="zh-CN" altLang="en-US" dirty="0"/>
              <a:t> </a:t>
            </a:r>
            <a:r>
              <a:rPr lang="en-US" altLang="zh-CN" dirty="0"/>
              <a:t>order</a:t>
            </a:r>
            <a:r>
              <a:rPr lang="zh-CN" altLang="en-US" dirty="0"/>
              <a:t> </a:t>
            </a:r>
            <a:r>
              <a:rPr lang="en-US" altLang="zh-CN" dirty="0"/>
              <a:t>to</a:t>
            </a:r>
            <a:r>
              <a:rPr lang="zh-CN" altLang="en-US" dirty="0"/>
              <a:t> </a:t>
            </a:r>
            <a:r>
              <a:rPr lang="en-US" altLang="zh-CN" dirty="0"/>
              <a:t>conduct</a:t>
            </a:r>
            <a:r>
              <a:rPr lang="zh-CN" altLang="en-US" dirty="0"/>
              <a:t> </a:t>
            </a:r>
            <a:r>
              <a:rPr lang="en-US" altLang="zh-CN" dirty="0"/>
              <a:t>such</a:t>
            </a:r>
            <a:r>
              <a:rPr lang="zh-CN" altLang="en-US" dirty="0"/>
              <a:t> </a:t>
            </a:r>
            <a:r>
              <a:rPr lang="en-US" altLang="zh-CN" dirty="0"/>
              <a:t>a</a:t>
            </a:r>
            <a:r>
              <a:rPr lang="zh-CN" altLang="en-US" dirty="0"/>
              <a:t> </a:t>
            </a:r>
            <a:r>
              <a:rPr lang="en-US" altLang="zh-CN" dirty="0"/>
              <a:t>convolution</a:t>
            </a:r>
            <a:r>
              <a:rPr lang="zh-CN" altLang="en-US" dirty="0"/>
              <a:t> </a:t>
            </a:r>
            <a:r>
              <a:rPr lang="en-US" altLang="zh-CN" dirty="0"/>
              <a:t>operation</a:t>
            </a:r>
            <a:r>
              <a:rPr lang="zh-CN" altLang="en-US" dirty="0"/>
              <a:t> </a:t>
            </a:r>
            <a:r>
              <a:rPr lang="en-US" altLang="zh-CN" dirty="0"/>
              <a:t>in</a:t>
            </a:r>
            <a:r>
              <a:rPr lang="zh-CN" altLang="en-US" dirty="0"/>
              <a:t> </a:t>
            </a:r>
            <a:r>
              <a:rPr lang="en-US" altLang="zh-CN" dirty="0"/>
              <a:t>NVM-based</a:t>
            </a:r>
            <a:r>
              <a:rPr lang="zh-CN" altLang="en-US" dirty="0"/>
              <a:t> </a:t>
            </a:r>
            <a:r>
              <a:rPr lang="en-US" altLang="zh-CN" dirty="0"/>
              <a:t>PIM,</a:t>
            </a:r>
            <a:r>
              <a:rPr lang="zh-CN" altLang="en-US" dirty="0"/>
              <a:t> </a:t>
            </a:r>
            <a:r>
              <a:rPr lang="en-US" altLang="zh-CN" dirty="0"/>
              <a:t>we</a:t>
            </a:r>
            <a:r>
              <a:rPr lang="zh-CN" altLang="en-US" dirty="0"/>
              <a:t> </a:t>
            </a:r>
            <a:r>
              <a:rPr lang="en-US" altLang="zh-CN" dirty="0"/>
              <a:t>first</a:t>
            </a:r>
            <a:r>
              <a:rPr lang="zh-CN" altLang="en-US" dirty="0"/>
              <a:t> </a:t>
            </a:r>
            <a:r>
              <a:rPr lang="en-US" altLang="zh-CN" dirty="0"/>
              <a:t>need</a:t>
            </a:r>
            <a:r>
              <a:rPr lang="zh-CN" altLang="en-US" dirty="0"/>
              <a:t> </a:t>
            </a:r>
            <a:r>
              <a:rPr lang="en-US" altLang="zh-CN" dirty="0"/>
              <a:t>to</a:t>
            </a:r>
            <a:r>
              <a:rPr lang="zh-CN" altLang="en-US" dirty="0"/>
              <a:t> </a:t>
            </a:r>
            <a:r>
              <a:rPr lang="en-US" altLang="zh-CN" dirty="0"/>
              <a:t>convert</a:t>
            </a:r>
            <a:r>
              <a:rPr lang="zh-CN" altLang="en-US" dirty="0"/>
              <a:t> </a:t>
            </a:r>
            <a:r>
              <a:rPr lang="en-US" altLang="zh-CN" dirty="0"/>
              <a:t>each</a:t>
            </a:r>
            <a:r>
              <a:rPr lang="zh-CN" altLang="en-US" dirty="0"/>
              <a:t> </a:t>
            </a:r>
            <a:r>
              <a:rPr lang="en-US" altLang="zh-CN" dirty="0"/>
              <a:t>3</a:t>
            </a:r>
            <a:r>
              <a:rPr lang="zh-CN" altLang="en-US" dirty="0"/>
              <a:t>*</a:t>
            </a:r>
            <a:r>
              <a:rPr lang="en-US" altLang="zh-CN" dirty="0"/>
              <a:t>3</a:t>
            </a:r>
            <a:r>
              <a:rPr lang="zh-CN" altLang="en-US" dirty="0"/>
              <a:t>*</a:t>
            </a:r>
            <a:r>
              <a:rPr lang="en-US" altLang="zh-CN" dirty="0"/>
              <a:t>64</a:t>
            </a:r>
            <a:r>
              <a:rPr lang="zh-CN" altLang="en-US" dirty="0"/>
              <a:t> </a:t>
            </a:r>
            <a:r>
              <a:rPr lang="en-US" altLang="zh-CN" dirty="0"/>
              <a:t>kernel</a:t>
            </a:r>
            <a:r>
              <a:rPr lang="zh-CN" altLang="en-US" dirty="0"/>
              <a:t> </a:t>
            </a:r>
            <a:r>
              <a:rPr lang="en-US" altLang="zh-CN" dirty="0"/>
              <a:t>into</a:t>
            </a:r>
            <a:r>
              <a:rPr lang="zh-CN" altLang="en-US" dirty="0"/>
              <a:t> </a:t>
            </a:r>
            <a:r>
              <a:rPr lang="en-US" altLang="zh-CN" dirty="0"/>
              <a:t>a</a:t>
            </a:r>
            <a:r>
              <a:rPr lang="zh-CN" altLang="en-US" dirty="0"/>
              <a:t> </a:t>
            </a:r>
            <a:r>
              <a:rPr lang="en-US" altLang="zh-CN" dirty="0"/>
              <a:t>vector,</a:t>
            </a:r>
            <a:r>
              <a:rPr lang="zh-CN" altLang="en-US" dirty="0"/>
              <a:t> </a:t>
            </a:r>
            <a:r>
              <a:rPr lang="en-US" altLang="zh-CN" dirty="0"/>
              <a:t>whose</a:t>
            </a:r>
            <a:r>
              <a:rPr lang="zh-CN" altLang="en-US" dirty="0"/>
              <a:t> </a:t>
            </a:r>
            <a:r>
              <a:rPr lang="en-US" altLang="zh-CN" dirty="0"/>
              <a:t>size</a:t>
            </a:r>
            <a:r>
              <a:rPr lang="zh-CN" altLang="en-US" dirty="0"/>
              <a:t> </a:t>
            </a:r>
            <a:r>
              <a:rPr lang="en-US" altLang="zh-CN" dirty="0"/>
              <a:t>is</a:t>
            </a:r>
            <a:r>
              <a:rPr lang="zh-CN" altLang="en-US" dirty="0"/>
              <a:t> </a:t>
            </a:r>
            <a:r>
              <a:rPr lang="en-US" altLang="zh-CN" dirty="0"/>
              <a:t>576.</a:t>
            </a:r>
            <a:r>
              <a:rPr lang="zh-CN" altLang="en-US" dirty="0"/>
              <a:t> </a:t>
            </a:r>
            <a:r>
              <a:rPr lang="en-US" altLang="zh-CN" dirty="0"/>
              <a:t>Then</a:t>
            </a:r>
            <a:r>
              <a:rPr lang="zh-CN" altLang="en-US" dirty="0"/>
              <a:t> </a:t>
            </a:r>
            <a:r>
              <a:rPr lang="en-US" altLang="zh-CN" dirty="0"/>
              <a:t>we</a:t>
            </a:r>
            <a:r>
              <a:rPr lang="zh-CN" altLang="en-US" dirty="0"/>
              <a:t> </a:t>
            </a:r>
            <a:r>
              <a:rPr lang="en-US" altLang="zh-CN" dirty="0"/>
              <a:t>map</a:t>
            </a:r>
            <a:r>
              <a:rPr lang="zh-CN" altLang="en-US" dirty="0"/>
              <a:t> </a:t>
            </a:r>
            <a:r>
              <a:rPr lang="en-US" altLang="zh-CN" dirty="0"/>
              <a:t>these</a:t>
            </a:r>
            <a:r>
              <a:rPr lang="zh-CN" altLang="en-US" dirty="0"/>
              <a:t> </a:t>
            </a:r>
            <a:r>
              <a:rPr lang="en-US" altLang="zh-CN" dirty="0"/>
              <a:t>vectors</a:t>
            </a:r>
            <a:r>
              <a:rPr lang="zh-CN" altLang="en-US" dirty="0"/>
              <a:t> </a:t>
            </a:r>
            <a:r>
              <a:rPr lang="en-US" altLang="zh-CN" dirty="0"/>
              <a:t>(kernels)</a:t>
            </a:r>
            <a:r>
              <a:rPr lang="zh-CN" altLang="en-US" dirty="0"/>
              <a:t> </a:t>
            </a:r>
            <a:r>
              <a:rPr lang="en-US" altLang="zh-CN" dirty="0"/>
              <a:t>in</a:t>
            </a:r>
            <a:r>
              <a:rPr lang="zh-CN" altLang="en-US" dirty="0"/>
              <a:t> </a:t>
            </a:r>
            <a:r>
              <a:rPr lang="en-US" altLang="zh-CN" dirty="0"/>
              <a:t>a</a:t>
            </a:r>
            <a:r>
              <a:rPr lang="zh-CN" altLang="en-US" dirty="0"/>
              <a:t> </a:t>
            </a:r>
            <a:r>
              <a:rPr lang="en-US" altLang="zh-CN" dirty="0"/>
              <a:t>PIM</a:t>
            </a:r>
            <a:r>
              <a:rPr lang="zh-CN" altLang="en-US" dirty="0"/>
              <a:t> </a:t>
            </a:r>
            <a:r>
              <a:rPr lang="en-US" altLang="zh-CN" dirty="0"/>
              <a:t>array.</a:t>
            </a:r>
            <a:r>
              <a:rPr lang="zh-CN" altLang="en-US" dirty="0"/>
              <a:t> </a:t>
            </a:r>
            <a:endParaRPr lang="en-US" altLang="zh-CN" dirty="0"/>
          </a:p>
          <a:p>
            <a:endParaRPr lang="en-US" altLang="zh-CN" dirty="0"/>
          </a:p>
          <a:p>
            <a:r>
              <a:rPr lang="en-US" altLang="zh-CN" dirty="0"/>
              <a:t>In</a:t>
            </a:r>
            <a:r>
              <a:rPr lang="zh-CN" altLang="en-US" dirty="0"/>
              <a:t> </a:t>
            </a:r>
            <a:r>
              <a:rPr lang="en-US" altLang="zh-CN" dirty="0"/>
              <a:t>this</a:t>
            </a:r>
            <a:r>
              <a:rPr lang="zh-CN" altLang="en-US" dirty="0"/>
              <a:t> </a:t>
            </a:r>
            <a:r>
              <a:rPr lang="en-US" altLang="zh-CN" dirty="0"/>
              <a:t>example,</a:t>
            </a:r>
            <a:r>
              <a:rPr lang="zh-CN" altLang="en-US" dirty="0"/>
              <a:t> </a:t>
            </a:r>
            <a:r>
              <a:rPr lang="en-US" altLang="zh-CN" dirty="0"/>
              <a:t>we</a:t>
            </a:r>
            <a:r>
              <a:rPr lang="zh-CN" altLang="en-US" dirty="0"/>
              <a:t> </a:t>
            </a:r>
            <a:r>
              <a:rPr lang="en-US" altLang="zh-CN" dirty="0"/>
              <a:t>use</a:t>
            </a:r>
            <a:r>
              <a:rPr lang="zh-CN" altLang="en-US" dirty="0"/>
              <a:t> </a:t>
            </a:r>
            <a:r>
              <a:rPr lang="en-US" altLang="zh-CN" dirty="0"/>
              <a:t>four</a:t>
            </a:r>
            <a:r>
              <a:rPr lang="zh-CN" altLang="en-US" dirty="0"/>
              <a:t> </a:t>
            </a:r>
            <a:r>
              <a:rPr lang="en-US" altLang="zh-CN" dirty="0"/>
              <a:t>NVM</a:t>
            </a:r>
            <a:r>
              <a:rPr lang="zh-CN" altLang="en-US" dirty="0"/>
              <a:t> </a:t>
            </a:r>
            <a:r>
              <a:rPr lang="en-US" altLang="zh-CN" dirty="0"/>
              <a:t>cell</a:t>
            </a:r>
            <a:r>
              <a:rPr lang="zh-CN" altLang="en-US" dirty="0"/>
              <a:t> </a:t>
            </a:r>
            <a:r>
              <a:rPr lang="en-US" altLang="zh-CN" dirty="0"/>
              <a:t>to</a:t>
            </a:r>
            <a:r>
              <a:rPr lang="zh-CN" altLang="en-US" dirty="0"/>
              <a:t> </a:t>
            </a:r>
            <a:r>
              <a:rPr lang="en-US" altLang="zh-CN" dirty="0"/>
              <a:t>store</a:t>
            </a:r>
            <a:r>
              <a:rPr lang="zh-CN" altLang="en-US" dirty="0"/>
              <a:t> </a:t>
            </a:r>
            <a:r>
              <a:rPr lang="en-US" altLang="zh-CN" dirty="0"/>
              <a:t>a</a:t>
            </a:r>
            <a:r>
              <a:rPr lang="zh-CN" altLang="en-US" dirty="0"/>
              <a:t> </a:t>
            </a:r>
            <a:r>
              <a:rPr lang="en-US" altLang="zh-CN" dirty="0"/>
              <a:t>weight</a:t>
            </a:r>
            <a:r>
              <a:rPr lang="zh-CN" altLang="en-US" dirty="0"/>
              <a:t> </a:t>
            </a:r>
            <a:r>
              <a:rPr lang="en-US" altLang="zh-CN" dirty="0"/>
              <a:t>value,</a:t>
            </a:r>
            <a:r>
              <a:rPr lang="zh-CN" altLang="en-US" dirty="0"/>
              <a:t> </a:t>
            </a:r>
            <a:r>
              <a:rPr lang="en-US" altLang="zh-CN" dirty="0"/>
              <a:t>i.e.,</a:t>
            </a:r>
            <a:r>
              <a:rPr lang="zh-CN" altLang="en-US" dirty="0"/>
              <a:t> </a:t>
            </a:r>
            <a:r>
              <a:rPr lang="en-US" altLang="zh-CN" dirty="0"/>
              <a:t>a</a:t>
            </a:r>
            <a:r>
              <a:rPr lang="zh-CN" altLang="en-US" dirty="0"/>
              <a:t> </a:t>
            </a:r>
            <a:r>
              <a:rPr lang="en-US" altLang="zh-CN" dirty="0"/>
              <a:t>element</a:t>
            </a:r>
            <a:r>
              <a:rPr lang="zh-CN" altLang="en-US" dirty="0"/>
              <a:t> </a:t>
            </a:r>
            <a:r>
              <a:rPr lang="en-US" altLang="zh-CN" dirty="0"/>
              <a:t>in</a:t>
            </a:r>
            <a:r>
              <a:rPr lang="zh-CN" altLang="en-US" dirty="0"/>
              <a:t> </a:t>
            </a:r>
            <a:r>
              <a:rPr lang="en-US" altLang="zh-CN" dirty="0"/>
              <a:t>the</a:t>
            </a:r>
            <a:r>
              <a:rPr lang="zh-CN" altLang="en-US" dirty="0"/>
              <a:t> </a:t>
            </a:r>
            <a:r>
              <a:rPr lang="en-US" altLang="zh-CN" dirty="0"/>
              <a:t>vector.</a:t>
            </a:r>
            <a:r>
              <a:rPr lang="zh-CN" altLang="en-US" dirty="0"/>
              <a:t> </a:t>
            </a:r>
            <a:r>
              <a:rPr lang="en-US" altLang="zh-CN" dirty="0"/>
              <a:t>Therefore,</a:t>
            </a:r>
            <a:r>
              <a:rPr lang="zh-CN" altLang="en-US" dirty="0"/>
              <a:t> </a:t>
            </a:r>
            <a:r>
              <a:rPr lang="en-US" altLang="zh-CN" dirty="0"/>
              <a:t>each</a:t>
            </a:r>
            <a:r>
              <a:rPr lang="zh-CN" altLang="en-US" dirty="0"/>
              <a:t> </a:t>
            </a:r>
            <a:r>
              <a:rPr lang="en-US" altLang="zh-CN" dirty="0"/>
              <a:t>column</a:t>
            </a:r>
            <a:r>
              <a:rPr lang="zh-CN" altLang="en-US" dirty="0"/>
              <a:t> </a:t>
            </a:r>
            <a:r>
              <a:rPr lang="en-US" altLang="zh-CN" dirty="0"/>
              <a:t>vector</a:t>
            </a:r>
            <a:r>
              <a:rPr lang="zh-CN" altLang="en-US" dirty="0"/>
              <a:t> </a:t>
            </a:r>
            <a:r>
              <a:rPr lang="en-US" altLang="zh-CN" dirty="0"/>
              <a:t>is</a:t>
            </a:r>
            <a:r>
              <a:rPr lang="zh-CN" altLang="en-US" dirty="0"/>
              <a:t> </a:t>
            </a:r>
            <a:r>
              <a:rPr lang="en-US" altLang="zh-CN" dirty="0"/>
              <a:t>stored</a:t>
            </a:r>
            <a:r>
              <a:rPr lang="zh-CN" altLang="en-US" dirty="0"/>
              <a:t> </a:t>
            </a:r>
            <a:r>
              <a:rPr lang="en-US" altLang="zh-CN" dirty="0"/>
              <a:t>in</a:t>
            </a:r>
            <a:r>
              <a:rPr lang="zh-CN" altLang="en-US" dirty="0"/>
              <a:t> </a:t>
            </a:r>
            <a:r>
              <a:rPr lang="en-US" altLang="zh-CN" dirty="0"/>
              <a:t>four</a:t>
            </a:r>
            <a:r>
              <a:rPr lang="zh-CN" altLang="en-US" dirty="0"/>
              <a:t> </a:t>
            </a:r>
            <a:r>
              <a:rPr lang="en-US" altLang="zh-CN" dirty="0"/>
              <a:t>NVM</a:t>
            </a:r>
            <a:r>
              <a:rPr lang="zh-CN" altLang="en-US" dirty="0"/>
              <a:t> </a:t>
            </a:r>
            <a:r>
              <a:rPr lang="en-US" altLang="zh-CN" dirty="0"/>
              <a:t>columns.</a:t>
            </a:r>
            <a:r>
              <a:rPr lang="zh-CN" altLang="en-US" dirty="0"/>
              <a:t> </a:t>
            </a:r>
            <a:endParaRPr lang="en-US" altLang="zh-CN" dirty="0"/>
          </a:p>
          <a:p>
            <a:endParaRPr lang="en-US" altLang="zh-CN" dirty="0"/>
          </a:p>
          <a:p>
            <a:r>
              <a:rPr lang="en-US" altLang="zh-CN" dirty="0"/>
              <a:t>After</a:t>
            </a:r>
            <a:r>
              <a:rPr lang="zh-CN" altLang="en-US" dirty="0"/>
              <a:t> </a:t>
            </a:r>
            <a:r>
              <a:rPr lang="en-US" altLang="zh-CN" dirty="0"/>
              <a:t>that,</a:t>
            </a:r>
            <a:r>
              <a:rPr lang="zh-CN" altLang="en-US" dirty="0"/>
              <a:t> </a:t>
            </a:r>
            <a:r>
              <a:rPr lang="en-US" altLang="zh-CN" dirty="0"/>
              <a:t>we</a:t>
            </a:r>
            <a:r>
              <a:rPr lang="zh-CN" altLang="en-US" dirty="0"/>
              <a:t> </a:t>
            </a:r>
            <a:r>
              <a:rPr lang="en-US" altLang="zh-CN" dirty="0"/>
              <a:t>read</a:t>
            </a:r>
            <a:r>
              <a:rPr lang="zh-CN" altLang="en-US" dirty="0"/>
              <a:t> </a:t>
            </a:r>
            <a:r>
              <a:rPr lang="en-US" altLang="zh-CN" dirty="0"/>
              <a:t>the</a:t>
            </a:r>
            <a:r>
              <a:rPr lang="zh-CN" altLang="en-US" dirty="0"/>
              <a:t> </a:t>
            </a:r>
            <a:r>
              <a:rPr lang="en-US" altLang="zh-CN" dirty="0"/>
              <a:t>input</a:t>
            </a:r>
            <a:r>
              <a:rPr lang="zh-CN" altLang="en-US" dirty="0"/>
              <a:t> </a:t>
            </a:r>
            <a:r>
              <a:rPr lang="en-US" altLang="zh-CN" dirty="0"/>
              <a:t>and</a:t>
            </a:r>
            <a:r>
              <a:rPr lang="zh-CN" altLang="en-US" dirty="0"/>
              <a:t> </a:t>
            </a:r>
            <a:r>
              <a:rPr lang="en-US" altLang="zh-CN" dirty="0"/>
              <a:t>convert</a:t>
            </a:r>
            <a:r>
              <a:rPr lang="zh-CN" altLang="en-US" dirty="0"/>
              <a:t> </a:t>
            </a:r>
            <a:r>
              <a:rPr lang="en-US" altLang="zh-CN" dirty="0"/>
              <a:t>the</a:t>
            </a:r>
            <a:r>
              <a:rPr lang="zh-CN" altLang="en-US" dirty="0"/>
              <a:t> </a:t>
            </a:r>
            <a:r>
              <a:rPr lang="en-US" altLang="zh-CN" dirty="0"/>
              <a:t>corresponding portion</a:t>
            </a:r>
            <a:r>
              <a:rPr lang="zh-CN" altLang="en-US" dirty="0"/>
              <a:t> </a:t>
            </a:r>
            <a:r>
              <a:rPr lang="en-US" altLang="zh-CN" dirty="0"/>
              <a:t>into</a:t>
            </a:r>
            <a:r>
              <a:rPr lang="zh-CN" altLang="en-US" dirty="0"/>
              <a:t> </a:t>
            </a:r>
            <a:r>
              <a:rPr lang="en-US" altLang="zh-CN" dirty="0"/>
              <a:t>a</a:t>
            </a:r>
            <a:r>
              <a:rPr lang="zh-CN" altLang="en-US" dirty="0"/>
              <a:t> </a:t>
            </a:r>
            <a:r>
              <a:rPr lang="en-US" altLang="zh-CN" dirty="0"/>
              <a:t>column</a:t>
            </a:r>
            <a:r>
              <a:rPr lang="zh-CN" altLang="en-US" dirty="0"/>
              <a:t> </a:t>
            </a:r>
            <a:r>
              <a:rPr lang="en-US" altLang="zh-CN" dirty="0"/>
              <a:t>vector</a:t>
            </a:r>
            <a:r>
              <a:rPr lang="zh-CN" altLang="en-US" dirty="0"/>
              <a:t> </a:t>
            </a:r>
            <a:r>
              <a:rPr lang="en-US" altLang="zh-CN" dirty="0"/>
              <a:t>(blue</a:t>
            </a:r>
            <a:r>
              <a:rPr lang="zh-CN" altLang="en-US" dirty="0"/>
              <a:t> </a:t>
            </a:r>
            <a:r>
              <a:rPr lang="en-US" altLang="zh-CN" dirty="0"/>
              <a:t>line).</a:t>
            </a:r>
            <a:r>
              <a:rPr lang="zh-CN" altLang="en-US" dirty="0"/>
              <a:t> </a:t>
            </a:r>
            <a:r>
              <a:rPr lang="en-US" altLang="zh-CN" dirty="0"/>
              <a:t>Then</a:t>
            </a:r>
            <a:r>
              <a:rPr lang="zh-CN" altLang="en-US" dirty="0"/>
              <a:t> </a:t>
            </a:r>
            <a:r>
              <a:rPr lang="en-US" altLang="zh-CN" dirty="0"/>
              <a:t>we</a:t>
            </a:r>
            <a:r>
              <a:rPr lang="zh-CN" altLang="en-US" dirty="0"/>
              <a:t> </a:t>
            </a:r>
            <a:r>
              <a:rPr lang="en-US" altLang="zh-CN" dirty="0"/>
              <a:t>feed</a:t>
            </a:r>
            <a:r>
              <a:rPr lang="zh-CN" altLang="en-US" dirty="0"/>
              <a:t> </a:t>
            </a:r>
            <a:r>
              <a:rPr lang="en-US" altLang="zh-CN" dirty="0"/>
              <a:t>the</a:t>
            </a:r>
            <a:r>
              <a:rPr lang="zh-CN" altLang="en-US" dirty="0"/>
              <a:t> </a:t>
            </a:r>
            <a:r>
              <a:rPr lang="en-US" altLang="zh-CN" dirty="0"/>
              <a:t>input</a:t>
            </a:r>
            <a:r>
              <a:rPr lang="zh-CN" altLang="en-US" dirty="0"/>
              <a:t> </a:t>
            </a:r>
            <a:r>
              <a:rPr lang="en-US" altLang="zh-CN" dirty="0"/>
              <a:t>to</a:t>
            </a:r>
            <a:r>
              <a:rPr lang="zh-CN" altLang="en-US" dirty="0"/>
              <a:t> </a:t>
            </a:r>
            <a:r>
              <a:rPr lang="en-US" altLang="zh-CN" dirty="0"/>
              <a:t>the</a:t>
            </a:r>
            <a:r>
              <a:rPr lang="zh-CN" altLang="en-US" dirty="0"/>
              <a:t> </a:t>
            </a:r>
            <a:r>
              <a:rPr lang="en-US" altLang="zh-CN" dirty="0"/>
              <a:t>PIM</a:t>
            </a:r>
            <a:r>
              <a:rPr lang="zh-CN" altLang="en-US" dirty="0"/>
              <a:t> </a:t>
            </a:r>
            <a:r>
              <a:rPr lang="en-US" altLang="zh-CN" dirty="0"/>
              <a:t>array</a:t>
            </a:r>
            <a:r>
              <a:rPr lang="zh-CN" altLang="en-US" dirty="0"/>
              <a:t> </a:t>
            </a:r>
            <a:r>
              <a:rPr lang="en-US" altLang="zh-CN" dirty="0"/>
              <a:t>to</a:t>
            </a:r>
            <a:r>
              <a:rPr lang="zh-CN" altLang="en-US" dirty="0"/>
              <a:t> </a:t>
            </a:r>
            <a:r>
              <a:rPr lang="en-US" altLang="zh-CN" dirty="0"/>
              <a:t>generate</a:t>
            </a:r>
            <a:r>
              <a:rPr lang="zh-CN" altLang="en-US" dirty="0"/>
              <a:t> </a:t>
            </a:r>
            <a:r>
              <a:rPr lang="en-US" altLang="zh-CN" dirty="0"/>
              <a:t>the</a:t>
            </a:r>
            <a:r>
              <a:rPr lang="zh-CN" altLang="en-US" dirty="0"/>
              <a:t> </a:t>
            </a:r>
            <a:r>
              <a:rPr lang="en-US" altLang="zh-CN" dirty="0"/>
              <a:t>output.</a:t>
            </a:r>
            <a:r>
              <a:rPr lang="zh-CN" altLang="en-US" dirty="0"/>
              <a:t>   </a:t>
            </a:r>
            <a:endParaRPr lang="en-US" dirty="0"/>
          </a:p>
          <a:p>
            <a:endParaRPr lang="en-US" dirty="0"/>
          </a:p>
          <a:p>
            <a:r>
              <a:rPr lang="en-US" sz="1200" kern="1200" dirty="0">
                <a:solidFill>
                  <a:schemeClr val="tx1"/>
                </a:solidFill>
                <a:effectLst/>
                <a:latin typeface="Arial" charset="0"/>
                <a:ea typeface="ＭＳ Ｐゴシック" charset="0"/>
                <a:cs typeface="ＭＳ Ｐゴシック" charset="0"/>
              </a:rPr>
              <a:t>A kernel is a three-dimensional vector in programming (traditional high-level data format). Therefore, it has to be converted into a one-dimensional vector and then mapped into each column of the NVM-based PIM array. It's a data placement that enables the NVM-based PIM array to do the convolution operation correctly. </a:t>
            </a:r>
          </a:p>
          <a:p>
            <a:br>
              <a:rPr lang="en-US" sz="1200" kern="1200" dirty="0">
                <a:solidFill>
                  <a:schemeClr val="tx1"/>
                </a:solidFill>
                <a:effectLst/>
                <a:latin typeface="Arial" charset="0"/>
                <a:ea typeface="ＭＳ Ｐゴシック" charset="0"/>
                <a:cs typeface="ＭＳ Ｐゴシック" charset="0"/>
              </a:rPr>
            </a:br>
            <a:endParaRPr lang="en-US" sz="1200" kern="1200" dirty="0">
              <a:solidFill>
                <a:schemeClr val="tx1"/>
              </a:solidFill>
              <a:effectLst/>
              <a:latin typeface="Arial" charset="0"/>
              <a:ea typeface="ＭＳ Ｐゴシック" charset="0"/>
              <a:cs typeface="ＭＳ Ｐゴシック"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51CA6C7-3AC9-4A26-B0BF-DF8AFF740679}" type="slidenum">
              <a:rPr kumimoji="0" lang="ko-KR" altLang="en-US" sz="1200" b="0" i="0" u="none" strike="noStrike" kern="1200" cap="none" spc="0" normalizeH="0" baseline="0" noProof="0" smtClean="0">
                <a:ln>
                  <a:noFill/>
                </a:ln>
                <a:solidFill>
                  <a:prstClr val="black"/>
                </a:solidFill>
                <a:effectLst/>
                <a:uLnTx/>
                <a:uFillTx/>
                <a:latin typeface="Calibri" charset="0"/>
                <a:cs typeface="+mn-cs"/>
              </a:rPr>
              <a:pPr marL="0" marR="0" lvl="0" indent="0" algn="r" defTabSz="914400" rtl="0" eaLnBrk="1" fontAlgn="base" latinLnBrk="0" hangingPunct="1">
                <a:lnSpc>
                  <a:spcPct val="100000"/>
                </a:lnSpc>
                <a:spcBef>
                  <a:spcPct val="0"/>
                </a:spcBef>
                <a:spcAft>
                  <a:spcPct val="0"/>
                </a:spcAft>
                <a:buClrTx/>
                <a:buSzTx/>
                <a:buFontTx/>
                <a:buNone/>
                <a:tabLst/>
                <a:defRPr/>
              </a:pPr>
              <a:t>130</a:t>
            </a:fld>
            <a:endParaRPr kumimoji="0" lang="en-US" altLang="ko-KR" sz="1200" b="0" i="0" u="none" strike="noStrike" kern="1200" cap="none" spc="0" normalizeH="0" baseline="0" noProof="0" dirty="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3029942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This</a:t>
            </a:r>
            <a:r>
              <a:rPr lang="zh-CN" altLang="en-US" dirty="0"/>
              <a:t> </a:t>
            </a:r>
            <a:r>
              <a:rPr lang="en-US" altLang="zh-CN" dirty="0"/>
              <a:t>is</a:t>
            </a:r>
            <a:r>
              <a:rPr lang="zh-CN" altLang="en-US" dirty="0"/>
              <a:t> </a:t>
            </a:r>
            <a:r>
              <a:rPr lang="en-US" altLang="zh-CN" dirty="0"/>
              <a:t>an</a:t>
            </a:r>
            <a:r>
              <a:rPr lang="zh-CN" altLang="en-US" dirty="0"/>
              <a:t> </a:t>
            </a:r>
            <a:r>
              <a:rPr lang="en-US" altLang="zh-CN" dirty="0"/>
              <a:t>example</a:t>
            </a:r>
            <a:r>
              <a:rPr lang="zh-CN" altLang="en-US" dirty="0"/>
              <a:t> </a:t>
            </a:r>
            <a:r>
              <a:rPr lang="en-US" altLang="zh-CN" dirty="0"/>
              <a:t>of</a:t>
            </a:r>
            <a:r>
              <a:rPr lang="zh-CN" altLang="en-US" dirty="0"/>
              <a:t> </a:t>
            </a:r>
            <a:r>
              <a:rPr lang="en-US" altLang="zh-CN" dirty="0"/>
              <a:t>a</a:t>
            </a:r>
            <a:r>
              <a:rPr lang="zh-CN" altLang="en-US" dirty="0"/>
              <a:t> </a:t>
            </a:r>
            <a:r>
              <a:rPr lang="en-US" altLang="zh-CN" dirty="0"/>
              <a:t>PIM</a:t>
            </a:r>
            <a:r>
              <a:rPr lang="zh-CN" altLang="en-US" dirty="0"/>
              <a:t> </a:t>
            </a:r>
            <a:r>
              <a:rPr lang="en-US" altLang="zh-CN" dirty="0"/>
              <a:t>architecture.</a:t>
            </a:r>
          </a:p>
          <a:p>
            <a:r>
              <a:rPr lang="en-US" altLang="zh-CN" dirty="0"/>
              <a:t>The</a:t>
            </a:r>
            <a:r>
              <a:rPr lang="zh-CN" altLang="en-US" dirty="0"/>
              <a:t> </a:t>
            </a:r>
            <a:r>
              <a:rPr lang="en-US" altLang="zh-CN" dirty="0"/>
              <a:t>architecture</a:t>
            </a:r>
            <a:r>
              <a:rPr lang="zh-CN" altLang="en-US" dirty="0"/>
              <a:t> </a:t>
            </a:r>
            <a:r>
              <a:rPr lang="en-US" altLang="zh-CN" dirty="0"/>
              <a:t>has</a:t>
            </a:r>
            <a:r>
              <a:rPr lang="zh-CN" altLang="en-US" dirty="0"/>
              <a:t> </a:t>
            </a:r>
            <a:r>
              <a:rPr lang="en-US" altLang="zh-CN" dirty="0"/>
              <a:t>several</a:t>
            </a:r>
            <a:r>
              <a:rPr lang="zh-CN" altLang="en-US" dirty="0"/>
              <a:t> </a:t>
            </a:r>
            <a:r>
              <a:rPr lang="en-US" altLang="zh-CN" dirty="0"/>
              <a:t>NVM-based</a:t>
            </a:r>
            <a:r>
              <a:rPr lang="zh-CN" altLang="en-US" dirty="0"/>
              <a:t> </a:t>
            </a:r>
            <a:r>
              <a:rPr lang="en-US" altLang="zh-CN" dirty="0"/>
              <a:t>PIM</a:t>
            </a:r>
            <a:r>
              <a:rPr lang="zh-CN" altLang="en-US" dirty="0"/>
              <a:t> </a:t>
            </a:r>
            <a:r>
              <a:rPr lang="en-US" altLang="zh-CN" dirty="0"/>
              <a:t>chips</a:t>
            </a:r>
            <a:r>
              <a:rPr lang="zh-CN" altLang="en-US" dirty="0"/>
              <a:t> </a:t>
            </a:r>
            <a:r>
              <a:rPr lang="en-US" altLang="zh-CN" dirty="0"/>
              <a:t>connected</a:t>
            </a:r>
            <a:r>
              <a:rPr lang="zh-CN" altLang="en-US" dirty="0"/>
              <a:t> </a:t>
            </a:r>
            <a:r>
              <a:rPr lang="en-US" altLang="zh-CN" dirty="0"/>
              <a:t>to</a:t>
            </a:r>
            <a:r>
              <a:rPr lang="zh-CN" altLang="en-US" dirty="0"/>
              <a:t> </a:t>
            </a:r>
            <a:r>
              <a:rPr lang="en-US" altLang="zh-CN" dirty="0"/>
              <a:t>CPU</a:t>
            </a:r>
            <a:r>
              <a:rPr lang="zh-CN" altLang="en-US" dirty="0"/>
              <a:t> </a:t>
            </a:r>
            <a:r>
              <a:rPr lang="en-US" altLang="zh-CN" dirty="0"/>
              <a:t>though</a:t>
            </a:r>
            <a:r>
              <a:rPr lang="zh-CN" altLang="en-US" dirty="0"/>
              <a:t> </a:t>
            </a:r>
            <a:r>
              <a:rPr lang="en-US" altLang="zh-CN" dirty="0"/>
              <a:t>the</a:t>
            </a:r>
            <a:r>
              <a:rPr lang="zh-CN" altLang="en-US" dirty="0"/>
              <a:t> </a:t>
            </a:r>
            <a:r>
              <a:rPr lang="en-US" altLang="zh-CN" dirty="0"/>
              <a:t>bus.</a:t>
            </a:r>
            <a:r>
              <a:rPr lang="zh-CN" altLang="en-US" dirty="0"/>
              <a:t> </a:t>
            </a:r>
            <a:r>
              <a:rPr lang="en-US" altLang="zh-CN" dirty="0"/>
              <a:t>It</a:t>
            </a:r>
            <a:r>
              <a:rPr lang="zh-CN" altLang="en-US" dirty="0"/>
              <a:t> </a:t>
            </a:r>
            <a:r>
              <a:rPr lang="en-US" altLang="zh-CN" dirty="0"/>
              <a:t>can</a:t>
            </a:r>
            <a:r>
              <a:rPr lang="zh-CN" altLang="en-US" dirty="0"/>
              <a:t> </a:t>
            </a:r>
            <a:r>
              <a:rPr lang="en-US" altLang="zh-CN" dirty="0"/>
              <a:t>be</a:t>
            </a:r>
            <a:r>
              <a:rPr lang="zh-CN" altLang="en-US" dirty="0"/>
              <a:t> </a:t>
            </a:r>
            <a:r>
              <a:rPr lang="en-US" altLang="zh-CN" dirty="0"/>
              <a:t>used</a:t>
            </a:r>
            <a:r>
              <a:rPr lang="zh-CN" altLang="en-US" dirty="0"/>
              <a:t> </a:t>
            </a:r>
            <a:r>
              <a:rPr lang="en-US" altLang="zh-CN" dirty="0"/>
              <a:t>as</a:t>
            </a:r>
            <a:r>
              <a:rPr lang="zh-CN" altLang="en-US" dirty="0"/>
              <a:t> </a:t>
            </a:r>
            <a:r>
              <a:rPr lang="en-US" altLang="zh-CN" dirty="0"/>
              <a:t>normal</a:t>
            </a:r>
            <a:r>
              <a:rPr lang="zh-CN" altLang="en-US" dirty="0"/>
              <a:t> </a:t>
            </a:r>
            <a:r>
              <a:rPr lang="en-US" altLang="zh-CN" dirty="0"/>
              <a:t>main</a:t>
            </a:r>
            <a:r>
              <a:rPr lang="zh-CN" altLang="en-US" dirty="0"/>
              <a:t> </a:t>
            </a:r>
            <a:r>
              <a:rPr lang="en-US" altLang="zh-CN" dirty="0"/>
              <a:t>memory</a:t>
            </a:r>
            <a:r>
              <a:rPr lang="zh-CN" altLang="en-US" dirty="0"/>
              <a:t> </a:t>
            </a:r>
            <a:r>
              <a:rPr lang="en-US" altLang="zh-CN" dirty="0"/>
              <a:t>when</a:t>
            </a:r>
            <a:r>
              <a:rPr lang="zh-CN" altLang="en-US" dirty="0"/>
              <a:t> </a:t>
            </a:r>
            <a:r>
              <a:rPr lang="en-US" altLang="zh-CN" dirty="0"/>
              <a:t>there</a:t>
            </a:r>
            <a:r>
              <a:rPr lang="zh-CN" altLang="en-US" dirty="0"/>
              <a:t> </a:t>
            </a:r>
            <a:r>
              <a:rPr lang="en-US" altLang="zh-CN" dirty="0"/>
              <a:t>is</a:t>
            </a:r>
            <a:r>
              <a:rPr lang="zh-CN" altLang="en-US" dirty="0"/>
              <a:t> </a:t>
            </a:r>
            <a:r>
              <a:rPr lang="en-US" altLang="zh-CN" dirty="0"/>
              <a:t>no</a:t>
            </a:r>
            <a:r>
              <a:rPr lang="zh-CN" altLang="en-US" dirty="0"/>
              <a:t> </a:t>
            </a:r>
            <a:r>
              <a:rPr lang="en-US" altLang="zh-CN" dirty="0"/>
              <a:t>PIM</a:t>
            </a:r>
            <a:r>
              <a:rPr lang="zh-CN" altLang="en-US" dirty="0"/>
              <a:t> </a:t>
            </a:r>
            <a:r>
              <a:rPr lang="en-US" altLang="zh-CN" dirty="0"/>
              <a:t>workloads.</a:t>
            </a:r>
            <a:r>
              <a:rPr lang="zh-CN" altLang="en-US" dirty="0"/>
              <a:t> </a:t>
            </a:r>
            <a:endParaRPr lang="en-US" altLang="zh-CN" dirty="0"/>
          </a:p>
          <a:p>
            <a:r>
              <a:rPr lang="en-US" altLang="zh-CN" dirty="0"/>
              <a:t>The</a:t>
            </a:r>
            <a:r>
              <a:rPr lang="zh-CN" altLang="en-US" dirty="0"/>
              <a:t> </a:t>
            </a:r>
            <a:r>
              <a:rPr lang="en-US" altLang="zh-CN" dirty="0"/>
              <a:t>NVM-based</a:t>
            </a:r>
            <a:r>
              <a:rPr lang="zh-CN" altLang="en-US" dirty="0"/>
              <a:t> </a:t>
            </a:r>
            <a:r>
              <a:rPr lang="en-US" altLang="zh-CN" dirty="0"/>
              <a:t>PIM</a:t>
            </a:r>
            <a:r>
              <a:rPr lang="zh-CN" altLang="en-US" dirty="0"/>
              <a:t> </a:t>
            </a:r>
            <a:r>
              <a:rPr lang="en-US" altLang="zh-CN" dirty="0"/>
              <a:t>chip</a:t>
            </a:r>
            <a:r>
              <a:rPr lang="zh-CN" altLang="en-US" dirty="0"/>
              <a:t> </a:t>
            </a:r>
            <a:r>
              <a:rPr lang="en-US" altLang="zh-CN" dirty="0"/>
              <a:t>has</a:t>
            </a:r>
            <a:r>
              <a:rPr lang="zh-CN" altLang="en-US" dirty="0"/>
              <a:t> </a:t>
            </a:r>
            <a:r>
              <a:rPr lang="en-US" altLang="zh-CN" dirty="0"/>
              <a:t>three</a:t>
            </a:r>
            <a:r>
              <a:rPr lang="zh-CN" altLang="en-US" dirty="0"/>
              <a:t> </a:t>
            </a:r>
            <a:r>
              <a:rPr lang="en-US" altLang="zh-CN" dirty="0"/>
              <a:t>parts:</a:t>
            </a:r>
            <a:r>
              <a:rPr lang="zh-CN" altLang="en-US" dirty="0"/>
              <a:t> </a:t>
            </a:r>
            <a:r>
              <a:rPr lang="en-US" altLang="zh-CN" dirty="0"/>
              <a:t>Memory</a:t>
            </a:r>
            <a:r>
              <a:rPr lang="zh-CN" altLang="en-US" dirty="0"/>
              <a:t> </a:t>
            </a:r>
            <a:r>
              <a:rPr lang="en-US" altLang="zh-CN" dirty="0"/>
              <a:t>subarrays,</a:t>
            </a:r>
            <a:r>
              <a:rPr lang="zh-CN" altLang="en-US" dirty="0"/>
              <a:t> </a:t>
            </a:r>
            <a:r>
              <a:rPr lang="en-US" altLang="zh-CN" dirty="0"/>
              <a:t>buffer</a:t>
            </a:r>
            <a:r>
              <a:rPr lang="zh-CN" altLang="en-US" dirty="0"/>
              <a:t> </a:t>
            </a:r>
            <a:r>
              <a:rPr lang="en-US" altLang="zh-CN" dirty="0"/>
              <a:t>subarrays,</a:t>
            </a:r>
            <a:r>
              <a:rPr lang="zh-CN" altLang="en-US" dirty="0"/>
              <a:t> </a:t>
            </a:r>
            <a:r>
              <a:rPr lang="en-US" altLang="zh-CN" dirty="0"/>
              <a:t>and</a:t>
            </a:r>
            <a:r>
              <a:rPr lang="zh-CN" altLang="en-US" dirty="0"/>
              <a:t> </a:t>
            </a:r>
            <a:r>
              <a:rPr lang="en-US" altLang="zh-CN" dirty="0"/>
              <a:t>processing</a:t>
            </a:r>
            <a:r>
              <a:rPr lang="zh-CN" altLang="en-US" dirty="0"/>
              <a:t> </a:t>
            </a:r>
            <a:r>
              <a:rPr lang="en-US" altLang="zh-CN" dirty="0"/>
              <a:t>subarray.</a:t>
            </a:r>
            <a:r>
              <a:rPr lang="zh-CN" altLang="en-US" dirty="0"/>
              <a:t> </a:t>
            </a:r>
            <a:r>
              <a:rPr lang="en-US" altLang="zh-CN" dirty="0"/>
              <a:t>They</a:t>
            </a:r>
            <a:r>
              <a:rPr lang="zh-CN" altLang="en-US" dirty="0"/>
              <a:t> </a:t>
            </a:r>
            <a:r>
              <a:rPr lang="en-US" altLang="zh-CN" dirty="0"/>
              <a:t>are</a:t>
            </a:r>
            <a:r>
              <a:rPr lang="zh-CN" altLang="en-US" dirty="0"/>
              <a:t> </a:t>
            </a:r>
            <a:r>
              <a:rPr lang="en-US" altLang="zh-CN" dirty="0"/>
              <a:t>all</a:t>
            </a:r>
            <a:r>
              <a:rPr lang="zh-CN" altLang="en-US" dirty="0"/>
              <a:t> </a:t>
            </a:r>
            <a:r>
              <a:rPr lang="en-US" altLang="zh-CN" dirty="0"/>
              <a:t>based</a:t>
            </a:r>
            <a:r>
              <a:rPr lang="zh-CN" altLang="en-US" dirty="0"/>
              <a:t> </a:t>
            </a:r>
            <a:r>
              <a:rPr lang="en-US" altLang="zh-CN" dirty="0"/>
              <a:t>on</a:t>
            </a:r>
            <a:r>
              <a:rPr lang="zh-CN" altLang="en-US" dirty="0"/>
              <a:t> </a:t>
            </a:r>
            <a:r>
              <a:rPr lang="en-US" altLang="zh-CN" dirty="0"/>
              <a:t>the</a:t>
            </a:r>
            <a:r>
              <a:rPr lang="zh-CN" altLang="en-US" dirty="0"/>
              <a:t> </a:t>
            </a:r>
            <a:r>
              <a:rPr lang="en-US" altLang="zh-CN" dirty="0"/>
              <a:t>traditional</a:t>
            </a:r>
            <a:r>
              <a:rPr lang="zh-CN" altLang="en-US" dirty="0"/>
              <a:t> </a:t>
            </a:r>
            <a:r>
              <a:rPr lang="en-US" altLang="zh-CN" dirty="0"/>
              <a:t>NVM.</a:t>
            </a:r>
            <a:r>
              <a:rPr lang="zh-CN" altLang="en-US" dirty="0"/>
              <a:t> </a:t>
            </a:r>
            <a:r>
              <a:rPr lang="en-US" altLang="zh-CN" dirty="0"/>
              <a:t>Memory</a:t>
            </a:r>
            <a:r>
              <a:rPr lang="zh-CN" altLang="en-US" dirty="0"/>
              <a:t> </a:t>
            </a:r>
            <a:r>
              <a:rPr lang="en-US" altLang="zh-CN" dirty="0"/>
              <a:t>subarrays</a:t>
            </a:r>
            <a:r>
              <a:rPr lang="zh-CN" altLang="en-US" dirty="0"/>
              <a:t> </a:t>
            </a:r>
            <a:r>
              <a:rPr lang="en-US" altLang="zh-CN" dirty="0"/>
              <a:t>are</a:t>
            </a:r>
            <a:r>
              <a:rPr lang="zh-CN" altLang="en-US" dirty="0"/>
              <a:t> </a:t>
            </a:r>
            <a:r>
              <a:rPr lang="en-US" altLang="zh-CN" dirty="0"/>
              <a:t>used</a:t>
            </a:r>
            <a:r>
              <a:rPr lang="zh-CN" altLang="en-US" dirty="0"/>
              <a:t> </a:t>
            </a:r>
            <a:r>
              <a:rPr lang="en-US" altLang="zh-CN" dirty="0"/>
              <a:t>as</a:t>
            </a:r>
            <a:r>
              <a:rPr lang="zh-CN" altLang="en-US" dirty="0"/>
              <a:t> </a:t>
            </a:r>
            <a:r>
              <a:rPr lang="en-US" altLang="zh-CN" dirty="0"/>
              <a:t>storage,</a:t>
            </a:r>
            <a:r>
              <a:rPr lang="zh-CN" altLang="en-US" dirty="0"/>
              <a:t> </a:t>
            </a:r>
            <a:r>
              <a:rPr lang="en-US" altLang="zh-CN" dirty="0"/>
              <a:t>just</a:t>
            </a:r>
            <a:r>
              <a:rPr lang="zh-CN" altLang="en-US" dirty="0"/>
              <a:t> </a:t>
            </a:r>
            <a:r>
              <a:rPr lang="en-US" altLang="zh-CN" dirty="0"/>
              <a:t>as</a:t>
            </a:r>
            <a:r>
              <a:rPr lang="zh-CN" altLang="en-US" dirty="0"/>
              <a:t> </a:t>
            </a:r>
            <a:r>
              <a:rPr lang="en-US" altLang="zh-CN" dirty="0"/>
              <a:t>traditional</a:t>
            </a:r>
            <a:r>
              <a:rPr lang="zh-CN" altLang="en-US" dirty="0"/>
              <a:t> </a:t>
            </a:r>
            <a:r>
              <a:rPr lang="en-US" altLang="zh-CN" dirty="0"/>
              <a:t>NVM;</a:t>
            </a:r>
            <a:r>
              <a:rPr lang="zh-CN" altLang="en-US" dirty="0"/>
              <a:t> </a:t>
            </a:r>
            <a:r>
              <a:rPr lang="en-US" altLang="zh-CN" dirty="0"/>
              <a:t>buffer</a:t>
            </a:r>
            <a:r>
              <a:rPr lang="zh-CN" altLang="en-US" dirty="0"/>
              <a:t> </a:t>
            </a:r>
            <a:r>
              <a:rPr lang="en-US" altLang="zh-CN" dirty="0"/>
              <a:t>subarrays</a:t>
            </a:r>
            <a:r>
              <a:rPr lang="zh-CN" altLang="en-US" dirty="0"/>
              <a:t> </a:t>
            </a:r>
            <a:r>
              <a:rPr lang="en-US" altLang="zh-CN" dirty="0"/>
              <a:t>are</a:t>
            </a:r>
            <a:r>
              <a:rPr lang="zh-CN" altLang="en-US" dirty="0"/>
              <a:t> </a:t>
            </a:r>
            <a:r>
              <a:rPr lang="en-US" altLang="zh-CN" dirty="0"/>
              <a:t>used</a:t>
            </a:r>
            <a:r>
              <a:rPr lang="zh-CN" altLang="en-US" dirty="0"/>
              <a:t> </a:t>
            </a:r>
            <a:r>
              <a:rPr lang="en-US" altLang="zh-CN" dirty="0"/>
              <a:t>as</a:t>
            </a:r>
            <a:r>
              <a:rPr lang="zh-CN" altLang="en-US" dirty="0"/>
              <a:t> </a:t>
            </a:r>
            <a:r>
              <a:rPr lang="en-US" altLang="zh-CN" dirty="0"/>
              <a:t>buffer</a:t>
            </a:r>
            <a:r>
              <a:rPr lang="zh-CN" altLang="en-US" dirty="0"/>
              <a:t> </a:t>
            </a:r>
            <a:r>
              <a:rPr lang="en-US" altLang="zh-CN" dirty="0"/>
              <a:t>for</a:t>
            </a:r>
            <a:r>
              <a:rPr lang="zh-CN" altLang="en-US" dirty="0"/>
              <a:t> </a:t>
            </a:r>
            <a:r>
              <a:rPr lang="en-US" altLang="zh-CN" dirty="0"/>
              <a:t>the</a:t>
            </a:r>
            <a:r>
              <a:rPr lang="zh-CN" altLang="en-US" dirty="0"/>
              <a:t> </a:t>
            </a:r>
            <a:r>
              <a:rPr lang="en-US" altLang="zh-CN" dirty="0"/>
              <a:t>processing</a:t>
            </a:r>
            <a:r>
              <a:rPr lang="zh-CN" altLang="en-US" dirty="0"/>
              <a:t> </a:t>
            </a:r>
            <a:r>
              <a:rPr lang="en-US" altLang="zh-CN" dirty="0"/>
              <a:t>units.</a:t>
            </a:r>
            <a:r>
              <a:rPr lang="zh-CN" altLang="en-US" dirty="0"/>
              <a:t> </a:t>
            </a:r>
            <a:r>
              <a:rPr lang="en-US" altLang="zh-CN" dirty="0"/>
              <a:t>The</a:t>
            </a:r>
            <a:r>
              <a:rPr lang="zh-CN" altLang="en-US" dirty="0"/>
              <a:t> </a:t>
            </a:r>
            <a:r>
              <a:rPr lang="en-US" altLang="zh-CN" dirty="0"/>
              <a:t>buffer</a:t>
            </a:r>
            <a:r>
              <a:rPr lang="zh-CN" altLang="en-US" dirty="0"/>
              <a:t> </a:t>
            </a:r>
            <a:r>
              <a:rPr lang="en-US" altLang="zh-CN" dirty="0"/>
              <a:t>arrays</a:t>
            </a:r>
            <a:r>
              <a:rPr lang="zh-CN" altLang="en-US" dirty="0"/>
              <a:t> </a:t>
            </a:r>
            <a:r>
              <a:rPr lang="en-US" altLang="zh-CN" dirty="0"/>
              <a:t>are</a:t>
            </a:r>
            <a:r>
              <a:rPr lang="zh-CN" altLang="en-US" dirty="0"/>
              <a:t> </a:t>
            </a:r>
            <a:r>
              <a:rPr lang="en-US" altLang="zh-CN" dirty="0"/>
              <a:t>connected</a:t>
            </a:r>
            <a:r>
              <a:rPr lang="zh-CN" altLang="en-US" dirty="0"/>
              <a:t> </a:t>
            </a:r>
            <a:r>
              <a:rPr lang="en-US" altLang="zh-CN" dirty="0"/>
              <a:t>with</a:t>
            </a:r>
            <a:r>
              <a:rPr lang="zh-CN" altLang="en-US" dirty="0"/>
              <a:t> </a:t>
            </a:r>
            <a:r>
              <a:rPr lang="en-US" altLang="zh-CN" dirty="0"/>
              <a:t>the</a:t>
            </a:r>
            <a:r>
              <a:rPr lang="zh-CN" altLang="en-US" dirty="0"/>
              <a:t> </a:t>
            </a:r>
            <a:r>
              <a:rPr lang="en-US" altLang="zh-CN" dirty="0"/>
              <a:t>memory</a:t>
            </a:r>
            <a:r>
              <a:rPr lang="zh-CN" altLang="en-US" dirty="0"/>
              <a:t> </a:t>
            </a:r>
            <a:r>
              <a:rPr lang="en-US" altLang="zh-CN" dirty="0"/>
              <a:t>subarrays</a:t>
            </a:r>
            <a:r>
              <a:rPr lang="zh-CN" altLang="en-US" dirty="0"/>
              <a:t> </a:t>
            </a:r>
            <a:r>
              <a:rPr lang="en-US" altLang="zh-CN" dirty="0"/>
              <a:t>with</a:t>
            </a:r>
            <a:r>
              <a:rPr lang="zh-CN" altLang="en-US" dirty="0"/>
              <a:t> </a:t>
            </a:r>
            <a:r>
              <a:rPr lang="en-US" altLang="zh-CN" dirty="0"/>
              <a:t>the</a:t>
            </a:r>
            <a:r>
              <a:rPr lang="zh-CN" altLang="en-US" dirty="0"/>
              <a:t> </a:t>
            </a:r>
            <a:r>
              <a:rPr lang="en-US" altLang="zh-CN" dirty="0"/>
              <a:t>traditional</a:t>
            </a:r>
            <a:r>
              <a:rPr lang="zh-CN" altLang="en-US" dirty="0"/>
              <a:t> </a:t>
            </a:r>
            <a:r>
              <a:rPr lang="en-US" altLang="zh-CN" dirty="0"/>
              <a:t>memory</a:t>
            </a:r>
            <a:r>
              <a:rPr lang="zh-CN" altLang="en-US" dirty="0"/>
              <a:t> </a:t>
            </a:r>
            <a:r>
              <a:rPr lang="en-US" altLang="zh-CN" dirty="0"/>
              <a:t>interconnects.</a:t>
            </a:r>
            <a:r>
              <a:rPr lang="zh-CN" altLang="en-US" dirty="0"/>
              <a:t> </a:t>
            </a:r>
            <a:r>
              <a:rPr lang="en-US" altLang="zh-CN" dirty="0"/>
              <a:t>Processing</a:t>
            </a:r>
            <a:r>
              <a:rPr lang="zh-CN" altLang="en-US" dirty="0"/>
              <a:t> </a:t>
            </a:r>
            <a:r>
              <a:rPr lang="en-US" altLang="zh-CN" dirty="0"/>
              <a:t>subarrays</a:t>
            </a:r>
            <a:r>
              <a:rPr lang="zh-CN" altLang="en-US" dirty="0"/>
              <a:t> </a:t>
            </a:r>
            <a:r>
              <a:rPr lang="en-US" altLang="zh-CN" dirty="0"/>
              <a:t>are</a:t>
            </a:r>
            <a:r>
              <a:rPr lang="zh-CN" altLang="en-US" dirty="0"/>
              <a:t> </a:t>
            </a:r>
            <a:r>
              <a:rPr lang="en-US" altLang="zh-CN" dirty="0"/>
              <a:t>used</a:t>
            </a:r>
            <a:r>
              <a:rPr lang="zh-CN" altLang="en-US" dirty="0"/>
              <a:t> </a:t>
            </a:r>
            <a:r>
              <a:rPr lang="en-US" altLang="zh-CN" dirty="0"/>
              <a:t>to</a:t>
            </a:r>
            <a:r>
              <a:rPr lang="zh-CN" altLang="en-US" dirty="0"/>
              <a:t> </a:t>
            </a:r>
            <a:r>
              <a:rPr lang="en-US" altLang="zh-CN" dirty="0"/>
              <a:t>conduct</a:t>
            </a:r>
            <a:r>
              <a:rPr lang="zh-CN" altLang="en-US" dirty="0"/>
              <a:t> </a:t>
            </a:r>
            <a:r>
              <a:rPr lang="en-US" altLang="zh-CN" dirty="0"/>
              <a:t>computations.</a:t>
            </a:r>
            <a:r>
              <a:rPr lang="zh-CN" altLang="en-US" dirty="0"/>
              <a:t> </a:t>
            </a:r>
            <a:r>
              <a:rPr lang="en-US" altLang="zh-CN" dirty="0"/>
              <a:t>And</a:t>
            </a:r>
            <a:r>
              <a:rPr lang="zh-CN" altLang="en-US" dirty="0"/>
              <a:t> </a:t>
            </a:r>
            <a:r>
              <a:rPr lang="en-US" altLang="zh-CN" dirty="0"/>
              <a:t>they</a:t>
            </a:r>
            <a:r>
              <a:rPr lang="zh-CN" altLang="en-US" dirty="0"/>
              <a:t> </a:t>
            </a:r>
            <a:r>
              <a:rPr lang="en-US" altLang="zh-CN" dirty="0"/>
              <a:t>are</a:t>
            </a:r>
            <a:r>
              <a:rPr lang="zh-CN" altLang="en-US" dirty="0"/>
              <a:t> </a:t>
            </a:r>
            <a:r>
              <a:rPr lang="en-US" altLang="zh-CN" dirty="0"/>
              <a:t>connected</a:t>
            </a:r>
            <a:r>
              <a:rPr lang="zh-CN" altLang="en-US" dirty="0"/>
              <a:t> </a:t>
            </a:r>
            <a:r>
              <a:rPr lang="en-US" altLang="zh-CN" dirty="0"/>
              <a:t>to</a:t>
            </a:r>
            <a:r>
              <a:rPr lang="zh-CN" altLang="en-US" dirty="0"/>
              <a:t> </a:t>
            </a:r>
            <a:r>
              <a:rPr lang="en-US" altLang="zh-CN" dirty="0"/>
              <a:t>the</a:t>
            </a:r>
            <a:r>
              <a:rPr lang="zh-CN" altLang="en-US" dirty="0"/>
              <a:t> </a:t>
            </a:r>
            <a:r>
              <a:rPr lang="en-US" altLang="zh-CN" dirty="0"/>
              <a:t>buffer</a:t>
            </a:r>
            <a:r>
              <a:rPr lang="zh-CN" altLang="en-US" dirty="0"/>
              <a:t> </a:t>
            </a:r>
            <a:r>
              <a:rPr lang="en-US" altLang="zh-CN" dirty="0"/>
              <a:t>subarrays</a:t>
            </a:r>
            <a:r>
              <a:rPr lang="zh-CN" altLang="en-US" dirty="0"/>
              <a:t> </a:t>
            </a:r>
            <a:r>
              <a:rPr lang="en-US" altLang="zh-CN" dirty="0"/>
              <a:t>with</a:t>
            </a:r>
            <a:r>
              <a:rPr lang="zh-CN" altLang="en-US" dirty="0"/>
              <a:t> </a:t>
            </a:r>
            <a:r>
              <a:rPr lang="en-US" altLang="zh-CN" dirty="0"/>
              <a:t>high-bandwidth</a:t>
            </a:r>
            <a:r>
              <a:rPr lang="zh-CN" altLang="en-US" dirty="0"/>
              <a:t> </a:t>
            </a:r>
            <a:r>
              <a:rPr lang="en-US" altLang="zh-CN" dirty="0"/>
              <a:t>private</a:t>
            </a:r>
            <a:r>
              <a:rPr lang="zh-CN" altLang="en-US" dirty="0"/>
              <a:t> </a:t>
            </a:r>
            <a:r>
              <a:rPr lang="en-US" altLang="zh-CN" dirty="0"/>
              <a:t>interconnects.</a:t>
            </a:r>
            <a:r>
              <a:rPr lang="zh-CN" altLang="en-US" dirty="0"/>
              <a:t> </a:t>
            </a:r>
            <a:endParaRPr lang="en-US" altLang="zh-CN" dirty="0"/>
          </a:p>
          <a:p>
            <a:pPr marL="342900" indent="-342900"/>
            <a:r>
              <a:rPr lang="en-US" altLang="zh-CN" sz="1200" kern="1200" dirty="0">
                <a:solidFill>
                  <a:schemeClr val="tx1"/>
                </a:solidFill>
                <a:latin typeface="Arial" charset="0"/>
                <a:ea typeface="ＭＳ Ｐゴシック" charset="0"/>
                <a:cs typeface="ＭＳ Ｐゴシック" charset="0"/>
              </a:rPr>
              <a:t>Processing</a:t>
            </a:r>
            <a:r>
              <a:rPr lang="zh-CN" altLang="en-US" sz="1200" kern="1200" dirty="0">
                <a:solidFill>
                  <a:schemeClr val="tx1"/>
                </a:solidFill>
                <a:latin typeface="Arial" charset="0"/>
                <a:ea typeface="ＭＳ Ｐゴシック" charset="0"/>
                <a:cs typeface="ＭＳ Ｐゴシック" charset="0"/>
              </a:rPr>
              <a:t> </a:t>
            </a:r>
            <a:r>
              <a:rPr lang="en-US" altLang="zh-CN" sz="1200" kern="1200" dirty="0">
                <a:solidFill>
                  <a:schemeClr val="tx1"/>
                </a:solidFill>
                <a:latin typeface="Arial" charset="0"/>
                <a:ea typeface="ＭＳ Ｐゴシック" charset="0"/>
                <a:cs typeface="ＭＳ Ｐゴシック" charset="0"/>
              </a:rPr>
              <a:t>subarrays</a:t>
            </a:r>
            <a:r>
              <a:rPr lang="zh-CN" altLang="en-US" sz="1200" kern="1200" dirty="0">
                <a:solidFill>
                  <a:schemeClr val="tx1"/>
                </a:solidFill>
                <a:latin typeface="Arial" charset="0"/>
                <a:ea typeface="ＭＳ Ｐゴシック" charset="0"/>
                <a:cs typeface="ＭＳ Ｐゴシック" charset="0"/>
              </a:rPr>
              <a:t> </a:t>
            </a:r>
            <a:r>
              <a:rPr lang="en-US" altLang="zh-CN" sz="1200" kern="1200" dirty="0">
                <a:solidFill>
                  <a:schemeClr val="tx1"/>
                </a:solidFill>
                <a:latin typeface="Arial" charset="0"/>
                <a:ea typeface="ＭＳ Ｐゴシック" charset="0"/>
                <a:cs typeface="ＭＳ Ｐゴシック" charset="0"/>
              </a:rPr>
              <a:t>contains</a:t>
            </a:r>
            <a:r>
              <a:rPr lang="zh-CN" altLang="en-US" sz="1200" kern="1200" dirty="0">
                <a:solidFill>
                  <a:schemeClr val="tx1"/>
                </a:solidFill>
                <a:latin typeface="Arial" charset="0"/>
                <a:ea typeface="ＭＳ Ｐゴシック" charset="0"/>
                <a:cs typeface="ＭＳ Ｐゴシック" charset="0"/>
              </a:rPr>
              <a:t> </a:t>
            </a:r>
            <a:r>
              <a:rPr lang="en-US" altLang="zh-CN" sz="1200" kern="1200" dirty="0">
                <a:solidFill>
                  <a:schemeClr val="tx1"/>
                </a:solidFill>
                <a:latin typeface="Arial" charset="0"/>
                <a:ea typeface="ＭＳ Ｐゴシック" charset="0"/>
                <a:cs typeface="ＭＳ Ｐゴシック" charset="0"/>
              </a:rPr>
              <a:t>Non-linear</a:t>
            </a:r>
            <a:r>
              <a:rPr lang="zh-CN" altLang="en-US" sz="1200" kern="1200" dirty="0">
                <a:solidFill>
                  <a:schemeClr val="tx1"/>
                </a:solidFill>
                <a:latin typeface="Arial" charset="0"/>
                <a:ea typeface="ＭＳ Ｐゴシック" charset="0"/>
                <a:cs typeface="ＭＳ Ｐゴシック" charset="0"/>
              </a:rPr>
              <a:t> </a:t>
            </a:r>
            <a:r>
              <a:rPr lang="en-US" altLang="zh-CN" sz="1200" kern="1200" dirty="0">
                <a:solidFill>
                  <a:schemeClr val="tx1"/>
                </a:solidFill>
                <a:latin typeface="Arial" charset="0"/>
                <a:ea typeface="ＭＳ Ｐゴシック" charset="0"/>
                <a:cs typeface="ＭＳ Ｐゴシック" charset="0"/>
              </a:rPr>
              <a:t>function</a:t>
            </a:r>
            <a:r>
              <a:rPr lang="zh-CN" altLang="en-US" sz="1200" kern="1200" dirty="0">
                <a:solidFill>
                  <a:schemeClr val="tx1"/>
                </a:solidFill>
                <a:latin typeface="Arial" charset="0"/>
                <a:ea typeface="ＭＳ Ｐゴシック" charset="0"/>
                <a:cs typeface="ＭＳ Ｐゴシック" charset="0"/>
              </a:rPr>
              <a:t> </a:t>
            </a:r>
            <a:r>
              <a:rPr lang="en-US" altLang="zh-CN" sz="1200" kern="1200" dirty="0">
                <a:solidFill>
                  <a:schemeClr val="tx1"/>
                </a:solidFill>
                <a:latin typeface="Arial" charset="0"/>
                <a:ea typeface="ＭＳ Ｐゴシック" charset="0"/>
                <a:cs typeface="ＭＳ Ｐゴシック" charset="0"/>
              </a:rPr>
              <a:t>array,</a:t>
            </a:r>
            <a:r>
              <a:rPr lang="zh-CN" altLang="en-US" sz="1200" kern="1200" dirty="0">
                <a:solidFill>
                  <a:schemeClr val="tx1"/>
                </a:solidFill>
                <a:latin typeface="Arial" charset="0"/>
                <a:ea typeface="ＭＳ Ｐゴシック" charset="0"/>
                <a:cs typeface="ＭＳ Ｐゴシック" charset="0"/>
              </a:rPr>
              <a:t> </a:t>
            </a:r>
            <a:r>
              <a:rPr lang="en-US" altLang="zh-CN" sz="1200" kern="1200" dirty="0">
                <a:solidFill>
                  <a:schemeClr val="tx1"/>
                </a:solidFill>
                <a:latin typeface="Arial" charset="0"/>
                <a:ea typeface="ＭＳ Ｐゴシック" charset="0"/>
                <a:cs typeface="ＭＳ Ｐゴシック" charset="0"/>
              </a:rPr>
              <a:t>NVM-based</a:t>
            </a:r>
            <a:r>
              <a:rPr lang="zh-CN" altLang="en-US" sz="1200" kern="1200" dirty="0">
                <a:solidFill>
                  <a:schemeClr val="tx1"/>
                </a:solidFill>
                <a:latin typeface="Arial" charset="0"/>
                <a:ea typeface="ＭＳ Ｐゴシック" charset="0"/>
                <a:cs typeface="ＭＳ Ｐゴシック" charset="0"/>
              </a:rPr>
              <a:t> </a:t>
            </a:r>
            <a:r>
              <a:rPr lang="en-US" altLang="zh-CN" sz="1200" kern="1200" dirty="0">
                <a:solidFill>
                  <a:schemeClr val="tx1"/>
                </a:solidFill>
                <a:latin typeface="Arial" charset="0"/>
                <a:ea typeface="ＭＳ Ｐゴシック" charset="0"/>
                <a:cs typeface="ＭＳ Ｐゴシック" charset="0"/>
              </a:rPr>
              <a:t>PIM</a:t>
            </a:r>
            <a:r>
              <a:rPr lang="zh-CN" altLang="en-US" sz="1200" kern="1200" dirty="0">
                <a:solidFill>
                  <a:schemeClr val="tx1"/>
                </a:solidFill>
                <a:latin typeface="Arial" charset="0"/>
                <a:ea typeface="ＭＳ Ｐゴシック" charset="0"/>
                <a:cs typeface="ＭＳ Ｐゴシック" charset="0"/>
              </a:rPr>
              <a:t> </a:t>
            </a:r>
            <a:r>
              <a:rPr lang="en-US" altLang="zh-CN" sz="1200" kern="1200" dirty="0">
                <a:solidFill>
                  <a:schemeClr val="tx1"/>
                </a:solidFill>
                <a:latin typeface="Arial" charset="0"/>
                <a:ea typeface="ＭＳ Ｐゴシック" charset="0"/>
                <a:cs typeface="ＭＳ Ｐゴシック" charset="0"/>
              </a:rPr>
              <a:t>array,</a:t>
            </a:r>
            <a:r>
              <a:rPr lang="zh-CN" altLang="en-US" sz="1200" kern="1200" dirty="0">
                <a:solidFill>
                  <a:schemeClr val="tx1"/>
                </a:solidFill>
                <a:latin typeface="Arial" charset="0"/>
                <a:ea typeface="ＭＳ Ｐゴシック" charset="0"/>
                <a:cs typeface="ＭＳ Ｐゴシック" charset="0"/>
              </a:rPr>
              <a:t> </a:t>
            </a:r>
            <a:r>
              <a:rPr lang="en-US" altLang="zh-CN" sz="1200" kern="1200" dirty="0">
                <a:solidFill>
                  <a:schemeClr val="tx1"/>
                </a:solidFill>
                <a:latin typeface="Arial" charset="0"/>
                <a:ea typeface="ＭＳ Ｐゴシック" charset="0"/>
                <a:cs typeface="ＭＳ Ｐゴシック" charset="0"/>
              </a:rPr>
              <a:t>and</a:t>
            </a:r>
            <a:r>
              <a:rPr lang="zh-CN" altLang="en-US" sz="1200" kern="1200" dirty="0">
                <a:solidFill>
                  <a:schemeClr val="tx1"/>
                </a:solidFill>
                <a:latin typeface="Arial" charset="0"/>
                <a:ea typeface="ＭＳ Ｐゴシック" charset="0"/>
                <a:cs typeface="ＭＳ Ｐゴシック" charset="0"/>
              </a:rPr>
              <a:t> </a:t>
            </a:r>
            <a:r>
              <a:rPr lang="en-US" altLang="zh-CN" sz="1200" kern="1200" dirty="0">
                <a:solidFill>
                  <a:schemeClr val="tx1"/>
                </a:solidFill>
                <a:latin typeface="Arial" charset="0"/>
                <a:ea typeface="ＭＳ Ｐゴシック" charset="0"/>
                <a:cs typeface="ＭＳ Ｐゴシック" charset="0"/>
              </a:rPr>
              <a:t>Multiplier</a:t>
            </a:r>
            <a:r>
              <a:rPr lang="zh-CN" altLang="en-US" sz="1200" kern="1200" dirty="0">
                <a:solidFill>
                  <a:schemeClr val="tx1"/>
                </a:solidFill>
                <a:latin typeface="Arial" charset="0"/>
                <a:ea typeface="ＭＳ Ｐゴシック" charset="0"/>
                <a:cs typeface="ＭＳ Ｐゴシック" charset="0"/>
              </a:rPr>
              <a:t> </a:t>
            </a:r>
            <a:r>
              <a:rPr lang="en-US" altLang="zh-CN" sz="1200" kern="1200" dirty="0">
                <a:solidFill>
                  <a:schemeClr val="tx1"/>
                </a:solidFill>
                <a:latin typeface="Arial" charset="0"/>
                <a:ea typeface="ＭＳ Ｐゴシック" charset="0"/>
                <a:cs typeface="ＭＳ Ｐゴシック" charset="0"/>
              </a:rPr>
              <a:t>array.</a:t>
            </a:r>
            <a:r>
              <a:rPr lang="zh-CN" altLang="en-US" sz="1200" kern="1200" dirty="0">
                <a:solidFill>
                  <a:schemeClr val="tx1"/>
                </a:solidFill>
                <a:latin typeface="Arial" charset="0"/>
                <a:ea typeface="ＭＳ Ｐゴシック" charset="0"/>
                <a:cs typeface="ＭＳ Ｐゴシック" charset="0"/>
              </a:rPr>
              <a:t> </a:t>
            </a:r>
            <a:endParaRPr lang="en-US" altLang="zh-CN" sz="1200" kern="1200" dirty="0">
              <a:solidFill>
                <a:schemeClr val="tx1"/>
              </a:solidFill>
              <a:latin typeface="Arial" charset="0"/>
              <a:ea typeface="ＭＳ Ｐゴシック" charset="0"/>
              <a:cs typeface="ＭＳ Ｐゴシック" charset="0"/>
            </a:endParaRPr>
          </a:p>
          <a:p>
            <a:pPr marL="342900" indent="-342900"/>
            <a:r>
              <a:rPr lang="en-US" altLang="zh-CN" sz="1200" kern="1200" dirty="0">
                <a:solidFill>
                  <a:schemeClr val="tx1"/>
                </a:solidFill>
                <a:latin typeface="Arial" charset="0"/>
                <a:ea typeface="ＭＳ Ｐゴシック" charset="0"/>
                <a:cs typeface="ＭＳ Ｐゴシック" charset="0"/>
              </a:rPr>
              <a:t>NVM-based</a:t>
            </a:r>
            <a:r>
              <a:rPr lang="zh-CN" altLang="en-US" sz="1200" kern="1200" dirty="0">
                <a:solidFill>
                  <a:schemeClr val="tx1"/>
                </a:solidFill>
                <a:latin typeface="Arial" charset="0"/>
                <a:ea typeface="ＭＳ Ｐゴシック" charset="0"/>
                <a:cs typeface="ＭＳ Ｐゴシック" charset="0"/>
              </a:rPr>
              <a:t> </a:t>
            </a:r>
            <a:r>
              <a:rPr lang="en-US" altLang="zh-CN" sz="1200" kern="1200" dirty="0">
                <a:solidFill>
                  <a:schemeClr val="tx1"/>
                </a:solidFill>
                <a:latin typeface="Arial" charset="0"/>
                <a:ea typeface="ＭＳ Ｐゴシック" charset="0"/>
                <a:cs typeface="ＭＳ Ｐゴシック" charset="0"/>
              </a:rPr>
              <a:t>PIM</a:t>
            </a:r>
            <a:r>
              <a:rPr lang="zh-CN" altLang="en-US" sz="1200" kern="1200" dirty="0">
                <a:solidFill>
                  <a:schemeClr val="tx1"/>
                </a:solidFill>
                <a:latin typeface="Arial" charset="0"/>
                <a:ea typeface="ＭＳ Ｐゴシック" charset="0"/>
                <a:cs typeface="ＭＳ Ｐゴシック" charset="0"/>
              </a:rPr>
              <a:t> </a:t>
            </a:r>
            <a:r>
              <a:rPr lang="en-US" altLang="zh-CN" sz="1200" kern="1200" dirty="0">
                <a:solidFill>
                  <a:schemeClr val="tx1"/>
                </a:solidFill>
                <a:latin typeface="Arial" charset="0"/>
                <a:ea typeface="ＭＳ Ｐゴシック" charset="0"/>
                <a:cs typeface="ＭＳ Ｐゴシック" charset="0"/>
              </a:rPr>
              <a:t>array</a:t>
            </a:r>
            <a:r>
              <a:rPr lang="zh-CN" altLang="en-US" sz="1200" kern="1200" dirty="0">
                <a:solidFill>
                  <a:schemeClr val="tx1"/>
                </a:solidFill>
                <a:latin typeface="Arial" charset="0"/>
                <a:ea typeface="ＭＳ Ｐゴシック" charset="0"/>
                <a:cs typeface="ＭＳ Ｐゴシック" charset="0"/>
              </a:rPr>
              <a:t> </a:t>
            </a:r>
            <a:r>
              <a:rPr lang="en-US" altLang="zh-CN" sz="1200" kern="1200" dirty="0">
                <a:solidFill>
                  <a:schemeClr val="tx1"/>
                </a:solidFill>
                <a:latin typeface="Arial" charset="0"/>
                <a:ea typeface="ＭＳ Ｐゴシック" charset="0"/>
                <a:cs typeface="ＭＳ Ｐゴシック" charset="0"/>
              </a:rPr>
              <a:t>is</a:t>
            </a:r>
            <a:r>
              <a:rPr lang="zh-CN" altLang="en-US" sz="1200" kern="1200" dirty="0">
                <a:solidFill>
                  <a:schemeClr val="tx1"/>
                </a:solidFill>
                <a:latin typeface="Arial" charset="0"/>
                <a:ea typeface="ＭＳ Ｐゴシック" charset="0"/>
                <a:cs typeface="ＭＳ Ｐゴシック" charset="0"/>
              </a:rPr>
              <a:t> </a:t>
            </a:r>
            <a:r>
              <a:rPr lang="en-US" altLang="zh-CN" sz="1200" kern="1200" dirty="0">
                <a:solidFill>
                  <a:schemeClr val="tx1"/>
                </a:solidFill>
                <a:latin typeface="Arial" charset="0"/>
                <a:ea typeface="ＭＳ Ｐゴシック" charset="0"/>
                <a:cs typeface="ＭＳ Ｐゴシック" charset="0"/>
              </a:rPr>
              <a:t>the</a:t>
            </a:r>
            <a:r>
              <a:rPr lang="zh-CN" altLang="en-US" sz="1200" kern="1200" dirty="0">
                <a:solidFill>
                  <a:schemeClr val="tx1"/>
                </a:solidFill>
                <a:latin typeface="Arial" charset="0"/>
                <a:ea typeface="ＭＳ Ｐゴシック" charset="0"/>
                <a:cs typeface="ＭＳ Ｐゴシック" charset="0"/>
              </a:rPr>
              <a:t> </a:t>
            </a:r>
            <a:r>
              <a:rPr lang="en-US" altLang="zh-CN" sz="1200" kern="1200" dirty="0">
                <a:solidFill>
                  <a:schemeClr val="tx1"/>
                </a:solidFill>
                <a:latin typeface="Arial" charset="0"/>
                <a:ea typeface="ＭＳ Ｐゴシック" charset="0"/>
                <a:cs typeface="ＭＳ Ｐゴシック" charset="0"/>
              </a:rPr>
              <a:t>core</a:t>
            </a:r>
            <a:r>
              <a:rPr lang="zh-CN" altLang="en-US" sz="1200" kern="1200" dirty="0">
                <a:solidFill>
                  <a:schemeClr val="tx1"/>
                </a:solidFill>
                <a:latin typeface="Arial" charset="0"/>
                <a:ea typeface="ＭＳ Ｐゴシック" charset="0"/>
                <a:cs typeface="ＭＳ Ｐゴシック" charset="0"/>
              </a:rPr>
              <a:t> </a:t>
            </a:r>
            <a:r>
              <a:rPr lang="en-US" altLang="zh-CN" sz="1200" kern="1200" dirty="0">
                <a:solidFill>
                  <a:schemeClr val="tx1"/>
                </a:solidFill>
                <a:latin typeface="Arial" charset="0"/>
                <a:ea typeface="ＭＳ Ｐゴシック" charset="0"/>
                <a:cs typeface="ＭＳ Ｐゴシック" charset="0"/>
              </a:rPr>
              <a:t>processing</a:t>
            </a:r>
            <a:r>
              <a:rPr lang="zh-CN" altLang="en-US" sz="1200" kern="1200" dirty="0">
                <a:solidFill>
                  <a:schemeClr val="tx1"/>
                </a:solidFill>
                <a:latin typeface="Arial" charset="0"/>
                <a:ea typeface="ＭＳ Ｐゴシック" charset="0"/>
                <a:cs typeface="ＭＳ Ｐゴシック" charset="0"/>
              </a:rPr>
              <a:t> </a:t>
            </a:r>
            <a:r>
              <a:rPr lang="en-US" altLang="zh-CN" sz="1200" kern="1200" dirty="0">
                <a:solidFill>
                  <a:schemeClr val="tx1"/>
                </a:solidFill>
                <a:latin typeface="Arial" charset="0"/>
                <a:ea typeface="ＭＳ Ｐゴシック" charset="0"/>
                <a:cs typeface="ＭＳ Ｐゴシック" charset="0"/>
              </a:rPr>
              <a:t>unit</a:t>
            </a:r>
            <a:r>
              <a:rPr lang="zh-CN" altLang="en-US" sz="1200" kern="1200" dirty="0">
                <a:solidFill>
                  <a:schemeClr val="tx1"/>
                </a:solidFill>
                <a:latin typeface="Arial" charset="0"/>
                <a:ea typeface="ＭＳ Ｐゴシック" charset="0"/>
                <a:cs typeface="ＭＳ Ｐゴシック" charset="0"/>
              </a:rPr>
              <a:t> </a:t>
            </a:r>
            <a:r>
              <a:rPr lang="en-US" altLang="zh-CN" sz="1200" kern="1200" dirty="0">
                <a:solidFill>
                  <a:schemeClr val="tx1"/>
                </a:solidFill>
                <a:latin typeface="Arial" charset="0"/>
                <a:ea typeface="ＭＳ Ｐゴシック" charset="0"/>
                <a:cs typeface="ＭＳ Ｐゴシック" charset="0"/>
              </a:rPr>
              <a:t>for</a:t>
            </a:r>
            <a:r>
              <a:rPr lang="zh-CN" altLang="en-US" sz="1200" kern="1200" dirty="0">
                <a:solidFill>
                  <a:schemeClr val="tx1"/>
                </a:solidFill>
                <a:latin typeface="Arial" charset="0"/>
                <a:ea typeface="ＭＳ Ｐゴシック" charset="0"/>
                <a:cs typeface="ＭＳ Ｐゴシック" charset="0"/>
              </a:rPr>
              <a:t> </a:t>
            </a:r>
            <a:r>
              <a:rPr lang="en-US" altLang="zh-CN" sz="1200" kern="1200" dirty="0">
                <a:solidFill>
                  <a:schemeClr val="tx1"/>
                </a:solidFill>
                <a:latin typeface="Arial" charset="0"/>
                <a:ea typeface="ＭＳ Ｐゴシック" charset="0"/>
                <a:cs typeface="ＭＳ Ｐゴシック" charset="0"/>
              </a:rPr>
              <a:t>vector-matrix</a:t>
            </a:r>
            <a:r>
              <a:rPr lang="zh-CN" altLang="en-US" sz="1200" kern="1200" dirty="0">
                <a:solidFill>
                  <a:schemeClr val="tx1"/>
                </a:solidFill>
                <a:latin typeface="Arial" charset="0"/>
                <a:ea typeface="ＭＳ Ｐゴシック" charset="0"/>
                <a:cs typeface="ＭＳ Ｐゴシック" charset="0"/>
              </a:rPr>
              <a:t> </a:t>
            </a:r>
            <a:r>
              <a:rPr lang="en-US" altLang="zh-CN" sz="1200" kern="1200" dirty="0">
                <a:solidFill>
                  <a:schemeClr val="tx1"/>
                </a:solidFill>
                <a:latin typeface="Arial" charset="0"/>
                <a:ea typeface="ＭＳ Ｐゴシック" charset="0"/>
                <a:cs typeface="ＭＳ Ｐゴシック" charset="0"/>
              </a:rPr>
              <a:t>multiplication</a:t>
            </a:r>
            <a:r>
              <a:rPr lang="zh-CN" altLang="en-US" sz="1200" kern="1200" dirty="0">
                <a:solidFill>
                  <a:schemeClr val="tx1"/>
                </a:solidFill>
                <a:latin typeface="Arial" charset="0"/>
                <a:ea typeface="ＭＳ Ｐゴシック" charset="0"/>
                <a:cs typeface="ＭＳ Ｐゴシック" charset="0"/>
              </a:rPr>
              <a:t> </a:t>
            </a:r>
            <a:r>
              <a:rPr lang="en-US" altLang="zh-CN" sz="1200" kern="1200" dirty="0">
                <a:solidFill>
                  <a:schemeClr val="tx1"/>
                </a:solidFill>
                <a:latin typeface="Arial" charset="0"/>
                <a:ea typeface="ＭＳ Ｐゴシック" charset="0"/>
                <a:cs typeface="ＭＳ Ｐゴシック" charset="0"/>
              </a:rPr>
              <a:t>(as</a:t>
            </a:r>
            <a:r>
              <a:rPr lang="zh-CN" altLang="en-US" sz="1200" kern="1200" dirty="0">
                <a:solidFill>
                  <a:schemeClr val="tx1"/>
                </a:solidFill>
                <a:latin typeface="Arial" charset="0"/>
                <a:ea typeface="ＭＳ Ｐゴシック" charset="0"/>
                <a:cs typeface="ＭＳ Ｐゴシック" charset="0"/>
              </a:rPr>
              <a:t> </a:t>
            </a:r>
            <a:r>
              <a:rPr lang="en-US" altLang="zh-CN" sz="1200" kern="1200" dirty="0">
                <a:solidFill>
                  <a:schemeClr val="tx1"/>
                </a:solidFill>
                <a:latin typeface="Arial" charset="0"/>
                <a:ea typeface="ＭＳ Ｐゴシック" charset="0"/>
                <a:cs typeface="ＭＳ Ｐゴシック" charset="0"/>
              </a:rPr>
              <a:t>introduced</a:t>
            </a:r>
            <a:r>
              <a:rPr lang="zh-CN" altLang="en-US" sz="1200" kern="1200" dirty="0">
                <a:solidFill>
                  <a:schemeClr val="tx1"/>
                </a:solidFill>
                <a:latin typeface="Arial" charset="0"/>
                <a:ea typeface="ＭＳ Ｐゴシック" charset="0"/>
                <a:cs typeface="ＭＳ Ｐゴシック" charset="0"/>
              </a:rPr>
              <a:t> </a:t>
            </a:r>
            <a:r>
              <a:rPr lang="en-US" altLang="zh-CN" sz="1200" kern="1200" dirty="0">
                <a:solidFill>
                  <a:schemeClr val="tx1"/>
                </a:solidFill>
                <a:latin typeface="Arial" charset="0"/>
                <a:ea typeface="ＭＳ Ｐゴシック" charset="0"/>
                <a:cs typeface="ＭＳ Ｐゴシック" charset="0"/>
              </a:rPr>
              <a:t>in</a:t>
            </a:r>
            <a:r>
              <a:rPr lang="zh-CN" altLang="en-US" sz="1200" kern="1200" dirty="0">
                <a:solidFill>
                  <a:schemeClr val="tx1"/>
                </a:solidFill>
                <a:latin typeface="Arial" charset="0"/>
                <a:ea typeface="ＭＳ Ｐゴシック" charset="0"/>
                <a:cs typeface="ＭＳ Ｐゴシック" charset="0"/>
              </a:rPr>
              <a:t> </a:t>
            </a:r>
            <a:r>
              <a:rPr lang="en-US" altLang="zh-CN" sz="1200" kern="1200" dirty="0">
                <a:solidFill>
                  <a:schemeClr val="tx1"/>
                </a:solidFill>
                <a:latin typeface="Arial" charset="0"/>
                <a:ea typeface="ＭＳ Ｐゴシック" charset="0"/>
                <a:cs typeface="ＭＳ Ｐゴシック" charset="0"/>
              </a:rPr>
              <a:t>the</a:t>
            </a:r>
            <a:r>
              <a:rPr lang="zh-CN" altLang="en-US" sz="1200" kern="1200" dirty="0">
                <a:solidFill>
                  <a:schemeClr val="tx1"/>
                </a:solidFill>
                <a:latin typeface="Arial" charset="0"/>
                <a:ea typeface="ＭＳ Ｐゴシック" charset="0"/>
                <a:cs typeface="ＭＳ Ｐゴシック" charset="0"/>
              </a:rPr>
              <a:t> </a:t>
            </a:r>
            <a:r>
              <a:rPr lang="en-US" altLang="zh-CN" sz="1200" kern="1200" dirty="0">
                <a:solidFill>
                  <a:schemeClr val="tx1"/>
                </a:solidFill>
                <a:latin typeface="Arial" charset="0"/>
                <a:ea typeface="ＭＳ Ｐゴシック" charset="0"/>
                <a:cs typeface="ＭＳ Ｐゴシック" charset="0"/>
              </a:rPr>
              <a:t>previous</a:t>
            </a:r>
            <a:r>
              <a:rPr lang="zh-CN" altLang="en-US" sz="1200" kern="1200" dirty="0">
                <a:solidFill>
                  <a:schemeClr val="tx1"/>
                </a:solidFill>
                <a:latin typeface="Arial" charset="0"/>
                <a:ea typeface="ＭＳ Ｐゴシック" charset="0"/>
                <a:cs typeface="ＭＳ Ｐゴシック" charset="0"/>
              </a:rPr>
              <a:t> </a:t>
            </a:r>
            <a:r>
              <a:rPr lang="en-US" altLang="zh-CN" sz="1200" kern="1200" dirty="0">
                <a:solidFill>
                  <a:schemeClr val="tx1"/>
                </a:solidFill>
                <a:latin typeface="Arial" charset="0"/>
                <a:ea typeface="ＭＳ Ｐゴシック" charset="0"/>
                <a:cs typeface="ＭＳ Ｐゴシック" charset="0"/>
              </a:rPr>
              <a:t>slides);</a:t>
            </a:r>
          </a:p>
          <a:p>
            <a:pPr marL="342900" indent="-342900"/>
            <a:r>
              <a:rPr lang="en-US" altLang="zh-CN" dirty="0">
                <a:solidFill>
                  <a:schemeClr val="tx2"/>
                </a:solidFill>
                <a:latin typeface="Calibri" pitchFamily="34" charset="0"/>
                <a:cs typeface="Calibri" pitchFamily="34" charset="0"/>
              </a:rPr>
              <a:t>Non-linear</a:t>
            </a:r>
            <a:r>
              <a:rPr lang="zh-CN" altLang="en-US" dirty="0">
                <a:solidFill>
                  <a:schemeClr val="tx2"/>
                </a:solidFill>
                <a:latin typeface="Calibri" pitchFamily="34" charset="0"/>
                <a:cs typeface="Calibri" pitchFamily="34" charset="0"/>
              </a:rPr>
              <a:t> </a:t>
            </a:r>
            <a:r>
              <a:rPr lang="en-US" altLang="zh-CN" dirty="0">
                <a:solidFill>
                  <a:schemeClr val="tx2"/>
                </a:solidFill>
                <a:latin typeface="Calibri" pitchFamily="34" charset="0"/>
                <a:cs typeface="Calibri" pitchFamily="34" charset="0"/>
              </a:rPr>
              <a:t>function</a:t>
            </a:r>
            <a:r>
              <a:rPr lang="zh-CN" altLang="en-US" dirty="0">
                <a:solidFill>
                  <a:schemeClr val="tx2"/>
                </a:solidFill>
                <a:latin typeface="Calibri" pitchFamily="34" charset="0"/>
                <a:cs typeface="Calibri" pitchFamily="34" charset="0"/>
              </a:rPr>
              <a:t> </a:t>
            </a:r>
            <a:r>
              <a:rPr lang="en-US" altLang="zh-CN" dirty="0">
                <a:solidFill>
                  <a:schemeClr val="tx2"/>
                </a:solidFill>
                <a:latin typeface="Calibri" pitchFamily="34" charset="0"/>
                <a:cs typeface="Calibri" pitchFamily="34" charset="0"/>
              </a:rPr>
              <a:t>array</a:t>
            </a:r>
            <a:r>
              <a:rPr lang="zh-CN" altLang="en-US" dirty="0">
                <a:solidFill>
                  <a:schemeClr val="tx2"/>
                </a:solidFill>
                <a:latin typeface="Calibri" pitchFamily="34" charset="0"/>
                <a:cs typeface="Calibri" pitchFamily="34" charset="0"/>
              </a:rPr>
              <a:t> </a:t>
            </a:r>
            <a:r>
              <a:rPr lang="en-US" altLang="zh-CN" dirty="0">
                <a:solidFill>
                  <a:schemeClr val="tx2"/>
                </a:solidFill>
                <a:latin typeface="Calibri" pitchFamily="34" charset="0"/>
                <a:cs typeface="Calibri" pitchFamily="34" charset="0"/>
              </a:rPr>
              <a:t>is</a:t>
            </a:r>
            <a:r>
              <a:rPr lang="zh-CN" altLang="en-US" dirty="0">
                <a:solidFill>
                  <a:schemeClr val="tx2"/>
                </a:solidFill>
                <a:latin typeface="Calibri" pitchFamily="34" charset="0"/>
                <a:cs typeface="Calibri" pitchFamily="34" charset="0"/>
              </a:rPr>
              <a:t> </a:t>
            </a:r>
            <a:r>
              <a:rPr lang="en-US" altLang="zh-CN" dirty="0">
                <a:solidFill>
                  <a:schemeClr val="tx2"/>
                </a:solidFill>
                <a:latin typeface="Calibri" pitchFamily="34" charset="0"/>
                <a:cs typeface="Calibri" pitchFamily="34" charset="0"/>
              </a:rPr>
              <a:t>the</a:t>
            </a:r>
            <a:r>
              <a:rPr lang="zh-CN" altLang="en-US" dirty="0">
                <a:solidFill>
                  <a:schemeClr val="tx2"/>
                </a:solidFill>
                <a:latin typeface="Calibri" pitchFamily="34" charset="0"/>
                <a:cs typeface="Calibri" pitchFamily="34" charset="0"/>
              </a:rPr>
              <a:t> </a:t>
            </a:r>
            <a:r>
              <a:rPr lang="en-US" altLang="zh-CN" dirty="0">
                <a:solidFill>
                  <a:schemeClr val="tx2"/>
                </a:solidFill>
                <a:latin typeface="Calibri" pitchFamily="34" charset="0"/>
                <a:cs typeface="Calibri" pitchFamily="34" charset="0"/>
              </a:rPr>
              <a:t>processing</a:t>
            </a:r>
            <a:r>
              <a:rPr lang="zh-CN" altLang="en-US" dirty="0">
                <a:solidFill>
                  <a:schemeClr val="tx2"/>
                </a:solidFill>
                <a:latin typeface="Calibri" pitchFamily="34" charset="0"/>
                <a:cs typeface="Calibri" pitchFamily="34" charset="0"/>
              </a:rPr>
              <a:t> </a:t>
            </a:r>
            <a:r>
              <a:rPr lang="en-US" altLang="zh-CN" dirty="0">
                <a:solidFill>
                  <a:schemeClr val="tx2"/>
                </a:solidFill>
                <a:latin typeface="Calibri" pitchFamily="34" charset="0"/>
                <a:cs typeface="Calibri" pitchFamily="34" charset="0"/>
              </a:rPr>
              <a:t>unit</a:t>
            </a:r>
            <a:r>
              <a:rPr lang="zh-CN" altLang="en-US" dirty="0">
                <a:solidFill>
                  <a:schemeClr val="tx2"/>
                </a:solidFill>
                <a:latin typeface="Calibri" pitchFamily="34" charset="0"/>
                <a:cs typeface="Calibri" pitchFamily="34" charset="0"/>
              </a:rPr>
              <a:t> </a:t>
            </a:r>
            <a:r>
              <a:rPr lang="en-US" altLang="zh-CN" dirty="0">
                <a:solidFill>
                  <a:schemeClr val="tx2"/>
                </a:solidFill>
                <a:latin typeface="Calibri" pitchFamily="34" charset="0"/>
                <a:cs typeface="Calibri" pitchFamily="34" charset="0"/>
              </a:rPr>
              <a:t>for</a:t>
            </a:r>
            <a:r>
              <a:rPr lang="zh-CN" altLang="en-US" dirty="0">
                <a:solidFill>
                  <a:schemeClr val="tx2"/>
                </a:solidFill>
                <a:latin typeface="Calibri" pitchFamily="34" charset="0"/>
                <a:cs typeface="Calibri" pitchFamily="34" charset="0"/>
              </a:rPr>
              <a:t> </a:t>
            </a:r>
            <a:r>
              <a:rPr lang="en-US" altLang="zh-CN" dirty="0">
                <a:solidFill>
                  <a:schemeClr val="tx2"/>
                </a:solidFill>
                <a:latin typeface="Calibri" pitchFamily="34" charset="0"/>
                <a:cs typeface="Calibri" pitchFamily="34" charset="0"/>
              </a:rPr>
              <a:t>non-linear</a:t>
            </a:r>
            <a:r>
              <a:rPr lang="zh-CN" altLang="en-US" dirty="0">
                <a:solidFill>
                  <a:schemeClr val="tx2"/>
                </a:solidFill>
                <a:latin typeface="Calibri" pitchFamily="34" charset="0"/>
                <a:cs typeface="Calibri" pitchFamily="34" charset="0"/>
              </a:rPr>
              <a:t> </a:t>
            </a:r>
            <a:r>
              <a:rPr lang="en-US" altLang="zh-CN" dirty="0">
                <a:solidFill>
                  <a:schemeClr val="tx2"/>
                </a:solidFill>
                <a:latin typeface="Calibri" pitchFamily="34" charset="0"/>
                <a:cs typeface="Calibri" pitchFamily="34" charset="0"/>
              </a:rPr>
              <a:t>functions</a:t>
            </a:r>
            <a:r>
              <a:rPr lang="zh-CN" altLang="en-US" dirty="0">
                <a:solidFill>
                  <a:schemeClr val="tx2"/>
                </a:solidFill>
                <a:latin typeface="Calibri" pitchFamily="34" charset="0"/>
                <a:cs typeface="Calibri" pitchFamily="34" charset="0"/>
              </a:rPr>
              <a:t> </a:t>
            </a:r>
            <a:r>
              <a:rPr lang="en-US" altLang="zh-CN" dirty="0">
                <a:solidFill>
                  <a:schemeClr val="tx2"/>
                </a:solidFill>
                <a:latin typeface="Calibri" pitchFamily="34" charset="0"/>
                <a:cs typeface="Calibri" pitchFamily="34" charset="0"/>
              </a:rPr>
              <a:t>(e.g.,</a:t>
            </a:r>
            <a:r>
              <a:rPr lang="zh-CN" altLang="en-US" dirty="0">
                <a:solidFill>
                  <a:schemeClr val="tx2"/>
                </a:solidFill>
                <a:latin typeface="Calibri" pitchFamily="34" charset="0"/>
                <a:cs typeface="Calibri" pitchFamily="34" charset="0"/>
              </a:rPr>
              <a:t> </a:t>
            </a:r>
            <a:r>
              <a:rPr lang="en-US" altLang="zh-CN" dirty="0" err="1">
                <a:solidFill>
                  <a:schemeClr val="tx2"/>
                </a:solidFill>
                <a:latin typeface="Calibri" pitchFamily="34" charset="0"/>
                <a:cs typeface="Calibri" pitchFamily="34" charset="0"/>
              </a:rPr>
              <a:t>ReLU</a:t>
            </a:r>
            <a:r>
              <a:rPr lang="en-US" altLang="zh-CN" dirty="0">
                <a:solidFill>
                  <a:schemeClr val="tx2"/>
                </a:solidFill>
                <a:latin typeface="Calibri" pitchFamily="34" charset="0"/>
                <a:cs typeface="Calibri" pitchFamily="34" charset="0"/>
              </a:rPr>
              <a:t>);</a:t>
            </a:r>
          </a:p>
          <a:p>
            <a:pPr marL="342900" indent="-342900"/>
            <a:r>
              <a:rPr lang="en-US" altLang="zh-CN" dirty="0">
                <a:solidFill>
                  <a:schemeClr val="tx2"/>
                </a:solidFill>
                <a:latin typeface="Calibri" pitchFamily="34" charset="0"/>
                <a:cs typeface="Calibri" pitchFamily="34" charset="0"/>
              </a:rPr>
              <a:t>Multiplier</a:t>
            </a:r>
            <a:r>
              <a:rPr lang="zh-CN" altLang="en-US" dirty="0">
                <a:solidFill>
                  <a:schemeClr val="tx2"/>
                </a:solidFill>
                <a:latin typeface="Calibri" pitchFamily="34" charset="0"/>
                <a:cs typeface="Calibri" pitchFamily="34" charset="0"/>
              </a:rPr>
              <a:t> </a:t>
            </a:r>
            <a:r>
              <a:rPr lang="en-US" altLang="zh-CN" dirty="0">
                <a:solidFill>
                  <a:schemeClr val="tx2"/>
                </a:solidFill>
                <a:latin typeface="Calibri" pitchFamily="34" charset="0"/>
                <a:cs typeface="Calibri" pitchFamily="34" charset="0"/>
              </a:rPr>
              <a:t>array</a:t>
            </a:r>
            <a:r>
              <a:rPr lang="zh-CN" altLang="en-US" dirty="0">
                <a:solidFill>
                  <a:schemeClr val="tx2"/>
                </a:solidFill>
                <a:latin typeface="Calibri" pitchFamily="34" charset="0"/>
                <a:cs typeface="Calibri" pitchFamily="34" charset="0"/>
              </a:rPr>
              <a:t> </a:t>
            </a:r>
            <a:r>
              <a:rPr lang="en-US" altLang="zh-CN" dirty="0">
                <a:solidFill>
                  <a:schemeClr val="tx2"/>
                </a:solidFill>
                <a:latin typeface="Calibri" pitchFamily="34" charset="0"/>
                <a:cs typeface="Calibri" pitchFamily="34" charset="0"/>
              </a:rPr>
              <a:t>handles</a:t>
            </a:r>
            <a:r>
              <a:rPr lang="zh-CN" altLang="en-US" dirty="0">
                <a:solidFill>
                  <a:schemeClr val="tx2"/>
                </a:solidFill>
                <a:latin typeface="Calibri" pitchFamily="34" charset="0"/>
                <a:cs typeface="Calibri" pitchFamily="34" charset="0"/>
              </a:rPr>
              <a:t> </a:t>
            </a:r>
            <a:r>
              <a:rPr lang="en-US" altLang="zh-CN" dirty="0">
                <a:solidFill>
                  <a:schemeClr val="tx2"/>
                </a:solidFill>
                <a:latin typeface="Calibri" pitchFamily="34" charset="0"/>
                <a:cs typeface="Calibri" pitchFamily="34" charset="0"/>
              </a:rPr>
              <a:t>element-wise</a:t>
            </a:r>
            <a:r>
              <a:rPr lang="zh-CN" altLang="en-US" dirty="0">
                <a:solidFill>
                  <a:schemeClr val="tx2"/>
                </a:solidFill>
                <a:latin typeface="Calibri" pitchFamily="34" charset="0"/>
                <a:cs typeface="Calibri" pitchFamily="34" charset="0"/>
              </a:rPr>
              <a:t> </a:t>
            </a:r>
            <a:r>
              <a:rPr lang="en-US" altLang="zh-CN" dirty="0">
                <a:solidFill>
                  <a:schemeClr val="tx2"/>
                </a:solidFill>
                <a:latin typeface="Calibri" pitchFamily="34" charset="0"/>
                <a:cs typeface="Calibri" pitchFamily="34" charset="0"/>
              </a:rPr>
              <a:t>operations.</a:t>
            </a:r>
          </a:p>
          <a:p>
            <a:pPr marL="342900" indent="-342900"/>
            <a:r>
              <a:rPr lang="en-US" altLang="zh-CN" dirty="0">
                <a:solidFill>
                  <a:schemeClr val="tx2"/>
                </a:solidFill>
                <a:latin typeface="Calibri" pitchFamily="34" charset="0"/>
                <a:cs typeface="Calibri" pitchFamily="34" charset="0"/>
              </a:rPr>
              <a:t>With</a:t>
            </a:r>
            <a:r>
              <a:rPr lang="zh-CN" altLang="en-US" dirty="0">
                <a:solidFill>
                  <a:schemeClr val="tx2"/>
                </a:solidFill>
                <a:latin typeface="Calibri" pitchFamily="34" charset="0"/>
                <a:cs typeface="Calibri" pitchFamily="34" charset="0"/>
              </a:rPr>
              <a:t> </a:t>
            </a:r>
            <a:r>
              <a:rPr lang="en-US" altLang="zh-CN" dirty="0">
                <a:solidFill>
                  <a:schemeClr val="tx2"/>
                </a:solidFill>
                <a:latin typeface="Calibri" pitchFamily="34" charset="0"/>
                <a:cs typeface="Calibri" pitchFamily="34" charset="0"/>
              </a:rPr>
              <a:t>these,</a:t>
            </a:r>
            <a:r>
              <a:rPr lang="zh-CN" altLang="en-US" dirty="0">
                <a:solidFill>
                  <a:schemeClr val="tx2"/>
                </a:solidFill>
                <a:latin typeface="Calibri" pitchFamily="34" charset="0"/>
                <a:cs typeface="Calibri" pitchFamily="34" charset="0"/>
              </a:rPr>
              <a:t> </a:t>
            </a:r>
            <a:r>
              <a:rPr lang="en-US" altLang="zh-CN" dirty="0">
                <a:solidFill>
                  <a:schemeClr val="tx2"/>
                </a:solidFill>
                <a:latin typeface="Calibri" pitchFamily="34" charset="0"/>
                <a:cs typeface="Calibri" pitchFamily="34" charset="0"/>
              </a:rPr>
              <a:t>NVM-based</a:t>
            </a:r>
            <a:r>
              <a:rPr lang="zh-CN" altLang="en-US" dirty="0">
                <a:solidFill>
                  <a:schemeClr val="tx2"/>
                </a:solidFill>
                <a:latin typeface="Calibri" pitchFamily="34" charset="0"/>
                <a:cs typeface="Calibri" pitchFamily="34" charset="0"/>
              </a:rPr>
              <a:t> </a:t>
            </a:r>
            <a:r>
              <a:rPr lang="en-US" altLang="zh-CN" dirty="0">
                <a:solidFill>
                  <a:schemeClr val="tx2"/>
                </a:solidFill>
                <a:latin typeface="Calibri" pitchFamily="34" charset="0"/>
                <a:cs typeface="Calibri" pitchFamily="34" charset="0"/>
              </a:rPr>
              <a:t>PIM</a:t>
            </a:r>
            <a:r>
              <a:rPr lang="zh-CN" altLang="en-US" dirty="0">
                <a:solidFill>
                  <a:schemeClr val="tx2"/>
                </a:solidFill>
                <a:latin typeface="Calibri" pitchFamily="34" charset="0"/>
                <a:cs typeface="Calibri" pitchFamily="34" charset="0"/>
              </a:rPr>
              <a:t> </a:t>
            </a:r>
            <a:r>
              <a:rPr lang="en-US" altLang="zh-CN" dirty="0">
                <a:solidFill>
                  <a:schemeClr val="tx2"/>
                </a:solidFill>
                <a:latin typeface="Calibri" pitchFamily="34" charset="0"/>
                <a:cs typeface="Calibri" pitchFamily="34" charset="0"/>
              </a:rPr>
              <a:t>architecture can</a:t>
            </a:r>
            <a:r>
              <a:rPr lang="zh-CN" altLang="en-US" dirty="0">
                <a:solidFill>
                  <a:schemeClr val="tx2"/>
                </a:solidFill>
                <a:latin typeface="Calibri" pitchFamily="34" charset="0"/>
                <a:cs typeface="Calibri" pitchFamily="34" charset="0"/>
              </a:rPr>
              <a:t> </a:t>
            </a:r>
            <a:r>
              <a:rPr lang="en-US" altLang="zh-CN" dirty="0">
                <a:solidFill>
                  <a:schemeClr val="tx2"/>
                </a:solidFill>
                <a:latin typeface="Calibri" pitchFamily="34" charset="0"/>
                <a:cs typeface="Calibri" pitchFamily="34" charset="0"/>
              </a:rPr>
              <a:t>handle</a:t>
            </a:r>
            <a:r>
              <a:rPr lang="zh-CN" altLang="en-US" dirty="0">
                <a:solidFill>
                  <a:schemeClr val="tx2"/>
                </a:solidFill>
                <a:latin typeface="Calibri" pitchFamily="34" charset="0"/>
                <a:cs typeface="Calibri" pitchFamily="34" charset="0"/>
              </a:rPr>
              <a:t> </a:t>
            </a:r>
            <a:r>
              <a:rPr lang="en-US" altLang="zh-CN" dirty="0">
                <a:solidFill>
                  <a:schemeClr val="tx2"/>
                </a:solidFill>
                <a:latin typeface="Calibri" pitchFamily="34" charset="0"/>
                <a:cs typeface="Calibri" pitchFamily="34" charset="0"/>
              </a:rPr>
              <a:t>the</a:t>
            </a:r>
            <a:r>
              <a:rPr lang="zh-CN" altLang="en-US" dirty="0">
                <a:solidFill>
                  <a:schemeClr val="tx2"/>
                </a:solidFill>
                <a:latin typeface="Calibri" pitchFamily="34" charset="0"/>
                <a:cs typeface="Calibri" pitchFamily="34" charset="0"/>
              </a:rPr>
              <a:t> </a:t>
            </a:r>
            <a:r>
              <a:rPr lang="en-US" altLang="zh-CN" dirty="0">
                <a:solidFill>
                  <a:schemeClr val="tx2"/>
                </a:solidFill>
                <a:latin typeface="Calibri" pitchFamily="34" charset="0"/>
                <a:cs typeface="Calibri" pitchFamily="34" charset="0"/>
              </a:rPr>
              <a:t>neural</a:t>
            </a:r>
            <a:r>
              <a:rPr lang="zh-CN" altLang="en-US" dirty="0">
                <a:solidFill>
                  <a:schemeClr val="tx2"/>
                </a:solidFill>
                <a:latin typeface="Calibri" pitchFamily="34" charset="0"/>
                <a:cs typeface="Calibri" pitchFamily="34" charset="0"/>
              </a:rPr>
              <a:t> </a:t>
            </a:r>
            <a:r>
              <a:rPr lang="en-US" altLang="zh-CN" dirty="0">
                <a:solidFill>
                  <a:schemeClr val="tx2"/>
                </a:solidFill>
                <a:latin typeface="Calibri" pitchFamily="34" charset="0"/>
                <a:cs typeface="Calibri" pitchFamily="34" charset="0"/>
              </a:rPr>
              <a:t>network</a:t>
            </a:r>
            <a:r>
              <a:rPr lang="zh-CN" altLang="en-US" dirty="0">
                <a:solidFill>
                  <a:schemeClr val="tx2"/>
                </a:solidFill>
                <a:latin typeface="Calibri" pitchFamily="34" charset="0"/>
                <a:cs typeface="Calibri" pitchFamily="34" charset="0"/>
              </a:rPr>
              <a:t> </a:t>
            </a:r>
            <a:r>
              <a:rPr lang="en-US" altLang="zh-CN" dirty="0">
                <a:solidFill>
                  <a:schemeClr val="tx2"/>
                </a:solidFill>
                <a:latin typeface="Calibri" pitchFamily="34" charset="0"/>
                <a:cs typeface="Calibri" pitchFamily="34" charset="0"/>
              </a:rPr>
              <a:t>applications</a:t>
            </a:r>
            <a:r>
              <a:rPr lang="zh-CN" altLang="en-US" dirty="0">
                <a:solidFill>
                  <a:schemeClr val="tx2"/>
                </a:solidFill>
                <a:latin typeface="Calibri" pitchFamily="34" charset="0"/>
                <a:cs typeface="Calibri" pitchFamily="34" charset="0"/>
              </a:rPr>
              <a:t> </a:t>
            </a:r>
            <a:r>
              <a:rPr lang="en-US" altLang="zh-CN" dirty="0">
                <a:solidFill>
                  <a:schemeClr val="tx2"/>
                </a:solidFill>
                <a:latin typeface="Calibri" pitchFamily="34" charset="0"/>
                <a:cs typeface="Calibri" pitchFamily="34" charset="0"/>
              </a:rPr>
              <a:t>inside</a:t>
            </a:r>
            <a:r>
              <a:rPr lang="zh-CN" altLang="en-US" dirty="0">
                <a:solidFill>
                  <a:schemeClr val="tx2"/>
                </a:solidFill>
                <a:latin typeface="Calibri" pitchFamily="34" charset="0"/>
                <a:cs typeface="Calibri" pitchFamily="34" charset="0"/>
              </a:rPr>
              <a:t> </a:t>
            </a:r>
            <a:r>
              <a:rPr lang="en-US" altLang="zh-CN" dirty="0">
                <a:solidFill>
                  <a:schemeClr val="tx2"/>
                </a:solidFill>
                <a:latin typeface="Calibri" pitchFamily="34" charset="0"/>
                <a:cs typeface="Calibri" pitchFamily="34" charset="0"/>
              </a:rPr>
              <a:t>the</a:t>
            </a:r>
            <a:r>
              <a:rPr lang="zh-CN" altLang="en-US" dirty="0">
                <a:solidFill>
                  <a:schemeClr val="tx2"/>
                </a:solidFill>
                <a:latin typeface="Calibri" pitchFamily="34" charset="0"/>
                <a:cs typeface="Calibri" pitchFamily="34" charset="0"/>
              </a:rPr>
              <a:t> </a:t>
            </a:r>
            <a:r>
              <a:rPr lang="en-US" altLang="zh-CN" dirty="0">
                <a:solidFill>
                  <a:schemeClr val="tx2"/>
                </a:solidFill>
                <a:latin typeface="Calibri" pitchFamily="34" charset="0"/>
                <a:cs typeface="Calibri" pitchFamily="34" charset="0"/>
              </a:rPr>
              <a:t>NVM.</a:t>
            </a:r>
            <a:endParaRPr lang="en-US" dirty="0">
              <a:solidFill>
                <a:schemeClr val="tx2"/>
              </a:solidFill>
              <a:latin typeface="Calibri" pitchFamily="34" charset="0"/>
              <a:cs typeface="Calibri" pitchFamily="34" charset="0"/>
            </a:endParaRPr>
          </a:p>
          <a:p>
            <a:pPr marL="342900" indent="-342900"/>
            <a:endParaRPr lang="en-US" altLang="zh-CN" dirty="0">
              <a:solidFill>
                <a:schemeClr val="tx2"/>
              </a:solidFill>
              <a:latin typeface="Calibri" pitchFamily="34" charset="0"/>
              <a:cs typeface="Calibri" pitchFamily="34" charset="0"/>
            </a:endParaRPr>
          </a:p>
          <a:p>
            <a:pPr marL="342900" indent="-342900"/>
            <a:endParaRPr lang="en-US" altLang="zh-CN" sz="1200" kern="1200" dirty="0">
              <a:solidFill>
                <a:schemeClr val="tx1"/>
              </a:solidFill>
              <a:latin typeface="Arial" charset="0"/>
              <a:ea typeface="ＭＳ Ｐゴシック" charset="0"/>
              <a:cs typeface="ＭＳ Ｐゴシック" charset="0"/>
            </a:endParaRP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51CA6C7-3AC9-4A26-B0BF-DF8AFF740679}" type="slidenum">
              <a:rPr kumimoji="0" lang="ko-KR" altLang="en-US" sz="1200" b="0" i="0" u="none" strike="noStrike" kern="1200" cap="none" spc="0" normalizeH="0" baseline="0" noProof="0" smtClean="0">
                <a:ln>
                  <a:noFill/>
                </a:ln>
                <a:solidFill>
                  <a:prstClr val="black"/>
                </a:solidFill>
                <a:effectLst/>
                <a:uLnTx/>
                <a:uFillTx/>
                <a:latin typeface="Calibri" charset="0"/>
                <a:cs typeface="+mn-cs"/>
              </a:rPr>
              <a:pPr marL="0" marR="0" lvl="0" indent="0" algn="r" defTabSz="914400" rtl="0" eaLnBrk="1" fontAlgn="base" latinLnBrk="0" hangingPunct="1">
                <a:lnSpc>
                  <a:spcPct val="100000"/>
                </a:lnSpc>
                <a:spcBef>
                  <a:spcPct val="0"/>
                </a:spcBef>
                <a:spcAft>
                  <a:spcPct val="0"/>
                </a:spcAft>
                <a:buClrTx/>
                <a:buSzTx/>
                <a:buFontTx/>
                <a:buNone/>
                <a:tabLst/>
                <a:defRPr/>
              </a:pPr>
              <a:t>131</a:t>
            </a:fld>
            <a:endParaRPr kumimoji="0" lang="en-US" altLang="ko-KR" sz="1200" b="0" i="0" u="none" strike="noStrike" kern="1200" cap="none" spc="0" normalizeH="0" baseline="0" noProof="0" dirty="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885623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09252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87027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7849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09574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74946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724515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2923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1193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98071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44250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199</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113939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24756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10619994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233</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606508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250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6799830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255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To</a:t>
            </a:r>
            <a:r>
              <a:rPr lang="en-US" baseline="0" dirty="0"/>
              <a:t> understand the latency problem</a:t>
            </a:r>
            <a:r>
              <a:rPr lang="en-US" dirty="0"/>
              <a:t>,</a:t>
            </a:r>
            <a:r>
              <a:rPr lang="en-US" baseline="0" dirty="0"/>
              <a:t> we need to go into what defines latency.</a:t>
            </a:r>
          </a:p>
          <a:p>
            <a:endParaRPr lang="en-US" baseline="0" dirty="0"/>
          </a:p>
          <a:p>
            <a:r>
              <a:rPr lang="en-US" baseline="0" dirty="0"/>
              <a:t>DRAM latency is the total </a:t>
            </a:r>
            <a:r>
              <a:rPr lang="en-US" baseline="0" dirty="0" err="1"/>
              <a:t>amnt</a:t>
            </a:r>
            <a:r>
              <a:rPr lang="en-US" baseline="0" dirty="0"/>
              <a:t> of time that the underlying </a:t>
            </a:r>
            <a:r>
              <a:rPr lang="en-US" baseline="0" dirty="0" err="1"/>
              <a:t>hw</a:t>
            </a:r>
            <a:r>
              <a:rPr lang="en-US" baseline="0" dirty="0"/>
              <a:t> operations need &lt;&gt; to retrieve data.</a:t>
            </a:r>
          </a:p>
          <a:p>
            <a:r>
              <a:rPr lang="en-US" baseline="0" dirty="0"/>
              <a:t>The DRAM standards define a single fixed time for how long these ops should take in every DRAM chip.</a:t>
            </a:r>
          </a:p>
          <a:p>
            <a:r>
              <a:rPr lang="en-US" b="1" baseline="0" dirty="0"/>
              <a:t>However</a:t>
            </a:r>
            <a:r>
              <a:rPr lang="en-US" baseline="0" dirty="0"/>
              <a:t>, this defined delay doesn’t actually reflect the latency of the individual DRAMs.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&lt;Timeline illustration&gt;</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Because the manufacturing process is </a:t>
            </a:r>
            <a:r>
              <a:rPr lang="en-US" b="1" baseline="0" dirty="0"/>
              <a:t>imperfect</a:t>
            </a:r>
            <a:r>
              <a:rPr lang="en-US" b="0" baseline="0" dirty="0"/>
              <a:t>, it introduces variation in the production chips, </a:t>
            </a:r>
            <a:r>
              <a:rPr lang="en-US" b="1" baseline="0" dirty="0"/>
              <a:t>resulting in latency variation across different chips</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simple </a:t>
            </a:r>
            <a:r>
              <a:rPr lang="en-US" baseline="0" dirty="0" err="1"/>
              <a:t>illustartion</a:t>
            </a:r>
            <a:r>
              <a:rPr lang="en-US" baseline="0" dirty="0"/>
              <a:t> shows the difference b/w the average latency across 3 different dram chips, to convey the point of latency variation.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It’s important to note that not only does latency variation exists </a:t>
            </a:r>
            <a:r>
              <a:rPr lang="en-US" b="1" baseline="0" dirty="0"/>
              <a:t>&lt;across&gt; </a:t>
            </a:r>
            <a:r>
              <a:rPr lang="en-US" b="0" baseline="0" dirty="0"/>
              <a:t>chips, but also </a:t>
            </a:r>
            <a:r>
              <a:rPr lang="en-US" b="1" baseline="0" dirty="0"/>
              <a:t>&lt;inside&gt; </a:t>
            </a:r>
            <a:r>
              <a:rPr lang="en-US" b="0" baseline="0" dirty="0"/>
              <a:t>each dram chip itself. </a:t>
            </a:r>
          </a:p>
          <a:p>
            <a:endParaRPr lang="en-US" baseline="0" dirty="0"/>
          </a:p>
          <a:p>
            <a:r>
              <a:rPr lang="en-US" baseline="0" dirty="0"/>
              <a:t>&lt;Blue standard&gt;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we don’t want to throw away the chips with high variation, we tolerate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simple way is to &lt;slow&gt; down the acceptable latency so that the majority of chips can all work reliably under this high standard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as we can see, the high standard latency is a result of a trade-off made for higher DRAM production yield. </a:t>
            </a:r>
          </a:p>
          <a:p>
            <a:endParaRPr lang="en-US" b="1" baseline="0" dirty="0"/>
          </a:p>
          <a:p>
            <a:r>
              <a:rPr lang="en-US" b="1" baseline="0" dirty="0"/>
              <a:t>---</a:t>
            </a:r>
          </a:p>
          <a:p>
            <a:r>
              <a:rPr lang="en-US" b="1" baseline="0" dirty="0"/>
              <a:t>&lt;&gt; Operative word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287</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9184325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5591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DRAM offers high memory capacity at low cost. </a:t>
            </a:r>
          </a:p>
          <a:p>
            <a:r>
              <a:rPr lang="en-US" dirty="0"/>
              <a:t>However, process technology scaling introduces three key challenges to DRAM [CLICK] </a:t>
            </a:r>
          </a:p>
          <a:p>
            <a:r>
              <a:rPr lang="en-US" dirty="0"/>
              <a:t>First, high DRAM access latency is a bottleneck for improving system performance and energy efficiency. [CLICK]</a:t>
            </a:r>
          </a:p>
          <a:p>
            <a:r>
              <a:rPr lang="en-US" dirty="0"/>
              <a:t>Second, as the number of cells in a DRAM chip increase, DRAM refresh overheads incur more performance and energy overheads. [CLICK]</a:t>
            </a:r>
          </a:p>
          <a:p>
            <a:r>
              <a:rPr lang="en-US" dirty="0"/>
              <a:t>Third, as process technology shrinks, DRAM cells become smaller and get closer to each other. The increasing interference between cells exposes DRAM to vulnerabilities such as </a:t>
            </a:r>
            <a:r>
              <a:rPr lang="en-US" dirty="0" err="1"/>
              <a:t>RowHammer</a:t>
            </a:r>
            <a:r>
              <a:rPr lang="en-US" dirty="0"/>
              <a:t>, which reduce DRAM reliability.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24673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Conventional DRAM chip is composed of multiple subarrays. DRAM cells in a subarray are organized as two-dimensional array.</a:t>
            </a:r>
          </a:p>
          <a:p>
            <a:r>
              <a:rPr lang="en-US" dirty="0"/>
              <a:t>To access a cell, a DRAM row has to be activated. [CLICK] A row activation results in loading the row’s data into the sense amplifiers, where read and write operations can be performed.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58333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address the scaling challenges of conventional DRAM, we propose a flexible substrate which we call CROW.</a:t>
            </a:r>
          </a:p>
          <a:p>
            <a:endParaRPr lang="en-US" dirty="0"/>
          </a:p>
          <a:p>
            <a:r>
              <a:rPr lang="en-US" dirty="0"/>
              <a:t>CROW slightly modifies the DRAM subarray by introducing copy rows in addition to the regular rows in conventional DRAM. The copy rows have their own address decoders and they can be activated independently from the regular rows. </a:t>
            </a:r>
          </a:p>
          <a:p>
            <a:endParaRPr lang="en-US" dirty="0"/>
          </a:p>
          <a:p>
            <a:r>
              <a:rPr lang="en-US" dirty="0"/>
              <a:t>The CROW substrate enables two key operations. [CLICK] </a:t>
            </a:r>
          </a:p>
          <a:p>
            <a:r>
              <a:rPr lang="en-US" dirty="0"/>
              <a:t>First, it enables duplicating an entire regular row to a copy row within the subarray. This operation is simply performed by following a regular row activation with a copy row activation. [CLICK]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CROW enables simultaneously activating a regular row and a copy row. If the two rows contain the same data, this operation results in low latency activation. This is because two rows share more charge with the sense amplifiers and as a result the sense amplifiers operate faster.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60856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CROW substrate is flexible and can be used to enable a variety of mechanisms. </a:t>
            </a:r>
          </a:p>
          <a:p>
            <a:r>
              <a:rPr lang="en-US" dirty="0"/>
              <a:t>In this work, we discuss and evaluate two mechanisms. First, [CLICK] CROW-cache enables low-latency access to the most recently activated regular rows in every subarray. To do so, [CLICK] CROW-cache</a:t>
            </a:r>
          </a:p>
          <a:p>
            <a:r>
              <a:rPr lang="en-US" dirty="0"/>
              <a:t>makes a copy of the activated regular row into an available copy row. During a subsequent access to the same regular row, [CLICK] CROW-cache simultaneously activates both the regular and copy row to reduce activation latency.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CROW-ref mitigates DRAM refresh overhead by avoiding storing any data in retention-weak rows such that the entire DRAM chip can use a longer refresh interval. [CLICK] CROW-ref simply remaps weak regular DRAM rows to strong copy rows and the memory controller activates the corresponding copy row instead of the weak regular row.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come to my talk to learn more about these mechanisms.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talk, we will also briefly discuss a third mechanism for mitigating </a:t>
            </a:r>
            <a:r>
              <a:rPr lang="en-US" dirty="0" err="1"/>
              <a:t>RowHammer</a:t>
            </a:r>
            <a:r>
              <a:rPr lang="en-US" dirty="0"/>
              <a:t> errors.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hope future work exploits CROW to devise more use cases.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29151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CROW-cache and CROW-ref are complementary to each other. Averaged across 20 four-core memory intensive workloads, the combination of CROW-cache and CROW-ref improves performance by 20.0% and reduces DRAM energy by 22%.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CROW provides such performance and energy benefits with a small hardware overhead in the DRAM chip and the memory controller.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6646531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Hello, my name is Haocong. I will be presenting CLR-DRAM, a low cost DRAM architecture that enables a dynamic capacity-latency trade-off.</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85366886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8706079d96_65_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8706079d96_65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[Click] This work is motivated by the fact that workloads and systems have varying main memory capacity and latency demands.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However, commodity DRAM, as the prevalent technology for the main memory, makes a static capacity-latency trade-off at design-time.</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As a result,  existing systems miss opportunities to improve performance by adapting to changes in main memory capacity and latency demands. </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en"/>
              <a:t>[Click] Therefore, our goal is to enable a dynamic DRAM capacity-latency trade-off at a fine granularity (that is, a single DRAM row), as shown pictorially in this figure.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2644360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782bbd4c47_7_11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782bbd4c47_7_1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[Click] To this end, we propose CLR-DRAM, which stands for capacity-latency reconfigurable DRAM.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CLR-DRAM is a low cost DRAM architecture that enables a single DRAM row to dynamically switch between either max-capacity or high-performance mode.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The key idea of CLR-DRAM is to enable dynamic configurability of the connections between DRAM cells and sense amplifiers in the [Click] density-optimized open-bitline architecture, which is shown on the left.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To do so, CLR-DRAM, which is shown on the right, adds two types of small isolation transistors, called Type 1 and Type 2 bitline mode select transistors to enhance the connectivity between DRAM cells and sense amplifiers.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solidFill>
                <a:schemeClr val="dk1"/>
              </a:solidFill>
            </a:endParaRPr>
          </a:p>
        </p:txBody>
      </p:sp>
    </p:spTree>
    <p:extLst>
      <p:ext uri="{BB962C8B-B14F-4D97-AF65-F5344CB8AC3E}">
        <p14:creationId xmlns:p14="http://schemas.microsoft.com/office/powerpoint/2010/main" val="1036617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782bbd4c47_22_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782bbd4c47_22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[Click] For a row to operate in max-capacity mode, CLR-DRAM enables Type 1 and disables Type 2 bitline mode select transistors to mimic exactly the same cell-to-SA connections as in the open-bitline architecture.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r>
              <a:rPr lang="en">
                <a:solidFill>
                  <a:schemeClr val="dk1"/>
                </a:solidFill>
              </a:rPr>
              <a:t>[Click] Doing so enables every single DRAM cell and its sense amplifier in a max-capacity row to operate individually,  achieving the same storage capacity as a row in the conventional density-optimized open-bitline architecture.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For a row to operate in high-performance mode, CLR-DRAM enables both types of bitline mode select transistors to enable two kinds of coupled operations simultaneously.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First, two adjacent DRAM cells in a row are coupled to operate as a single logical cell because they are connected to both ports of the same sense amplifier.</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Second, two sense amplifiers, which originally served the two adjacent cells individually, are now coupled to operate as a single logical sense amplifier because the logical cell is connected to both the two sense amplifiers.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A high-performance mode row has reduced access latency and refresh overhead via these coupled cell and sense amplifier operations.</a:t>
            </a:r>
            <a:endParaRPr>
              <a:solidFill>
                <a:schemeClr val="dk1"/>
              </a:solidFill>
            </a:endParaRPr>
          </a:p>
        </p:txBody>
      </p:sp>
    </p:spTree>
    <p:extLst>
      <p:ext uri="{BB962C8B-B14F-4D97-AF65-F5344CB8AC3E}">
        <p14:creationId xmlns:p14="http://schemas.microsoft.com/office/powerpoint/2010/main" val="16148570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80904148a5_0_1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80904148a5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[Click] Our SPICE simulations show that CLR-DRAM significantly reduces all four major DRAM access latencies, ranging from 35.2% to 64.2%</a:t>
            </a:r>
            <a:endParaRPr/>
          </a:p>
          <a:p>
            <a:pPr marL="0" lvl="0" indent="0" algn="l" rtl="0">
              <a:spcBef>
                <a:spcPts val="0"/>
              </a:spcBef>
              <a:spcAft>
                <a:spcPts val="0"/>
              </a:spcAft>
              <a:buNone/>
            </a:pPr>
            <a:r>
              <a:rPr lang="en">
                <a:solidFill>
                  <a:schemeClr val="dk1"/>
                </a:solidFill>
              </a:rPr>
              <a:t>[Click] </a:t>
            </a:r>
            <a:r>
              <a:rPr lang="en"/>
              <a:t>Our system level evaluation shows that CLR-DRAM improves system performance by 18.6%, saves DRAM energy by 29.7% and reduces DRAM refresh energy by 66.1%.</a:t>
            </a:r>
            <a:endParaRPr/>
          </a:p>
          <a:p>
            <a:pPr marL="0" lvl="0" indent="0" algn="l" rtl="0">
              <a:spcBef>
                <a:spcPts val="0"/>
              </a:spcBef>
              <a:spcAft>
                <a:spcPts val="0"/>
              </a:spcAft>
              <a:buNone/>
            </a:pPr>
            <a:endParaRPr/>
          </a:p>
          <a:p>
            <a:pPr marL="0" lvl="0" indent="0" algn="l" rtl="0">
              <a:spcBef>
                <a:spcPts val="0"/>
              </a:spcBef>
              <a:spcAft>
                <a:spcPts val="0"/>
              </a:spcAft>
              <a:buNone/>
            </a:pPr>
            <a:r>
              <a:rPr lang="en">
                <a:solidFill>
                  <a:schemeClr val="dk1"/>
                </a:solidFill>
              </a:rPr>
              <a:t>[Click] </a:t>
            </a:r>
            <a:r>
              <a:rPr lang="en"/>
              <a:t>We hope that CLR-DRAM can be exploited to develop more flexible systems that can adapt to the diverse and changing DRAM capacity and latency demands of workloads.</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426656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1.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9.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2.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73.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6.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78.xml"/></Relationships>
</file>

<file path=ppt/slideLayouts/_rels/slideLayout84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78.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0.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11/29/20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11/29/20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11/29/20</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11/29/20</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11/29/20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11/29/20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11/29/20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11/29/20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11/29/20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11/29/20</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11/29/20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11/29/20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2020. 11. 29.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2020. 11. 29.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2020. 11. 29.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2020. 11. 29.</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2020. 11. 29.</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2020. 11. 29.</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2020. 11. 29.</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11/29/20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11/29/20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11/29/20</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11/29/20</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11/29/20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11/29/20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11/29/20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11/29/20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11/29/20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11/29/20</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11/29/20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11/29/20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11/29/20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11/29/20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11/29/20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11/29/20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11/29/20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11/29/20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11/29/20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11/29/20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11/29/20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11/29/20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11/29/20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11/29/20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11/29/20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11/29/20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11/29/20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11/29/20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11/29/20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11/29/20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11/29/20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11/29/20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11/29/20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11/29/20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11/29/20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11/29/20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11/29/20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11/29/20</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11/29/20</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11/29/20</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11/29/20</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11/29/20</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11/29/20</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11/29/20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11/29/20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11/29/20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11/29/20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11/29/20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11/29/20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11/29/20</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11/29/20</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11/29/20</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11/29/20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11/29/20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11/29/20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11/29/20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11/29/20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11/29/20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11/29/20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11/29/20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11/29/20</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11/29/20</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11/29/20</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11/29/20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11/29/20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11/29/20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11/29/20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208496167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613534963"/>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110622880"/>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357484555"/>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3170746850"/>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238905001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684703370"/>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11835603"/>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7717038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4151210493"/>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47649724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760556326"/>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1869046052"/>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3064966178"/>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205982668"/>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883201168"/>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586504245"/>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2149375963"/>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203484422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1977335933"/>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4219290734"/>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709163254"/>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3174882547"/>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3305640175"/>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39267013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63107395"/>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943032898"/>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48105079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81188023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33124481"/>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654314745"/>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865713"/>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186323004"/>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677392991"/>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58136474"/>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686050991"/>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344764495"/>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03426993"/>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927180523"/>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62592344"/>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402192015"/>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154493365"/>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140588310"/>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700701220"/>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596500147"/>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157320014"/>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67199590"/>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477594727"/>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95307626"/>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7743457"/>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67961010"/>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2453902"/>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39695428"/>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88684821"/>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87312863"/>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3057513"/>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5143960"/>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36343147"/>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795907748"/>
      </p:ext>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0732605"/>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5015029"/>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9810376"/>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7690679"/>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297728"/>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848735"/>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0509781"/>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5865026"/>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24540"/>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0601080"/>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3943562542"/>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1922643952"/>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987776973"/>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205823364"/>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752734345"/>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1436120950"/>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3614113674"/>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3417903886"/>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1039996210"/>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320579763"/>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2455395606"/>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949511410"/>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2048029"/>
      </p:ext>
    </p:extLst>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513139621"/>
      </p:ext>
    </p:extLst>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2355159669"/>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1950108591"/>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3304315204"/>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194265763"/>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3261077975"/>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2891902596"/>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1875279254"/>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005813371"/>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3428957441"/>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1017149342"/>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2971946729"/>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2247809248"/>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1988477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284184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2662541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7435031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2144894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21186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35327614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3274990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15352287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21438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3943938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 y="762001"/>
            <a:ext cx="8839200" cy="3048001"/>
          </a:xfrm>
        </p:spPr>
        <p:txBody>
          <a:bodyPr/>
          <a:lstStyle>
            <a:lvl1pPr algn="ctr">
              <a:defRPr sz="3600" spc="-90" baseline="0">
                <a:solidFill>
                  <a:schemeClr val="accent5">
                    <a:lumMod val="75000"/>
                  </a:schemeClr>
                </a:solidFill>
              </a:defRPr>
            </a:lvl1pPr>
          </a:lstStyle>
          <a:p>
            <a:r>
              <a:rPr lang="en-US" dirty="0"/>
              <a:t>Click to edit Master title style</a:t>
            </a:r>
          </a:p>
        </p:txBody>
      </p:sp>
      <p:sp>
        <p:nvSpPr>
          <p:cNvPr id="3" name="Subtitle 2"/>
          <p:cNvSpPr>
            <a:spLocks noGrp="1"/>
          </p:cNvSpPr>
          <p:nvPr>
            <p:ph type="subTitle" idx="1"/>
          </p:nvPr>
        </p:nvSpPr>
        <p:spPr>
          <a:xfrm>
            <a:off x="152400" y="3886200"/>
            <a:ext cx="8839200" cy="2209800"/>
          </a:xfrm>
        </p:spPr>
        <p:txBody>
          <a:bodyPr anchor="ctr" anchorCtr="0"/>
          <a:lstStyle>
            <a:lvl1pPr marL="0" indent="0" algn="ctr">
              <a:buNone/>
              <a:defRPr>
                <a:solidFill>
                  <a:srgbClr val="696969"/>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Slide Number Placeholder 5"/>
          <p:cNvSpPr>
            <a:spLocks noGrp="1"/>
          </p:cNvSpPr>
          <p:nvPr>
            <p:ph type="sldNum" sz="quarter" idx="10"/>
          </p:nvPr>
        </p:nvSpPr>
        <p:spPr/>
        <p:txBody>
          <a:bodyPr/>
          <a:lstStyle>
            <a:lvl1pPr>
              <a:defRPr>
                <a:solidFill>
                  <a:srgbClr val="D4D4D4"/>
                </a:solidFill>
              </a:defRPr>
            </a:lvl1pPr>
          </a:lstStyle>
          <a:p>
            <a:r>
              <a:rPr lang="en-US" altLang="en-US" dirty="0"/>
              <a:t>Page </a:t>
            </a:r>
            <a:fld id="{C0114C80-A684-4FC2-9290-3D6457BFA549}" type="slidenum">
              <a:rPr lang="en-US" altLang="en-US" smtClean="0"/>
              <a:pPr/>
              <a:t>‹#›</a:t>
            </a:fld>
            <a:r>
              <a:rPr lang="en-US" altLang="en-US" dirty="0"/>
              <a:t> of 25</a:t>
            </a:r>
          </a:p>
        </p:txBody>
      </p:sp>
      <p:sp>
        <p:nvSpPr>
          <p:cNvPr id="12" name="Rectangle 11"/>
          <p:cNvSpPr>
            <a:spLocks noChangeAspect="1"/>
          </p:cNvSpPr>
          <p:nvPr userDrawn="1"/>
        </p:nvSpPr>
        <p:spPr>
          <a:xfrm>
            <a:off x="5848919" y="222528"/>
            <a:ext cx="1326783" cy="219456"/>
          </a:xfrm>
          <a:prstGeom prst="rect">
            <a:avLst/>
          </a:prstGeom>
          <a:blipFill dpi="0" rotWithShape="1">
            <a:blip r:embed="rId2" cstate="screen">
              <a:extLst>
                <a:ext uri="{BEBA8EAE-BF5A-486C-A8C5-ECC9F3942E4B}">
                  <a14:imgProps xmlns:a14="http://schemas.microsoft.com/office/drawing/2010/main">
                    <a14:imgLayer r:embed="rId3">
                      <a14:imgEffect>
                        <a14:artisticGlowEdges/>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152" y="237744"/>
            <a:ext cx="2724912" cy="242414"/>
          </a:xfrm>
          <a:prstGeom prst="rect">
            <a:avLst/>
          </a:prstGeom>
        </p:spPr>
      </p:pic>
      <p:pic>
        <p:nvPicPr>
          <p:cNvPr id="6" name="Picture 5"/>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646224" y="172236"/>
            <a:ext cx="1354535" cy="320040"/>
          </a:xfrm>
          <a:prstGeom prst="rect">
            <a:avLst/>
          </a:prstGeom>
        </p:spPr>
      </p:pic>
    </p:spTree>
    <p:extLst>
      <p:ext uri="{BB962C8B-B14F-4D97-AF65-F5344CB8AC3E}">
        <p14:creationId xmlns:p14="http://schemas.microsoft.com/office/powerpoint/2010/main" val="2667886669"/>
      </p:ext>
    </p:extLst>
  </p:cSld>
  <p:clrMapOvr>
    <a:masterClrMapping/>
  </p:clrMapOvr>
  <p:transition>
    <p:fade/>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defRPr>
                <a:solidFill>
                  <a:srgbClr val="404040"/>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a:xfrm>
            <a:off x="2171700" y="6096000"/>
            <a:ext cx="6972300" cy="228600"/>
          </a:xfrm>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56E643E9-8232-44D4-8A76-E691A7C80D3B}" type="slidenum">
              <a:rPr lang="en-US" altLang="en-US"/>
              <a:pPr/>
              <a:t>‹#›</a:t>
            </a:fld>
            <a:r>
              <a:rPr lang="en-US" altLang="en-US" dirty="0"/>
              <a:t> of 25</a:t>
            </a:r>
          </a:p>
        </p:txBody>
      </p:sp>
    </p:spTree>
    <p:extLst>
      <p:ext uri="{BB962C8B-B14F-4D97-AF65-F5344CB8AC3E}">
        <p14:creationId xmlns:p14="http://schemas.microsoft.com/office/powerpoint/2010/main" val="1512576907"/>
      </p:ext>
    </p:extLst>
  </p:cSld>
  <p:clrMapOvr>
    <a:masterClrMapping/>
  </p:clrMapOvr>
  <p:transition>
    <p:fade/>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2" name="Rectangle 11"/>
          <p:cNvSpPr/>
          <p:nvPr userDrawn="1"/>
        </p:nvSpPr>
        <p:spPr>
          <a:xfrm>
            <a:off x="0" y="609600"/>
            <a:ext cx="9144000" cy="6202363"/>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698500" y="685800"/>
            <a:ext cx="7772400" cy="5334000"/>
          </a:xfrm>
        </p:spPr>
        <p:txBody>
          <a:bodyPr anchorCtr="1"/>
          <a:lstStyle>
            <a:lvl1pPr algn="ctr">
              <a:defRPr sz="3600" b="0" cap="none" spc="-150" baseline="0">
                <a:solidFill>
                  <a:schemeClr val="accent5">
                    <a:lumMod val="75000"/>
                  </a:schemeClr>
                </a:solidFill>
              </a:defRPr>
            </a:lvl1pPr>
          </a:lstStyle>
          <a:p>
            <a:r>
              <a:rPr lang="en-US" dirty="0"/>
              <a:t>Click to edit Master title style</a:t>
            </a:r>
          </a:p>
        </p:txBody>
      </p:sp>
      <p:sp>
        <p:nvSpPr>
          <p:cNvPr id="3" name="Text Placeholder 2"/>
          <p:cNvSpPr>
            <a:spLocks noGrp="1"/>
          </p:cNvSpPr>
          <p:nvPr>
            <p:ph type="body" idx="1"/>
          </p:nvPr>
        </p:nvSpPr>
        <p:spPr>
          <a:xfrm>
            <a:off x="698500" y="4572000"/>
            <a:ext cx="7772400" cy="82550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10"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11" name="Slide Number Placeholder 5"/>
          <p:cNvSpPr>
            <a:spLocks noGrp="1"/>
          </p:cNvSpPr>
          <p:nvPr>
            <p:ph type="sldNum" sz="quarter" idx="11"/>
          </p:nvPr>
        </p:nvSpPr>
        <p:spPr/>
        <p:txBody>
          <a:bodyPr/>
          <a:lstStyle>
            <a:lvl1pPr>
              <a:defRPr/>
            </a:lvl1pPr>
          </a:lstStyle>
          <a:p>
            <a:r>
              <a:rPr lang="en-US" altLang="en-US" dirty="0"/>
              <a:t>Page </a:t>
            </a:r>
            <a:fld id="{1252D094-1F6F-4D58-85D9-7DD94883DE43}" type="slidenum">
              <a:rPr lang="en-US" altLang="en-US"/>
              <a:pPr/>
              <a:t>‹#›</a:t>
            </a:fld>
            <a:r>
              <a:rPr lang="en-US" altLang="en-US" dirty="0"/>
              <a:t> of 25</a:t>
            </a:r>
          </a:p>
        </p:txBody>
      </p:sp>
    </p:spTree>
    <p:extLst>
      <p:ext uri="{BB962C8B-B14F-4D97-AF65-F5344CB8AC3E}">
        <p14:creationId xmlns:p14="http://schemas.microsoft.com/office/powerpoint/2010/main" val="2749338676"/>
      </p:ext>
    </p:extLst>
  </p:cSld>
  <p:clrMapOvr>
    <a:masterClrMapping/>
  </p:clrMapOvr>
  <p:transition>
    <p:fade/>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 y="838200"/>
            <a:ext cx="4343400" cy="51054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838200"/>
            <a:ext cx="4343400" cy="51054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D2B8100E-AEB3-45CD-B31C-E5D9AB46F8E2}" type="slidenum">
              <a:rPr lang="en-US" altLang="en-US"/>
              <a:pPr/>
              <a:t>‹#›</a:t>
            </a:fld>
            <a:r>
              <a:rPr lang="en-US" altLang="en-US" dirty="0"/>
              <a:t> of 25</a:t>
            </a:r>
          </a:p>
        </p:txBody>
      </p:sp>
    </p:spTree>
    <p:extLst>
      <p:ext uri="{BB962C8B-B14F-4D97-AF65-F5344CB8AC3E}">
        <p14:creationId xmlns:p14="http://schemas.microsoft.com/office/powerpoint/2010/main" val="685814860"/>
      </p:ext>
    </p:extLst>
  </p:cSld>
  <p:clrMapOvr>
    <a:masterClrMapping/>
  </p:clrMapOvr>
  <p:transition>
    <p:fade/>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52400" y="838200"/>
            <a:ext cx="4344988" cy="68580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52400" y="1524000"/>
            <a:ext cx="4344988" cy="44196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6" y="838200"/>
            <a:ext cx="4346575" cy="68580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524000"/>
            <a:ext cx="4346575" cy="44196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8" name="Slide Number Placeholder 5"/>
          <p:cNvSpPr>
            <a:spLocks noGrp="1"/>
          </p:cNvSpPr>
          <p:nvPr>
            <p:ph type="sldNum" sz="quarter" idx="11"/>
          </p:nvPr>
        </p:nvSpPr>
        <p:spPr/>
        <p:txBody>
          <a:bodyPr/>
          <a:lstStyle>
            <a:lvl1pPr>
              <a:defRPr/>
            </a:lvl1pPr>
          </a:lstStyle>
          <a:p>
            <a:r>
              <a:rPr lang="en-US" altLang="en-US" dirty="0"/>
              <a:t>Page </a:t>
            </a:r>
            <a:fld id="{B98A4ED6-624C-4BEA-BCDE-327289EF7D9F}" type="slidenum">
              <a:rPr lang="en-US" altLang="en-US"/>
              <a:pPr/>
              <a:t>‹#›</a:t>
            </a:fld>
            <a:r>
              <a:rPr lang="en-US" altLang="en-US" dirty="0"/>
              <a:t> of 25</a:t>
            </a:r>
          </a:p>
        </p:txBody>
      </p:sp>
    </p:spTree>
    <p:extLst>
      <p:ext uri="{BB962C8B-B14F-4D97-AF65-F5344CB8AC3E}">
        <p14:creationId xmlns:p14="http://schemas.microsoft.com/office/powerpoint/2010/main" val="4026908563"/>
      </p:ext>
    </p:extLst>
  </p:cSld>
  <p:clrMapOvr>
    <a:masterClrMapping/>
  </p:clrMapOvr>
  <p:transition>
    <p:fade/>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4" name="Slide Number Placeholder 5"/>
          <p:cNvSpPr>
            <a:spLocks noGrp="1"/>
          </p:cNvSpPr>
          <p:nvPr>
            <p:ph type="sldNum" sz="quarter" idx="11"/>
          </p:nvPr>
        </p:nvSpPr>
        <p:spPr/>
        <p:txBody>
          <a:bodyPr/>
          <a:lstStyle>
            <a:lvl1pPr>
              <a:defRPr/>
            </a:lvl1pPr>
          </a:lstStyle>
          <a:p>
            <a:r>
              <a:rPr lang="en-US" altLang="en-US" dirty="0"/>
              <a:t>Page </a:t>
            </a:r>
            <a:fld id="{AB72A377-ED4A-4672-A396-DD11146850F5}" type="slidenum">
              <a:rPr lang="en-US" altLang="en-US"/>
              <a:pPr/>
              <a:t>‹#›</a:t>
            </a:fld>
            <a:r>
              <a:rPr lang="en-US" altLang="en-US" dirty="0"/>
              <a:t> of 25</a:t>
            </a:r>
          </a:p>
        </p:txBody>
      </p:sp>
    </p:spTree>
    <p:extLst>
      <p:ext uri="{BB962C8B-B14F-4D97-AF65-F5344CB8AC3E}">
        <p14:creationId xmlns:p14="http://schemas.microsoft.com/office/powerpoint/2010/main" val="3550097599"/>
      </p:ext>
    </p:extLst>
  </p:cSld>
  <p:clrMapOvr>
    <a:masterClrMapping/>
  </p:clrMapOvr>
  <p:transition>
    <p:fade/>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3" name="Slide Number Placeholder 5"/>
          <p:cNvSpPr>
            <a:spLocks noGrp="1"/>
          </p:cNvSpPr>
          <p:nvPr>
            <p:ph type="sldNum" sz="quarter" idx="11"/>
          </p:nvPr>
        </p:nvSpPr>
        <p:spPr/>
        <p:txBody>
          <a:bodyPr/>
          <a:lstStyle>
            <a:lvl1pPr>
              <a:defRPr/>
            </a:lvl1pPr>
          </a:lstStyle>
          <a:p>
            <a:r>
              <a:rPr lang="en-US" altLang="en-US" dirty="0"/>
              <a:t>Page </a:t>
            </a:r>
            <a:fld id="{A4A31649-8929-48A0-9489-E8D4C8D91F05}" type="slidenum">
              <a:rPr lang="en-US" altLang="en-US"/>
              <a:pPr/>
              <a:t>‹#›</a:t>
            </a:fld>
            <a:r>
              <a:rPr lang="en-US" altLang="en-US" dirty="0"/>
              <a:t> of 25</a:t>
            </a:r>
          </a:p>
        </p:txBody>
      </p:sp>
    </p:spTree>
    <p:extLst>
      <p:ext uri="{BB962C8B-B14F-4D97-AF65-F5344CB8AC3E}">
        <p14:creationId xmlns:p14="http://schemas.microsoft.com/office/powerpoint/2010/main" val="333606693"/>
      </p:ext>
    </p:extLst>
  </p:cSld>
  <p:clrMapOvr>
    <a:masterClrMapping/>
  </p:clrMapOvr>
  <p:transition>
    <p:fade/>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401" y="838200"/>
            <a:ext cx="3313113" cy="1143000"/>
          </a:xfrm>
        </p:spPr>
        <p:txBody>
          <a:bodyPr anchor="b"/>
          <a:lstStyle>
            <a:lvl1pPr algn="l">
              <a:defRPr sz="1500" b="1"/>
            </a:lvl1pPr>
          </a:lstStyle>
          <a:p>
            <a:r>
              <a:rPr lang="en-US"/>
              <a:t>Click to edit Master title style</a:t>
            </a:r>
            <a:endParaRPr lang="en-US" dirty="0"/>
          </a:p>
        </p:txBody>
      </p:sp>
      <p:sp>
        <p:nvSpPr>
          <p:cNvPr id="3" name="Content Placeholder 2"/>
          <p:cNvSpPr>
            <a:spLocks noGrp="1"/>
          </p:cNvSpPr>
          <p:nvPr>
            <p:ph idx="1"/>
          </p:nvPr>
        </p:nvSpPr>
        <p:spPr>
          <a:xfrm>
            <a:off x="3575050" y="838201"/>
            <a:ext cx="5416550" cy="510540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52401" y="1981200"/>
            <a:ext cx="3313113" cy="39624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3E8FA7CC-2CE5-41D8-B4C4-AD442D4B12B0}" type="slidenum">
              <a:rPr lang="en-US" altLang="en-US"/>
              <a:pPr/>
              <a:t>‹#›</a:t>
            </a:fld>
            <a:r>
              <a:rPr lang="en-US" altLang="en-US" dirty="0"/>
              <a:t> of 25</a:t>
            </a:r>
          </a:p>
        </p:txBody>
      </p:sp>
    </p:spTree>
    <p:extLst>
      <p:ext uri="{BB962C8B-B14F-4D97-AF65-F5344CB8AC3E}">
        <p14:creationId xmlns:p14="http://schemas.microsoft.com/office/powerpoint/2010/main" val="4107116414"/>
      </p:ext>
    </p:extLst>
  </p:cSld>
  <p:clrMapOvr>
    <a:masterClrMapping/>
  </p:clrMapOvr>
  <p:transition>
    <p:fade/>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5720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762001"/>
            <a:ext cx="5486400" cy="3810001"/>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1387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FC7E1FD5-A6B1-43EF-B5D9-E1445DE766F6}" type="slidenum">
              <a:rPr lang="en-US" altLang="en-US"/>
              <a:pPr/>
              <a:t>‹#›</a:t>
            </a:fld>
            <a:r>
              <a:rPr lang="en-US" altLang="en-US" dirty="0"/>
              <a:t> of 25</a:t>
            </a:r>
          </a:p>
        </p:txBody>
      </p:sp>
    </p:spTree>
    <p:extLst>
      <p:ext uri="{BB962C8B-B14F-4D97-AF65-F5344CB8AC3E}">
        <p14:creationId xmlns:p14="http://schemas.microsoft.com/office/powerpoint/2010/main" val="4105931988"/>
      </p:ext>
    </p:extLst>
  </p:cSld>
  <p:clrMapOvr>
    <a:masterClrMapping/>
  </p:clrMapOvr>
  <p:transition>
    <p:fade/>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D0BF8F6E-232C-4479-8873-848D6BC8E6C3}" type="slidenum">
              <a:rPr lang="en-US" altLang="en-US"/>
              <a:pPr/>
              <a:t>‹#›</a:t>
            </a:fld>
            <a:r>
              <a:rPr lang="en-US" altLang="en-US" dirty="0"/>
              <a:t> of 25</a:t>
            </a:r>
          </a:p>
        </p:txBody>
      </p:sp>
    </p:spTree>
    <p:extLst>
      <p:ext uri="{BB962C8B-B14F-4D97-AF65-F5344CB8AC3E}">
        <p14:creationId xmlns:p14="http://schemas.microsoft.com/office/powerpoint/2010/main" val="2101119473"/>
      </p:ext>
    </p:extLst>
  </p:cSld>
  <p:clrMapOvr>
    <a:masterClrMapping/>
  </p:clrMapOvr>
  <p:transition>
    <p:fade/>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838202"/>
            <a:ext cx="2057400" cy="510540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 y="838201"/>
            <a:ext cx="6629400" cy="51054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8C84A859-EC2B-4CC2-841B-A4A94D4856AA}" type="slidenum">
              <a:rPr lang="en-US" altLang="en-US"/>
              <a:pPr/>
              <a:t>‹#›</a:t>
            </a:fld>
            <a:r>
              <a:rPr lang="en-US" altLang="en-US" dirty="0"/>
              <a:t> of 25</a:t>
            </a:r>
          </a:p>
        </p:txBody>
      </p:sp>
    </p:spTree>
    <p:extLst>
      <p:ext uri="{BB962C8B-B14F-4D97-AF65-F5344CB8AC3E}">
        <p14:creationId xmlns:p14="http://schemas.microsoft.com/office/powerpoint/2010/main" val="1325367723"/>
      </p:ext>
    </p:extLst>
  </p:cSld>
  <p:clrMapOvr>
    <a:masterClrMapping/>
  </p:clrMapOvr>
  <p:transition>
    <p:fade/>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pPr lvl="0"/>
            <a:r>
              <a:rPr lang="en-US" noProof="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charset="0"/>
              <a:buNone/>
              <a:defRPr/>
            </a:lvl1pPr>
          </a:lstStyle>
          <a:p>
            <a:pPr lvl="0"/>
            <a:r>
              <a:rPr lang="en-US" noProof="0"/>
              <a:t>Click to edit Master subtitle style</a:t>
            </a:r>
          </a:p>
        </p:txBody>
      </p:sp>
      <p:sp>
        <p:nvSpPr>
          <p:cNvPr id="101380" name="Rectangle 4"/>
          <p:cNvSpPr>
            <a:spLocks noGrp="1" noChangeArrowheads="1"/>
          </p:cNvSpPr>
          <p:nvPr>
            <p:ph type="dt" sz="half" idx="2"/>
          </p:nvPr>
        </p:nvSpPr>
        <p:spPr/>
        <p:txBody>
          <a:bodyPr/>
          <a:lstStyle>
            <a:lvl1pPr>
              <a:defRPr/>
            </a:lvl1pPr>
          </a:lstStyle>
          <a:p>
            <a:r>
              <a:rPr lang="en-US">
                <a:solidFill>
                  <a:srgbClr val="000000"/>
                </a:solidFill>
                <a:latin typeface="Garamond"/>
                <a:ea typeface="ＭＳ Ｐゴシック"/>
              </a:rPr>
              <a:t>Efficient Runahead Execution</a:t>
            </a:r>
          </a:p>
        </p:txBody>
      </p:sp>
      <p:sp>
        <p:nvSpPr>
          <p:cNvPr id="101381" name="Rectangle 5"/>
          <p:cNvSpPr>
            <a:spLocks noGrp="1" noChangeArrowheads="1"/>
          </p:cNvSpPr>
          <p:nvPr>
            <p:ph type="ftr" sz="quarter" idx="3"/>
          </p:nvPr>
        </p:nvSpPr>
        <p:spPr>
          <a:xfrm>
            <a:off x="3124200" y="6243638"/>
            <a:ext cx="2895600" cy="457200"/>
          </a:xfrm>
        </p:spPr>
        <p:txBody>
          <a:bodyPr/>
          <a:lstStyle>
            <a:lvl1pPr>
              <a:defRPr/>
            </a:lvl1pPr>
          </a:lstStyle>
          <a:p>
            <a:endParaRPr lang="en-US">
              <a:solidFill>
                <a:srgbClr val="000000"/>
              </a:solidFill>
              <a:latin typeface="Garamond"/>
              <a:ea typeface="ＭＳ Ｐゴシック"/>
            </a:endParaRPr>
          </a:p>
        </p:txBody>
      </p:sp>
      <p:sp>
        <p:nvSpPr>
          <p:cNvPr id="101382" name="Rectangle 6"/>
          <p:cNvSpPr>
            <a:spLocks noGrp="1" noChangeArrowheads="1"/>
          </p:cNvSpPr>
          <p:nvPr>
            <p:ph type="sldNum" sz="quarter" idx="4"/>
          </p:nvPr>
        </p:nvSpPr>
        <p:spPr/>
        <p:txBody>
          <a:bodyPr/>
          <a:lstStyle>
            <a:lvl1pPr>
              <a:defRPr sz="1200"/>
            </a:lvl1pPr>
          </a:lstStyle>
          <a:p>
            <a:fld id="{3F4E83CC-B61E-054B-B2CB-992897F0EC4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
        <p:nvSpPr>
          <p:cNvPr id="101383" name="Freeform 7"/>
          <p:cNvSpPr>
            <a:spLocks noChangeArrowheads="1"/>
          </p:cNvSpPr>
          <p:nvPr/>
        </p:nvSpPr>
        <p:spPr bwMode="auto">
          <a:xfrm>
            <a:off x="457200" y="1219200"/>
            <a:ext cx="82296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4" name="Line 8"/>
          <p:cNvSpPr>
            <a:spLocks noChangeShapeType="1"/>
          </p:cNvSpPr>
          <p:nvPr/>
        </p:nvSpPr>
        <p:spPr bwMode="auto">
          <a:xfrm>
            <a:off x="457200" y="3276600"/>
            <a:ext cx="8229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6" name="Line 10"/>
          <p:cNvSpPr>
            <a:spLocks noChangeShapeType="1"/>
          </p:cNvSpPr>
          <p:nvPr userDrawn="1"/>
        </p:nvSpPr>
        <p:spPr bwMode="auto">
          <a:xfrm>
            <a:off x="8686800" y="2362200"/>
            <a:ext cx="0" cy="914400"/>
          </a:xfrm>
          <a:prstGeom prst="line">
            <a:avLst/>
          </a:prstGeom>
          <a:noFill/>
          <a:ln w="2540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3708447603"/>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D7A263D-DD8E-FA46-ADB3-36F0B40BAAAC}"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993620200"/>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25F1222-DFAB-184F-90C3-DABFCAAD359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565469553"/>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AA5ADCCA-10FA-D645-AE9A-11B5AE1ABD5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099732992"/>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95E3631D-6A84-A243-B4F7-513A7D05159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885103909"/>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2A979BA-DC65-914A-AB64-BB8EDDCE8E3A}"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912753040"/>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F8BE1A-83A0-DD4C-A8D0-AEF22D32975D}"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640819326"/>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A917BCE-0487-3149-BA85-426184E0066E}"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745847332"/>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BE9DA199-6B2A-C14B-BE9C-AC02A3D36CA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064113180"/>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8A14E8-9A2E-7B42-AB01-DCB7D14008D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109467496"/>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D993866-5810-6E4B-9A53-8FC0A630EE5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546236976"/>
      </p:ext>
    </p:extLst>
  </p:cSld>
  <p:clrMapOvr>
    <a:masterClrMapping/>
  </p:clrMapOvr>
  <p:transition/>
</p:sldLayout>
</file>

<file path=ppt/slideLayouts/slideLayout809.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5B70F282-356A-FD41-A947-F2362D1EB99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979157760"/>
      </p:ext>
    </p:extLst>
  </p:cSld>
  <p:clrMapOvr>
    <a:masterClrMapping/>
  </p:clrMapOvr>
  <p:transition/>
</p:sldLayout>
</file>

<file path=ppt/slideLayouts/slideLayout81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BBC235F4-CB3B-084F-9419-7E72273CA12B}"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293880914"/>
      </p:ext>
    </p:extLst>
  </p:cSld>
  <p:clrMapOvr>
    <a:masterClrMapping/>
  </p:clrMapOvr>
  <p:transition/>
</p:sldLayout>
</file>

<file path=ppt/slideLayouts/slideLayout8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11/29/20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673214887"/>
      </p:ext>
    </p:extLst>
  </p:cSld>
  <p:clrMapOvr>
    <a:masterClrMapping/>
  </p:clrMapOvr>
</p:sldLayout>
</file>

<file path=ppt/slideLayouts/slideLayout8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591766"/>
      </p:ext>
    </p:extLst>
  </p:cSld>
  <p:clrMapOvr>
    <a:masterClrMapping/>
  </p:clrMapOvr>
</p:sldLayout>
</file>

<file path=ppt/slideLayouts/slideLayout8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11/29/20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4999395"/>
      </p:ext>
    </p:extLst>
  </p:cSld>
  <p:clrMapOvr>
    <a:masterClrMapping/>
  </p:clrMapOvr>
</p:sldLayout>
</file>

<file path=ppt/slideLayouts/slideLayout8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11/29/20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46028861"/>
      </p:ext>
    </p:extLst>
  </p:cSld>
  <p:clrMapOvr>
    <a:masterClrMapping/>
  </p:clrMapOvr>
</p:sldLayout>
</file>

<file path=ppt/slideLayouts/slideLayout8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11/29/20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42082109"/>
      </p:ext>
    </p:extLst>
  </p:cSld>
  <p:clrMapOvr>
    <a:masterClrMapping/>
  </p:clrMapOvr>
</p:sldLayout>
</file>

<file path=ppt/slideLayouts/slideLayout8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11/29/20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8449263"/>
      </p:ext>
    </p:extLst>
  </p:cSld>
  <p:clrMapOvr>
    <a:masterClrMapping/>
  </p:clrMapOvr>
</p:sldLayout>
</file>

<file path=ppt/slideLayouts/slideLayout8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11/29/20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19858966"/>
      </p:ext>
    </p:extLst>
  </p:cSld>
  <p:clrMapOvr>
    <a:masterClrMapping/>
  </p:clrMapOvr>
</p:sldLayout>
</file>

<file path=ppt/slideLayouts/slideLayout8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11/29/20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46905354"/>
      </p:ext>
    </p:extLst>
  </p:cSld>
  <p:clrMapOvr>
    <a:masterClrMapping/>
  </p:clrMapOvr>
</p:sldLayout>
</file>

<file path=ppt/slideLayouts/slideLayout8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11/29/20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6606102"/>
      </p:ext>
    </p:extLst>
  </p:cSld>
  <p:clrMapOvr>
    <a:masterClrMapping/>
  </p:clrMapOvr>
</p:sldLayout>
</file>

<file path=ppt/slideLayouts/slideLayout8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11/29/20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04373635"/>
      </p:ext>
    </p:extLst>
  </p:cSld>
  <p:clrMapOvr>
    <a:masterClrMapping/>
  </p:clrMapOvr>
</p:sldLayout>
</file>

<file path=ppt/slideLayouts/slideLayout8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11/29/20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97933754"/>
      </p:ext>
    </p:extLst>
  </p:cSld>
  <p:clrMapOvr>
    <a:masterClrMapping/>
  </p:clrMapOvr>
</p:sldLayout>
</file>

<file path=ppt/slideLayouts/slideLayout8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255297531"/>
      </p:ext>
    </p:extLst>
  </p:cSld>
  <p:clrMapOvr>
    <a:masterClrMapping/>
  </p:clrMapOvr>
</p:sldLayout>
</file>

<file path=ppt/slideLayouts/slideLayout8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785540071"/>
      </p:ext>
    </p:extLst>
  </p:cSld>
  <p:clrMapOvr>
    <a:masterClrMapping/>
  </p:clrMapOvr>
</p:sldLayout>
</file>

<file path=ppt/slideLayouts/slideLayout8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958325"/>
      </p:ext>
    </p:extLst>
  </p:cSld>
  <p:clrMapOvr>
    <a:masterClrMapping/>
  </p:clrMapOvr>
</p:sldLayout>
</file>

<file path=ppt/slideLayouts/slideLayout8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5858772"/>
      </p:ext>
    </p:extLst>
  </p:cSld>
  <p:clrMapOvr>
    <a:masterClrMapping/>
  </p:clrMapOvr>
</p:sldLayout>
</file>

<file path=ppt/slideLayouts/slideLayout8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7979818"/>
      </p:ext>
    </p:extLst>
  </p:cSld>
  <p:clrMapOvr>
    <a:masterClrMapping/>
  </p:clrMapOvr>
</p:sldLayout>
</file>

<file path=ppt/slideLayouts/slideLayout8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7102023"/>
      </p:ext>
    </p:extLst>
  </p:cSld>
  <p:clrMapOvr>
    <a:masterClrMapping/>
  </p:clrMapOvr>
</p:sldLayout>
</file>

<file path=ppt/slideLayouts/slideLayout8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1F06B77A-E106-6F45-A98B-32502AD6FD6C}" type="slidenum">
              <a:rPr lang="en-US" altLang="en-US"/>
              <a:pPr>
                <a:defRPr/>
              </a:pPr>
              <a:t>‹#›</a:t>
            </a:fld>
            <a:endParaRPr lang="en-US" altLang="en-US"/>
          </a:p>
        </p:txBody>
      </p:sp>
    </p:spTree>
    <p:extLst>
      <p:ext uri="{BB962C8B-B14F-4D97-AF65-F5344CB8AC3E}">
        <p14:creationId xmlns:p14="http://schemas.microsoft.com/office/powerpoint/2010/main" val="1536819957"/>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FD930BB-AD26-2C48-AF8C-E1BF73EB73BC}" type="slidenum">
              <a:rPr lang="en-US" altLang="en-US"/>
              <a:pPr>
                <a:defRPr/>
              </a:pPr>
              <a:t>‹#›</a:t>
            </a:fld>
            <a:endParaRPr lang="en-US" altLang="en-US"/>
          </a:p>
        </p:txBody>
      </p:sp>
    </p:spTree>
    <p:extLst>
      <p:ext uri="{BB962C8B-B14F-4D97-AF65-F5344CB8AC3E}">
        <p14:creationId xmlns:p14="http://schemas.microsoft.com/office/powerpoint/2010/main" val="2484388292"/>
      </p:ext>
    </p:extLst>
  </p:cSld>
  <p:clrMapOvr>
    <a:masterClrMapping/>
  </p:clrMapOvr>
  <p:transition/>
</p:sldLayout>
</file>

<file path=ppt/slideLayouts/slideLayout8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20BDC4A-43C4-3F44-8487-469192DEEAFF}" type="slidenum">
              <a:rPr lang="en-US" altLang="en-US"/>
              <a:pPr>
                <a:defRPr/>
              </a:pPr>
              <a:t>‹#›</a:t>
            </a:fld>
            <a:endParaRPr lang="en-US" altLang="en-US"/>
          </a:p>
        </p:txBody>
      </p:sp>
    </p:spTree>
    <p:extLst>
      <p:ext uri="{BB962C8B-B14F-4D97-AF65-F5344CB8AC3E}">
        <p14:creationId xmlns:p14="http://schemas.microsoft.com/office/powerpoint/2010/main" val="3389137839"/>
      </p:ext>
    </p:extLst>
  </p:cSld>
  <p:clrMapOvr>
    <a:masterClrMapping/>
  </p:clrMapOvr>
  <p:transition/>
</p:sldLayout>
</file>

<file path=ppt/slideLayouts/slideLayout8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8C0071F-E0AB-AE4F-9B22-B483EE53E54F}" type="slidenum">
              <a:rPr lang="en-US" altLang="en-US"/>
              <a:pPr>
                <a:defRPr/>
              </a:pPr>
              <a:t>‹#›</a:t>
            </a:fld>
            <a:endParaRPr lang="en-US" altLang="en-US"/>
          </a:p>
        </p:txBody>
      </p:sp>
    </p:spTree>
    <p:extLst>
      <p:ext uri="{BB962C8B-B14F-4D97-AF65-F5344CB8AC3E}">
        <p14:creationId xmlns:p14="http://schemas.microsoft.com/office/powerpoint/2010/main" val="1023452650"/>
      </p:ext>
    </p:extLst>
  </p:cSld>
  <p:clrMapOvr>
    <a:masterClrMapping/>
  </p:clrMapOvr>
  <p:transition/>
</p:sldLayout>
</file>

<file path=ppt/slideLayouts/slideLayout8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2DEAF9F4-3DA5-6341-A6BF-70A132512067}" type="slidenum">
              <a:rPr lang="en-US" altLang="en-US"/>
              <a:pPr>
                <a:defRPr/>
              </a:pPr>
              <a:t>‹#›</a:t>
            </a:fld>
            <a:endParaRPr lang="en-US" altLang="en-US"/>
          </a:p>
        </p:txBody>
      </p:sp>
    </p:spTree>
    <p:extLst>
      <p:ext uri="{BB962C8B-B14F-4D97-AF65-F5344CB8AC3E}">
        <p14:creationId xmlns:p14="http://schemas.microsoft.com/office/powerpoint/2010/main" val="2910498732"/>
      </p:ext>
    </p:extLst>
  </p:cSld>
  <p:clrMapOvr>
    <a:masterClrMapping/>
  </p:clrMapOvr>
  <p:transition/>
</p:sldLayout>
</file>

<file path=ppt/slideLayouts/slideLayout8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A14A479-7669-F34C-B465-8F92DC6094F9}" type="slidenum">
              <a:rPr lang="en-US" altLang="en-US"/>
              <a:pPr>
                <a:defRPr/>
              </a:pPr>
              <a:t>‹#›</a:t>
            </a:fld>
            <a:endParaRPr lang="en-US" altLang="en-US"/>
          </a:p>
        </p:txBody>
      </p:sp>
    </p:spTree>
    <p:extLst>
      <p:ext uri="{BB962C8B-B14F-4D97-AF65-F5344CB8AC3E}">
        <p14:creationId xmlns:p14="http://schemas.microsoft.com/office/powerpoint/2010/main" val="2843489046"/>
      </p:ext>
    </p:extLst>
  </p:cSld>
  <p:clrMapOvr>
    <a:masterClrMapping/>
  </p:clrMapOvr>
  <p:transition/>
</p:sldLayout>
</file>

<file path=ppt/slideLayouts/slideLayout8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82B8AD63-067C-CB4C-A624-3B5A1EC043B3}" type="slidenum">
              <a:rPr lang="en-US" altLang="en-US"/>
              <a:pPr>
                <a:defRPr/>
              </a:pPr>
              <a:t>‹#›</a:t>
            </a:fld>
            <a:endParaRPr lang="en-US" altLang="en-US"/>
          </a:p>
        </p:txBody>
      </p:sp>
    </p:spTree>
    <p:extLst>
      <p:ext uri="{BB962C8B-B14F-4D97-AF65-F5344CB8AC3E}">
        <p14:creationId xmlns:p14="http://schemas.microsoft.com/office/powerpoint/2010/main" val="1945983588"/>
      </p:ext>
    </p:extLst>
  </p:cSld>
  <p:clrMapOvr>
    <a:masterClrMapping/>
  </p:clrMapOvr>
  <p:transition/>
</p:sldLayout>
</file>

<file path=ppt/slideLayouts/slideLayout8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7BEA5F1-A4EF-2942-94D1-FBA5332008C3}" type="slidenum">
              <a:rPr lang="en-US" altLang="en-US"/>
              <a:pPr>
                <a:defRPr/>
              </a:pPr>
              <a:t>‹#›</a:t>
            </a:fld>
            <a:endParaRPr lang="en-US" altLang="en-US"/>
          </a:p>
        </p:txBody>
      </p:sp>
    </p:spTree>
    <p:extLst>
      <p:ext uri="{BB962C8B-B14F-4D97-AF65-F5344CB8AC3E}">
        <p14:creationId xmlns:p14="http://schemas.microsoft.com/office/powerpoint/2010/main" val="371047030"/>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8B91A747-713C-864B-BF86-EC1FD938DA1F}" type="slidenum">
              <a:rPr lang="en-US" altLang="en-US"/>
              <a:pPr>
                <a:defRPr/>
              </a:pPr>
              <a:t>‹#›</a:t>
            </a:fld>
            <a:endParaRPr lang="en-US" altLang="en-US"/>
          </a:p>
        </p:txBody>
      </p:sp>
    </p:spTree>
    <p:extLst>
      <p:ext uri="{BB962C8B-B14F-4D97-AF65-F5344CB8AC3E}">
        <p14:creationId xmlns:p14="http://schemas.microsoft.com/office/powerpoint/2010/main" val="614236399"/>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CE137BB-ED14-FE4D-A877-90D513740374}" type="slidenum">
              <a:rPr lang="en-US" altLang="en-US"/>
              <a:pPr>
                <a:defRPr/>
              </a:pPr>
              <a:t>‹#›</a:t>
            </a:fld>
            <a:endParaRPr lang="en-US" altLang="en-US"/>
          </a:p>
        </p:txBody>
      </p:sp>
    </p:spTree>
    <p:extLst>
      <p:ext uri="{BB962C8B-B14F-4D97-AF65-F5344CB8AC3E}">
        <p14:creationId xmlns:p14="http://schemas.microsoft.com/office/powerpoint/2010/main" val="3170045950"/>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31BAB59-0B37-E744-B4B5-51E8CF51E598}" type="slidenum">
              <a:rPr lang="en-US" altLang="en-US"/>
              <a:pPr>
                <a:defRPr/>
              </a:pPr>
              <a:t>‹#›</a:t>
            </a:fld>
            <a:endParaRPr lang="en-US" altLang="en-US"/>
          </a:p>
        </p:txBody>
      </p:sp>
    </p:spTree>
    <p:extLst>
      <p:ext uri="{BB962C8B-B14F-4D97-AF65-F5344CB8AC3E}">
        <p14:creationId xmlns:p14="http://schemas.microsoft.com/office/powerpoint/2010/main" val="3950349099"/>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5846E0E-DB91-8143-BB5D-4E44299E8C7A}" type="slidenum">
              <a:rPr lang="en-US" altLang="en-US"/>
              <a:pPr>
                <a:defRPr/>
              </a:pPr>
              <a:t>‹#›</a:t>
            </a:fld>
            <a:endParaRPr lang="en-US" altLang="en-US"/>
          </a:p>
        </p:txBody>
      </p:sp>
    </p:spTree>
    <p:extLst>
      <p:ext uri="{BB962C8B-B14F-4D97-AF65-F5344CB8AC3E}">
        <p14:creationId xmlns:p14="http://schemas.microsoft.com/office/powerpoint/2010/main" val="1566403755"/>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pic>
        <p:nvPicPr>
          <p:cNvPr id="9" name="Picture 8" descr="A picture containing clipart&#10;&#10;Description automatically generated">
            <a:extLst>
              <a:ext uri="{FF2B5EF4-FFF2-40B4-BE49-F238E27FC236}">
                <a16:creationId xmlns:a16="http://schemas.microsoft.com/office/drawing/2014/main" id="{D9E0F28C-2089-4620-91BE-AFAEEE53EE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39" y="6340915"/>
            <a:ext cx="975989" cy="517085"/>
          </a:xfrm>
          <a:prstGeom prst="rect">
            <a:avLst/>
          </a:prstGeom>
        </p:spPr>
      </p:pic>
    </p:spTree>
    <p:extLst>
      <p:ext uri="{BB962C8B-B14F-4D97-AF65-F5344CB8AC3E}">
        <p14:creationId xmlns:p14="http://schemas.microsoft.com/office/powerpoint/2010/main" val="2718658398"/>
      </p:ext>
    </p:extLst>
  </p:cSld>
  <p:clrMapOvr>
    <a:masterClrMapping/>
  </p:clrMapOvr>
</p:sldLayout>
</file>

<file path=ppt/slideLayouts/slideLayout8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686800" cy="838200"/>
          </a:xfrm>
        </p:spPr>
        <p:txBody>
          <a:bodyPr>
            <a:normAutofit/>
          </a:bodyPr>
          <a:lstStyle>
            <a:lvl1pPr>
              <a:defRPr sz="4050" b="1">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228600" y="1143000"/>
            <a:ext cx="8686800" cy="50613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11/29/20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40833821-0C23-4738-BE09-9953AA957A9E}"/>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9" name="Picture 8" descr="A picture containing clipart&#10;&#10;Description automatically generated">
            <a:extLst>
              <a:ext uri="{FF2B5EF4-FFF2-40B4-BE49-F238E27FC236}">
                <a16:creationId xmlns:a16="http://schemas.microsoft.com/office/drawing/2014/main" id="{1A634E86-7456-496B-8049-F77EC1E7CE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39" y="6340915"/>
            <a:ext cx="975989" cy="517085"/>
          </a:xfrm>
          <a:prstGeom prst="rect">
            <a:avLst/>
          </a:prstGeom>
        </p:spPr>
      </p:pic>
    </p:spTree>
    <p:extLst>
      <p:ext uri="{BB962C8B-B14F-4D97-AF65-F5344CB8AC3E}">
        <p14:creationId xmlns:p14="http://schemas.microsoft.com/office/powerpoint/2010/main" val="1569884882"/>
      </p:ext>
    </p:extLst>
  </p:cSld>
  <p:clrMapOvr>
    <a:masterClrMapping/>
  </p:clrMapOvr>
</p:sldLayout>
</file>

<file path=ppt/slideLayouts/slideLayout8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5084628"/>
      </p:ext>
    </p:extLst>
  </p:cSld>
  <p:clrMapOvr>
    <a:masterClrMapping/>
  </p:clrMapOvr>
  <p:hf hdr="0" ftr="0" dt="0"/>
</p:sldLayout>
</file>

<file path=ppt/slideLayouts/slideLayout8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263504932"/>
      </p:ext>
    </p:extLst>
  </p:cSld>
  <p:clrMapOvr>
    <a:masterClrMapping/>
  </p:clrMapOvr>
  <p:hf hdr="0" ftr="0" dt="0"/>
</p:sldLayout>
</file>

<file path=ppt/slideLayouts/slideLayout8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490039547"/>
      </p:ext>
    </p:extLst>
  </p:cSld>
  <p:clrMapOvr>
    <a:masterClrMapping/>
  </p:clrMapOvr>
  <p:hf hdr="0" ftr="0" dt="0"/>
</p:sldLayout>
</file>

<file path=ppt/slideLayouts/slideLayout8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410959721"/>
      </p:ext>
    </p:extLst>
  </p:cSld>
  <p:clrMapOvr>
    <a:masterClrMapping/>
  </p:clrMapOvr>
  <p:hf hdr="0" ftr="0" dt="0"/>
</p:sldLayout>
</file>

<file path=ppt/slideLayouts/slideLayout8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406608048"/>
      </p:ext>
    </p:extLst>
  </p:cSld>
  <p:clrMapOvr>
    <a:masterClrMapping/>
  </p:clrMapOvr>
  <p:hf hdr="0" ftr="0" dt="0"/>
</p:sldLayout>
</file>

<file path=ppt/slideLayouts/slideLayout8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434688952"/>
      </p:ext>
    </p:extLst>
  </p:cSld>
  <p:clrMapOvr>
    <a:masterClrMapping/>
  </p:clrMapOvr>
</p:sldLayout>
</file>

<file path=ppt/slideLayouts/slideLayout8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168910143"/>
      </p:ext>
    </p:extLst>
  </p:cSld>
  <p:clrMapOvr>
    <a:masterClrMapping/>
  </p:clrMapOvr>
</p:sldLayout>
</file>

<file path=ppt/slideLayouts/slideLayout8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688848455"/>
      </p:ext>
    </p:extLst>
  </p:cSld>
  <p:clrMapOvr>
    <a:masterClrMapping/>
  </p:clrMapOvr>
</p:sldLayout>
</file>

<file path=ppt/slideLayouts/slideLayout8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871980027"/>
      </p:ext>
    </p:extLst>
  </p:cSld>
  <p:clrMapOvr>
    <a:masterClrMapping/>
  </p:clrMapOvr>
</p:sldLayout>
</file>

<file path=ppt/slideLayouts/slideLayout85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12422634"/>
      </p:ext>
    </p:extLst>
  </p:cSld>
  <p:clrMapOvr>
    <a:masterClrMapping/>
  </p:clrMapOvr>
</p:sldLayout>
</file>

<file path=ppt/slideLayouts/slideLayout85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31075131"/>
      </p:ext>
    </p:extLst>
  </p:cSld>
  <p:clrMapOvr>
    <a:masterClrMapping/>
  </p:clrMapOvr>
</p:sldLayout>
</file>

<file path=ppt/slideLayouts/slideLayout85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67519265"/>
      </p:ext>
    </p:extLst>
  </p:cSld>
  <p:clrMapOvr>
    <a:masterClrMapping/>
  </p:clrMapOvr>
</p:sldLayout>
</file>

<file path=ppt/slideLayouts/slideLayout85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59733640"/>
      </p:ext>
    </p:extLst>
  </p:cSld>
  <p:clrMapOvr>
    <a:masterClrMapping/>
  </p:clrMapOvr>
</p:sldLayout>
</file>

<file path=ppt/slideLayouts/slideLayout85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61138317"/>
      </p:ext>
    </p:extLst>
  </p:cSld>
  <p:clrMapOvr>
    <a:masterClrMapping/>
  </p:clrMapOvr>
</p:sldLayout>
</file>

<file path=ppt/slideLayouts/slideLayout85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4426929"/>
      </p:ext>
    </p:extLst>
  </p:cSld>
  <p:clrMapOvr>
    <a:masterClrMapping/>
  </p:clrMapOvr>
</p:sldLayout>
</file>

<file path=ppt/slideLayouts/slideLayout85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95606662"/>
      </p:ext>
    </p:extLst>
  </p:cSld>
  <p:clrMapOvr>
    <a:masterClrMapping/>
  </p:clrMapOvr>
</p:sldLayout>
</file>

<file path=ppt/slideLayouts/slideLayout85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0367057"/>
      </p:ext>
    </p:extLst>
  </p:cSld>
  <p:clrMapOvr>
    <a:masterClrMapping/>
  </p:clrMapOvr>
</p:sldLayout>
</file>

<file path=ppt/slideLayouts/slideLayout85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72935547"/>
      </p:ext>
    </p:extLst>
  </p:cSld>
  <p:clrMapOvr>
    <a:masterClrMapping/>
  </p:clrMapOvr>
</p:sldLayout>
</file>

<file path=ppt/slideLayouts/slideLayout86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07101813"/>
      </p:ext>
    </p:extLst>
  </p:cSld>
  <p:clrMapOvr>
    <a:masterClrMapping/>
  </p:clrMapOvr>
</p:sldLayout>
</file>

<file path=ppt/slideLayouts/slideLayout86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73414611"/>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864.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86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8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2151960261"/>
      </p:ext>
    </p:extLst>
  </p:cSld>
  <p:clrMapOvr>
    <a:masterClrMapping/>
  </p:clrMapOvr>
  <p:transition/>
</p:sldLayout>
</file>

<file path=ppt/slideLayouts/slideLayout8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3946413911"/>
      </p:ext>
    </p:extLst>
  </p:cSld>
  <p:clrMapOvr>
    <a:masterClrMapping/>
  </p:clrMapOvr>
  <p:transition/>
</p:sldLayout>
</file>

<file path=ppt/slideLayouts/slideLayout8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2368916507"/>
      </p:ext>
    </p:extLst>
  </p:cSld>
  <p:clrMapOvr>
    <a:masterClrMapping/>
  </p:clrMapOvr>
  <p:transition/>
</p:sldLayout>
</file>

<file path=ppt/slideLayouts/slideLayout8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2248600510"/>
      </p:ext>
    </p:extLst>
  </p:cSld>
  <p:clrMapOvr>
    <a:masterClrMapping/>
  </p:clrMapOvr>
  <p:transition/>
</p:sldLayout>
</file>

<file path=ppt/slideLayouts/slideLayout8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1849991953"/>
      </p:ext>
    </p:extLst>
  </p:cSld>
  <p:clrMapOvr>
    <a:masterClrMapping/>
  </p:clrMapOvr>
  <p:transition/>
</p:sldLayout>
</file>

<file path=ppt/slideLayouts/slideLayout8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3603556860"/>
      </p:ext>
    </p:extLst>
  </p:cSld>
  <p:clrMapOvr>
    <a:masterClrMapping/>
  </p:clrMapOvr>
  <p:transition/>
</p:sldLayout>
</file>

<file path=ppt/slideLayouts/slideLayout8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2430845025"/>
      </p:ext>
    </p:extLst>
  </p:cSld>
  <p:clrMapOvr>
    <a:masterClrMapping/>
  </p:clrMapOvr>
  <p:transition/>
</p:sldLayout>
</file>

<file path=ppt/slideLayouts/slideLayout8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3236467313"/>
      </p:ext>
    </p:extLst>
  </p:cSld>
  <p:clrMapOvr>
    <a:masterClrMapping/>
  </p:clrMapOvr>
  <p:transition/>
</p:sldLayout>
</file>

<file path=ppt/slideLayouts/slideLayout8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1987832067"/>
      </p:ext>
    </p:extLst>
  </p:cSld>
  <p:clrMapOvr>
    <a:masterClrMapping/>
  </p:clrMapOvr>
  <p:transition/>
</p:sldLayout>
</file>

<file path=ppt/slideLayouts/slideLayout8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319649885"/>
      </p:ext>
    </p:extLst>
  </p:cSld>
  <p:clrMapOvr>
    <a:masterClrMapping/>
  </p:clrMapOvr>
  <p:transition/>
</p:sldLayout>
</file>

<file path=ppt/slideLayouts/slideLayout8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672213892"/>
      </p:ext>
    </p:extLst>
  </p:cSld>
  <p:clrMapOvr>
    <a:masterClrMapping/>
  </p:clrMapOvr>
  <p:transition/>
</p:sldLayout>
</file>

<file path=ppt/slideLayouts/slideLayout87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177762761"/>
      </p:ext>
    </p:extLst>
  </p:cSld>
  <p:clrMapOvr>
    <a:masterClrMapping/>
  </p:clrMapOvr>
  <p:transition/>
</p:sldLayout>
</file>

<file path=ppt/slideLayouts/slideLayout8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45420617"/>
      </p:ext>
    </p:extLst>
  </p:cSld>
  <p:clrMapOvr>
    <a:masterClrMapping/>
  </p:clrMapOvr>
  <p:transition/>
</p:sldLayout>
</file>

<file path=ppt/slideLayouts/slideLayout8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613000126"/>
      </p:ext>
    </p:extLst>
  </p:cSld>
  <p:clrMapOvr>
    <a:masterClrMapping/>
  </p:clrMapOvr>
  <p:transition/>
</p:sldLayout>
</file>

<file path=ppt/slideLayouts/slideLayout8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473452620"/>
      </p:ext>
    </p:extLst>
  </p:cSld>
  <p:clrMapOvr>
    <a:masterClrMapping/>
  </p:clrMapOvr>
  <p:transition/>
</p:sldLayout>
</file>

<file path=ppt/slideLayouts/slideLayout8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850921149"/>
      </p:ext>
    </p:extLst>
  </p:cSld>
  <p:clrMapOvr>
    <a:masterClrMapping/>
  </p:clrMapOvr>
  <p:transition/>
</p:sldLayout>
</file>

<file path=ppt/slideLayouts/slideLayout8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852715462"/>
      </p:ext>
    </p:extLst>
  </p:cSld>
  <p:clrMapOvr>
    <a:masterClrMapping/>
  </p:clrMapOvr>
  <p:transition/>
</p:sldLayout>
</file>

<file path=ppt/slideLayouts/slideLayout8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076647572"/>
      </p:ext>
    </p:extLst>
  </p:cSld>
  <p:clrMapOvr>
    <a:masterClrMapping/>
  </p:clrMapOvr>
  <p:transition/>
</p:sldLayout>
</file>

<file path=ppt/slideLayouts/slideLayout8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504327785"/>
      </p:ext>
    </p:extLst>
  </p:cSld>
  <p:clrMapOvr>
    <a:masterClrMapping/>
  </p:clrMapOvr>
  <p:transition/>
</p:sldLayout>
</file>

<file path=ppt/slideLayouts/slideLayout8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203330"/>
      </p:ext>
    </p:extLst>
  </p:cSld>
  <p:clrMapOvr>
    <a:masterClrMapping/>
  </p:clrMapOvr>
  <p:transition/>
</p:sldLayout>
</file>

<file path=ppt/slideLayouts/slideLayout8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936011741"/>
      </p:ext>
    </p:extLst>
  </p:cSld>
  <p:clrMapOvr>
    <a:masterClrMapping/>
  </p:clrMapOvr>
  <p:transition/>
</p:sldLayout>
</file>

<file path=ppt/slideLayouts/slideLayout8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650892780"/>
      </p:ext>
    </p:extLst>
  </p:cSld>
  <p:clrMapOvr>
    <a:masterClrMapping/>
  </p:clrMapOvr>
  <p:transition/>
</p:sldLayout>
</file>

<file path=ppt/slideLayouts/slideLayout8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97053533"/>
      </p:ext>
    </p:extLst>
  </p:cSld>
  <p:clrMapOvr>
    <a:masterClrMapping/>
  </p:clrMapOvr>
  <p:transition/>
</p:sldLayout>
</file>

<file path=ppt/slideLayouts/slideLayout8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1677792"/>
      </p:ext>
    </p:extLst>
  </p:cSld>
  <p:clrMapOvr>
    <a:masterClrMapping/>
  </p:clrMapOvr>
  <p:transition/>
</p:sldLayout>
</file>

<file path=ppt/slideLayouts/slideLayout8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292689"/>
      </p:ext>
    </p:extLst>
  </p:cSld>
  <p:clrMapOvr>
    <a:masterClrMapping/>
  </p:clrMapOvr>
  <p:transition/>
</p:sldLayout>
</file>

<file path=ppt/slideLayouts/slideLayout8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6307624"/>
      </p:ext>
    </p:extLst>
  </p:cSld>
  <p:clrMapOvr>
    <a:masterClrMapping/>
  </p:clrMapOvr>
  <p:transition/>
</p:sldLayout>
</file>

<file path=ppt/slideLayouts/slideLayout8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1574484"/>
      </p:ext>
    </p:extLst>
  </p:cSld>
  <p:clrMapOvr>
    <a:masterClrMapping/>
  </p:clrMapOvr>
  <p:transition/>
</p:sldLayout>
</file>

<file path=ppt/slideLayouts/slideLayout8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4740514"/>
      </p:ext>
    </p:extLst>
  </p:cSld>
  <p:clrMapOvr>
    <a:masterClrMapping/>
  </p:clrMapOvr>
  <p:transition/>
</p:sldLayout>
</file>

<file path=ppt/slideLayouts/slideLayout8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4038624"/>
      </p:ext>
    </p:extLst>
  </p:cSld>
  <p:clrMapOvr>
    <a:masterClrMapping/>
  </p:clrMapOvr>
  <p:transition/>
</p:sldLayout>
</file>

<file path=ppt/slideLayouts/slideLayout8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3958835"/>
      </p:ext>
    </p:extLst>
  </p:cSld>
  <p:clrMapOvr>
    <a:masterClrMapping/>
  </p:clrMapOvr>
  <p:transition/>
</p:sldLayout>
</file>

<file path=ppt/slideLayouts/slideLayout8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5824725"/>
      </p:ext>
    </p:extLst>
  </p:cSld>
  <p:clrMapOvr>
    <a:masterClrMapping/>
  </p:clrMapOvr>
  <p:transition/>
</p:sldLayout>
</file>

<file path=ppt/slideLayouts/slideLayout8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8980435"/>
      </p:ext>
    </p:extLst>
  </p:cSld>
  <p:clrMapOvr>
    <a:masterClrMapping/>
  </p:clrMapOvr>
  <p:transition/>
</p:sldLayout>
</file>

<file path=ppt/slideLayouts/slideLayout8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5058610"/>
      </p:ext>
    </p:extLst>
  </p:cSld>
  <p:clrMapOvr>
    <a:masterClrMapping/>
  </p:clrMapOvr>
  <p:transition/>
</p:sldLayout>
</file>

<file path=ppt/slideLayouts/slideLayout8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303381"/>
      </p:ext>
    </p:extLst>
  </p:cSld>
  <p:clrMapOvr>
    <a:masterClrMapping/>
  </p:clrMapOvr>
  <p:transition/>
</p:sldLayout>
</file>

<file path=ppt/slideLayouts/slideLayout9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46575002"/>
      </p:ext>
    </p:extLst>
  </p:cSld>
  <p:clrMapOvr>
    <a:masterClrMapping/>
  </p:clrMapOvr>
  <p:transition/>
</p:sldLayout>
</file>

<file path=ppt/slideLayouts/slideLayout9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7478174"/>
      </p:ext>
    </p:extLst>
  </p:cSld>
  <p:clrMapOvr>
    <a:masterClrMapping/>
  </p:clrMapOvr>
  <p:transition/>
</p:sldLayout>
</file>

<file path=ppt/slideLayouts/slideLayout9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9419827"/>
      </p:ext>
    </p:extLst>
  </p:cSld>
  <p:clrMapOvr>
    <a:masterClrMapping/>
  </p:clrMapOvr>
  <p:transition/>
</p:sldLayout>
</file>

<file path=ppt/slideLayouts/slideLayout9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1643292"/>
      </p:ext>
    </p:extLst>
  </p:cSld>
  <p:clrMapOvr>
    <a:masterClrMapping/>
  </p:clrMapOvr>
  <p:transition/>
</p:sldLayout>
</file>

<file path=ppt/slideLayouts/slideLayout9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5183223"/>
      </p:ext>
    </p:extLst>
  </p:cSld>
  <p:clrMapOvr>
    <a:masterClrMapping/>
  </p:clrMapOvr>
  <p:transition/>
</p:sldLayout>
</file>

<file path=ppt/slideLayouts/slideLayout9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6561040"/>
      </p:ext>
    </p:extLst>
  </p:cSld>
  <p:clrMapOvr>
    <a:masterClrMapping/>
  </p:clrMapOvr>
  <p:transition/>
</p:sldLayout>
</file>

<file path=ppt/slideLayouts/slideLayout9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3722039"/>
      </p:ext>
    </p:extLst>
  </p:cSld>
  <p:clrMapOvr>
    <a:masterClrMapping/>
  </p:clrMapOvr>
  <p:transition/>
</p:sldLayout>
</file>

<file path=ppt/slideLayouts/slideLayout9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8788282"/>
      </p:ext>
    </p:extLst>
  </p:cSld>
  <p:clrMapOvr>
    <a:masterClrMapping/>
  </p:clrMapOvr>
  <p:transition/>
</p:sldLayout>
</file>

<file path=ppt/slideLayouts/slideLayout9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78333"/>
      </p:ext>
    </p:extLst>
  </p:cSld>
  <p:clrMapOvr>
    <a:masterClrMapping/>
  </p:clrMapOvr>
  <p:transition/>
</p:sldLayout>
</file>

<file path=ppt/slideLayouts/slideLayout9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6322536"/>
      </p:ext>
    </p:extLst>
  </p:cSld>
  <p:clrMapOvr>
    <a:masterClrMapping/>
  </p:clrMapOvr>
  <p:transition/>
</p:sldLayout>
</file>

<file path=ppt/slideLayouts/slideLayout9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95059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theme" Target="../theme/theme40.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13" Type="http://schemas.openxmlformats.org/officeDocument/2006/relationships/theme" Target="../theme/theme41.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slideLayout" Target="../slideLayouts/slideLayout444.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image" Target="../media/image1.png"/><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theme" Target="../theme/theme48.xml"/><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slideLayout" Target="../slideLayouts/slideLayout522.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0.xml"/><Relationship Id="rId13" Type="http://schemas.openxmlformats.org/officeDocument/2006/relationships/theme" Target="../theme/theme49.xml"/><Relationship Id="rId3" Type="http://schemas.openxmlformats.org/officeDocument/2006/relationships/slideLayout" Target="../slideLayouts/slideLayout525.xml"/><Relationship Id="rId7" Type="http://schemas.openxmlformats.org/officeDocument/2006/relationships/slideLayout" Target="../slideLayouts/slideLayout529.xml"/><Relationship Id="rId12" Type="http://schemas.openxmlformats.org/officeDocument/2006/relationships/slideLayout" Target="../slideLayouts/slideLayout534.xml"/><Relationship Id="rId2" Type="http://schemas.openxmlformats.org/officeDocument/2006/relationships/slideLayout" Target="../slideLayouts/slideLayout524.xml"/><Relationship Id="rId1" Type="http://schemas.openxmlformats.org/officeDocument/2006/relationships/slideLayout" Target="../slideLayouts/slideLayout523.xml"/><Relationship Id="rId6" Type="http://schemas.openxmlformats.org/officeDocument/2006/relationships/slideLayout" Target="../slideLayouts/slideLayout528.xml"/><Relationship Id="rId11" Type="http://schemas.openxmlformats.org/officeDocument/2006/relationships/slideLayout" Target="../slideLayouts/slideLayout533.xml"/><Relationship Id="rId5" Type="http://schemas.openxmlformats.org/officeDocument/2006/relationships/slideLayout" Target="../slideLayouts/slideLayout527.xml"/><Relationship Id="rId10" Type="http://schemas.openxmlformats.org/officeDocument/2006/relationships/slideLayout" Target="../slideLayouts/slideLayout532.xml"/><Relationship Id="rId4" Type="http://schemas.openxmlformats.org/officeDocument/2006/relationships/slideLayout" Target="../slideLayouts/slideLayout526.xml"/><Relationship Id="rId9" Type="http://schemas.openxmlformats.org/officeDocument/2006/relationships/slideLayout" Target="../slideLayouts/slideLayout53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theme" Target="../theme/theme51.xml"/><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slideLayout" Target="../slideLayouts/slideLayout557.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 Id="rId14" Type="http://schemas.openxmlformats.org/officeDocument/2006/relationships/image" Target="../media/image1.png"/></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5.xml"/><Relationship Id="rId13" Type="http://schemas.openxmlformats.org/officeDocument/2006/relationships/image" Target="../media/image1.png"/><Relationship Id="rId3" Type="http://schemas.openxmlformats.org/officeDocument/2006/relationships/slideLayout" Target="../slideLayouts/slideLayout560.xml"/><Relationship Id="rId7" Type="http://schemas.openxmlformats.org/officeDocument/2006/relationships/slideLayout" Target="../slideLayouts/slideLayout564.xml"/><Relationship Id="rId12" Type="http://schemas.openxmlformats.org/officeDocument/2006/relationships/theme" Target="../theme/theme52.xml"/><Relationship Id="rId2" Type="http://schemas.openxmlformats.org/officeDocument/2006/relationships/slideLayout" Target="../slideLayouts/slideLayout559.xml"/><Relationship Id="rId1" Type="http://schemas.openxmlformats.org/officeDocument/2006/relationships/slideLayout" Target="../slideLayouts/slideLayout558.xml"/><Relationship Id="rId6" Type="http://schemas.openxmlformats.org/officeDocument/2006/relationships/slideLayout" Target="../slideLayouts/slideLayout563.xml"/><Relationship Id="rId11" Type="http://schemas.openxmlformats.org/officeDocument/2006/relationships/slideLayout" Target="../slideLayouts/slideLayout568.xml"/><Relationship Id="rId5" Type="http://schemas.openxmlformats.org/officeDocument/2006/relationships/slideLayout" Target="../slideLayouts/slideLayout562.xml"/><Relationship Id="rId10" Type="http://schemas.openxmlformats.org/officeDocument/2006/relationships/slideLayout" Target="../slideLayouts/slideLayout567.xml"/><Relationship Id="rId4" Type="http://schemas.openxmlformats.org/officeDocument/2006/relationships/slideLayout" Target="../slideLayouts/slideLayout561.xml"/><Relationship Id="rId9" Type="http://schemas.openxmlformats.org/officeDocument/2006/relationships/slideLayout" Target="../slideLayouts/slideLayout566.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6.xml"/><Relationship Id="rId13" Type="http://schemas.openxmlformats.org/officeDocument/2006/relationships/theme" Target="../theme/theme53.xml"/><Relationship Id="rId3" Type="http://schemas.openxmlformats.org/officeDocument/2006/relationships/slideLayout" Target="../slideLayouts/slideLayout571.xml"/><Relationship Id="rId7" Type="http://schemas.openxmlformats.org/officeDocument/2006/relationships/slideLayout" Target="../slideLayouts/slideLayout575.xml"/><Relationship Id="rId12" Type="http://schemas.openxmlformats.org/officeDocument/2006/relationships/slideLayout" Target="../slideLayouts/slideLayout580.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11" Type="http://schemas.openxmlformats.org/officeDocument/2006/relationships/slideLayout" Target="../slideLayouts/slideLayout579.xml"/><Relationship Id="rId5" Type="http://schemas.openxmlformats.org/officeDocument/2006/relationships/slideLayout" Target="../slideLayouts/slideLayout573.xml"/><Relationship Id="rId10" Type="http://schemas.openxmlformats.org/officeDocument/2006/relationships/slideLayout" Target="../slideLayouts/slideLayout578.xml"/><Relationship Id="rId4" Type="http://schemas.openxmlformats.org/officeDocument/2006/relationships/slideLayout" Target="../slideLayouts/slideLayout572.xml"/><Relationship Id="rId9" Type="http://schemas.openxmlformats.org/officeDocument/2006/relationships/slideLayout" Target="../slideLayouts/slideLayout577.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8.xml"/><Relationship Id="rId13" Type="http://schemas.openxmlformats.org/officeDocument/2006/relationships/theme" Target="../theme/theme54.xml"/><Relationship Id="rId3" Type="http://schemas.openxmlformats.org/officeDocument/2006/relationships/slideLayout" Target="../slideLayouts/slideLayout583.xml"/><Relationship Id="rId7" Type="http://schemas.openxmlformats.org/officeDocument/2006/relationships/slideLayout" Target="../slideLayouts/slideLayout587.xml"/><Relationship Id="rId12" Type="http://schemas.openxmlformats.org/officeDocument/2006/relationships/slideLayout" Target="../slideLayouts/slideLayout592.xml"/><Relationship Id="rId2" Type="http://schemas.openxmlformats.org/officeDocument/2006/relationships/slideLayout" Target="../slideLayouts/slideLayout582.xml"/><Relationship Id="rId1" Type="http://schemas.openxmlformats.org/officeDocument/2006/relationships/slideLayout" Target="../slideLayouts/slideLayout581.xml"/><Relationship Id="rId6" Type="http://schemas.openxmlformats.org/officeDocument/2006/relationships/slideLayout" Target="../slideLayouts/slideLayout586.xml"/><Relationship Id="rId11" Type="http://schemas.openxmlformats.org/officeDocument/2006/relationships/slideLayout" Target="../slideLayouts/slideLayout591.xml"/><Relationship Id="rId5" Type="http://schemas.openxmlformats.org/officeDocument/2006/relationships/slideLayout" Target="../slideLayouts/slideLayout585.xml"/><Relationship Id="rId10" Type="http://schemas.openxmlformats.org/officeDocument/2006/relationships/slideLayout" Target="../slideLayouts/slideLayout590.xml"/><Relationship Id="rId4" Type="http://schemas.openxmlformats.org/officeDocument/2006/relationships/slideLayout" Target="../slideLayouts/slideLayout584.xml"/><Relationship Id="rId9" Type="http://schemas.openxmlformats.org/officeDocument/2006/relationships/slideLayout" Target="../slideLayouts/slideLayout589.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600.xml"/><Relationship Id="rId13" Type="http://schemas.openxmlformats.org/officeDocument/2006/relationships/image" Target="../media/image1.png"/><Relationship Id="rId3" Type="http://schemas.openxmlformats.org/officeDocument/2006/relationships/slideLayout" Target="../slideLayouts/slideLayout595.xml"/><Relationship Id="rId7" Type="http://schemas.openxmlformats.org/officeDocument/2006/relationships/slideLayout" Target="../slideLayouts/slideLayout599.xml"/><Relationship Id="rId12" Type="http://schemas.openxmlformats.org/officeDocument/2006/relationships/theme" Target="../theme/theme55.xml"/><Relationship Id="rId2" Type="http://schemas.openxmlformats.org/officeDocument/2006/relationships/slideLayout" Target="../slideLayouts/slideLayout594.xml"/><Relationship Id="rId1" Type="http://schemas.openxmlformats.org/officeDocument/2006/relationships/slideLayout" Target="../slideLayouts/slideLayout593.xml"/><Relationship Id="rId6" Type="http://schemas.openxmlformats.org/officeDocument/2006/relationships/slideLayout" Target="../slideLayouts/slideLayout598.xml"/><Relationship Id="rId11" Type="http://schemas.openxmlformats.org/officeDocument/2006/relationships/slideLayout" Target="../slideLayouts/slideLayout603.xml"/><Relationship Id="rId5" Type="http://schemas.openxmlformats.org/officeDocument/2006/relationships/slideLayout" Target="../slideLayouts/slideLayout597.xml"/><Relationship Id="rId10" Type="http://schemas.openxmlformats.org/officeDocument/2006/relationships/slideLayout" Target="../slideLayouts/slideLayout602.xml"/><Relationship Id="rId4" Type="http://schemas.openxmlformats.org/officeDocument/2006/relationships/slideLayout" Target="../slideLayouts/slideLayout596.xml"/><Relationship Id="rId9" Type="http://schemas.openxmlformats.org/officeDocument/2006/relationships/slideLayout" Target="../slideLayouts/slideLayout601.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11.xml"/><Relationship Id="rId3" Type="http://schemas.openxmlformats.org/officeDocument/2006/relationships/slideLayout" Target="../slideLayouts/slideLayout606.xml"/><Relationship Id="rId7" Type="http://schemas.openxmlformats.org/officeDocument/2006/relationships/slideLayout" Target="../slideLayouts/slideLayout610.xml"/><Relationship Id="rId2" Type="http://schemas.openxmlformats.org/officeDocument/2006/relationships/slideLayout" Target="../slideLayouts/slideLayout605.xml"/><Relationship Id="rId1" Type="http://schemas.openxmlformats.org/officeDocument/2006/relationships/slideLayout" Target="../slideLayouts/slideLayout604.xml"/><Relationship Id="rId6" Type="http://schemas.openxmlformats.org/officeDocument/2006/relationships/slideLayout" Target="../slideLayouts/slideLayout609.xml"/><Relationship Id="rId11" Type="http://schemas.openxmlformats.org/officeDocument/2006/relationships/theme" Target="../theme/theme56.xml"/><Relationship Id="rId5" Type="http://schemas.openxmlformats.org/officeDocument/2006/relationships/slideLayout" Target="../slideLayouts/slideLayout608.xml"/><Relationship Id="rId10" Type="http://schemas.openxmlformats.org/officeDocument/2006/relationships/slideLayout" Target="../slideLayouts/slideLayout613.xml"/><Relationship Id="rId4" Type="http://schemas.openxmlformats.org/officeDocument/2006/relationships/slideLayout" Target="../slideLayouts/slideLayout607.xml"/><Relationship Id="rId9" Type="http://schemas.openxmlformats.org/officeDocument/2006/relationships/slideLayout" Target="../slideLayouts/slideLayout612.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1.xml"/><Relationship Id="rId13" Type="http://schemas.openxmlformats.org/officeDocument/2006/relationships/image" Target="../media/image1.png"/><Relationship Id="rId3" Type="http://schemas.openxmlformats.org/officeDocument/2006/relationships/slideLayout" Target="../slideLayouts/slideLayout616.xml"/><Relationship Id="rId7" Type="http://schemas.openxmlformats.org/officeDocument/2006/relationships/slideLayout" Target="../slideLayouts/slideLayout620.xml"/><Relationship Id="rId12" Type="http://schemas.openxmlformats.org/officeDocument/2006/relationships/theme" Target="../theme/theme57.xml"/><Relationship Id="rId2" Type="http://schemas.openxmlformats.org/officeDocument/2006/relationships/slideLayout" Target="../slideLayouts/slideLayout615.xml"/><Relationship Id="rId1" Type="http://schemas.openxmlformats.org/officeDocument/2006/relationships/slideLayout" Target="../slideLayouts/slideLayout614.xml"/><Relationship Id="rId6" Type="http://schemas.openxmlformats.org/officeDocument/2006/relationships/slideLayout" Target="../slideLayouts/slideLayout619.xml"/><Relationship Id="rId11" Type="http://schemas.openxmlformats.org/officeDocument/2006/relationships/slideLayout" Target="../slideLayouts/slideLayout624.xml"/><Relationship Id="rId5" Type="http://schemas.openxmlformats.org/officeDocument/2006/relationships/slideLayout" Target="../slideLayouts/slideLayout618.xml"/><Relationship Id="rId10" Type="http://schemas.openxmlformats.org/officeDocument/2006/relationships/slideLayout" Target="../slideLayouts/slideLayout623.xml"/><Relationship Id="rId4" Type="http://schemas.openxmlformats.org/officeDocument/2006/relationships/slideLayout" Target="../slideLayouts/slideLayout617.xml"/><Relationship Id="rId9" Type="http://schemas.openxmlformats.org/officeDocument/2006/relationships/slideLayout" Target="../slideLayouts/slideLayout622.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2.xml"/><Relationship Id="rId3" Type="http://schemas.openxmlformats.org/officeDocument/2006/relationships/slideLayout" Target="../slideLayouts/slideLayout627.xml"/><Relationship Id="rId7" Type="http://schemas.openxmlformats.org/officeDocument/2006/relationships/slideLayout" Target="../slideLayouts/slideLayout631.xml"/><Relationship Id="rId12" Type="http://schemas.openxmlformats.org/officeDocument/2006/relationships/theme" Target="../theme/theme58.xml"/><Relationship Id="rId2" Type="http://schemas.openxmlformats.org/officeDocument/2006/relationships/slideLayout" Target="../slideLayouts/slideLayout626.xml"/><Relationship Id="rId1" Type="http://schemas.openxmlformats.org/officeDocument/2006/relationships/slideLayout" Target="../slideLayouts/slideLayout625.xml"/><Relationship Id="rId6" Type="http://schemas.openxmlformats.org/officeDocument/2006/relationships/slideLayout" Target="../slideLayouts/slideLayout630.xml"/><Relationship Id="rId11" Type="http://schemas.openxmlformats.org/officeDocument/2006/relationships/slideLayout" Target="../slideLayouts/slideLayout635.xml"/><Relationship Id="rId5" Type="http://schemas.openxmlformats.org/officeDocument/2006/relationships/slideLayout" Target="../slideLayouts/slideLayout629.xml"/><Relationship Id="rId10" Type="http://schemas.openxmlformats.org/officeDocument/2006/relationships/slideLayout" Target="../slideLayouts/slideLayout634.xml"/><Relationship Id="rId4" Type="http://schemas.openxmlformats.org/officeDocument/2006/relationships/slideLayout" Target="../slideLayouts/slideLayout628.xml"/><Relationship Id="rId9" Type="http://schemas.openxmlformats.org/officeDocument/2006/relationships/slideLayout" Target="../slideLayouts/slideLayout633.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3.xml"/><Relationship Id="rId13" Type="http://schemas.openxmlformats.org/officeDocument/2006/relationships/theme" Target="../theme/theme59.xml"/><Relationship Id="rId3" Type="http://schemas.openxmlformats.org/officeDocument/2006/relationships/slideLayout" Target="../slideLayouts/slideLayout638.xml"/><Relationship Id="rId7" Type="http://schemas.openxmlformats.org/officeDocument/2006/relationships/slideLayout" Target="../slideLayouts/slideLayout642.xml"/><Relationship Id="rId12" Type="http://schemas.openxmlformats.org/officeDocument/2006/relationships/slideLayout" Target="../slideLayouts/slideLayout647.xml"/><Relationship Id="rId2" Type="http://schemas.openxmlformats.org/officeDocument/2006/relationships/slideLayout" Target="../slideLayouts/slideLayout637.xml"/><Relationship Id="rId1" Type="http://schemas.openxmlformats.org/officeDocument/2006/relationships/slideLayout" Target="../slideLayouts/slideLayout636.xml"/><Relationship Id="rId6" Type="http://schemas.openxmlformats.org/officeDocument/2006/relationships/slideLayout" Target="../slideLayouts/slideLayout641.xml"/><Relationship Id="rId11" Type="http://schemas.openxmlformats.org/officeDocument/2006/relationships/slideLayout" Target="../slideLayouts/slideLayout646.xml"/><Relationship Id="rId5" Type="http://schemas.openxmlformats.org/officeDocument/2006/relationships/slideLayout" Target="../slideLayouts/slideLayout640.xml"/><Relationship Id="rId10" Type="http://schemas.openxmlformats.org/officeDocument/2006/relationships/slideLayout" Target="../slideLayouts/slideLayout645.xml"/><Relationship Id="rId4" Type="http://schemas.openxmlformats.org/officeDocument/2006/relationships/slideLayout" Target="../slideLayouts/slideLayout639.xml"/><Relationship Id="rId9" Type="http://schemas.openxmlformats.org/officeDocument/2006/relationships/slideLayout" Target="../slideLayouts/slideLayout644.xml"/><Relationship Id="rId14" Type="http://schemas.openxmlformats.org/officeDocument/2006/relationships/image" Target="../media/image1.png"/></Relationships>
</file>

<file path=ppt/slideMasters/_rels/slideMaster60.xml.rels><?xml version="1.0" encoding="UTF-8" standalone="yes"?>
<Relationships xmlns="http://schemas.openxmlformats.org/package/2006/relationships"><Relationship Id="rId3" Type="http://schemas.openxmlformats.org/officeDocument/2006/relationships/theme" Target="../theme/theme60.xml"/><Relationship Id="rId2" Type="http://schemas.openxmlformats.org/officeDocument/2006/relationships/slideLayout" Target="../slideLayouts/slideLayout649.xml"/><Relationship Id="rId1" Type="http://schemas.openxmlformats.org/officeDocument/2006/relationships/slideLayout" Target="../slideLayouts/slideLayout648.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57.xml"/><Relationship Id="rId13" Type="http://schemas.openxmlformats.org/officeDocument/2006/relationships/theme" Target="../theme/theme61.xml"/><Relationship Id="rId3" Type="http://schemas.openxmlformats.org/officeDocument/2006/relationships/slideLayout" Target="../slideLayouts/slideLayout652.xml"/><Relationship Id="rId7" Type="http://schemas.openxmlformats.org/officeDocument/2006/relationships/slideLayout" Target="../slideLayouts/slideLayout656.xml"/><Relationship Id="rId12" Type="http://schemas.openxmlformats.org/officeDocument/2006/relationships/slideLayout" Target="../slideLayouts/slideLayout661.xml"/><Relationship Id="rId2" Type="http://schemas.openxmlformats.org/officeDocument/2006/relationships/slideLayout" Target="../slideLayouts/slideLayout651.xml"/><Relationship Id="rId1" Type="http://schemas.openxmlformats.org/officeDocument/2006/relationships/slideLayout" Target="../slideLayouts/slideLayout650.xml"/><Relationship Id="rId6" Type="http://schemas.openxmlformats.org/officeDocument/2006/relationships/slideLayout" Target="../slideLayouts/slideLayout655.xml"/><Relationship Id="rId11" Type="http://schemas.openxmlformats.org/officeDocument/2006/relationships/slideLayout" Target="../slideLayouts/slideLayout660.xml"/><Relationship Id="rId5" Type="http://schemas.openxmlformats.org/officeDocument/2006/relationships/slideLayout" Target="../slideLayouts/slideLayout654.xml"/><Relationship Id="rId10" Type="http://schemas.openxmlformats.org/officeDocument/2006/relationships/slideLayout" Target="../slideLayouts/slideLayout659.xml"/><Relationship Id="rId4" Type="http://schemas.openxmlformats.org/officeDocument/2006/relationships/slideLayout" Target="../slideLayouts/slideLayout653.xml"/><Relationship Id="rId9" Type="http://schemas.openxmlformats.org/officeDocument/2006/relationships/slideLayout" Target="../slideLayouts/slideLayout658.xml"/><Relationship Id="rId14" Type="http://schemas.openxmlformats.org/officeDocument/2006/relationships/image" Target="../media/image1.png"/></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69.xml"/><Relationship Id="rId13" Type="http://schemas.openxmlformats.org/officeDocument/2006/relationships/image" Target="../media/image1.png"/><Relationship Id="rId3" Type="http://schemas.openxmlformats.org/officeDocument/2006/relationships/slideLayout" Target="../slideLayouts/slideLayout664.xml"/><Relationship Id="rId7" Type="http://schemas.openxmlformats.org/officeDocument/2006/relationships/slideLayout" Target="../slideLayouts/slideLayout668.xml"/><Relationship Id="rId12" Type="http://schemas.openxmlformats.org/officeDocument/2006/relationships/theme" Target="../theme/theme62.xml"/><Relationship Id="rId2" Type="http://schemas.openxmlformats.org/officeDocument/2006/relationships/slideLayout" Target="../slideLayouts/slideLayout663.xml"/><Relationship Id="rId1" Type="http://schemas.openxmlformats.org/officeDocument/2006/relationships/slideLayout" Target="../slideLayouts/slideLayout662.xml"/><Relationship Id="rId6" Type="http://schemas.openxmlformats.org/officeDocument/2006/relationships/slideLayout" Target="../slideLayouts/slideLayout667.xml"/><Relationship Id="rId11" Type="http://schemas.openxmlformats.org/officeDocument/2006/relationships/slideLayout" Target="../slideLayouts/slideLayout672.xml"/><Relationship Id="rId5" Type="http://schemas.openxmlformats.org/officeDocument/2006/relationships/slideLayout" Target="../slideLayouts/slideLayout666.xml"/><Relationship Id="rId10" Type="http://schemas.openxmlformats.org/officeDocument/2006/relationships/slideLayout" Target="../slideLayouts/slideLayout671.xml"/><Relationship Id="rId4" Type="http://schemas.openxmlformats.org/officeDocument/2006/relationships/slideLayout" Target="../slideLayouts/slideLayout665.xml"/><Relationship Id="rId9" Type="http://schemas.openxmlformats.org/officeDocument/2006/relationships/slideLayout" Target="../slideLayouts/slideLayout670.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80.xml"/><Relationship Id="rId13" Type="http://schemas.openxmlformats.org/officeDocument/2006/relationships/image" Target="../media/image1.png"/><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theme" Target="../theme/theme63.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91.xml"/><Relationship Id="rId13" Type="http://schemas.openxmlformats.org/officeDocument/2006/relationships/image" Target="../media/image1.png"/><Relationship Id="rId3" Type="http://schemas.openxmlformats.org/officeDocument/2006/relationships/slideLayout" Target="../slideLayouts/slideLayout686.xml"/><Relationship Id="rId7" Type="http://schemas.openxmlformats.org/officeDocument/2006/relationships/slideLayout" Target="../slideLayouts/slideLayout690.xml"/><Relationship Id="rId12" Type="http://schemas.openxmlformats.org/officeDocument/2006/relationships/theme" Target="../theme/theme64.xml"/><Relationship Id="rId2" Type="http://schemas.openxmlformats.org/officeDocument/2006/relationships/slideLayout" Target="../slideLayouts/slideLayout685.xml"/><Relationship Id="rId1" Type="http://schemas.openxmlformats.org/officeDocument/2006/relationships/slideLayout" Target="../slideLayouts/slideLayout684.xml"/><Relationship Id="rId6" Type="http://schemas.openxmlformats.org/officeDocument/2006/relationships/slideLayout" Target="../slideLayouts/slideLayout689.xml"/><Relationship Id="rId11" Type="http://schemas.openxmlformats.org/officeDocument/2006/relationships/slideLayout" Target="../slideLayouts/slideLayout694.xml"/><Relationship Id="rId5" Type="http://schemas.openxmlformats.org/officeDocument/2006/relationships/slideLayout" Target="../slideLayouts/slideLayout688.xml"/><Relationship Id="rId10" Type="http://schemas.openxmlformats.org/officeDocument/2006/relationships/slideLayout" Target="../slideLayouts/slideLayout693.xml"/><Relationship Id="rId4" Type="http://schemas.openxmlformats.org/officeDocument/2006/relationships/slideLayout" Target="../slideLayouts/slideLayout687.xml"/><Relationship Id="rId9" Type="http://schemas.openxmlformats.org/officeDocument/2006/relationships/slideLayout" Target="../slideLayouts/slideLayout692.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2.xml"/><Relationship Id="rId13" Type="http://schemas.openxmlformats.org/officeDocument/2006/relationships/theme" Target="../theme/theme65.xml"/><Relationship Id="rId3" Type="http://schemas.openxmlformats.org/officeDocument/2006/relationships/slideLayout" Target="../slideLayouts/slideLayout697.xml"/><Relationship Id="rId7" Type="http://schemas.openxmlformats.org/officeDocument/2006/relationships/slideLayout" Target="../slideLayouts/slideLayout701.xml"/><Relationship Id="rId12" Type="http://schemas.openxmlformats.org/officeDocument/2006/relationships/slideLayout" Target="../slideLayouts/slideLayout706.xml"/><Relationship Id="rId2" Type="http://schemas.openxmlformats.org/officeDocument/2006/relationships/slideLayout" Target="../slideLayouts/slideLayout696.xml"/><Relationship Id="rId1" Type="http://schemas.openxmlformats.org/officeDocument/2006/relationships/slideLayout" Target="../slideLayouts/slideLayout695.xml"/><Relationship Id="rId6" Type="http://schemas.openxmlformats.org/officeDocument/2006/relationships/slideLayout" Target="../slideLayouts/slideLayout700.xml"/><Relationship Id="rId11" Type="http://schemas.openxmlformats.org/officeDocument/2006/relationships/slideLayout" Target="../slideLayouts/slideLayout705.xml"/><Relationship Id="rId5" Type="http://schemas.openxmlformats.org/officeDocument/2006/relationships/slideLayout" Target="../slideLayouts/slideLayout699.xml"/><Relationship Id="rId10" Type="http://schemas.openxmlformats.org/officeDocument/2006/relationships/slideLayout" Target="../slideLayouts/slideLayout704.xml"/><Relationship Id="rId4" Type="http://schemas.openxmlformats.org/officeDocument/2006/relationships/slideLayout" Target="../slideLayouts/slideLayout698.xml"/><Relationship Id="rId9" Type="http://schemas.openxmlformats.org/officeDocument/2006/relationships/slideLayout" Target="../slideLayouts/slideLayout703.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14.xml"/><Relationship Id="rId13" Type="http://schemas.openxmlformats.org/officeDocument/2006/relationships/theme" Target="../theme/theme66.xml"/><Relationship Id="rId3" Type="http://schemas.openxmlformats.org/officeDocument/2006/relationships/slideLayout" Target="../slideLayouts/slideLayout709.xml"/><Relationship Id="rId7" Type="http://schemas.openxmlformats.org/officeDocument/2006/relationships/slideLayout" Target="../slideLayouts/slideLayout713.xml"/><Relationship Id="rId12" Type="http://schemas.openxmlformats.org/officeDocument/2006/relationships/slideLayout" Target="../slideLayouts/slideLayout718.xml"/><Relationship Id="rId2" Type="http://schemas.openxmlformats.org/officeDocument/2006/relationships/slideLayout" Target="../slideLayouts/slideLayout708.xml"/><Relationship Id="rId1" Type="http://schemas.openxmlformats.org/officeDocument/2006/relationships/slideLayout" Target="../slideLayouts/slideLayout707.xml"/><Relationship Id="rId6" Type="http://schemas.openxmlformats.org/officeDocument/2006/relationships/slideLayout" Target="../slideLayouts/slideLayout712.xml"/><Relationship Id="rId11" Type="http://schemas.openxmlformats.org/officeDocument/2006/relationships/slideLayout" Target="../slideLayouts/slideLayout717.xml"/><Relationship Id="rId5" Type="http://schemas.openxmlformats.org/officeDocument/2006/relationships/slideLayout" Target="../slideLayouts/slideLayout711.xml"/><Relationship Id="rId10" Type="http://schemas.openxmlformats.org/officeDocument/2006/relationships/slideLayout" Target="../slideLayouts/slideLayout716.xml"/><Relationship Id="rId4" Type="http://schemas.openxmlformats.org/officeDocument/2006/relationships/slideLayout" Target="../slideLayouts/slideLayout710.xml"/><Relationship Id="rId9" Type="http://schemas.openxmlformats.org/officeDocument/2006/relationships/slideLayout" Target="../slideLayouts/slideLayout715.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26.xml"/><Relationship Id="rId13" Type="http://schemas.openxmlformats.org/officeDocument/2006/relationships/image" Target="../media/image1.png"/><Relationship Id="rId3" Type="http://schemas.openxmlformats.org/officeDocument/2006/relationships/slideLayout" Target="../slideLayouts/slideLayout721.xml"/><Relationship Id="rId7" Type="http://schemas.openxmlformats.org/officeDocument/2006/relationships/slideLayout" Target="../slideLayouts/slideLayout725.xml"/><Relationship Id="rId12" Type="http://schemas.openxmlformats.org/officeDocument/2006/relationships/theme" Target="../theme/theme67.xml"/><Relationship Id="rId2" Type="http://schemas.openxmlformats.org/officeDocument/2006/relationships/slideLayout" Target="../slideLayouts/slideLayout720.xml"/><Relationship Id="rId1" Type="http://schemas.openxmlformats.org/officeDocument/2006/relationships/slideLayout" Target="../slideLayouts/slideLayout719.xml"/><Relationship Id="rId6" Type="http://schemas.openxmlformats.org/officeDocument/2006/relationships/slideLayout" Target="../slideLayouts/slideLayout724.xml"/><Relationship Id="rId11" Type="http://schemas.openxmlformats.org/officeDocument/2006/relationships/slideLayout" Target="../slideLayouts/slideLayout729.xml"/><Relationship Id="rId5" Type="http://schemas.openxmlformats.org/officeDocument/2006/relationships/slideLayout" Target="../slideLayouts/slideLayout723.xml"/><Relationship Id="rId10" Type="http://schemas.openxmlformats.org/officeDocument/2006/relationships/slideLayout" Target="../slideLayouts/slideLayout728.xml"/><Relationship Id="rId4" Type="http://schemas.openxmlformats.org/officeDocument/2006/relationships/slideLayout" Target="../slideLayouts/slideLayout722.xml"/><Relationship Id="rId9" Type="http://schemas.openxmlformats.org/officeDocument/2006/relationships/slideLayout" Target="../slideLayouts/slideLayout727.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37.xml"/><Relationship Id="rId3" Type="http://schemas.openxmlformats.org/officeDocument/2006/relationships/slideLayout" Target="../slideLayouts/slideLayout732.xml"/><Relationship Id="rId7" Type="http://schemas.openxmlformats.org/officeDocument/2006/relationships/slideLayout" Target="../slideLayouts/slideLayout736.xml"/><Relationship Id="rId12" Type="http://schemas.openxmlformats.org/officeDocument/2006/relationships/theme" Target="../theme/theme68.xml"/><Relationship Id="rId2" Type="http://schemas.openxmlformats.org/officeDocument/2006/relationships/slideLayout" Target="../slideLayouts/slideLayout731.xml"/><Relationship Id="rId1" Type="http://schemas.openxmlformats.org/officeDocument/2006/relationships/slideLayout" Target="../slideLayouts/slideLayout730.xml"/><Relationship Id="rId6" Type="http://schemas.openxmlformats.org/officeDocument/2006/relationships/slideLayout" Target="../slideLayouts/slideLayout735.xml"/><Relationship Id="rId11" Type="http://schemas.openxmlformats.org/officeDocument/2006/relationships/slideLayout" Target="../slideLayouts/slideLayout740.xml"/><Relationship Id="rId5" Type="http://schemas.openxmlformats.org/officeDocument/2006/relationships/slideLayout" Target="../slideLayouts/slideLayout734.xml"/><Relationship Id="rId10" Type="http://schemas.openxmlformats.org/officeDocument/2006/relationships/slideLayout" Target="../slideLayouts/slideLayout739.xml"/><Relationship Id="rId4" Type="http://schemas.openxmlformats.org/officeDocument/2006/relationships/slideLayout" Target="../slideLayouts/slideLayout733.xml"/><Relationship Id="rId9" Type="http://schemas.openxmlformats.org/officeDocument/2006/relationships/slideLayout" Target="../slideLayouts/slideLayout738.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8.xml"/><Relationship Id="rId13" Type="http://schemas.openxmlformats.org/officeDocument/2006/relationships/theme" Target="../theme/theme69.xml"/><Relationship Id="rId3" Type="http://schemas.openxmlformats.org/officeDocument/2006/relationships/slideLayout" Target="../slideLayouts/slideLayout743.xml"/><Relationship Id="rId7" Type="http://schemas.openxmlformats.org/officeDocument/2006/relationships/slideLayout" Target="../slideLayouts/slideLayout747.xml"/><Relationship Id="rId12" Type="http://schemas.openxmlformats.org/officeDocument/2006/relationships/slideLayout" Target="../slideLayouts/slideLayout752.xml"/><Relationship Id="rId2" Type="http://schemas.openxmlformats.org/officeDocument/2006/relationships/slideLayout" Target="../slideLayouts/slideLayout742.xml"/><Relationship Id="rId1" Type="http://schemas.openxmlformats.org/officeDocument/2006/relationships/slideLayout" Target="../slideLayouts/slideLayout741.xml"/><Relationship Id="rId6" Type="http://schemas.openxmlformats.org/officeDocument/2006/relationships/slideLayout" Target="../slideLayouts/slideLayout746.xml"/><Relationship Id="rId11" Type="http://schemas.openxmlformats.org/officeDocument/2006/relationships/slideLayout" Target="../slideLayouts/slideLayout751.xml"/><Relationship Id="rId5" Type="http://schemas.openxmlformats.org/officeDocument/2006/relationships/slideLayout" Target="../slideLayouts/slideLayout745.xml"/><Relationship Id="rId10" Type="http://schemas.openxmlformats.org/officeDocument/2006/relationships/slideLayout" Target="../slideLayouts/slideLayout750.xml"/><Relationship Id="rId4" Type="http://schemas.openxmlformats.org/officeDocument/2006/relationships/slideLayout" Target="../slideLayouts/slideLayout744.xml"/><Relationship Id="rId9" Type="http://schemas.openxmlformats.org/officeDocument/2006/relationships/slideLayout" Target="../slideLayouts/slideLayout749.xml"/><Relationship Id="rId14" Type="http://schemas.openxmlformats.org/officeDocument/2006/relationships/image" Target="../media/image1.png"/></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60.xml"/><Relationship Id="rId13" Type="http://schemas.openxmlformats.org/officeDocument/2006/relationships/image" Target="../media/image1.png"/><Relationship Id="rId3" Type="http://schemas.openxmlformats.org/officeDocument/2006/relationships/slideLayout" Target="../slideLayouts/slideLayout755.xml"/><Relationship Id="rId7" Type="http://schemas.openxmlformats.org/officeDocument/2006/relationships/slideLayout" Target="../slideLayouts/slideLayout759.xml"/><Relationship Id="rId12" Type="http://schemas.openxmlformats.org/officeDocument/2006/relationships/theme" Target="../theme/theme70.xml"/><Relationship Id="rId2" Type="http://schemas.openxmlformats.org/officeDocument/2006/relationships/slideLayout" Target="../slideLayouts/slideLayout754.xml"/><Relationship Id="rId1" Type="http://schemas.openxmlformats.org/officeDocument/2006/relationships/slideLayout" Target="../slideLayouts/slideLayout753.xml"/><Relationship Id="rId6" Type="http://schemas.openxmlformats.org/officeDocument/2006/relationships/slideLayout" Target="../slideLayouts/slideLayout758.xml"/><Relationship Id="rId11" Type="http://schemas.openxmlformats.org/officeDocument/2006/relationships/slideLayout" Target="../slideLayouts/slideLayout763.xml"/><Relationship Id="rId5" Type="http://schemas.openxmlformats.org/officeDocument/2006/relationships/slideLayout" Target="../slideLayouts/slideLayout757.xml"/><Relationship Id="rId10" Type="http://schemas.openxmlformats.org/officeDocument/2006/relationships/slideLayout" Target="../slideLayouts/slideLayout762.xml"/><Relationship Id="rId4" Type="http://schemas.openxmlformats.org/officeDocument/2006/relationships/slideLayout" Target="../slideLayouts/slideLayout756.xml"/><Relationship Id="rId9" Type="http://schemas.openxmlformats.org/officeDocument/2006/relationships/slideLayout" Target="../slideLayouts/slideLayout761.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71.xml"/><Relationship Id="rId13" Type="http://schemas.openxmlformats.org/officeDocument/2006/relationships/image" Target="../media/image1.png"/><Relationship Id="rId3" Type="http://schemas.openxmlformats.org/officeDocument/2006/relationships/slideLayout" Target="../slideLayouts/slideLayout766.xml"/><Relationship Id="rId7" Type="http://schemas.openxmlformats.org/officeDocument/2006/relationships/slideLayout" Target="../slideLayouts/slideLayout770.xml"/><Relationship Id="rId12" Type="http://schemas.openxmlformats.org/officeDocument/2006/relationships/theme" Target="../theme/theme71.xml"/><Relationship Id="rId2" Type="http://schemas.openxmlformats.org/officeDocument/2006/relationships/slideLayout" Target="../slideLayouts/slideLayout765.xml"/><Relationship Id="rId1" Type="http://schemas.openxmlformats.org/officeDocument/2006/relationships/slideLayout" Target="../slideLayouts/slideLayout764.xml"/><Relationship Id="rId6" Type="http://schemas.openxmlformats.org/officeDocument/2006/relationships/slideLayout" Target="../slideLayouts/slideLayout769.xml"/><Relationship Id="rId11" Type="http://schemas.openxmlformats.org/officeDocument/2006/relationships/slideLayout" Target="../slideLayouts/slideLayout774.xml"/><Relationship Id="rId5" Type="http://schemas.openxmlformats.org/officeDocument/2006/relationships/slideLayout" Target="../slideLayouts/slideLayout768.xml"/><Relationship Id="rId10" Type="http://schemas.openxmlformats.org/officeDocument/2006/relationships/slideLayout" Target="../slideLayouts/slideLayout773.xml"/><Relationship Id="rId4" Type="http://schemas.openxmlformats.org/officeDocument/2006/relationships/slideLayout" Target="../slideLayouts/slideLayout767.xml"/><Relationship Id="rId9" Type="http://schemas.openxmlformats.org/officeDocument/2006/relationships/slideLayout" Target="../slideLayouts/slideLayout772.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82.xml"/><Relationship Id="rId13" Type="http://schemas.openxmlformats.org/officeDocument/2006/relationships/theme" Target="../theme/theme72.xml"/><Relationship Id="rId3" Type="http://schemas.openxmlformats.org/officeDocument/2006/relationships/slideLayout" Target="../slideLayouts/slideLayout777.xml"/><Relationship Id="rId7" Type="http://schemas.openxmlformats.org/officeDocument/2006/relationships/slideLayout" Target="../slideLayouts/slideLayout781.xml"/><Relationship Id="rId12" Type="http://schemas.openxmlformats.org/officeDocument/2006/relationships/slideLayout" Target="../slideLayouts/slideLayout786.xml"/><Relationship Id="rId2" Type="http://schemas.openxmlformats.org/officeDocument/2006/relationships/slideLayout" Target="../slideLayouts/slideLayout776.xml"/><Relationship Id="rId1" Type="http://schemas.openxmlformats.org/officeDocument/2006/relationships/slideLayout" Target="../slideLayouts/slideLayout775.xml"/><Relationship Id="rId6" Type="http://schemas.openxmlformats.org/officeDocument/2006/relationships/slideLayout" Target="../slideLayouts/slideLayout780.xml"/><Relationship Id="rId11" Type="http://schemas.openxmlformats.org/officeDocument/2006/relationships/slideLayout" Target="../slideLayouts/slideLayout785.xml"/><Relationship Id="rId5" Type="http://schemas.openxmlformats.org/officeDocument/2006/relationships/slideLayout" Target="../slideLayouts/slideLayout779.xml"/><Relationship Id="rId10" Type="http://schemas.openxmlformats.org/officeDocument/2006/relationships/slideLayout" Target="../slideLayouts/slideLayout784.xml"/><Relationship Id="rId4" Type="http://schemas.openxmlformats.org/officeDocument/2006/relationships/slideLayout" Target="../slideLayouts/slideLayout778.xml"/><Relationship Id="rId9" Type="http://schemas.openxmlformats.org/officeDocument/2006/relationships/slideLayout" Target="../slideLayouts/slideLayout783.xml"/><Relationship Id="rId14" Type="http://schemas.openxmlformats.org/officeDocument/2006/relationships/image" Target="../media/image1.png"/></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94.xml"/><Relationship Id="rId13" Type="http://schemas.openxmlformats.org/officeDocument/2006/relationships/image" Target="../media/image9.png"/><Relationship Id="rId3" Type="http://schemas.openxmlformats.org/officeDocument/2006/relationships/slideLayout" Target="../slideLayouts/slideLayout789.xml"/><Relationship Id="rId7" Type="http://schemas.openxmlformats.org/officeDocument/2006/relationships/slideLayout" Target="../slideLayouts/slideLayout793.xml"/><Relationship Id="rId12" Type="http://schemas.openxmlformats.org/officeDocument/2006/relationships/theme" Target="../theme/theme73.xml"/><Relationship Id="rId2" Type="http://schemas.openxmlformats.org/officeDocument/2006/relationships/slideLayout" Target="../slideLayouts/slideLayout788.xml"/><Relationship Id="rId1" Type="http://schemas.openxmlformats.org/officeDocument/2006/relationships/slideLayout" Target="../slideLayouts/slideLayout787.xml"/><Relationship Id="rId6" Type="http://schemas.openxmlformats.org/officeDocument/2006/relationships/slideLayout" Target="../slideLayouts/slideLayout792.xml"/><Relationship Id="rId11" Type="http://schemas.openxmlformats.org/officeDocument/2006/relationships/slideLayout" Target="../slideLayouts/slideLayout797.xml"/><Relationship Id="rId5" Type="http://schemas.openxmlformats.org/officeDocument/2006/relationships/slideLayout" Target="../slideLayouts/slideLayout791.xml"/><Relationship Id="rId10" Type="http://schemas.openxmlformats.org/officeDocument/2006/relationships/slideLayout" Target="../slideLayouts/slideLayout796.xml"/><Relationship Id="rId4" Type="http://schemas.openxmlformats.org/officeDocument/2006/relationships/slideLayout" Target="../slideLayouts/slideLayout790.xml"/><Relationship Id="rId9" Type="http://schemas.openxmlformats.org/officeDocument/2006/relationships/slideLayout" Target="../slideLayouts/slideLayout795.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805.xml"/><Relationship Id="rId13" Type="http://schemas.openxmlformats.org/officeDocument/2006/relationships/slideLayout" Target="../slideLayouts/slideLayout810.xml"/><Relationship Id="rId3" Type="http://schemas.openxmlformats.org/officeDocument/2006/relationships/slideLayout" Target="../slideLayouts/slideLayout800.xml"/><Relationship Id="rId7" Type="http://schemas.openxmlformats.org/officeDocument/2006/relationships/slideLayout" Target="../slideLayouts/slideLayout804.xml"/><Relationship Id="rId12" Type="http://schemas.openxmlformats.org/officeDocument/2006/relationships/slideLayout" Target="../slideLayouts/slideLayout809.xml"/><Relationship Id="rId2" Type="http://schemas.openxmlformats.org/officeDocument/2006/relationships/slideLayout" Target="../slideLayouts/slideLayout799.xml"/><Relationship Id="rId1" Type="http://schemas.openxmlformats.org/officeDocument/2006/relationships/slideLayout" Target="../slideLayouts/slideLayout798.xml"/><Relationship Id="rId6" Type="http://schemas.openxmlformats.org/officeDocument/2006/relationships/slideLayout" Target="../slideLayouts/slideLayout803.xml"/><Relationship Id="rId11" Type="http://schemas.openxmlformats.org/officeDocument/2006/relationships/slideLayout" Target="../slideLayouts/slideLayout808.xml"/><Relationship Id="rId5" Type="http://schemas.openxmlformats.org/officeDocument/2006/relationships/slideLayout" Target="../slideLayouts/slideLayout802.xml"/><Relationship Id="rId15" Type="http://schemas.openxmlformats.org/officeDocument/2006/relationships/image" Target="../media/image13.png"/><Relationship Id="rId10" Type="http://schemas.openxmlformats.org/officeDocument/2006/relationships/slideLayout" Target="../slideLayouts/slideLayout807.xml"/><Relationship Id="rId4" Type="http://schemas.openxmlformats.org/officeDocument/2006/relationships/slideLayout" Target="../slideLayouts/slideLayout801.xml"/><Relationship Id="rId9" Type="http://schemas.openxmlformats.org/officeDocument/2006/relationships/slideLayout" Target="../slideLayouts/slideLayout806.xml"/><Relationship Id="rId14" Type="http://schemas.openxmlformats.org/officeDocument/2006/relationships/theme" Target="../theme/theme74.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18.xml"/><Relationship Id="rId3" Type="http://schemas.openxmlformats.org/officeDocument/2006/relationships/slideLayout" Target="../slideLayouts/slideLayout813.xml"/><Relationship Id="rId7" Type="http://schemas.openxmlformats.org/officeDocument/2006/relationships/slideLayout" Target="../slideLayouts/slideLayout817.xml"/><Relationship Id="rId12" Type="http://schemas.openxmlformats.org/officeDocument/2006/relationships/theme" Target="../theme/theme75.xml"/><Relationship Id="rId2" Type="http://schemas.openxmlformats.org/officeDocument/2006/relationships/slideLayout" Target="../slideLayouts/slideLayout812.xml"/><Relationship Id="rId1" Type="http://schemas.openxmlformats.org/officeDocument/2006/relationships/slideLayout" Target="../slideLayouts/slideLayout811.xml"/><Relationship Id="rId6" Type="http://schemas.openxmlformats.org/officeDocument/2006/relationships/slideLayout" Target="../slideLayouts/slideLayout816.xml"/><Relationship Id="rId11" Type="http://schemas.openxmlformats.org/officeDocument/2006/relationships/slideLayout" Target="../slideLayouts/slideLayout821.xml"/><Relationship Id="rId5" Type="http://schemas.openxmlformats.org/officeDocument/2006/relationships/slideLayout" Target="../slideLayouts/slideLayout815.xml"/><Relationship Id="rId10" Type="http://schemas.openxmlformats.org/officeDocument/2006/relationships/slideLayout" Target="../slideLayouts/slideLayout820.xml"/><Relationship Id="rId4" Type="http://schemas.openxmlformats.org/officeDocument/2006/relationships/slideLayout" Target="../slideLayouts/slideLayout814.xml"/><Relationship Id="rId9" Type="http://schemas.openxmlformats.org/officeDocument/2006/relationships/slideLayout" Target="../slideLayouts/slideLayout819.xml"/></Relationships>
</file>

<file path=ppt/slideMasters/_rels/slideMaster76.xml.rels><?xml version="1.0" encoding="UTF-8" standalone="yes"?>
<Relationships xmlns="http://schemas.openxmlformats.org/package/2006/relationships"><Relationship Id="rId3" Type="http://schemas.openxmlformats.org/officeDocument/2006/relationships/slideLayout" Target="../slideLayouts/slideLayout824.xml"/><Relationship Id="rId7" Type="http://schemas.openxmlformats.org/officeDocument/2006/relationships/theme" Target="../theme/theme76.xml"/><Relationship Id="rId2" Type="http://schemas.openxmlformats.org/officeDocument/2006/relationships/slideLayout" Target="../slideLayouts/slideLayout823.xml"/><Relationship Id="rId1" Type="http://schemas.openxmlformats.org/officeDocument/2006/relationships/slideLayout" Target="../slideLayouts/slideLayout822.xml"/><Relationship Id="rId6" Type="http://schemas.openxmlformats.org/officeDocument/2006/relationships/slideLayout" Target="../slideLayouts/slideLayout827.xml"/><Relationship Id="rId5" Type="http://schemas.openxmlformats.org/officeDocument/2006/relationships/slideLayout" Target="../slideLayouts/slideLayout826.xml"/><Relationship Id="rId4" Type="http://schemas.openxmlformats.org/officeDocument/2006/relationships/slideLayout" Target="../slideLayouts/slideLayout825.xml"/></Relationships>
</file>

<file path=ppt/slideMasters/_rels/slideMaster77.xml.rels><?xml version="1.0" encoding="UTF-8" standalone="yes"?>
<Relationships xmlns="http://schemas.openxmlformats.org/package/2006/relationships"><Relationship Id="rId8" Type="http://schemas.openxmlformats.org/officeDocument/2006/relationships/slideLayout" Target="../slideLayouts/slideLayout835.xml"/><Relationship Id="rId13" Type="http://schemas.openxmlformats.org/officeDocument/2006/relationships/theme" Target="../theme/theme77.xml"/><Relationship Id="rId3" Type="http://schemas.openxmlformats.org/officeDocument/2006/relationships/slideLayout" Target="../slideLayouts/slideLayout830.xml"/><Relationship Id="rId7" Type="http://schemas.openxmlformats.org/officeDocument/2006/relationships/slideLayout" Target="../slideLayouts/slideLayout834.xml"/><Relationship Id="rId12" Type="http://schemas.openxmlformats.org/officeDocument/2006/relationships/slideLayout" Target="../slideLayouts/slideLayout839.xml"/><Relationship Id="rId2" Type="http://schemas.openxmlformats.org/officeDocument/2006/relationships/slideLayout" Target="../slideLayouts/slideLayout829.xml"/><Relationship Id="rId1" Type="http://schemas.openxmlformats.org/officeDocument/2006/relationships/slideLayout" Target="../slideLayouts/slideLayout828.xml"/><Relationship Id="rId6" Type="http://schemas.openxmlformats.org/officeDocument/2006/relationships/slideLayout" Target="../slideLayouts/slideLayout833.xml"/><Relationship Id="rId11" Type="http://schemas.openxmlformats.org/officeDocument/2006/relationships/slideLayout" Target="../slideLayouts/slideLayout838.xml"/><Relationship Id="rId5" Type="http://schemas.openxmlformats.org/officeDocument/2006/relationships/slideLayout" Target="../slideLayouts/slideLayout832.xml"/><Relationship Id="rId10" Type="http://schemas.openxmlformats.org/officeDocument/2006/relationships/slideLayout" Target="../slideLayouts/slideLayout837.xml"/><Relationship Id="rId4" Type="http://schemas.openxmlformats.org/officeDocument/2006/relationships/slideLayout" Target="../slideLayouts/slideLayout831.xml"/><Relationship Id="rId9" Type="http://schemas.openxmlformats.org/officeDocument/2006/relationships/slideLayout" Target="../slideLayouts/slideLayout836.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47.xml"/><Relationship Id="rId3" Type="http://schemas.openxmlformats.org/officeDocument/2006/relationships/slideLayout" Target="../slideLayouts/slideLayout842.xml"/><Relationship Id="rId7" Type="http://schemas.openxmlformats.org/officeDocument/2006/relationships/slideLayout" Target="../slideLayouts/slideLayout846.xml"/><Relationship Id="rId12" Type="http://schemas.openxmlformats.org/officeDocument/2006/relationships/theme" Target="../theme/theme78.xml"/><Relationship Id="rId2" Type="http://schemas.openxmlformats.org/officeDocument/2006/relationships/slideLayout" Target="../slideLayouts/slideLayout841.xml"/><Relationship Id="rId1" Type="http://schemas.openxmlformats.org/officeDocument/2006/relationships/slideLayout" Target="../slideLayouts/slideLayout840.xml"/><Relationship Id="rId6" Type="http://schemas.openxmlformats.org/officeDocument/2006/relationships/slideLayout" Target="../slideLayouts/slideLayout845.xml"/><Relationship Id="rId11" Type="http://schemas.openxmlformats.org/officeDocument/2006/relationships/slideLayout" Target="../slideLayouts/slideLayout850.xml"/><Relationship Id="rId5" Type="http://schemas.openxmlformats.org/officeDocument/2006/relationships/slideLayout" Target="../slideLayouts/slideLayout844.xml"/><Relationship Id="rId10" Type="http://schemas.openxmlformats.org/officeDocument/2006/relationships/slideLayout" Target="../slideLayouts/slideLayout849.xml"/><Relationship Id="rId4" Type="http://schemas.openxmlformats.org/officeDocument/2006/relationships/slideLayout" Target="../slideLayouts/slideLayout843.xml"/><Relationship Id="rId9" Type="http://schemas.openxmlformats.org/officeDocument/2006/relationships/slideLayout" Target="../slideLayouts/slideLayout848.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58.xml"/><Relationship Id="rId3" Type="http://schemas.openxmlformats.org/officeDocument/2006/relationships/slideLayout" Target="../slideLayouts/slideLayout853.xml"/><Relationship Id="rId7" Type="http://schemas.openxmlformats.org/officeDocument/2006/relationships/slideLayout" Target="../slideLayouts/slideLayout857.xml"/><Relationship Id="rId12" Type="http://schemas.openxmlformats.org/officeDocument/2006/relationships/theme" Target="../theme/theme79.xml"/><Relationship Id="rId2" Type="http://schemas.openxmlformats.org/officeDocument/2006/relationships/slideLayout" Target="../slideLayouts/slideLayout852.xml"/><Relationship Id="rId1" Type="http://schemas.openxmlformats.org/officeDocument/2006/relationships/slideLayout" Target="../slideLayouts/slideLayout851.xml"/><Relationship Id="rId6" Type="http://schemas.openxmlformats.org/officeDocument/2006/relationships/slideLayout" Target="../slideLayouts/slideLayout856.xml"/><Relationship Id="rId11" Type="http://schemas.openxmlformats.org/officeDocument/2006/relationships/slideLayout" Target="../slideLayouts/slideLayout861.xml"/><Relationship Id="rId5" Type="http://schemas.openxmlformats.org/officeDocument/2006/relationships/slideLayout" Target="../slideLayouts/slideLayout855.xml"/><Relationship Id="rId10" Type="http://schemas.openxmlformats.org/officeDocument/2006/relationships/slideLayout" Target="../slideLayouts/slideLayout860.xml"/><Relationship Id="rId4" Type="http://schemas.openxmlformats.org/officeDocument/2006/relationships/slideLayout" Target="../slideLayouts/slideLayout854.xml"/><Relationship Id="rId9" Type="http://schemas.openxmlformats.org/officeDocument/2006/relationships/slideLayout" Target="../slideLayouts/slideLayout859.xml"/></Relationships>
</file>

<file path=ppt/slideMasters/_rels/slideMaster80.xml.rels><?xml version="1.0" encoding="UTF-8" standalone="yes"?>
<Relationships xmlns="http://schemas.openxmlformats.org/package/2006/relationships"><Relationship Id="rId3" Type="http://schemas.openxmlformats.org/officeDocument/2006/relationships/slideLayout" Target="../slideLayouts/slideLayout864.xml"/><Relationship Id="rId2" Type="http://schemas.openxmlformats.org/officeDocument/2006/relationships/slideLayout" Target="../slideLayouts/slideLayout863.xml"/><Relationship Id="rId1" Type="http://schemas.openxmlformats.org/officeDocument/2006/relationships/slideLayout" Target="../slideLayouts/slideLayout862.xml"/><Relationship Id="rId5" Type="http://schemas.openxmlformats.org/officeDocument/2006/relationships/theme" Target="../theme/theme80.xml"/><Relationship Id="rId4" Type="http://schemas.openxmlformats.org/officeDocument/2006/relationships/slideLayout" Target="../slideLayouts/slideLayout865.xml"/></Relationships>
</file>

<file path=ppt/slideMasters/_rels/slideMaster81.xml.rels><?xml version="1.0" encoding="UTF-8" standalone="yes"?>
<Relationships xmlns="http://schemas.openxmlformats.org/package/2006/relationships"><Relationship Id="rId8" Type="http://schemas.openxmlformats.org/officeDocument/2006/relationships/slideLayout" Target="../slideLayouts/slideLayout873.xml"/><Relationship Id="rId13" Type="http://schemas.openxmlformats.org/officeDocument/2006/relationships/theme" Target="../theme/theme81.xml"/><Relationship Id="rId3" Type="http://schemas.openxmlformats.org/officeDocument/2006/relationships/slideLayout" Target="../slideLayouts/slideLayout868.xml"/><Relationship Id="rId7" Type="http://schemas.openxmlformats.org/officeDocument/2006/relationships/slideLayout" Target="../slideLayouts/slideLayout872.xml"/><Relationship Id="rId12" Type="http://schemas.openxmlformats.org/officeDocument/2006/relationships/slideLayout" Target="../slideLayouts/slideLayout877.xml"/><Relationship Id="rId2" Type="http://schemas.openxmlformats.org/officeDocument/2006/relationships/slideLayout" Target="../slideLayouts/slideLayout867.xml"/><Relationship Id="rId1" Type="http://schemas.openxmlformats.org/officeDocument/2006/relationships/slideLayout" Target="../slideLayouts/slideLayout866.xml"/><Relationship Id="rId6" Type="http://schemas.openxmlformats.org/officeDocument/2006/relationships/slideLayout" Target="../slideLayouts/slideLayout871.xml"/><Relationship Id="rId11" Type="http://schemas.openxmlformats.org/officeDocument/2006/relationships/slideLayout" Target="../slideLayouts/slideLayout876.xml"/><Relationship Id="rId5" Type="http://schemas.openxmlformats.org/officeDocument/2006/relationships/slideLayout" Target="../slideLayouts/slideLayout870.xml"/><Relationship Id="rId10" Type="http://schemas.openxmlformats.org/officeDocument/2006/relationships/slideLayout" Target="../slideLayouts/slideLayout875.xml"/><Relationship Id="rId4" Type="http://schemas.openxmlformats.org/officeDocument/2006/relationships/slideLayout" Target="../slideLayouts/slideLayout869.xml"/><Relationship Id="rId9" Type="http://schemas.openxmlformats.org/officeDocument/2006/relationships/slideLayout" Target="../slideLayouts/slideLayout874.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85.xml"/><Relationship Id="rId13" Type="http://schemas.openxmlformats.org/officeDocument/2006/relationships/image" Target="../media/image1.png"/><Relationship Id="rId3" Type="http://schemas.openxmlformats.org/officeDocument/2006/relationships/slideLayout" Target="../slideLayouts/slideLayout880.xml"/><Relationship Id="rId7" Type="http://schemas.openxmlformats.org/officeDocument/2006/relationships/slideLayout" Target="../slideLayouts/slideLayout884.xml"/><Relationship Id="rId12" Type="http://schemas.openxmlformats.org/officeDocument/2006/relationships/theme" Target="../theme/theme82.xml"/><Relationship Id="rId2" Type="http://schemas.openxmlformats.org/officeDocument/2006/relationships/slideLayout" Target="../slideLayouts/slideLayout879.xml"/><Relationship Id="rId1" Type="http://schemas.openxmlformats.org/officeDocument/2006/relationships/slideLayout" Target="../slideLayouts/slideLayout878.xml"/><Relationship Id="rId6" Type="http://schemas.openxmlformats.org/officeDocument/2006/relationships/slideLayout" Target="../slideLayouts/slideLayout883.xml"/><Relationship Id="rId11" Type="http://schemas.openxmlformats.org/officeDocument/2006/relationships/slideLayout" Target="../slideLayouts/slideLayout888.xml"/><Relationship Id="rId5" Type="http://schemas.openxmlformats.org/officeDocument/2006/relationships/slideLayout" Target="../slideLayouts/slideLayout882.xml"/><Relationship Id="rId10" Type="http://schemas.openxmlformats.org/officeDocument/2006/relationships/slideLayout" Target="../slideLayouts/slideLayout887.xml"/><Relationship Id="rId4" Type="http://schemas.openxmlformats.org/officeDocument/2006/relationships/slideLayout" Target="../slideLayouts/slideLayout881.xml"/><Relationship Id="rId9" Type="http://schemas.openxmlformats.org/officeDocument/2006/relationships/slideLayout" Target="../slideLayouts/slideLayout886.xml"/></Relationships>
</file>

<file path=ppt/slideMasters/_rels/slideMaster83.xml.rels><?xml version="1.0" encoding="UTF-8" standalone="yes"?>
<Relationships xmlns="http://schemas.openxmlformats.org/package/2006/relationships"><Relationship Id="rId8" Type="http://schemas.openxmlformats.org/officeDocument/2006/relationships/slideLayout" Target="../slideLayouts/slideLayout896.xml"/><Relationship Id="rId13" Type="http://schemas.openxmlformats.org/officeDocument/2006/relationships/image" Target="../media/image1.png"/><Relationship Id="rId3" Type="http://schemas.openxmlformats.org/officeDocument/2006/relationships/slideLayout" Target="../slideLayouts/slideLayout891.xml"/><Relationship Id="rId7" Type="http://schemas.openxmlformats.org/officeDocument/2006/relationships/slideLayout" Target="../slideLayouts/slideLayout895.xml"/><Relationship Id="rId12" Type="http://schemas.openxmlformats.org/officeDocument/2006/relationships/theme" Target="../theme/theme83.xml"/><Relationship Id="rId2" Type="http://schemas.openxmlformats.org/officeDocument/2006/relationships/slideLayout" Target="../slideLayouts/slideLayout890.xml"/><Relationship Id="rId1" Type="http://schemas.openxmlformats.org/officeDocument/2006/relationships/slideLayout" Target="../slideLayouts/slideLayout889.xml"/><Relationship Id="rId6" Type="http://schemas.openxmlformats.org/officeDocument/2006/relationships/slideLayout" Target="../slideLayouts/slideLayout894.xml"/><Relationship Id="rId11" Type="http://schemas.openxmlformats.org/officeDocument/2006/relationships/slideLayout" Target="../slideLayouts/slideLayout899.xml"/><Relationship Id="rId5" Type="http://schemas.openxmlformats.org/officeDocument/2006/relationships/slideLayout" Target="../slideLayouts/slideLayout893.xml"/><Relationship Id="rId10" Type="http://schemas.openxmlformats.org/officeDocument/2006/relationships/slideLayout" Target="../slideLayouts/slideLayout898.xml"/><Relationship Id="rId4" Type="http://schemas.openxmlformats.org/officeDocument/2006/relationships/slideLayout" Target="../slideLayouts/slideLayout892.xml"/><Relationship Id="rId9" Type="http://schemas.openxmlformats.org/officeDocument/2006/relationships/slideLayout" Target="../slideLayouts/slideLayout897.xml"/></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907.xml"/><Relationship Id="rId13" Type="http://schemas.openxmlformats.org/officeDocument/2006/relationships/image" Target="../media/image1.png"/><Relationship Id="rId3" Type="http://schemas.openxmlformats.org/officeDocument/2006/relationships/slideLayout" Target="../slideLayouts/slideLayout902.xml"/><Relationship Id="rId7" Type="http://schemas.openxmlformats.org/officeDocument/2006/relationships/slideLayout" Target="../slideLayouts/slideLayout906.xml"/><Relationship Id="rId12" Type="http://schemas.openxmlformats.org/officeDocument/2006/relationships/theme" Target="../theme/theme84.xml"/><Relationship Id="rId2" Type="http://schemas.openxmlformats.org/officeDocument/2006/relationships/slideLayout" Target="../slideLayouts/slideLayout901.xml"/><Relationship Id="rId1" Type="http://schemas.openxmlformats.org/officeDocument/2006/relationships/slideLayout" Target="../slideLayouts/slideLayout900.xml"/><Relationship Id="rId6" Type="http://schemas.openxmlformats.org/officeDocument/2006/relationships/slideLayout" Target="../slideLayouts/slideLayout905.xml"/><Relationship Id="rId11" Type="http://schemas.openxmlformats.org/officeDocument/2006/relationships/slideLayout" Target="../slideLayouts/slideLayout910.xml"/><Relationship Id="rId5" Type="http://schemas.openxmlformats.org/officeDocument/2006/relationships/slideLayout" Target="../slideLayouts/slideLayout904.xml"/><Relationship Id="rId10" Type="http://schemas.openxmlformats.org/officeDocument/2006/relationships/slideLayout" Target="../slideLayouts/slideLayout909.xml"/><Relationship Id="rId4" Type="http://schemas.openxmlformats.org/officeDocument/2006/relationships/slideLayout" Target="../slideLayouts/slideLayout903.xml"/><Relationship Id="rId9" Type="http://schemas.openxmlformats.org/officeDocument/2006/relationships/slideLayout" Target="../slideLayouts/slideLayout90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11/29/20</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2020. 11. 29.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11/29/20</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11/29/20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11/29/20</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7949" r:id="rId1"/>
    <p:sldLayoutId id="2147487950" r:id="rId2"/>
    <p:sldLayoutId id="2147487951" r:id="rId3"/>
    <p:sldLayoutId id="2147487952" r:id="rId4"/>
    <p:sldLayoutId id="2147487953" r:id="rId5"/>
    <p:sldLayoutId id="2147487954" r:id="rId6"/>
    <p:sldLayoutId id="2147487955" r:id="rId7"/>
    <p:sldLayoutId id="2147487956" r:id="rId8"/>
    <p:sldLayoutId id="2147487957" r:id="rId9"/>
    <p:sldLayoutId id="2147487958" r:id="rId10"/>
    <p:sldLayoutId id="2147487959"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917396573"/>
      </p:ext>
    </p:extLst>
  </p:cSld>
  <p:clrMap bg1="lt1" tx1="dk1" bg2="lt2" tx2="dk2" accent1="accent1" accent2="accent2" accent3="accent3" accent4="accent4" accent5="accent5" accent6="accent6" hlink="hlink" folHlink="folHlink"/>
  <p:sldLayoutIdLst>
    <p:sldLayoutId id="2147488353" r:id="rId1"/>
    <p:sldLayoutId id="2147488354" r:id="rId2"/>
    <p:sldLayoutId id="2147488355" r:id="rId3"/>
    <p:sldLayoutId id="2147488356" r:id="rId4"/>
    <p:sldLayoutId id="2147488357" r:id="rId5"/>
    <p:sldLayoutId id="2147488358" r:id="rId6"/>
    <p:sldLayoutId id="2147488359" r:id="rId7"/>
    <p:sldLayoutId id="2147488360" r:id="rId8"/>
    <p:sldLayoutId id="2147488361" r:id="rId9"/>
    <p:sldLayoutId id="2147488362" r:id="rId10"/>
    <p:sldLayoutId id="2147488363" r:id="rId11"/>
    <p:sldLayoutId id="21474883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983591180"/>
      </p:ext>
    </p:extLst>
  </p:cSld>
  <p:clrMap bg1="lt1" tx1="dk1" bg2="lt2" tx2="dk2" accent1="accent1" accent2="accent2" accent3="accent3" accent4="accent4" accent5="accent5" accent6="accent6" hlink="hlink" folHlink="folHlink"/>
  <p:sldLayoutIdLst>
    <p:sldLayoutId id="2147488366" r:id="rId1"/>
    <p:sldLayoutId id="2147488367" r:id="rId2"/>
    <p:sldLayoutId id="2147488368" r:id="rId3"/>
    <p:sldLayoutId id="2147488369" r:id="rId4"/>
    <p:sldLayoutId id="2147488370" r:id="rId5"/>
    <p:sldLayoutId id="2147488371" r:id="rId6"/>
    <p:sldLayoutId id="2147488372" r:id="rId7"/>
    <p:sldLayoutId id="2147488373" r:id="rId8"/>
    <p:sldLayoutId id="2147488374" r:id="rId9"/>
    <p:sldLayoutId id="2147488375" r:id="rId10"/>
    <p:sldLayoutId id="2147488376" r:id="rId11"/>
    <p:sldLayoutId id="214748837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366330585"/>
      </p:ext>
    </p:extLst>
  </p:cSld>
  <p:clrMap bg1="lt1" tx1="dk1" bg2="lt2" tx2="dk2" accent1="accent1" accent2="accent2" accent3="accent3" accent4="accent4" accent5="accent5" accent6="accent6" hlink="hlink" folHlink="folHlink"/>
  <p:sldLayoutIdLst>
    <p:sldLayoutId id="2147488391" r:id="rId1"/>
    <p:sldLayoutId id="2147488392" r:id="rId2"/>
    <p:sldLayoutId id="2147488393" r:id="rId3"/>
    <p:sldLayoutId id="2147488394" r:id="rId4"/>
    <p:sldLayoutId id="2147488395" r:id="rId5"/>
    <p:sldLayoutId id="2147488396" r:id="rId6"/>
    <p:sldLayoutId id="2147488397" r:id="rId7"/>
    <p:sldLayoutId id="2147488398" r:id="rId8"/>
    <p:sldLayoutId id="2147488399" r:id="rId9"/>
    <p:sldLayoutId id="2147488400" r:id="rId10"/>
    <p:sldLayoutId id="2147488401" r:id="rId11"/>
    <p:sldLayoutId id="214748840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123989698"/>
      </p:ext>
    </p:extLst>
  </p:cSld>
  <p:clrMap bg1="lt1" tx1="dk1" bg2="lt2" tx2="dk2" accent1="accent1" accent2="accent2" accent3="accent3" accent4="accent4" accent5="accent5" accent6="accent6" hlink="hlink" folHlink="folHlink"/>
  <p:sldLayoutIdLst>
    <p:sldLayoutId id="2147488572" r:id="rId1"/>
    <p:sldLayoutId id="2147488573" r:id="rId2"/>
    <p:sldLayoutId id="2147488574" r:id="rId3"/>
    <p:sldLayoutId id="2147488575" r:id="rId4"/>
    <p:sldLayoutId id="2147488576" r:id="rId5"/>
    <p:sldLayoutId id="2147488577" r:id="rId6"/>
    <p:sldLayoutId id="2147488578" r:id="rId7"/>
    <p:sldLayoutId id="2147488579" r:id="rId8"/>
    <p:sldLayoutId id="2147488580" r:id="rId9"/>
    <p:sldLayoutId id="2147488581" r:id="rId10"/>
    <p:sldLayoutId id="2147488582" r:id="rId11"/>
    <p:sldLayoutId id="214748858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65323747"/>
      </p:ext>
    </p:extLst>
  </p:cSld>
  <p:clrMap bg1="lt1" tx1="dk1" bg2="dk2" tx2="lt2" accent1="accent1" accent2="accent2" accent3="accent3" accent4="accent4" accent5="accent5" accent6="accent6" hlink="hlink" folHlink="folHlink"/>
  <p:sldLayoutIdLst>
    <p:sldLayoutId id="2147488724" r:id="rId1"/>
    <p:sldLayoutId id="2147488725" r:id="rId2"/>
    <p:sldLayoutId id="2147488726" r:id="rId3"/>
    <p:sldLayoutId id="2147488727" r:id="rId4"/>
    <p:sldLayoutId id="2147488728" r:id="rId5"/>
    <p:sldLayoutId id="2147488729" r:id="rId6"/>
    <p:sldLayoutId id="2147488730" r:id="rId7"/>
    <p:sldLayoutId id="2147488731" r:id="rId8"/>
    <p:sldLayoutId id="2147488732" r:id="rId9"/>
    <p:sldLayoutId id="2147488733"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678549"/>
      </p:ext>
    </p:extLst>
  </p:cSld>
  <p:clrMap bg1="lt1" tx1="dk1" bg2="lt2" tx2="dk2" accent1="accent1" accent2="accent2" accent3="accent3" accent4="accent4" accent5="accent5" accent6="accent6" hlink="hlink" folHlink="folHlink"/>
  <p:sldLayoutIdLst>
    <p:sldLayoutId id="2147488786" r:id="rId1"/>
    <p:sldLayoutId id="2147488787" r:id="rId2"/>
    <p:sldLayoutId id="2147488788" r:id="rId3"/>
    <p:sldLayoutId id="2147488789" r:id="rId4"/>
    <p:sldLayoutId id="2147488790" r:id="rId5"/>
    <p:sldLayoutId id="2147488791" r:id="rId6"/>
    <p:sldLayoutId id="2147488792" r:id="rId7"/>
    <p:sldLayoutId id="2147488793" r:id="rId8"/>
    <p:sldLayoutId id="2147488794" r:id="rId9"/>
    <p:sldLayoutId id="2147488795" r:id="rId10"/>
    <p:sldLayoutId id="214748879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2170985425"/>
      </p:ext>
    </p:extLst>
  </p:cSld>
  <p:clrMap bg1="lt1" tx1="dk1" bg2="lt2" tx2="dk2" accent1="accent1" accent2="accent2" accent3="accent3" accent4="accent4" accent5="accent5" accent6="accent6" hlink="hlink" folHlink="folHlink"/>
  <p:sldLayoutIdLst>
    <p:sldLayoutId id="2147488893" r:id="rId1"/>
    <p:sldLayoutId id="2147488894" r:id="rId2"/>
    <p:sldLayoutId id="2147488895" r:id="rId3"/>
    <p:sldLayoutId id="2147488896" r:id="rId4"/>
    <p:sldLayoutId id="2147488897" r:id="rId5"/>
    <p:sldLayoutId id="2147488898" r:id="rId6"/>
    <p:sldLayoutId id="2147488899" r:id="rId7"/>
    <p:sldLayoutId id="2147488900" r:id="rId8"/>
    <p:sldLayoutId id="2147488901" r:id="rId9"/>
    <p:sldLayoutId id="2147488902" r:id="rId10"/>
    <p:sldLayoutId id="2147488903" r:id="rId11"/>
    <p:sldLayoutId id="214748890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4415746"/>
      </p:ext>
    </p:extLst>
  </p:cSld>
  <p:clrMap bg1="lt1" tx1="dk1" bg2="lt2" tx2="dk2" accent1="accent1" accent2="accent2" accent3="accent3" accent4="accent4" accent5="accent5" accent6="accent6" hlink="hlink" folHlink="folHlink"/>
  <p:sldLayoutIdLst>
    <p:sldLayoutId id="2147488976" r:id="rId1"/>
    <p:sldLayoutId id="21474889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581542497"/>
      </p:ext>
    </p:extLst>
  </p:cSld>
  <p:clrMap bg1="lt1" tx1="dk1" bg2="lt2" tx2="dk2" accent1="accent1" accent2="accent2" accent3="accent3" accent4="accent4" accent5="accent5" accent6="accent6" hlink="hlink" folHlink="folHlink"/>
  <p:sldLayoutIdLst>
    <p:sldLayoutId id="2147489067" r:id="rId1"/>
    <p:sldLayoutId id="2147489068" r:id="rId2"/>
    <p:sldLayoutId id="2147489069" r:id="rId3"/>
    <p:sldLayoutId id="2147489070" r:id="rId4"/>
    <p:sldLayoutId id="2147489071" r:id="rId5"/>
    <p:sldLayoutId id="2147489072" r:id="rId6"/>
    <p:sldLayoutId id="2147489073" r:id="rId7"/>
    <p:sldLayoutId id="2147489074" r:id="rId8"/>
    <p:sldLayoutId id="2147489075" r:id="rId9"/>
    <p:sldLayoutId id="2147489076" r:id="rId10"/>
    <p:sldLayoutId id="2147489077" r:id="rId11"/>
    <p:sldLayoutId id="214748907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3034384770"/>
      </p:ext>
    </p:extLst>
  </p:cSld>
  <p:clrMap bg1="lt1" tx1="dk1" bg2="lt2" tx2="dk2" accent1="accent1" accent2="accent2" accent3="accent3" accent4="accent4" accent5="accent5" accent6="accent6" hlink="hlink" folHlink="folHlink"/>
  <p:sldLayoutIdLst>
    <p:sldLayoutId id="2147489241" r:id="rId1"/>
    <p:sldLayoutId id="2147489242" r:id="rId2"/>
    <p:sldLayoutId id="2147489243" r:id="rId3"/>
    <p:sldLayoutId id="2147489244" r:id="rId4"/>
    <p:sldLayoutId id="2147489245" r:id="rId5"/>
    <p:sldLayoutId id="2147489246" r:id="rId6"/>
    <p:sldLayoutId id="2147489247" r:id="rId7"/>
    <p:sldLayoutId id="2147489248" r:id="rId8"/>
    <p:sldLayoutId id="2147489249" r:id="rId9"/>
    <p:sldLayoutId id="2147489250" r:id="rId10"/>
    <p:sldLayoutId id="2147489251"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0" y="0"/>
            <a:ext cx="9144000" cy="681318"/>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0" y="139377"/>
            <a:ext cx="7943850" cy="429389"/>
          </a:xfrm>
          <a:prstGeom prst="rect">
            <a:avLst/>
          </a:prstGeom>
        </p:spPr>
        <p:txBody>
          <a:bodyPr vert="horz" lIns="45720" tIns="0" rIns="45720" bIns="45720" rtlCol="0" anchor="ctr">
            <a:noAutofit/>
          </a:bodyPr>
          <a:lstStyle/>
          <a:p>
            <a:r>
              <a:rPr lang="en-US" dirty="0"/>
              <a:t>Click to edit Master title style</a:t>
            </a:r>
          </a:p>
        </p:txBody>
      </p:sp>
      <p:sp>
        <p:nvSpPr>
          <p:cNvPr id="1031" name="Text Placeholder 2"/>
          <p:cNvSpPr>
            <a:spLocks noGrp="1"/>
          </p:cNvSpPr>
          <p:nvPr>
            <p:ph type="body" idx="1"/>
          </p:nvPr>
        </p:nvSpPr>
        <p:spPr bwMode="auto">
          <a:xfrm>
            <a:off x="152400" y="810545"/>
            <a:ext cx="8839200" cy="5726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5" name="Footer Placeholder 4"/>
          <p:cNvSpPr>
            <a:spLocks noGrp="1"/>
          </p:cNvSpPr>
          <p:nvPr>
            <p:ph type="ftr" sz="quarter" idx="3"/>
          </p:nvPr>
        </p:nvSpPr>
        <p:spPr>
          <a:xfrm>
            <a:off x="0" y="6583363"/>
            <a:ext cx="6172200" cy="228600"/>
          </a:xfrm>
          <a:prstGeom prst="rect">
            <a:avLst/>
          </a:prstGeom>
        </p:spPr>
        <p:txBody>
          <a:bodyPr vert="horz" lIns="45720" tIns="0" rIns="45720" bIns="0" rtlCol="0" anchor="ctr"/>
          <a:lstStyle>
            <a:lvl1pPr algn="l" fontAlgn="auto">
              <a:spcBef>
                <a:spcPts val="0"/>
              </a:spcBef>
              <a:spcAft>
                <a:spcPts val="0"/>
              </a:spcAft>
              <a:defRPr sz="1200" b="0" cap="none" spc="0" baseline="0">
                <a:solidFill>
                  <a:schemeClr val="tx1">
                    <a:lumMod val="65000"/>
                    <a:lumOff val="35000"/>
                  </a:schemeClr>
                </a:solidFill>
                <a:latin typeface="Whitney-Semibold SC" panose="02000603040000020004" pitchFamily="2" charset="0"/>
                <a:cs typeface="Arial" panose="020B0604020202020204" pitchFamily="34" charset="0"/>
              </a:defRPr>
            </a:lvl1pPr>
          </a:lstStyle>
          <a:p>
            <a:pPr>
              <a:defRPr/>
            </a:pPr>
            <a:r>
              <a:rPr lang="en-US"/>
              <a:t>Vulnerabilities in MLC NAND Flash Memory Programming</a:t>
            </a:r>
            <a:endParaRPr lang="en-US" dirty="0"/>
          </a:p>
        </p:txBody>
      </p:sp>
      <p:sp>
        <p:nvSpPr>
          <p:cNvPr id="6" name="Slide Number Placeholder 5"/>
          <p:cNvSpPr>
            <a:spLocks noGrp="1"/>
          </p:cNvSpPr>
          <p:nvPr>
            <p:ph type="sldNum" sz="quarter" idx="4"/>
          </p:nvPr>
        </p:nvSpPr>
        <p:spPr>
          <a:xfrm>
            <a:off x="7772400" y="6583363"/>
            <a:ext cx="1371600" cy="228600"/>
          </a:xfrm>
          <a:prstGeom prst="rect">
            <a:avLst/>
          </a:prstGeom>
        </p:spPr>
        <p:txBody>
          <a:bodyPr vert="horz" wrap="square" lIns="45720" tIns="0" rIns="45720" bIns="0" numCol="1" anchor="ctr" anchorCtr="0" compatLnSpc="1">
            <a:prstTxWarp prst="textNoShape">
              <a:avLst/>
            </a:prstTxWarp>
          </a:bodyPr>
          <a:lstStyle>
            <a:lvl1pPr algn="r">
              <a:defRPr sz="1200" b="0">
                <a:solidFill>
                  <a:schemeClr val="tx1">
                    <a:lumMod val="65000"/>
                    <a:lumOff val="35000"/>
                  </a:schemeClr>
                </a:solidFill>
                <a:latin typeface="Whitney-Medium" panose="02000603040000020004" pitchFamily="2" charset="0"/>
                <a:ea typeface="Whitney-Medium" panose="02000603040000020004" pitchFamily="2" charset="0"/>
                <a:cs typeface="Arial" panose="020B0604020202020204" pitchFamily="34" charset="0"/>
              </a:defRPr>
            </a:lvl1pPr>
          </a:lstStyle>
          <a:p>
            <a:r>
              <a:rPr lang="en-US" altLang="en-US" dirty="0"/>
              <a:t>Page </a:t>
            </a:r>
            <a:fld id="{BBF05047-ADC6-47BF-A318-424F854A849A}" type="slidenum">
              <a:rPr lang="en-US" altLang="en-US" smtClean="0"/>
              <a:pPr/>
              <a:t>‹#›</a:t>
            </a:fld>
            <a:r>
              <a:rPr lang="en-US" altLang="en-US" dirty="0"/>
              <a:t> of 25</a:t>
            </a:r>
          </a:p>
        </p:txBody>
      </p:sp>
      <p:pic>
        <p:nvPicPr>
          <p:cNvPr id="3" name="Picture 2"/>
          <p:cNvPicPr>
            <a:picLocks/>
          </p:cNvPicPr>
          <p:nvPr userDrawn="1"/>
        </p:nvPicPr>
        <p:blipFill>
          <a:blip r:embed="rId13" cstate="screen">
            <a:extLst>
              <a:ext uri="{28A0092B-C50C-407E-A947-70E740481C1C}">
                <a14:useLocalDpi xmlns:a14="http://schemas.microsoft.com/office/drawing/2010/main"/>
              </a:ext>
            </a:extLst>
          </a:blip>
          <a:stretch>
            <a:fillRect/>
          </a:stretch>
        </p:blipFill>
        <p:spPr>
          <a:xfrm>
            <a:off x="8023861" y="228600"/>
            <a:ext cx="1066271" cy="215085"/>
          </a:xfrm>
          <a:prstGeom prst="rect">
            <a:avLst/>
          </a:prstGeom>
        </p:spPr>
      </p:pic>
      <p:sp>
        <p:nvSpPr>
          <p:cNvPr id="12" name="Rectangle 11"/>
          <p:cNvSpPr/>
          <p:nvPr userDrawn="1"/>
        </p:nvSpPr>
        <p:spPr>
          <a:xfrm>
            <a:off x="0" y="6811963"/>
            <a:ext cx="9144000" cy="46037"/>
          </a:xfrm>
          <a:prstGeom prst="rect">
            <a:avLst/>
          </a:prstGeom>
          <a:solidFill>
            <a:srgbClr val="6969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925388500"/>
      </p:ext>
    </p:extLst>
  </p:cSld>
  <p:clrMap bg1="lt1" tx1="dk1" bg2="lt2" tx2="dk2" accent1="accent1" accent2="accent2" accent3="accent3" accent4="accent4" accent5="accent5" accent6="accent6" hlink="hlink" folHlink="folHlink"/>
  <p:sldLayoutIdLst>
    <p:sldLayoutId id="2147489340" r:id="rId1"/>
    <p:sldLayoutId id="2147489341" r:id="rId2"/>
    <p:sldLayoutId id="2147489342" r:id="rId3"/>
    <p:sldLayoutId id="2147489343" r:id="rId4"/>
    <p:sldLayoutId id="2147489344" r:id="rId5"/>
    <p:sldLayoutId id="2147489345" r:id="rId6"/>
    <p:sldLayoutId id="2147489346" r:id="rId7"/>
    <p:sldLayoutId id="2147489347" r:id="rId8"/>
    <p:sldLayoutId id="2147489348" r:id="rId9"/>
    <p:sldLayoutId id="2147489349" r:id="rId10"/>
    <p:sldLayoutId id="2147489350" r:id="rId11"/>
  </p:sldLayoutIdLst>
  <p:transition>
    <p:fade/>
  </p:transition>
  <p:hf hdr="0" ftr="0" dt="0"/>
  <p:txStyles>
    <p:titleStyle>
      <a:lvl1pPr algn="l" rtl="0" eaLnBrk="1" fontAlgn="base" hangingPunct="1">
        <a:spcBef>
          <a:spcPct val="0"/>
        </a:spcBef>
        <a:spcAft>
          <a:spcPct val="0"/>
        </a:spcAft>
        <a:defRPr sz="2800" b="1" kern="1200" cap="none" spc="-100" baseline="0">
          <a:solidFill>
            <a:schemeClr val="tx1"/>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400" b="1">
          <a:solidFill>
            <a:schemeClr val="tx1"/>
          </a:solidFill>
          <a:latin typeface="Whitney-Bold" pitchFamily="2" charset="0"/>
        </a:defRPr>
      </a:lvl2pPr>
      <a:lvl3pPr algn="l" rtl="0" eaLnBrk="1" fontAlgn="base" hangingPunct="1">
        <a:spcBef>
          <a:spcPct val="0"/>
        </a:spcBef>
        <a:spcAft>
          <a:spcPct val="0"/>
        </a:spcAft>
        <a:defRPr sz="2400" b="1">
          <a:solidFill>
            <a:schemeClr val="tx1"/>
          </a:solidFill>
          <a:latin typeface="Whitney-Bold" pitchFamily="2" charset="0"/>
        </a:defRPr>
      </a:lvl3pPr>
      <a:lvl4pPr algn="l" rtl="0" eaLnBrk="1" fontAlgn="base" hangingPunct="1">
        <a:spcBef>
          <a:spcPct val="0"/>
        </a:spcBef>
        <a:spcAft>
          <a:spcPct val="0"/>
        </a:spcAft>
        <a:defRPr sz="2400" b="1">
          <a:solidFill>
            <a:schemeClr val="tx1"/>
          </a:solidFill>
          <a:latin typeface="Whitney-Bold" pitchFamily="2" charset="0"/>
        </a:defRPr>
      </a:lvl4pPr>
      <a:lvl5pPr algn="l" rtl="0" eaLnBrk="1" fontAlgn="base" hangingPunct="1">
        <a:spcBef>
          <a:spcPct val="0"/>
        </a:spcBef>
        <a:spcAft>
          <a:spcPct val="0"/>
        </a:spcAft>
        <a:defRPr sz="2400" b="1">
          <a:solidFill>
            <a:schemeClr val="tx1"/>
          </a:solidFill>
          <a:latin typeface="Whitney-Bold" pitchFamily="2" charset="0"/>
        </a:defRPr>
      </a:lvl5pPr>
      <a:lvl6pPr marL="342900" algn="l" rtl="0" eaLnBrk="1" fontAlgn="base" hangingPunct="1">
        <a:spcBef>
          <a:spcPct val="0"/>
        </a:spcBef>
        <a:spcAft>
          <a:spcPct val="0"/>
        </a:spcAft>
        <a:defRPr sz="3000" b="1">
          <a:solidFill>
            <a:schemeClr val="tx1"/>
          </a:solidFill>
          <a:latin typeface="Whitney-Bold" pitchFamily="2" charset="0"/>
        </a:defRPr>
      </a:lvl6pPr>
      <a:lvl7pPr marL="685800" algn="l" rtl="0" eaLnBrk="1" fontAlgn="base" hangingPunct="1">
        <a:spcBef>
          <a:spcPct val="0"/>
        </a:spcBef>
        <a:spcAft>
          <a:spcPct val="0"/>
        </a:spcAft>
        <a:defRPr sz="3000" b="1">
          <a:solidFill>
            <a:schemeClr val="tx1"/>
          </a:solidFill>
          <a:latin typeface="Whitney-Bold" pitchFamily="2" charset="0"/>
        </a:defRPr>
      </a:lvl7pPr>
      <a:lvl8pPr marL="1028700" algn="l" rtl="0" eaLnBrk="1" fontAlgn="base" hangingPunct="1">
        <a:spcBef>
          <a:spcPct val="0"/>
        </a:spcBef>
        <a:spcAft>
          <a:spcPct val="0"/>
        </a:spcAft>
        <a:defRPr sz="3000" b="1">
          <a:solidFill>
            <a:schemeClr val="tx1"/>
          </a:solidFill>
          <a:latin typeface="Whitney-Bold" pitchFamily="2" charset="0"/>
        </a:defRPr>
      </a:lvl8pPr>
      <a:lvl9pPr marL="1371600" algn="l" rtl="0" eaLnBrk="1" fontAlgn="base" hangingPunct="1">
        <a:spcBef>
          <a:spcPct val="0"/>
        </a:spcBef>
        <a:spcAft>
          <a:spcPct val="0"/>
        </a:spcAft>
        <a:defRPr sz="3000" b="1">
          <a:solidFill>
            <a:schemeClr val="tx1"/>
          </a:solidFill>
          <a:latin typeface="Whitney-Bold" pitchFamily="2" charset="0"/>
        </a:defRPr>
      </a:lvl9pPr>
    </p:titleStyle>
    <p:bodyStyle>
      <a:lvl1pPr marL="204788" indent="-204788" algn="l" rtl="0" eaLnBrk="1" fontAlgn="base" hangingPunct="1">
        <a:spcBef>
          <a:spcPts val="450"/>
        </a:spcBef>
        <a:spcAft>
          <a:spcPct val="0"/>
        </a:spcAft>
        <a:buFont typeface="Wingdings" panose="05000000000000000000" pitchFamily="2" charset="2"/>
        <a:buChar char="§"/>
        <a:defRPr sz="2600" b="1" kern="1200" baseline="0">
          <a:solidFill>
            <a:srgbClr val="404040"/>
          </a:solidFill>
          <a:latin typeface="Adobe Garamond Pro" panose="02020502060506020403" pitchFamily="18" charset="0"/>
          <a:ea typeface="+mn-ea"/>
          <a:cs typeface="+mn-cs"/>
        </a:defRPr>
      </a:lvl1pPr>
      <a:lvl2pPr marL="479822" indent="-171450" algn="l" rtl="0" eaLnBrk="1" fontAlgn="base" hangingPunct="1">
        <a:spcBef>
          <a:spcPts val="300"/>
        </a:spcBef>
        <a:spcAft>
          <a:spcPct val="0"/>
        </a:spcAft>
        <a:buFont typeface="Arial" panose="020B0604020202020204" pitchFamily="34" charset="0"/>
        <a:buChar char="•"/>
        <a:defRPr sz="2200" kern="1200">
          <a:solidFill>
            <a:srgbClr val="696969"/>
          </a:solidFill>
          <a:latin typeface="Adobe Garamond Pro" panose="02020502060506020403" pitchFamily="18" charset="0"/>
          <a:ea typeface="+mn-ea"/>
          <a:cs typeface="+mn-cs"/>
        </a:defRPr>
      </a:lvl2pPr>
      <a:lvl3pPr marL="857250" indent="-171450" algn="l" rtl="0" eaLnBrk="1" fontAlgn="base" hangingPunct="1">
        <a:spcBef>
          <a:spcPts val="225"/>
        </a:spcBef>
        <a:spcAft>
          <a:spcPct val="0"/>
        </a:spcAft>
        <a:buFont typeface="Palatino Linotype" panose="02040502050505030304" pitchFamily="18" charset="0"/>
        <a:buChar char="»"/>
        <a:defRPr sz="1800" kern="1200">
          <a:solidFill>
            <a:srgbClr val="696969"/>
          </a:solidFill>
          <a:latin typeface="Adobe Garamond Pro" panose="02020502060506020403" pitchFamily="18" charset="0"/>
          <a:ea typeface="+mn-ea"/>
          <a:cs typeface="+mn-cs"/>
        </a:defRPr>
      </a:lvl3pPr>
      <a:lvl4pPr marL="1200150" indent="-171450" algn="l" rtl="0" eaLnBrk="1" fontAlgn="base" hangingPunct="1">
        <a:spcBef>
          <a:spcPct val="20000"/>
        </a:spcBef>
        <a:spcAft>
          <a:spcPct val="0"/>
        </a:spcAft>
        <a:buFont typeface="Arial" panose="020B0604020202020204" pitchFamily="34" charset="0"/>
        <a:buChar char="–"/>
        <a:defRPr sz="1600" kern="1200">
          <a:solidFill>
            <a:srgbClr val="696969"/>
          </a:solidFill>
          <a:latin typeface="Adobe Garamond Pro" panose="02020502060506020403" pitchFamily="18" charset="0"/>
          <a:ea typeface="+mn-ea"/>
          <a:cs typeface="+mn-cs"/>
        </a:defRPr>
      </a:lvl4pPr>
      <a:lvl5pPr marL="1543050" indent="-171450" algn="l" rtl="0" eaLnBrk="1" fontAlgn="base" hangingPunct="1">
        <a:spcBef>
          <a:spcPct val="20000"/>
        </a:spcBef>
        <a:spcAft>
          <a:spcPct val="0"/>
        </a:spcAft>
        <a:buFont typeface="Wingdings" panose="05000000000000000000" pitchFamily="2" charset="2"/>
        <a:buChar char="Ø"/>
        <a:defRPr sz="1400" kern="1200">
          <a:solidFill>
            <a:srgbClr val="696969"/>
          </a:solidFill>
          <a:latin typeface="Adobe Garamond Pro" panose="02020502060506020403" pitchFamily="18" charset="0"/>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1026"/>
          <p:cNvSpPr>
            <a:spLocks noGrp="1" noChangeArrowheads="1"/>
          </p:cNvSpPr>
          <p:nvPr>
            <p:ph type="title"/>
          </p:nvPr>
        </p:nvSpPr>
        <p:spPr bwMode="auto">
          <a:xfrm>
            <a:off x="228600" y="152400"/>
            <a:ext cx="8610600" cy="1066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0355" name="Rectangle 1027"/>
          <p:cNvSpPr>
            <a:spLocks noGrp="1" noChangeArrowheads="1"/>
          </p:cNvSpPr>
          <p:nvPr>
            <p:ph type="body" idx="1"/>
          </p:nvPr>
        </p:nvSpPr>
        <p:spPr bwMode="auto">
          <a:xfrm>
            <a:off x="228600" y="1371600"/>
            <a:ext cx="8610600" cy="4876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6" name="Rectangle 1028"/>
          <p:cNvSpPr>
            <a:spLocks noGrp="1" noChangeArrowheads="1"/>
          </p:cNvSpPr>
          <p:nvPr>
            <p:ph type="dt" sz="half" idx="2"/>
          </p:nvPr>
        </p:nvSpPr>
        <p:spPr bwMode="auto">
          <a:xfrm>
            <a:off x="457200" y="6243638"/>
            <a:ext cx="2133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600">
                <a:latin typeface="+mj-lt"/>
              </a:defRPr>
            </a:lvl1pPr>
          </a:lstStyle>
          <a:p>
            <a:pPr fontAlgn="base">
              <a:spcBef>
                <a:spcPct val="0"/>
              </a:spcBef>
              <a:spcAft>
                <a:spcPct val="0"/>
              </a:spcAft>
            </a:pPr>
            <a:fld id="{FB9097EB-AA7A-5345-B645-B68656F94D5E}" type="slidenum">
              <a:rPr lang="en-US" smtClean="0">
                <a:solidFill>
                  <a:srgbClr val="000000"/>
                </a:solidFill>
                <a:latin typeface="Garamond"/>
                <a:ea typeface="ＭＳ Ｐゴシック" charset="0"/>
              </a:rPr>
              <a:pPr fontAlgn="base">
                <a:spcBef>
                  <a:spcPct val="0"/>
                </a:spcBef>
                <a:spcAft>
                  <a:spcPct val="0"/>
                </a:spcAft>
              </a:pPr>
              <a:t>‹#›</a:t>
            </a:fld>
            <a:endParaRPr lang="en-US">
              <a:solidFill>
                <a:srgbClr val="000000"/>
              </a:solidFill>
              <a:latin typeface="Garamond"/>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pic>
        <p:nvPicPr>
          <p:cNvPr id="100362" name="Picture 1034" descr="logo"/>
          <p:cNvPicPr>
            <a:picLocks noChangeAspect="1" noChangeArrowheads="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a:off x="4038602" y="6400800"/>
            <a:ext cx="1343025" cy="26193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113601724"/>
      </p:ext>
    </p:extLst>
  </p:cSld>
  <p:clrMap bg1="lt1" tx1="dk1" bg2="lt2" tx2="dk2" accent1="accent1" accent2="accent2" accent3="accent3" accent4="accent4" accent5="accent5" accent6="accent6" hlink="hlink" folHlink="folHlink"/>
  <p:sldLayoutIdLst>
    <p:sldLayoutId id="2147489352" r:id="rId1"/>
    <p:sldLayoutId id="2147489353" r:id="rId2"/>
    <p:sldLayoutId id="2147489354" r:id="rId3"/>
    <p:sldLayoutId id="2147489355" r:id="rId4"/>
    <p:sldLayoutId id="2147489356" r:id="rId5"/>
    <p:sldLayoutId id="2147489357" r:id="rId6"/>
    <p:sldLayoutId id="2147489358" r:id="rId7"/>
    <p:sldLayoutId id="2147489359" r:id="rId8"/>
    <p:sldLayoutId id="2147489360" r:id="rId9"/>
    <p:sldLayoutId id="2147489361" r:id="rId10"/>
    <p:sldLayoutId id="2147489362" r:id="rId11"/>
    <p:sldLayoutId id="2147489363" r:id="rId12"/>
    <p:sldLayoutId id="2147489364" r:id="rId13"/>
  </p:sldLayoutIdLst>
  <p:transition/>
  <p:hf hdr="0" ftr="0" dt="0"/>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Garamond" charset="0"/>
          <a:ea typeface="ＭＳ Ｐゴシック" charset="0"/>
        </a:defRPr>
      </a:lvl2pPr>
      <a:lvl3pPr algn="l" rtl="0" fontAlgn="base">
        <a:spcBef>
          <a:spcPct val="0"/>
        </a:spcBef>
        <a:spcAft>
          <a:spcPct val="0"/>
        </a:spcAft>
        <a:defRPr sz="4000">
          <a:solidFill>
            <a:schemeClr val="tx2"/>
          </a:solidFill>
          <a:latin typeface="Garamond" charset="0"/>
          <a:ea typeface="ＭＳ Ｐゴシック" charset="0"/>
        </a:defRPr>
      </a:lvl3pPr>
      <a:lvl4pPr algn="l" rtl="0" fontAlgn="base">
        <a:spcBef>
          <a:spcPct val="0"/>
        </a:spcBef>
        <a:spcAft>
          <a:spcPct val="0"/>
        </a:spcAft>
        <a:defRPr sz="4000">
          <a:solidFill>
            <a:schemeClr val="tx2"/>
          </a:solidFill>
          <a:latin typeface="Garamond" charset="0"/>
          <a:ea typeface="ＭＳ Ｐゴシック" charset="0"/>
        </a:defRPr>
      </a:lvl4pPr>
      <a:lvl5pPr algn="l" rtl="0" fontAlgn="base">
        <a:spcBef>
          <a:spcPct val="0"/>
        </a:spcBef>
        <a:spcAft>
          <a:spcPct val="0"/>
        </a:spcAft>
        <a:defRPr sz="4000">
          <a:solidFill>
            <a:schemeClr val="tx2"/>
          </a:solidFill>
          <a:latin typeface="Garamond" charset="0"/>
          <a:ea typeface="ＭＳ Ｐゴシック" charset="0"/>
        </a:defRPr>
      </a:lvl5pPr>
      <a:lvl6pPr marL="457200" algn="l" rtl="0" fontAlgn="base">
        <a:spcBef>
          <a:spcPct val="0"/>
        </a:spcBef>
        <a:spcAft>
          <a:spcPct val="0"/>
        </a:spcAft>
        <a:defRPr sz="4000">
          <a:solidFill>
            <a:schemeClr val="tx2"/>
          </a:solidFill>
          <a:latin typeface="Garamond" charset="0"/>
          <a:ea typeface="ＭＳ Ｐゴシック" charset="0"/>
        </a:defRPr>
      </a:lvl6pPr>
      <a:lvl7pPr marL="914400" algn="l" rtl="0" fontAlgn="base">
        <a:spcBef>
          <a:spcPct val="0"/>
        </a:spcBef>
        <a:spcAft>
          <a:spcPct val="0"/>
        </a:spcAft>
        <a:defRPr sz="4000">
          <a:solidFill>
            <a:schemeClr val="tx2"/>
          </a:solidFill>
          <a:latin typeface="Garamond" charset="0"/>
          <a:ea typeface="ＭＳ Ｐゴシック" charset="0"/>
        </a:defRPr>
      </a:lvl7pPr>
      <a:lvl8pPr marL="1371600" algn="l" rtl="0" fontAlgn="base">
        <a:spcBef>
          <a:spcPct val="0"/>
        </a:spcBef>
        <a:spcAft>
          <a:spcPct val="0"/>
        </a:spcAft>
        <a:defRPr sz="4000">
          <a:solidFill>
            <a:schemeClr val="tx2"/>
          </a:solidFill>
          <a:latin typeface="Garamond" charset="0"/>
          <a:ea typeface="ＭＳ Ｐゴシック" charset="0"/>
        </a:defRPr>
      </a:lvl8pPr>
      <a:lvl9pPr marL="1828800" algn="l" rtl="0" fontAlgn="base">
        <a:spcBef>
          <a:spcPct val="0"/>
        </a:spcBef>
        <a:spcAft>
          <a:spcPct val="0"/>
        </a:spcAft>
        <a:defRPr sz="4000">
          <a:solidFill>
            <a:schemeClr val="tx2"/>
          </a:solidFill>
          <a:latin typeface="Garamond" charset="0"/>
          <a:ea typeface="ＭＳ Ｐゴシック"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24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200">
          <a:solidFill>
            <a:schemeClr val="tx1"/>
          </a:solidFill>
          <a:latin typeface="+mn-lt"/>
          <a:ea typeface="+mn-ea"/>
        </a:defRPr>
      </a:lvl2pPr>
      <a:lvl3pPr marL="1022350" indent="-350838" algn="l" rtl="0" fontAlgn="base">
        <a:spcBef>
          <a:spcPct val="20000"/>
        </a:spcBef>
        <a:spcAft>
          <a:spcPct val="0"/>
        </a:spcAft>
        <a:buClr>
          <a:schemeClr val="accent1"/>
        </a:buClr>
        <a:buSzPct val="65000"/>
        <a:buFont typeface="Wingdings" charset="0"/>
        <a:buChar char="n"/>
        <a:defRPr sz="2000">
          <a:solidFill>
            <a:schemeClr val="tx1"/>
          </a:solidFill>
          <a:latin typeface="+mn-lt"/>
          <a:ea typeface="+mn-ea"/>
        </a:defRPr>
      </a:lvl3pPr>
      <a:lvl4pPr marL="1339850" indent="-315913" algn="l" rtl="0" fontAlgn="base">
        <a:spcBef>
          <a:spcPct val="20000"/>
        </a:spcBef>
        <a:spcAft>
          <a:spcPct val="0"/>
        </a:spcAft>
        <a:buClr>
          <a:schemeClr val="accent2"/>
        </a:buClr>
        <a:buSzPct val="70000"/>
        <a:buFont typeface="Wingdings" charset="0"/>
        <a:buChar char="q"/>
        <a:defRPr>
          <a:solidFill>
            <a:schemeClr val="tx1"/>
          </a:solidFill>
          <a:latin typeface="+mn-lt"/>
          <a:ea typeface="+mn-ea"/>
        </a:defRPr>
      </a:lvl4pPr>
      <a:lvl5pPr marL="16811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11/29/20</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1354740641"/>
      </p:ext>
    </p:extLst>
  </p:cSld>
  <p:clrMap bg1="lt1" tx1="dk1" bg2="lt2" tx2="dk2" accent1="accent1" accent2="accent2" accent3="accent3" accent4="accent4" accent5="accent5" accent6="accent6" hlink="hlink" folHlink="folHlink"/>
  <p:sldLayoutIdLst>
    <p:sldLayoutId id="2147489366" r:id="rId1"/>
    <p:sldLayoutId id="2147489367" r:id="rId2"/>
    <p:sldLayoutId id="2147489368" r:id="rId3"/>
    <p:sldLayoutId id="2147489369" r:id="rId4"/>
    <p:sldLayoutId id="2147489370" r:id="rId5"/>
    <p:sldLayoutId id="2147489371" r:id="rId6"/>
    <p:sldLayoutId id="2147489372" r:id="rId7"/>
    <p:sldLayoutId id="2147489373" r:id="rId8"/>
    <p:sldLayoutId id="2147489374" r:id="rId9"/>
    <p:sldLayoutId id="2147489375" r:id="rId10"/>
    <p:sldLayoutId id="2147489376"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8006335"/>
      </p:ext>
    </p:extLst>
  </p:cSld>
  <p:clrMap bg1="lt1" tx1="dk1" bg2="lt2" tx2="dk2" accent1="accent1" accent2="accent2" accent3="accent3" accent4="accent4" accent5="accent5" accent6="accent6" hlink="hlink" folHlink="folHlink"/>
  <p:sldLayoutIdLst>
    <p:sldLayoutId id="2147489378" r:id="rId1"/>
    <p:sldLayoutId id="2147489379" r:id="rId2"/>
    <p:sldLayoutId id="2147489380" r:id="rId3"/>
    <p:sldLayoutId id="2147489381" r:id="rId4"/>
    <p:sldLayoutId id="2147489382" r:id="rId5"/>
    <p:sldLayoutId id="2147489383"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F4A8B300-57DC-AA40-A8ED-06B05AC83B03}" type="slidenum">
              <a:rPr lang="en-US" altLang="en-US"/>
              <a:pPr>
                <a:defRPr/>
              </a:pPr>
              <a:t>‹#›</a:t>
            </a:fld>
            <a:endParaRPr lang="en-US" altLang="en-US"/>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181137604"/>
      </p:ext>
    </p:extLst>
  </p:cSld>
  <p:clrMap bg1="lt1" tx1="dk1" bg2="lt2" tx2="dk2" accent1="accent1" accent2="accent2" accent3="accent3" accent4="accent4" accent5="accent5" accent6="accent6" hlink="hlink" folHlink="folHlink"/>
  <p:sldLayoutIdLst>
    <p:sldLayoutId id="2147489385" r:id="rId1"/>
    <p:sldLayoutId id="2147489386" r:id="rId2"/>
    <p:sldLayoutId id="2147489387" r:id="rId3"/>
    <p:sldLayoutId id="2147489388" r:id="rId4"/>
    <p:sldLayoutId id="2147489389" r:id="rId5"/>
    <p:sldLayoutId id="2147489390" r:id="rId6"/>
    <p:sldLayoutId id="2147489391" r:id="rId7"/>
    <p:sldLayoutId id="2147489392" r:id="rId8"/>
    <p:sldLayoutId id="2147489393" r:id="rId9"/>
    <p:sldLayoutId id="2147489394" r:id="rId10"/>
    <p:sldLayoutId id="2147489395" r:id="rId11"/>
    <p:sldLayoutId id="21474893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Tree>
    <p:extLst>
      <p:ext uri="{BB962C8B-B14F-4D97-AF65-F5344CB8AC3E}">
        <p14:creationId xmlns:p14="http://schemas.microsoft.com/office/powerpoint/2010/main" val="1990147618"/>
      </p:ext>
    </p:extLst>
  </p:cSld>
  <p:clrMap bg1="lt1" tx1="dk1" bg2="lt2" tx2="dk2" accent1="accent1" accent2="accent2" accent3="accent3" accent4="accent4" accent5="accent5" accent6="accent6" hlink="hlink" folHlink="folHlink"/>
  <p:sldLayoutIdLst>
    <p:sldLayoutId id="2147489398" r:id="rId1"/>
    <p:sldLayoutId id="2147489399" r:id="rId2"/>
    <p:sldLayoutId id="2147489400" r:id="rId3"/>
    <p:sldLayoutId id="2147489401" r:id="rId4"/>
    <p:sldLayoutId id="2147489402" r:id="rId5"/>
    <p:sldLayoutId id="2147489403" r:id="rId6"/>
    <p:sldLayoutId id="2147489404" r:id="rId7"/>
    <p:sldLayoutId id="2147489405" r:id="rId8"/>
    <p:sldLayoutId id="2147489406" r:id="rId9"/>
    <p:sldLayoutId id="2147489407" r:id="rId10"/>
    <p:sldLayoutId id="2147489408"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1970681"/>
      </p:ext>
    </p:extLst>
  </p:cSld>
  <p:clrMap bg1="lt1" tx1="dk1" bg2="dk2" tx2="lt2" accent1="accent1" accent2="accent2" accent3="accent3" accent4="accent4" accent5="accent5" accent6="accent6" hlink="hlink" folHlink="folHlink"/>
  <p:sldLayoutIdLst>
    <p:sldLayoutId id="2147489410" r:id="rId1"/>
    <p:sldLayoutId id="2147489411" r:id="rId2"/>
    <p:sldLayoutId id="2147489412" r:id="rId3"/>
    <p:sldLayoutId id="2147489413" r:id="rId4"/>
    <p:sldLayoutId id="2147489414" r:id="rId5"/>
    <p:sldLayoutId id="2147489415" r:id="rId6"/>
    <p:sldLayoutId id="2147489416" r:id="rId7"/>
    <p:sldLayoutId id="2147489417" r:id="rId8"/>
    <p:sldLayoutId id="2147489418" r:id="rId9"/>
    <p:sldLayoutId id="2147489419" r:id="rId10"/>
    <p:sldLayoutId id="2147489420"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4247698410"/>
      </p:ext>
    </p:extLst>
  </p:cSld>
  <p:clrMap bg1="lt1" tx1="dk1" bg2="lt2" tx2="dk2" accent1="accent1" accent2="accent2" accent3="accent3" accent4="accent4" accent5="accent5" accent6="accent6" hlink="hlink" folHlink="folHlink"/>
  <p:sldLayoutIdLst>
    <p:sldLayoutId id="2147489453" r:id="rId1"/>
    <p:sldLayoutId id="2147489454" r:id="rId2"/>
    <p:sldLayoutId id="2147489455" r:id="rId3"/>
    <p:sldLayoutId id="2147489456" r:id="rId4"/>
    <p:sldLayoutId id="2147489457" r:id="rId5"/>
    <p:sldLayoutId id="2147489458" r:id="rId6"/>
    <p:sldLayoutId id="2147489459" r:id="rId7"/>
    <p:sldLayoutId id="2147489460" r:id="rId8"/>
    <p:sldLayoutId id="2147489461" r:id="rId9"/>
    <p:sldLayoutId id="2147489462" r:id="rId10"/>
    <p:sldLayoutId id="2147489463" r:id="rId11"/>
    <p:sldLayoutId id="21474894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731038473"/>
      </p:ext>
    </p:extLst>
  </p:cSld>
  <p:clrMap bg1="lt1" tx1="dk1" bg2="lt2" tx2="dk2" accent1="accent1" accent2="accent2" accent3="accent3" accent4="accent4" accent5="accent5" accent6="accent6" hlink="hlink" folHlink="folHlink"/>
  <p:sldLayoutIdLst>
    <p:sldLayoutId id="2147489466" r:id="rId1"/>
    <p:sldLayoutId id="2147489467" r:id="rId2"/>
    <p:sldLayoutId id="2147489468" r:id="rId3"/>
    <p:sldLayoutId id="2147489469" r:id="rId4"/>
    <p:sldLayoutId id="2147489470" r:id="rId5"/>
    <p:sldLayoutId id="2147489471" r:id="rId6"/>
    <p:sldLayoutId id="2147489472" r:id="rId7"/>
    <p:sldLayoutId id="2147489473" r:id="rId8"/>
    <p:sldLayoutId id="2147489474" r:id="rId9"/>
    <p:sldLayoutId id="2147489475" r:id="rId10"/>
    <p:sldLayoutId id="21474894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29810908"/>
      </p:ext>
    </p:extLst>
  </p:cSld>
  <p:clrMap bg1="lt1" tx1="dk1" bg2="lt2" tx2="dk2" accent1="accent1" accent2="accent2" accent3="accent3" accent4="accent4" accent5="accent5" accent6="accent6" hlink="hlink" folHlink="folHlink"/>
  <p:sldLayoutIdLst>
    <p:sldLayoutId id="2147489478" r:id="rId1"/>
    <p:sldLayoutId id="2147489479" r:id="rId2"/>
    <p:sldLayoutId id="2147489480" r:id="rId3"/>
    <p:sldLayoutId id="2147489481" r:id="rId4"/>
    <p:sldLayoutId id="2147489482" r:id="rId5"/>
    <p:sldLayoutId id="2147489483" r:id="rId6"/>
    <p:sldLayoutId id="2147489484" r:id="rId7"/>
    <p:sldLayoutId id="2147489485" r:id="rId8"/>
    <p:sldLayoutId id="2147489486" r:id="rId9"/>
    <p:sldLayoutId id="2147489487" r:id="rId10"/>
    <p:sldLayoutId id="21474894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31906409"/>
      </p:ext>
    </p:extLst>
  </p:cSld>
  <p:clrMap bg1="lt1" tx1="dk1" bg2="lt2" tx2="dk2" accent1="accent1" accent2="accent2" accent3="accent3" accent4="accent4" accent5="accent5" accent6="accent6" hlink="hlink" folHlink="folHlink"/>
  <p:sldLayoutIdLst>
    <p:sldLayoutId id="2147489490" r:id="rId1"/>
    <p:sldLayoutId id="2147489491" r:id="rId2"/>
    <p:sldLayoutId id="2147489492" r:id="rId3"/>
    <p:sldLayoutId id="2147489493" r:id="rId4"/>
    <p:sldLayoutId id="2147489494" r:id="rId5"/>
    <p:sldLayoutId id="2147489495" r:id="rId6"/>
    <p:sldLayoutId id="2147489496" r:id="rId7"/>
    <p:sldLayoutId id="2147489497" r:id="rId8"/>
    <p:sldLayoutId id="2147489498" r:id="rId9"/>
    <p:sldLayoutId id="2147489499" r:id="rId10"/>
    <p:sldLayoutId id="214748950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696.xml"/><Relationship Id="rId5" Type="http://schemas.openxmlformats.org/officeDocument/2006/relationships/image" Target="../media/image18.png"/><Relationship Id="rId4" Type="http://schemas.openxmlformats.org/officeDocument/2006/relationships/hyperlink" Target="https://people.inf.ethz.ch/omutlu/projects.htm"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9.png"/><Relationship Id="rId7"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758.xml"/><Relationship Id="rId6" Type="http://schemas.openxmlformats.org/officeDocument/2006/relationships/image" Target="../media/image21.png"/><Relationship Id="rId5" Type="http://schemas.openxmlformats.org/officeDocument/2006/relationships/image" Target="../media/image20.jpeg"/><Relationship Id="rId10" Type="http://schemas.openxmlformats.org/officeDocument/2006/relationships/image" Target="../media/image25.png"/><Relationship Id="rId4" Type="http://schemas.microsoft.com/office/2007/relationships/hdphoto" Target="../media/hdphoto2.wdp"/><Relationship Id="rId9" Type="http://schemas.openxmlformats.org/officeDocument/2006/relationships/image" Target="../media/image2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6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5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5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54.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6.png"/><Relationship Id="rId1" Type="http://schemas.openxmlformats.org/officeDocument/2006/relationships/slideLayout" Target="../slideLayouts/slideLayout863.xml"/><Relationship Id="rId6" Type="http://schemas.openxmlformats.org/officeDocument/2006/relationships/hyperlink" Target="https://safari.ethz.ch/safari-newsletter-april-2020/" TargetMode="External"/><Relationship Id="rId5" Type="http://schemas.openxmlformats.org/officeDocument/2006/relationships/image" Target="../media/image27.jpeg"/><Relationship Id="rId4" Type="http://schemas.openxmlformats.org/officeDocument/2006/relationships/hyperlink" Target="http://www.safari.ethz.ch/"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6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67.xml"/></Relationships>
</file>

<file path=ppt/slides/_rels/slide11.xml.rels><?xml version="1.0" encoding="UTF-8" standalone="yes"?>
<Relationships xmlns="http://schemas.openxmlformats.org/package/2006/relationships"><Relationship Id="rId8" Type="http://schemas.openxmlformats.org/officeDocument/2006/relationships/hyperlink" Target="https://www.youtube.com/watch?v=B58YT9hZM4g&amp;list=PL5Q2soXY2Zi8D_5MGV6EnXEJHnV2YFBJl&amp;index=25"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n8Aj_A0WSg8&amp;list=PL5Q2soXY2Zi8D_5MGV6EnXEJHnV2YFBJl&amp;index=22"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879.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hPnSmfwu2-A&amp;list=PL5Q2soXY2Zi8D_5MGV6EnXEJHnV2YFBJl&amp;index=9" TargetMode="External"/><Relationship Id="rId4" Type="http://schemas.openxmlformats.org/officeDocument/2006/relationships/hyperlink" Target="https://www.youtube.com/watch?v=njX_14584Jw&amp;list=PL5Q2soXY2Zi8D_5MGV6EnXEJHnV2YFBJl&amp;index=16"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765.xml"/></Relationships>
</file>

<file path=ppt/slides/_rels/slide13.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615.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8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png"/><Relationship Id="rId7"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490.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2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png"/><Relationship Id="rId7"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490.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42.png"/><Relationship Id="rId4" Type="http://schemas.openxmlformats.org/officeDocument/2006/relationships/image" Target="../media/image41.jpeg"/></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0.xml"/><Relationship Id="rId7" Type="http://schemas.openxmlformats.org/officeDocument/2006/relationships/image" Target="../media/image43.emf"/><Relationship Id="rId2" Type="http://schemas.openxmlformats.org/officeDocument/2006/relationships/slideLayout" Target="../slideLayouts/slideLayout45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46.jpeg"/><Relationship Id="rId4" Type="http://schemas.openxmlformats.org/officeDocument/2006/relationships/image" Target="../media/image45.png"/><Relationship Id="rId9" Type="http://schemas.openxmlformats.org/officeDocument/2006/relationships/image" Target="../media/image44.emf"/></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25.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49.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754.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50.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png"/><Relationship Id="rId1" Type="http://schemas.openxmlformats.org/officeDocument/2006/relationships/slideLayout" Target="../slideLayouts/slideLayout236.xml"/></Relationships>
</file>

<file path=ppt/slides/_rels/slide3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png"/><Relationship Id="rId7"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490.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55.tif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4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346.xml"/><Relationship Id="rId4" Type="http://schemas.openxmlformats.org/officeDocument/2006/relationships/image" Target="../media/image59.png"/></Relationships>
</file>

<file path=ppt/slides/_rels/slide41.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60.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20.xml"/></Relationships>
</file>

<file path=ppt/slides/_rels/slide43.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62.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742.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44.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64.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63.png"/><Relationship Id="rId1" Type="http://schemas.openxmlformats.org/officeDocument/2006/relationships/slideLayout" Target="../slideLayouts/slideLayout720.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4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20.xml"/></Relationships>
</file>

<file path=ppt/slides/_rels/slide4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754.xml"/><Relationship Id="rId4" Type="http://schemas.openxmlformats.org/officeDocument/2006/relationships/image" Target="../media/image67.png"/></Relationships>
</file>

<file path=ppt/slides/_rels/slide4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hyperlink" Target="https://github.com/CMU-SAFARI/SoftMC" TargetMode="External"/><Relationship Id="rId1" Type="http://schemas.openxmlformats.org/officeDocument/2006/relationships/slideLayout" Target="../slideLayouts/slideLayout75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20.xml"/></Relationships>
</file>

<file path=ppt/slides/_rels/slide4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582.xml"/></Relationships>
</file>

<file path=ppt/slides/_rels/slide50.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2.xml"/><Relationship Id="rId1" Type="http://schemas.openxmlformats.org/officeDocument/2006/relationships/slideLayout" Target="../slideLayouts/slideLayout731.xml"/></Relationships>
</file>

<file path=ppt/slides/_rels/slide51.xml.rels><?xml version="1.0" encoding="UTF-8" standalone="yes"?>
<Relationships xmlns="http://schemas.openxmlformats.org/package/2006/relationships"><Relationship Id="rId8" Type="http://schemas.microsoft.com/office/2007/relationships/hdphoto" Target="../media/hdphoto8.wdp"/><Relationship Id="rId13" Type="http://schemas.microsoft.com/office/2007/relationships/hdphoto" Target="../media/hdphoto13.wdp"/><Relationship Id="rId18" Type="http://schemas.microsoft.com/office/2007/relationships/hdphoto" Target="../media/hdphoto18.wdp"/><Relationship Id="rId3" Type="http://schemas.openxmlformats.org/officeDocument/2006/relationships/image" Target="../media/image70.png"/><Relationship Id="rId21" Type="http://schemas.openxmlformats.org/officeDocument/2006/relationships/hyperlink" Target="http://users.ece.cmu.edu/~omutlu/pub/dram-row-hammer_isca14.pdf" TargetMode="External"/><Relationship Id="rId7" Type="http://schemas.microsoft.com/office/2007/relationships/hdphoto" Target="../media/hdphoto7.wdp"/><Relationship Id="rId12" Type="http://schemas.microsoft.com/office/2007/relationships/hdphoto" Target="../media/hdphoto12.wdp"/><Relationship Id="rId17" Type="http://schemas.microsoft.com/office/2007/relationships/hdphoto" Target="../media/hdphoto17.wdp"/><Relationship Id="rId2" Type="http://schemas.openxmlformats.org/officeDocument/2006/relationships/notesSlide" Target="../notesSlides/notesSlide13.xml"/><Relationship Id="rId16" Type="http://schemas.microsoft.com/office/2007/relationships/hdphoto" Target="../media/hdphoto16.wdp"/><Relationship Id="rId20" Type="http://schemas.microsoft.com/office/2007/relationships/hdphoto" Target="../media/hdphoto20.wdp"/><Relationship Id="rId1" Type="http://schemas.openxmlformats.org/officeDocument/2006/relationships/slideLayout" Target="../slideLayouts/slideLayout626.xml"/><Relationship Id="rId6" Type="http://schemas.microsoft.com/office/2007/relationships/hdphoto" Target="../media/hdphoto6.wdp"/><Relationship Id="rId11" Type="http://schemas.microsoft.com/office/2007/relationships/hdphoto" Target="../media/hdphoto11.wdp"/><Relationship Id="rId5" Type="http://schemas.microsoft.com/office/2007/relationships/hdphoto" Target="../media/hdphoto5.wdp"/><Relationship Id="rId15" Type="http://schemas.microsoft.com/office/2007/relationships/hdphoto" Target="../media/hdphoto15.wdp"/><Relationship Id="rId10" Type="http://schemas.microsoft.com/office/2007/relationships/hdphoto" Target="../media/hdphoto10.wdp"/><Relationship Id="rId19" Type="http://schemas.microsoft.com/office/2007/relationships/hdphoto" Target="../media/hdphoto19.wdp"/><Relationship Id="rId4" Type="http://schemas.microsoft.com/office/2007/relationships/hdphoto" Target="../media/hdphoto4.wdp"/><Relationship Id="rId9" Type="http://schemas.microsoft.com/office/2007/relationships/hdphoto" Target="../media/hdphoto9.wdp"/><Relationship Id="rId14" Type="http://schemas.microsoft.com/office/2007/relationships/hdphoto" Target="../media/hdphoto14.wdp"/></Relationships>
</file>

<file path=ppt/slides/_rels/slide5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14.xml"/><Relationship Id="rId1" Type="http://schemas.openxmlformats.org/officeDocument/2006/relationships/slideLayout" Target="../slideLayouts/slideLayout626.xml"/><Relationship Id="rId4" Type="http://schemas.openxmlformats.org/officeDocument/2006/relationships/image" Target="../media/image72.jpg"/></Relationships>
</file>

<file path=ppt/slides/_rels/slide5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3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75.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55.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76.png"/><Relationship Id="rId1" Type="http://schemas.openxmlformats.org/officeDocument/2006/relationships/slideLayout" Target="../slideLayouts/slideLayout742.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ieeexplore.ieee.org/xpl/RecentIssue.jsp?punumber=43"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60.xml"/><Relationship Id="rId5" Type="http://schemas.openxmlformats.org/officeDocument/2006/relationships/image" Target="../media/image77.png"/><Relationship Id="rId4" Type="http://schemas.openxmlformats.org/officeDocument/2006/relationships/hyperlink" Target="https://arxiv.org/pdf/1904.09724.pdf" TargetMode="External"/></Relationships>
</file>

<file path=ppt/slides/_rels/slide57.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8.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49.xml"/></Relationships>
</file>

<file path=ppt/slides/_rels/slide59.xml.rels><?xml version="1.0" encoding="UTF-8" standalone="yes"?>
<Relationships xmlns="http://schemas.openxmlformats.org/package/2006/relationships"><Relationship Id="rId8" Type="http://schemas.openxmlformats.org/officeDocument/2006/relationships/hyperlink" Target="https://www.vusec.net/projects/trrespass/" TargetMode="External"/><Relationship Id="rId3" Type="http://schemas.openxmlformats.org/officeDocument/2006/relationships/hyperlink" Target="https://www.ieee-security.org/TC/SP2020/" TargetMode="External"/><Relationship Id="rId7" Type="http://schemas.openxmlformats.org/officeDocument/2006/relationships/hyperlink" Target="https://github.com/vusec/trrespass" TargetMode="External"/><Relationship Id="rId2" Type="http://schemas.openxmlformats.org/officeDocument/2006/relationships/hyperlink" Target="https://people.inf.ethz.ch/omutlu/pub/rowhammer-TRRespass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u2C0prK-w7Q" TargetMode="External"/><Relationship Id="rId5" Type="http://schemas.openxmlformats.org/officeDocument/2006/relationships/hyperlink" Target="https://people.inf.ethz.ch/omutlu/pub/rowhammer-TRRespass_ieee_security_privacy20-talk.pdf" TargetMode="External"/><Relationship Id="rId4" Type="http://schemas.openxmlformats.org/officeDocument/2006/relationships/hyperlink" Target="https://people.inf.ethz.ch/omutlu/pub/rowhammer-TRRespass_ieee_security_privacy20-talk.pptx" TargetMode="External"/><Relationship Id="rId9" Type="http://schemas.openxmlformats.org/officeDocument/2006/relationships/image" Target="../media/image79.png"/></Relationships>
</file>

<file path=ppt/slides/_rels/slide60.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80.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61.xml.rels><?xml version="1.0" encoding="UTF-8" standalone="yes"?>
<Relationships xmlns="http://schemas.openxmlformats.org/package/2006/relationships"><Relationship Id="rId8" Type="http://schemas.openxmlformats.org/officeDocument/2006/relationships/hyperlink" Target="http://www.youtube.com/watch?v=pwRw7QqK_qA" TargetMode="External"/><Relationship Id="rId3" Type="http://schemas.openxmlformats.org/officeDocument/2006/relationships/hyperlink" Target="https://vlsisoc2020.eng.utah.edu/" TargetMode="External"/><Relationship Id="rId7" Type="http://schemas.openxmlformats.org/officeDocument/2006/relationships/hyperlink" Target="http://www.youtube.com/watch?v=KDy632z23UE" TargetMode="External"/><Relationship Id="rId2" Type="http://schemas.openxmlformats.org/officeDocument/2006/relationships/hyperlink" Target="https://people.inf.ethz.ch/omutlu/pub/onur-RowHammer-VLSI-SOC-October-9-2020.pptx" TargetMode="External"/><Relationship Id="rId1" Type="http://schemas.openxmlformats.org/officeDocument/2006/relationships/slideLayout" Target="../slideLayouts/slideLayout260.xml"/><Relationship Id="rId6" Type="http://schemas.openxmlformats.org/officeDocument/2006/relationships/hyperlink" Target="https://arxiv.org/pdf/1904.09724.pdf" TargetMode="External"/><Relationship Id="rId5" Type="http://schemas.openxmlformats.org/officeDocument/2006/relationships/hyperlink" Target="https://www.youtube.com/watch?v=B58YT9hZM4g" TargetMode="External"/><Relationship Id="rId10" Type="http://schemas.openxmlformats.org/officeDocument/2006/relationships/hyperlink" Target="http://www.youtube.com/watch?v=HvswnsfG3oQ" TargetMode="External"/><Relationship Id="rId4" Type="http://schemas.openxmlformats.org/officeDocument/2006/relationships/hyperlink" Target="https://people.inf.ethz.ch/omutlu/pub/onur-RowHammer-VLSI-SOC-October-9-2020.pdf" TargetMode="External"/><Relationship Id="rId9" Type="http://schemas.openxmlformats.org/officeDocument/2006/relationships/hyperlink" Target="http://www.youtube.com/watch?v=gR7XR-Eepcg"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512.xml"/><Relationship Id="rId5" Type="http://schemas.openxmlformats.org/officeDocument/2006/relationships/image" Target="../media/image82.png"/><Relationship Id="rId4" Type="http://schemas.openxmlformats.org/officeDocument/2006/relationships/hyperlink" Target="http://users.ece.cmu.edu/~omutlu/pub/liu_isca12_talk.pdf"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512.xml"/><Relationship Id="rId6" Type="http://schemas.openxmlformats.org/officeDocument/2006/relationships/image" Target="../media/image83.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66.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651.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84.png"/></Relationships>
</file>

<file path=ppt/slides/_rels/slide67.xml.rels><?xml version="1.0" encoding="UTF-8" standalone="yes"?>
<Relationships xmlns="http://schemas.openxmlformats.org/package/2006/relationships"><Relationship Id="rId3" Type="http://schemas.openxmlformats.org/officeDocument/2006/relationships/hyperlink" Target="https://people.inf.ethz.ch/omutlu/pub/avatar-dram-refresh_dsn15.pdf" TargetMode="External"/><Relationship Id="rId7" Type="http://schemas.openxmlformats.org/officeDocument/2006/relationships/image" Target="../media/image85.png"/><Relationship Id="rId2" Type="http://schemas.openxmlformats.org/officeDocument/2006/relationships/notesSlide" Target="../notesSlides/notesSlide16.xml"/><Relationship Id="rId1" Type="http://schemas.openxmlformats.org/officeDocument/2006/relationships/slideLayout" Target="../slideLayouts/slideLayout651.xml"/><Relationship Id="rId6" Type="http://schemas.openxmlformats.org/officeDocument/2006/relationships/hyperlink" Target="https://people.inf.ethz.ch/omutlu/pub/avatar-dram-refresh_dsn15-talk.pdf" TargetMode="External"/><Relationship Id="rId5" Type="http://schemas.openxmlformats.org/officeDocument/2006/relationships/hyperlink" Target="https://people.inf.ethz.ch/omutlu/pub/avatar-dram-refresh_dsn15-talk.pptx" TargetMode="External"/><Relationship Id="rId4" Type="http://schemas.openxmlformats.org/officeDocument/2006/relationships/hyperlink" Target="http://2015.dsn.org/"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651.xml"/><Relationship Id="rId6" Type="http://schemas.openxmlformats.org/officeDocument/2006/relationships/image" Target="../media/image86.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69.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651.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87.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70.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88.png"/><Relationship Id="rId1" Type="http://schemas.openxmlformats.org/officeDocument/2006/relationships/slideLayout" Target="../slideLayouts/slideLayout512.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71.xml.rels><?xml version="1.0" encoding="UTF-8" standalone="yes"?>
<Relationships xmlns="http://schemas.openxmlformats.org/package/2006/relationships"><Relationship Id="rId8" Type="http://schemas.openxmlformats.org/officeDocument/2006/relationships/hyperlink" Target="https://github.com/CMU-SAFARI/EINSim" TargetMode="External"/><Relationship Id="rId3" Type="http://schemas.openxmlformats.org/officeDocument/2006/relationships/hyperlink" Target="http://2019.dsn.org/" TargetMode="External"/><Relationship Id="rId7" Type="http://schemas.openxmlformats.org/officeDocument/2006/relationships/hyperlink" Target="https://www.youtube.com/watch?v=YGWXRecr5QY" TargetMode="External"/><Relationship Id="rId2" Type="http://schemas.openxmlformats.org/officeDocument/2006/relationships/hyperlink" Target="https://people.inf.ethz.ch/omutlu/pub/EIN-understanding-and-modeling-in-DRAM-ECC_dsn19.pdf" TargetMode="External"/><Relationship Id="rId1" Type="http://schemas.openxmlformats.org/officeDocument/2006/relationships/slideLayout" Target="../slideLayouts/slideLayout637.xml"/><Relationship Id="rId6" Type="http://schemas.openxmlformats.org/officeDocument/2006/relationships/hyperlink" Target="https://youtu.be/_jYor0EQ16M" TargetMode="External"/><Relationship Id="rId5" Type="http://schemas.openxmlformats.org/officeDocument/2006/relationships/hyperlink" Target="https://people.inf.ethz.ch/omutlu/pub/EIN-understanding-and-modeling-in-DRAM-ECC_dsn19-talk.pdf" TargetMode="External"/><Relationship Id="rId4" Type="http://schemas.openxmlformats.org/officeDocument/2006/relationships/hyperlink" Target="https://people.inf.ethz.ch/omutlu/pub/EIN-understanding-and-modeling-in-DRAM-ECC_dsn19-talk.pptx" TargetMode="External"/><Relationship Id="rId9" Type="http://schemas.openxmlformats.org/officeDocument/2006/relationships/image" Target="../media/image89.png"/></Relationships>
</file>

<file path=ppt/slides/_rels/slide72.xml.rels><?xml version="1.0" encoding="UTF-8" standalone="yes"?>
<Relationships xmlns="http://schemas.openxmlformats.org/package/2006/relationships"><Relationship Id="rId8" Type="http://schemas.openxmlformats.org/officeDocument/2006/relationships/hyperlink" Target="https://www.youtube.com/watch?v=D97oAbCaJWk" TargetMode="External"/><Relationship Id="rId3" Type="http://schemas.openxmlformats.org/officeDocument/2006/relationships/hyperlink" Target="http://www.microarch.org/micro53/" TargetMode="External"/><Relationship Id="rId7" Type="http://schemas.openxmlformats.org/officeDocument/2006/relationships/hyperlink" Target="https://people.inf.ethz.ch/omutlu/pub/BEER-bit-exact-ECC-recovery_micro20-lightning-talk.pdf" TargetMode="External"/><Relationship Id="rId2" Type="http://schemas.openxmlformats.org/officeDocument/2006/relationships/hyperlink" Target="https://people.inf.ethz.ch/omutlu/pub/BEER-bit-exact-ECC-recovery_micro20.pdf" TargetMode="External"/><Relationship Id="rId1" Type="http://schemas.openxmlformats.org/officeDocument/2006/relationships/slideLayout" Target="../slideLayouts/slideLayout776.xml"/><Relationship Id="rId6" Type="http://schemas.openxmlformats.org/officeDocument/2006/relationships/hyperlink" Target="https://people.inf.ethz.ch/omutlu/pub/BEER-bit-exact-ECC-recovery_micro20-lightning-talk.pptx" TargetMode="External"/><Relationship Id="rId5" Type="http://schemas.openxmlformats.org/officeDocument/2006/relationships/hyperlink" Target="https://people.inf.ethz.ch/omutlu/pub/BEER-bit-exact-ECC-recovery_micro20-talk.pdf" TargetMode="External"/><Relationship Id="rId10" Type="http://schemas.openxmlformats.org/officeDocument/2006/relationships/image" Target="../media/image90.png"/><Relationship Id="rId4" Type="http://schemas.openxmlformats.org/officeDocument/2006/relationships/hyperlink" Target="https://people.inf.ethz.ch/omutlu/pubBEER-bit-exact-ECC-recovery_micro20-talk.pptx" TargetMode="External"/><Relationship Id="rId9" Type="http://schemas.openxmlformats.org/officeDocument/2006/relationships/hyperlink" Target="https://www.youtube.com/watch?v=hgSziiRTUY4"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7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hyperlink" Target="https://arxiv.org/pdf/1706.08642" TargetMode="External"/><Relationship Id="rId1" Type="http://schemas.openxmlformats.org/officeDocument/2006/relationships/slideLayout" Target="../slideLayouts/slideLayout512.xml"/></Relationships>
</file>

<file path=ppt/slides/_rels/slide75.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60.xml"/></Relationships>
</file>

<file path=ppt/slides/_rels/slide7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6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890.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1.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image" Target="../media/image51.png"/><Relationship Id="rId1" Type="http://schemas.openxmlformats.org/officeDocument/2006/relationships/slideLayout" Target="../slideLayouts/slideLayout236.xml"/></Relationships>
</file>

<file path=ppt/slides/_rels/slide8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51.png"/><Relationship Id="rId1" Type="http://schemas.openxmlformats.org/officeDocument/2006/relationships/slideLayout" Target="../slideLayouts/slideLayout236.xml"/><Relationship Id="rId6" Type="http://schemas.openxmlformats.org/officeDocument/2006/relationships/image" Target="../media/image52.tiff"/><Relationship Id="rId5" Type="http://schemas.openxmlformats.org/officeDocument/2006/relationships/image" Target="../media/image54.jpeg"/><Relationship Id="rId4" Type="http://schemas.openxmlformats.org/officeDocument/2006/relationships/image" Target="../media/image24.png"/></Relationships>
</file>

<file path=ppt/slides/_rels/slide8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36.xml"/></Relationships>
</file>

<file path=ppt/slides/_rels/slide8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36.xml"/></Relationships>
</file>

<file path=ppt/slides/_rels/slide90.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34.xml"/><Relationship Id="rId5" Type="http://schemas.openxmlformats.org/officeDocument/2006/relationships/image" Target="../media/image98.tiff"/><Relationship Id="rId4" Type="http://schemas.openxmlformats.org/officeDocument/2006/relationships/hyperlink" Target="https://people.inf.ethz.ch/omutlu/pub/mutlu_hpca03_talk.pdf" TargetMode="External"/></Relationships>
</file>

<file path=ppt/slides/_rels/slide91.xml.rels><?xml version="1.0" encoding="UTF-8" standalone="yes"?>
<Relationships xmlns="http://schemas.openxmlformats.org/package/2006/relationships"><Relationship Id="rId2" Type="http://schemas.openxmlformats.org/officeDocument/2006/relationships/image" Target="../media/image99.tiff"/><Relationship Id="rId1" Type="http://schemas.openxmlformats.org/officeDocument/2006/relationships/slideLayout" Target="../slideLayouts/slideLayout236.xml"/></Relationships>
</file>

<file path=ppt/slides/_rels/slide92.xml.rels><?xml version="1.0" encoding="UTF-8" standalone="yes"?>
<Relationships xmlns="http://schemas.openxmlformats.org/package/2006/relationships"><Relationship Id="rId2" Type="http://schemas.openxmlformats.org/officeDocument/2006/relationships/image" Target="../media/image100.tiff"/><Relationship Id="rId1" Type="http://schemas.openxmlformats.org/officeDocument/2006/relationships/slideLayout" Target="../slideLayouts/slideLayout23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png"/><Relationship Id="rId1" Type="http://schemas.openxmlformats.org/officeDocument/2006/relationships/slideLayout" Target="../slideLayouts/slideLayout236.xml"/></Relationships>
</file>

<file path=ppt/slides/_rels/slide95.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02.tiff"/><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55.tiff"/></Relationships>
</file>

<file path=ppt/slides/_rels/slide99.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03.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104.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68.xml"/></Relationships>
</file>

<file path=ppt/slides/_rels/slide10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109.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04.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663.xml"/></Relationships>
</file>

<file path=ppt/slides/_rels/slide114.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23.xml"/></Relationships>
</file>

<file path=ppt/slides/_rels/slide116.xml.rels><?xml version="1.0" encoding="UTF-8" standalone="yes"?>
<Relationships xmlns="http://schemas.openxmlformats.org/package/2006/relationships"><Relationship Id="rId2" Type="http://schemas.openxmlformats.org/officeDocument/2006/relationships/image" Target="../media/image106.tiff"/><Relationship Id="rId1" Type="http://schemas.openxmlformats.org/officeDocument/2006/relationships/slideLayout" Target="../slideLayouts/slideLayout279.xml"/></Relationships>
</file>

<file path=ppt/slides/_rels/slide117.xml.rels><?xml version="1.0" encoding="UTF-8" standalone="yes"?>
<Relationships xmlns="http://schemas.openxmlformats.org/package/2006/relationships"><Relationship Id="rId2" Type="http://schemas.openxmlformats.org/officeDocument/2006/relationships/image" Target="../media/image107.tiff"/><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3" Type="http://schemas.openxmlformats.org/officeDocument/2006/relationships/image" Target="../media/image109.tiff"/><Relationship Id="rId2" Type="http://schemas.openxmlformats.org/officeDocument/2006/relationships/image" Target="../media/image108.tiff"/><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in-DRAM-bulk-AND-OR-ieee_cal15.pdf" TargetMode="External"/><Relationship Id="rId1" Type="http://schemas.openxmlformats.org/officeDocument/2006/relationships/slideLayout" Target="../slideLayouts/slideLayout13.xml"/><Relationship Id="rId4" Type="http://schemas.openxmlformats.org/officeDocument/2006/relationships/image" Target="../media/image110.png"/></Relationships>
</file>

<file path=ppt/slides/_rels/slide120.xml.rels><?xml version="1.0" encoding="UTF-8" standalone="yes"?>
<Relationships xmlns="http://schemas.openxmlformats.org/package/2006/relationships"><Relationship Id="rId3" Type="http://schemas.openxmlformats.org/officeDocument/2006/relationships/image" Target="../media/image111.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22.xml.rels><?xml version="1.0" encoding="UTF-8" standalone="yes"?>
<Relationships xmlns="http://schemas.openxmlformats.org/package/2006/relationships"><Relationship Id="rId3" Type="http://schemas.openxmlformats.org/officeDocument/2006/relationships/hyperlink" Target="https://parallel.princeton.edu/papers/micro19-gao.pdf" TargetMode="External"/><Relationship Id="rId2" Type="http://schemas.openxmlformats.org/officeDocument/2006/relationships/image" Target="../media/image113.png"/><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3" Type="http://schemas.openxmlformats.org/officeDocument/2006/relationships/hyperlink" Target="https://cseweb.ucsd.edu/~jzhao/files/Pinatubo-dac2016.pdf" TargetMode="External"/><Relationship Id="rId2" Type="http://schemas.openxmlformats.org/officeDocument/2006/relationships/image" Target="../media/image114.png"/><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3" Type="http://schemas.openxmlformats.org/officeDocument/2006/relationships/hyperlink" Target="https://cseweb.ucsd.edu/~jzhao/files/Pinatubo-dac2016.pdf" TargetMode="External"/><Relationship Id="rId2" Type="http://schemas.openxmlformats.org/officeDocument/2006/relationships/image" Target="../media/image115.png"/><Relationship Id="rId1" Type="http://schemas.openxmlformats.org/officeDocument/2006/relationships/slideLayout" Target="../slideLayouts/slideLayout901.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01.xml"/></Relationships>
</file>

<file path=ppt/slides/_rels/slide126.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9.xml"/><Relationship Id="rId1" Type="http://schemas.openxmlformats.org/officeDocument/2006/relationships/slideLayout" Target="../slideLayouts/slideLayout901.xml"/></Relationships>
</file>

<file path=ppt/slides/_rels/slide127.xml.rels><?xml version="1.0" encoding="UTF-8" standalone="yes"?>
<Relationships xmlns="http://schemas.openxmlformats.org/package/2006/relationships"><Relationship Id="rId8" Type="http://schemas.openxmlformats.org/officeDocument/2006/relationships/image" Target="../media/image121.emf"/><Relationship Id="rId13" Type="http://schemas.openxmlformats.org/officeDocument/2006/relationships/image" Target="../media/image126.png"/><Relationship Id="rId3" Type="http://schemas.openxmlformats.org/officeDocument/2006/relationships/notesSlide" Target="../notesSlides/notesSlide20.xml"/><Relationship Id="rId7" Type="http://schemas.openxmlformats.org/officeDocument/2006/relationships/image" Target="../media/image120.emf"/><Relationship Id="rId12" Type="http://schemas.openxmlformats.org/officeDocument/2006/relationships/image" Target="../media/image125.emf"/><Relationship Id="rId2" Type="http://schemas.openxmlformats.org/officeDocument/2006/relationships/slideLayout" Target="../slideLayouts/slideLayout901.xml"/><Relationship Id="rId1" Type="http://schemas.openxmlformats.org/officeDocument/2006/relationships/tags" Target="../tags/tag1.xml"/><Relationship Id="rId6" Type="http://schemas.openxmlformats.org/officeDocument/2006/relationships/image" Target="../media/image119.emf"/><Relationship Id="rId11" Type="http://schemas.openxmlformats.org/officeDocument/2006/relationships/image" Target="../media/image124.emf"/><Relationship Id="rId5" Type="http://schemas.openxmlformats.org/officeDocument/2006/relationships/image" Target="../media/image118.emf"/><Relationship Id="rId15" Type="http://schemas.openxmlformats.org/officeDocument/2006/relationships/image" Target="../media/image128.png"/><Relationship Id="rId10" Type="http://schemas.openxmlformats.org/officeDocument/2006/relationships/image" Target="../media/image123.emf"/><Relationship Id="rId4" Type="http://schemas.openxmlformats.org/officeDocument/2006/relationships/image" Target="../media/image117.emf"/><Relationship Id="rId9" Type="http://schemas.openxmlformats.org/officeDocument/2006/relationships/image" Target="../media/image122.emf"/><Relationship Id="rId14" Type="http://schemas.openxmlformats.org/officeDocument/2006/relationships/image" Target="../media/image127.png"/></Relationships>
</file>

<file path=ppt/slides/_rels/slide128.xml.rels><?xml version="1.0" encoding="UTF-8" standalone="yes"?>
<Relationships xmlns="http://schemas.openxmlformats.org/package/2006/relationships"><Relationship Id="rId3" Type="http://schemas.openxmlformats.org/officeDocument/2006/relationships/image" Target="../media/image125.emf"/><Relationship Id="rId2" Type="http://schemas.openxmlformats.org/officeDocument/2006/relationships/notesSlide" Target="../notesSlides/notesSlide21.xml"/><Relationship Id="rId1" Type="http://schemas.openxmlformats.org/officeDocument/2006/relationships/slideLayout" Target="../slideLayouts/slideLayout901.xml"/></Relationships>
</file>

<file path=ppt/slides/_rels/slide129.xml.rels><?xml version="1.0" encoding="UTF-8" standalone="yes"?>
<Relationships xmlns="http://schemas.openxmlformats.org/package/2006/relationships"><Relationship Id="rId3" Type="http://schemas.openxmlformats.org/officeDocument/2006/relationships/image" Target="../media/image129.gif"/><Relationship Id="rId2" Type="http://schemas.openxmlformats.org/officeDocument/2006/relationships/notesSlide" Target="../notesSlides/notesSlide22.xml"/><Relationship Id="rId1" Type="http://schemas.openxmlformats.org/officeDocument/2006/relationships/slideLayout" Target="../slideLayouts/slideLayout901.xml"/></Relationships>
</file>

<file path=ppt/slides/_rels/slide130.xml.rels><?xml version="1.0" encoding="UTF-8" standalone="yes"?>
<Relationships xmlns="http://schemas.openxmlformats.org/package/2006/relationships"><Relationship Id="rId3" Type="http://schemas.openxmlformats.org/officeDocument/2006/relationships/image" Target="../media/image130.emf"/><Relationship Id="rId2" Type="http://schemas.openxmlformats.org/officeDocument/2006/relationships/notesSlide" Target="../notesSlides/notesSlide23.xml"/><Relationship Id="rId1" Type="http://schemas.openxmlformats.org/officeDocument/2006/relationships/slideLayout" Target="../slideLayouts/slideLayout901.xml"/></Relationships>
</file>

<file path=ppt/slides/_rels/slide131.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24.xml"/><Relationship Id="rId1" Type="http://schemas.openxmlformats.org/officeDocument/2006/relationships/slideLayout" Target="../slideLayouts/slideLayout90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90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32.tiff"/><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133.jpeg"/><Relationship Id="rId1" Type="http://schemas.openxmlformats.org/officeDocument/2006/relationships/slideLayout" Target="../slideLayouts/slideLayout236.xml"/><Relationship Id="rId6" Type="http://schemas.openxmlformats.org/officeDocument/2006/relationships/chart" Target="../charts/chart3.xml"/><Relationship Id="rId5" Type="http://schemas.openxmlformats.org/officeDocument/2006/relationships/image" Target="../media/image136.png"/><Relationship Id="rId4" Type="http://schemas.openxmlformats.org/officeDocument/2006/relationships/image" Target="../media/image135.jpe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3.xml"/></Relationships>
</file>

<file path=ppt/slides/_rels/slide14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4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14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37.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8.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55.tiff"/></Relationships>
</file>

<file path=ppt/slides/_rels/slide14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41.png"/><Relationship Id="rId2" Type="http://schemas.openxmlformats.org/officeDocument/2006/relationships/notesSlide" Target="../notesSlides/notesSlide25.xml"/><Relationship Id="rId1" Type="http://schemas.openxmlformats.org/officeDocument/2006/relationships/slideLayout" Target="../slideLayouts/slideLayout468.xml"/><Relationship Id="rId6" Type="http://schemas.openxmlformats.org/officeDocument/2006/relationships/image" Target="../media/image140.png"/><Relationship Id="rId5" Type="http://schemas.openxmlformats.org/officeDocument/2006/relationships/image" Target="../media/image139.png"/><Relationship Id="rId4" Type="http://schemas.openxmlformats.org/officeDocument/2006/relationships/image" Target="../media/image138.png"/></Relationships>
</file>

<file path=ppt/slides/_rels/slide15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png"/><Relationship Id="rId7"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468.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1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468.xml"/></Relationships>
</file>

<file path=ppt/slides/_rels/slide1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468.xml"/></Relationships>
</file>

<file path=ppt/slides/_rels/slide15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png"/><Relationship Id="rId7"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468.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1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468.xml"/><Relationship Id="rId5" Type="http://schemas.openxmlformats.org/officeDocument/2006/relationships/image" Target="../media/image143.png"/><Relationship Id="rId4" Type="http://schemas.openxmlformats.org/officeDocument/2006/relationships/image" Target="../media/image142.png"/></Relationships>
</file>

<file path=ppt/slides/_rels/slide1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468.xml"/></Relationships>
</file>

<file path=ppt/slides/_rels/slide1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468.xml"/></Relationships>
</file>

<file path=ppt/slides/_rels/slide15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3.xml"/><Relationship Id="rId1" Type="http://schemas.openxmlformats.org/officeDocument/2006/relationships/slideLayout" Target="../slideLayouts/slideLayout468.xml"/><Relationship Id="rId4" Type="http://schemas.openxmlformats.org/officeDocument/2006/relationships/image" Target="../media/image1.png"/></Relationships>
</file>

<file path=ppt/slides/_rels/slide15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4.xml"/><Relationship Id="rId1" Type="http://schemas.openxmlformats.org/officeDocument/2006/relationships/slideLayout" Target="../slideLayouts/slideLayout468.xml"/></Relationships>
</file>

<file path=ppt/slides/_rels/slide159.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55.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60.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379.xml"/></Relationships>
</file>

<file path=ppt/slides/_rels/slide161.xml.rels><?xml version="1.0" encoding="UTF-8" standalone="yes"?>
<Relationships xmlns="http://schemas.openxmlformats.org/package/2006/relationships"><Relationship Id="rId8" Type="http://schemas.openxmlformats.org/officeDocument/2006/relationships/image" Target="../media/image145.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62.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46.png"/></Relationships>
</file>

<file path=ppt/slides/_rels/slide163.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47.png"/></Relationships>
</file>

<file path=ppt/slides/_rels/slide164.xml.rels><?xml version="1.0" encoding="UTF-8" standalone="yes"?>
<Relationships xmlns="http://schemas.openxmlformats.org/package/2006/relationships"><Relationship Id="rId8" Type="http://schemas.openxmlformats.org/officeDocument/2006/relationships/image" Target="../media/image148.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49.png"/></Relationships>
</file>

<file path=ppt/slides/_rels/slide165.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50.png"/></Relationships>
</file>

<file path=ppt/slides/_rels/slide166.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51.png"/></Relationships>
</file>

<file path=ppt/slides/_rels/slide167.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754.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50.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68.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4" Type="http://schemas.openxmlformats.org/officeDocument/2006/relationships/image" Target="../media/image152.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1.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13.xml"/></Relationships>
</file>

<file path=ppt/slides/_rels/slide172.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13.xml"/></Relationships>
</file>

<file path=ppt/slides/_rels/slide17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479.xml"/></Relationships>
</file>

<file path=ppt/slides/_rels/slide17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479.xml"/></Relationships>
</file>

<file path=ppt/slides/_rels/slide175.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346.xml"/><Relationship Id="rId6" Type="http://schemas.openxmlformats.org/officeDocument/2006/relationships/image" Target="../media/image155.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56.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80.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57.png"/></Relationships>
</file>

<file path=ppt/slides/_rels/slide181.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58.tiff"/><Relationship Id="rId1" Type="http://schemas.openxmlformats.org/officeDocument/2006/relationships/slideLayout" Target="../slideLayouts/slideLayout582.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59.tiff"/></Relationships>
</file>

<file path=ppt/slides/_rels/slide182.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379.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379.xml"/></Relationships>
</file>

<file path=ppt/slides/_rels/slide184.xml.rels><?xml version="1.0" encoding="UTF-8" standalone="yes"?>
<Relationships xmlns="http://schemas.openxmlformats.org/package/2006/relationships"><Relationship Id="rId8" Type="http://schemas.openxmlformats.org/officeDocument/2006/relationships/image" Target="../media/image145.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85.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46.png"/></Relationships>
</file>

<file path=ppt/slides/_rels/slide186.xml.rels><?xml version="1.0" encoding="UTF-8" standalone="yes"?>
<Relationships xmlns="http://schemas.openxmlformats.org/package/2006/relationships"><Relationship Id="rId8" Type="http://schemas.openxmlformats.org/officeDocument/2006/relationships/image" Target="../media/image148.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49.png"/></Relationships>
</file>

<file path=ppt/slides/_rels/slide187.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50.png"/></Relationships>
</file>

<file path=ppt/slides/_rels/slide188.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60.png"/></Relationships>
</file>

<file path=ppt/slides/_rels/slide189.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161.png"/></Relationships>
</file>

<file path=ppt/slides/_rels/slide190.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47.png"/></Relationships>
</file>

<file path=ppt/slides/_rels/slide191.xml.rels><?xml version="1.0" encoding="UTF-8" standalone="yes"?>
<Relationships xmlns="http://schemas.openxmlformats.org/package/2006/relationships"><Relationship Id="rId3" Type="http://schemas.openxmlformats.org/officeDocument/2006/relationships/hyperlink" Target="https://spaa.acm.org/" TargetMode="External"/><Relationship Id="rId2" Type="http://schemas.openxmlformats.org/officeDocument/2006/relationships/hyperlink" Target="https://people.inf.ethz.ch/omutlu/pub/concurrent-data-structures-for-PIM_spaa17.pdf" TargetMode="External"/><Relationship Id="rId1" Type="http://schemas.openxmlformats.org/officeDocument/2006/relationships/slideLayout" Target="../slideLayouts/slideLayout13.xml"/><Relationship Id="rId6" Type="http://schemas.openxmlformats.org/officeDocument/2006/relationships/image" Target="../media/image162.tiff"/><Relationship Id="rId5" Type="http://schemas.openxmlformats.org/officeDocument/2006/relationships/hyperlink" Target="https://people.inf.ethz.ch/omutlu/pub/concurrent-data-structures-for-PIM_spaa17-talk.pdf" TargetMode="External"/><Relationship Id="rId4" Type="http://schemas.openxmlformats.org/officeDocument/2006/relationships/hyperlink" Target="https://people.inf.ethz.ch/omutlu/pub/concurrent-data-structures-for-PIM_spaa17-talk.pptx" TargetMode="External"/></Relationships>
</file>

<file path=ppt/slides/_rels/slide192.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hyperlink" Target="https://github.com/CMU-SAFARI/ramulator-pim" TargetMode="External"/><Relationship Id="rId1" Type="http://schemas.openxmlformats.org/officeDocument/2006/relationships/slideLayout" Target="../slideLayouts/slideLayout13.xml"/><Relationship Id="rId4" Type="http://schemas.openxmlformats.org/officeDocument/2006/relationships/image" Target="../media/image163.png"/></Relationships>
</file>

<file path=ppt/slides/_rels/slide193.xml.rels><?xml version="1.0" encoding="UTF-8" standalone="yes"?>
<Relationships xmlns="http://schemas.openxmlformats.org/package/2006/relationships"><Relationship Id="rId8" Type="http://schemas.openxmlformats.org/officeDocument/2006/relationships/hyperlink" Target="https://github.com/CMU-SAFARI/ramulator-pim" TargetMode="External"/><Relationship Id="rId3" Type="http://schemas.openxmlformats.org/officeDocument/2006/relationships/hyperlink" Target="https://dac.com/" TargetMode="External"/><Relationship Id="rId7" Type="http://schemas.openxmlformats.org/officeDocument/2006/relationships/hyperlink" Target="https://people.inf.ethz.ch/omutlu/pub/NAPEL-near-memory-computing-performance-prediction-via-ML_dac19-poster.pdf" TargetMode="External"/><Relationship Id="rId2" Type="http://schemas.openxmlformats.org/officeDocument/2006/relationships/hyperlink" Target="https://people.inf.ethz.ch/omutlu/pub/NAPEL-near-memory-computing-performance-prediction-via-ML_dac19.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APEL-near-memory-computing-performance-prediction-via-ML_dac19-poster.pptx" TargetMode="External"/><Relationship Id="rId5" Type="http://schemas.openxmlformats.org/officeDocument/2006/relationships/hyperlink" Target="https://people.inf.ethz.ch/omutlu/pub/NAPEL-near-memory-computing-performance-prediction-via-ML_dac19-talk.pdf" TargetMode="External"/><Relationship Id="rId4" Type="http://schemas.openxmlformats.org/officeDocument/2006/relationships/hyperlink" Target="https://people.inf.ethz.ch/omutlu/pub/NAPEL-near-memory-computing-performance-prediction-via-ML_dac19-talk.pptx" TargetMode="External"/><Relationship Id="rId9" Type="http://schemas.openxmlformats.org/officeDocument/2006/relationships/image" Target="../media/image164.png"/></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00.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536.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202.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512.xml"/></Relationships>
</file>

<file path=ppt/slides/_rels/slide203.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51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207.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67.png"/></Relationships>
</file>

<file path=ppt/slides/_rels/slide208.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524.xml"/></Relationships>
</file>

<file path=ppt/slides/_rels/slide209.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69.png"/></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211.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image" Target="../media/image170.png"/><Relationship Id="rId1" Type="http://schemas.openxmlformats.org/officeDocument/2006/relationships/slideLayout" Target="../slideLayouts/slideLayout524.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213.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72.png"/></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218.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524.xml"/></Relationships>
</file>

<file path=ppt/slides/_rels/slide219.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524.xml"/></Relationships>
</file>

<file path=ppt/slides/_rels/slide220.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175.png"/></Relationships>
</file>

<file path=ppt/slides/_rels/slide221.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524.xml"/></Relationships>
</file>

<file path=ppt/slides/_rels/slide222.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177.png"/></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24.xml.rels><?xml version="1.0" encoding="UTF-8" standalone="yes"?>
<Relationships xmlns="http://schemas.openxmlformats.org/package/2006/relationships"><Relationship Id="rId8" Type="http://schemas.openxmlformats.org/officeDocument/2006/relationships/image" Target="../media/image178.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2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36.xml"/><Relationship Id="rId1" Type="http://schemas.openxmlformats.org/officeDocument/2006/relationships/slideLayout" Target="../slideLayouts/slideLayout253.xml"/><Relationship Id="rId4" Type="http://schemas.openxmlformats.org/officeDocument/2006/relationships/image" Target="../media/image179.jpeg"/></Relationships>
</file>

<file path=ppt/slides/_rels/slide226.xml.rels><?xml version="1.0" encoding="UTF-8" standalone="yes"?>
<Relationships xmlns="http://schemas.openxmlformats.org/package/2006/relationships"><Relationship Id="rId8" Type="http://schemas.openxmlformats.org/officeDocument/2006/relationships/image" Target="../media/image178.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228.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37.xml"/><Relationship Id="rId1" Type="http://schemas.openxmlformats.org/officeDocument/2006/relationships/slideLayout" Target="../slideLayouts/slideLayout605.xml"/><Relationship Id="rId4" Type="http://schemas.openxmlformats.org/officeDocument/2006/relationships/image" Target="../media/image181.png"/></Relationships>
</file>

<file path=ppt/slides/_rels/slide229.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182.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230.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183.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231.xml.rels><?xml version="1.0" encoding="UTF-8" standalone="yes"?>
<Relationships xmlns="http://schemas.openxmlformats.org/package/2006/relationships"><Relationship Id="rId8" Type="http://schemas.openxmlformats.org/officeDocument/2006/relationships/hyperlink" Target="https://people.inf.ethz.ch/omutlu/pub/VBI-virtual-block-interface_isca20-ARM-Research-Summit-poster.pptx" TargetMode="External"/><Relationship Id="rId13" Type="http://schemas.openxmlformats.org/officeDocument/2006/relationships/image" Target="../media/image184.png"/><Relationship Id="rId3" Type="http://schemas.openxmlformats.org/officeDocument/2006/relationships/hyperlink" Target="http://iscaconf.org/isca2020/" TargetMode="External"/><Relationship Id="rId7" Type="http://schemas.openxmlformats.org/officeDocument/2006/relationships/hyperlink" Target="https://people.inf.ethz.ch/omutlu/pub/VBI-virtual-block-interface_isca20-lightning-talk.pdf" TargetMode="External"/><Relationship Id="rId12" Type="http://schemas.openxmlformats.org/officeDocument/2006/relationships/hyperlink" Target="https://www.youtube.com/watch?v=PPR7YrBi7IQ" TargetMode="External"/><Relationship Id="rId2" Type="http://schemas.openxmlformats.org/officeDocument/2006/relationships/hyperlink" Target="https://people.inf.ethz.ch/omutlu/pub/VBI-virtual-block-interface_isca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VBI-virtual-block-interface_isca20-lightning-talk.pptx" TargetMode="External"/><Relationship Id="rId11" Type="http://schemas.openxmlformats.org/officeDocument/2006/relationships/hyperlink" Target="https://youtu.be/04l-Zlaue0k" TargetMode="External"/><Relationship Id="rId5" Type="http://schemas.openxmlformats.org/officeDocument/2006/relationships/hyperlink" Target="https://people.inf.ethz.ch/omutlu/pub/VBI-virtual-block-interface_isca20-talk.pdf" TargetMode="External"/><Relationship Id="rId10" Type="http://schemas.openxmlformats.org/officeDocument/2006/relationships/hyperlink" Target="https://www.youtube.com/watch?v=7c6LgVrCwPo" TargetMode="External"/><Relationship Id="rId4" Type="http://schemas.openxmlformats.org/officeDocument/2006/relationships/hyperlink" Target="https://people.inf.ethz.ch/omutlu/pub/VBI-virtual-block-interface_isca20-talk.pptx" TargetMode="External"/><Relationship Id="rId9" Type="http://schemas.openxmlformats.org/officeDocument/2006/relationships/hyperlink" Target="https://people.inf.ethz.ch/omutlu/pub/VBI-virtual-block-interface_isca20-ARM-Research-Summit-poster.pdf" TargetMode="Externa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36.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7.xml.rels><?xml version="1.0" encoding="UTF-8" standalone="yes"?>
<Relationships xmlns="http://schemas.openxmlformats.org/package/2006/relationships"><Relationship Id="rId2" Type="http://schemas.openxmlformats.org/officeDocument/2006/relationships/image" Target="../media/image185.jpeg"/><Relationship Id="rId1" Type="http://schemas.openxmlformats.org/officeDocument/2006/relationships/slideLayout" Target="../slideLayouts/slideLayout13.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40.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56.png"/><Relationship Id="rId1" Type="http://schemas.openxmlformats.org/officeDocument/2006/relationships/slideLayout" Target="../slideLayouts/slideLayout236.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41.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57.png"/></Relationships>
</file>

<file path=ppt/slides/_rels/slide242.xml.rels><?xml version="1.0" encoding="UTF-8" standalone="yes"?>
<Relationships xmlns="http://schemas.openxmlformats.org/package/2006/relationships"><Relationship Id="rId3" Type="http://schemas.openxmlformats.org/officeDocument/2006/relationships/hyperlink" Target="https://calendar.ust.hk/events/hkust-engineering-x-hkstp-distinguished-speaker-series-webinar-intelligent-architectures" TargetMode="External"/><Relationship Id="rId2" Type="http://schemas.openxmlformats.org/officeDocument/2006/relationships/hyperlink" Target="https://people.inf.ethz.ch/omutlu/pub/onur-HKUST-HKSTP-Distinguished-Lecture-IntelligentArchitecturesForIntelligentMachines-October-7-2020.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intelligent-architectures-for-intelligent-machines_keynote-paper_VLSI20.pdf" TargetMode="External"/><Relationship Id="rId5" Type="http://schemas.openxmlformats.org/officeDocument/2006/relationships/hyperlink" Target="https://www.youtube.com/watch?v=CmuhFB-QEWw" TargetMode="External"/><Relationship Id="rId4" Type="http://schemas.openxmlformats.org/officeDocument/2006/relationships/hyperlink" Target="https://people.inf.ethz.ch/omutlu/pub/onur-HKUST-HKSTP-Distinguished-Lecture-IntelligentArchitecturesForIntelligentMachines-October-7-2020.pdf" TargetMode="Externa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45.xml.rels><?xml version="1.0" encoding="UTF-8" standalone="yes"?>
<Relationships xmlns="http://schemas.openxmlformats.org/package/2006/relationships"><Relationship Id="rId3" Type="http://schemas.openxmlformats.org/officeDocument/2006/relationships/image" Target="../media/image186.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246.xml.rels><?xml version="1.0" encoding="UTF-8" standalone="yes"?>
<Relationships xmlns="http://schemas.openxmlformats.org/package/2006/relationships"><Relationship Id="rId3" Type="http://schemas.microsoft.com/office/2007/relationships/hdphoto" Target="../media/hdphoto21.wdp"/><Relationship Id="rId2" Type="http://schemas.openxmlformats.org/officeDocument/2006/relationships/image" Target="../media/image26.png"/><Relationship Id="rId1" Type="http://schemas.openxmlformats.org/officeDocument/2006/relationships/slideLayout" Target="../slideLayouts/slideLayout863.xml"/><Relationship Id="rId6" Type="http://schemas.openxmlformats.org/officeDocument/2006/relationships/hyperlink" Target="https://safari.ethz.ch/safari-newsletter-april-2020/" TargetMode="External"/><Relationship Id="rId5" Type="http://schemas.openxmlformats.org/officeDocument/2006/relationships/image" Target="../media/image27.jpeg"/><Relationship Id="rId4" Type="http://schemas.openxmlformats.org/officeDocument/2006/relationships/hyperlink" Target="http://www.safari.ethz.ch/" TargetMode="External"/></Relationships>
</file>

<file path=ppt/slides/_rels/slide247.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708.xml"/></Relationships>
</file>

<file path=ppt/slides/_rels/slide24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hyperlink" Target="https://people.inf.ethz.ch/omutlu" TargetMode="Externa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4.xml"/></Relationships>
</file>

<file path=ppt/slides/_rels/slide251.xml.rels><?xml version="1.0" encoding="UTF-8" standalone="yes"?>
<Relationships xmlns="http://schemas.openxmlformats.org/package/2006/relationships"><Relationship Id="rId8" Type="http://schemas.openxmlformats.org/officeDocument/2006/relationships/hyperlink" Target="https://doi.org/10.1016/j.micpro.2019.01.009" TargetMode="External"/><Relationship Id="rId3" Type="http://schemas.openxmlformats.org/officeDocument/2006/relationships/hyperlink" Target="https://expo.itri.org.tw/2020vlsidat" TargetMode="External"/><Relationship Id="rId7" Type="http://schemas.openxmlformats.org/officeDocument/2006/relationships/hyperlink" Target="https://people.inf.ethz.ch/omutlu/pub/ProcessingDataWhereItMakesSense_micpro19-invited.pdf" TargetMode="External"/><Relationship Id="rId12" Type="http://schemas.openxmlformats.org/officeDocument/2006/relationships/hyperlink" Target="https://arxiv.org/pdf/1905.09822.pdf" TargetMode="External"/><Relationship Id="rId2" Type="http://schemas.openxmlformats.org/officeDocument/2006/relationships/hyperlink" Target="https://people.inf.ethz.ch/omutlu/pub/intelligent-architectures-for-intelligent-machines_keynote-paper_VLSI20.pdf" TargetMode="External"/><Relationship Id="rId1" Type="http://schemas.openxmlformats.org/officeDocument/2006/relationships/slideLayout" Target="../slideLayouts/slideLayout125.xml"/><Relationship Id="rId6" Type="http://schemas.openxmlformats.org/officeDocument/2006/relationships/hyperlink" Target="https://www.youtube.com/watch?v=c6_LgzuNdkw" TargetMode="External"/><Relationship Id="rId11" Type="http://schemas.openxmlformats.org/officeDocument/2006/relationships/hyperlink" Target="https://www.youtube.com/watch?v=oHqsNbxgdzM" TargetMode="External"/><Relationship Id="rId5" Type="http://schemas.openxmlformats.org/officeDocument/2006/relationships/hyperlink" Target="https://people.inf.ethz.ch/omutlu/pub/onur-VLSI-TSA_DAT-IntelligentArchitecturesForIntelligentMachines-August-11-2020-compressed-withbackup-FINAL.pdf" TargetMode="External"/><Relationship Id="rId10" Type="http://schemas.openxmlformats.org/officeDocument/2006/relationships/hyperlink" Target="https://people.inf.ethz.ch/omutlu/pub/onur-GLSVLSI-KeynoteTalk-EnablingInMemoryComputation-May-10-2019-unrolled.pptx" TargetMode="External"/><Relationship Id="rId4" Type="http://schemas.openxmlformats.org/officeDocument/2006/relationships/hyperlink" Target="https://people.inf.ethz.ch/omutlu/pub/onur-VLSI-TSA_DAT-IntelligentArchitecturesForIntelligentMachines-August-11-2020-compressed-withbackup-FINAL.pptx" TargetMode="External"/><Relationship Id="rId9" Type="http://schemas.openxmlformats.org/officeDocument/2006/relationships/hyperlink" Target="https://arxiv.org/pdf/1903.03988.pdf" TargetMode="External"/></Relationships>
</file>

<file path=ppt/slides/_rels/slide252.xml.rels><?xml version="1.0" encoding="UTF-8" standalone="yes"?>
<Relationships xmlns="http://schemas.openxmlformats.org/package/2006/relationships"><Relationship Id="rId8" Type="http://schemas.openxmlformats.org/officeDocument/2006/relationships/hyperlink" Target="https://people.inf.ethz.ch/omutlu/pub/onur-RowHammer-COSADE-Keynote-April-4-2019.pptx" TargetMode="External"/><Relationship Id="rId13" Type="http://schemas.openxmlformats.org/officeDocument/2006/relationships/hyperlink" Target="https://link.springer.com/book/10.1007%2F978-981-13-0599-3/" TargetMode="External"/><Relationship Id="rId3" Type="http://schemas.openxmlformats.org/officeDocument/2006/relationships/hyperlink" Target="https://www.research.ibm.com/journal/" TargetMode="External"/><Relationship Id="rId7" Type="http://schemas.openxmlformats.org/officeDocument/2006/relationships/hyperlink" Target="https://arxiv.org/pdf/1904.09724.pdf" TargetMode="External"/><Relationship Id="rId12" Type="http://schemas.openxmlformats.org/officeDocument/2006/relationships/hyperlink" Target="https://arxiv.org/pdf/1711.11427.pdf" TargetMode="External"/><Relationship Id="rId2" Type="http://schemas.openxmlformats.org/officeDocument/2006/relationships/hyperlink" Target="https://people.inf.ethz.ch/omutlu/pub/processing-in-memory_workload-driven-perspective_IBMjrd19.pdf" TargetMode="External"/><Relationship Id="rId1" Type="http://schemas.openxmlformats.org/officeDocument/2006/relationships/slideLayout" Target="../slideLayouts/slideLayout125.xml"/><Relationship Id="rId6" Type="http://schemas.openxmlformats.org/officeDocument/2006/relationships/hyperlink" Target="https://ieeexplore.ieee.org/xpl/RecentIssue.jsp?punumber=43" TargetMode="External"/><Relationship Id="rId11" Type="http://schemas.openxmlformats.org/officeDocument/2006/relationships/hyperlink" Target="https://www.youtube.com/watch?v=B58YT9hZM4g" TargetMode="External"/><Relationship Id="rId5" Type="http://schemas.openxmlformats.org/officeDocument/2006/relationships/hyperlink" Target="https://people.inf.ethz.ch/omutlu/pub/RowHammer-Retrospective_ieee_tcad19.pdf" TargetMode="External"/><Relationship Id="rId10" Type="http://schemas.openxmlformats.org/officeDocument/2006/relationships/hyperlink" Target="https://people.inf.ethz.ch/omutlu/pub/onur-RowHammer-VLSI-SOC-October-9-2020.pdf" TargetMode="External"/><Relationship Id="rId4" Type="http://schemas.openxmlformats.org/officeDocument/2006/relationships/hyperlink" Target="https://arxiv.org/pdf/1907.12947.pdf" TargetMode="External"/><Relationship Id="rId9" Type="http://schemas.openxmlformats.org/officeDocument/2006/relationships/hyperlink" Target="https://people.inf.ethz.ch/omutlu/pub/onur-RowHammer-VLSI-SOC-October-9-2020.pptx" TargetMode="External"/></Relationships>
</file>

<file path=ppt/slides/_rels/slide253.xml.rels><?xml version="1.0" encoding="UTF-8" standalone="yes"?>
<Relationships xmlns="http://schemas.openxmlformats.org/package/2006/relationships"><Relationship Id="rId8" Type="http://schemas.openxmlformats.org/officeDocument/2006/relationships/hyperlink" Target="https://people.inf.ethz.ch/omutlu/pub/memory-systems-research_superfri14.pdf" TargetMode="External"/><Relationship Id="rId13" Type="http://schemas.openxmlformats.org/officeDocument/2006/relationships/hyperlink" Target="https://people.inf.ethz.ch/omutlu/pub/mutlu_memory-scaling_memcon13_talk.pdf" TargetMode="External"/><Relationship Id="rId3" Type="http://schemas.openxmlformats.org/officeDocument/2006/relationships/hyperlink" Target="http://www.date-conference.com/" TargetMode="External"/><Relationship Id="rId7" Type="http://schemas.openxmlformats.org/officeDocument/2006/relationships/hyperlink" Target="http://www.springer.com/engineering/circuits+%26+systems/book/978-1-4939-2162-1" TargetMode="External"/><Relationship Id="rId12" Type="http://schemas.openxmlformats.org/officeDocument/2006/relationships/hyperlink" Target="https://people.inf.ethz.ch/omutlu/pub/mutlu_memory-scaling_memcon13_talk.pptx" TargetMode="External"/><Relationship Id="rId2" Type="http://schemas.openxmlformats.org/officeDocument/2006/relationships/hyperlink" Target="https://people.inf.ethz.ch/omutlu/pub/rowhammer-and-other-memory-issues_date17.pdf" TargetMode="External"/><Relationship Id="rId1" Type="http://schemas.openxmlformats.org/officeDocument/2006/relationships/slideLayout" Target="../slideLayouts/slideLayout125.xml"/><Relationship Id="rId6" Type="http://schemas.openxmlformats.org/officeDocument/2006/relationships/hyperlink" Target="https://people.inf.ethz.ch/omutlu/pub/main-memory-scaling_springer15.pdf" TargetMode="External"/><Relationship Id="rId11" Type="http://schemas.openxmlformats.org/officeDocument/2006/relationships/hyperlink" Target="http://www.memcon.com/" TargetMode="External"/><Relationship Id="rId5" Type="http://schemas.openxmlformats.org/officeDocument/2006/relationships/hyperlink" Target="https://people.inf.ethz.ch/omutlu/pub/onur-Rowhammer-Memory-Security_date17-invited-talk.pdf" TargetMode="External"/><Relationship Id="rId15" Type="http://schemas.openxmlformats.org/officeDocument/2006/relationships/hyperlink" Target="http://www.storagesearch.com/ram-new-thinking.html" TargetMode="External"/><Relationship Id="rId10" Type="http://schemas.openxmlformats.org/officeDocument/2006/relationships/hyperlink" Target="https://people.inf.ethz.ch/omutlu/pub/memory-scaling_memcon13.pdf" TargetMode="External"/><Relationship Id="rId4" Type="http://schemas.openxmlformats.org/officeDocument/2006/relationships/hyperlink" Target="https://people.inf.ethz.ch/omutlu/pub/onur-Rowhammer-Memory-Security_date17-invited-talk.pptx" TargetMode="External"/><Relationship Id="rId9" Type="http://schemas.openxmlformats.org/officeDocument/2006/relationships/hyperlink" Target="http://superfri.org/superfri" TargetMode="External"/><Relationship Id="rId14" Type="http://schemas.openxmlformats.org/officeDocument/2006/relationships/hyperlink" Target="http://www.memcon.com/video1.aspx?vfile=2708052590001&amp;federated_f9=61773537001&amp;videoPlayer=999&amp;playerID=61773537001&amp;w=520&amp;h=442&amp;oheight=550" TargetMode="External"/></Relationships>
</file>

<file path=ppt/slides/_rels/slide254.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125.xml"/><Relationship Id="rId4" Type="http://schemas.openxmlformats.org/officeDocument/2006/relationships/hyperlink" Target="mailto:omutlu@gmail.com" TargetMode="External"/></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4.xml"/></Relationships>
</file>

<file path=ppt/slides/_rels/slide256.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696.xml"/><Relationship Id="rId5" Type="http://schemas.openxmlformats.org/officeDocument/2006/relationships/image" Target="../media/image18.png"/><Relationship Id="rId4" Type="http://schemas.openxmlformats.org/officeDocument/2006/relationships/hyperlink" Target="https://people.inf.ethz.ch/omutlu/projects.htm" TargetMode="External"/></Relationships>
</file>

<file path=ppt/slides/_rels/slide257.xml.rels><?xml version="1.0" encoding="UTF-8" standalone="yes"?>
<Relationships xmlns="http://schemas.openxmlformats.org/package/2006/relationships"><Relationship Id="rId8" Type="http://schemas.openxmlformats.org/officeDocument/2006/relationships/hyperlink" Target="https://www.youtube.com/watch?v=B58YT9hZM4g&amp;list=PL5Q2soXY2Zi8D_5MGV6EnXEJHnV2YFBJl&amp;index=25"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n8Aj_A0WSg8&amp;list=PL5Q2soXY2Zi8D_5MGV6EnXEJHnV2YFBJl&amp;index=22"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59.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hPnSmfwu2-A&amp;list=PL5Q2soXY2Zi8D_5MGV6EnXEJHnV2YFBJl&amp;index=9" TargetMode="External"/><Relationship Id="rId4" Type="http://schemas.openxmlformats.org/officeDocument/2006/relationships/hyperlink" Target="https://www.youtube.com/watch?v=njX_14584Jw&amp;list=PL5Q2soXY2Zi8D_5MGV6EnXEJHnV2YFBJl&amp;index=16" TargetMode="External"/></Relationships>
</file>

<file path=ppt/slides/_rels/slide258.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259.xml.rels><?xml version="1.0" encoding="UTF-8" standalone="yes"?>
<Relationships xmlns="http://schemas.openxmlformats.org/package/2006/relationships"><Relationship Id="rId3" Type="http://schemas.openxmlformats.org/officeDocument/2006/relationships/hyperlink" Target="https://www.youtube.com/playlist?list=PL5Q2soXY2Zi_gntM55VoMlKlw7YrXOhbl" TargetMode="External"/><Relationship Id="rId2" Type="http://schemas.openxmlformats.org/officeDocument/2006/relationships/hyperlink" Target="https://safari.ethz.ch/memory_systems/TUWien2019"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260.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61.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56.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62.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57.png"/></Relationships>
</file>

<file path=ppt/slides/_rels/slide263.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88.png"/></Relationships>
</file>

<file path=ppt/slides/_rels/slide264.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36.xml"/><Relationship Id="rId4" Type="http://schemas.openxmlformats.org/officeDocument/2006/relationships/image" Target="../media/image189.png"/></Relationships>
</file>

<file path=ppt/slides/_rels/slide265.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90.png"/><Relationship Id="rId1" Type="http://schemas.openxmlformats.org/officeDocument/2006/relationships/slideLayout" Target="../slideLayouts/slideLayout236.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266.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36.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26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268.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60.xml"/><Relationship Id="rId4" Type="http://schemas.openxmlformats.org/officeDocument/2006/relationships/image" Target="../media/image77.png"/></Relationships>
</file>

<file path=ppt/slides/_rels/slide269.xml.rels><?xml version="1.0" encoding="UTF-8" standalone="yes"?>
<Relationships xmlns="http://schemas.openxmlformats.org/package/2006/relationships"><Relationship Id="rId8" Type="http://schemas.openxmlformats.org/officeDocument/2006/relationships/hyperlink" Target="https://www.youtube.com/watch?v=BJ87rZCGWU0&amp;list=PL5PHm2jkkXmidJOd59REog9jDnPDTG6IJ" TargetMode="External"/><Relationship Id="rId13" Type="http://schemas.openxmlformats.org/officeDocument/2006/relationships/hyperlink" Target="http://www.archive.ece.cmu.edu/~ece447/s14/doku.php?id=schedule" TargetMode="External"/><Relationship Id="rId18" Type="http://schemas.openxmlformats.org/officeDocument/2006/relationships/hyperlink" Target="https://www.youtube.com/playlist?list=PL5PHm2jkkXmgVhh8CHAu9N76TShJqfYDt" TargetMode="External"/><Relationship Id="rId26"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watch?v=AJBmIaUneB0&amp;list=PL5Q2soXY2Zi_FRrloMa2fUYWPGiZUBQo2" TargetMode="External"/><Relationship Id="rId21" Type="http://schemas.openxmlformats.org/officeDocument/2006/relationships/hyperlink" Target="https://safari.ethz.ch/architecture/fall2018/doku.php?id=schedule" TargetMode="External"/><Relationship Id="rId7" Type="http://schemas.openxmlformats.org/officeDocument/2006/relationships/hyperlink" Target="https://www.youtube.com/playlist?list=PL5PHm2jkkXmgFdD9x7RsjQC4a8KQjmUkQ" TargetMode="External"/><Relationship Id="rId12" Type="http://schemas.openxmlformats.org/officeDocument/2006/relationships/hyperlink" Target="http://www.archive.ece.cmu.edu/~ece447/s15/doku.php?id=schedule" TargetMode="External"/><Relationship Id="rId17" Type="http://schemas.openxmlformats.org/officeDocument/2006/relationships/hyperlink" Target="https://www.youtube.com/playlist?list=PL5Q2soXY2Zi9OhoVQBXYFIZywZXCPl4M_" TargetMode="External"/><Relationship Id="rId25" Type="http://schemas.openxmlformats.org/officeDocument/2006/relationships/hyperlink" Target="http://www.ece.cmu.edu/~ece742/f12/doku.php?id=lectures" TargetMode="External"/><Relationship Id="rId2" Type="http://schemas.openxmlformats.org/officeDocument/2006/relationships/hyperlink" Target="https://www.youtube.com/watch?v=nA4T8sCPWtg&amp;list=PL5Q2soXY2Zi8J58xLKBNFQFHRO3GrXxA9" TargetMode="External"/><Relationship Id="rId16" Type="http://schemas.openxmlformats.org/officeDocument/2006/relationships/hyperlink" Target="https://www.youtube.com/watch?v=g3yH68hAaSk&amp;list=PL5Q2soXY2Zi9JXe3ywQMhylk_d5dI-TM7" TargetMode="External"/><Relationship Id="rId20" Type="http://schemas.openxmlformats.org/officeDocument/2006/relationships/hyperlink" Target="https://safari.ethz.ch/architecture/fall2019/doku.php?id=schedule" TargetMode="External"/><Relationship Id="rId1" Type="http://schemas.openxmlformats.org/officeDocument/2006/relationships/slideLayout" Target="../slideLayouts/slideLayout547.xml"/><Relationship Id="rId6" Type="http://schemas.openxmlformats.org/officeDocument/2006/relationships/hyperlink" Target="https://www.youtube.com/watch?v=zLP_X4wyHbY&amp;list=PL5PHm2jkkXmi5CxxI7b3JCL1TWybTDtKq" TargetMode="External"/><Relationship Id="rId11" Type="http://schemas.openxmlformats.org/officeDocument/2006/relationships/hyperlink" Target="https://safari.ethz.ch/digitaltechnik/spring2018/doku.php?id=schedule" TargetMode="External"/><Relationship Id="rId24" Type="http://schemas.openxmlformats.org/officeDocument/2006/relationships/hyperlink" Target="http://www.archive.ece.cmu.edu/~ece740/f13/doku.php?id=schedule" TargetMode="External"/><Relationship Id="rId5" Type="http://schemas.openxmlformats.org/officeDocument/2006/relationships/hyperlink" Target="https://www.youtube.com/watch?v=g7r16VYd544&amp;list=PL5Q2soXY2Zi-IXWTT7xoNYpst5-zdZQ6y" TargetMode="External"/><Relationship Id="rId15" Type="http://schemas.openxmlformats.org/officeDocument/2006/relationships/hyperlink" Target="https://www.youtube.com/watch?list=PL5Q2soXY2Zi-DyoI3HbqcdtUm9YWRR_z-&amp;v=UC_ROevjIuM" TargetMode="External"/><Relationship Id="rId23" Type="http://schemas.openxmlformats.org/officeDocument/2006/relationships/hyperlink" Target="http://www.archive.ece.cmu.edu/~ece740/f15/doku.php?id=schedule" TargetMode="External"/><Relationship Id="rId10" Type="http://schemas.openxmlformats.org/officeDocument/2006/relationships/hyperlink" Target="https://safari.ethz.ch/digitaltechnik/spring2020/doku.php?id=schedule" TargetMode="External"/><Relationship Id="rId19" Type="http://schemas.openxmlformats.org/officeDocument/2006/relationships/hyperlink" Target="https://www.youtube.com/playlist?list=PL5PHm2jkkXmgDN1PLwOY_tGtUlynnyV6D" TargetMode="External"/><Relationship Id="rId4" Type="http://schemas.openxmlformats.org/officeDocument/2006/relationships/hyperlink" Target="https://www.youtube.com/watch?v=PMJxcArLU1E&amp;list=PL5Q2soXY2Zi_QedyPWtRmFUJ2F8DdYP7l" TargetMode="External"/><Relationship Id="rId9" Type="http://schemas.openxmlformats.org/officeDocument/2006/relationships/hyperlink" Target="https://safari.ethz.ch/digitaltechnik/spring2019/doku.php?id=schedule" TargetMode="External"/><Relationship Id="rId14" Type="http://schemas.openxmlformats.org/officeDocument/2006/relationships/hyperlink" Target="http://www.archive.ece.cmu.edu/~ece447/s13/doku.php?id=schedule" TargetMode="External"/><Relationship Id="rId22" Type="http://schemas.openxmlformats.org/officeDocument/2006/relationships/hyperlink" Target="https://safari.ethz.ch/architecture/fall2017/doku.php?id=schedule" TargetMode="External"/><Relationship Id="rId27" Type="http://schemas.openxmlformats.org/officeDocument/2006/relationships/hyperlink" Target="http://users.ece.cmu.edu/~omutlu/acaces2013-memory.html" TargetMode="External"/></Relationships>
</file>

<file path=ppt/slides/_rels/slide270.xml.rels><?xml version="1.0" encoding="UTF-8" standalone="yes"?>
<Relationships xmlns="http://schemas.openxmlformats.org/package/2006/relationships"><Relationship Id="rId8" Type="http://schemas.openxmlformats.org/officeDocument/2006/relationships/hyperlink" Target="https://safari.ethz.ch/architecture_seminar/fall2019/doku.php?id=schedule" TargetMode="External"/><Relationship Id="rId13" Type="http://schemas.openxmlformats.org/officeDocument/2006/relationships/hyperlink" Target="https://www.youtube.com/watch?v=-Yg1Ll9K30o&amp;list=PL5Q2soXY2Zi-hwiVCgcTgmnV3HH65QZnK" TargetMode="External"/><Relationship Id="rId18" Type="http://schemas.openxmlformats.org/officeDocument/2006/relationships/hyperlink" Target="https://www.youtube.com/watch?v=LD0ncRtXtDo&amp;list=PL5Q2soXY2Zi-HXxomthrpDpMJm05P6J9x" TargetMode="External"/><Relationship Id="rId3" Type="http://schemas.openxmlformats.org/officeDocument/2006/relationships/hyperlink" Target="https://www.youtube.com/watch?v=wB8iHMIeuaw&amp;list=PL5Q2soXY2Zi-RdBwDEIsq0pmsrHWEttz6" TargetMode="External"/><Relationship Id="rId21" Type="http://schemas.openxmlformats.org/officeDocument/2006/relationships/hyperlink" Target="https://www.youtube.com/playlist?list=PL5Q2soXY2Zi-IXWTT7xoNYpst5-zdZQ6y" TargetMode="External"/><Relationship Id="rId7" Type="http://schemas.openxmlformats.org/officeDocument/2006/relationships/hyperlink" Target="https://safari.ethz.ch/architecture_seminar/spring2020/doku.php?id=schedule" TargetMode="External"/><Relationship Id="rId12" Type="http://schemas.openxmlformats.org/officeDocument/2006/relationships/hyperlink" Target="https://www.youtube.com/watch?v=1RE5bkK4A-g&amp;list=PL5Q2soXY2Zi_aTU-FOVVc6SdYm2IF-ysX" TargetMode="External"/><Relationship Id="rId17" Type="http://schemas.openxmlformats.org/officeDocument/2006/relationships/hyperlink" Target="https://safari.ethz.ch/memory_systems/2018/doku.php?id=schedule" TargetMode="External"/><Relationship Id="rId2" Type="http://schemas.openxmlformats.org/officeDocument/2006/relationships/hyperlink" Target="http://users.ece.cmu.edu/~omutlu/acaces2013-memory.html" TargetMode="External"/><Relationship Id="rId16" Type="http://schemas.openxmlformats.org/officeDocument/2006/relationships/hyperlink" Target="https://safari.ethz.ch/memory_systems/TUWien2019/doku.php?id=schedule/" TargetMode="External"/><Relationship Id="rId20" Type="http://schemas.openxmlformats.org/officeDocument/2006/relationships/hyperlink" Target="https://safari.ethz.ch/memory_systems/ACACES2018/doku.php" TargetMode="External"/><Relationship Id="rId1" Type="http://schemas.openxmlformats.org/officeDocument/2006/relationships/slideLayout" Target="../slideLayouts/slideLayout547.xml"/><Relationship Id="rId6" Type="http://schemas.openxmlformats.org/officeDocument/2006/relationships/hyperlink" Target="https://www.youtube.com/watch?v=Vhydn-RLYXk&amp;list=PL5Q2soXY2Zi-R5gIzmy3SO7keDNnQ0b8v" TargetMode="External"/><Relationship Id="rId11" Type="http://schemas.openxmlformats.org/officeDocument/2006/relationships/hyperlink" Target="https://www.youtube.com/watch?v=K8F8pKYaQcc&amp;list=PL5Q2soXY2Zi-IymxXpH_9vlZCOeA7Yfn9" TargetMode="External"/><Relationship Id="rId5" Type="http://schemas.openxmlformats.org/officeDocument/2006/relationships/hyperlink" Target="https://www.youtube.com/playlist?list=PL5Q2soXY2Zi8OJwH_bn9UQqSF4wWYSzkp" TargetMode="External"/><Relationship Id="rId15" Type="http://schemas.openxmlformats.org/officeDocument/2006/relationships/hyperlink" Target="https://safari.ethz.ch/memory_systems/Perugia2019/doku.php?id=schedule" TargetMode="External"/><Relationship Id="rId10" Type="http://schemas.openxmlformats.org/officeDocument/2006/relationships/hyperlink" Target="https://safari.ethz.ch/architecture_seminar/fall2018/doku.php?id=schedule" TargetMode="External"/><Relationship Id="rId19" Type="http://schemas.openxmlformats.org/officeDocument/2006/relationships/hyperlink" Target="https://people.inf.ethz.ch/omutlu/acaces2013-memory.html" TargetMode="External"/><Relationship Id="rId4" Type="http://schemas.openxmlformats.org/officeDocument/2006/relationships/hyperlink" Target="https://www.youtube.com/watch?v=Rh5XynlJrSM&amp;list=PL5Q2soXY2Zi_22a-Br3hXr55hy7s3ZDwH" TargetMode="External"/><Relationship Id="rId9" Type="http://schemas.openxmlformats.org/officeDocument/2006/relationships/hyperlink" Target="https://safari.ethz.ch/architecture_seminar/spring2019/doku.php?id=schedule" TargetMode="External"/><Relationship Id="rId14" Type="http://schemas.openxmlformats.org/officeDocument/2006/relationships/hyperlink" Target="https://www.youtube.com/watch?v=bAcY6Lcp1Gs&amp;list=PL5Q2soXY2Zi_gntM55VoMlKlw7YrXOhbl" TargetMode="External"/></Relationships>
</file>

<file path=ppt/slides/_rels/slide271.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570.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272.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570.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273.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570.xml"/><Relationship Id="rId4" Type="http://schemas.openxmlformats.org/officeDocument/2006/relationships/image" Target="../media/image191.png"/></Relationships>
</file>

<file path=ppt/slides/_rels/slide274.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image" Target="../media/image192.png"/><Relationship Id="rId1" Type="http://schemas.openxmlformats.org/officeDocument/2006/relationships/slideLayout" Target="../slideLayouts/slideLayout570.xml"/></Relationships>
</file>

<file path=ppt/slides/_rels/slide275.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547.xml"/><Relationship Id="rId4" Type="http://schemas.openxmlformats.org/officeDocument/2006/relationships/hyperlink" Target="https://www.youtube.com/onurmutlulectures" TargetMode="External"/></Relationships>
</file>

<file path=ppt/slides/_rels/slide276.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278.xml.rels><?xml version="1.0" encoding="UTF-8" standalone="yes"?>
<Relationships xmlns="http://schemas.openxmlformats.org/package/2006/relationships"><Relationship Id="rId3" Type="http://schemas.openxmlformats.org/officeDocument/2006/relationships/hyperlink" Target="https://arxiv.org/pdf/1902.07609.pdf" TargetMode="External"/><Relationship Id="rId7" Type="http://schemas.openxmlformats.org/officeDocument/2006/relationships/image" Target="../media/image194.png"/><Relationship Id="rId2" Type="http://schemas.openxmlformats.org/officeDocument/2006/relationships/hyperlink" Target="http://www.sigmetrics.org/sigmetrics2019/" TargetMode="External"/><Relationship Id="rId1" Type="http://schemas.openxmlformats.org/officeDocument/2006/relationships/slideLayout" Target="../slideLayouts/slideLayout637.xml"/><Relationship Id="rId6" Type="http://schemas.openxmlformats.org/officeDocument/2006/relationships/hyperlink" Target="https://people.inf.ethz.ch/omutlu/pub/Workload-DRAM-Interaction-Analysis_sigmetrics19-talk.pdf" TargetMode="External"/><Relationship Id="rId5" Type="http://schemas.openxmlformats.org/officeDocument/2006/relationships/hyperlink" Target="https://people.inf.ethz.ch/omutlu/pub/Workload-DRAM-Interaction-Analysis_sigmetrics19-talk.pptx" TargetMode="External"/><Relationship Id="rId4" Type="http://schemas.openxmlformats.org/officeDocument/2006/relationships/hyperlink" Target="https://people.inf.ethz.ch/omutlu/pub/Workload-DRAM-Interaction-Analysis_sigmetrics19-abstract.pdf" TargetMode="Externa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788.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788.xml"/></Relationships>
</file>

<file path=ppt/slides/_rels/slide28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788.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788.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788.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799.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notesSlide" Target="../notesSlides/notesSlide43.xml"/><Relationship Id="rId1" Type="http://schemas.openxmlformats.org/officeDocument/2006/relationships/slideLayout" Target="../slideLayouts/slideLayout81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823.xml"/></Relationships>
</file>

<file path=ppt/slides/_rels/slide28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3.xml"/></Relationships>
</file>

<file path=ppt/slides/_rels/slide29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29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823.xml"/></Relationships>
</file>

<file path=ppt/slides/_rels/slide293.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44.xml"/><Relationship Id="rId1" Type="http://schemas.openxmlformats.org/officeDocument/2006/relationships/slideLayout" Target="../slideLayouts/slideLayout823.xml"/><Relationship Id="rId6" Type="http://schemas.openxmlformats.org/officeDocument/2006/relationships/chart" Target="../charts/chart17.xml"/><Relationship Id="rId5" Type="http://schemas.openxmlformats.org/officeDocument/2006/relationships/chart" Target="../charts/chart16.xml"/><Relationship Id="rId4" Type="http://schemas.openxmlformats.org/officeDocument/2006/relationships/chart" Target="../charts/chart15.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295.xml.rels><?xml version="1.0" encoding="UTF-8" standalone="yes"?>
<Relationships xmlns="http://schemas.openxmlformats.org/package/2006/relationships"><Relationship Id="rId3" Type="http://schemas.openxmlformats.org/officeDocument/2006/relationships/hyperlink" Target="http://darksilicon.org/hpca/" TargetMode="External"/><Relationship Id="rId7" Type="http://schemas.openxmlformats.org/officeDocument/2006/relationships/image" Target="../media/image196.png"/><Relationship Id="rId2" Type="http://schemas.openxmlformats.org/officeDocument/2006/relationships/hyperlink" Target="http://users.ece.cmu.edu/~omutlu/pub/adaptive-latency-dram_hpca15.pdf" TargetMode="External"/><Relationship Id="rId1" Type="http://schemas.openxmlformats.org/officeDocument/2006/relationships/slideLayout" Target="../slideLayouts/slideLayout2.xml"/><Relationship Id="rId6" Type="http://schemas.openxmlformats.org/officeDocument/2006/relationships/hyperlink" Target="http://www.ece.cmu.edu/~safari/tools/aldram-hpca2015-fulldata.html" TargetMode="External"/><Relationship Id="rId5" Type="http://schemas.openxmlformats.org/officeDocument/2006/relationships/hyperlink" Target="http://users.ece.cmu.edu/~omutlu/pub/adaptive-latency-dram_donghyuk_hpca15-talk.pdf" TargetMode="External"/><Relationship Id="rId4" Type="http://schemas.openxmlformats.org/officeDocument/2006/relationships/hyperlink" Target="http://users.ece.cmu.edu/~omutlu/pub/adaptive-latency-dram_donghyuk_hpca15-talk.pptx" TargetMode="Externa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8" Type="http://schemas.openxmlformats.org/officeDocument/2006/relationships/image" Target="../media/image198.png"/><Relationship Id="rId3" Type="http://schemas.openxmlformats.org/officeDocument/2006/relationships/hyperlink" Target="http://www.sigmetrics.org/sigmetrics2016/" TargetMode="External"/><Relationship Id="rId7" Type="http://schemas.openxmlformats.org/officeDocument/2006/relationships/image" Target="../media/image197.png"/><Relationship Id="rId2" Type="http://schemas.openxmlformats.org/officeDocument/2006/relationships/hyperlink" Target="https://users.ece.cmu.edu/~omutlu/pub/understanding-latency-variation-in-DRAM-chips_sigmetrics16.pdf" TargetMode="External"/><Relationship Id="rId1" Type="http://schemas.openxmlformats.org/officeDocument/2006/relationships/slideLayout" Target="../slideLayouts/slideLayout2.xml"/><Relationship Id="rId6" Type="http://schemas.openxmlformats.org/officeDocument/2006/relationships/hyperlink" Target="https://github.com/CMU-SAFARI/DRAM-Latency-Variation-Study" TargetMode="External"/><Relationship Id="rId5" Type="http://schemas.openxmlformats.org/officeDocument/2006/relationships/hyperlink" Target="https://users.ece.cmu.edu/~omutlu/pub/understanding-latency-variation-in-DRAM-chips_kevinchang_sigmetrics16-talk.pdf" TargetMode="External"/><Relationship Id="rId4" Type="http://schemas.openxmlformats.org/officeDocument/2006/relationships/hyperlink" Target="https://users.ece.cmu.edu/~omutlu/pub/understanding-latency-variation-in-DRAM-chips_kevinchang_sigmetrics16-talk.pptx" TargetMode="External"/></Relationships>
</file>

<file path=ppt/slides/_rels/slide298.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DIVA-low-latency-DRAM_sigmetrics17-paper.pdf" TargetMode="External"/><Relationship Id="rId1" Type="http://schemas.openxmlformats.org/officeDocument/2006/relationships/slideLayout" Target="../slideLayouts/slideLayout346.xml"/><Relationship Id="rId4" Type="http://schemas.openxmlformats.org/officeDocument/2006/relationships/image" Target="../media/image199.png"/></Relationships>
</file>

<file path=ppt/slides/_rels/slide299.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solar-dram-for-reduced-latency-memory_iccd18.pdf" TargetMode="External"/><Relationship Id="rId1" Type="http://schemas.openxmlformats.org/officeDocument/2006/relationships/slideLayout" Target="../slideLayouts/slideLayout829.xml"/><Relationship Id="rId4" Type="http://schemas.openxmlformats.org/officeDocument/2006/relationships/image" Target="../media/image200.png"/></Relationships>
</file>

<file path=ppt/slides/_rels/slide300.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201.png"/></Relationships>
</file>

<file path=ppt/slides/_rels/slide301.xml.rels><?xml version="1.0" encoding="UTF-8" standalone="yes"?>
<Relationships xmlns="http://schemas.openxmlformats.org/package/2006/relationships"><Relationship Id="rId3" Type="http://schemas.openxmlformats.org/officeDocument/2006/relationships/hyperlink" Target="http://hpca2019.seas.gwu.edu/"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4" Type="http://schemas.openxmlformats.org/officeDocument/2006/relationships/image" Target="../media/image202.png"/></Relationships>
</file>

<file path=ppt/slides/_rels/slide302.xml.rels><?xml version="1.0" encoding="UTF-8" standalone="yes"?>
<Relationships xmlns="http://schemas.openxmlformats.org/package/2006/relationships"><Relationship Id="rId3" Type="http://schemas.openxmlformats.org/officeDocument/2006/relationships/hyperlink" Target="http://hpca22.site.ac.upc.edu/" TargetMode="External"/><Relationship Id="rId7" Type="http://schemas.openxmlformats.org/officeDocument/2006/relationships/image" Target="../media/image203.png"/><Relationship Id="rId2" Type="http://schemas.openxmlformats.org/officeDocument/2006/relationships/hyperlink" Target="https://users.ece.cmu.edu/~omutlu/pub/chargecache_low-latency-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chargecache_low-latency-dram_hhassan_hpca16-talk.pdf" TargetMode="External"/><Relationship Id="rId4" Type="http://schemas.openxmlformats.org/officeDocument/2006/relationships/hyperlink" Target="https://users.ece.cmu.edu/~omutlu/pub/chargecache_low-latency-dram_hhassan_hpca16-talk.pptx" TargetMode="External"/></Relationships>
</file>

<file path=ppt/slides/_rels/slide303.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s://people.inf.ethz.ch/omutlu/pub/salp-dram_isca12.pdf" TargetMode="External"/><Relationship Id="rId1" Type="http://schemas.openxmlformats.org/officeDocument/2006/relationships/slideLayout" Target="../slideLayouts/slideLayout2.xml"/><Relationship Id="rId5" Type="http://schemas.openxmlformats.org/officeDocument/2006/relationships/image" Target="../media/image204.png"/><Relationship Id="rId4" Type="http://schemas.openxmlformats.org/officeDocument/2006/relationships/hyperlink" Target="https://people.inf.ethz.ch/omutlu/pub/kim_isca12_talk.pptx" TargetMode="External"/></Relationships>
</file>

<file path=ppt/slides/_rels/slide304.xml.rels><?xml version="1.0" encoding="UTF-8" standalone="yes"?>
<Relationships xmlns="http://schemas.openxmlformats.org/package/2006/relationships"><Relationship Id="rId3" Type="http://schemas.openxmlformats.org/officeDocument/2006/relationships/hyperlink" Target="http://www.cs.utah.edu/~lizhang/HPCA19/" TargetMode="External"/><Relationship Id="rId2" Type="http://schemas.openxmlformats.org/officeDocument/2006/relationships/hyperlink" Target="http://users.ece.cmu.edu/~omutlu/pub/tldram_hpca13.pdf" TargetMode="External"/><Relationship Id="rId1" Type="http://schemas.openxmlformats.org/officeDocument/2006/relationships/slideLayout" Target="../slideLayouts/slideLayout2.xml"/><Relationship Id="rId5" Type="http://schemas.openxmlformats.org/officeDocument/2006/relationships/image" Target="../media/image205.png"/><Relationship Id="rId4" Type="http://schemas.openxmlformats.org/officeDocument/2006/relationships/hyperlink" Target="http://users.ece.cmu.edu/~omutlu/pub/lee_hpca13_talk.pptx" TargetMode="External"/></Relationships>
</file>

<file path=ppt/slides/_rels/slide305.xml.rels><?xml version="1.0" encoding="UTF-8" standalone="yes"?>
<Relationships xmlns="http://schemas.openxmlformats.org/package/2006/relationships"><Relationship Id="rId8" Type="http://schemas.openxmlformats.org/officeDocument/2006/relationships/image" Target="../media/image207.png"/><Relationship Id="rId3" Type="http://schemas.openxmlformats.org/officeDocument/2006/relationships/hyperlink" Target="http://hpca22.site.ac.upc.edu/" TargetMode="External"/><Relationship Id="rId7" Type="http://schemas.openxmlformats.org/officeDocument/2006/relationships/image" Target="../media/image206.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306.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ROW-DRAM-substrate-for-performance-energy-reliability_isca19.pdf" TargetMode="External"/><Relationship Id="rId1" Type="http://schemas.openxmlformats.org/officeDocument/2006/relationships/slideLayout" Target="../slideLayouts/slideLayout637.xml"/><Relationship Id="rId4" Type="http://schemas.openxmlformats.org/officeDocument/2006/relationships/image" Target="../media/image208.png"/></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308.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210.png"/><Relationship Id="rId2" Type="http://schemas.microsoft.com/office/2007/relationships/media" Target="../media/media1.m4a"/><Relationship Id="rId1" Type="http://schemas.openxmlformats.org/officeDocument/2006/relationships/tags" Target="../tags/tag2.xml"/><Relationship Id="rId6" Type="http://schemas.openxmlformats.org/officeDocument/2006/relationships/image" Target="../media/image209.emf"/><Relationship Id="rId5" Type="http://schemas.openxmlformats.org/officeDocument/2006/relationships/notesSlide" Target="../notesSlides/notesSlide45.xml"/><Relationship Id="rId4" Type="http://schemas.openxmlformats.org/officeDocument/2006/relationships/slideLayout" Target="../slideLayouts/slideLayout841.xml"/></Relationships>
</file>

<file path=ppt/slides/_rels/slide309.xml.rels><?xml version="1.0" encoding="UTF-8" standalone="yes"?>
<Relationships xmlns="http://schemas.openxmlformats.org/package/2006/relationships"><Relationship Id="rId8" Type="http://schemas.openxmlformats.org/officeDocument/2006/relationships/image" Target="../media/image212.emf"/><Relationship Id="rId3" Type="http://schemas.openxmlformats.org/officeDocument/2006/relationships/audio" Target="../media/media2.m4a"/><Relationship Id="rId7" Type="http://schemas.openxmlformats.org/officeDocument/2006/relationships/image" Target="../media/image209.emf"/><Relationship Id="rId2" Type="http://schemas.microsoft.com/office/2007/relationships/media" Target="../media/media2.m4a"/><Relationship Id="rId1" Type="http://schemas.openxmlformats.org/officeDocument/2006/relationships/tags" Target="../tags/tag3.xml"/><Relationship Id="rId6" Type="http://schemas.openxmlformats.org/officeDocument/2006/relationships/image" Target="../media/image211.emf"/><Relationship Id="rId5" Type="http://schemas.openxmlformats.org/officeDocument/2006/relationships/notesSlide" Target="../notesSlides/notesSlide46.xml"/><Relationship Id="rId4" Type="http://schemas.openxmlformats.org/officeDocument/2006/relationships/slideLayout" Target="../slideLayouts/slideLayout841.xml"/><Relationship Id="rId9" Type="http://schemas.openxmlformats.org/officeDocument/2006/relationships/image" Target="../media/image210.png"/></Relationships>
</file>

<file path=ppt/slides/_rels/slide310.xml.rels><?xml version="1.0" encoding="UTF-8" standalone="yes"?>
<Relationships xmlns="http://schemas.openxmlformats.org/package/2006/relationships"><Relationship Id="rId8" Type="http://schemas.openxmlformats.org/officeDocument/2006/relationships/image" Target="../media/image212.emf"/><Relationship Id="rId3" Type="http://schemas.openxmlformats.org/officeDocument/2006/relationships/audio" Target="../media/media3.m4a"/><Relationship Id="rId7" Type="http://schemas.openxmlformats.org/officeDocument/2006/relationships/image" Target="../media/image213.emf"/><Relationship Id="rId2" Type="http://schemas.microsoft.com/office/2007/relationships/media" Target="../media/media3.m4a"/><Relationship Id="rId1" Type="http://schemas.openxmlformats.org/officeDocument/2006/relationships/tags" Target="../tags/tag4.xml"/><Relationship Id="rId6" Type="http://schemas.openxmlformats.org/officeDocument/2006/relationships/image" Target="../media/image209.emf"/><Relationship Id="rId5" Type="http://schemas.openxmlformats.org/officeDocument/2006/relationships/notesSlide" Target="../notesSlides/notesSlide47.xml"/><Relationship Id="rId10" Type="http://schemas.openxmlformats.org/officeDocument/2006/relationships/image" Target="../media/image210.png"/><Relationship Id="rId4" Type="http://schemas.openxmlformats.org/officeDocument/2006/relationships/slideLayout" Target="../slideLayouts/slideLayout841.xml"/><Relationship Id="rId9" Type="http://schemas.openxmlformats.org/officeDocument/2006/relationships/image" Target="../media/image214.emf"/></Relationships>
</file>

<file path=ppt/slides/_rels/slide311.xml.rels><?xml version="1.0" encoding="UTF-8" standalone="yes"?>
<Relationships xmlns="http://schemas.openxmlformats.org/package/2006/relationships"><Relationship Id="rId8" Type="http://schemas.openxmlformats.org/officeDocument/2006/relationships/image" Target="../media/image210.png"/><Relationship Id="rId3" Type="http://schemas.openxmlformats.org/officeDocument/2006/relationships/audio" Target="../media/media4.m4a"/><Relationship Id="rId7" Type="http://schemas.openxmlformats.org/officeDocument/2006/relationships/notesSlide" Target="../notesSlides/notesSlide48.xml"/><Relationship Id="rId2" Type="http://schemas.microsoft.com/office/2007/relationships/media" Target="../media/media4.m4a"/><Relationship Id="rId1" Type="http://schemas.openxmlformats.org/officeDocument/2006/relationships/tags" Target="../tags/tag5.xml"/><Relationship Id="rId6" Type="http://schemas.openxmlformats.org/officeDocument/2006/relationships/slideLayout" Target="../slideLayouts/slideLayout841.xml"/><Relationship Id="rId11" Type="http://schemas.openxmlformats.org/officeDocument/2006/relationships/image" Target="../media/image214.emf"/><Relationship Id="rId5" Type="http://schemas.openxmlformats.org/officeDocument/2006/relationships/audio" Target="../media/media5.m4a"/><Relationship Id="rId10" Type="http://schemas.openxmlformats.org/officeDocument/2006/relationships/image" Target="../media/image212.emf"/><Relationship Id="rId4" Type="http://schemas.microsoft.com/office/2007/relationships/media" Target="../media/media5.m4a"/><Relationship Id="rId9" Type="http://schemas.openxmlformats.org/officeDocument/2006/relationships/image" Target="../media/image215.emf"/></Relationships>
</file>

<file path=ppt/slides/_rels/slide312.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6.xml"/><Relationship Id="rId6" Type="http://schemas.openxmlformats.org/officeDocument/2006/relationships/image" Target="../media/image210.png"/><Relationship Id="rId5" Type="http://schemas.openxmlformats.org/officeDocument/2006/relationships/notesSlide" Target="../notesSlides/notesSlide49.xml"/><Relationship Id="rId4" Type="http://schemas.openxmlformats.org/officeDocument/2006/relationships/slideLayout" Target="../slideLayouts/slideLayout841.xml"/></Relationships>
</file>

<file path=ppt/slides/_rels/slide313.xml.rels><?xml version="1.0" encoding="UTF-8" standalone="yes"?>
<Relationships xmlns="http://schemas.openxmlformats.org/package/2006/relationships"><Relationship Id="rId8" Type="http://schemas.openxmlformats.org/officeDocument/2006/relationships/hyperlink" Target="https://people.inf.ethz.ch/omutlu/pub/CROW-DRAM-substrate-for-performance-energy-reliability_isca19-poster.pptx" TargetMode="External"/><Relationship Id="rId13" Type="http://schemas.openxmlformats.org/officeDocument/2006/relationships/image" Target="../media/image208.png"/><Relationship Id="rId3" Type="http://schemas.openxmlformats.org/officeDocument/2006/relationships/hyperlink" Target="http://iscaconf.org/isca2019/" TargetMode="External"/><Relationship Id="rId7" Type="http://schemas.openxmlformats.org/officeDocument/2006/relationships/hyperlink" Target="https://people.inf.ethz.ch/omutlu/pub/CROW-DRAM-substrate-for-performance-energy-reliability_isca19-lightning-talk.pdf" TargetMode="External"/><Relationship Id="rId12" Type="http://schemas.openxmlformats.org/officeDocument/2006/relationships/hyperlink" Target="https://github.com/CMU-SAFARI/CROW" TargetMode="External"/><Relationship Id="rId2" Type="http://schemas.openxmlformats.org/officeDocument/2006/relationships/hyperlink" Target="https://people.inf.ethz.ch/omutlu/pub/CROW-DRAM-substrate-for-performance-energy-reliability_isca19.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CROW-DRAM-substrate-for-performance-energy-reliability_isca19-lightning-talk.pptx" TargetMode="External"/><Relationship Id="rId11" Type="http://schemas.openxmlformats.org/officeDocument/2006/relationships/hyperlink" Target="https://www.youtube.com/watch?v=FckbkwW1u_E" TargetMode="External"/><Relationship Id="rId5" Type="http://schemas.openxmlformats.org/officeDocument/2006/relationships/hyperlink" Target="https://people.inf.ethz.ch/omutlu/pub/CROW-DRAM-substrate-for-performance-energy-reliability_isca19-talk.pdf" TargetMode="External"/><Relationship Id="rId10" Type="http://schemas.openxmlformats.org/officeDocument/2006/relationships/hyperlink" Target="https://www.youtube.com/watch?v=8Ml5sz63Jbc" TargetMode="External"/><Relationship Id="rId4" Type="http://schemas.openxmlformats.org/officeDocument/2006/relationships/hyperlink" Target="https://people.inf.ethz.ch/omutlu/pub/CROW-DRAM-substrate-for-performance-energy-reliability_isca19-talk.pptx" TargetMode="External"/><Relationship Id="rId9" Type="http://schemas.openxmlformats.org/officeDocument/2006/relationships/hyperlink" Target="https://people.inf.ethz.ch/omutlu/pub/CROW-DRAM-substrate-for-performance-energy-reliability_isca19-poster.pdf" TargetMode="External"/></Relationships>
</file>

<file path=ppt/slides/_rels/slide314.xml.rels><?xml version="1.0" encoding="UTF-8" standalone="yes"?>
<Relationships xmlns="http://schemas.openxmlformats.org/package/2006/relationships"><Relationship Id="rId8" Type="http://schemas.openxmlformats.org/officeDocument/2006/relationships/hyperlink" Target="https://www.youtube.com/watch?v=L3Y1eOF9C7U"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CLR-DRAM_capacity-latency-reconfigurable-DRAM_isca20-lightning-talk.pdf" TargetMode="External"/><Relationship Id="rId2" Type="http://schemas.openxmlformats.org/officeDocument/2006/relationships/hyperlink" Target="https://people.inf.ethz.ch/omutlu/pub/CLR-DRAM_capacity-latency-reconfigurable-DRAM_isca20.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CLR-DRAM_capacity-latency-reconfigurable-DRAM_isca20-lightning-talk.pptx" TargetMode="External"/><Relationship Id="rId5" Type="http://schemas.openxmlformats.org/officeDocument/2006/relationships/hyperlink" Target="https://people.inf.ethz.ch/omutlu/pub/CLR-DRAM_capacity-latency-reconfigurable-DRAM_isca20-talk.pdf" TargetMode="External"/><Relationship Id="rId10" Type="http://schemas.openxmlformats.org/officeDocument/2006/relationships/image" Target="../media/image216.png"/><Relationship Id="rId4" Type="http://schemas.openxmlformats.org/officeDocument/2006/relationships/hyperlink" Target="https://people.inf.ethz.ch/omutlu/pub/CLR-DRAM_capacity-latency-reconfigurable-DRAM_isca20-talk.pptx" TargetMode="External"/><Relationship Id="rId9" Type="http://schemas.openxmlformats.org/officeDocument/2006/relationships/hyperlink" Target="https://www.youtube.com/watch?v=zg1RO9uaymY" TargetMode="Externa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316.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notesSlide" Target="../notesSlides/notesSlide50.xml"/><Relationship Id="rId1" Type="http://schemas.openxmlformats.org/officeDocument/2006/relationships/slideLayout" Target="../slideLayouts/slideLayout851.xml"/><Relationship Id="rId5" Type="http://schemas.openxmlformats.org/officeDocument/2006/relationships/image" Target="../media/image219.jpeg"/><Relationship Id="rId4" Type="http://schemas.openxmlformats.org/officeDocument/2006/relationships/image" Target="../media/image218.jpeg"/></Relationships>
</file>

<file path=ppt/slides/_rels/slide317.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51.xml"/><Relationship Id="rId1" Type="http://schemas.openxmlformats.org/officeDocument/2006/relationships/slideLayout" Target="../slideLayouts/slideLayout853.xml"/></Relationships>
</file>

<file path=ppt/slides/_rels/slide318.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52.xml"/><Relationship Id="rId1" Type="http://schemas.openxmlformats.org/officeDocument/2006/relationships/slideLayout" Target="../slideLayouts/slideLayout853.xml"/></Relationships>
</file>

<file path=ppt/slides/_rels/slide319.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53.xml"/><Relationship Id="rId1" Type="http://schemas.openxmlformats.org/officeDocument/2006/relationships/slideLayout" Target="../slideLayouts/slideLayout853.xml"/></Relationships>
</file>

<file path=ppt/slides/_rels/slide320.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54.xml"/><Relationship Id="rId1" Type="http://schemas.openxmlformats.org/officeDocument/2006/relationships/slideLayout" Target="../slideLayouts/slideLayout853.xml"/><Relationship Id="rId4" Type="http://schemas.openxmlformats.org/officeDocument/2006/relationships/image" Target="../media/image221.png"/></Relationships>
</file>

<file path=ppt/slides/_rels/slide321.xml.rels><?xml version="1.0" encoding="UTF-8" standalone="yes"?>
<Relationships xmlns="http://schemas.openxmlformats.org/package/2006/relationships"><Relationship Id="rId8" Type="http://schemas.openxmlformats.org/officeDocument/2006/relationships/hyperlink" Target="https://www.youtube.com/watch?v=L3Y1eOF9C7U"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CLR-DRAM_capacity-latency-reconfigurable-DRAM_isca20-lightning-talk.pdf" TargetMode="External"/><Relationship Id="rId2" Type="http://schemas.openxmlformats.org/officeDocument/2006/relationships/hyperlink" Target="https://people.inf.ethz.ch/omutlu/pub/CLR-DRAM_capacity-latency-reconfigurable-DRAM_isca20.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CLR-DRAM_capacity-latency-reconfigurable-DRAM_isca20-lightning-talk.pptx" TargetMode="External"/><Relationship Id="rId5" Type="http://schemas.openxmlformats.org/officeDocument/2006/relationships/hyperlink" Target="https://people.inf.ethz.ch/omutlu/pub/CLR-DRAM_capacity-latency-reconfigurable-DRAM_isca20-talk.pdf" TargetMode="External"/><Relationship Id="rId10" Type="http://schemas.openxmlformats.org/officeDocument/2006/relationships/image" Target="../media/image216.png"/><Relationship Id="rId4" Type="http://schemas.openxmlformats.org/officeDocument/2006/relationships/hyperlink" Target="https://people.inf.ethz.ch/omutlu/pub/CLR-DRAM_capacity-latency-reconfigurable-DRAM_isca20-talk.pptx" TargetMode="External"/><Relationship Id="rId9" Type="http://schemas.openxmlformats.org/officeDocument/2006/relationships/hyperlink" Target="https://www.youtube.com/watch?v=zg1RO9uaymY" TargetMode="External"/></Relationships>
</file>

<file path=ppt/slides/_rels/slide322.xml.rels><?xml version="1.0" encoding="UTF-8" standalone="yes"?>
<Relationships xmlns="http://schemas.openxmlformats.org/package/2006/relationships"><Relationship Id="rId3" Type="http://schemas.openxmlformats.org/officeDocument/2006/relationships/hyperlink" Target="https://dac.com/" TargetMode="External"/><Relationship Id="rId2" Type="http://schemas.openxmlformats.org/officeDocument/2006/relationships/hyperlink" Target="https://people.inf.ethz.ch/omutlu/pub/VRL-DRAM_reduced-refresh-latency_dac18.pdf" TargetMode="External"/><Relationship Id="rId1" Type="http://schemas.openxmlformats.org/officeDocument/2006/relationships/slideLayout" Target="../slideLayouts/slideLayout2.xml"/><Relationship Id="rId4" Type="http://schemas.openxmlformats.org/officeDocument/2006/relationships/image" Target="../media/image222.png"/></Relationships>
</file>

<file path=ppt/slides/_rels/slide323.xml.rels><?xml version="1.0" encoding="UTF-8" standalone="yes"?>
<Relationships xmlns="http://schemas.openxmlformats.org/package/2006/relationships"><Relationship Id="rId3" Type="http://schemas.openxmlformats.org/officeDocument/2006/relationships/hyperlink" Target="http://hpca20.ece.ufl.edu/" TargetMode="External"/><Relationship Id="rId7" Type="http://schemas.openxmlformats.org/officeDocument/2006/relationships/image" Target="../media/image223.png"/><Relationship Id="rId2" Type="http://schemas.openxmlformats.org/officeDocument/2006/relationships/hyperlink" Target="http://users.ece.cmu.edu/~omutlu/pub/dram-access-refresh-parallelization_hpca14.pdf" TargetMode="External"/><Relationship Id="rId1" Type="http://schemas.openxmlformats.org/officeDocument/2006/relationships/slideLayout" Target="../slideLayouts/slideLayout13.xml"/><Relationship Id="rId6" Type="http://schemas.openxmlformats.org/officeDocument/2006/relationships/hyperlink" Target="http://users.ece.cmu.edu/~omutlu/pub/dram-access-refresh-parallelization_chang_hpca14-talk.pdf" TargetMode="External"/><Relationship Id="rId5" Type="http://schemas.openxmlformats.org/officeDocument/2006/relationships/hyperlink" Target="http://users.ece.cmu.edu/~omutlu/pub/dram-access-refresh-parallelization_chang_hpca14-talk.pptx" TargetMode="External"/><Relationship Id="rId4" Type="http://schemas.openxmlformats.org/officeDocument/2006/relationships/hyperlink" Target="http://users.ece.cmu.edu/~omutlu/pub/dram-access-refresh-parallelization_hpca14-summary.pdf" TargetMode="External"/></Relationships>
</file>

<file path=ppt/slides/_rels/slide324.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13.xml"/><Relationship Id="rId5" Type="http://schemas.openxmlformats.org/officeDocument/2006/relationships/image" Target="../media/image82.png"/><Relationship Id="rId4" Type="http://schemas.openxmlformats.org/officeDocument/2006/relationships/hyperlink" Target="http://users.ece.cmu.edu/~omutlu/pub/liu_isca12_talk.pdf" TargetMode="External"/></Relationships>
</file>

<file path=ppt/slides/_rels/slide325.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Voltron-reduced-voltage-DRAM-sigmetrics17-paper.pdf" TargetMode="External"/><Relationship Id="rId1" Type="http://schemas.openxmlformats.org/officeDocument/2006/relationships/slideLayout" Target="../slideLayouts/slideLayout2.xml"/><Relationship Id="rId4" Type="http://schemas.openxmlformats.org/officeDocument/2006/relationships/image" Target="../media/image224.png"/></Relationships>
</file>

<file path=ppt/slides/_rels/slide326.xml.rels><?xml version="1.0" encoding="UTF-8" standalone="yes"?>
<Relationships xmlns="http://schemas.openxmlformats.org/package/2006/relationships"><Relationship Id="rId8" Type="http://schemas.openxmlformats.org/officeDocument/2006/relationships/hyperlink" Target="https://github.com/CMU-SAFARI/VAMPIRE" TargetMode="External"/><Relationship Id="rId3" Type="http://schemas.openxmlformats.org/officeDocument/2006/relationships/hyperlink" Target="http://www.sigmetrics.org/sigmetrics2018/" TargetMode="External"/><Relationship Id="rId7" Type="http://schemas.openxmlformats.org/officeDocument/2006/relationships/hyperlink" Target="https://people.inf.ethz.ch/omutlu/pub/VAMPIRE-DRAM-power-characterization-and-modeling_sigmetrics18-talk.pdf" TargetMode="External"/><Relationship Id="rId2" Type="http://schemas.openxmlformats.org/officeDocument/2006/relationships/hyperlink" Target="https://people.inf.ethz.ch/omutlu/pub/VAMPIRE-DRAM-power-characterization-and-modeling_sigmetrics18_pomacs18-twocolumn.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VAMPIRE-DRAM-power-characterization-and-modeling_sigmetrics18-talk.pptx" TargetMode="External"/><Relationship Id="rId5" Type="http://schemas.openxmlformats.org/officeDocument/2006/relationships/hyperlink" Target="https://people.inf.ethz.ch/omutlu/pub/VAMPIRE-DRAM-power-characterization-and-modeling_sigmetrics18_pomacs18.pdf" TargetMode="External"/><Relationship Id="rId4" Type="http://schemas.openxmlformats.org/officeDocument/2006/relationships/hyperlink" Target="https://people.inf.ethz.ch/omutlu/pub/VAMPIRE-DRAM-power-characterization-and-modeling_sigmetrics18-abstract.pdf" TargetMode="External"/><Relationship Id="rId9" Type="http://schemas.openxmlformats.org/officeDocument/2006/relationships/image" Target="../media/image225.png"/></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637.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6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12 December 2020</a:t>
            </a:r>
          </a:p>
          <a:p>
            <a:r>
              <a:rPr lang="en-US" sz="2200" dirty="0"/>
              <a:t>IEDM Tutorial</a:t>
            </a:r>
          </a:p>
          <a:p>
            <a:pPr algn="l"/>
            <a:endParaRPr lang="en-US" sz="2200" dirty="0"/>
          </a:p>
        </p:txBody>
      </p:sp>
      <p:sp>
        <p:nvSpPr>
          <p:cNvPr id="13" name="Title 1"/>
          <p:cNvSpPr>
            <a:spLocks noGrp="1"/>
          </p:cNvSpPr>
          <p:nvPr>
            <p:ph type="ctrTitle"/>
          </p:nvPr>
        </p:nvSpPr>
        <p:spPr>
          <a:xfrm>
            <a:off x="203060" y="1443608"/>
            <a:ext cx="8820472" cy="2201416"/>
          </a:xfrm>
        </p:spPr>
        <p:txBody>
          <a:bodyPr>
            <a:noAutofit/>
          </a:bodyPr>
          <a:lstStyle/>
          <a:p>
            <a:pPr algn="ctr"/>
            <a:r>
              <a:rPr lang="en-US" dirty="0"/>
              <a:t>Memory-Centric </a:t>
            </a:r>
            <a:br>
              <a:rPr lang="en-US" dirty="0"/>
            </a:br>
            <a:r>
              <a:rPr lang="en-US" dirty="0"/>
              <a:t>Computing Systems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pic>
        <p:nvPicPr>
          <p:cNvPr id="7" name="Picture 6" descr="iedm color-hi-res.png">
            <a:extLst>
              <a:ext uri="{FF2B5EF4-FFF2-40B4-BE49-F238E27FC236}">
                <a16:creationId xmlns:a16="http://schemas.microsoft.com/office/drawing/2014/main" id="{4F53B368-B416-CB49-BA00-FC15BF34B877}"/>
              </a:ext>
            </a:extLst>
          </p:cNvPr>
          <p:cNvPicPr>
            <a:picLocks noChangeAspect="1"/>
          </p:cNvPicPr>
          <p:nvPr/>
        </p:nvPicPr>
        <p:blipFill>
          <a:blip r:embed="rId8" cstate="print"/>
          <a:stretch>
            <a:fillRect/>
          </a:stretch>
        </p:blipFill>
        <p:spPr>
          <a:xfrm>
            <a:off x="467544" y="4012745"/>
            <a:ext cx="1091588" cy="1091588"/>
          </a:xfrm>
          <a:prstGeom prst="rect">
            <a:avLst/>
          </a:prstGeom>
        </p:spPr>
      </p:pic>
    </p:spTree>
    <p:extLst>
      <p:ext uri="{BB962C8B-B14F-4D97-AF65-F5344CB8AC3E}">
        <p14:creationId xmlns:p14="http://schemas.microsoft.com/office/powerpoint/2010/main" val="191511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7520582"/>
      </p:ext>
    </p:extLst>
  </p:cSld>
  <p:clrMapOvr>
    <a:masterClrMapping/>
  </p:clrMapOvr>
  <p:transition spd="slow" advClick="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36596457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8098702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16739223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29161384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a:t>
            </a:r>
            <a:r>
              <a:rPr lang="en-US" sz="1900" dirty="0"/>
              <a:t>,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ML/AI/Genomics/Graph/Med </a:t>
            </a:r>
          </a:p>
          <a:p>
            <a:pPr lvl="1"/>
            <a:r>
              <a:rPr lang="en-US" sz="1900" dirty="0"/>
              <a:t>Algorithm/arch./logic co-design; full heterogeneity</a:t>
            </a:r>
          </a:p>
          <a:p>
            <a:pPr lvl="1"/>
            <a:endParaRPr lang="en-US" sz="400" dirty="0"/>
          </a:p>
          <a:p>
            <a:r>
              <a:rPr lang="en-US" sz="2200" dirty="0">
                <a:solidFill>
                  <a:srgbClr val="0432FF"/>
                </a:solidFill>
              </a:rPr>
              <a:t>Data-driven and </a:t>
            </a:r>
            <a:r>
              <a:rPr lang="en-US" sz="2200" dirty="0">
                <a:solidFill>
                  <a:srgbClr val="7030A0"/>
                </a:solidFill>
              </a:rPr>
              <a:t>data-aware architectures</a:t>
            </a:r>
          </a:p>
          <a:p>
            <a:pPr lvl="1">
              <a:buClr>
                <a:srgbClr val="3B812F"/>
              </a:buClr>
            </a:pPr>
            <a:r>
              <a:rPr lang="en-US" sz="1900" dirty="0">
                <a:solidFill>
                  <a:srgbClr val="000000"/>
                </a:solidFill>
              </a:rPr>
              <a:t>ML/AI-driven architectural controllers and design</a:t>
            </a:r>
          </a:p>
          <a:p>
            <a:pPr lvl="1">
              <a:buClr>
                <a:srgbClr val="3B812F"/>
              </a:buClr>
            </a:pPr>
            <a:r>
              <a:rPr lang="en-US" sz="1900" dirty="0">
                <a:solidFill>
                  <a:srgbClr val="00000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367623005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8</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5984508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7540494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7687277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8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800" dirty="0"/>
          </a:p>
          <a:p>
            <a:r>
              <a:rPr lang="en-US" dirty="0"/>
              <a:t>Accelerating Genome Analysis</a:t>
            </a:r>
          </a:p>
          <a:p>
            <a:pPr lvl="1"/>
            <a:r>
              <a:rPr lang="en-US" sz="1300" dirty="0">
                <a:hlinkClick r:id="rId5"/>
              </a:rPr>
              <a:t>https://www.youtube.com/watch?v=hPnSmfwu2-A&amp;list=PL5Q2soXY2Zi8D_5MGV6EnXEJHnV2YFBJl&amp;index=9</a:t>
            </a:r>
            <a:endParaRPr lang="en-US" sz="1300" dirty="0"/>
          </a:p>
          <a:p>
            <a:endParaRPr lang="en-US" sz="8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800" dirty="0"/>
          </a:p>
          <a:p>
            <a:r>
              <a:rPr lang="en-US" dirty="0"/>
              <a:t>Intelligent Architectures for Intelligent Machines</a:t>
            </a:r>
          </a:p>
          <a:p>
            <a:pPr lvl="1"/>
            <a:r>
              <a:rPr lang="en-US" sz="1300" dirty="0">
                <a:hlinkClick r:id="rId7"/>
              </a:rPr>
              <a:t>https://www.youtube.com/watch?v=n8Aj_A0WSg8&amp;list=PL5Q2soXY2Zi8D_5MGV6EnXEJHnV2YFBJl&amp;index=22</a:t>
            </a:r>
            <a:endParaRPr lang="en-US" sz="1300" dirty="0"/>
          </a:p>
          <a:p>
            <a:pPr lvl="1"/>
            <a:endParaRPr lang="en-US" sz="800" dirty="0"/>
          </a:p>
          <a:p>
            <a:r>
              <a:rPr lang="en-US" dirty="0"/>
              <a:t>Revisiting RowHammer</a:t>
            </a:r>
          </a:p>
          <a:p>
            <a:pPr lvl="1"/>
            <a:r>
              <a:rPr lang="en-US" sz="1300" dirty="0">
                <a:hlinkClick r:id="rId8"/>
              </a:rPr>
              <a:t>https://www.youtube.com/watch?v=B58YT9hZM4g&amp;list=PL5Q2soXY2Zi8D_5MGV6EnXEJHnV2YFBJl&amp;index=25</a:t>
            </a:r>
            <a:r>
              <a:rPr lang="en-US" sz="1300" dirty="0"/>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68702747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91037029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248001501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69" name="Title 4">
            <a:extLst>
              <a:ext uri="{FF2B5EF4-FFF2-40B4-BE49-F238E27FC236}">
                <a16:creationId xmlns:a16="http://schemas.microsoft.com/office/drawing/2014/main" id="{2D6E322B-1333-5647-85A1-8292CBEA8131}"/>
              </a:ext>
            </a:extLst>
          </p:cNvPr>
          <p:cNvSpPr>
            <a:spLocks noGrp="1" noChangeArrowheads="1"/>
          </p:cNvSpPr>
          <p:nvPr>
            <p:ph type="ctrTitle"/>
          </p:nvPr>
        </p:nvSpPr>
        <p:spPr/>
        <p:txBody>
          <a:bodyPr/>
          <a:lstStyle/>
          <a:p>
            <a:r>
              <a:rPr lang="en-US" altLang="en-US" dirty="0">
                <a:ea typeface="ＭＳ Ｐゴシック" panose="020B0600070205080204" pitchFamily="34" charset="-128"/>
              </a:rPr>
              <a:t>Memory-Centric </a:t>
            </a:r>
            <a:br>
              <a:rPr lang="en-US" altLang="en-US" dirty="0">
                <a:ea typeface="ＭＳ Ｐゴシック" panose="020B0600070205080204" pitchFamily="34" charset="-128"/>
              </a:rPr>
            </a:br>
            <a:r>
              <a:rPr lang="en-US" altLang="en-US" dirty="0">
                <a:ea typeface="ＭＳ Ｐゴシック" panose="020B0600070205080204" pitchFamily="34" charset="-128"/>
              </a:rPr>
              <a:t>			Computing Systems</a:t>
            </a:r>
          </a:p>
        </p:txBody>
      </p:sp>
      <p:sp>
        <p:nvSpPr>
          <p:cNvPr id="416770" name="Subtitle 5">
            <a:extLst>
              <a:ext uri="{FF2B5EF4-FFF2-40B4-BE49-F238E27FC236}">
                <a16:creationId xmlns:a16="http://schemas.microsoft.com/office/drawing/2014/main" id="{F6FDC6A1-A28F-104C-8DDD-A4BE5C41AC04}"/>
              </a:ext>
            </a:extLst>
          </p:cNvPr>
          <p:cNvSpPr>
            <a:spLocks noGrp="1" noChangeArrowheads="1"/>
          </p:cNvSpPr>
          <p:nvPr>
            <p:ph type="subTitle" idx="1"/>
          </p:nvPr>
        </p:nvSpPr>
        <p:spPr/>
        <p:txBody>
          <a:bodyPr/>
          <a:lstStyle/>
          <a:p>
            <a:endParaRPr lang="en-US" altLang="en-US">
              <a:ea typeface="ＭＳ Ｐゴシック" panose="020B0600070205080204" pitchFamily="34" charset="-128"/>
            </a:endParaRPr>
          </a:p>
        </p:txBody>
      </p:sp>
      <p:sp>
        <p:nvSpPr>
          <p:cNvPr id="416771" name="Slide Number Placeholder 3">
            <a:extLst>
              <a:ext uri="{FF2B5EF4-FFF2-40B4-BE49-F238E27FC236}">
                <a16:creationId xmlns:a16="http://schemas.microsoft.com/office/drawing/2014/main" id="{FA05780F-900C-D24A-90E4-3CE4211CB42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651A014-54A1-3E49-8B94-E3F8FC1E000E}" type="slidenum">
              <a:rPr kumimoji="0" lang="en-US" altLang="en-US" sz="12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408448433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16</a:t>
            </a:fld>
            <a:endParaRPr lang="en-US" altLang="en-US"/>
          </a:p>
        </p:txBody>
      </p:sp>
    </p:spTree>
    <p:extLst>
      <p:ext uri="{BB962C8B-B14F-4D97-AF65-F5344CB8AC3E}">
        <p14:creationId xmlns:p14="http://schemas.microsoft.com/office/powerpoint/2010/main" val="15875550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595"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596"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 version</a:t>
            </a:r>
            <a:r>
              <a:rPr lang="en-US" dirty="0"/>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hlinkClick r:id="rId2"/>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25</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hlinkClick r:id="rId2"/>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28</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212154416"/>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33</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34</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35</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999333"/>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340768"/>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3228657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554652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93784885"/>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68875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2650694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2915817"/>
            <a:ext cx="9144000" cy="2385391"/>
          </a:xfrm>
          <a:prstGeom prst="rect">
            <a:avLst/>
          </a:prstGeom>
        </p:spPr>
      </p:pic>
    </p:spTree>
    <p:extLst>
      <p:ext uri="{BB962C8B-B14F-4D97-AF65-F5344CB8AC3E}">
        <p14:creationId xmlns:p14="http://schemas.microsoft.com/office/powerpoint/2010/main" val="1130754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020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41540090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screen">
              <a:duotone>
                <a:schemeClr val="accent1">
                  <a:shade val="45000"/>
                  <a:satMod val="135000"/>
                </a:schemeClr>
                <a:prstClr val="white"/>
              </a:duotone>
              <a:extLst>
                <a:ext uri="{BEBA8EAE-BF5A-486C-A8C5-ECC9F3942E4B}">
                  <a14:imgProps xmlns:a14="http://schemas.microsoft.com/office/drawing/2010/main">
                    <a14:imgLayer r:embed="rId4">
                      <a14:imgEffect>
                        <a14:backgroundRemoval t="0" b="100000" l="0" r="100000"/>
                      </a14:imgEffect>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screen">
              <a:duotone>
                <a:schemeClr val="accent1">
                  <a:shade val="45000"/>
                  <a:satMod val="135000"/>
                </a:schemeClr>
                <a:prstClr val="white"/>
              </a:duotone>
              <a:extLst>
                <a:ext uri="{BEBA8EAE-BF5A-486C-A8C5-ECC9F3942E4B}">
                  <a14:imgProps xmlns:a14="http://schemas.microsoft.com/office/drawing/2010/main">
                    <a14:imgLayer r:embed="rId5">
                      <a14:imgEffect>
                        <a14:backgroundRemoval t="0" b="100000" l="0" r="100000"/>
                      </a14:imgEffect>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screen">
              <a:duotone>
                <a:schemeClr val="accent1">
                  <a:shade val="45000"/>
                  <a:satMod val="135000"/>
                </a:schemeClr>
                <a:prstClr val="white"/>
              </a:duotone>
              <a:extLst>
                <a:ext uri="{BEBA8EAE-BF5A-486C-A8C5-ECC9F3942E4B}">
                  <a14:imgProps xmlns:a14="http://schemas.microsoft.com/office/drawing/2010/main">
                    <a14:imgLayer r:embed="rId6">
                      <a14:imgEffect>
                        <a14:backgroundRemoval t="0" b="100000" l="0" r="100000"/>
                      </a14:imgEffect>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screen">
              <a:duotone>
                <a:schemeClr val="accent1">
                  <a:shade val="45000"/>
                  <a:satMod val="135000"/>
                </a:schemeClr>
                <a:prstClr val="white"/>
              </a:duotone>
              <a:extLst>
                <a:ext uri="{BEBA8EAE-BF5A-486C-A8C5-ECC9F3942E4B}">
                  <a14:imgProps xmlns:a14="http://schemas.microsoft.com/office/drawing/2010/main">
                    <a14:imgLayer r:embed="rId7">
                      <a14:imgEffect>
                        <a14:backgroundRemoval t="0" b="100000" l="0" r="100000"/>
                      </a14:imgEffect>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screen">
              <a:duotone>
                <a:schemeClr val="accent1">
                  <a:shade val="45000"/>
                  <a:satMod val="135000"/>
                </a:schemeClr>
                <a:prstClr val="white"/>
              </a:duotone>
              <a:extLst>
                <a:ext uri="{BEBA8EAE-BF5A-486C-A8C5-ECC9F3942E4B}">
                  <a14:imgProps xmlns:a14="http://schemas.microsoft.com/office/drawing/2010/main">
                    <a14:imgLayer r:embed="rId8">
                      <a14:imgEffect>
                        <a14:backgroundRemoval t="0" b="100000" l="0" r="100000"/>
                      </a14:imgEffect>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screen">
              <a:duotone>
                <a:schemeClr val="accent1">
                  <a:shade val="45000"/>
                  <a:satMod val="135000"/>
                </a:schemeClr>
                <a:prstClr val="white"/>
              </a:duotone>
              <a:extLst>
                <a:ext uri="{BEBA8EAE-BF5A-486C-A8C5-ECC9F3942E4B}">
                  <a14:imgProps xmlns:a14="http://schemas.microsoft.com/office/drawing/2010/main">
                    <a14:imgLayer r:embed="rId9">
                      <a14:imgEffect>
                        <a14:backgroundRemoval t="0" b="100000" l="0" r="100000"/>
                      </a14:imgEffect>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screen">
              <a:duotone>
                <a:schemeClr val="accent1">
                  <a:shade val="45000"/>
                  <a:satMod val="135000"/>
                </a:schemeClr>
                <a:prstClr val="white"/>
              </a:duotone>
              <a:extLst>
                <a:ext uri="{BEBA8EAE-BF5A-486C-A8C5-ECC9F3942E4B}">
                  <a14:imgProps xmlns:a14="http://schemas.microsoft.com/office/drawing/2010/main">
                    <a14:imgLayer r:embed="rId6">
                      <a14:imgEffect>
                        <a14:backgroundRemoval t="0" b="100000" l="0" r="100000"/>
                      </a14:imgEffect>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screen">
              <a:duotone>
                <a:schemeClr val="accent1">
                  <a:shade val="45000"/>
                  <a:satMod val="135000"/>
                </a:schemeClr>
                <a:prstClr val="white"/>
              </a:duotone>
              <a:extLst>
                <a:ext uri="{BEBA8EAE-BF5A-486C-A8C5-ECC9F3942E4B}">
                  <a14:imgProps xmlns:a14="http://schemas.microsoft.com/office/drawing/2010/main">
                    <a14:imgLayer r:embed="rId10">
                      <a14:imgEffect>
                        <a14:backgroundRemoval t="0" b="100000" l="0" r="100000"/>
                      </a14:imgEffect>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screen">
              <a:duotone>
                <a:schemeClr val="accent1">
                  <a:shade val="45000"/>
                  <a:satMod val="135000"/>
                </a:schemeClr>
                <a:prstClr val="white"/>
              </a:duotone>
              <a:extLst>
                <a:ext uri="{BEBA8EAE-BF5A-486C-A8C5-ECC9F3942E4B}">
                  <a14:imgProps xmlns:a14="http://schemas.microsoft.com/office/drawing/2010/main">
                    <a14:imgLayer r:embed="rId6">
                      <a14:imgEffect>
                        <a14:backgroundRemoval t="0" b="100000" l="0" r="100000"/>
                      </a14:imgEffect>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screen">
              <a:duotone>
                <a:schemeClr val="accent2">
                  <a:shade val="45000"/>
                  <a:satMod val="135000"/>
                </a:schemeClr>
                <a:prstClr val="white"/>
              </a:duotone>
              <a:extLst>
                <a:ext uri="{BEBA8EAE-BF5A-486C-A8C5-ECC9F3942E4B}">
                  <a14:imgProps xmlns:a14="http://schemas.microsoft.com/office/drawing/2010/main">
                    <a14:imgLayer r:embed="rId6">
                      <a14:imgEffect>
                        <a14:backgroundRemoval t="0" b="100000" l="0" r="100000"/>
                      </a14:imgEffect>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screen">
              <a:duotone>
                <a:schemeClr val="accent2">
                  <a:shade val="45000"/>
                  <a:satMod val="135000"/>
                </a:schemeClr>
                <a:prstClr val="white"/>
              </a:duotone>
              <a:extLst>
                <a:ext uri="{BEBA8EAE-BF5A-486C-A8C5-ECC9F3942E4B}">
                  <a14:imgProps xmlns:a14="http://schemas.microsoft.com/office/drawing/2010/main">
                    <a14:imgLayer r:embed="rId6">
                      <a14:imgEffect>
                        <a14:backgroundRemoval t="0" b="100000" l="0" r="100000"/>
                      </a14:imgEffect>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screen">
              <a:duotone>
                <a:schemeClr val="accent2">
                  <a:shade val="45000"/>
                  <a:satMod val="135000"/>
                </a:schemeClr>
                <a:prstClr val="white"/>
              </a:duotone>
              <a:extLst>
                <a:ext uri="{BEBA8EAE-BF5A-486C-A8C5-ECC9F3942E4B}">
                  <a14:imgProps xmlns:a14="http://schemas.microsoft.com/office/drawing/2010/main">
                    <a14:imgLayer r:embed="rId11">
                      <a14:imgEffect>
                        <a14:backgroundRemoval t="0" b="100000" l="0" r="100000"/>
                      </a14:imgEffect>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screen">
              <a:duotone>
                <a:schemeClr val="accent2">
                  <a:shade val="45000"/>
                  <a:satMod val="135000"/>
                </a:schemeClr>
                <a:prstClr val="white"/>
              </a:duotone>
              <a:extLst>
                <a:ext uri="{BEBA8EAE-BF5A-486C-A8C5-ECC9F3942E4B}">
                  <a14:imgProps xmlns:a14="http://schemas.microsoft.com/office/drawing/2010/main">
                    <a14:imgLayer r:embed="rId6">
                      <a14:imgEffect>
                        <a14:backgroundRemoval t="0" b="100000" l="0" r="100000"/>
                      </a14:imgEffect>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screen">
              <a:duotone>
                <a:schemeClr val="accent2">
                  <a:shade val="45000"/>
                  <a:satMod val="135000"/>
                </a:schemeClr>
                <a:prstClr val="white"/>
              </a:duotone>
              <a:extLst>
                <a:ext uri="{BEBA8EAE-BF5A-486C-A8C5-ECC9F3942E4B}">
                  <a14:imgProps xmlns:a14="http://schemas.microsoft.com/office/drawing/2010/main">
                    <a14:imgLayer r:embed="rId12">
                      <a14:imgEffect>
                        <a14:backgroundRemoval t="0" b="100000" l="0" r="100000"/>
                      </a14:imgEffect>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screen">
              <a:duotone>
                <a:schemeClr val="accent2">
                  <a:shade val="45000"/>
                  <a:satMod val="135000"/>
                </a:schemeClr>
                <a:prstClr val="white"/>
              </a:duotone>
              <a:extLst>
                <a:ext uri="{BEBA8EAE-BF5A-486C-A8C5-ECC9F3942E4B}">
                  <a14:imgProps xmlns:a14="http://schemas.microsoft.com/office/drawing/2010/main">
                    <a14:imgLayer r:embed="rId13">
                      <a14:imgEffect>
                        <a14:backgroundRemoval t="0" b="100000" l="0" r="100000"/>
                      </a14:imgEffect>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screen">
              <a:duotone>
                <a:schemeClr val="accent2">
                  <a:shade val="45000"/>
                  <a:satMod val="135000"/>
                </a:schemeClr>
                <a:prstClr val="white"/>
              </a:duotone>
              <a:extLst>
                <a:ext uri="{BEBA8EAE-BF5A-486C-A8C5-ECC9F3942E4B}">
                  <a14:imgProps xmlns:a14="http://schemas.microsoft.com/office/drawing/2010/main">
                    <a14:imgLayer r:embed="rId14">
                      <a14:imgEffect>
                        <a14:backgroundRemoval t="0" b="100000" l="0" r="100000"/>
                      </a14:imgEffect>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screen">
              <a:duotone>
                <a:schemeClr val="accent2">
                  <a:shade val="45000"/>
                  <a:satMod val="135000"/>
                </a:schemeClr>
                <a:prstClr val="white"/>
              </a:duotone>
              <a:extLst>
                <a:ext uri="{BEBA8EAE-BF5A-486C-A8C5-ECC9F3942E4B}">
                  <a14:imgProps xmlns:a14="http://schemas.microsoft.com/office/drawing/2010/main">
                    <a14:imgLayer r:embed="rId15">
                      <a14:imgEffect>
                        <a14:backgroundRemoval t="0" b="100000" l="0" r="100000"/>
                      </a14:imgEffect>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screen">
              <a:duotone>
                <a:schemeClr val="accent2">
                  <a:shade val="45000"/>
                  <a:satMod val="135000"/>
                </a:schemeClr>
                <a:prstClr val="white"/>
              </a:duotone>
              <a:extLst>
                <a:ext uri="{BEBA8EAE-BF5A-486C-A8C5-ECC9F3942E4B}">
                  <a14:imgProps xmlns:a14="http://schemas.microsoft.com/office/drawing/2010/main">
                    <a14:imgLayer r:embed="rId6">
                      <a14:imgEffect>
                        <a14:backgroundRemoval t="0" b="100000" l="0" r="100000"/>
                      </a14:imgEffect>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screen">
              <a:duotone>
                <a:schemeClr val="accent6">
                  <a:shade val="45000"/>
                  <a:satMod val="135000"/>
                </a:schemeClr>
                <a:prstClr val="white"/>
              </a:duotone>
              <a:extLst>
                <a:ext uri="{BEBA8EAE-BF5A-486C-A8C5-ECC9F3942E4B}">
                  <a14:imgProps xmlns:a14="http://schemas.microsoft.com/office/drawing/2010/main">
                    <a14:imgLayer r:embed="rId16">
                      <a14:imgEffect>
                        <a14:backgroundRemoval t="0" b="100000" l="0" r="100000"/>
                      </a14:imgEffect>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screen">
              <a:duotone>
                <a:schemeClr val="accent6">
                  <a:shade val="45000"/>
                  <a:satMod val="135000"/>
                </a:schemeClr>
                <a:prstClr val="white"/>
              </a:duotone>
              <a:extLst>
                <a:ext uri="{BEBA8EAE-BF5A-486C-A8C5-ECC9F3942E4B}">
                  <a14:imgProps xmlns:a14="http://schemas.microsoft.com/office/drawing/2010/main">
                    <a14:imgLayer r:embed="rId13">
                      <a14:imgEffect>
                        <a14:backgroundRemoval t="0" b="100000" l="0" r="100000"/>
                      </a14:imgEffect>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screen">
              <a:duotone>
                <a:schemeClr val="accent6">
                  <a:shade val="45000"/>
                  <a:satMod val="135000"/>
                </a:schemeClr>
                <a:prstClr val="white"/>
              </a:duotone>
              <a:extLst>
                <a:ext uri="{BEBA8EAE-BF5A-486C-A8C5-ECC9F3942E4B}">
                  <a14:imgProps xmlns:a14="http://schemas.microsoft.com/office/drawing/2010/main">
                    <a14:imgLayer r:embed="rId17">
                      <a14:imgEffect>
                        <a14:backgroundRemoval t="0" b="100000" l="0" r="100000"/>
                      </a14:imgEffect>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screen">
              <a:duotone>
                <a:schemeClr val="accent6">
                  <a:shade val="45000"/>
                  <a:satMod val="135000"/>
                </a:schemeClr>
                <a:prstClr val="white"/>
              </a:duotone>
              <a:extLst>
                <a:ext uri="{BEBA8EAE-BF5A-486C-A8C5-ECC9F3942E4B}">
                  <a14:imgProps xmlns:a14="http://schemas.microsoft.com/office/drawing/2010/main">
                    <a14:imgLayer r:embed="rId6">
                      <a14:imgEffect>
                        <a14:backgroundRemoval t="0" b="100000" l="0" r="100000"/>
                      </a14:imgEffect>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screen">
              <a:duotone>
                <a:schemeClr val="accent6">
                  <a:shade val="45000"/>
                  <a:satMod val="135000"/>
                </a:schemeClr>
                <a:prstClr val="white"/>
              </a:duotone>
              <a:extLst>
                <a:ext uri="{BEBA8EAE-BF5A-486C-A8C5-ECC9F3942E4B}">
                  <a14:imgProps xmlns:a14="http://schemas.microsoft.com/office/drawing/2010/main">
                    <a14:imgLayer r:embed="rId18">
                      <a14:imgEffect>
                        <a14:backgroundRemoval t="0" b="100000" l="0" r="100000"/>
                      </a14:imgEffect>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screen">
              <a:duotone>
                <a:schemeClr val="accent6">
                  <a:shade val="45000"/>
                  <a:satMod val="135000"/>
                </a:schemeClr>
                <a:prstClr val="white"/>
              </a:duotone>
              <a:extLst>
                <a:ext uri="{BEBA8EAE-BF5A-486C-A8C5-ECC9F3942E4B}">
                  <a14:imgProps xmlns:a14="http://schemas.microsoft.com/office/drawing/2010/main">
                    <a14:imgLayer r:embed="rId4">
                      <a14:imgEffect>
                        <a14:backgroundRemoval t="0" b="100000" l="0" r="100000"/>
                      </a14:imgEffect>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screen">
              <a:duotone>
                <a:schemeClr val="accent6">
                  <a:shade val="45000"/>
                  <a:satMod val="135000"/>
                </a:schemeClr>
                <a:prstClr val="white"/>
              </a:duotone>
              <a:extLst>
                <a:ext uri="{BEBA8EAE-BF5A-486C-A8C5-ECC9F3942E4B}">
                  <a14:imgProps xmlns:a14="http://schemas.microsoft.com/office/drawing/2010/main">
                    <a14:imgLayer r:embed="rId6">
                      <a14:imgEffect>
                        <a14:backgroundRemoval t="0" b="100000" l="0" r="100000"/>
                      </a14:imgEffect>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screen">
              <a:duotone>
                <a:schemeClr val="accent6">
                  <a:shade val="45000"/>
                  <a:satMod val="135000"/>
                </a:schemeClr>
                <a:prstClr val="white"/>
              </a:duotone>
              <a:extLst>
                <a:ext uri="{BEBA8EAE-BF5A-486C-A8C5-ECC9F3942E4B}">
                  <a14:imgProps xmlns:a14="http://schemas.microsoft.com/office/drawing/2010/main">
                    <a14:imgLayer r:embed="rId19">
                      <a14:imgEffect>
                        <a14:backgroundRemoval t="0" b="100000" l="0" r="100000"/>
                      </a14:imgEffect>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screen">
              <a:duotone>
                <a:schemeClr val="accent6">
                  <a:shade val="45000"/>
                  <a:satMod val="135000"/>
                </a:schemeClr>
                <a:prstClr val="white"/>
              </a:duotone>
              <a:extLst>
                <a:ext uri="{BEBA8EAE-BF5A-486C-A8C5-ECC9F3942E4B}">
                  <a14:imgProps xmlns:a14="http://schemas.microsoft.com/office/drawing/2010/main">
                    <a14:imgLayer r:embed="rId20">
                      <a14:imgEffect>
                        <a14:backgroundRemoval t="0" b="100000" l="0" r="100000"/>
                      </a14:imgEffect>
                      <a14:imgEffect>
                        <a14:saturation sat="400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21"/>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15713619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213682" y="990600"/>
            <a:ext cx="6731875" cy="4651892"/>
          </a:xfrm>
        </p:spPr>
      </p:pic>
      <p:pic>
        <p:nvPicPr>
          <p:cNvPr id="8" name="AllErrors"/>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49859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26240568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559258944"/>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hlinkClick r:id="rId2"/>
              </a:rPr>
              <a:t>"RowHammer: A Retrospective"</a:t>
            </a:r>
            <a:br>
              <a:rPr lang="en-US" dirty="0"/>
            </a:br>
            <a:r>
              <a:rPr lang="en-US" i="1" dirty="0">
                <a:hlinkClick r:id="rId3"/>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4"/>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5"/>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891277473"/>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hlinkClick r:id="rId2"/>
              </a:rPr>
              <a:t>"Revisiting RowHammer: An Experimental Analysis of Modern Devices and Mitigation Techniques"</a:t>
            </a:r>
            <a:br>
              <a:rPr lang="en-US" sz="2000" dirty="0"/>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895157293"/>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dirty="0"/>
              <a:t>Existing mitigation mechanisms are not effective</a:t>
            </a:r>
          </a:p>
          <a:p>
            <a:endParaRPr lang="en-US" sz="2800" dirty="0"/>
          </a:p>
        </p:txBody>
      </p:sp>
    </p:spTree>
    <p:extLst>
      <p:ext uri="{BB962C8B-B14F-4D97-AF65-F5344CB8AC3E}">
        <p14:creationId xmlns:p14="http://schemas.microsoft.com/office/powerpoint/2010/main" val="238491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Pietro </a:t>
            </a:r>
            <a:r>
              <a:rPr lang="en-US" sz="2000" dirty="0" err="1"/>
              <a:t>Frigo</a:t>
            </a:r>
            <a:r>
              <a:rPr lang="en-US" sz="2000" dirty="0"/>
              <a:t>, Emanuele </a:t>
            </a:r>
            <a:r>
              <a:rPr lang="en-US" sz="2000" dirty="0" err="1"/>
              <a:t>Vannacci</a:t>
            </a:r>
            <a:r>
              <a:rPr lang="en-US" sz="2000" dirty="0"/>
              <a:t>, Hasan Hassan, Victor van der Veen, Onur Mutlu, Cristiano Giuffrida, Herbert Bos, and Kaveh </a:t>
            </a:r>
            <a:r>
              <a:rPr lang="en-US" sz="2000" dirty="0" err="1"/>
              <a:t>Razavi</a:t>
            </a:r>
            <a:r>
              <a:rPr lang="en-US" sz="2000" dirty="0"/>
              <a:t>,</a:t>
            </a:r>
            <a:br>
              <a:rPr lang="en-US" sz="2000" dirty="0"/>
            </a:br>
            <a:r>
              <a:rPr lang="en-US" sz="2000" b="1" dirty="0">
                <a:hlinkClick r:id="rId2"/>
              </a:rPr>
              <a:t>"TRRespass: Exploiting the Many Sides of Target Row Refresh"</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br>
              <a:rPr lang="en-US" sz="2000" dirty="0"/>
            </a:br>
            <a:r>
              <a:rPr lang="en-US" sz="2000" dirty="0"/>
              <a:t>[</a:t>
            </a:r>
            <a:r>
              <a:rPr lang="en-US" sz="2000" dirty="0">
                <a:hlinkClick r:id="rId7"/>
              </a:rPr>
              <a:t>Source Code</a:t>
            </a:r>
            <a:r>
              <a:rPr lang="en-US" sz="2000" dirty="0"/>
              <a:t>]</a:t>
            </a:r>
            <a:br>
              <a:rPr lang="en-US" sz="2000" dirty="0"/>
            </a:br>
            <a:r>
              <a:rPr lang="en-US" sz="2000" dirty="0"/>
              <a:t>[</a:t>
            </a:r>
            <a:r>
              <a:rPr lang="en-US" sz="2000" dirty="0">
                <a:hlinkClick r:id="rId8"/>
              </a:rPr>
              <a:t>Web Article</a:t>
            </a:r>
            <a:r>
              <a:rPr lang="en-US" sz="2000" dirty="0"/>
              <a:t>]</a:t>
            </a:r>
            <a:br>
              <a:rPr lang="en-US" sz="2000" dirty="0"/>
            </a:br>
            <a:r>
              <a:rPr lang="en-US" sz="2000" b="1" i="1" dirty="0">
                <a:solidFill>
                  <a:srgbClr val="FF0000"/>
                </a:solidFill>
              </a:rPr>
              <a:t>Best paper award.</a:t>
            </a:r>
            <a:endParaRPr lang="en-US" sz="2000" dirty="0">
              <a:solidFill>
                <a:srgbClr val="FF0000"/>
              </a:solidFill>
            </a:endParaRPr>
          </a:p>
          <a:p>
            <a:pPr marL="0" indent="0">
              <a:buNone/>
            </a:pP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764318430"/>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hlinkClick r:id="rId2"/>
              </a:rPr>
              <a:t>"Are We Susceptible to Rowhammer? An End-to-End Methodology for Cloud Providers"</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1427877653"/>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6CE21-BB30-ED4A-BEBC-93AB704651C2}"/>
              </a:ext>
            </a:extLst>
          </p:cNvPr>
          <p:cNvSpPr>
            <a:spLocks noGrp="1"/>
          </p:cNvSpPr>
          <p:nvPr>
            <p:ph type="title"/>
          </p:nvPr>
        </p:nvSpPr>
        <p:spPr/>
        <p:txBody>
          <a:bodyPr/>
          <a:lstStyle/>
          <a:p>
            <a:r>
              <a:rPr lang="en-US" dirty="0"/>
              <a:t>More on </a:t>
            </a:r>
            <a:r>
              <a:rPr lang="en-US" dirty="0" err="1"/>
              <a:t>RowHammer</a:t>
            </a:r>
            <a:r>
              <a:rPr lang="en-US" dirty="0"/>
              <a:t> &amp; Solutions</a:t>
            </a:r>
          </a:p>
        </p:txBody>
      </p:sp>
      <p:sp>
        <p:nvSpPr>
          <p:cNvPr id="3" name="Content Placeholder 2">
            <a:extLst>
              <a:ext uri="{FF2B5EF4-FFF2-40B4-BE49-F238E27FC236}">
                <a16:creationId xmlns:a16="http://schemas.microsoft.com/office/drawing/2014/main" id="{4EB8484C-02CD-274F-90A1-3F71ED58416B}"/>
              </a:ext>
            </a:extLst>
          </p:cNvPr>
          <p:cNvSpPr>
            <a:spLocks noGrp="1"/>
          </p:cNvSpPr>
          <p:nvPr>
            <p:ph idx="1"/>
          </p:nvPr>
        </p:nvSpPr>
        <p:spPr>
          <a:xfrm>
            <a:off x="228600" y="970190"/>
            <a:ext cx="8610600" cy="5153025"/>
          </a:xfrm>
        </p:spPr>
        <p:txBody>
          <a:bodyPr/>
          <a:lstStyle/>
          <a:p>
            <a:r>
              <a:rPr lang="en-US" dirty="0">
                <a:solidFill>
                  <a:srgbClr val="0432FF"/>
                </a:solidFill>
              </a:rPr>
              <a:t>A recent short talk covering history and current state:</a:t>
            </a:r>
          </a:p>
          <a:p>
            <a:pPr lvl="1"/>
            <a:r>
              <a:rPr lang="en-US" dirty="0" err="1"/>
              <a:t>Onur</a:t>
            </a:r>
            <a:r>
              <a:rPr lang="en-US" dirty="0"/>
              <a:t> </a:t>
            </a:r>
            <a:r>
              <a:rPr lang="en-US" dirty="0" err="1"/>
              <a:t>Mutlu</a:t>
            </a:r>
            <a:r>
              <a:rPr lang="en-US" dirty="0"/>
              <a:t>,</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"Revisiting RowHammer"</a:t>
            </a:r>
            <a:br>
              <a:rPr lang="en-US" dirty="0"/>
            </a:br>
            <a:r>
              <a:rPr lang="en-US" dirty="0"/>
              <a:t>Invited Talk at </a:t>
            </a:r>
            <a:r>
              <a:rPr lang="en-US" i="1" dirty="0">
                <a:hlinkClick r:id="rId3"/>
              </a:rPr>
              <a:t>28th IFIP/IEEE International Conference on Very Large Scale Integration (</a:t>
            </a:r>
            <a:r>
              <a:rPr lang="en-US" b="1" i="1" dirty="0">
                <a:hlinkClick r:id="rId3"/>
              </a:rPr>
              <a:t>VLSI-SoC</a:t>
            </a:r>
            <a:r>
              <a:rPr lang="en-US" i="1" dirty="0">
                <a:hlinkClick r:id="rId3"/>
              </a:rPr>
              <a:t>), Special Session on AI Frameworks</a:t>
            </a:r>
            <a:r>
              <a:rPr lang="en-US" dirty="0"/>
              <a:t>, Virtual, 9 October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Talk Video</a:t>
            </a:r>
            <a:r>
              <a:rPr lang="en-US" dirty="0"/>
              <a:t> (30 minutes)]</a:t>
            </a:r>
            <a:br>
              <a:rPr lang="en-US" dirty="0"/>
            </a:br>
            <a:r>
              <a:rPr lang="en-US" dirty="0"/>
              <a:t>[</a:t>
            </a:r>
            <a:r>
              <a:rPr lang="en-US" dirty="0">
                <a:hlinkClick r:id="rId6"/>
              </a:rPr>
              <a:t>Related Survey Paper from IEEE TCAD 2019</a:t>
            </a:r>
            <a:r>
              <a:rPr lang="en-US" dirty="0"/>
              <a:t>]</a:t>
            </a:r>
          </a:p>
          <a:p>
            <a:endParaRPr lang="en-US" dirty="0"/>
          </a:p>
          <a:p>
            <a:r>
              <a:rPr lang="en-US" dirty="0">
                <a:solidFill>
                  <a:srgbClr val="0432FF"/>
                </a:solidFill>
              </a:rPr>
              <a:t>Recent lectures from my Fall 2020 Comp Arch class:</a:t>
            </a:r>
          </a:p>
          <a:p>
            <a:pPr lvl="1"/>
            <a:r>
              <a:rPr lang="en-US" sz="1900" dirty="0" err="1"/>
              <a:t>RowHammer</a:t>
            </a:r>
            <a:r>
              <a:rPr lang="en-US" sz="1900" dirty="0"/>
              <a:t> Basics: </a:t>
            </a:r>
            <a:r>
              <a:rPr lang="en-US" sz="1900" dirty="0">
                <a:hlinkClick r:id="rId7"/>
              </a:rPr>
              <a:t>http://www.youtube.com/watch?v=KDy632z23UE</a:t>
            </a:r>
            <a:r>
              <a:rPr lang="en-US" sz="1900" dirty="0"/>
              <a:t> </a:t>
            </a:r>
          </a:p>
          <a:p>
            <a:pPr lvl="1"/>
            <a:r>
              <a:rPr lang="en-US" sz="1900" dirty="0" err="1"/>
              <a:t>TRRespass</a:t>
            </a:r>
            <a:r>
              <a:rPr lang="en-US" sz="1900" dirty="0"/>
              <a:t>: </a:t>
            </a:r>
            <a:r>
              <a:rPr lang="en-US" sz="1900" dirty="0">
                <a:hlinkClick r:id="rId8"/>
              </a:rPr>
              <a:t>http://www.youtube.com/watch?v=pwRw7QqK_qA</a:t>
            </a:r>
            <a:r>
              <a:rPr lang="en-US" sz="1900" dirty="0"/>
              <a:t> </a:t>
            </a:r>
          </a:p>
          <a:p>
            <a:pPr lvl="1"/>
            <a:r>
              <a:rPr lang="en-US" sz="1900" dirty="0"/>
              <a:t>Revisiting RH: </a:t>
            </a:r>
            <a:r>
              <a:rPr lang="en-US" sz="1900" dirty="0">
                <a:hlinkClick r:id="rId9"/>
              </a:rPr>
              <a:t>http://www.youtube.com/watch?v=gR7XR-Eepcg</a:t>
            </a:r>
            <a:r>
              <a:rPr lang="en-US" sz="1900" dirty="0"/>
              <a:t> </a:t>
            </a:r>
          </a:p>
          <a:p>
            <a:pPr lvl="1"/>
            <a:r>
              <a:rPr lang="en-US" sz="1900" dirty="0"/>
              <a:t>Future: </a:t>
            </a:r>
            <a:r>
              <a:rPr lang="en-US" sz="1900" dirty="0">
                <a:hlinkClick r:id="rId10"/>
              </a:rPr>
              <a:t>http://www.youtube.com/watch?v=HvswnsfG3oQ</a:t>
            </a:r>
            <a:r>
              <a:rPr lang="en-US" sz="2000" dirty="0"/>
              <a:t> </a:t>
            </a:r>
          </a:p>
        </p:txBody>
      </p:sp>
      <p:sp>
        <p:nvSpPr>
          <p:cNvPr id="4" name="Slide Number Placeholder 3">
            <a:extLst>
              <a:ext uri="{FF2B5EF4-FFF2-40B4-BE49-F238E27FC236}">
                <a16:creationId xmlns:a16="http://schemas.microsoft.com/office/drawing/2014/main" id="{40A8929B-A512-284F-8157-603B782FEA60}"/>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61</a:t>
            </a:fld>
            <a:endParaRPr lang="en-US">
              <a:solidFill>
                <a:srgbClr val="000000"/>
              </a:solidFill>
            </a:endParaRPr>
          </a:p>
        </p:txBody>
      </p:sp>
    </p:spTree>
    <p:extLst>
      <p:ext uri="{BB962C8B-B14F-4D97-AF65-F5344CB8AC3E}">
        <p14:creationId xmlns:p14="http://schemas.microsoft.com/office/powerpoint/2010/main" val="102874342"/>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78089404"/>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Tree>
    <p:extLst>
      <p:ext uri="{BB962C8B-B14F-4D97-AF65-F5344CB8AC3E}">
        <p14:creationId xmlns:p14="http://schemas.microsoft.com/office/powerpoint/2010/main" val="34748728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More on DRAM Refresh (I)</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2536966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(II)</a:t>
            </a:r>
          </a:p>
        </p:txBody>
      </p:sp>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a:t>
            </a:r>
            <a:r>
              <a:rPr lang="en-US" sz="1800" u="sng" dirty="0"/>
              <a:t>Onur Mutlu</a:t>
            </a:r>
            <a:r>
              <a:rPr lang="en-US" sz="1800" dirty="0"/>
              <a:t>,</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Tree>
    <p:extLst>
      <p:ext uri="{BB962C8B-B14F-4D97-AF65-F5344CB8AC3E}">
        <p14:creationId xmlns:p14="http://schemas.microsoft.com/office/powerpoint/2010/main" val="9421505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hlinkClick r:id="rId2"/>
              </a:rPr>
              <a:t>"The Efficacy of Error Mitigation Techniques for DRAM Retention Failures: A Comparative Experimental Study"</a:t>
            </a:r>
            <a:r>
              <a:rPr lang="en-US" sz="1800" dirty="0"/>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More on DRAM Refresh (III)</a:t>
            </a:r>
            <a:endParaRPr lang="en-US" sz="2600" b="1" dirty="0"/>
          </a:p>
        </p:txBody>
      </p:sp>
    </p:spTree>
    <p:extLst>
      <p:ext uri="{BB962C8B-B14F-4D97-AF65-F5344CB8AC3E}">
        <p14:creationId xmlns:p14="http://schemas.microsoft.com/office/powerpoint/2010/main" val="3509950496"/>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err="1"/>
              <a:t>Moinuddin</a:t>
            </a:r>
            <a:r>
              <a:rPr lang="en-US" sz="1800" dirty="0"/>
              <a:t> Qureshi, </a:t>
            </a:r>
            <a:r>
              <a:rPr lang="en-US" sz="1800" dirty="0" err="1"/>
              <a:t>Dae</a:t>
            </a:r>
            <a:r>
              <a:rPr lang="en-US" sz="1800" dirty="0"/>
              <a:t> Hyun Kim, Samira Khan, Prashant Nair, and Onur Mutlu,</a:t>
            </a:r>
            <a:br>
              <a:rPr lang="en-US" sz="1800" dirty="0"/>
            </a:br>
            <a:r>
              <a:rPr lang="en-US" sz="1800" b="1" dirty="0">
                <a:hlinkClick r:id="rId3"/>
              </a:rPr>
              <a:t>"AVATAR: A Variable-Retention-Time (VRT) Aware Refresh for DRAM Systems"</a:t>
            </a:r>
            <a:r>
              <a:rPr lang="en-US" sz="1800" dirty="0"/>
              <a:t> </a:t>
            </a:r>
            <a:br>
              <a:rPr lang="en-US" sz="1800" dirty="0"/>
            </a:br>
            <a:r>
              <a:rPr lang="en-US" sz="1800" i="1" dirty="0"/>
              <a:t>Proceedings of the </a:t>
            </a:r>
            <a:r>
              <a:rPr lang="en-US" sz="1800" i="1" dirty="0">
                <a:hlinkClick r:id="rId4"/>
              </a:rPr>
              <a:t>45th Annual IEEE/IFIP International Conference on Dependable Systems and Networks</a:t>
            </a:r>
            <a:r>
              <a:rPr lang="en-US" sz="1800" i="1" dirty="0"/>
              <a:t> (</a:t>
            </a:r>
            <a:r>
              <a:rPr lang="en-US" sz="1800" b="1" i="1" dirty="0"/>
              <a:t>DSN</a:t>
            </a:r>
            <a:r>
              <a:rPr lang="en-US" sz="1800" i="1" dirty="0"/>
              <a:t>)</a:t>
            </a:r>
            <a:r>
              <a:rPr lang="en-US" sz="1800" dirty="0"/>
              <a:t>, Rio de Janeiro, Brazil, June 2015.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a:t>
            </a:r>
            <a:endParaRPr lang="en-US" dirty="0"/>
          </a:p>
        </p:txBody>
      </p:sp>
      <p:sp>
        <p:nvSpPr>
          <p:cNvPr id="9" name="Title 1"/>
          <p:cNvSpPr>
            <a:spLocks noGrp="1"/>
          </p:cNvSpPr>
          <p:nvPr>
            <p:ph type="title"/>
          </p:nvPr>
        </p:nvSpPr>
        <p:spPr>
          <a:xfrm>
            <a:off x="228600" y="152400"/>
            <a:ext cx="8915400" cy="884238"/>
          </a:xfrm>
        </p:spPr>
        <p:txBody>
          <a:bodyPr/>
          <a:lstStyle/>
          <a:p>
            <a:r>
              <a:rPr lang="en-US" dirty="0"/>
              <a:t>More on DRAM Refresh (IV)</a:t>
            </a:r>
            <a:endParaRPr lang="en-US" sz="3400" dirty="0"/>
          </a:p>
        </p:txBody>
      </p:sp>
      <p:pic>
        <p:nvPicPr>
          <p:cNvPr id="10" name="Picture 9"/>
          <p:cNvPicPr>
            <a:picLocks noChangeAspect="1"/>
          </p:cNvPicPr>
          <p:nvPr/>
        </p:nvPicPr>
        <p:blipFill>
          <a:blip r:embed="rId7"/>
          <a:stretch>
            <a:fillRect/>
          </a:stretch>
        </p:blipFill>
        <p:spPr>
          <a:xfrm>
            <a:off x="0" y="3933056"/>
            <a:ext cx="9144000" cy="1642219"/>
          </a:xfrm>
          <a:prstGeom prst="rect">
            <a:avLst/>
          </a:prstGeom>
        </p:spPr>
      </p:pic>
    </p:spTree>
    <p:extLst>
      <p:ext uri="{BB962C8B-B14F-4D97-AF65-F5344CB8AC3E}">
        <p14:creationId xmlns:p14="http://schemas.microsoft.com/office/powerpoint/2010/main" val="3585249644"/>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hlinkClick r:id="rId2"/>
              </a:rPr>
              <a:t>"PARBOR: An Efficient System-Level Technique to Detect Data-Dependent Failures in DRAM"</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t>More on DRAM Refresh (V)</a:t>
            </a:r>
          </a:p>
        </p:txBody>
      </p:sp>
      <p:pic>
        <p:nvPicPr>
          <p:cNvPr id="8" name="Picture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893823"/>
            <a:ext cx="9144000" cy="1839433"/>
          </a:xfrm>
          <a:prstGeom prst="rect">
            <a:avLst/>
          </a:prstGeom>
        </p:spPr>
      </p:pic>
    </p:spTree>
    <p:extLst>
      <p:ext uri="{BB962C8B-B14F-4D97-AF65-F5344CB8AC3E}">
        <p14:creationId xmlns:p14="http://schemas.microsoft.com/office/powerpoint/2010/main" val="1331097195"/>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hlinkClick r:id="rId2"/>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t>More on DRAM Refresh (VI)</a:t>
            </a:r>
          </a:p>
        </p:txBody>
      </p:sp>
    </p:spTree>
    <p:extLst>
      <p:ext uri="{BB962C8B-B14F-4D97-AF65-F5344CB8AC3E}">
        <p14:creationId xmlns:p14="http://schemas.microsoft.com/office/powerpoint/2010/main" val="1587664023"/>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(VII)</a:t>
            </a:r>
            <a:endParaRPr lang="en-US" sz="36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22022748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DRAM Refresh (VIII)</a:t>
            </a:r>
          </a:p>
        </p:txBody>
      </p:sp>
      <p:sp>
        <p:nvSpPr>
          <p:cNvPr id="3" name="Content Placeholder 2"/>
          <p:cNvSpPr>
            <a:spLocks noGrp="1"/>
          </p:cNvSpPr>
          <p:nvPr>
            <p:ph idx="1"/>
          </p:nvPr>
        </p:nvSpPr>
        <p:spPr>
          <a:xfrm>
            <a:off x="228600" y="935524"/>
            <a:ext cx="8610600" cy="5193723"/>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hlinkClick r:id="rId2"/>
              </a:rPr>
              <a:t>"Understanding and Modeling On-Die Error Correction in Modern DRAM: An Experimental Study Using Real Devices"</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(26 minutes)]</a:t>
            </a:r>
            <a:br>
              <a:rPr lang="en-US" sz="2000" dirty="0"/>
            </a:br>
            <a:r>
              <a:rPr lang="en-US" sz="2000" dirty="0"/>
              <a:t>[</a:t>
            </a:r>
            <a:r>
              <a:rPr lang="en-US" sz="2000" dirty="0">
                <a:hlinkClick r:id="rId7"/>
              </a:rPr>
              <a:t>Full Talk Lecture</a:t>
            </a:r>
            <a:r>
              <a:rPr lang="en-US" sz="2000" dirty="0"/>
              <a:t> (29 minutes)]</a:t>
            </a:r>
            <a:br>
              <a:rPr lang="en-US" sz="2000" dirty="0"/>
            </a:br>
            <a:r>
              <a:rPr lang="en-US" sz="2000" dirty="0"/>
              <a:t>[</a:t>
            </a:r>
            <a:r>
              <a:rPr lang="en-US" sz="2000" dirty="0">
                <a:hlinkClick r:id="rId8"/>
              </a:rPr>
              <a:t>Source Code for EINSim, the Error Inference Simulator</a:t>
            </a:r>
            <a:r>
              <a:rPr lang="en-US" sz="2000" dirty="0"/>
              <a:t>]</a:t>
            </a:r>
            <a:br>
              <a:rPr lang="en-US" sz="2000" dirty="0"/>
            </a:br>
            <a:r>
              <a:rPr lang="en-US" sz="2000" b="1" i="1" dirty="0">
                <a:solidFill>
                  <a:srgbClr val="FF0000"/>
                </a:solidFill>
              </a:rPr>
              <a:t>Best paper award.</a:t>
            </a:r>
            <a:br>
              <a:rPr lang="en-US" sz="1750" dirty="0">
                <a:solidFill>
                  <a:srgbClr val="FF0000"/>
                </a:solidFill>
              </a:rPr>
            </a:br>
            <a:endParaRPr lang="en-US" sz="175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CD4E60D-143E-C24B-94E9-81BC576FF06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445" y="4665312"/>
            <a:ext cx="9144000" cy="1688841"/>
          </a:xfrm>
          <a:prstGeom prst="rect">
            <a:avLst/>
          </a:prstGeom>
        </p:spPr>
      </p:pic>
    </p:spTree>
    <p:extLst>
      <p:ext uri="{BB962C8B-B14F-4D97-AF65-F5344CB8AC3E}">
        <p14:creationId xmlns:p14="http://schemas.microsoft.com/office/powerpoint/2010/main" val="25279418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 y="152400"/>
            <a:ext cx="8925209" cy="884238"/>
          </a:xfrm>
        </p:spPr>
        <p:txBody>
          <a:bodyPr/>
          <a:lstStyle/>
          <a:p>
            <a:r>
              <a:rPr lang="en-US" dirty="0"/>
              <a:t>More on DRAM Refresh (IX)</a:t>
            </a:r>
            <a:endParaRPr lang="en-US" sz="2600" b="1" dirty="0"/>
          </a:p>
        </p:txBody>
      </p:sp>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Taha </a:t>
            </a:r>
            <a:r>
              <a:rPr lang="en-US" sz="1800" dirty="0" err="1"/>
              <a:t>Shahroodi</a:t>
            </a:r>
            <a:r>
              <a:rPr lang="en-US" sz="1800" dirty="0"/>
              <a:t>, Hasan Hassan, and Onur Mutlu,</a:t>
            </a:r>
            <a:br>
              <a:rPr lang="en-US" sz="1800" dirty="0"/>
            </a:br>
            <a:r>
              <a:rPr lang="en-US" sz="1800" b="1" dirty="0">
                <a:hlinkClick r:id="rId2"/>
              </a:rPr>
              <a:t>"Bit-Exact ECC Recovery (BEER): Determining DRAM On-Die ECC Functions by Exploiting DRAM Data Retention Characteristics"</a:t>
            </a:r>
            <a:br>
              <a:rPr lang="en-US" sz="1800" dirty="0"/>
            </a:br>
            <a:r>
              <a:rPr lang="en-US" sz="1800" i="1" dirty="0"/>
              <a:t>Proceedings of the </a:t>
            </a:r>
            <a:r>
              <a:rPr lang="en-US" sz="1800" i="1" dirty="0">
                <a:hlinkClick r:id="rId3"/>
              </a:rPr>
              <a:t>53rd International Symposium on Microarchitecture</a:t>
            </a:r>
            <a:r>
              <a:rPr lang="en-US" sz="1800" i="1" dirty="0"/>
              <a:t> (</a:t>
            </a:r>
            <a:r>
              <a:rPr lang="en-US" sz="1800" b="1" i="1" dirty="0"/>
              <a:t>MICRO</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(15 minutes)]</a:t>
            </a:r>
            <a:br>
              <a:rPr lang="en-US" sz="1800" dirty="0"/>
            </a:br>
            <a:r>
              <a:rPr lang="en-US" sz="1800" dirty="0"/>
              <a:t>[</a:t>
            </a:r>
            <a:r>
              <a:rPr lang="en-US" sz="1800" dirty="0">
                <a:hlinkClick r:id="rId9"/>
              </a:rPr>
              <a:t>Lightning Talk Video</a:t>
            </a:r>
            <a:r>
              <a:rPr lang="en-US" sz="1800" dirty="0"/>
              <a:t> (1.5 minutes)]</a:t>
            </a:r>
          </a:p>
          <a:p>
            <a:pPr marL="0" indent="0">
              <a:buNone/>
            </a:pPr>
            <a:r>
              <a:rPr lang="en-US" sz="1800" b="1" i="1" dirty="0">
                <a:solidFill>
                  <a:srgbClr val="FF0000"/>
                </a:solidFill>
              </a:rPr>
              <a:t>     Best paper award. </a:t>
            </a:r>
            <a:r>
              <a:rPr lang="en-US" sz="1800" dirty="0"/>
              <a:t>	</a:t>
            </a:r>
            <a:br>
              <a:rPr lang="en-US" sz="1800" dirty="0"/>
            </a:br>
            <a:br>
              <a:rPr lang="en-US" sz="1800" dirty="0"/>
            </a:br>
            <a:br>
              <a:rPr lang="en-US" sz="1800" dirty="0"/>
            </a:br>
            <a:endParaRPr lang="en-US" sz="1800" dirty="0">
              <a:solidFill>
                <a:srgbClr val="FF0000"/>
              </a:solidFill>
            </a:endParaRPr>
          </a:p>
        </p:txBody>
      </p:sp>
      <p:pic>
        <p:nvPicPr>
          <p:cNvPr id="4" name="Picture 3">
            <a:extLst>
              <a:ext uri="{FF2B5EF4-FFF2-40B4-BE49-F238E27FC236}">
                <a16:creationId xmlns:a16="http://schemas.microsoft.com/office/drawing/2014/main" id="{F4E3146B-CAAE-014D-B813-8C101D531849}"/>
              </a:ext>
            </a:extLst>
          </p:cNvPr>
          <p:cNvPicPr>
            <a:picLocks noChangeAspect="1"/>
          </p:cNvPicPr>
          <p:nvPr/>
        </p:nvPicPr>
        <p:blipFill>
          <a:blip r:embed="rId10"/>
          <a:stretch>
            <a:fillRect/>
          </a:stretch>
        </p:blipFill>
        <p:spPr>
          <a:xfrm>
            <a:off x="279400" y="3962400"/>
            <a:ext cx="8509000" cy="2298700"/>
          </a:xfrm>
          <a:prstGeom prst="rect">
            <a:avLst/>
          </a:prstGeom>
        </p:spPr>
      </p:pic>
    </p:spTree>
    <p:extLst>
      <p:ext uri="{BB962C8B-B14F-4D97-AF65-F5344CB8AC3E}">
        <p14:creationId xmlns:p14="http://schemas.microsoft.com/office/powerpoint/2010/main" val="39116726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23348627"/>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4400" dirty="0"/>
              <a:t>An Example Intelligent Controller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Arial" charset="0"/>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charset="-128"/>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charset="-128"/>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896838" cy="482453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ＭＳ Ｐゴシック" charset="-128"/>
                <a:cs typeface="+mn-cs"/>
              </a:rPr>
              <a:t>Proceedings of the IEEE, Sept. 2017</a:t>
            </a:r>
          </a:p>
        </p:txBody>
      </p:sp>
    </p:spTree>
    <p:extLst>
      <p:ext uri="{BB962C8B-B14F-4D97-AF65-F5344CB8AC3E}">
        <p14:creationId xmlns:p14="http://schemas.microsoft.com/office/powerpoint/2010/main" val="2339436473"/>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8265255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2588770345"/>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Promising Direction: Hybrid Memory Systems</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Meza et al.,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
                <a:cs typeface="+mn-cs"/>
              </a:rPr>
              <a:t>DRAM</a:t>
            </a:r>
          </a:p>
        </p:txBody>
      </p:sp>
      <p:sp>
        <p:nvSpPr>
          <p:cNvPr id="14" name="TextBox 13"/>
          <p:cNvSpPr txBox="1"/>
          <p:nvPr/>
        </p:nvSpPr>
        <p:spPr>
          <a:xfrm>
            <a:off x="5070391" y="2364939"/>
            <a:ext cx="274196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
                <a:cs typeface="+mn-cs"/>
              </a:rPr>
              <a:t>Technology X (e.g., PCM)</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
                <a:cs typeface="+mn-cs"/>
              </a:rPr>
              <a:t>to achieve the best of multiple technologies</a:t>
            </a:r>
          </a:p>
        </p:txBody>
      </p:sp>
      <p:sp>
        <p:nvSpPr>
          <p:cNvPr id="16" name="AutoShape 25"/>
          <p:cNvSpPr>
            <a:spLocks noChangeArrowheads="1"/>
          </p:cNvSpPr>
          <p:nvPr/>
        </p:nvSpPr>
        <p:spPr bwMode="auto">
          <a:xfrm>
            <a:off x="1199169" y="1905287"/>
            <a:ext cx="2557463"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7" name="AutoShape 25"/>
          <p:cNvSpPr>
            <a:spLocks noChangeArrowheads="1"/>
          </p:cNvSpPr>
          <p:nvPr/>
        </p:nvSpPr>
        <p:spPr bwMode="auto">
          <a:xfrm>
            <a:off x="3851920" y="1916832"/>
            <a:ext cx="4824536"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5432615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90076480"/>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828774"/>
            <a:ext cx="9144000" cy="2495826"/>
          </a:xfrm>
          <a:prstGeom prst="rect">
            <a:avLst/>
          </a:prstGeom>
        </p:spPr>
      </p:pic>
    </p:spTree>
    <p:extLst>
      <p:ext uri="{BB962C8B-B14F-4D97-AF65-F5344CB8AC3E}">
        <p14:creationId xmlns:p14="http://schemas.microsoft.com/office/powerpoint/2010/main" val="1304639801"/>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270618122"/>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3252516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4141588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Minimally Changing Memory</a:t>
            </a:r>
          </a:p>
        </p:txBody>
      </p:sp>
      <p:sp>
        <p:nvSpPr>
          <p:cNvPr id="3" name="Content Placeholder 2"/>
          <p:cNvSpPr>
            <a:spLocks noGrp="1"/>
          </p:cNvSpPr>
          <p:nvPr>
            <p:ph idx="1"/>
          </p:nvPr>
        </p:nvSpPr>
        <p:spPr>
          <a:xfrm>
            <a:off x="0" y="969640"/>
            <a:ext cx="9144000" cy="5123656"/>
          </a:xfrm>
        </p:spPr>
        <p:txBody>
          <a:bodyPr/>
          <a:lstStyle/>
          <a:p>
            <a:r>
              <a:rPr lang="en-US" dirty="0"/>
              <a:t>DRAM has great capability to perform </a:t>
            </a:r>
            <a:r>
              <a:rPr lang="en-US" dirty="0">
                <a:solidFill>
                  <a:srgbClr val="0000FF"/>
                </a:solidFill>
              </a:rPr>
              <a:t>bulk data movement and computation </a:t>
            </a:r>
            <a:r>
              <a:rPr lang="en-US" dirty="0"/>
              <a:t>internally with small changes</a:t>
            </a:r>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27890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0930756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61044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0257289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In-DRAM Bulk Bitwise AND/OR Operation</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FF0000"/>
                </a:solidFill>
              </a:rPr>
              <a:t>BULKAND A, B </a:t>
            </a:r>
            <a:r>
              <a:rPr lang="en-US" dirty="0">
                <a:solidFill>
                  <a:srgbClr val="FF0000"/>
                </a:solidFill>
                <a:sym typeface="Wingdings"/>
              </a:rPr>
              <a:t></a:t>
            </a:r>
            <a:r>
              <a:rPr lang="en-US" dirty="0">
                <a:solidFill>
                  <a:srgbClr val="FF0000"/>
                </a:solidFill>
              </a:rPr>
              <a:t> C </a:t>
            </a:r>
          </a:p>
          <a:p>
            <a:r>
              <a:rPr lang="en-US" dirty="0"/>
              <a:t>Semantics: Perform a bitwise AND of two rows A and B and store the result in row C</a:t>
            </a:r>
          </a:p>
          <a:p>
            <a:endParaRPr lang="en-US" dirty="0"/>
          </a:p>
          <a:p>
            <a:r>
              <a:rPr lang="en-US" dirty="0"/>
              <a:t>R0 – reserved zero row, R1 – reserved one row</a:t>
            </a:r>
          </a:p>
          <a:p>
            <a:r>
              <a:rPr lang="en-US" dirty="0"/>
              <a:t>D1, D2, D3 – Designated rows for triple activation</a:t>
            </a:r>
          </a:p>
          <a:p>
            <a:endParaRPr lang="en-US" dirty="0"/>
          </a:p>
          <a:p>
            <a:pPr marL="0" indent="0">
              <a:buNone/>
            </a:pPr>
            <a:r>
              <a:rPr lang="en-US" dirty="0"/>
              <a:t>1. RowClone  A  into  D1		</a:t>
            </a:r>
          </a:p>
          <a:p>
            <a:pPr marL="0" indent="0">
              <a:buNone/>
            </a:pPr>
            <a:r>
              <a:rPr lang="en-US" dirty="0"/>
              <a:t>2. RowClone  B  into  D2		</a:t>
            </a:r>
          </a:p>
          <a:p>
            <a:pPr marL="0" indent="0">
              <a:buNone/>
            </a:pPr>
            <a:r>
              <a:rPr lang="en-US" dirty="0"/>
              <a:t>3. RowClone  R0  into  D3		</a:t>
            </a:r>
          </a:p>
          <a:p>
            <a:pPr marL="0" indent="0">
              <a:buNone/>
            </a:pPr>
            <a:r>
              <a:rPr lang="en-US" dirty="0"/>
              <a:t>4. ACTIVATE  D1,D2,D3		</a:t>
            </a:r>
          </a:p>
          <a:p>
            <a:pPr marL="0" indent="0">
              <a:buNone/>
            </a:pPr>
            <a:r>
              <a:rPr lang="en-US" dirty="0"/>
              <a:t>5. RowClone  Result  into  C</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35698745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ahoma"/>
                <a:ea typeface="+mn-ea"/>
                <a:cs typeface="+mn-cs"/>
              </a:rPr>
              <a:t>Idea: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Feed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negated value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 the sense amplifier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into a special row</a:t>
            </a:r>
          </a:p>
        </p:txBody>
      </p:sp>
    </p:spTree>
    <p:extLst>
      <p:ext uri="{BB962C8B-B14F-4D97-AF65-F5344CB8AC3E}">
        <p14:creationId xmlns:p14="http://schemas.microsoft.com/office/powerpoint/2010/main" val="13915236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Myriad Pro Cond"/>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2400" b="1" i="0" u="none" strike="noStrike" kern="1200" cap="none" spc="0" normalizeH="0" baseline="0" noProof="0">
              <a:ln>
                <a:noFill/>
              </a:ln>
              <a:solidFill>
                <a:srgbClr val="0070C0"/>
              </a:solidFill>
              <a:effectLst/>
              <a:uLnTx/>
              <a:uFillTx/>
              <a:latin typeface="Myriad Pro Cond"/>
              <a:ea typeface="+mn-ea"/>
              <a:cs typeface="+mn-cs"/>
            </a:endParaRPr>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Myriad Pro Cond"/>
                <a:ea typeface="+mn-ea"/>
                <a:cs typeface="+mn-cs"/>
              </a:rPr>
              <a:t>Seshadri+, “</a:t>
            </a:r>
            <a:r>
              <a:rPr kumimoji="0" lang="en-US" sz="1325" b="0" i="0" u="none" strike="noStrike" kern="1200" cap="none" spc="0" normalizeH="0" baseline="0" noProof="0" dirty="0">
                <a:ln>
                  <a:noFill/>
                </a:ln>
                <a:solidFill>
                  <a:srgbClr val="0000FF"/>
                </a:solidFill>
                <a:effectLst/>
                <a:uLnTx/>
                <a:uFillTx/>
                <a:latin typeface="Myriad Pro Cond"/>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Myriad Pro Cond"/>
                <a:ea typeface="+mn-ea"/>
                <a:cs typeface="+mn-cs"/>
              </a:rPr>
              <a:t>,” MICRO 2017.</a:t>
            </a:r>
          </a:p>
        </p:txBody>
      </p:sp>
    </p:spTree>
    <p:extLst>
      <p:ext uri="{BB962C8B-B14F-4D97-AF65-F5344CB8AC3E}">
        <p14:creationId xmlns:p14="http://schemas.microsoft.com/office/powerpoint/2010/main" val="216850250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85093"/>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980728"/>
            <a:ext cx="9144000" cy="4425826"/>
          </a:xfrm>
          <a:prstGeom prst="rect">
            <a:avLst/>
          </a:prstGeom>
        </p:spPr>
      </p:pic>
      <p:sp>
        <p:nvSpPr>
          <p:cNvPr id="6" name="TextBox 5">
            <a:extLst>
              <a:ext uri="{FF2B5EF4-FFF2-40B4-BE49-F238E27FC236}">
                <a16:creationId xmlns:a16="http://schemas.microsoft.com/office/drawing/2014/main" id="{DE533FE6-A700-5846-B9DA-50AB358EB971}"/>
              </a:ext>
            </a:extLst>
          </p:cNvPr>
          <p:cNvSpPr txBox="1"/>
          <p:nvPr/>
        </p:nvSpPr>
        <p:spPr>
          <a:xfrm>
            <a:off x="1835696" y="5517232"/>
            <a:ext cx="6034024"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&gt;5.4-6.6X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9334546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3633D9BD-DCFF-3C4B-8919-9EB386B2868A}"/>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5064282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In-DRAM Bulk AND/OR</a:t>
            </a:r>
          </a:p>
        </p:txBody>
      </p:sp>
      <p:sp>
        <p:nvSpPr>
          <p:cNvPr id="3" name="Content Placeholder 2"/>
          <p:cNvSpPr>
            <a:spLocks noGrp="1"/>
          </p:cNvSpPr>
          <p:nvPr>
            <p:ph idx="1"/>
          </p:nvPr>
        </p:nvSpPr>
        <p:spPr/>
        <p:txBody>
          <a:bodyPr/>
          <a:lstStyle/>
          <a:p>
            <a:r>
              <a:rPr lang="en-US" dirty="0"/>
              <a:t>Vivek Seshadri, Kevin Hsieh, </a:t>
            </a:r>
            <a:r>
              <a:rPr lang="en-US" dirty="0" err="1"/>
              <a:t>Amirali</a:t>
            </a:r>
            <a:r>
              <a:rPr lang="en-US" dirty="0"/>
              <a:t> </a:t>
            </a:r>
            <a:r>
              <a:rPr lang="en-US" dirty="0" err="1"/>
              <a:t>Boroumand</a:t>
            </a:r>
            <a:r>
              <a:rPr lang="en-US" dirty="0"/>
              <a:t>, Donghyuk Lee, Michael A. </a:t>
            </a:r>
            <a:r>
              <a:rPr lang="en-US" dirty="0" err="1"/>
              <a:t>Kozuch</a:t>
            </a:r>
            <a:r>
              <a:rPr lang="en-US" dirty="0"/>
              <a:t>, Onur Mutlu, Phillip B. Gibbons, and Todd C. </a:t>
            </a:r>
            <a:r>
              <a:rPr lang="en-US" dirty="0" err="1"/>
              <a:t>Mowry</a:t>
            </a:r>
            <a:r>
              <a:rPr lang="en-US" dirty="0"/>
              <a:t>,</a:t>
            </a:r>
            <a:br>
              <a:rPr lang="en-US" dirty="0"/>
            </a:br>
            <a:r>
              <a:rPr lang="en-US" b="1" dirty="0">
                <a:hlinkClick r:id="rId2"/>
              </a:rPr>
              <a:t>"Fast Bulk Bitwise AND and OR in DRAM"</a:t>
            </a:r>
            <a:br>
              <a:rPr lang="en-US" dirty="0"/>
            </a:br>
            <a:r>
              <a:rPr lang="en-US" i="1" dirty="0">
                <a:hlinkClick r:id="rId3"/>
              </a:rPr>
              <a:t>IEEE Computer Architecture Letters</a:t>
            </a:r>
            <a:r>
              <a:rPr lang="en-US" i="1" dirty="0"/>
              <a:t> (</a:t>
            </a:r>
            <a:r>
              <a:rPr lang="en-US" b="1" i="1" dirty="0"/>
              <a:t>CAL</a:t>
            </a:r>
            <a:r>
              <a:rPr lang="en-US" i="1" dirty="0"/>
              <a:t>)</a:t>
            </a:r>
            <a:r>
              <a:rPr lang="en-US" dirty="0"/>
              <a:t>, April 2015.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276418"/>
            <a:ext cx="9144000" cy="1744870"/>
          </a:xfrm>
          <a:prstGeom prst="rect">
            <a:avLst/>
          </a:prstGeom>
        </p:spPr>
      </p:pic>
    </p:spTree>
    <p:extLst>
      <p:ext uri="{BB962C8B-B14F-4D97-AF65-F5344CB8AC3E}">
        <p14:creationId xmlns:p14="http://schemas.microsoft.com/office/powerpoint/2010/main" val="2727127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641055"/>
            <a:ext cx="9144000" cy="2092201"/>
          </a:xfrm>
          <a:prstGeom prst="rect">
            <a:avLst/>
          </a:prstGeom>
        </p:spPr>
      </p:pic>
    </p:spTree>
    <p:extLst>
      <p:ext uri="{BB962C8B-B14F-4D97-AF65-F5344CB8AC3E}">
        <p14:creationId xmlns:p14="http://schemas.microsoft.com/office/powerpoint/2010/main" val="3363952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B4C0-16B6-7042-9260-A2C139D6FCFA}"/>
              </a:ext>
            </a:extLst>
          </p:cNvPr>
          <p:cNvSpPr>
            <a:spLocks noGrp="1"/>
          </p:cNvSpPr>
          <p:nvPr>
            <p:ph type="title"/>
          </p:nvPr>
        </p:nvSpPr>
        <p:spPr>
          <a:xfrm>
            <a:off x="228600" y="152400"/>
            <a:ext cx="8915400" cy="1066800"/>
          </a:xfrm>
        </p:spPr>
        <p:txBody>
          <a:bodyPr/>
          <a:lstStyle/>
          <a:p>
            <a:r>
              <a:rPr lang="en-US" sz="3600" dirty="0"/>
              <a:t>RowClone &amp; Bitwise Ops in Real DRAM Chips</a:t>
            </a:r>
          </a:p>
        </p:txBody>
      </p:sp>
      <p:sp>
        <p:nvSpPr>
          <p:cNvPr id="3" name="Content Placeholder 2">
            <a:extLst>
              <a:ext uri="{FF2B5EF4-FFF2-40B4-BE49-F238E27FC236}">
                <a16:creationId xmlns:a16="http://schemas.microsoft.com/office/drawing/2014/main" id="{DB1A4443-2E98-764F-908C-81448DD075E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8C7E220-48EB-244E-A6C0-C07EE1D8279C}"/>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9823F975-6B05-DB49-A430-E7125413BB12}"/>
              </a:ext>
            </a:extLst>
          </p:cNvPr>
          <p:cNvPicPr>
            <a:picLocks noChangeAspect="1"/>
          </p:cNvPicPr>
          <p:nvPr/>
        </p:nvPicPr>
        <p:blipFill>
          <a:blip r:embed="rId2"/>
          <a:stretch>
            <a:fillRect/>
          </a:stretch>
        </p:blipFill>
        <p:spPr>
          <a:xfrm>
            <a:off x="323850" y="2552700"/>
            <a:ext cx="8496300" cy="1752600"/>
          </a:xfrm>
          <a:prstGeom prst="rect">
            <a:avLst/>
          </a:prstGeom>
        </p:spPr>
      </p:pic>
      <p:sp>
        <p:nvSpPr>
          <p:cNvPr id="6" name="TextBox 5">
            <a:extLst>
              <a:ext uri="{FF2B5EF4-FFF2-40B4-BE49-F238E27FC236}">
                <a16:creationId xmlns:a16="http://schemas.microsoft.com/office/drawing/2014/main" id="{F3287F42-34EE-8942-A545-2BE0B4A6C8A7}"/>
              </a:ext>
            </a:extLst>
          </p:cNvPr>
          <p:cNvSpPr txBox="1"/>
          <p:nvPr/>
        </p:nvSpPr>
        <p:spPr>
          <a:xfrm>
            <a:off x="2036420" y="6400800"/>
            <a:ext cx="5583580"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https://parallel.princeton.edu/papers/micro19-gao.pdf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872855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5EDAC-13D7-7C42-A02F-3B3F2CF4A126}"/>
              </a:ext>
            </a:extLst>
          </p:cNvPr>
          <p:cNvSpPr>
            <a:spLocks noGrp="1"/>
          </p:cNvSpPr>
          <p:nvPr>
            <p:ph type="title"/>
          </p:nvPr>
        </p:nvSpPr>
        <p:spPr>
          <a:xfrm>
            <a:off x="228600" y="152400"/>
            <a:ext cx="8915400" cy="1066800"/>
          </a:xfrm>
        </p:spPr>
        <p:txBody>
          <a:bodyPr/>
          <a:lstStyle/>
          <a:p>
            <a:r>
              <a:rPr lang="en-US" sz="3800" dirty="0"/>
              <a:t>Pinatubo: RowClone and Bitwise Ops in PCM</a:t>
            </a:r>
          </a:p>
        </p:txBody>
      </p:sp>
      <p:sp>
        <p:nvSpPr>
          <p:cNvPr id="3" name="Content Placeholder 2">
            <a:extLst>
              <a:ext uri="{FF2B5EF4-FFF2-40B4-BE49-F238E27FC236}">
                <a16:creationId xmlns:a16="http://schemas.microsoft.com/office/drawing/2014/main" id="{18D34E14-8BC1-B241-8615-904193121A72}"/>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B493DC83-9774-E64A-AD3E-B41DC92FF4B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56861CCF-B625-514B-BA14-C39CE0147261}"/>
              </a:ext>
            </a:extLst>
          </p:cNvPr>
          <p:cNvPicPr>
            <a:picLocks noChangeAspect="1"/>
          </p:cNvPicPr>
          <p:nvPr/>
        </p:nvPicPr>
        <p:blipFill>
          <a:blip r:embed="rId2"/>
          <a:stretch>
            <a:fillRect/>
          </a:stretch>
        </p:blipFill>
        <p:spPr>
          <a:xfrm>
            <a:off x="317500" y="2279650"/>
            <a:ext cx="8509000" cy="2298700"/>
          </a:xfrm>
          <a:prstGeom prst="rect">
            <a:avLst/>
          </a:prstGeom>
        </p:spPr>
      </p:pic>
      <p:sp>
        <p:nvSpPr>
          <p:cNvPr id="6" name="TextBox 5">
            <a:extLst>
              <a:ext uri="{FF2B5EF4-FFF2-40B4-BE49-F238E27FC236}">
                <a16:creationId xmlns:a16="http://schemas.microsoft.com/office/drawing/2014/main" id="{899872E1-1869-F847-B999-C5D5CD7A1EF8}"/>
              </a:ext>
            </a:extLst>
          </p:cNvPr>
          <p:cNvSpPr txBox="1"/>
          <p:nvPr/>
        </p:nvSpPr>
        <p:spPr>
          <a:xfrm>
            <a:off x="1583527" y="6437671"/>
            <a:ext cx="6205545"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https://cseweb.ucsd.edu/~jzhao/files/Pinatubo-dac2016.pdf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4429519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DB5D-8E51-DE49-BF67-76B367638925}"/>
              </a:ext>
            </a:extLst>
          </p:cNvPr>
          <p:cNvSpPr>
            <a:spLocks noGrp="1"/>
          </p:cNvSpPr>
          <p:nvPr>
            <p:ph type="title"/>
          </p:nvPr>
        </p:nvSpPr>
        <p:spPr>
          <a:xfrm>
            <a:off x="228600" y="152400"/>
            <a:ext cx="8915400" cy="1066800"/>
          </a:xfrm>
        </p:spPr>
        <p:txBody>
          <a:bodyPr/>
          <a:lstStyle/>
          <a:p>
            <a:r>
              <a:rPr lang="en-US" sz="3800" dirty="0"/>
              <a:t>Pinatubo: RowClone and Bitwise Ops in PCM</a:t>
            </a:r>
          </a:p>
        </p:txBody>
      </p:sp>
      <p:sp>
        <p:nvSpPr>
          <p:cNvPr id="3" name="Content Placeholder 2">
            <a:extLst>
              <a:ext uri="{FF2B5EF4-FFF2-40B4-BE49-F238E27FC236}">
                <a16:creationId xmlns:a16="http://schemas.microsoft.com/office/drawing/2014/main" id="{25124316-2830-484F-BB65-053ECB5D473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4B1998BC-50E3-A146-8B25-8F1D0C5A861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a:extLst>
              <a:ext uri="{FF2B5EF4-FFF2-40B4-BE49-F238E27FC236}">
                <a16:creationId xmlns:a16="http://schemas.microsoft.com/office/drawing/2014/main" id="{FCAC06A0-367A-9249-B9DA-8CE5B70A7F3C}"/>
              </a:ext>
            </a:extLst>
          </p:cNvPr>
          <p:cNvPicPr>
            <a:picLocks noChangeAspect="1"/>
          </p:cNvPicPr>
          <p:nvPr/>
        </p:nvPicPr>
        <p:blipFill>
          <a:blip r:embed="rId2"/>
          <a:stretch>
            <a:fillRect/>
          </a:stretch>
        </p:blipFill>
        <p:spPr>
          <a:xfrm>
            <a:off x="1416050" y="1371600"/>
            <a:ext cx="6235700" cy="4648200"/>
          </a:xfrm>
          <a:prstGeom prst="rect">
            <a:avLst/>
          </a:prstGeom>
        </p:spPr>
      </p:pic>
      <p:sp>
        <p:nvSpPr>
          <p:cNvPr id="7" name="TextBox 6">
            <a:extLst>
              <a:ext uri="{FF2B5EF4-FFF2-40B4-BE49-F238E27FC236}">
                <a16:creationId xmlns:a16="http://schemas.microsoft.com/office/drawing/2014/main" id="{E558D438-FA01-7D4D-A047-88371973D689}"/>
              </a:ext>
            </a:extLst>
          </p:cNvPr>
          <p:cNvSpPr txBox="1"/>
          <p:nvPr/>
        </p:nvSpPr>
        <p:spPr>
          <a:xfrm>
            <a:off x="1583527" y="6437671"/>
            <a:ext cx="6205545"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https://cseweb.ucsd.edu/~jzhao/files/Pinatubo-dac2016.pdf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474625895"/>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Crossbar Array Operations</a:t>
            </a:r>
          </a:p>
        </p:txBody>
      </p:sp>
      <p:sp>
        <p:nvSpPr>
          <p:cNvPr id="3" name="Content Placeholder 2"/>
          <p:cNvSpPr>
            <a:spLocks noGrp="1"/>
          </p:cNvSpPr>
          <p:nvPr>
            <p:ph idx="1"/>
          </p:nvPr>
        </p:nvSpPr>
        <p:spPr>
          <a:xfrm>
            <a:off x="228600" y="997527"/>
            <a:ext cx="8807896" cy="5193723"/>
          </a:xfrm>
        </p:spPr>
        <p:txBody>
          <a:bodyPr/>
          <a:lstStyle/>
          <a:p>
            <a:r>
              <a:rPr lang="en-US" dirty="0">
                <a:solidFill>
                  <a:srgbClr val="0000FF"/>
                </a:solidFill>
              </a:rPr>
              <a:t>Some emerging NVM technologies have crossbar array structure</a:t>
            </a:r>
            <a:endParaRPr lang="en-US" dirty="0"/>
          </a:p>
          <a:p>
            <a:pPr lvl="1"/>
            <a:r>
              <a:rPr lang="en-US" dirty="0"/>
              <a:t>Memristors, resistive RAM, phase change </a:t>
            </a:r>
            <a:r>
              <a:rPr lang="en-US" dirty="0" err="1"/>
              <a:t>mem</a:t>
            </a:r>
            <a:r>
              <a:rPr lang="en-US" dirty="0"/>
              <a:t>, STT-MRAM, </a:t>
            </a:r>
            <a:r>
              <a:rPr lang="is-IS" dirty="0"/>
              <a:t>…</a:t>
            </a:r>
            <a:endParaRPr lang="en-US" dirty="0"/>
          </a:p>
          <a:p>
            <a:pPr lvl="1"/>
            <a:endParaRPr lang="en-US" dirty="0">
              <a:solidFill>
                <a:srgbClr val="FF0000"/>
              </a:solidFill>
            </a:endParaRPr>
          </a:p>
          <a:p>
            <a:r>
              <a:rPr lang="en-US" dirty="0">
                <a:solidFill>
                  <a:srgbClr val="0432FF"/>
                </a:solidFill>
              </a:rPr>
              <a:t>Crossbar arrays can be used to perform dot product operations using “analog computation capability”</a:t>
            </a:r>
          </a:p>
          <a:p>
            <a:pPr lvl="1"/>
            <a:r>
              <a:rPr lang="en-US" dirty="0"/>
              <a:t>Can operate on multiple pieces of data </a:t>
            </a:r>
            <a:r>
              <a:rPr lang="en-US" dirty="0">
                <a:solidFill>
                  <a:srgbClr val="FF0000"/>
                </a:solidFill>
              </a:rPr>
              <a:t>using </a:t>
            </a:r>
            <a:r>
              <a:rPr lang="en-US" dirty="0" err="1">
                <a:solidFill>
                  <a:srgbClr val="FF0000"/>
                </a:solidFill>
              </a:rPr>
              <a:t>Kirchoff’s</a:t>
            </a:r>
            <a:r>
              <a:rPr lang="en-US" dirty="0">
                <a:solidFill>
                  <a:srgbClr val="FF0000"/>
                </a:solidFill>
              </a:rPr>
              <a:t> laws</a:t>
            </a:r>
          </a:p>
          <a:p>
            <a:pPr lvl="2"/>
            <a:r>
              <a:rPr lang="en-US" dirty="0" err="1">
                <a:solidFill>
                  <a:srgbClr val="FF0000"/>
                </a:solidFill>
              </a:rPr>
              <a:t>Bitline</a:t>
            </a:r>
            <a:r>
              <a:rPr lang="en-US" dirty="0">
                <a:solidFill>
                  <a:srgbClr val="FF0000"/>
                </a:solidFill>
              </a:rPr>
              <a:t> current is a sum of products of </a:t>
            </a:r>
            <a:r>
              <a:rPr lang="en-US" dirty="0" err="1">
                <a:solidFill>
                  <a:srgbClr val="FF0000"/>
                </a:solidFill>
              </a:rPr>
              <a:t>wordline</a:t>
            </a:r>
            <a:r>
              <a:rPr lang="en-US" dirty="0">
                <a:solidFill>
                  <a:srgbClr val="FF0000"/>
                </a:solidFill>
              </a:rPr>
              <a:t> V x (1 / cell R)</a:t>
            </a:r>
          </a:p>
          <a:p>
            <a:pPr lvl="1"/>
            <a:r>
              <a:rPr lang="en-US" dirty="0"/>
              <a:t>Computation is in analog domain inside the crossbar array</a:t>
            </a:r>
          </a:p>
          <a:p>
            <a:pPr lvl="1"/>
            <a:endParaRPr lang="en-US" dirty="0"/>
          </a:p>
          <a:p>
            <a:r>
              <a:rPr lang="en-US" dirty="0">
                <a:solidFill>
                  <a:srgbClr val="0432FF"/>
                </a:solidFill>
              </a:rPr>
              <a:t>Need peripheral circuitry for D</a:t>
            </a:r>
            <a:r>
              <a:rPr lang="en-US" dirty="0">
                <a:solidFill>
                  <a:srgbClr val="0432FF"/>
                </a:solidFill>
                <a:sym typeface="Wingdings" pitchFamily="2" charset="2"/>
              </a:rPr>
              <a:t></a:t>
            </a:r>
            <a:r>
              <a:rPr lang="en-US" dirty="0">
                <a:solidFill>
                  <a:srgbClr val="0432FF"/>
                </a:solidFill>
              </a:rPr>
              <a:t>A and A</a:t>
            </a:r>
            <a:r>
              <a:rPr lang="en-US" dirty="0">
                <a:solidFill>
                  <a:srgbClr val="0432FF"/>
                </a:solidFill>
                <a:sym typeface="Wingdings" pitchFamily="2" charset="2"/>
              </a:rPr>
              <a:t></a:t>
            </a:r>
            <a:r>
              <a:rPr lang="en-US" dirty="0">
                <a:solidFill>
                  <a:srgbClr val="0432FF"/>
                </a:solidFill>
              </a:rPr>
              <a:t>D conversion of inputs and outputs</a:t>
            </a:r>
          </a:p>
          <a:p>
            <a:endParaRPr lang="en-US"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20418624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A6F65-BE06-1044-BE5A-1B92DB8E3773}"/>
              </a:ext>
            </a:extLst>
          </p:cNvPr>
          <p:cNvSpPr>
            <a:spLocks noGrp="1"/>
          </p:cNvSpPr>
          <p:nvPr>
            <p:ph type="title"/>
          </p:nvPr>
        </p:nvSpPr>
        <p:spPr/>
        <p:txBody>
          <a:bodyPr/>
          <a:lstStyle/>
          <a:p>
            <a:r>
              <a:rPr kumimoji="1" lang="en-US" altLang="zh-CN" dirty="0"/>
              <a:t>In-Memory Crossbar Computation</a:t>
            </a:r>
            <a:endParaRPr lang="en-US" dirty="0"/>
          </a:p>
        </p:txBody>
      </p:sp>
      <p:sp>
        <p:nvSpPr>
          <p:cNvPr id="3" name="Content Placeholder 2">
            <a:extLst>
              <a:ext uri="{FF2B5EF4-FFF2-40B4-BE49-F238E27FC236}">
                <a16:creationId xmlns:a16="http://schemas.microsoft.com/office/drawing/2014/main" id="{09935668-E7C4-0548-832A-CD81E1B23F0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61E3A805-0324-414A-BB66-648A37998F60}"/>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a:extLst>
              <a:ext uri="{FF2B5EF4-FFF2-40B4-BE49-F238E27FC236}">
                <a16:creationId xmlns:a16="http://schemas.microsoft.com/office/drawing/2014/main" id="{E5ABF115-D8A1-8847-91A0-EF451FA6F821}"/>
              </a:ext>
            </a:extLst>
          </p:cNvPr>
          <p:cNvPicPr>
            <a:picLocks noChangeAspect="1"/>
          </p:cNvPicPr>
          <p:nvPr/>
        </p:nvPicPr>
        <p:blipFill>
          <a:blip r:embed="rId3"/>
          <a:stretch>
            <a:fillRect/>
          </a:stretch>
        </p:blipFill>
        <p:spPr>
          <a:xfrm>
            <a:off x="647700" y="1176338"/>
            <a:ext cx="7772400" cy="5067300"/>
          </a:xfrm>
          <a:prstGeom prst="rect">
            <a:avLst/>
          </a:prstGeom>
        </p:spPr>
      </p:pic>
      <p:sp>
        <p:nvSpPr>
          <p:cNvPr id="6" name="TextBox 5">
            <a:extLst>
              <a:ext uri="{FF2B5EF4-FFF2-40B4-BE49-F238E27FC236}">
                <a16:creationId xmlns:a16="http://schemas.microsoft.com/office/drawing/2014/main" id="{CADCE9C7-9298-FE40-854C-0DB9A60FE840}"/>
              </a:ext>
            </a:extLst>
          </p:cNvPr>
          <p:cNvSpPr txBox="1"/>
          <p:nvPr/>
        </p:nvSpPr>
        <p:spPr>
          <a:xfrm>
            <a:off x="2362200" y="6396038"/>
            <a:ext cx="4818691" cy="492443"/>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err="1">
                <a:ln>
                  <a:noFill/>
                </a:ln>
                <a:solidFill>
                  <a:srgbClr val="000000"/>
                </a:solidFill>
                <a:effectLst/>
                <a:uLnTx/>
                <a:uFillTx/>
                <a:latin typeface="Arial" charset="0"/>
                <a:ea typeface="ＭＳ Ｐゴシック" charset="-128"/>
                <a:cs typeface="+mn-cs"/>
              </a:rPr>
              <a:t>Shafiee</a:t>
            </a:r>
            <a:r>
              <a:rPr kumimoji="0" lang="en-US" sz="1300" b="0" i="0" u="none" strike="noStrike" kern="1200" cap="none" spc="0" normalizeH="0" baseline="0" noProof="0" dirty="0">
                <a:ln>
                  <a:noFill/>
                </a:ln>
                <a:solidFill>
                  <a:srgbClr val="000000"/>
                </a:solidFill>
                <a:effectLst/>
                <a:uLnTx/>
                <a:uFillTx/>
                <a:latin typeface="Arial" charset="0"/>
                <a:ea typeface="ＭＳ Ｐゴシック" charset="-128"/>
                <a:cs typeface="+mn-cs"/>
              </a:rPr>
              <a:t>+, “</a:t>
            </a:r>
            <a:r>
              <a:rPr kumimoji="0" lang="en-US" sz="1300" b="0" i="0" u="none" strike="noStrike" kern="1200" cap="none" spc="0" normalizeH="0" baseline="0" noProof="0" dirty="0">
                <a:ln>
                  <a:noFill/>
                </a:ln>
                <a:solidFill>
                  <a:srgbClr val="0432FF"/>
                </a:solidFill>
                <a:effectLst/>
                <a:uLnTx/>
                <a:uFillTx/>
                <a:latin typeface="Arial" charset="0"/>
                <a:ea typeface="ＭＳ Ｐゴシック" charset="-128"/>
                <a:cs typeface="+mn-cs"/>
              </a:rPr>
              <a:t>ISAAC: A Convolutional Neural Network Accelerator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432FF"/>
                </a:solidFill>
                <a:effectLst/>
                <a:uLnTx/>
                <a:uFillTx/>
                <a:latin typeface="Arial" charset="0"/>
                <a:ea typeface="ＭＳ Ｐゴシック" charset="-128"/>
                <a:cs typeface="+mn-cs"/>
              </a:rPr>
              <a:t>with In-Situ Analog Arithmetic in Crossbars</a:t>
            </a:r>
            <a:r>
              <a:rPr kumimoji="0" lang="en-US" sz="1300" b="0" i="0" u="none" strike="noStrike" kern="1200" cap="none" spc="0" normalizeH="0" baseline="0" noProof="0" dirty="0">
                <a:ln>
                  <a:noFill/>
                </a:ln>
                <a:solidFill>
                  <a:srgbClr val="000000"/>
                </a:solidFill>
                <a:effectLst/>
                <a:uLnTx/>
                <a:uFillTx/>
                <a:latin typeface="Arial" charset="0"/>
                <a:ea typeface="ＭＳ Ｐゴシック" charset="-128"/>
                <a:cs typeface="+mn-cs"/>
              </a:rPr>
              <a:t>”, ISCA 2016.</a:t>
            </a:r>
          </a:p>
        </p:txBody>
      </p:sp>
    </p:spTree>
    <p:extLst>
      <p:ext uri="{BB962C8B-B14F-4D97-AF65-F5344CB8AC3E}">
        <p14:creationId xmlns:p14="http://schemas.microsoft.com/office/powerpoint/2010/main" val="2510586962"/>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In-Memory Crossbar Computation</a:t>
            </a:r>
            <a:endParaRPr kumimoji="1" lang="zh-CN" altLang="en-US" dirty="0"/>
          </a:p>
        </p:txBody>
      </p:sp>
      <p:pic>
        <p:nvPicPr>
          <p:cNvPr id="5" name="图片 4"/>
          <p:cNvPicPr>
            <a:picLocks noChangeAspect="1"/>
          </p:cNvPicPr>
          <p:nvPr/>
        </p:nvPicPr>
        <p:blipFill>
          <a:blip r:embed="rId4"/>
          <a:stretch>
            <a:fillRect/>
          </a:stretch>
        </p:blipFill>
        <p:spPr>
          <a:xfrm>
            <a:off x="7345" y="2936585"/>
            <a:ext cx="2394612" cy="987092"/>
          </a:xfrm>
          <a:prstGeom prst="rect">
            <a:avLst/>
          </a:prstGeom>
        </p:spPr>
      </p:pic>
      <p:pic>
        <p:nvPicPr>
          <p:cNvPr id="6" name="图片 5"/>
          <p:cNvPicPr>
            <a:picLocks noChangeAspect="1"/>
          </p:cNvPicPr>
          <p:nvPr/>
        </p:nvPicPr>
        <p:blipFill>
          <a:blip r:embed="rId5"/>
          <a:stretch>
            <a:fillRect/>
          </a:stretch>
        </p:blipFill>
        <p:spPr>
          <a:xfrm>
            <a:off x="2371448" y="3262277"/>
            <a:ext cx="399943" cy="399943"/>
          </a:xfrm>
          <a:prstGeom prst="rect">
            <a:avLst/>
          </a:prstGeom>
        </p:spPr>
      </p:pic>
      <p:pic>
        <p:nvPicPr>
          <p:cNvPr id="7" name="图片 6"/>
          <p:cNvPicPr>
            <a:picLocks noChangeAspect="1"/>
          </p:cNvPicPr>
          <p:nvPr/>
        </p:nvPicPr>
        <p:blipFill>
          <a:blip r:embed="rId6"/>
          <a:stretch>
            <a:fillRect/>
          </a:stretch>
        </p:blipFill>
        <p:spPr>
          <a:xfrm>
            <a:off x="3099405" y="2123305"/>
            <a:ext cx="2504052" cy="2707083"/>
          </a:xfrm>
          <a:prstGeom prst="rect">
            <a:avLst/>
          </a:prstGeom>
        </p:spPr>
      </p:pic>
      <p:pic>
        <p:nvPicPr>
          <p:cNvPr id="9" name="图片 8"/>
          <p:cNvPicPr>
            <a:picLocks noChangeAspect="1"/>
          </p:cNvPicPr>
          <p:nvPr/>
        </p:nvPicPr>
        <p:blipFill>
          <a:blip r:embed="rId7"/>
          <a:stretch>
            <a:fillRect/>
          </a:stretch>
        </p:blipFill>
        <p:spPr>
          <a:xfrm>
            <a:off x="6809980" y="3045951"/>
            <a:ext cx="2048885" cy="731744"/>
          </a:xfrm>
          <a:prstGeom prst="rect">
            <a:avLst/>
          </a:prstGeom>
        </p:spPr>
      </p:pic>
      <p:pic>
        <p:nvPicPr>
          <p:cNvPr id="10" name="图片 9"/>
          <p:cNvPicPr>
            <a:picLocks noChangeAspect="1"/>
          </p:cNvPicPr>
          <p:nvPr/>
        </p:nvPicPr>
        <p:blipFill>
          <a:blip r:embed="rId8"/>
          <a:stretch>
            <a:fillRect/>
          </a:stretch>
        </p:blipFill>
        <p:spPr>
          <a:xfrm>
            <a:off x="5895417" y="2936585"/>
            <a:ext cx="846584" cy="940649"/>
          </a:xfrm>
          <a:prstGeom prst="rect">
            <a:avLst/>
          </a:prstGeom>
        </p:spPr>
      </p:pic>
      <p:pic>
        <p:nvPicPr>
          <p:cNvPr id="11" name="图片 10"/>
          <p:cNvPicPr>
            <a:picLocks noChangeAspect="1"/>
          </p:cNvPicPr>
          <p:nvPr/>
        </p:nvPicPr>
        <p:blipFill>
          <a:blip r:embed="rId9"/>
          <a:stretch>
            <a:fillRect/>
          </a:stretch>
        </p:blipFill>
        <p:spPr>
          <a:xfrm>
            <a:off x="2325366" y="1932622"/>
            <a:ext cx="3655361" cy="3460927"/>
          </a:xfrm>
          <a:prstGeom prst="rect">
            <a:avLst/>
          </a:prstGeom>
          <a:effectLst>
            <a:outerShdw blurRad="50800" dist="38100" dir="2700000" sx="102000" sy="102000" algn="tl" rotWithShape="0">
              <a:prstClr val="black">
                <a:alpha val="40000"/>
              </a:prstClr>
            </a:outerShdw>
          </a:effectLst>
        </p:spPr>
      </p:pic>
      <p:pic>
        <p:nvPicPr>
          <p:cNvPr id="18" name="图片 17"/>
          <p:cNvPicPr>
            <a:picLocks noChangeAspect="1"/>
          </p:cNvPicPr>
          <p:nvPr/>
        </p:nvPicPr>
        <p:blipFill>
          <a:blip r:embed="rId10"/>
          <a:stretch>
            <a:fillRect/>
          </a:stretch>
        </p:blipFill>
        <p:spPr>
          <a:xfrm>
            <a:off x="1431538" y="2035430"/>
            <a:ext cx="1189586" cy="2808203"/>
          </a:xfrm>
          <a:prstGeom prst="rect">
            <a:avLst/>
          </a:prstGeom>
        </p:spPr>
      </p:pic>
      <p:pic>
        <p:nvPicPr>
          <p:cNvPr id="19" name="图片 18"/>
          <p:cNvPicPr>
            <a:picLocks noChangeAspect="1"/>
          </p:cNvPicPr>
          <p:nvPr/>
        </p:nvPicPr>
        <p:blipFill>
          <a:blip r:embed="rId11"/>
          <a:stretch>
            <a:fillRect/>
          </a:stretch>
        </p:blipFill>
        <p:spPr>
          <a:xfrm>
            <a:off x="2836494" y="5325337"/>
            <a:ext cx="3117315" cy="986492"/>
          </a:xfrm>
          <a:prstGeom prst="rect">
            <a:avLst/>
          </a:prstGeom>
        </p:spPr>
      </p:pic>
      <p:cxnSp>
        <p:nvCxnSpPr>
          <p:cNvPr id="23" name="直接箭头连接符 22"/>
          <p:cNvCxnSpPr/>
          <p:nvPr/>
        </p:nvCxnSpPr>
        <p:spPr>
          <a:xfrm flipH="1">
            <a:off x="3166994" y="2301815"/>
            <a:ext cx="13313" cy="3023522"/>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nvGrpSpPr>
          <p:cNvPr id="48" name="组合 47"/>
          <p:cNvGrpSpPr/>
          <p:nvPr/>
        </p:nvGrpSpPr>
        <p:grpSpPr>
          <a:xfrm>
            <a:off x="2336150" y="2320020"/>
            <a:ext cx="830844" cy="2236488"/>
            <a:chOff x="2382229" y="2776110"/>
            <a:chExt cx="830844" cy="2236488"/>
          </a:xfrm>
        </p:grpSpPr>
        <p:grpSp>
          <p:nvGrpSpPr>
            <p:cNvPr id="47" name="组合 46"/>
            <p:cNvGrpSpPr/>
            <p:nvPr/>
          </p:nvGrpSpPr>
          <p:grpSpPr>
            <a:xfrm>
              <a:off x="2382229" y="2776110"/>
              <a:ext cx="830844" cy="1493556"/>
              <a:chOff x="2382229" y="2776110"/>
              <a:chExt cx="830844" cy="1493556"/>
            </a:xfrm>
          </p:grpSpPr>
          <p:cxnSp>
            <p:nvCxnSpPr>
              <p:cNvPr id="4" name="直接连接符 3"/>
              <p:cNvCxnSpPr/>
              <p:nvPr/>
            </p:nvCxnSpPr>
            <p:spPr>
              <a:xfrm>
                <a:off x="2412583" y="2776110"/>
                <a:ext cx="800490"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2412583" y="3545846"/>
                <a:ext cx="800490"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2382229" y="4269666"/>
                <a:ext cx="800490"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grpSp>
        <p:cxnSp>
          <p:nvCxnSpPr>
            <p:cNvPr id="29" name="直接连接符 28"/>
            <p:cNvCxnSpPr/>
            <p:nvPr/>
          </p:nvCxnSpPr>
          <p:spPr>
            <a:xfrm>
              <a:off x="2412583" y="5012598"/>
              <a:ext cx="800490"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grpSp>
      <p:cxnSp>
        <p:nvCxnSpPr>
          <p:cNvPr id="30" name="直接箭头连接符 29"/>
          <p:cNvCxnSpPr/>
          <p:nvPr/>
        </p:nvCxnSpPr>
        <p:spPr>
          <a:xfrm flipH="1">
            <a:off x="3990419" y="2321175"/>
            <a:ext cx="13313" cy="3023522"/>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flipH="1">
            <a:off x="4856235" y="2310512"/>
            <a:ext cx="13313" cy="3023522"/>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flipH="1">
            <a:off x="5647894" y="2321175"/>
            <a:ext cx="13313" cy="3023522"/>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3159237" y="2320020"/>
            <a:ext cx="830844" cy="2236488"/>
            <a:chOff x="3205316" y="2776110"/>
            <a:chExt cx="830844" cy="2236488"/>
          </a:xfrm>
        </p:grpSpPr>
        <p:cxnSp>
          <p:nvCxnSpPr>
            <p:cNvPr id="33" name="直接连接符 32"/>
            <p:cNvCxnSpPr/>
            <p:nvPr/>
          </p:nvCxnSpPr>
          <p:spPr>
            <a:xfrm>
              <a:off x="3235670" y="2776110"/>
              <a:ext cx="800490"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3235670" y="3545846"/>
              <a:ext cx="800490"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3205316" y="4269666"/>
              <a:ext cx="800490"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3235670" y="5012598"/>
              <a:ext cx="800490"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3973378" y="2321175"/>
            <a:ext cx="896170" cy="2236488"/>
            <a:chOff x="4019457" y="2777265"/>
            <a:chExt cx="830844" cy="2236488"/>
          </a:xfrm>
        </p:grpSpPr>
        <p:cxnSp>
          <p:nvCxnSpPr>
            <p:cNvPr id="37" name="直接连接符 36"/>
            <p:cNvCxnSpPr/>
            <p:nvPr/>
          </p:nvCxnSpPr>
          <p:spPr>
            <a:xfrm>
              <a:off x="4049811" y="2777265"/>
              <a:ext cx="800490"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4049811" y="3547001"/>
              <a:ext cx="800490"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4019457" y="4270821"/>
              <a:ext cx="800490"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4049811" y="5013753"/>
              <a:ext cx="800490"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42" name="组合 41"/>
          <p:cNvGrpSpPr/>
          <p:nvPr/>
        </p:nvGrpSpPr>
        <p:grpSpPr>
          <a:xfrm>
            <a:off x="4819607" y="2315378"/>
            <a:ext cx="851439" cy="2236488"/>
            <a:chOff x="4019457" y="2777265"/>
            <a:chExt cx="830844" cy="2236488"/>
          </a:xfrm>
        </p:grpSpPr>
        <p:cxnSp>
          <p:nvCxnSpPr>
            <p:cNvPr id="43" name="直接连接符 42"/>
            <p:cNvCxnSpPr/>
            <p:nvPr/>
          </p:nvCxnSpPr>
          <p:spPr>
            <a:xfrm>
              <a:off x="4049811" y="2777265"/>
              <a:ext cx="800490"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4049811" y="3547001"/>
              <a:ext cx="800490"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4019457" y="4270821"/>
              <a:ext cx="800490"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4049811" y="5013753"/>
              <a:ext cx="800490"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50" name="组合 49">
            <a:extLst>
              <a:ext uri="{FF2B5EF4-FFF2-40B4-BE49-F238E27FC236}">
                <a16:creationId xmlns:a16="http://schemas.microsoft.com/office/drawing/2014/main" id="{E723E644-B3BA-164F-B6B1-DAF09DA838AF}"/>
              </a:ext>
            </a:extLst>
          </p:cNvPr>
          <p:cNvGrpSpPr/>
          <p:nvPr/>
        </p:nvGrpSpPr>
        <p:grpSpPr>
          <a:xfrm>
            <a:off x="2099691" y="1236406"/>
            <a:ext cx="4321210" cy="4051741"/>
            <a:chOff x="3060000" y="1033443"/>
            <a:chExt cx="4321210" cy="4051741"/>
          </a:xfrm>
        </p:grpSpPr>
        <p:pic>
          <p:nvPicPr>
            <p:cNvPr id="51" name="图片 50">
              <a:extLst>
                <a:ext uri="{FF2B5EF4-FFF2-40B4-BE49-F238E27FC236}">
                  <a16:creationId xmlns:a16="http://schemas.microsoft.com/office/drawing/2014/main" id="{1A3575BE-F1BA-A243-90BA-96B8A349894F}"/>
                </a:ext>
              </a:extLst>
            </p:cNvPr>
            <p:cNvPicPr>
              <a:picLocks noChangeAspect="1"/>
            </p:cNvPicPr>
            <p:nvPr/>
          </p:nvPicPr>
          <p:blipFill>
            <a:blip r:embed="rId12"/>
            <a:stretch>
              <a:fillRect/>
            </a:stretch>
          </p:blipFill>
          <p:spPr>
            <a:xfrm>
              <a:off x="3418378" y="1390115"/>
              <a:ext cx="699478" cy="690511"/>
            </a:xfrm>
            <a:prstGeom prst="rect">
              <a:avLst/>
            </a:prstGeom>
          </p:spPr>
        </p:pic>
        <p:pic>
          <p:nvPicPr>
            <p:cNvPr id="52" name="图片 51">
              <a:extLst>
                <a:ext uri="{FF2B5EF4-FFF2-40B4-BE49-F238E27FC236}">
                  <a16:creationId xmlns:a16="http://schemas.microsoft.com/office/drawing/2014/main" id="{EE5CD3B8-887B-0F41-97E1-651D992C7E66}"/>
                </a:ext>
              </a:extLst>
            </p:cNvPr>
            <p:cNvPicPr>
              <a:picLocks noChangeAspect="1"/>
            </p:cNvPicPr>
            <p:nvPr/>
          </p:nvPicPr>
          <p:blipFill>
            <a:blip r:embed="rId12"/>
            <a:stretch>
              <a:fillRect/>
            </a:stretch>
          </p:blipFill>
          <p:spPr>
            <a:xfrm>
              <a:off x="4403925" y="1390115"/>
              <a:ext cx="699478" cy="690511"/>
            </a:xfrm>
            <a:prstGeom prst="rect">
              <a:avLst/>
            </a:prstGeom>
          </p:spPr>
        </p:pic>
        <p:pic>
          <p:nvPicPr>
            <p:cNvPr id="53" name="图片 52">
              <a:extLst>
                <a:ext uri="{FF2B5EF4-FFF2-40B4-BE49-F238E27FC236}">
                  <a16:creationId xmlns:a16="http://schemas.microsoft.com/office/drawing/2014/main" id="{3AA2CACC-E43E-5E4C-9DE6-2CDC97DF846C}"/>
                </a:ext>
              </a:extLst>
            </p:cNvPr>
            <p:cNvPicPr>
              <a:picLocks noChangeAspect="1"/>
            </p:cNvPicPr>
            <p:nvPr/>
          </p:nvPicPr>
          <p:blipFill>
            <a:blip r:embed="rId12"/>
            <a:stretch>
              <a:fillRect/>
            </a:stretch>
          </p:blipFill>
          <p:spPr>
            <a:xfrm>
              <a:off x="5404216" y="1375080"/>
              <a:ext cx="699478" cy="690511"/>
            </a:xfrm>
            <a:prstGeom prst="rect">
              <a:avLst/>
            </a:prstGeom>
          </p:spPr>
        </p:pic>
        <p:pic>
          <p:nvPicPr>
            <p:cNvPr id="54" name="图片 53">
              <a:extLst>
                <a:ext uri="{FF2B5EF4-FFF2-40B4-BE49-F238E27FC236}">
                  <a16:creationId xmlns:a16="http://schemas.microsoft.com/office/drawing/2014/main" id="{F316022C-072B-7440-B636-B350812033FF}"/>
                </a:ext>
              </a:extLst>
            </p:cNvPr>
            <p:cNvPicPr>
              <a:picLocks noChangeAspect="1"/>
            </p:cNvPicPr>
            <p:nvPr/>
          </p:nvPicPr>
          <p:blipFill>
            <a:blip r:embed="rId12"/>
            <a:stretch>
              <a:fillRect/>
            </a:stretch>
          </p:blipFill>
          <p:spPr>
            <a:xfrm>
              <a:off x="6338906" y="1361443"/>
              <a:ext cx="699478" cy="690511"/>
            </a:xfrm>
            <a:prstGeom prst="rect">
              <a:avLst/>
            </a:prstGeom>
          </p:spPr>
        </p:pic>
        <p:pic>
          <p:nvPicPr>
            <p:cNvPr id="55" name="图片 54">
              <a:extLst>
                <a:ext uri="{FF2B5EF4-FFF2-40B4-BE49-F238E27FC236}">
                  <a16:creationId xmlns:a16="http://schemas.microsoft.com/office/drawing/2014/main" id="{44145ED6-ED3B-5747-8F98-9495648C9069}"/>
                </a:ext>
              </a:extLst>
            </p:cNvPr>
            <p:cNvPicPr>
              <a:picLocks noChangeAspect="1"/>
            </p:cNvPicPr>
            <p:nvPr/>
          </p:nvPicPr>
          <p:blipFill>
            <a:blip r:embed="rId12"/>
            <a:stretch>
              <a:fillRect/>
            </a:stretch>
          </p:blipFill>
          <p:spPr>
            <a:xfrm>
              <a:off x="3442583" y="2262484"/>
              <a:ext cx="699478" cy="690511"/>
            </a:xfrm>
            <a:prstGeom prst="rect">
              <a:avLst/>
            </a:prstGeom>
          </p:spPr>
        </p:pic>
        <p:pic>
          <p:nvPicPr>
            <p:cNvPr id="56" name="图片 55">
              <a:extLst>
                <a:ext uri="{FF2B5EF4-FFF2-40B4-BE49-F238E27FC236}">
                  <a16:creationId xmlns:a16="http://schemas.microsoft.com/office/drawing/2014/main" id="{F8321BDF-C0A7-2D41-9612-672FE4A3A601}"/>
                </a:ext>
              </a:extLst>
            </p:cNvPr>
            <p:cNvPicPr>
              <a:picLocks noChangeAspect="1"/>
            </p:cNvPicPr>
            <p:nvPr/>
          </p:nvPicPr>
          <p:blipFill>
            <a:blip r:embed="rId12"/>
            <a:stretch>
              <a:fillRect/>
            </a:stretch>
          </p:blipFill>
          <p:spPr>
            <a:xfrm>
              <a:off x="4428130" y="2262484"/>
              <a:ext cx="699478" cy="690511"/>
            </a:xfrm>
            <a:prstGeom prst="rect">
              <a:avLst/>
            </a:prstGeom>
          </p:spPr>
        </p:pic>
        <p:pic>
          <p:nvPicPr>
            <p:cNvPr id="57" name="图片 56">
              <a:extLst>
                <a:ext uri="{FF2B5EF4-FFF2-40B4-BE49-F238E27FC236}">
                  <a16:creationId xmlns:a16="http://schemas.microsoft.com/office/drawing/2014/main" id="{DC6B0563-40F8-EB4F-B152-ECCDFA656BE8}"/>
                </a:ext>
              </a:extLst>
            </p:cNvPr>
            <p:cNvPicPr>
              <a:picLocks noChangeAspect="1"/>
            </p:cNvPicPr>
            <p:nvPr/>
          </p:nvPicPr>
          <p:blipFill>
            <a:blip r:embed="rId12"/>
            <a:stretch>
              <a:fillRect/>
            </a:stretch>
          </p:blipFill>
          <p:spPr>
            <a:xfrm>
              <a:off x="5428421" y="2246737"/>
              <a:ext cx="699478" cy="690511"/>
            </a:xfrm>
            <a:prstGeom prst="rect">
              <a:avLst/>
            </a:prstGeom>
          </p:spPr>
        </p:pic>
        <p:pic>
          <p:nvPicPr>
            <p:cNvPr id="58" name="图片 57">
              <a:extLst>
                <a:ext uri="{FF2B5EF4-FFF2-40B4-BE49-F238E27FC236}">
                  <a16:creationId xmlns:a16="http://schemas.microsoft.com/office/drawing/2014/main" id="{B4928341-E3C9-944F-9575-671A80D05155}"/>
                </a:ext>
              </a:extLst>
            </p:cNvPr>
            <p:cNvPicPr>
              <a:picLocks noChangeAspect="1"/>
            </p:cNvPicPr>
            <p:nvPr/>
          </p:nvPicPr>
          <p:blipFill>
            <a:blip r:embed="rId12"/>
            <a:stretch>
              <a:fillRect/>
            </a:stretch>
          </p:blipFill>
          <p:spPr>
            <a:xfrm>
              <a:off x="6336425" y="2262483"/>
              <a:ext cx="699478" cy="690511"/>
            </a:xfrm>
            <a:prstGeom prst="rect">
              <a:avLst/>
            </a:prstGeom>
          </p:spPr>
        </p:pic>
        <p:pic>
          <p:nvPicPr>
            <p:cNvPr id="59" name="图片 58">
              <a:extLst>
                <a:ext uri="{FF2B5EF4-FFF2-40B4-BE49-F238E27FC236}">
                  <a16:creationId xmlns:a16="http://schemas.microsoft.com/office/drawing/2014/main" id="{F9E2B7E9-60AB-1040-B90A-A2A45A279285}"/>
                </a:ext>
              </a:extLst>
            </p:cNvPr>
            <p:cNvPicPr>
              <a:picLocks noChangeAspect="1"/>
            </p:cNvPicPr>
            <p:nvPr/>
          </p:nvPicPr>
          <p:blipFill>
            <a:blip r:embed="rId12"/>
            <a:stretch>
              <a:fillRect/>
            </a:stretch>
          </p:blipFill>
          <p:spPr>
            <a:xfrm>
              <a:off x="3418378" y="3148861"/>
              <a:ext cx="699478" cy="690511"/>
            </a:xfrm>
            <a:prstGeom prst="rect">
              <a:avLst/>
            </a:prstGeom>
          </p:spPr>
        </p:pic>
        <p:pic>
          <p:nvPicPr>
            <p:cNvPr id="60" name="图片 59">
              <a:extLst>
                <a:ext uri="{FF2B5EF4-FFF2-40B4-BE49-F238E27FC236}">
                  <a16:creationId xmlns:a16="http://schemas.microsoft.com/office/drawing/2014/main" id="{13A7569F-9D80-A743-BCA7-9401CBCAC04D}"/>
                </a:ext>
              </a:extLst>
            </p:cNvPr>
            <p:cNvPicPr>
              <a:picLocks noChangeAspect="1"/>
            </p:cNvPicPr>
            <p:nvPr/>
          </p:nvPicPr>
          <p:blipFill>
            <a:blip r:embed="rId12"/>
            <a:stretch>
              <a:fillRect/>
            </a:stretch>
          </p:blipFill>
          <p:spPr>
            <a:xfrm>
              <a:off x="4403925" y="3148861"/>
              <a:ext cx="699478" cy="690511"/>
            </a:xfrm>
            <a:prstGeom prst="rect">
              <a:avLst/>
            </a:prstGeom>
          </p:spPr>
        </p:pic>
        <p:pic>
          <p:nvPicPr>
            <p:cNvPr id="61" name="图片 60">
              <a:extLst>
                <a:ext uri="{FF2B5EF4-FFF2-40B4-BE49-F238E27FC236}">
                  <a16:creationId xmlns:a16="http://schemas.microsoft.com/office/drawing/2014/main" id="{BCF0BFCF-39F2-6942-B39A-C9A49213D1EB}"/>
                </a:ext>
              </a:extLst>
            </p:cNvPr>
            <p:cNvPicPr>
              <a:picLocks noChangeAspect="1"/>
            </p:cNvPicPr>
            <p:nvPr/>
          </p:nvPicPr>
          <p:blipFill>
            <a:blip r:embed="rId12"/>
            <a:stretch>
              <a:fillRect/>
            </a:stretch>
          </p:blipFill>
          <p:spPr>
            <a:xfrm>
              <a:off x="5404216" y="3133826"/>
              <a:ext cx="699478" cy="690511"/>
            </a:xfrm>
            <a:prstGeom prst="rect">
              <a:avLst/>
            </a:prstGeom>
          </p:spPr>
        </p:pic>
        <p:pic>
          <p:nvPicPr>
            <p:cNvPr id="62" name="图片 61">
              <a:extLst>
                <a:ext uri="{FF2B5EF4-FFF2-40B4-BE49-F238E27FC236}">
                  <a16:creationId xmlns:a16="http://schemas.microsoft.com/office/drawing/2014/main" id="{0865702B-F556-0F48-B080-6E065E47BF30}"/>
                </a:ext>
              </a:extLst>
            </p:cNvPr>
            <p:cNvPicPr>
              <a:picLocks noChangeAspect="1"/>
            </p:cNvPicPr>
            <p:nvPr/>
          </p:nvPicPr>
          <p:blipFill>
            <a:blip r:embed="rId12"/>
            <a:stretch>
              <a:fillRect/>
            </a:stretch>
          </p:blipFill>
          <p:spPr>
            <a:xfrm>
              <a:off x="6338906" y="3120189"/>
              <a:ext cx="699478" cy="690511"/>
            </a:xfrm>
            <a:prstGeom prst="rect">
              <a:avLst/>
            </a:prstGeom>
          </p:spPr>
        </p:pic>
        <p:pic>
          <p:nvPicPr>
            <p:cNvPr id="63" name="图片 62">
              <a:extLst>
                <a:ext uri="{FF2B5EF4-FFF2-40B4-BE49-F238E27FC236}">
                  <a16:creationId xmlns:a16="http://schemas.microsoft.com/office/drawing/2014/main" id="{DD67BD2A-26B5-9242-BB72-0CC1428BD268}"/>
                </a:ext>
              </a:extLst>
            </p:cNvPr>
            <p:cNvPicPr>
              <a:picLocks noChangeAspect="1"/>
            </p:cNvPicPr>
            <p:nvPr/>
          </p:nvPicPr>
          <p:blipFill>
            <a:blip r:embed="rId12"/>
            <a:stretch>
              <a:fillRect/>
            </a:stretch>
          </p:blipFill>
          <p:spPr>
            <a:xfrm>
              <a:off x="3418378" y="4063555"/>
              <a:ext cx="699478" cy="690511"/>
            </a:xfrm>
            <a:prstGeom prst="rect">
              <a:avLst/>
            </a:prstGeom>
          </p:spPr>
        </p:pic>
        <p:pic>
          <p:nvPicPr>
            <p:cNvPr id="64" name="图片 63">
              <a:extLst>
                <a:ext uri="{FF2B5EF4-FFF2-40B4-BE49-F238E27FC236}">
                  <a16:creationId xmlns:a16="http://schemas.microsoft.com/office/drawing/2014/main" id="{DB8C0ACD-1256-7D43-9B11-83E83DA5ACCD}"/>
                </a:ext>
              </a:extLst>
            </p:cNvPr>
            <p:cNvPicPr>
              <a:picLocks noChangeAspect="1"/>
            </p:cNvPicPr>
            <p:nvPr/>
          </p:nvPicPr>
          <p:blipFill>
            <a:blip r:embed="rId12"/>
            <a:stretch>
              <a:fillRect/>
            </a:stretch>
          </p:blipFill>
          <p:spPr>
            <a:xfrm>
              <a:off x="4403925" y="4063555"/>
              <a:ext cx="699478" cy="690511"/>
            </a:xfrm>
            <a:prstGeom prst="rect">
              <a:avLst/>
            </a:prstGeom>
          </p:spPr>
        </p:pic>
        <p:pic>
          <p:nvPicPr>
            <p:cNvPr id="65" name="图片 64">
              <a:extLst>
                <a:ext uri="{FF2B5EF4-FFF2-40B4-BE49-F238E27FC236}">
                  <a16:creationId xmlns:a16="http://schemas.microsoft.com/office/drawing/2014/main" id="{E5E11D8B-0437-9E47-A460-7F24AC406A86}"/>
                </a:ext>
              </a:extLst>
            </p:cNvPr>
            <p:cNvPicPr>
              <a:picLocks noChangeAspect="1"/>
            </p:cNvPicPr>
            <p:nvPr/>
          </p:nvPicPr>
          <p:blipFill>
            <a:blip r:embed="rId12"/>
            <a:stretch>
              <a:fillRect/>
            </a:stretch>
          </p:blipFill>
          <p:spPr>
            <a:xfrm>
              <a:off x="5404216" y="4048520"/>
              <a:ext cx="699478" cy="690511"/>
            </a:xfrm>
            <a:prstGeom prst="rect">
              <a:avLst/>
            </a:prstGeom>
          </p:spPr>
        </p:pic>
        <p:pic>
          <p:nvPicPr>
            <p:cNvPr id="66" name="图片 65">
              <a:extLst>
                <a:ext uri="{FF2B5EF4-FFF2-40B4-BE49-F238E27FC236}">
                  <a16:creationId xmlns:a16="http://schemas.microsoft.com/office/drawing/2014/main" id="{D65A83EC-DA95-4248-A493-F4359DDD19CD}"/>
                </a:ext>
              </a:extLst>
            </p:cNvPr>
            <p:cNvPicPr>
              <a:picLocks noChangeAspect="1"/>
            </p:cNvPicPr>
            <p:nvPr/>
          </p:nvPicPr>
          <p:blipFill>
            <a:blip r:embed="rId12"/>
            <a:stretch>
              <a:fillRect/>
            </a:stretch>
          </p:blipFill>
          <p:spPr>
            <a:xfrm>
              <a:off x="6338906" y="4034883"/>
              <a:ext cx="699478" cy="690511"/>
            </a:xfrm>
            <a:prstGeom prst="rect">
              <a:avLst/>
            </a:prstGeom>
          </p:spPr>
        </p:pic>
        <p:grpSp>
          <p:nvGrpSpPr>
            <p:cNvPr id="67" name="组 138">
              <a:extLst>
                <a:ext uri="{FF2B5EF4-FFF2-40B4-BE49-F238E27FC236}">
                  <a16:creationId xmlns:a16="http://schemas.microsoft.com/office/drawing/2014/main" id="{252AD410-06DB-764D-A2D3-41B6CB12E969}"/>
                </a:ext>
              </a:extLst>
            </p:cNvPr>
            <p:cNvGrpSpPr/>
            <p:nvPr/>
          </p:nvGrpSpPr>
          <p:grpSpPr>
            <a:xfrm>
              <a:off x="4079776" y="1033443"/>
              <a:ext cx="2902916" cy="4051741"/>
              <a:chOff x="4079776" y="1033443"/>
              <a:chExt cx="2902916" cy="4483789"/>
            </a:xfrm>
          </p:grpSpPr>
          <p:cxnSp>
            <p:nvCxnSpPr>
              <p:cNvPr id="144" name="直线箭头连接符 143">
                <a:extLst>
                  <a:ext uri="{FF2B5EF4-FFF2-40B4-BE49-F238E27FC236}">
                    <a16:creationId xmlns:a16="http://schemas.microsoft.com/office/drawing/2014/main" id="{35B81819-8120-E64B-88D7-2137A7C82280}"/>
                  </a:ext>
                </a:extLst>
              </p:cNvPr>
              <p:cNvCxnSpPr/>
              <p:nvPr/>
            </p:nvCxnSpPr>
            <p:spPr>
              <a:xfrm>
                <a:off x="4079776" y="1033443"/>
                <a:ext cx="0" cy="4483789"/>
              </a:xfrm>
              <a:prstGeom prst="straightConnector1">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45" name="直线箭头连接符 144">
                <a:extLst>
                  <a:ext uri="{FF2B5EF4-FFF2-40B4-BE49-F238E27FC236}">
                    <a16:creationId xmlns:a16="http://schemas.microsoft.com/office/drawing/2014/main" id="{D518C9A6-9294-3B41-8626-0F986243AE4C}"/>
                  </a:ext>
                </a:extLst>
              </p:cNvPr>
              <p:cNvCxnSpPr/>
              <p:nvPr/>
            </p:nvCxnSpPr>
            <p:spPr>
              <a:xfrm>
                <a:off x="5056909" y="1033443"/>
                <a:ext cx="0" cy="4483789"/>
              </a:xfrm>
              <a:prstGeom prst="straightConnector1">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46" name="直线箭头连接符 145">
                <a:extLst>
                  <a:ext uri="{FF2B5EF4-FFF2-40B4-BE49-F238E27FC236}">
                    <a16:creationId xmlns:a16="http://schemas.microsoft.com/office/drawing/2014/main" id="{80D0762D-554D-9D4F-B902-0AE6F5D7945B}"/>
                  </a:ext>
                </a:extLst>
              </p:cNvPr>
              <p:cNvCxnSpPr/>
              <p:nvPr/>
            </p:nvCxnSpPr>
            <p:spPr>
              <a:xfrm>
                <a:off x="6051600" y="1033443"/>
                <a:ext cx="0" cy="4483789"/>
              </a:xfrm>
              <a:prstGeom prst="straightConnector1">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47" name="直线箭头连接符 146">
                <a:extLst>
                  <a:ext uri="{FF2B5EF4-FFF2-40B4-BE49-F238E27FC236}">
                    <a16:creationId xmlns:a16="http://schemas.microsoft.com/office/drawing/2014/main" id="{664E9E2C-2489-BC49-9304-EDC19DCA20A8}"/>
                  </a:ext>
                </a:extLst>
              </p:cNvPr>
              <p:cNvCxnSpPr/>
              <p:nvPr/>
            </p:nvCxnSpPr>
            <p:spPr>
              <a:xfrm>
                <a:off x="6982692" y="1033443"/>
                <a:ext cx="0" cy="4483789"/>
              </a:xfrm>
              <a:prstGeom prst="straightConnector1">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68" name="组 51">
              <a:extLst>
                <a:ext uri="{FF2B5EF4-FFF2-40B4-BE49-F238E27FC236}">
                  <a16:creationId xmlns:a16="http://schemas.microsoft.com/office/drawing/2014/main" id="{9C52D1A2-B4C3-944F-AFD6-6DB6DF076D6A}"/>
                </a:ext>
              </a:extLst>
            </p:cNvPr>
            <p:cNvGrpSpPr/>
            <p:nvPr/>
          </p:nvGrpSpPr>
          <p:grpSpPr>
            <a:xfrm>
              <a:off x="3071664" y="1268760"/>
              <a:ext cx="4309546" cy="289868"/>
              <a:chOff x="3071664" y="1268760"/>
              <a:chExt cx="4309546" cy="289868"/>
            </a:xfrm>
          </p:grpSpPr>
          <p:sp>
            <p:nvSpPr>
              <p:cNvPr id="135" name="空心弧 134">
                <a:extLst>
                  <a:ext uri="{FF2B5EF4-FFF2-40B4-BE49-F238E27FC236}">
                    <a16:creationId xmlns:a16="http://schemas.microsoft.com/office/drawing/2014/main" id="{21993291-CB70-9147-AA4A-3D829C394FA6}"/>
                  </a:ext>
                </a:extLst>
              </p:cNvPr>
              <p:cNvSpPr/>
              <p:nvPr/>
            </p:nvSpPr>
            <p:spPr>
              <a:xfrm>
                <a:off x="3990198" y="1270596"/>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36" name="空心弧 135">
                <a:extLst>
                  <a:ext uri="{FF2B5EF4-FFF2-40B4-BE49-F238E27FC236}">
                    <a16:creationId xmlns:a16="http://schemas.microsoft.com/office/drawing/2014/main" id="{E76ECC8B-A875-734B-B3B2-2D525359F71B}"/>
                  </a:ext>
                </a:extLst>
              </p:cNvPr>
              <p:cNvSpPr/>
              <p:nvPr/>
            </p:nvSpPr>
            <p:spPr>
              <a:xfrm>
                <a:off x="4957280" y="1269678"/>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37" name="空心弧 136">
                <a:extLst>
                  <a:ext uri="{FF2B5EF4-FFF2-40B4-BE49-F238E27FC236}">
                    <a16:creationId xmlns:a16="http://schemas.microsoft.com/office/drawing/2014/main" id="{90DA3648-8221-9044-9602-EF09BEE43B8D}"/>
                  </a:ext>
                </a:extLst>
              </p:cNvPr>
              <p:cNvSpPr/>
              <p:nvPr/>
            </p:nvSpPr>
            <p:spPr>
              <a:xfrm>
                <a:off x="5924362" y="1269678"/>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38" name="空心弧 137">
                <a:extLst>
                  <a:ext uri="{FF2B5EF4-FFF2-40B4-BE49-F238E27FC236}">
                    <a16:creationId xmlns:a16="http://schemas.microsoft.com/office/drawing/2014/main" id="{D9999FE0-056D-914C-865A-A075D2E93A54}"/>
                  </a:ext>
                </a:extLst>
              </p:cNvPr>
              <p:cNvSpPr/>
              <p:nvPr/>
            </p:nvSpPr>
            <p:spPr>
              <a:xfrm>
                <a:off x="6883429" y="1268760"/>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cxnSp>
            <p:nvCxnSpPr>
              <p:cNvPr id="139" name="直线连接符 138">
                <a:extLst>
                  <a:ext uri="{FF2B5EF4-FFF2-40B4-BE49-F238E27FC236}">
                    <a16:creationId xmlns:a16="http://schemas.microsoft.com/office/drawing/2014/main" id="{2E0D6152-81F5-E94C-8878-152D22C96464}"/>
                  </a:ext>
                </a:extLst>
              </p:cNvPr>
              <p:cNvCxnSpPr/>
              <p:nvPr/>
            </p:nvCxnSpPr>
            <p:spPr>
              <a:xfrm>
                <a:off x="3071664" y="1412776"/>
                <a:ext cx="936104"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40" name="直线连接符 139">
                <a:extLst>
                  <a:ext uri="{FF2B5EF4-FFF2-40B4-BE49-F238E27FC236}">
                    <a16:creationId xmlns:a16="http://schemas.microsoft.com/office/drawing/2014/main" id="{FDE260E7-CF6B-484D-B05B-3403714F8F39}"/>
                  </a:ext>
                </a:extLst>
              </p:cNvPr>
              <p:cNvCxnSpPr/>
              <p:nvPr/>
            </p:nvCxnSpPr>
            <p:spPr>
              <a:xfrm>
                <a:off x="4178792" y="1407548"/>
                <a:ext cx="793759"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41" name="直线连接符 140">
                <a:extLst>
                  <a:ext uri="{FF2B5EF4-FFF2-40B4-BE49-F238E27FC236}">
                    <a16:creationId xmlns:a16="http://schemas.microsoft.com/office/drawing/2014/main" id="{2974385C-C8E9-6B4C-96E7-81DB930B045E}"/>
                  </a:ext>
                </a:extLst>
              </p:cNvPr>
              <p:cNvCxnSpPr/>
              <p:nvPr/>
            </p:nvCxnSpPr>
            <p:spPr>
              <a:xfrm>
                <a:off x="5166998" y="1400370"/>
                <a:ext cx="795817"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42" name="直线连接符 141">
                <a:extLst>
                  <a:ext uri="{FF2B5EF4-FFF2-40B4-BE49-F238E27FC236}">
                    <a16:creationId xmlns:a16="http://schemas.microsoft.com/office/drawing/2014/main" id="{EBD553E0-11D1-2043-9A1B-A037B5E5A6FF}"/>
                  </a:ext>
                </a:extLst>
              </p:cNvPr>
              <p:cNvCxnSpPr/>
              <p:nvPr/>
            </p:nvCxnSpPr>
            <p:spPr>
              <a:xfrm flipV="1">
                <a:off x="6130243" y="1393422"/>
                <a:ext cx="774872" cy="184"/>
              </a:xfrm>
              <a:prstGeom prst="line">
                <a:avLst/>
              </a:prstGeom>
              <a:ln w="38100"/>
            </p:spPr>
            <p:style>
              <a:lnRef idx="1">
                <a:schemeClr val="dk1"/>
              </a:lnRef>
              <a:fillRef idx="0">
                <a:schemeClr val="dk1"/>
              </a:fillRef>
              <a:effectRef idx="0">
                <a:schemeClr val="dk1"/>
              </a:effectRef>
              <a:fontRef idx="minor">
                <a:schemeClr val="tx1"/>
              </a:fontRef>
            </p:style>
          </p:cxnSp>
          <p:cxnSp>
            <p:nvCxnSpPr>
              <p:cNvPr id="143" name="直线连接符 142">
                <a:extLst>
                  <a:ext uri="{FF2B5EF4-FFF2-40B4-BE49-F238E27FC236}">
                    <a16:creationId xmlns:a16="http://schemas.microsoft.com/office/drawing/2014/main" id="{FF6376AF-3D67-7E4C-BD38-D88712A96865}"/>
                  </a:ext>
                </a:extLst>
              </p:cNvPr>
              <p:cNvCxnSpPr/>
              <p:nvPr/>
            </p:nvCxnSpPr>
            <p:spPr>
              <a:xfrm>
                <a:off x="7080077" y="1400370"/>
                <a:ext cx="301133" cy="0"/>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69" name="组 52">
              <a:extLst>
                <a:ext uri="{FF2B5EF4-FFF2-40B4-BE49-F238E27FC236}">
                  <a16:creationId xmlns:a16="http://schemas.microsoft.com/office/drawing/2014/main" id="{A705C97D-9B37-3842-96A5-0A7AB9E442D3}"/>
                </a:ext>
              </a:extLst>
            </p:cNvPr>
            <p:cNvGrpSpPr/>
            <p:nvPr/>
          </p:nvGrpSpPr>
          <p:grpSpPr>
            <a:xfrm>
              <a:off x="3063600" y="2161688"/>
              <a:ext cx="4315016" cy="291704"/>
              <a:chOff x="3063600" y="2008133"/>
              <a:chExt cx="4315016" cy="291704"/>
            </a:xfrm>
          </p:grpSpPr>
          <p:sp>
            <p:nvSpPr>
              <p:cNvPr id="126" name="空心弧 125">
                <a:extLst>
                  <a:ext uri="{FF2B5EF4-FFF2-40B4-BE49-F238E27FC236}">
                    <a16:creationId xmlns:a16="http://schemas.microsoft.com/office/drawing/2014/main" id="{4B3DD0B8-C27F-1040-ACC8-B3B7369EC240}"/>
                  </a:ext>
                </a:extLst>
              </p:cNvPr>
              <p:cNvSpPr/>
              <p:nvPr/>
            </p:nvSpPr>
            <p:spPr>
              <a:xfrm>
                <a:off x="3981449" y="2011805"/>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27" name="空心弧 126">
                <a:extLst>
                  <a:ext uri="{FF2B5EF4-FFF2-40B4-BE49-F238E27FC236}">
                    <a16:creationId xmlns:a16="http://schemas.microsoft.com/office/drawing/2014/main" id="{F0B046F2-E79C-AE4B-9A25-ECAE374216A9}"/>
                  </a:ext>
                </a:extLst>
              </p:cNvPr>
              <p:cNvSpPr/>
              <p:nvPr/>
            </p:nvSpPr>
            <p:spPr>
              <a:xfrm>
                <a:off x="5933111" y="2009969"/>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28" name="空心弧 127">
                <a:extLst>
                  <a:ext uri="{FF2B5EF4-FFF2-40B4-BE49-F238E27FC236}">
                    <a16:creationId xmlns:a16="http://schemas.microsoft.com/office/drawing/2014/main" id="{8F264268-70A1-5A4C-894C-EDDDA01BE58E}"/>
                  </a:ext>
                </a:extLst>
              </p:cNvPr>
              <p:cNvSpPr/>
              <p:nvPr/>
            </p:nvSpPr>
            <p:spPr>
              <a:xfrm>
                <a:off x="4957280" y="2009969"/>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29" name="空心弧 128">
                <a:extLst>
                  <a:ext uri="{FF2B5EF4-FFF2-40B4-BE49-F238E27FC236}">
                    <a16:creationId xmlns:a16="http://schemas.microsoft.com/office/drawing/2014/main" id="{408E1DA1-2D09-AC4C-9EA9-DD366E9EF733}"/>
                  </a:ext>
                </a:extLst>
              </p:cNvPr>
              <p:cNvSpPr/>
              <p:nvPr/>
            </p:nvSpPr>
            <p:spPr>
              <a:xfrm>
                <a:off x="6879393" y="2008133"/>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cxnSp>
            <p:nvCxnSpPr>
              <p:cNvPr id="130" name="直线连接符 129">
                <a:extLst>
                  <a:ext uri="{FF2B5EF4-FFF2-40B4-BE49-F238E27FC236}">
                    <a16:creationId xmlns:a16="http://schemas.microsoft.com/office/drawing/2014/main" id="{F9D0F678-5063-D944-8AD8-CB6F095C6506}"/>
                  </a:ext>
                </a:extLst>
              </p:cNvPr>
              <p:cNvCxnSpPr/>
              <p:nvPr/>
            </p:nvCxnSpPr>
            <p:spPr>
              <a:xfrm>
                <a:off x="3063600" y="2145600"/>
                <a:ext cx="936104"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31" name="直线连接符 130">
                <a:extLst>
                  <a:ext uri="{FF2B5EF4-FFF2-40B4-BE49-F238E27FC236}">
                    <a16:creationId xmlns:a16="http://schemas.microsoft.com/office/drawing/2014/main" id="{32213EED-71C4-F541-B6F1-0FE26E729FEE}"/>
                  </a:ext>
                </a:extLst>
              </p:cNvPr>
              <p:cNvCxnSpPr/>
              <p:nvPr/>
            </p:nvCxnSpPr>
            <p:spPr>
              <a:xfrm>
                <a:off x="4171955" y="2140372"/>
                <a:ext cx="793759"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32" name="直线连接符 131">
                <a:extLst>
                  <a:ext uri="{FF2B5EF4-FFF2-40B4-BE49-F238E27FC236}">
                    <a16:creationId xmlns:a16="http://schemas.microsoft.com/office/drawing/2014/main" id="{702CAAF7-762F-9E41-8330-E5EC597FB85F}"/>
                  </a:ext>
                </a:extLst>
              </p:cNvPr>
              <p:cNvCxnSpPr/>
              <p:nvPr/>
            </p:nvCxnSpPr>
            <p:spPr>
              <a:xfrm>
                <a:off x="5160142" y="2133194"/>
                <a:ext cx="795817"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33" name="直线连接符 132">
                <a:extLst>
                  <a:ext uri="{FF2B5EF4-FFF2-40B4-BE49-F238E27FC236}">
                    <a16:creationId xmlns:a16="http://schemas.microsoft.com/office/drawing/2014/main" id="{2139CDCC-5B1C-D34F-9996-096A247766AA}"/>
                  </a:ext>
                </a:extLst>
              </p:cNvPr>
              <p:cNvCxnSpPr/>
              <p:nvPr/>
            </p:nvCxnSpPr>
            <p:spPr>
              <a:xfrm>
                <a:off x="6143291" y="2145600"/>
                <a:ext cx="755318"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34" name="直线连接符 133">
                <a:extLst>
                  <a:ext uri="{FF2B5EF4-FFF2-40B4-BE49-F238E27FC236}">
                    <a16:creationId xmlns:a16="http://schemas.microsoft.com/office/drawing/2014/main" id="{79923A19-7BDF-4943-80E3-DC33B8D84127}"/>
                  </a:ext>
                </a:extLst>
              </p:cNvPr>
              <p:cNvCxnSpPr/>
              <p:nvPr/>
            </p:nvCxnSpPr>
            <p:spPr>
              <a:xfrm>
                <a:off x="7077483" y="2133194"/>
                <a:ext cx="301133" cy="0"/>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70" name="组 53">
              <a:extLst>
                <a:ext uri="{FF2B5EF4-FFF2-40B4-BE49-F238E27FC236}">
                  <a16:creationId xmlns:a16="http://schemas.microsoft.com/office/drawing/2014/main" id="{C8941FBA-54E0-A247-9A73-19A91AAA3F7B}"/>
                </a:ext>
              </a:extLst>
            </p:cNvPr>
            <p:cNvGrpSpPr/>
            <p:nvPr/>
          </p:nvGrpSpPr>
          <p:grpSpPr>
            <a:xfrm>
              <a:off x="3071664" y="3043241"/>
              <a:ext cx="4309546" cy="291704"/>
              <a:chOff x="3071664" y="2745670"/>
              <a:chExt cx="4309546" cy="291704"/>
            </a:xfrm>
          </p:grpSpPr>
          <p:sp>
            <p:nvSpPr>
              <p:cNvPr id="117" name="空心弧 116">
                <a:extLst>
                  <a:ext uri="{FF2B5EF4-FFF2-40B4-BE49-F238E27FC236}">
                    <a16:creationId xmlns:a16="http://schemas.microsoft.com/office/drawing/2014/main" id="{E0EAE764-92E9-AE43-8F00-43409B3DD9ED}"/>
                  </a:ext>
                </a:extLst>
              </p:cNvPr>
              <p:cNvSpPr/>
              <p:nvPr/>
            </p:nvSpPr>
            <p:spPr>
              <a:xfrm>
                <a:off x="3985273" y="2749342"/>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18" name="空心弧 117">
                <a:extLst>
                  <a:ext uri="{FF2B5EF4-FFF2-40B4-BE49-F238E27FC236}">
                    <a16:creationId xmlns:a16="http://schemas.microsoft.com/office/drawing/2014/main" id="{87658FF0-1A10-4442-9E7D-5F6EF64E84CB}"/>
                  </a:ext>
                </a:extLst>
              </p:cNvPr>
              <p:cNvSpPr/>
              <p:nvPr/>
            </p:nvSpPr>
            <p:spPr>
              <a:xfrm>
                <a:off x="5924362" y="2745670"/>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19" name="空心弧 118">
                <a:extLst>
                  <a:ext uri="{FF2B5EF4-FFF2-40B4-BE49-F238E27FC236}">
                    <a16:creationId xmlns:a16="http://schemas.microsoft.com/office/drawing/2014/main" id="{70B17ABE-88B8-3341-8C5E-E2589F2EE613}"/>
                  </a:ext>
                </a:extLst>
              </p:cNvPr>
              <p:cNvSpPr/>
              <p:nvPr/>
            </p:nvSpPr>
            <p:spPr>
              <a:xfrm>
                <a:off x="4961104" y="2747506"/>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20" name="空心弧 119">
                <a:extLst>
                  <a:ext uri="{FF2B5EF4-FFF2-40B4-BE49-F238E27FC236}">
                    <a16:creationId xmlns:a16="http://schemas.microsoft.com/office/drawing/2014/main" id="{111693D9-B028-4244-BA98-30804C0BD221}"/>
                  </a:ext>
                </a:extLst>
              </p:cNvPr>
              <p:cNvSpPr/>
              <p:nvPr/>
            </p:nvSpPr>
            <p:spPr>
              <a:xfrm>
                <a:off x="6883217" y="2745670"/>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cxnSp>
            <p:nvCxnSpPr>
              <p:cNvPr id="121" name="直线连接符 120">
                <a:extLst>
                  <a:ext uri="{FF2B5EF4-FFF2-40B4-BE49-F238E27FC236}">
                    <a16:creationId xmlns:a16="http://schemas.microsoft.com/office/drawing/2014/main" id="{5A2A217B-2A0A-0640-8FC1-79BEFFEB1EBC}"/>
                  </a:ext>
                </a:extLst>
              </p:cNvPr>
              <p:cNvCxnSpPr/>
              <p:nvPr/>
            </p:nvCxnSpPr>
            <p:spPr>
              <a:xfrm>
                <a:off x="3071664" y="2880000"/>
                <a:ext cx="936104"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22" name="直线连接符 121">
                <a:extLst>
                  <a:ext uri="{FF2B5EF4-FFF2-40B4-BE49-F238E27FC236}">
                    <a16:creationId xmlns:a16="http://schemas.microsoft.com/office/drawing/2014/main" id="{5BF86DBE-34BA-B542-829C-B7CC1AFE0032}"/>
                  </a:ext>
                </a:extLst>
              </p:cNvPr>
              <p:cNvCxnSpPr/>
              <p:nvPr/>
            </p:nvCxnSpPr>
            <p:spPr>
              <a:xfrm>
                <a:off x="4178792" y="2874772"/>
                <a:ext cx="793759"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23" name="直线连接符 122">
                <a:extLst>
                  <a:ext uri="{FF2B5EF4-FFF2-40B4-BE49-F238E27FC236}">
                    <a16:creationId xmlns:a16="http://schemas.microsoft.com/office/drawing/2014/main" id="{C905C459-544D-514C-AE32-92E7F4A04F15}"/>
                  </a:ext>
                </a:extLst>
              </p:cNvPr>
              <p:cNvCxnSpPr/>
              <p:nvPr/>
            </p:nvCxnSpPr>
            <p:spPr>
              <a:xfrm>
                <a:off x="5166998" y="2867594"/>
                <a:ext cx="795817"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24" name="直线连接符 123">
                <a:extLst>
                  <a:ext uri="{FF2B5EF4-FFF2-40B4-BE49-F238E27FC236}">
                    <a16:creationId xmlns:a16="http://schemas.microsoft.com/office/drawing/2014/main" id="{52D8A9A2-9E4C-0541-BFA7-2D252E44AC6B}"/>
                  </a:ext>
                </a:extLst>
              </p:cNvPr>
              <p:cNvCxnSpPr/>
              <p:nvPr/>
            </p:nvCxnSpPr>
            <p:spPr>
              <a:xfrm>
                <a:off x="6140020" y="2865849"/>
                <a:ext cx="755318"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25" name="直线连接符 124">
                <a:extLst>
                  <a:ext uri="{FF2B5EF4-FFF2-40B4-BE49-F238E27FC236}">
                    <a16:creationId xmlns:a16="http://schemas.microsoft.com/office/drawing/2014/main" id="{94E30143-3893-9049-A204-EEB857110286}"/>
                  </a:ext>
                </a:extLst>
              </p:cNvPr>
              <p:cNvCxnSpPr/>
              <p:nvPr/>
            </p:nvCxnSpPr>
            <p:spPr>
              <a:xfrm>
                <a:off x="7080077" y="2867594"/>
                <a:ext cx="301133" cy="0"/>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71" name="组 54">
              <a:extLst>
                <a:ext uri="{FF2B5EF4-FFF2-40B4-BE49-F238E27FC236}">
                  <a16:creationId xmlns:a16="http://schemas.microsoft.com/office/drawing/2014/main" id="{993A115B-74CF-7C4F-AAA3-4E5B348DAF34}"/>
                </a:ext>
              </a:extLst>
            </p:cNvPr>
            <p:cNvGrpSpPr/>
            <p:nvPr/>
          </p:nvGrpSpPr>
          <p:grpSpPr>
            <a:xfrm>
              <a:off x="3060000" y="3929384"/>
              <a:ext cx="4317458" cy="291704"/>
              <a:chOff x="3060000" y="3487797"/>
              <a:chExt cx="4317458" cy="291704"/>
            </a:xfrm>
          </p:grpSpPr>
          <p:sp>
            <p:nvSpPr>
              <p:cNvPr id="108" name="空心弧 107">
                <a:extLst>
                  <a:ext uri="{FF2B5EF4-FFF2-40B4-BE49-F238E27FC236}">
                    <a16:creationId xmlns:a16="http://schemas.microsoft.com/office/drawing/2014/main" id="{68122D6B-BB3B-D747-9A75-DF79E546627F}"/>
                  </a:ext>
                </a:extLst>
              </p:cNvPr>
              <p:cNvSpPr/>
              <p:nvPr/>
            </p:nvSpPr>
            <p:spPr>
              <a:xfrm>
                <a:off x="3976891" y="3491469"/>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09" name="空心弧 108">
                <a:extLst>
                  <a:ext uri="{FF2B5EF4-FFF2-40B4-BE49-F238E27FC236}">
                    <a16:creationId xmlns:a16="http://schemas.microsoft.com/office/drawing/2014/main" id="{6AA2E839-506F-CB4F-A8DF-C1A93AADB375}"/>
                  </a:ext>
                </a:extLst>
              </p:cNvPr>
              <p:cNvSpPr/>
              <p:nvPr/>
            </p:nvSpPr>
            <p:spPr>
              <a:xfrm>
                <a:off x="5940000" y="3487797"/>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10" name="空心弧 109">
                <a:extLst>
                  <a:ext uri="{FF2B5EF4-FFF2-40B4-BE49-F238E27FC236}">
                    <a16:creationId xmlns:a16="http://schemas.microsoft.com/office/drawing/2014/main" id="{86F0C5DD-4661-AF44-8F49-D2ADC47CDCC9}"/>
                  </a:ext>
                </a:extLst>
              </p:cNvPr>
              <p:cNvSpPr/>
              <p:nvPr/>
            </p:nvSpPr>
            <p:spPr>
              <a:xfrm>
                <a:off x="4952722" y="3489633"/>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11" name="空心弧 110">
                <a:extLst>
                  <a:ext uri="{FF2B5EF4-FFF2-40B4-BE49-F238E27FC236}">
                    <a16:creationId xmlns:a16="http://schemas.microsoft.com/office/drawing/2014/main" id="{C1796441-8F90-9D41-8623-9048B1CE408F}"/>
                  </a:ext>
                </a:extLst>
              </p:cNvPr>
              <p:cNvSpPr/>
              <p:nvPr/>
            </p:nvSpPr>
            <p:spPr>
              <a:xfrm>
                <a:off x="6874835" y="3487797"/>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cxnSp>
            <p:nvCxnSpPr>
              <p:cNvPr id="112" name="直线连接符 111">
                <a:extLst>
                  <a:ext uri="{FF2B5EF4-FFF2-40B4-BE49-F238E27FC236}">
                    <a16:creationId xmlns:a16="http://schemas.microsoft.com/office/drawing/2014/main" id="{5A2B8497-D57D-684E-9235-ABDDB8B8C0E5}"/>
                  </a:ext>
                </a:extLst>
              </p:cNvPr>
              <p:cNvCxnSpPr/>
              <p:nvPr/>
            </p:nvCxnSpPr>
            <p:spPr>
              <a:xfrm>
                <a:off x="3060000" y="3645024"/>
                <a:ext cx="936104"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13" name="直线连接符 112">
                <a:extLst>
                  <a:ext uri="{FF2B5EF4-FFF2-40B4-BE49-F238E27FC236}">
                    <a16:creationId xmlns:a16="http://schemas.microsoft.com/office/drawing/2014/main" id="{EEDBE643-8644-8948-A0F8-DC35169E6E66}"/>
                  </a:ext>
                </a:extLst>
              </p:cNvPr>
              <p:cNvCxnSpPr/>
              <p:nvPr/>
            </p:nvCxnSpPr>
            <p:spPr>
              <a:xfrm>
                <a:off x="4168902" y="3639796"/>
                <a:ext cx="793759"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14" name="直线连接符 113">
                <a:extLst>
                  <a:ext uri="{FF2B5EF4-FFF2-40B4-BE49-F238E27FC236}">
                    <a16:creationId xmlns:a16="http://schemas.microsoft.com/office/drawing/2014/main" id="{6E98A7F5-72CE-4445-A487-F6BB27126790}"/>
                  </a:ext>
                </a:extLst>
              </p:cNvPr>
              <p:cNvCxnSpPr/>
              <p:nvPr/>
            </p:nvCxnSpPr>
            <p:spPr>
              <a:xfrm>
                <a:off x="5157082" y="3632618"/>
                <a:ext cx="795817"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15" name="直线连接符 114">
                <a:extLst>
                  <a:ext uri="{FF2B5EF4-FFF2-40B4-BE49-F238E27FC236}">
                    <a16:creationId xmlns:a16="http://schemas.microsoft.com/office/drawing/2014/main" id="{0377AC77-1131-4948-80BA-6778A7D82357}"/>
                  </a:ext>
                </a:extLst>
              </p:cNvPr>
              <p:cNvCxnSpPr/>
              <p:nvPr/>
            </p:nvCxnSpPr>
            <p:spPr>
              <a:xfrm>
                <a:off x="6127899" y="3631813"/>
                <a:ext cx="755318"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16" name="直线连接符 115">
                <a:extLst>
                  <a:ext uri="{FF2B5EF4-FFF2-40B4-BE49-F238E27FC236}">
                    <a16:creationId xmlns:a16="http://schemas.microsoft.com/office/drawing/2014/main" id="{92B6E3D1-7ECF-C64A-A627-413E76CEA1A7}"/>
                  </a:ext>
                </a:extLst>
              </p:cNvPr>
              <p:cNvCxnSpPr/>
              <p:nvPr/>
            </p:nvCxnSpPr>
            <p:spPr>
              <a:xfrm>
                <a:off x="7076325" y="3632618"/>
                <a:ext cx="301133" cy="0"/>
              </a:xfrm>
              <a:prstGeom prst="line">
                <a:avLst/>
              </a:prstGeom>
              <a:ln w="38100"/>
            </p:spPr>
            <p:style>
              <a:lnRef idx="1">
                <a:schemeClr val="dk1"/>
              </a:lnRef>
              <a:fillRef idx="0">
                <a:schemeClr val="dk1"/>
              </a:fillRef>
              <a:effectRef idx="0">
                <a:schemeClr val="dk1"/>
              </a:effectRef>
              <a:fontRef idx="minor">
                <a:schemeClr val="tx1"/>
              </a:fontRef>
            </p:style>
          </p:cxnSp>
        </p:grpSp>
        <p:sp>
          <p:nvSpPr>
            <p:cNvPr id="72" name="椭圆 71">
              <a:extLst>
                <a:ext uri="{FF2B5EF4-FFF2-40B4-BE49-F238E27FC236}">
                  <a16:creationId xmlns:a16="http://schemas.microsoft.com/office/drawing/2014/main" id="{E1644A26-2212-5B4E-B173-1C51D5DB2A16}"/>
                </a:ext>
              </a:extLst>
            </p:cNvPr>
            <p:cNvSpPr/>
            <p:nvPr/>
          </p:nvSpPr>
          <p:spPr>
            <a:xfrm>
              <a:off x="3402855" y="1361443"/>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3" name="椭圆 72">
              <a:extLst>
                <a:ext uri="{FF2B5EF4-FFF2-40B4-BE49-F238E27FC236}">
                  <a16:creationId xmlns:a16="http://schemas.microsoft.com/office/drawing/2014/main" id="{BD8EC0D6-C2A5-4448-A603-1BCF84221E9B}"/>
                </a:ext>
              </a:extLst>
            </p:cNvPr>
            <p:cNvSpPr/>
            <p:nvPr/>
          </p:nvSpPr>
          <p:spPr>
            <a:xfrm>
              <a:off x="4399118" y="1356686"/>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4" name="椭圆 73">
              <a:extLst>
                <a:ext uri="{FF2B5EF4-FFF2-40B4-BE49-F238E27FC236}">
                  <a16:creationId xmlns:a16="http://schemas.microsoft.com/office/drawing/2014/main" id="{EA4AFC19-1676-E84C-9039-349F3B648741}"/>
                </a:ext>
              </a:extLst>
            </p:cNvPr>
            <p:cNvSpPr/>
            <p:nvPr/>
          </p:nvSpPr>
          <p:spPr>
            <a:xfrm>
              <a:off x="5383871" y="1345661"/>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5" name="椭圆 74">
              <a:extLst>
                <a:ext uri="{FF2B5EF4-FFF2-40B4-BE49-F238E27FC236}">
                  <a16:creationId xmlns:a16="http://schemas.microsoft.com/office/drawing/2014/main" id="{C9CC8060-AAA3-6649-81FD-40A1F88F1816}"/>
                </a:ext>
              </a:extLst>
            </p:cNvPr>
            <p:cNvSpPr/>
            <p:nvPr/>
          </p:nvSpPr>
          <p:spPr>
            <a:xfrm>
              <a:off x="6335930" y="1347770"/>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6" name="椭圆 75">
              <a:extLst>
                <a:ext uri="{FF2B5EF4-FFF2-40B4-BE49-F238E27FC236}">
                  <a16:creationId xmlns:a16="http://schemas.microsoft.com/office/drawing/2014/main" id="{3BB63048-3457-B048-8B9F-815C045FFFF5}"/>
                </a:ext>
              </a:extLst>
            </p:cNvPr>
            <p:cNvSpPr/>
            <p:nvPr/>
          </p:nvSpPr>
          <p:spPr>
            <a:xfrm>
              <a:off x="4012455" y="1971043"/>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7" name="椭圆 76">
              <a:extLst>
                <a:ext uri="{FF2B5EF4-FFF2-40B4-BE49-F238E27FC236}">
                  <a16:creationId xmlns:a16="http://schemas.microsoft.com/office/drawing/2014/main" id="{D756207E-93F8-F24B-A300-4A894CD0B77D}"/>
                </a:ext>
              </a:extLst>
            </p:cNvPr>
            <p:cNvSpPr/>
            <p:nvPr/>
          </p:nvSpPr>
          <p:spPr>
            <a:xfrm>
              <a:off x="4972551" y="1955483"/>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8" name="椭圆 77">
              <a:extLst>
                <a:ext uri="{FF2B5EF4-FFF2-40B4-BE49-F238E27FC236}">
                  <a16:creationId xmlns:a16="http://schemas.microsoft.com/office/drawing/2014/main" id="{D2DAE04F-2D76-7543-B6E1-AF88BA69A656}"/>
                </a:ext>
              </a:extLst>
            </p:cNvPr>
            <p:cNvSpPr/>
            <p:nvPr/>
          </p:nvSpPr>
          <p:spPr>
            <a:xfrm>
              <a:off x="5985857" y="1943954"/>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9" name="椭圆 78">
              <a:extLst>
                <a:ext uri="{FF2B5EF4-FFF2-40B4-BE49-F238E27FC236}">
                  <a16:creationId xmlns:a16="http://schemas.microsoft.com/office/drawing/2014/main" id="{18BBA33C-2432-AB4F-9134-CDE96FAA0656}"/>
                </a:ext>
              </a:extLst>
            </p:cNvPr>
            <p:cNvSpPr/>
            <p:nvPr/>
          </p:nvSpPr>
          <p:spPr>
            <a:xfrm>
              <a:off x="6906919" y="1917043"/>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0" name="椭圆 79">
              <a:extLst>
                <a:ext uri="{FF2B5EF4-FFF2-40B4-BE49-F238E27FC236}">
                  <a16:creationId xmlns:a16="http://schemas.microsoft.com/office/drawing/2014/main" id="{56FBE5E4-4430-0F42-AE4A-1A18F98ED31D}"/>
                </a:ext>
              </a:extLst>
            </p:cNvPr>
            <p:cNvSpPr/>
            <p:nvPr/>
          </p:nvSpPr>
          <p:spPr>
            <a:xfrm>
              <a:off x="3432184" y="2247954"/>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1" name="椭圆 80">
              <a:extLst>
                <a:ext uri="{FF2B5EF4-FFF2-40B4-BE49-F238E27FC236}">
                  <a16:creationId xmlns:a16="http://schemas.microsoft.com/office/drawing/2014/main" id="{DDC966F4-85F2-8B43-87A8-3B97C3BC06B8}"/>
                </a:ext>
              </a:extLst>
            </p:cNvPr>
            <p:cNvSpPr/>
            <p:nvPr/>
          </p:nvSpPr>
          <p:spPr>
            <a:xfrm>
              <a:off x="4428447" y="2243197"/>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2" name="椭圆 81">
              <a:extLst>
                <a:ext uri="{FF2B5EF4-FFF2-40B4-BE49-F238E27FC236}">
                  <a16:creationId xmlns:a16="http://schemas.microsoft.com/office/drawing/2014/main" id="{ECA4E28A-59E4-CF40-9193-DB5C44396461}"/>
                </a:ext>
              </a:extLst>
            </p:cNvPr>
            <p:cNvSpPr/>
            <p:nvPr/>
          </p:nvSpPr>
          <p:spPr>
            <a:xfrm>
              <a:off x="5413200" y="2232172"/>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3" name="椭圆 82">
              <a:extLst>
                <a:ext uri="{FF2B5EF4-FFF2-40B4-BE49-F238E27FC236}">
                  <a16:creationId xmlns:a16="http://schemas.microsoft.com/office/drawing/2014/main" id="{8931CCF6-FF01-E54F-B180-C6C58DB8C50C}"/>
                </a:ext>
              </a:extLst>
            </p:cNvPr>
            <p:cNvSpPr/>
            <p:nvPr/>
          </p:nvSpPr>
          <p:spPr>
            <a:xfrm>
              <a:off x="6336133" y="2261680"/>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grpSp>
          <p:nvGrpSpPr>
            <p:cNvPr id="84" name="组 113">
              <a:extLst>
                <a:ext uri="{FF2B5EF4-FFF2-40B4-BE49-F238E27FC236}">
                  <a16:creationId xmlns:a16="http://schemas.microsoft.com/office/drawing/2014/main" id="{3AF06366-3984-F041-9B30-128630FB8233}"/>
                </a:ext>
              </a:extLst>
            </p:cNvPr>
            <p:cNvGrpSpPr/>
            <p:nvPr/>
          </p:nvGrpSpPr>
          <p:grpSpPr>
            <a:xfrm>
              <a:off x="3418321" y="3104082"/>
              <a:ext cx="3041075" cy="123782"/>
              <a:chOff x="3555255" y="1498061"/>
              <a:chExt cx="3041075" cy="123782"/>
            </a:xfrm>
          </p:grpSpPr>
          <p:sp>
            <p:nvSpPr>
              <p:cNvPr id="104" name="椭圆 103">
                <a:extLst>
                  <a:ext uri="{FF2B5EF4-FFF2-40B4-BE49-F238E27FC236}">
                    <a16:creationId xmlns:a16="http://schemas.microsoft.com/office/drawing/2014/main" id="{B28E0C20-A44A-7742-9592-D63418075B30}"/>
                  </a:ext>
                </a:extLst>
              </p:cNvPr>
              <p:cNvSpPr/>
              <p:nvPr/>
            </p:nvSpPr>
            <p:spPr>
              <a:xfrm>
                <a:off x="3555255" y="1513843"/>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5" name="椭圆 104">
                <a:extLst>
                  <a:ext uri="{FF2B5EF4-FFF2-40B4-BE49-F238E27FC236}">
                    <a16:creationId xmlns:a16="http://schemas.microsoft.com/office/drawing/2014/main" id="{92CFFD7B-22B2-4841-95C5-77ACF34B5B23}"/>
                  </a:ext>
                </a:extLst>
              </p:cNvPr>
              <p:cNvSpPr/>
              <p:nvPr/>
            </p:nvSpPr>
            <p:spPr>
              <a:xfrm>
                <a:off x="4551518" y="1509086"/>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6" name="椭圆 105">
                <a:extLst>
                  <a:ext uri="{FF2B5EF4-FFF2-40B4-BE49-F238E27FC236}">
                    <a16:creationId xmlns:a16="http://schemas.microsoft.com/office/drawing/2014/main" id="{D6AFE144-3B56-104C-A780-938339B0B859}"/>
                  </a:ext>
                </a:extLst>
              </p:cNvPr>
              <p:cNvSpPr/>
              <p:nvPr/>
            </p:nvSpPr>
            <p:spPr>
              <a:xfrm>
                <a:off x="5536271" y="1498061"/>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7" name="椭圆 106">
                <a:extLst>
                  <a:ext uri="{FF2B5EF4-FFF2-40B4-BE49-F238E27FC236}">
                    <a16:creationId xmlns:a16="http://schemas.microsoft.com/office/drawing/2014/main" id="{3ECDF5E2-A664-7449-880C-940D4ED0DEEE}"/>
                  </a:ext>
                </a:extLst>
              </p:cNvPr>
              <p:cNvSpPr/>
              <p:nvPr/>
            </p:nvSpPr>
            <p:spPr>
              <a:xfrm>
                <a:off x="6488330" y="1500170"/>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85" name="组 118">
              <a:extLst>
                <a:ext uri="{FF2B5EF4-FFF2-40B4-BE49-F238E27FC236}">
                  <a16:creationId xmlns:a16="http://schemas.microsoft.com/office/drawing/2014/main" id="{6E99988E-F845-8F4A-B2EF-8D39B49C6154}"/>
                </a:ext>
              </a:extLst>
            </p:cNvPr>
            <p:cNvGrpSpPr/>
            <p:nvPr/>
          </p:nvGrpSpPr>
          <p:grpSpPr>
            <a:xfrm>
              <a:off x="3402855" y="4032143"/>
              <a:ext cx="3041075" cy="123782"/>
              <a:chOff x="3555255" y="1498061"/>
              <a:chExt cx="3041075" cy="123782"/>
            </a:xfrm>
          </p:grpSpPr>
          <p:sp>
            <p:nvSpPr>
              <p:cNvPr id="100" name="椭圆 99">
                <a:extLst>
                  <a:ext uri="{FF2B5EF4-FFF2-40B4-BE49-F238E27FC236}">
                    <a16:creationId xmlns:a16="http://schemas.microsoft.com/office/drawing/2014/main" id="{C66AC589-33F0-D146-A373-F12977038FE9}"/>
                  </a:ext>
                </a:extLst>
              </p:cNvPr>
              <p:cNvSpPr/>
              <p:nvPr/>
            </p:nvSpPr>
            <p:spPr>
              <a:xfrm>
                <a:off x="3555255" y="1513843"/>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1" name="椭圆 100">
                <a:extLst>
                  <a:ext uri="{FF2B5EF4-FFF2-40B4-BE49-F238E27FC236}">
                    <a16:creationId xmlns:a16="http://schemas.microsoft.com/office/drawing/2014/main" id="{35E75325-A806-1E48-8651-E3DCE2EAF7F5}"/>
                  </a:ext>
                </a:extLst>
              </p:cNvPr>
              <p:cNvSpPr/>
              <p:nvPr/>
            </p:nvSpPr>
            <p:spPr>
              <a:xfrm>
                <a:off x="4551518" y="1509086"/>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2" name="椭圆 101">
                <a:extLst>
                  <a:ext uri="{FF2B5EF4-FFF2-40B4-BE49-F238E27FC236}">
                    <a16:creationId xmlns:a16="http://schemas.microsoft.com/office/drawing/2014/main" id="{515E315B-2BBB-E849-86EA-0764EEBCD374}"/>
                  </a:ext>
                </a:extLst>
              </p:cNvPr>
              <p:cNvSpPr/>
              <p:nvPr/>
            </p:nvSpPr>
            <p:spPr>
              <a:xfrm>
                <a:off x="5536271" y="1498061"/>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3" name="椭圆 102">
                <a:extLst>
                  <a:ext uri="{FF2B5EF4-FFF2-40B4-BE49-F238E27FC236}">
                    <a16:creationId xmlns:a16="http://schemas.microsoft.com/office/drawing/2014/main" id="{B71EF4B3-6F10-C648-AC35-248A0AD16947}"/>
                  </a:ext>
                </a:extLst>
              </p:cNvPr>
              <p:cNvSpPr/>
              <p:nvPr/>
            </p:nvSpPr>
            <p:spPr>
              <a:xfrm>
                <a:off x="6488330" y="1500170"/>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grpSp>
        <p:sp>
          <p:nvSpPr>
            <p:cNvPr id="86" name="椭圆 85">
              <a:extLst>
                <a:ext uri="{FF2B5EF4-FFF2-40B4-BE49-F238E27FC236}">
                  <a16:creationId xmlns:a16="http://schemas.microsoft.com/office/drawing/2014/main" id="{BF924357-E10E-1945-A771-3E4F8DE11E1E}"/>
                </a:ext>
              </a:extLst>
            </p:cNvPr>
            <p:cNvSpPr/>
            <p:nvPr/>
          </p:nvSpPr>
          <p:spPr>
            <a:xfrm>
              <a:off x="4025298" y="2830028"/>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7" name="椭圆 86">
              <a:extLst>
                <a:ext uri="{FF2B5EF4-FFF2-40B4-BE49-F238E27FC236}">
                  <a16:creationId xmlns:a16="http://schemas.microsoft.com/office/drawing/2014/main" id="{6FBB4B2F-AD35-3742-BD72-1907A323318A}"/>
                </a:ext>
              </a:extLst>
            </p:cNvPr>
            <p:cNvSpPr/>
            <p:nvPr/>
          </p:nvSpPr>
          <p:spPr>
            <a:xfrm>
              <a:off x="4985394" y="2814468"/>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8" name="椭圆 87">
              <a:extLst>
                <a:ext uri="{FF2B5EF4-FFF2-40B4-BE49-F238E27FC236}">
                  <a16:creationId xmlns:a16="http://schemas.microsoft.com/office/drawing/2014/main" id="{1CE467F4-6207-AF49-BF03-9335F47C3617}"/>
                </a:ext>
              </a:extLst>
            </p:cNvPr>
            <p:cNvSpPr/>
            <p:nvPr/>
          </p:nvSpPr>
          <p:spPr>
            <a:xfrm>
              <a:off x="5998700" y="2802939"/>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9" name="椭圆 88">
              <a:extLst>
                <a:ext uri="{FF2B5EF4-FFF2-40B4-BE49-F238E27FC236}">
                  <a16:creationId xmlns:a16="http://schemas.microsoft.com/office/drawing/2014/main" id="{54BA70C3-0C37-B146-BAF4-BD74F44871C1}"/>
                </a:ext>
              </a:extLst>
            </p:cNvPr>
            <p:cNvSpPr/>
            <p:nvPr/>
          </p:nvSpPr>
          <p:spPr>
            <a:xfrm>
              <a:off x="6919762" y="2832813"/>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grpSp>
          <p:nvGrpSpPr>
            <p:cNvPr id="90" name="组 128">
              <a:extLst>
                <a:ext uri="{FF2B5EF4-FFF2-40B4-BE49-F238E27FC236}">
                  <a16:creationId xmlns:a16="http://schemas.microsoft.com/office/drawing/2014/main" id="{E0DC4E2E-3E88-344E-9524-94C6112AFFB4}"/>
                </a:ext>
              </a:extLst>
            </p:cNvPr>
            <p:cNvGrpSpPr/>
            <p:nvPr/>
          </p:nvGrpSpPr>
          <p:grpSpPr>
            <a:xfrm>
              <a:off x="4025298" y="3688909"/>
              <a:ext cx="3002464" cy="162000"/>
              <a:chOff x="4164855" y="2069443"/>
              <a:chExt cx="3002464" cy="162000"/>
            </a:xfrm>
          </p:grpSpPr>
          <p:sp>
            <p:nvSpPr>
              <p:cNvPr id="96" name="椭圆 95">
                <a:extLst>
                  <a:ext uri="{FF2B5EF4-FFF2-40B4-BE49-F238E27FC236}">
                    <a16:creationId xmlns:a16="http://schemas.microsoft.com/office/drawing/2014/main" id="{38BD71E8-1989-DA43-8DA3-B04D55F9E87C}"/>
                  </a:ext>
                </a:extLst>
              </p:cNvPr>
              <p:cNvSpPr/>
              <p:nvPr/>
            </p:nvSpPr>
            <p:spPr>
              <a:xfrm>
                <a:off x="4164855" y="2123443"/>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7" name="椭圆 96">
                <a:extLst>
                  <a:ext uri="{FF2B5EF4-FFF2-40B4-BE49-F238E27FC236}">
                    <a16:creationId xmlns:a16="http://schemas.microsoft.com/office/drawing/2014/main" id="{CC403455-4750-0C4F-81C3-51E482673448}"/>
                  </a:ext>
                </a:extLst>
              </p:cNvPr>
              <p:cNvSpPr/>
              <p:nvPr/>
            </p:nvSpPr>
            <p:spPr>
              <a:xfrm>
                <a:off x="5124951" y="2107883"/>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8" name="椭圆 97">
                <a:extLst>
                  <a:ext uri="{FF2B5EF4-FFF2-40B4-BE49-F238E27FC236}">
                    <a16:creationId xmlns:a16="http://schemas.microsoft.com/office/drawing/2014/main" id="{61AFD73D-539C-D647-B16B-74B4280D6DCD}"/>
                  </a:ext>
                </a:extLst>
              </p:cNvPr>
              <p:cNvSpPr/>
              <p:nvPr/>
            </p:nvSpPr>
            <p:spPr>
              <a:xfrm>
                <a:off x="6138257" y="2096354"/>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9" name="椭圆 98">
                <a:extLst>
                  <a:ext uri="{FF2B5EF4-FFF2-40B4-BE49-F238E27FC236}">
                    <a16:creationId xmlns:a16="http://schemas.microsoft.com/office/drawing/2014/main" id="{72F7C30F-384A-284A-B14A-A2ADACAFD1E6}"/>
                  </a:ext>
                </a:extLst>
              </p:cNvPr>
              <p:cNvSpPr/>
              <p:nvPr/>
            </p:nvSpPr>
            <p:spPr>
              <a:xfrm>
                <a:off x="7059319" y="2069443"/>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91" name="组 133">
              <a:extLst>
                <a:ext uri="{FF2B5EF4-FFF2-40B4-BE49-F238E27FC236}">
                  <a16:creationId xmlns:a16="http://schemas.microsoft.com/office/drawing/2014/main" id="{4BCB25FE-4319-3749-82BA-181DCE9DAEE5}"/>
                </a:ext>
              </a:extLst>
            </p:cNvPr>
            <p:cNvGrpSpPr/>
            <p:nvPr/>
          </p:nvGrpSpPr>
          <p:grpSpPr>
            <a:xfrm>
              <a:off x="4025298" y="4604440"/>
              <a:ext cx="3002464" cy="162000"/>
              <a:chOff x="4164855" y="2069443"/>
              <a:chExt cx="3002464" cy="162000"/>
            </a:xfrm>
          </p:grpSpPr>
          <p:sp>
            <p:nvSpPr>
              <p:cNvPr id="92" name="椭圆 91">
                <a:extLst>
                  <a:ext uri="{FF2B5EF4-FFF2-40B4-BE49-F238E27FC236}">
                    <a16:creationId xmlns:a16="http://schemas.microsoft.com/office/drawing/2014/main" id="{B8DE384D-0BEC-7447-BA07-69F2598B5A26}"/>
                  </a:ext>
                </a:extLst>
              </p:cNvPr>
              <p:cNvSpPr/>
              <p:nvPr/>
            </p:nvSpPr>
            <p:spPr>
              <a:xfrm>
                <a:off x="4164855" y="2123443"/>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3" name="椭圆 92">
                <a:extLst>
                  <a:ext uri="{FF2B5EF4-FFF2-40B4-BE49-F238E27FC236}">
                    <a16:creationId xmlns:a16="http://schemas.microsoft.com/office/drawing/2014/main" id="{5AB6D0CB-F866-4C49-B9A1-6A7F398AC35A}"/>
                  </a:ext>
                </a:extLst>
              </p:cNvPr>
              <p:cNvSpPr/>
              <p:nvPr/>
            </p:nvSpPr>
            <p:spPr>
              <a:xfrm>
                <a:off x="5124951" y="2107883"/>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4" name="椭圆 93">
                <a:extLst>
                  <a:ext uri="{FF2B5EF4-FFF2-40B4-BE49-F238E27FC236}">
                    <a16:creationId xmlns:a16="http://schemas.microsoft.com/office/drawing/2014/main" id="{939DF70C-BFCB-4144-99D2-5B4A59840470}"/>
                  </a:ext>
                </a:extLst>
              </p:cNvPr>
              <p:cNvSpPr/>
              <p:nvPr/>
            </p:nvSpPr>
            <p:spPr>
              <a:xfrm>
                <a:off x="6138257" y="2096354"/>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5" name="椭圆 94">
                <a:extLst>
                  <a:ext uri="{FF2B5EF4-FFF2-40B4-BE49-F238E27FC236}">
                    <a16:creationId xmlns:a16="http://schemas.microsoft.com/office/drawing/2014/main" id="{A9914B2E-B8D2-4944-B880-AC0835CC3407}"/>
                  </a:ext>
                </a:extLst>
              </p:cNvPr>
              <p:cNvSpPr/>
              <p:nvPr/>
            </p:nvSpPr>
            <p:spPr>
              <a:xfrm>
                <a:off x="7059319" y="2069443"/>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grpSp>
      </p:grpSp>
      <p:pic>
        <p:nvPicPr>
          <p:cNvPr id="21" name="图片 20">
            <a:extLst>
              <a:ext uri="{FF2B5EF4-FFF2-40B4-BE49-F238E27FC236}">
                <a16:creationId xmlns:a16="http://schemas.microsoft.com/office/drawing/2014/main" id="{144C646A-C187-4344-879C-8F735B49E2B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226001" y="1834525"/>
            <a:ext cx="939800" cy="3365500"/>
          </a:xfrm>
          <a:prstGeom prst="rect">
            <a:avLst/>
          </a:prstGeom>
        </p:spPr>
      </p:pic>
      <p:pic>
        <p:nvPicPr>
          <p:cNvPr id="8" name="图片 7">
            <a:extLst>
              <a:ext uri="{FF2B5EF4-FFF2-40B4-BE49-F238E27FC236}">
                <a16:creationId xmlns:a16="http://schemas.microsoft.com/office/drawing/2014/main" id="{C38D219E-9C53-FA47-848D-520BE4204C9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37916" y="1303817"/>
            <a:ext cx="2374900" cy="4775200"/>
          </a:xfrm>
          <a:prstGeom prst="rect">
            <a:avLst/>
          </a:prstGeom>
        </p:spPr>
      </p:pic>
      <p:pic>
        <p:nvPicPr>
          <p:cNvPr id="24" name="图片 23">
            <a:extLst>
              <a:ext uri="{FF2B5EF4-FFF2-40B4-BE49-F238E27FC236}">
                <a16:creationId xmlns:a16="http://schemas.microsoft.com/office/drawing/2014/main" id="{066773D9-3A49-E44D-B8D3-8DC8E64BDC3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196748" y="5300853"/>
            <a:ext cx="3657600" cy="774700"/>
          </a:xfrm>
          <a:prstGeom prst="rect">
            <a:avLst/>
          </a:prstGeom>
        </p:spPr>
      </p:pic>
    </p:spTree>
    <p:custDataLst>
      <p:tags r:id="rId1"/>
    </p:custDataLst>
    <p:extLst>
      <p:ext uri="{BB962C8B-B14F-4D97-AF65-F5344CB8AC3E}">
        <p14:creationId xmlns:p14="http://schemas.microsoft.com/office/powerpoint/2010/main" val="2409391451"/>
      </p:ext>
    </p:extLst>
  </p:cSld>
  <p:clrMapOvr>
    <a:masterClrMapping/>
  </p:clrMapOvr>
  <mc:AlternateContent xmlns:mc="http://schemas.openxmlformats.org/markup-compatibility/2006" xmlns:p14="http://schemas.microsoft.com/office/powerpoint/2010/main">
    <mc:Choice Requires="p14">
      <p:transition spd="slow" p14:dur="2000" advTm="66796"/>
    </mc:Choice>
    <mc:Fallback xmlns="">
      <p:transition xmlns:p14="http://schemas.microsoft.com/office/powerpoint/2010/main" spd="slow" advTm="6679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50"/>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21"/>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8"/>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24"/>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109"/>
                                          </p:stCondLst>
                                        </p:cTn>
                                        <p:tgtEl>
                                          <p:spTgt spid="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nodeType="clickEffect">
                                  <p:stCondLst>
                                    <p:cond delay="0"/>
                                  </p:stCondLst>
                                  <p:childTnLst>
                                    <p:set>
                                      <p:cBhvr>
                                        <p:cTn id="48" dur="1" fill="hold">
                                          <p:stCondLst>
                                            <p:cond delay="0"/>
                                          </p:stCondLst>
                                        </p:cTn>
                                        <p:tgtEl>
                                          <p:spTgt spid="7"/>
                                        </p:tgtEl>
                                        <p:attrNameLst>
                                          <p:attrName>style.visibility</p:attrName>
                                        </p:attrNameLst>
                                      </p:cBhvr>
                                      <p:to>
                                        <p:strVal val="hidden"/>
                                      </p:to>
                                    </p:set>
                                  </p:childTnLst>
                                </p:cTn>
                              </p:par>
                            </p:childTnLst>
                          </p:cTn>
                        </p:par>
                        <p:par>
                          <p:cTn id="49" fill="hold">
                            <p:stCondLst>
                              <p:cond delay="0"/>
                            </p:stCondLst>
                            <p:childTnLst>
                              <p:par>
                                <p:cTn id="50" presetID="1" presetClass="entr" presetSubtype="0"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xit" presetSubtype="0" fill="hold" nodeType="clickEffect">
                                  <p:stCondLst>
                                    <p:cond delay="0"/>
                                  </p:stCondLst>
                                  <p:childTnLst>
                                    <p:set>
                                      <p:cBhvr>
                                        <p:cTn id="55" dur="1" fill="hold">
                                          <p:stCondLst>
                                            <p:cond delay="0"/>
                                          </p:stCondLst>
                                        </p:cTn>
                                        <p:tgtEl>
                                          <p:spTgt spid="5"/>
                                        </p:tgtEl>
                                        <p:attrNameLst>
                                          <p:attrName>style.visibility</p:attrName>
                                        </p:attrNameLst>
                                      </p:cBhvr>
                                      <p:to>
                                        <p:strVal val="hidden"/>
                                      </p:to>
                                    </p:set>
                                  </p:childTnLst>
                                </p:cTn>
                              </p:par>
                            </p:childTnLst>
                          </p:cTn>
                        </p:par>
                        <p:par>
                          <p:cTn id="56" fill="hold">
                            <p:stCondLst>
                              <p:cond delay="0"/>
                            </p:stCondLst>
                            <p:childTnLst>
                              <p:par>
                                <p:cTn id="57" presetID="1" presetClass="entr" presetSubtype="0" fill="hold" nodeType="after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8" presetClass="entr" presetSubtype="6" fill="hold" nodeType="click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strips(downRight)">
                                      <p:cBhvr>
                                        <p:cTn id="63" dur="500"/>
                                        <p:tgtEl>
                                          <p:spTgt spid="48"/>
                                        </p:tgtEl>
                                      </p:cBhvr>
                                    </p:animEffect>
                                  </p:childTnLst>
                                </p:cTn>
                              </p:par>
                            </p:childTnLst>
                          </p:cTn>
                        </p:par>
                        <p:par>
                          <p:cTn id="64" fill="hold">
                            <p:stCondLst>
                              <p:cond delay="500"/>
                            </p:stCondLst>
                            <p:childTnLst>
                              <p:par>
                                <p:cTn id="65" presetID="18" presetClass="entr" presetSubtype="12"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strips(downLeft)">
                                      <p:cBhvr>
                                        <p:cTn id="67" dur="500"/>
                                        <p:tgtEl>
                                          <p:spTgt spid="23"/>
                                        </p:tgtEl>
                                      </p:cBhvr>
                                    </p:animEffect>
                                  </p:childTnLst>
                                </p:cTn>
                              </p:par>
                              <p:par>
                                <p:cTn id="68" presetID="18" presetClass="entr" presetSubtype="6" fill="hold" nodeType="with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strips(downRight)">
                                      <p:cBhvr>
                                        <p:cTn id="70" dur="500"/>
                                        <p:tgtEl>
                                          <p:spTgt spid="49"/>
                                        </p:tgtEl>
                                      </p:cBhvr>
                                    </p:animEffect>
                                  </p:childTnLst>
                                </p:cTn>
                              </p:par>
                            </p:childTnLst>
                          </p:cTn>
                        </p:par>
                        <p:par>
                          <p:cTn id="71" fill="hold">
                            <p:stCondLst>
                              <p:cond delay="1000"/>
                            </p:stCondLst>
                            <p:childTnLst>
                              <p:par>
                                <p:cTn id="72" presetID="18" presetClass="entr" presetSubtype="12" fill="hold" nodeType="after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strips(downLeft)">
                                      <p:cBhvr>
                                        <p:cTn id="74" dur="500"/>
                                        <p:tgtEl>
                                          <p:spTgt spid="30"/>
                                        </p:tgtEl>
                                      </p:cBhvr>
                                    </p:animEffect>
                                  </p:childTnLst>
                                </p:cTn>
                              </p:par>
                              <p:par>
                                <p:cTn id="75" presetID="18" presetClass="entr" presetSubtype="6" fill="hold" nodeType="with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strips(downRight)">
                                      <p:cBhvr>
                                        <p:cTn id="77" dur="500"/>
                                        <p:tgtEl>
                                          <p:spTgt spid="41"/>
                                        </p:tgtEl>
                                      </p:cBhvr>
                                    </p:animEffect>
                                  </p:childTnLst>
                                </p:cTn>
                              </p:par>
                            </p:childTnLst>
                          </p:cTn>
                        </p:par>
                        <p:par>
                          <p:cTn id="78" fill="hold">
                            <p:stCondLst>
                              <p:cond delay="1500"/>
                            </p:stCondLst>
                            <p:childTnLst>
                              <p:par>
                                <p:cTn id="79" presetID="18" presetClass="entr" presetSubtype="12" fill="hold" nodeType="after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strips(downLeft)">
                                      <p:cBhvr>
                                        <p:cTn id="81" dur="500"/>
                                        <p:tgtEl>
                                          <p:spTgt spid="31"/>
                                        </p:tgtEl>
                                      </p:cBhvr>
                                    </p:animEffect>
                                  </p:childTnLst>
                                </p:cTn>
                              </p:par>
                              <p:par>
                                <p:cTn id="82" presetID="18" presetClass="entr" presetSubtype="6" fill="hold" nodeType="withEffect">
                                  <p:stCondLst>
                                    <p:cond delay="0"/>
                                  </p:stCondLst>
                                  <p:childTnLst>
                                    <p:set>
                                      <p:cBhvr>
                                        <p:cTn id="83" dur="1" fill="hold">
                                          <p:stCondLst>
                                            <p:cond delay="0"/>
                                          </p:stCondLst>
                                        </p:cTn>
                                        <p:tgtEl>
                                          <p:spTgt spid="42"/>
                                        </p:tgtEl>
                                        <p:attrNameLst>
                                          <p:attrName>style.visibility</p:attrName>
                                        </p:attrNameLst>
                                      </p:cBhvr>
                                      <p:to>
                                        <p:strVal val="visible"/>
                                      </p:to>
                                    </p:set>
                                    <p:animEffect transition="in" filter="strips(downRight)">
                                      <p:cBhvr>
                                        <p:cTn id="84" dur="500"/>
                                        <p:tgtEl>
                                          <p:spTgt spid="42"/>
                                        </p:tgtEl>
                                      </p:cBhvr>
                                    </p:animEffect>
                                  </p:childTnLst>
                                </p:cTn>
                              </p:par>
                            </p:childTnLst>
                          </p:cTn>
                        </p:par>
                        <p:par>
                          <p:cTn id="85" fill="hold">
                            <p:stCondLst>
                              <p:cond delay="2000"/>
                            </p:stCondLst>
                            <p:childTnLst>
                              <p:par>
                                <p:cTn id="86" presetID="18" presetClass="entr" presetSubtype="12" fill="hold" nodeType="afterEffect">
                                  <p:stCondLst>
                                    <p:cond delay="0"/>
                                  </p:stCondLst>
                                  <p:childTnLst>
                                    <p:set>
                                      <p:cBhvr>
                                        <p:cTn id="87" dur="1" fill="hold">
                                          <p:stCondLst>
                                            <p:cond delay="0"/>
                                          </p:stCondLst>
                                        </p:cTn>
                                        <p:tgtEl>
                                          <p:spTgt spid="32"/>
                                        </p:tgtEl>
                                        <p:attrNameLst>
                                          <p:attrName>style.visibility</p:attrName>
                                        </p:attrNameLst>
                                      </p:cBhvr>
                                      <p:to>
                                        <p:strVal val="visible"/>
                                      </p:to>
                                    </p:set>
                                    <p:animEffect transition="in" filter="strips(downLeft)">
                                      <p:cBhvr>
                                        <p:cTn id="88" dur="500"/>
                                        <p:tgtEl>
                                          <p:spTgt spid="32"/>
                                        </p:tgtEl>
                                      </p:cBhvr>
                                    </p:animEffect>
                                  </p:childTnLst>
                                </p:cTn>
                              </p:par>
                            </p:childTnLst>
                          </p:cTn>
                        </p:par>
                      </p:childTnLst>
                    </p:cTn>
                  </p:par>
                  <p:par>
                    <p:cTn id="89" fill="hold">
                      <p:stCondLst>
                        <p:cond delay="indefinite"/>
                      </p:stCondLst>
                      <p:childTnLst>
                        <p:par>
                          <p:cTn id="90" fill="hold">
                            <p:stCondLst>
                              <p:cond delay="0"/>
                            </p:stCondLst>
                            <p:childTnLst>
                              <p:par>
                                <p:cTn id="91" presetID="1" presetClass="exit" presetSubtype="0" fill="hold" nodeType="clickEffect">
                                  <p:stCondLst>
                                    <p:cond delay="0"/>
                                  </p:stCondLst>
                                  <p:childTnLst>
                                    <p:set>
                                      <p:cBhvr>
                                        <p:cTn id="92" dur="1" fill="hold">
                                          <p:stCondLst>
                                            <p:cond delay="0"/>
                                          </p:stCondLst>
                                        </p:cTn>
                                        <p:tgtEl>
                                          <p:spTgt spid="10"/>
                                        </p:tgtEl>
                                        <p:attrNameLst>
                                          <p:attrName>style.visibility</p:attrName>
                                        </p:attrNameLst>
                                      </p:cBhvr>
                                      <p:to>
                                        <p:strVal val="hidden"/>
                                      </p:to>
                                    </p:set>
                                  </p:childTnLst>
                                </p:cTn>
                              </p:par>
                              <p:par>
                                <p:cTn id="93" presetID="1" presetClass="exit" presetSubtype="0" fill="hold" nodeType="withEffect">
                                  <p:stCondLst>
                                    <p:cond delay="0"/>
                                  </p:stCondLst>
                                  <p:childTnLst>
                                    <p:set>
                                      <p:cBhvr>
                                        <p:cTn id="94" dur="1" fill="hold">
                                          <p:stCondLst>
                                            <p:cond delay="0"/>
                                          </p:stCondLst>
                                        </p:cTn>
                                        <p:tgtEl>
                                          <p:spTgt spid="9"/>
                                        </p:tgtEl>
                                        <p:attrNameLst>
                                          <p:attrName>style.visibility</p:attrName>
                                        </p:attrNameLst>
                                      </p:cBhvr>
                                      <p:to>
                                        <p:strVal val="hidden"/>
                                      </p:to>
                                    </p:set>
                                  </p:childTnLst>
                                </p:cTn>
                              </p:par>
                            </p:childTnLst>
                          </p:cTn>
                        </p:par>
                        <p:par>
                          <p:cTn id="95" fill="hold">
                            <p:stCondLst>
                              <p:cond delay="0"/>
                            </p:stCondLst>
                            <p:childTnLst>
                              <p:par>
                                <p:cTn id="96" presetID="1" presetClass="entr" presetSubtype="0" fill="hold" nodeType="afterEffect">
                                  <p:stCondLst>
                                    <p:cond delay="0"/>
                                  </p:stCondLst>
                                  <p:childTnLst>
                                    <p:set>
                                      <p:cBhvr>
                                        <p:cTn id="97"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D0E65-4D7F-A541-AC28-82DCADE8DA4B}"/>
              </a:ext>
            </a:extLst>
          </p:cNvPr>
          <p:cNvSpPr>
            <a:spLocks noGrp="1"/>
          </p:cNvSpPr>
          <p:nvPr>
            <p:ph type="title"/>
          </p:nvPr>
        </p:nvSpPr>
        <p:spPr/>
        <p:txBody>
          <a:bodyPr/>
          <a:lstStyle/>
          <a:p>
            <a:r>
              <a:rPr lang="en-US" dirty="0"/>
              <a:t>Required Peripheral Circuitry</a:t>
            </a:r>
          </a:p>
        </p:txBody>
      </p:sp>
      <p:sp>
        <p:nvSpPr>
          <p:cNvPr id="3" name="Content Placeholder 2">
            <a:extLst>
              <a:ext uri="{FF2B5EF4-FFF2-40B4-BE49-F238E27FC236}">
                <a16:creationId xmlns:a16="http://schemas.microsoft.com/office/drawing/2014/main" id="{42962A22-A25E-ED40-9960-591D32EFB7FF}"/>
              </a:ext>
            </a:extLst>
          </p:cNvPr>
          <p:cNvSpPr>
            <a:spLocks noGrp="1"/>
          </p:cNvSpPr>
          <p:nvPr>
            <p:ph idx="1"/>
          </p:nvPr>
        </p:nvSpPr>
        <p:spPr>
          <a:xfrm>
            <a:off x="199103" y="1229032"/>
            <a:ext cx="8610600" cy="4876800"/>
          </a:xfrm>
        </p:spPr>
        <p:txBody>
          <a:bodyPr/>
          <a:lstStyle/>
          <a:p>
            <a:endParaRPr lang="en-US" dirty="0"/>
          </a:p>
        </p:txBody>
      </p:sp>
      <p:grpSp>
        <p:nvGrpSpPr>
          <p:cNvPr id="4" name="Group 3">
            <a:extLst>
              <a:ext uri="{FF2B5EF4-FFF2-40B4-BE49-F238E27FC236}">
                <a16:creationId xmlns:a16="http://schemas.microsoft.com/office/drawing/2014/main" id="{501C9FDA-AB1A-D04E-AD59-8AA1552F121A}"/>
              </a:ext>
            </a:extLst>
          </p:cNvPr>
          <p:cNvGrpSpPr/>
          <p:nvPr/>
        </p:nvGrpSpPr>
        <p:grpSpPr>
          <a:xfrm>
            <a:off x="4179119" y="4812675"/>
            <a:ext cx="2414457" cy="244312"/>
            <a:chOff x="3453687" y="5575096"/>
            <a:chExt cx="2414457" cy="244312"/>
          </a:xfrm>
        </p:grpSpPr>
        <p:cxnSp>
          <p:nvCxnSpPr>
            <p:cNvPr id="5" name="Straight Connector 4">
              <a:extLst>
                <a:ext uri="{FF2B5EF4-FFF2-40B4-BE49-F238E27FC236}">
                  <a16:creationId xmlns:a16="http://schemas.microsoft.com/office/drawing/2014/main" id="{2BEFD103-7720-C342-A0EE-39EAD1FD55BC}"/>
                </a:ext>
              </a:extLst>
            </p:cNvPr>
            <p:cNvCxnSpPr/>
            <p:nvPr/>
          </p:nvCxnSpPr>
          <p:spPr bwMode="auto">
            <a:xfrm>
              <a:off x="3453687" y="5589240"/>
              <a:ext cx="0" cy="230168"/>
            </a:xfrm>
            <a:prstGeom prst="line">
              <a:avLst/>
            </a:prstGeom>
            <a:solidFill>
              <a:schemeClr val="accent1"/>
            </a:solidFill>
            <a:ln w="38100" cap="flat" cmpd="sng" algn="ctr">
              <a:solidFill>
                <a:schemeClr val="tx1"/>
              </a:solidFill>
              <a:prstDash val="solid"/>
              <a:miter lim="800000"/>
              <a:headEnd type="none" w="med" len="med"/>
              <a:tailEnd type="none" w="med" len="med"/>
            </a:ln>
            <a:effectLst/>
          </p:spPr>
        </p:cxnSp>
        <p:cxnSp>
          <p:nvCxnSpPr>
            <p:cNvPr id="6" name="Straight Connector 5">
              <a:extLst>
                <a:ext uri="{FF2B5EF4-FFF2-40B4-BE49-F238E27FC236}">
                  <a16:creationId xmlns:a16="http://schemas.microsoft.com/office/drawing/2014/main" id="{DF1DA22C-F8E9-5F40-9287-3D030FC9F321}"/>
                </a:ext>
              </a:extLst>
            </p:cNvPr>
            <p:cNvCxnSpPr/>
            <p:nvPr/>
          </p:nvCxnSpPr>
          <p:spPr bwMode="auto">
            <a:xfrm>
              <a:off x="4211960" y="5575096"/>
              <a:ext cx="0" cy="230168"/>
            </a:xfrm>
            <a:prstGeom prst="line">
              <a:avLst/>
            </a:prstGeom>
            <a:solidFill>
              <a:schemeClr val="accent1"/>
            </a:solidFill>
            <a:ln w="38100" cap="flat" cmpd="sng" algn="ctr">
              <a:solidFill>
                <a:schemeClr val="tx1"/>
              </a:solidFill>
              <a:prstDash val="solid"/>
              <a:miter lim="800000"/>
              <a:headEnd type="none" w="med" len="med"/>
              <a:tailEnd type="none" w="med" len="med"/>
            </a:ln>
            <a:effectLst/>
          </p:spPr>
        </p:cxnSp>
        <p:cxnSp>
          <p:nvCxnSpPr>
            <p:cNvPr id="7" name="Straight Connector 6">
              <a:extLst>
                <a:ext uri="{FF2B5EF4-FFF2-40B4-BE49-F238E27FC236}">
                  <a16:creationId xmlns:a16="http://schemas.microsoft.com/office/drawing/2014/main" id="{F15DEEF6-7DE2-C54B-BF80-F278C8E3D561}"/>
                </a:ext>
              </a:extLst>
            </p:cNvPr>
            <p:cNvCxnSpPr/>
            <p:nvPr/>
          </p:nvCxnSpPr>
          <p:spPr bwMode="auto">
            <a:xfrm>
              <a:off x="5076056" y="5575096"/>
              <a:ext cx="0" cy="230168"/>
            </a:xfrm>
            <a:prstGeom prst="line">
              <a:avLst/>
            </a:prstGeom>
            <a:solidFill>
              <a:schemeClr val="accent1"/>
            </a:solidFill>
            <a:ln w="38100" cap="flat" cmpd="sng" algn="ctr">
              <a:solidFill>
                <a:schemeClr val="tx1"/>
              </a:solidFill>
              <a:prstDash val="solid"/>
              <a:miter lim="800000"/>
              <a:headEnd type="none" w="med" len="med"/>
              <a:tailEnd type="none" w="med" len="med"/>
            </a:ln>
            <a:effectLst/>
          </p:spPr>
        </p:cxnSp>
        <p:cxnSp>
          <p:nvCxnSpPr>
            <p:cNvPr id="8" name="Straight Connector 7">
              <a:extLst>
                <a:ext uri="{FF2B5EF4-FFF2-40B4-BE49-F238E27FC236}">
                  <a16:creationId xmlns:a16="http://schemas.microsoft.com/office/drawing/2014/main" id="{EABB1CFD-E3A6-BE4A-AFD8-EAA17880DDBB}"/>
                </a:ext>
              </a:extLst>
            </p:cNvPr>
            <p:cNvCxnSpPr/>
            <p:nvPr/>
          </p:nvCxnSpPr>
          <p:spPr bwMode="auto">
            <a:xfrm>
              <a:off x="5868144" y="5589240"/>
              <a:ext cx="0" cy="230168"/>
            </a:xfrm>
            <a:prstGeom prst="line">
              <a:avLst/>
            </a:prstGeom>
            <a:solidFill>
              <a:schemeClr val="accent1"/>
            </a:solidFill>
            <a:ln w="38100" cap="flat" cmpd="sng" algn="ctr">
              <a:solidFill>
                <a:schemeClr val="tx1"/>
              </a:solidFill>
              <a:prstDash val="solid"/>
              <a:miter lim="800000"/>
              <a:headEnd type="none" w="med" len="med"/>
              <a:tailEnd type="none" w="med" len="med"/>
            </a:ln>
            <a:effectLst/>
          </p:spPr>
        </p:cxnSp>
      </p:grpSp>
      <p:grpSp>
        <p:nvGrpSpPr>
          <p:cNvPr id="9" name="Group 8">
            <a:extLst>
              <a:ext uri="{FF2B5EF4-FFF2-40B4-BE49-F238E27FC236}">
                <a16:creationId xmlns:a16="http://schemas.microsoft.com/office/drawing/2014/main" id="{2A0DA1EE-B5C1-0248-9E5A-784BF7362DBE}"/>
              </a:ext>
            </a:extLst>
          </p:cNvPr>
          <p:cNvGrpSpPr/>
          <p:nvPr/>
        </p:nvGrpSpPr>
        <p:grpSpPr>
          <a:xfrm>
            <a:off x="4179119" y="5302587"/>
            <a:ext cx="2414457" cy="244312"/>
            <a:chOff x="3453687" y="5575096"/>
            <a:chExt cx="2414457" cy="244312"/>
          </a:xfrm>
        </p:grpSpPr>
        <p:cxnSp>
          <p:nvCxnSpPr>
            <p:cNvPr id="10" name="Straight Connector 9">
              <a:extLst>
                <a:ext uri="{FF2B5EF4-FFF2-40B4-BE49-F238E27FC236}">
                  <a16:creationId xmlns:a16="http://schemas.microsoft.com/office/drawing/2014/main" id="{A4642DFB-4CEC-3449-BB0C-16AFB03F5276}"/>
                </a:ext>
              </a:extLst>
            </p:cNvPr>
            <p:cNvCxnSpPr/>
            <p:nvPr/>
          </p:nvCxnSpPr>
          <p:spPr bwMode="auto">
            <a:xfrm>
              <a:off x="3453687" y="5589240"/>
              <a:ext cx="0" cy="230168"/>
            </a:xfrm>
            <a:prstGeom prst="line">
              <a:avLst/>
            </a:prstGeom>
            <a:solidFill>
              <a:schemeClr val="accent1"/>
            </a:solidFill>
            <a:ln w="38100" cap="flat" cmpd="sng" algn="ctr">
              <a:solidFill>
                <a:schemeClr val="tx1"/>
              </a:solidFill>
              <a:prstDash val="solid"/>
              <a:miter lim="800000"/>
              <a:headEnd type="none" w="med" len="med"/>
              <a:tailEnd type="none" w="med" len="med"/>
            </a:ln>
            <a:effectLst/>
          </p:spPr>
        </p:cxnSp>
        <p:cxnSp>
          <p:nvCxnSpPr>
            <p:cNvPr id="11" name="Straight Connector 10">
              <a:extLst>
                <a:ext uri="{FF2B5EF4-FFF2-40B4-BE49-F238E27FC236}">
                  <a16:creationId xmlns:a16="http://schemas.microsoft.com/office/drawing/2014/main" id="{AEBCBBBC-6943-C147-BA29-31F2B4F5E48C}"/>
                </a:ext>
              </a:extLst>
            </p:cNvPr>
            <p:cNvCxnSpPr/>
            <p:nvPr/>
          </p:nvCxnSpPr>
          <p:spPr bwMode="auto">
            <a:xfrm>
              <a:off x="4211960" y="5575096"/>
              <a:ext cx="0" cy="230168"/>
            </a:xfrm>
            <a:prstGeom prst="line">
              <a:avLst/>
            </a:prstGeom>
            <a:solidFill>
              <a:schemeClr val="accent1"/>
            </a:solidFill>
            <a:ln w="38100" cap="flat" cmpd="sng" algn="ctr">
              <a:solidFill>
                <a:schemeClr val="tx1"/>
              </a:solidFill>
              <a:prstDash val="solid"/>
              <a:miter lim="800000"/>
              <a:headEnd type="none" w="med" len="med"/>
              <a:tailEnd type="none" w="med" len="med"/>
            </a:ln>
            <a:effectLst/>
          </p:spPr>
        </p:cxnSp>
        <p:cxnSp>
          <p:nvCxnSpPr>
            <p:cNvPr id="12" name="Straight Connector 11">
              <a:extLst>
                <a:ext uri="{FF2B5EF4-FFF2-40B4-BE49-F238E27FC236}">
                  <a16:creationId xmlns:a16="http://schemas.microsoft.com/office/drawing/2014/main" id="{18A52326-5CA4-884D-AEBF-703A717B7406}"/>
                </a:ext>
              </a:extLst>
            </p:cNvPr>
            <p:cNvCxnSpPr/>
            <p:nvPr/>
          </p:nvCxnSpPr>
          <p:spPr bwMode="auto">
            <a:xfrm>
              <a:off x="5076056" y="5575096"/>
              <a:ext cx="0" cy="230168"/>
            </a:xfrm>
            <a:prstGeom prst="line">
              <a:avLst/>
            </a:prstGeom>
            <a:solidFill>
              <a:schemeClr val="accent1"/>
            </a:solidFill>
            <a:ln w="38100" cap="flat" cmpd="sng" algn="ctr">
              <a:solidFill>
                <a:schemeClr val="tx1"/>
              </a:solidFill>
              <a:prstDash val="solid"/>
              <a:miter lim="800000"/>
              <a:headEnd type="none" w="med" len="med"/>
              <a:tailEnd type="none" w="med" len="med"/>
            </a:ln>
            <a:effectLst/>
          </p:spPr>
        </p:cxnSp>
        <p:cxnSp>
          <p:nvCxnSpPr>
            <p:cNvPr id="13" name="Straight Connector 12">
              <a:extLst>
                <a:ext uri="{FF2B5EF4-FFF2-40B4-BE49-F238E27FC236}">
                  <a16:creationId xmlns:a16="http://schemas.microsoft.com/office/drawing/2014/main" id="{0D9B23FD-33E0-B842-B6A6-1CAC2500C1D3}"/>
                </a:ext>
              </a:extLst>
            </p:cNvPr>
            <p:cNvCxnSpPr/>
            <p:nvPr/>
          </p:nvCxnSpPr>
          <p:spPr bwMode="auto">
            <a:xfrm>
              <a:off x="5868144" y="5589240"/>
              <a:ext cx="0" cy="230168"/>
            </a:xfrm>
            <a:prstGeom prst="line">
              <a:avLst/>
            </a:prstGeom>
            <a:solidFill>
              <a:schemeClr val="accent1"/>
            </a:solidFill>
            <a:ln w="38100" cap="flat" cmpd="sng" algn="ctr">
              <a:solidFill>
                <a:schemeClr val="tx1"/>
              </a:solidFill>
              <a:prstDash val="solid"/>
              <a:miter lim="800000"/>
              <a:headEnd type="none" w="med" len="med"/>
              <a:tailEnd type="none" w="med" len="med"/>
            </a:ln>
            <a:effectLst/>
          </p:spPr>
        </p:cxnSp>
      </p:grpSp>
      <p:grpSp>
        <p:nvGrpSpPr>
          <p:cNvPr id="14" name="组合 49">
            <a:extLst>
              <a:ext uri="{FF2B5EF4-FFF2-40B4-BE49-F238E27FC236}">
                <a16:creationId xmlns:a16="http://schemas.microsoft.com/office/drawing/2014/main" id="{B26CFA67-75BA-6643-AEF9-D2A0278EAA02}"/>
              </a:ext>
            </a:extLst>
          </p:cNvPr>
          <p:cNvGrpSpPr/>
          <p:nvPr/>
        </p:nvGrpSpPr>
        <p:grpSpPr>
          <a:xfrm>
            <a:off x="3353216" y="1226419"/>
            <a:ext cx="3509283" cy="3163218"/>
            <a:chOff x="3060000" y="1033443"/>
            <a:chExt cx="4321210" cy="4051741"/>
          </a:xfrm>
        </p:grpSpPr>
        <p:pic>
          <p:nvPicPr>
            <p:cNvPr id="15" name="图片 48">
              <a:extLst>
                <a:ext uri="{FF2B5EF4-FFF2-40B4-BE49-F238E27FC236}">
                  <a16:creationId xmlns:a16="http://schemas.microsoft.com/office/drawing/2014/main" id="{B564072F-F258-F045-AC9E-BD03A108D171}"/>
                </a:ext>
              </a:extLst>
            </p:cNvPr>
            <p:cNvPicPr>
              <a:picLocks noChangeAspect="1"/>
            </p:cNvPicPr>
            <p:nvPr/>
          </p:nvPicPr>
          <p:blipFill>
            <a:blip r:embed="rId3"/>
            <a:stretch>
              <a:fillRect/>
            </a:stretch>
          </p:blipFill>
          <p:spPr>
            <a:xfrm>
              <a:off x="3418378" y="1390115"/>
              <a:ext cx="699478" cy="690511"/>
            </a:xfrm>
            <a:prstGeom prst="rect">
              <a:avLst/>
            </a:prstGeom>
          </p:spPr>
        </p:pic>
        <p:pic>
          <p:nvPicPr>
            <p:cNvPr id="16" name="图片 49">
              <a:extLst>
                <a:ext uri="{FF2B5EF4-FFF2-40B4-BE49-F238E27FC236}">
                  <a16:creationId xmlns:a16="http://schemas.microsoft.com/office/drawing/2014/main" id="{8464B021-F2D8-5543-9877-574857176B27}"/>
                </a:ext>
              </a:extLst>
            </p:cNvPr>
            <p:cNvPicPr>
              <a:picLocks noChangeAspect="1"/>
            </p:cNvPicPr>
            <p:nvPr/>
          </p:nvPicPr>
          <p:blipFill>
            <a:blip r:embed="rId3"/>
            <a:stretch>
              <a:fillRect/>
            </a:stretch>
          </p:blipFill>
          <p:spPr>
            <a:xfrm>
              <a:off x="4403925" y="1390115"/>
              <a:ext cx="699478" cy="690511"/>
            </a:xfrm>
            <a:prstGeom prst="rect">
              <a:avLst/>
            </a:prstGeom>
          </p:spPr>
        </p:pic>
        <p:pic>
          <p:nvPicPr>
            <p:cNvPr id="17" name="图片 50">
              <a:extLst>
                <a:ext uri="{FF2B5EF4-FFF2-40B4-BE49-F238E27FC236}">
                  <a16:creationId xmlns:a16="http://schemas.microsoft.com/office/drawing/2014/main" id="{7BCC8AF3-0B4B-8241-842B-89DCBCD15DD3}"/>
                </a:ext>
              </a:extLst>
            </p:cNvPr>
            <p:cNvPicPr>
              <a:picLocks noChangeAspect="1"/>
            </p:cNvPicPr>
            <p:nvPr/>
          </p:nvPicPr>
          <p:blipFill>
            <a:blip r:embed="rId3"/>
            <a:stretch>
              <a:fillRect/>
            </a:stretch>
          </p:blipFill>
          <p:spPr>
            <a:xfrm>
              <a:off x="5404216" y="1375080"/>
              <a:ext cx="699478" cy="690511"/>
            </a:xfrm>
            <a:prstGeom prst="rect">
              <a:avLst/>
            </a:prstGeom>
          </p:spPr>
        </p:pic>
        <p:pic>
          <p:nvPicPr>
            <p:cNvPr id="18" name="图片 51">
              <a:extLst>
                <a:ext uri="{FF2B5EF4-FFF2-40B4-BE49-F238E27FC236}">
                  <a16:creationId xmlns:a16="http://schemas.microsoft.com/office/drawing/2014/main" id="{5612FD5B-0896-9E49-8E82-13BD69255886}"/>
                </a:ext>
              </a:extLst>
            </p:cNvPr>
            <p:cNvPicPr>
              <a:picLocks noChangeAspect="1"/>
            </p:cNvPicPr>
            <p:nvPr/>
          </p:nvPicPr>
          <p:blipFill>
            <a:blip r:embed="rId3"/>
            <a:stretch>
              <a:fillRect/>
            </a:stretch>
          </p:blipFill>
          <p:spPr>
            <a:xfrm>
              <a:off x="6338906" y="1361443"/>
              <a:ext cx="699478" cy="690511"/>
            </a:xfrm>
            <a:prstGeom prst="rect">
              <a:avLst/>
            </a:prstGeom>
          </p:spPr>
        </p:pic>
        <p:pic>
          <p:nvPicPr>
            <p:cNvPr id="19" name="图片 52">
              <a:extLst>
                <a:ext uri="{FF2B5EF4-FFF2-40B4-BE49-F238E27FC236}">
                  <a16:creationId xmlns:a16="http://schemas.microsoft.com/office/drawing/2014/main" id="{6F148C07-43BB-BC46-A67E-0D96384DFBA7}"/>
                </a:ext>
              </a:extLst>
            </p:cNvPr>
            <p:cNvPicPr>
              <a:picLocks noChangeAspect="1"/>
            </p:cNvPicPr>
            <p:nvPr/>
          </p:nvPicPr>
          <p:blipFill>
            <a:blip r:embed="rId3"/>
            <a:stretch>
              <a:fillRect/>
            </a:stretch>
          </p:blipFill>
          <p:spPr>
            <a:xfrm>
              <a:off x="3442583" y="2262484"/>
              <a:ext cx="699478" cy="690511"/>
            </a:xfrm>
            <a:prstGeom prst="rect">
              <a:avLst/>
            </a:prstGeom>
          </p:spPr>
        </p:pic>
        <p:pic>
          <p:nvPicPr>
            <p:cNvPr id="20" name="图片 53">
              <a:extLst>
                <a:ext uri="{FF2B5EF4-FFF2-40B4-BE49-F238E27FC236}">
                  <a16:creationId xmlns:a16="http://schemas.microsoft.com/office/drawing/2014/main" id="{BF4942DA-FD9F-CA48-96DA-92E6AD391466}"/>
                </a:ext>
              </a:extLst>
            </p:cNvPr>
            <p:cNvPicPr>
              <a:picLocks noChangeAspect="1"/>
            </p:cNvPicPr>
            <p:nvPr/>
          </p:nvPicPr>
          <p:blipFill>
            <a:blip r:embed="rId3"/>
            <a:stretch>
              <a:fillRect/>
            </a:stretch>
          </p:blipFill>
          <p:spPr>
            <a:xfrm>
              <a:off x="4428130" y="2262484"/>
              <a:ext cx="699478" cy="690511"/>
            </a:xfrm>
            <a:prstGeom prst="rect">
              <a:avLst/>
            </a:prstGeom>
          </p:spPr>
        </p:pic>
        <p:pic>
          <p:nvPicPr>
            <p:cNvPr id="21" name="图片 54">
              <a:extLst>
                <a:ext uri="{FF2B5EF4-FFF2-40B4-BE49-F238E27FC236}">
                  <a16:creationId xmlns:a16="http://schemas.microsoft.com/office/drawing/2014/main" id="{BD9E9726-499F-134D-AD34-9F687C6E0490}"/>
                </a:ext>
              </a:extLst>
            </p:cNvPr>
            <p:cNvPicPr>
              <a:picLocks noChangeAspect="1"/>
            </p:cNvPicPr>
            <p:nvPr/>
          </p:nvPicPr>
          <p:blipFill>
            <a:blip r:embed="rId3"/>
            <a:stretch>
              <a:fillRect/>
            </a:stretch>
          </p:blipFill>
          <p:spPr>
            <a:xfrm>
              <a:off x="5428421" y="2246737"/>
              <a:ext cx="699478" cy="690511"/>
            </a:xfrm>
            <a:prstGeom prst="rect">
              <a:avLst/>
            </a:prstGeom>
          </p:spPr>
        </p:pic>
        <p:pic>
          <p:nvPicPr>
            <p:cNvPr id="22" name="图片 55">
              <a:extLst>
                <a:ext uri="{FF2B5EF4-FFF2-40B4-BE49-F238E27FC236}">
                  <a16:creationId xmlns:a16="http://schemas.microsoft.com/office/drawing/2014/main" id="{9885DE93-FAAF-D148-9C0E-689F1AFA662D}"/>
                </a:ext>
              </a:extLst>
            </p:cNvPr>
            <p:cNvPicPr>
              <a:picLocks noChangeAspect="1"/>
            </p:cNvPicPr>
            <p:nvPr/>
          </p:nvPicPr>
          <p:blipFill>
            <a:blip r:embed="rId3"/>
            <a:stretch>
              <a:fillRect/>
            </a:stretch>
          </p:blipFill>
          <p:spPr>
            <a:xfrm>
              <a:off x="6336425" y="2262483"/>
              <a:ext cx="699478" cy="690511"/>
            </a:xfrm>
            <a:prstGeom prst="rect">
              <a:avLst/>
            </a:prstGeom>
          </p:spPr>
        </p:pic>
        <p:pic>
          <p:nvPicPr>
            <p:cNvPr id="23" name="图片 56">
              <a:extLst>
                <a:ext uri="{FF2B5EF4-FFF2-40B4-BE49-F238E27FC236}">
                  <a16:creationId xmlns:a16="http://schemas.microsoft.com/office/drawing/2014/main" id="{C9FFBBF2-EF85-9840-94D4-7CA94258E32C}"/>
                </a:ext>
              </a:extLst>
            </p:cNvPr>
            <p:cNvPicPr>
              <a:picLocks noChangeAspect="1"/>
            </p:cNvPicPr>
            <p:nvPr/>
          </p:nvPicPr>
          <p:blipFill>
            <a:blip r:embed="rId3"/>
            <a:stretch>
              <a:fillRect/>
            </a:stretch>
          </p:blipFill>
          <p:spPr>
            <a:xfrm>
              <a:off x="3418378" y="3148861"/>
              <a:ext cx="699478" cy="690511"/>
            </a:xfrm>
            <a:prstGeom prst="rect">
              <a:avLst/>
            </a:prstGeom>
          </p:spPr>
        </p:pic>
        <p:pic>
          <p:nvPicPr>
            <p:cNvPr id="24" name="图片 57">
              <a:extLst>
                <a:ext uri="{FF2B5EF4-FFF2-40B4-BE49-F238E27FC236}">
                  <a16:creationId xmlns:a16="http://schemas.microsoft.com/office/drawing/2014/main" id="{ACCBBD63-23EE-ED48-B124-245C9F3D8D3B}"/>
                </a:ext>
              </a:extLst>
            </p:cNvPr>
            <p:cNvPicPr>
              <a:picLocks noChangeAspect="1"/>
            </p:cNvPicPr>
            <p:nvPr/>
          </p:nvPicPr>
          <p:blipFill>
            <a:blip r:embed="rId3"/>
            <a:stretch>
              <a:fillRect/>
            </a:stretch>
          </p:blipFill>
          <p:spPr>
            <a:xfrm>
              <a:off x="4403925" y="3148861"/>
              <a:ext cx="699478" cy="690511"/>
            </a:xfrm>
            <a:prstGeom prst="rect">
              <a:avLst/>
            </a:prstGeom>
          </p:spPr>
        </p:pic>
        <p:pic>
          <p:nvPicPr>
            <p:cNvPr id="25" name="图片 58">
              <a:extLst>
                <a:ext uri="{FF2B5EF4-FFF2-40B4-BE49-F238E27FC236}">
                  <a16:creationId xmlns:a16="http://schemas.microsoft.com/office/drawing/2014/main" id="{03213437-CA5F-5943-B8CC-F76079633819}"/>
                </a:ext>
              </a:extLst>
            </p:cNvPr>
            <p:cNvPicPr>
              <a:picLocks noChangeAspect="1"/>
            </p:cNvPicPr>
            <p:nvPr/>
          </p:nvPicPr>
          <p:blipFill>
            <a:blip r:embed="rId3"/>
            <a:stretch>
              <a:fillRect/>
            </a:stretch>
          </p:blipFill>
          <p:spPr>
            <a:xfrm>
              <a:off x="5404216" y="3133826"/>
              <a:ext cx="699478" cy="690511"/>
            </a:xfrm>
            <a:prstGeom prst="rect">
              <a:avLst/>
            </a:prstGeom>
          </p:spPr>
        </p:pic>
        <p:pic>
          <p:nvPicPr>
            <p:cNvPr id="26" name="图片 59">
              <a:extLst>
                <a:ext uri="{FF2B5EF4-FFF2-40B4-BE49-F238E27FC236}">
                  <a16:creationId xmlns:a16="http://schemas.microsoft.com/office/drawing/2014/main" id="{67352D3A-A715-2C4C-AB9B-0BF899CBCEAB}"/>
                </a:ext>
              </a:extLst>
            </p:cNvPr>
            <p:cNvPicPr>
              <a:picLocks noChangeAspect="1"/>
            </p:cNvPicPr>
            <p:nvPr/>
          </p:nvPicPr>
          <p:blipFill>
            <a:blip r:embed="rId3"/>
            <a:stretch>
              <a:fillRect/>
            </a:stretch>
          </p:blipFill>
          <p:spPr>
            <a:xfrm>
              <a:off x="6338906" y="3120189"/>
              <a:ext cx="699478" cy="690511"/>
            </a:xfrm>
            <a:prstGeom prst="rect">
              <a:avLst/>
            </a:prstGeom>
          </p:spPr>
        </p:pic>
        <p:pic>
          <p:nvPicPr>
            <p:cNvPr id="27" name="图片 60">
              <a:extLst>
                <a:ext uri="{FF2B5EF4-FFF2-40B4-BE49-F238E27FC236}">
                  <a16:creationId xmlns:a16="http://schemas.microsoft.com/office/drawing/2014/main" id="{3CD296D6-B6C6-F346-A821-00429D32821E}"/>
                </a:ext>
              </a:extLst>
            </p:cNvPr>
            <p:cNvPicPr>
              <a:picLocks noChangeAspect="1"/>
            </p:cNvPicPr>
            <p:nvPr/>
          </p:nvPicPr>
          <p:blipFill>
            <a:blip r:embed="rId3"/>
            <a:stretch>
              <a:fillRect/>
            </a:stretch>
          </p:blipFill>
          <p:spPr>
            <a:xfrm>
              <a:off x="3418378" y="4063555"/>
              <a:ext cx="699478" cy="690511"/>
            </a:xfrm>
            <a:prstGeom prst="rect">
              <a:avLst/>
            </a:prstGeom>
          </p:spPr>
        </p:pic>
        <p:pic>
          <p:nvPicPr>
            <p:cNvPr id="28" name="图片 61">
              <a:extLst>
                <a:ext uri="{FF2B5EF4-FFF2-40B4-BE49-F238E27FC236}">
                  <a16:creationId xmlns:a16="http://schemas.microsoft.com/office/drawing/2014/main" id="{FEE64F18-E452-A54D-BF9B-9E992DAF9D36}"/>
                </a:ext>
              </a:extLst>
            </p:cNvPr>
            <p:cNvPicPr>
              <a:picLocks noChangeAspect="1"/>
            </p:cNvPicPr>
            <p:nvPr/>
          </p:nvPicPr>
          <p:blipFill>
            <a:blip r:embed="rId3"/>
            <a:stretch>
              <a:fillRect/>
            </a:stretch>
          </p:blipFill>
          <p:spPr>
            <a:xfrm>
              <a:off x="4403925" y="4063555"/>
              <a:ext cx="699478" cy="690511"/>
            </a:xfrm>
            <a:prstGeom prst="rect">
              <a:avLst/>
            </a:prstGeom>
          </p:spPr>
        </p:pic>
        <p:pic>
          <p:nvPicPr>
            <p:cNvPr id="29" name="图片 63">
              <a:extLst>
                <a:ext uri="{FF2B5EF4-FFF2-40B4-BE49-F238E27FC236}">
                  <a16:creationId xmlns:a16="http://schemas.microsoft.com/office/drawing/2014/main" id="{5C66697A-D666-6540-A258-999930AC62A8}"/>
                </a:ext>
              </a:extLst>
            </p:cNvPr>
            <p:cNvPicPr>
              <a:picLocks noChangeAspect="1"/>
            </p:cNvPicPr>
            <p:nvPr/>
          </p:nvPicPr>
          <p:blipFill>
            <a:blip r:embed="rId3"/>
            <a:stretch>
              <a:fillRect/>
            </a:stretch>
          </p:blipFill>
          <p:spPr>
            <a:xfrm>
              <a:off x="5404216" y="4048520"/>
              <a:ext cx="699478" cy="690511"/>
            </a:xfrm>
            <a:prstGeom prst="rect">
              <a:avLst/>
            </a:prstGeom>
          </p:spPr>
        </p:pic>
        <p:pic>
          <p:nvPicPr>
            <p:cNvPr id="30" name="图片 70">
              <a:extLst>
                <a:ext uri="{FF2B5EF4-FFF2-40B4-BE49-F238E27FC236}">
                  <a16:creationId xmlns:a16="http://schemas.microsoft.com/office/drawing/2014/main" id="{83B04455-702E-2846-9A52-728598B5D608}"/>
                </a:ext>
              </a:extLst>
            </p:cNvPr>
            <p:cNvPicPr>
              <a:picLocks noChangeAspect="1"/>
            </p:cNvPicPr>
            <p:nvPr/>
          </p:nvPicPr>
          <p:blipFill>
            <a:blip r:embed="rId3"/>
            <a:stretch>
              <a:fillRect/>
            </a:stretch>
          </p:blipFill>
          <p:spPr>
            <a:xfrm>
              <a:off x="6338906" y="4034883"/>
              <a:ext cx="699478" cy="690511"/>
            </a:xfrm>
            <a:prstGeom prst="rect">
              <a:avLst/>
            </a:prstGeom>
          </p:spPr>
        </p:pic>
        <p:grpSp>
          <p:nvGrpSpPr>
            <p:cNvPr id="31" name="组 138">
              <a:extLst>
                <a:ext uri="{FF2B5EF4-FFF2-40B4-BE49-F238E27FC236}">
                  <a16:creationId xmlns:a16="http://schemas.microsoft.com/office/drawing/2014/main" id="{8944140D-BFAD-5443-A279-85B50103AA4F}"/>
                </a:ext>
              </a:extLst>
            </p:cNvPr>
            <p:cNvGrpSpPr/>
            <p:nvPr/>
          </p:nvGrpSpPr>
          <p:grpSpPr>
            <a:xfrm>
              <a:off x="4079776" y="1033443"/>
              <a:ext cx="2902916" cy="4051741"/>
              <a:chOff x="4079776" y="1033443"/>
              <a:chExt cx="2902916" cy="4483789"/>
            </a:xfrm>
          </p:grpSpPr>
          <p:cxnSp>
            <p:nvCxnSpPr>
              <p:cNvPr id="108" name="直线箭头连接符 149">
                <a:extLst>
                  <a:ext uri="{FF2B5EF4-FFF2-40B4-BE49-F238E27FC236}">
                    <a16:creationId xmlns:a16="http://schemas.microsoft.com/office/drawing/2014/main" id="{40AE3B91-88A0-DE4D-A610-6397A9CC26A3}"/>
                  </a:ext>
                </a:extLst>
              </p:cNvPr>
              <p:cNvCxnSpPr/>
              <p:nvPr/>
            </p:nvCxnSpPr>
            <p:spPr>
              <a:xfrm>
                <a:off x="4079776" y="1033443"/>
                <a:ext cx="0" cy="4483789"/>
              </a:xfrm>
              <a:prstGeom prst="straightConnector1">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09" name="直线箭头连接符 150">
                <a:extLst>
                  <a:ext uri="{FF2B5EF4-FFF2-40B4-BE49-F238E27FC236}">
                    <a16:creationId xmlns:a16="http://schemas.microsoft.com/office/drawing/2014/main" id="{D650D9AB-342C-BB48-8968-714AFB1357CB}"/>
                  </a:ext>
                </a:extLst>
              </p:cNvPr>
              <p:cNvCxnSpPr/>
              <p:nvPr/>
            </p:nvCxnSpPr>
            <p:spPr>
              <a:xfrm>
                <a:off x="5056909" y="1033443"/>
                <a:ext cx="0" cy="4483789"/>
              </a:xfrm>
              <a:prstGeom prst="straightConnector1">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10" name="直线箭头连接符 151">
                <a:extLst>
                  <a:ext uri="{FF2B5EF4-FFF2-40B4-BE49-F238E27FC236}">
                    <a16:creationId xmlns:a16="http://schemas.microsoft.com/office/drawing/2014/main" id="{8D1ADB44-384E-3044-8596-627301F29F2D}"/>
                  </a:ext>
                </a:extLst>
              </p:cNvPr>
              <p:cNvCxnSpPr/>
              <p:nvPr/>
            </p:nvCxnSpPr>
            <p:spPr>
              <a:xfrm>
                <a:off x="6051600" y="1033443"/>
                <a:ext cx="0" cy="4483789"/>
              </a:xfrm>
              <a:prstGeom prst="straightConnector1">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11" name="直线箭头连接符 152">
                <a:extLst>
                  <a:ext uri="{FF2B5EF4-FFF2-40B4-BE49-F238E27FC236}">
                    <a16:creationId xmlns:a16="http://schemas.microsoft.com/office/drawing/2014/main" id="{7FF6A627-2264-B84B-8D27-D7965AE7458F}"/>
                  </a:ext>
                </a:extLst>
              </p:cNvPr>
              <p:cNvCxnSpPr/>
              <p:nvPr/>
            </p:nvCxnSpPr>
            <p:spPr>
              <a:xfrm>
                <a:off x="6982692" y="1033443"/>
                <a:ext cx="0" cy="4483789"/>
              </a:xfrm>
              <a:prstGeom prst="straightConnector1">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32" name="组 51">
              <a:extLst>
                <a:ext uri="{FF2B5EF4-FFF2-40B4-BE49-F238E27FC236}">
                  <a16:creationId xmlns:a16="http://schemas.microsoft.com/office/drawing/2014/main" id="{91EAD634-398D-A54F-AF8E-B2CCBB22C2C9}"/>
                </a:ext>
              </a:extLst>
            </p:cNvPr>
            <p:cNvGrpSpPr/>
            <p:nvPr/>
          </p:nvGrpSpPr>
          <p:grpSpPr>
            <a:xfrm>
              <a:off x="3071664" y="1268760"/>
              <a:ext cx="4309546" cy="289868"/>
              <a:chOff x="3071664" y="1268760"/>
              <a:chExt cx="4309546" cy="289868"/>
            </a:xfrm>
          </p:grpSpPr>
          <p:sp>
            <p:nvSpPr>
              <p:cNvPr id="99" name="空心弧 140">
                <a:extLst>
                  <a:ext uri="{FF2B5EF4-FFF2-40B4-BE49-F238E27FC236}">
                    <a16:creationId xmlns:a16="http://schemas.microsoft.com/office/drawing/2014/main" id="{075B2E7C-3132-7D4C-BDF9-C8E7AC4B64DE}"/>
                  </a:ext>
                </a:extLst>
              </p:cNvPr>
              <p:cNvSpPr/>
              <p:nvPr/>
            </p:nvSpPr>
            <p:spPr>
              <a:xfrm>
                <a:off x="3990198" y="1270596"/>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00" name="空心弧 141">
                <a:extLst>
                  <a:ext uri="{FF2B5EF4-FFF2-40B4-BE49-F238E27FC236}">
                    <a16:creationId xmlns:a16="http://schemas.microsoft.com/office/drawing/2014/main" id="{D9244C49-DD62-EB4A-ABBD-3761BE0B3DBB}"/>
                  </a:ext>
                </a:extLst>
              </p:cNvPr>
              <p:cNvSpPr/>
              <p:nvPr/>
            </p:nvSpPr>
            <p:spPr>
              <a:xfrm>
                <a:off x="4957280" y="1269678"/>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01" name="空心弧 142">
                <a:extLst>
                  <a:ext uri="{FF2B5EF4-FFF2-40B4-BE49-F238E27FC236}">
                    <a16:creationId xmlns:a16="http://schemas.microsoft.com/office/drawing/2014/main" id="{CAC9F42F-3467-764F-9A3B-4B92153D564B}"/>
                  </a:ext>
                </a:extLst>
              </p:cNvPr>
              <p:cNvSpPr/>
              <p:nvPr/>
            </p:nvSpPr>
            <p:spPr>
              <a:xfrm>
                <a:off x="5924362" y="1269678"/>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02" name="空心弧 143">
                <a:extLst>
                  <a:ext uri="{FF2B5EF4-FFF2-40B4-BE49-F238E27FC236}">
                    <a16:creationId xmlns:a16="http://schemas.microsoft.com/office/drawing/2014/main" id="{B39D7BB7-0C61-594F-863E-8C0EA6D46686}"/>
                  </a:ext>
                </a:extLst>
              </p:cNvPr>
              <p:cNvSpPr/>
              <p:nvPr/>
            </p:nvSpPr>
            <p:spPr>
              <a:xfrm>
                <a:off x="6883429" y="1268760"/>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cxnSp>
            <p:nvCxnSpPr>
              <p:cNvPr id="103" name="直线连接符 144">
                <a:extLst>
                  <a:ext uri="{FF2B5EF4-FFF2-40B4-BE49-F238E27FC236}">
                    <a16:creationId xmlns:a16="http://schemas.microsoft.com/office/drawing/2014/main" id="{3E5A38ED-040E-564E-9FEA-CA67F28466E6}"/>
                  </a:ext>
                </a:extLst>
              </p:cNvPr>
              <p:cNvCxnSpPr/>
              <p:nvPr/>
            </p:nvCxnSpPr>
            <p:spPr>
              <a:xfrm>
                <a:off x="3071664" y="1412776"/>
                <a:ext cx="936104"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04" name="直线连接符 145">
                <a:extLst>
                  <a:ext uri="{FF2B5EF4-FFF2-40B4-BE49-F238E27FC236}">
                    <a16:creationId xmlns:a16="http://schemas.microsoft.com/office/drawing/2014/main" id="{B654D764-1BCA-0745-A27D-972B2C7F9E1C}"/>
                  </a:ext>
                </a:extLst>
              </p:cNvPr>
              <p:cNvCxnSpPr/>
              <p:nvPr/>
            </p:nvCxnSpPr>
            <p:spPr>
              <a:xfrm>
                <a:off x="4178792" y="1407548"/>
                <a:ext cx="793759"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05" name="直线连接符 146">
                <a:extLst>
                  <a:ext uri="{FF2B5EF4-FFF2-40B4-BE49-F238E27FC236}">
                    <a16:creationId xmlns:a16="http://schemas.microsoft.com/office/drawing/2014/main" id="{84084F5D-7E0D-E240-B7D9-C85ABC507A04}"/>
                  </a:ext>
                </a:extLst>
              </p:cNvPr>
              <p:cNvCxnSpPr/>
              <p:nvPr/>
            </p:nvCxnSpPr>
            <p:spPr>
              <a:xfrm>
                <a:off x="5166998" y="1400370"/>
                <a:ext cx="795817"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06" name="直线连接符 147">
                <a:extLst>
                  <a:ext uri="{FF2B5EF4-FFF2-40B4-BE49-F238E27FC236}">
                    <a16:creationId xmlns:a16="http://schemas.microsoft.com/office/drawing/2014/main" id="{25841E64-889A-FE48-A63A-ABBF84512BF5}"/>
                  </a:ext>
                </a:extLst>
              </p:cNvPr>
              <p:cNvCxnSpPr/>
              <p:nvPr/>
            </p:nvCxnSpPr>
            <p:spPr>
              <a:xfrm flipV="1">
                <a:off x="6130243" y="1393422"/>
                <a:ext cx="774872" cy="184"/>
              </a:xfrm>
              <a:prstGeom prst="line">
                <a:avLst/>
              </a:prstGeom>
              <a:ln w="38100"/>
            </p:spPr>
            <p:style>
              <a:lnRef idx="1">
                <a:schemeClr val="dk1"/>
              </a:lnRef>
              <a:fillRef idx="0">
                <a:schemeClr val="dk1"/>
              </a:fillRef>
              <a:effectRef idx="0">
                <a:schemeClr val="dk1"/>
              </a:effectRef>
              <a:fontRef idx="minor">
                <a:schemeClr val="tx1"/>
              </a:fontRef>
            </p:style>
          </p:cxnSp>
          <p:cxnSp>
            <p:nvCxnSpPr>
              <p:cNvPr id="107" name="直线连接符 148">
                <a:extLst>
                  <a:ext uri="{FF2B5EF4-FFF2-40B4-BE49-F238E27FC236}">
                    <a16:creationId xmlns:a16="http://schemas.microsoft.com/office/drawing/2014/main" id="{8D185E88-8DA9-CB40-99E8-F1E1690AD2F3}"/>
                  </a:ext>
                </a:extLst>
              </p:cNvPr>
              <p:cNvCxnSpPr/>
              <p:nvPr/>
            </p:nvCxnSpPr>
            <p:spPr>
              <a:xfrm>
                <a:off x="7080077" y="1400370"/>
                <a:ext cx="301133" cy="0"/>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33" name="组 52">
              <a:extLst>
                <a:ext uri="{FF2B5EF4-FFF2-40B4-BE49-F238E27FC236}">
                  <a16:creationId xmlns:a16="http://schemas.microsoft.com/office/drawing/2014/main" id="{052FBA3F-FC4A-8640-8553-F739878CD1DE}"/>
                </a:ext>
              </a:extLst>
            </p:cNvPr>
            <p:cNvGrpSpPr/>
            <p:nvPr/>
          </p:nvGrpSpPr>
          <p:grpSpPr>
            <a:xfrm>
              <a:off x="3063600" y="2161688"/>
              <a:ext cx="4315016" cy="291704"/>
              <a:chOff x="3063600" y="2008133"/>
              <a:chExt cx="4315016" cy="291704"/>
            </a:xfrm>
          </p:grpSpPr>
          <p:sp>
            <p:nvSpPr>
              <p:cNvPr id="90" name="空心弧 131">
                <a:extLst>
                  <a:ext uri="{FF2B5EF4-FFF2-40B4-BE49-F238E27FC236}">
                    <a16:creationId xmlns:a16="http://schemas.microsoft.com/office/drawing/2014/main" id="{5A2A2C99-9868-7F4A-A120-5270F10DB6AF}"/>
                  </a:ext>
                </a:extLst>
              </p:cNvPr>
              <p:cNvSpPr/>
              <p:nvPr/>
            </p:nvSpPr>
            <p:spPr>
              <a:xfrm>
                <a:off x="3981449" y="2011805"/>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91" name="空心弧 132">
                <a:extLst>
                  <a:ext uri="{FF2B5EF4-FFF2-40B4-BE49-F238E27FC236}">
                    <a16:creationId xmlns:a16="http://schemas.microsoft.com/office/drawing/2014/main" id="{0BCF0E6D-3119-984B-BF93-DF031AAB70A4}"/>
                  </a:ext>
                </a:extLst>
              </p:cNvPr>
              <p:cNvSpPr/>
              <p:nvPr/>
            </p:nvSpPr>
            <p:spPr>
              <a:xfrm>
                <a:off x="5933111" y="2009969"/>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92" name="空心弧 133">
                <a:extLst>
                  <a:ext uri="{FF2B5EF4-FFF2-40B4-BE49-F238E27FC236}">
                    <a16:creationId xmlns:a16="http://schemas.microsoft.com/office/drawing/2014/main" id="{8D86369F-F002-3F48-BB36-DFB2C230F42C}"/>
                  </a:ext>
                </a:extLst>
              </p:cNvPr>
              <p:cNvSpPr/>
              <p:nvPr/>
            </p:nvSpPr>
            <p:spPr>
              <a:xfrm>
                <a:off x="4957280" y="2009969"/>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93" name="空心弧 134">
                <a:extLst>
                  <a:ext uri="{FF2B5EF4-FFF2-40B4-BE49-F238E27FC236}">
                    <a16:creationId xmlns:a16="http://schemas.microsoft.com/office/drawing/2014/main" id="{54D64626-D8BE-9F49-BC9A-A45421026983}"/>
                  </a:ext>
                </a:extLst>
              </p:cNvPr>
              <p:cNvSpPr/>
              <p:nvPr/>
            </p:nvSpPr>
            <p:spPr>
              <a:xfrm>
                <a:off x="6879393" y="2008133"/>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cxnSp>
            <p:nvCxnSpPr>
              <p:cNvPr id="94" name="直线连接符 135">
                <a:extLst>
                  <a:ext uri="{FF2B5EF4-FFF2-40B4-BE49-F238E27FC236}">
                    <a16:creationId xmlns:a16="http://schemas.microsoft.com/office/drawing/2014/main" id="{043392E7-B89A-CA49-980E-F0B3E5FFF90D}"/>
                  </a:ext>
                </a:extLst>
              </p:cNvPr>
              <p:cNvCxnSpPr/>
              <p:nvPr/>
            </p:nvCxnSpPr>
            <p:spPr>
              <a:xfrm>
                <a:off x="3063600" y="2145600"/>
                <a:ext cx="936104"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95" name="直线连接符 136">
                <a:extLst>
                  <a:ext uri="{FF2B5EF4-FFF2-40B4-BE49-F238E27FC236}">
                    <a16:creationId xmlns:a16="http://schemas.microsoft.com/office/drawing/2014/main" id="{1A6DA1B9-CB04-A54E-A13B-7A48DC75AFF1}"/>
                  </a:ext>
                </a:extLst>
              </p:cNvPr>
              <p:cNvCxnSpPr/>
              <p:nvPr/>
            </p:nvCxnSpPr>
            <p:spPr>
              <a:xfrm>
                <a:off x="4171955" y="2140372"/>
                <a:ext cx="793759"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96" name="直线连接符 137">
                <a:extLst>
                  <a:ext uri="{FF2B5EF4-FFF2-40B4-BE49-F238E27FC236}">
                    <a16:creationId xmlns:a16="http://schemas.microsoft.com/office/drawing/2014/main" id="{7807FE0B-95F2-F644-BED4-42BF5554D6F0}"/>
                  </a:ext>
                </a:extLst>
              </p:cNvPr>
              <p:cNvCxnSpPr/>
              <p:nvPr/>
            </p:nvCxnSpPr>
            <p:spPr>
              <a:xfrm>
                <a:off x="5160142" y="2133194"/>
                <a:ext cx="795817"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97" name="直线连接符 138">
                <a:extLst>
                  <a:ext uri="{FF2B5EF4-FFF2-40B4-BE49-F238E27FC236}">
                    <a16:creationId xmlns:a16="http://schemas.microsoft.com/office/drawing/2014/main" id="{FBC1909F-210A-D44D-96A2-B873608AF0F2}"/>
                  </a:ext>
                </a:extLst>
              </p:cNvPr>
              <p:cNvCxnSpPr/>
              <p:nvPr/>
            </p:nvCxnSpPr>
            <p:spPr>
              <a:xfrm>
                <a:off x="6143291" y="2145600"/>
                <a:ext cx="755318"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98" name="直线连接符 139">
                <a:extLst>
                  <a:ext uri="{FF2B5EF4-FFF2-40B4-BE49-F238E27FC236}">
                    <a16:creationId xmlns:a16="http://schemas.microsoft.com/office/drawing/2014/main" id="{1A43F3EC-39C5-5C4B-8820-2991ADD7B155}"/>
                  </a:ext>
                </a:extLst>
              </p:cNvPr>
              <p:cNvCxnSpPr/>
              <p:nvPr/>
            </p:nvCxnSpPr>
            <p:spPr>
              <a:xfrm>
                <a:off x="7077483" y="2133194"/>
                <a:ext cx="301133" cy="0"/>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34" name="组 53">
              <a:extLst>
                <a:ext uri="{FF2B5EF4-FFF2-40B4-BE49-F238E27FC236}">
                  <a16:creationId xmlns:a16="http://schemas.microsoft.com/office/drawing/2014/main" id="{0656E068-5118-6046-B847-C2DA20AEB46A}"/>
                </a:ext>
              </a:extLst>
            </p:cNvPr>
            <p:cNvGrpSpPr/>
            <p:nvPr/>
          </p:nvGrpSpPr>
          <p:grpSpPr>
            <a:xfrm>
              <a:off x="3071664" y="3043241"/>
              <a:ext cx="4309546" cy="291704"/>
              <a:chOff x="3071664" y="2745670"/>
              <a:chExt cx="4309546" cy="291704"/>
            </a:xfrm>
          </p:grpSpPr>
          <p:sp>
            <p:nvSpPr>
              <p:cNvPr id="81" name="空心弧 121">
                <a:extLst>
                  <a:ext uri="{FF2B5EF4-FFF2-40B4-BE49-F238E27FC236}">
                    <a16:creationId xmlns:a16="http://schemas.microsoft.com/office/drawing/2014/main" id="{1452472E-AA36-904B-99B3-13204630F734}"/>
                  </a:ext>
                </a:extLst>
              </p:cNvPr>
              <p:cNvSpPr/>
              <p:nvPr/>
            </p:nvSpPr>
            <p:spPr>
              <a:xfrm>
                <a:off x="3985273" y="2749342"/>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82" name="空心弧 122">
                <a:extLst>
                  <a:ext uri="{FF2B5EF4-FFF2-40B4-BE49-F238E27FC236}">
                    <a16:creationId xmlns:a16="http://schemas.microsoft.com/office/drawing/2014/main" id="{EA4345A2-ABD0-A74C-AE3B-6D74ADB43495}"/>
                  </a:ext>
                </a:extLst>
              </p:cNvPr>
              <p:cNvSpPr/>
              <p:nvPr/>
            </p:nvSpPr>
            <p:spPr>
              <a:xfrm>
                <a:off x="5924362" y="2745670"/>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83" name="空心弧 124">
                <a:extLst>
                  <a:ext uri="{FF2B5EF4-FFF2-40B4-BE49-F238E27FC236}">
                    <a16:creationId xmlns:a16="http://schemas.microsoft.com/office/drawing/2014/main" id="{05245ED4-9176-0440-8127-83ACDBDEEC02}"/>
                  </a:ext>
                </a:extLst>
              </p:cNvPr>
              <p:cNvSpPr/>
              <p:nvPr/>
            </p:nvSpPr>
            <p:spPr>
              <a:xfrm>
                <a:off x="4961104" y="2747506"/>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84" name="空心弧 125">
                <a:extLst>
                  <a:ext uri="{FF2B5EF4-FFF2-40B4-BE49-F238E27FC236}">
                    <a16:creationId xmlns:a16="http://schemas.microsoft.com/office/drawing/2014/main" id="{B4785485-373F-A945-8AF1-E7A514116E80}"/>
                  </a:ext>
                </a:extLst>
              </p:cNvPr>
              <p:cNvSpPr/>
              <p:nvPr/>
            </p:nvSpPr>
            <p:spPr>
              <a:xfrm>
                <a:off x="6883217" y="2745670"/>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cxnSp>
            <p:nvCxnSpPr>
              <p:cNvPr id="85" name="直线连接符 126">
                <a:extLst>
                  <a:ext uri="{FF2B5EF4-FFF2-40B4-BE49-F238E27FC236}">
                    <a16:creationId xmlns:a16="http://schemas.microsoft.com/office/drawing/2014/main" id="{8729D042-DBE2-294D-89FA-B266D2B10C04}"/>
                  </a:ext>
                </a:extLst>
              </p:cNvPr>
              <p:cNvCxnSpPr/>
              <p:nvPr/>
            </p:nvCxnSpPr>
            <p:spPr>
              <a:xfrm>
                <a:off x="3071664" y="2880000"/>
                <a:ext cx="936104"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86" name="直线连接符 127">
                <a:extLst>
                  <a:ext uri="{FF2B5EF4-FFF2-40B4-BE49-F238E27FC236}">
                    <a16:creationId xmlns:a16="http://schemas.microsoft.com/office/drawing/2014/main" id="{4CD9A1FC-6E6C-B54D-A9B8-9DA709927319}"/>
                  </a:ext>
                </a:extLst>
              </p:cNvPr>
              <p:cNvCxnSpPr/>
              <p:nvPr/>
            </p:nvCxnSpPr>
            <p:spPr>
              <a:xfrm>
                <a:off x="4178792" y="2874772"/>
                <a:ext cx="793759"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87" name="直线连接符 128">
                <a:extLst>
                  <a:ext uri="{FF2B5EF4-FFF2-40B4-BE49-F238E27FC236}">
                    <a16:creationId xmlns:a16="http://schemas.microsoft.com/office/drawing/2014/main" id="{9EA34308-70F6-C341-BCA4-82BAD27F68C3}"/>
                  </a:ext>
                </a:extLst>
              </p:cNvPr>
              <p:cNvCxnSpPr/>
              <p:nvPr/>
            </p:nvCxnSpPr>
            <p:spPr>
              <a:xfrm>
                <a:off x="5166998" y="2867594"/>
                <a:ext cx="795817"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88" name="直线连接符 129">
                <a:extLst>
                  <a:ext uri="{FF2B5EF4-FFF2-40B4-BE49-F238E27FC236}">
                    <a16:creationId xmlns:a16="http://schemas.microsoft.com/office/drawing/2014/main" id="{1E6462FD-A5E9-9B42-93D0-E16035FD12B0}"/>
                  </a:ext>
                </a:extLst>
              </p:cNvPr>
              <p:cNvCxnSpPr/>
              <p:nvPr/>
            </p:nvCxnSpPr>
            <p:spPr>
              <a:xfrm>
                <a:off x="6140020" y="2865849"/>
                <a:ext cx="755318"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89" name="直线连接符 130">
                <a:extLst>
                  <a:ext uri="{FF2B5EF4-FFF2-40B4-BE49-F238E27FC236}">
                    <a16:creationId xmlns:a16="http://schemas.microsoft.com/office/drawing/2014/main" id="{AD49C59A-0DCA-D240-9076-8CA20BBD9CDB}"/>
                  </a:ext>
                </a:extLst>
              </p:cNvPr>
              <p:cNvCxnSpPr/>
              <p:nvPr/>
            </p:nvCxnSpPr>
            <p:spPr>
              <a:xfrm>
                <a:off x="7080077" y="2867594"/>
                <a:ext cx="301133" cy="0"/>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35" name="组 54">
              <a:extLst>
                <a:ext uri="{FF2B5EF4-FFF2-40B4-BE49-F238E27FC236}">
                  <a16:creationId xmlns:a16="http://schemas.microsoft.com/office/drawing/2014/main" id="{982331B2-E3D9-104C-9167-6DA531192188}"/>
                </a:ext>
              </a:extLst>
            </p:cNvPr>
            <p:cNvGrpSpPr/>
            <p:nvPr/>
          </p:nvGrpSpPr>
          <p:grpSpPr>
            <a:xfrm>
              <a:off x="3060000" y="3929384"/>
              <a:ext cx="4317458" cy="291704"/>
              <a:chOff x="3060000" y="3487797"/>
              <a:chExt cx="4317458" cy="291704"/>
            </a:xfrm>
          </p:grpSpPr>
          <p:sp>
            <p:nvSpPr>
              <p:cNvPr id="72" name="空心弧 112">
                <a:extLst>
                  <a:ext uri="{FF2B5EF4-FFF2-40B4-BE49-F238E27FC236}">
                    <a16:creationId xmlns:a16="http://schemas.microsoft.com/office/drawing/2014/main" id="{1A0FE97B-D13B-DD45-8114-8933B98DA530}"/>
                  </a:ext>
                </a:extLst>
              </p:cNvPr>
              <p:cNvSpPr/>
              <p:nvPr/>
            </p:nvSpPr>
            <p:spPr>
              <a:xfrm>
                <a:off x="3976891" y="3491469"/>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73" name="空心弧 113">
                <a:extLst>
                  <a:ext uri="{FF2B5EF4-FFF2-40B4-BE49-F238E27FC236}">
                    <a16:creationId xmlns:a16="http://schemas.microsoft.com/office/drawing/2014/main" id="{C61F9999-9796-E944-964A-48E01C4DEAD4}"/>
                  </a:ext>
                </a:extLst>
              </p:cNvPr>
              <p:cNvSpPr/>
              <p:nvPr/>
            </p:nvSpPr>
            <p:spPr>
              <a:xfrm>
                <a:off x="5940000" y="3487797"/>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74" name="空心弧 114">
                <a:extLst>
                  <a:ext uri="{FF2B5EF4-FFF2-40B4-BE49-F238E27FC236}">
                    <a16:creationId xmlns:a16="http://schemas.microsoft.com/office/drawing/2014/main" id="{462430B7-30FE-8E46-AE3D-867913E1D5EE}"/>
                  </a:ext>
                </a:extLst>
              </p:cNvPr>
              <p:cNvSpPr/>
              <p:nvPr/>
            </p:nvSpPr>
            <p:spPr>
              <a:xfrm>
                <a:off x="4952722" y="3489633"/>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75" name="空心弧 115">
                <a:extLst>
                  <a:ext uri="{FF2B5EF4-FFF2-40B4-BE49-F238E27FC236}">
                    <a16:creationId xmlns:a16="http://schemas.microsoft.com/office/drawing/2014/main" id="{0C89BFB1-AC3A-0848-801F-7151952819B7}"/>
                  </a:ext>
                </a:extLst>
              </p:cNvPr>
              <p:cNvSpPr/>
              <p:nvPr/>
            </p:nvSpPr>
            <p:spPr>
              <a:xfrm>
                <a:off x="6874835" y="3487797"/>
                <a:ext cx="216024" cy="288032"/>
              </a:xfrm>
              <a:prstGeom prst="blockArc">
                <a:avLst>
                  <a:gd name="adj1" fmla="val 10800000"/>
                  <a:gd name="adj2" fmla="val 21574233"/>
                  <a:gd name="adj3" fmla="val 9389"/>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000000"/>
                  </a:solidFill>
                  <a:effectLst/>
                  <a:uLnTx/>
                  <a:uFillTx/>
                  <a:latin typeface="Tahoma"/>
                  <a:ea typeface="+mn-ea"/>
                  <a:cs typeface="+mn-cs"/>
                </a:endParaRPr>
              </a:p>
            </p:txBody>
          </p:sp>
          <p:cxnSp>
            <p:nvCxnSpPr>
              <p:cNvPr id="76" name="直线连接符 116">
                <a:extLst>
                  <a:ext uri="{FF2B5EF4-FFF2-40B4-BE49-F238E27FC236}">
                    <a16:creationId xmlns:a16="http://schemas.microsoft.com/office/drawing/2014/main" id="{BF2D1286-8FB7-D840-94D6-26B2BB3E9464}"/>
                  </a:ext>
                </a:extLst>
              </p:cNvPr>
              <p:cNvCxnSpPr/>
              <p:nvPr/>
            </p:nvCxnSpPr>
            <p:spPr>
              <a:xfrm>
                <a:off x="3060000" y="3645024"/>
                <a:ext cx="936104"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77" name="直线连接符 117">
                <a:extLst>
                  <a:ext uri="{FF2B5EF4-FFF2-40B4-BE49-F238E27FC236}">
                    <a16:creationId xmlns:a16="http://schemas.microsoft.com/office/drawing/2014/main" id="{2A2395CE-F86F-9F4D-841E-41ADA52DDE2F}"/>
                  </a:ext>
                </a:extLst>
              </p:cNvPr>
              <p:cNvCxnSpPr/>
              <p:nvPr/>
            </p:nvCxnSpPr>
            <p:spPr>
              <a:xfrm>
                <a:off x="4168902" y="3639796"/>
                <a:ext cx="793759"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78" name="直线连接符 118">
                <a:extLst>
                  <a:ext uri="{FF2B5EF4-FFF2-40B4-BE49-F238E27FC236}">
                    <a16:creationId xmlns:a16="http://schemas.microsoft.com/office/drawing/2014/main" id="{D9A753CE-03F7-764E-9D64-8F637F7958A5}"/>
                  </a:ext>
                </a:extLst>
              </p:cNvPr>
              <p:cNvCxnSpPr/>
              <p:nvPr/>
            </p:nvCxnSpPr>
            <p:spPr>
              <a:xfrm>
                <a:off x="5157082" y="3632618"/>
                <a:ext cx="795817"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79" name="直线连接符 119">
                <a:extLst>
                  <a:ext uri="{FF2B5EF4-FFF2-40B4-BE49-F238E27FC236}">
                    <a16:creationId xmlns:a16="http://schemas.microsoft.com/office/drawing/2014/main" id="{A426438E-366D-8D46-B8D1-2B74A84CC40F}"/>
                  </a:ext>
                </a:extLst>
              </p:cNvPr>
              <p:cNvCxnSpPr/>
              <p:nvPr/>
            </p:nvCxnSpPr>
            <p:spPr>
              <a:xfrm>
                <a:off x="6127899" y="3631813"/>
                <a:ext cx="755318"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80" name="直线连接符 120">
                <a:extLst>
                  <a:ext uri="{FF2B5EF4-FFF2-40B4-BE49-F238E27FC236}">
                    <a16:creationId xmlns:a16="http://schemas.microsoft.com/office/drawing/2014/main" id="{01E6DF17-D9D9-A148-AAD0-5FAB489CA920}"/>
                  </a:ext>
                </a:extLst>
              </p:cNvPr>
              <p:cNvCxnSpPr/>
              <p:nvPr/>
            </p:nvCxnSpPr>
            <p:spPr>
              <a:xfrm>
                <a:off x="7076325" y="3632618"/>
                <a:ext cx="301133" cy="0"/>
              </a:xfrm>
              <a:prstGeom prst="line">
                <a:avLst/>
              </a:prstGeom>
              <a:ln w="38100"/>
            </p:spPr>
            <p:style>
              <a:lnRef idx="1">
                <a:schemeClr val="dk1"/>
              </a:lnRef>
              <a:fillRef idx="0">
                <a:schemeClr val="dk1"/>
              </a:fillRef>
              <a:effectRef idx="0">
                <a:schemeClr val="dk1"/>
              </a:effectRef>
              <a:fontRef idx="minor">
                <a:schemeClr val="tx1"/>
              </a:fontRef>
            </p:style>
          </p:cxnSp>
        </p:grpSp>
        <p:sp>
          <p:nvSpPr>
            <p:cNvPr id="36" name="椭圆 76">
              <a:extLst>
                <a:ext uri="{FF2B5EF4-FFF2-40B4-BE49-F238E27FC236}">
                  <a16:creationId xmlns:a16="http://schemas.microsoft.com/office/drawing/2014/main" id="{DAC8CF80-80FE-A640-904C-7507DDF822C0}"/>
                </a:ext>
              </a:extLst>
            </p:cNvPr>
            <p:cNvSpPr/>
            <p:nvPr/>
          </p:nvSpPr>
          <p:spPr>
            <a:xfrm>
              <a:off x="3402855" y="1361443"/>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7" name="椭圆 77">
              <a:extLst>
                <a:ext uri="{FF2B5EF4-FFF2-40B4-BE49-F238E27FC236}">
                  <a16:creationId xmlns:a16="http://schemas.microsoft.com/office/drawing/2014/main" id="{7935EF5E-3ECD-CA41-9F6B-73DA421B5E22}"/>
                </a:ext>
              </a:extLst>
            </p:cNvPr>
            <p:cNvSpPr/>
            <p:nvPr/>
          </p:nvSpPr>
          <p:spPr>
            <a:xfrm>
              <a:off x="4399118" y="1356686"/>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8" name="椭圆 78">
              <a:extLst>
                <a:ext uri="{FF2B5EF4-FFF2-40B4-BE49-F238E27FC236}">
                  <a16:creationId xmlns:a16="http://schemas.microsoft.com/office/drawing/2014/main" id="{3754AFCE-2433-AB4F-8C0E-DE62BB5FB4DD}"/>
                </a:ext>
              </a:extLst>
            </p:cNvPr>
            <p:cNvSpPr/>
            <p:nvPr/>
          </p:nvSpPr>
          <p:spPr>
            <a:xfrm>
              <a:off x="5383871" y="1345661"/>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9" name="椭圆 79">
              <a:extLst>
                <a:ext uri="{FF2B5EF4-FFF2-40B4-BE49-F238E27FC236}">
                  <a16:creationId xmlns:a16="http://schemas.microsoft.com/office/drawing/2014/main" id="{64757EDB-343F-CB47-A0EF-DD77C4353F68}"/>
                </a:ext>
              </a:extLst>
            </p:cNvPr>
            <p:cNvSpPr/>
            <p:nvPr/>
          </p:nvSpPr>
          <p:spPr>
            <a:xfrm>
              <a:off x="6335930" y="1347770"/>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0" name="椭圆 80">
              <a:extLst>
                <a:ext uri="{FF2B5EF4-FFF2-40B4-BE49-F238E27FC236}">
                  <a16:creationId xmlns:a16="http://schemas.microsoft.com/office/drawing/2014/main" id="{B07602D3-3827-D446-A28C-F5D044026288}"/>
                </a:ext>
              </a:extLst>
            </p:cNvPr>
            <p:cNvSpPr/>
            <p:nvPr/>
          </p:nvSpPr>
          <p:spPr>
            <a:xfrm>
              <a:off x="4012455" y="1971043"/>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1" name="椭圆 81">
              <a:extLst>
                <a:ext uri="{FF2B5EF4-FFF2-40B4-BE49-F238E27FC236}">
                  <a16:creationId xmlns:a16="http://schemas.microsoft.com/office/drawing/2014/main" id="{76AA9274-8D9F-A44D-A63B-8A78E70EF563}"/>
                </a:ext>
              </a:extLst>
            </p:cNvPr>
            <p:cNvSpPr/>
            <p:nvPr/>
          </p:nvSpPr>
          <p:spPr>
            <a:xfrm>
              <a:off x="4972551" y="1955483"/>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2" name="椭圆 82">
              <a:extLst>
                <a:ext uri="{FF2B5EF4-FFF2-40B4-BE49-F238E27FC236}">
                  <a16:creationId xmlns:a16="http://schemas.microsoft.com/office/drawing/2014/main" id="{B243C35D-4FF4-2349-8A3E-09DA5EC4C4A3}"/>
                </a:ext>
              </a:extLst>
            </p:cNvPr>
            <p:cNvSpPr/>
            <p:nvPr/>
          </p:nvSpPr>
          <p:spPr>
            <a:xfrm>
              <a:off x="5985857" y="1943954"/>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3" name="椭圆 83">
              <a:extLst>
                <a:ext uri="{FF2B5EF4-FFF2-40B4-BE49-F238E27FC236}">
                  <a16:creationId xmlns:a16="http://schemas.microsoft.com/office/drawing/2014/main" id="{AA348DCA-0F64-C646-AD47-1B40D7BA411F}"/>
                </a:ext>
              </a:extLst>
            </p:cNvPr>
            <p:cNvSpPr/>
            <p:nvPr/>
          </p:nvSpPr>
          <p:spPr>
            <a:xfrm>
              <a:off x="6906919" y="1917043"/>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4" name="椭圆 84">
              <a:extLst>
                <a:ext uri="{FF2B5EF4-FFF2-40B4-BE49-F238E27FC236}">
                  <a16:creationId xmlns:a16="http://schemas.microsoft.com/office/drawing/2014/main" id="{006BE2D3-99ED-0E48-A306-DB6EE7A2A12D}"/>
                </a:ext>
              </a:extLst>
            </p:cNvPr>
            <p:cNvSpPr/>
            <p:nvPr/>
          </p:nvSpPr>
          <p:spPr>
            <a:xfrm>
              <a:off x="3432184" y="2247954"/>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5" name="椭圆 85">
              <a:extLst>
                <a:ext uri="{FF2B5EF4-FFF2-40B4-BE49-F238E27FC236}">
                  <a16:creationId xmlns:a16="http://schemas.microsoft.com/office/drawing/2014/main" id="{2CEFC401-8E75-F444-826E-A21E51072191}"/>
                </a:ext>
              </a:extLst>
            </p:cNvPr>
            <p:cNvSpPr/>
            <p:nvPr/>
          </p:nvSpPr>
          <p:spPr>
            <a:xfrm>
              <a:off x="4428447" y="2243197"/>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6" name="椭圆 86">
              <a:extLst>
                <a:ext uri="{FF2B5EF4-FFF2-40B4-BE49-F238E27FC236}">
                  <a16:creationId xmlns:a16="http://schemas.microsoft.com/office/drawing/2014/main" id="{7C82D4A8-B9C7-CA4B-9B8F-6F94416E9285}"/>
                </a:ext>
              </a:extLst>
            </p:cNvPr>
            <p:cNvSpPr/>
            <p:nvPr/>
          </p:nvSpPr>
          <p:spPr>
            <a:xfrm>
              <a:off x="5413200" y="2232172"/>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7" name="椭圆 87">
              <a:extLst>
                <a:ext uri="{FF2B5EF4-FFF2-40B4-BE49-F238E27FC236}">
                  <a16:creationId xmlns:a16="http://schemas.microsoft.com/office/drawing/2014/main" id="{9268C94C-E629-894B-94DD-A9A4B49AA031}"/>
                </a:ext>
              </a:extLst>
            </p:cNvPr>
            <p:cNvSpPr/>
            <p:nvPr/>
          </p:nvSpPr>
          <p:spPr>
            <a:xfrm>
              <a:off x="6336133" y="2261680"/>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grpSp>
          <p:nvGrpSpPr>
            <p:cNvPr id="48" name="组 113">
              <a:extLst>
                <a:ext uri="{FF2B5EF4-FFF2-40B4-BE49-F238E27FC236}">
                  <a16:creationId xmlns:a16="http://schemas.microsoft.com/office/drawing/2014/main" id="{0DF68F8F-277F-4B47-9A1B-9285EB918216}"/>
                </a:ext>
              </a:extLst>
            </p:cNvPr>
            <p:cNvGrpSpPr/>
            <p:nvPr/>
          </p:nvGrpSpPr>
          <p:grpSpPr>
            <a:xfrm>
              <a:off x="3418321" y="3104082"/>
              <a:ext cx="3041075" cy="123782"/>
              <a:chOff x="3555255" y="1498061"/>
              <a:chExt cx="3041075" cy="123782"/>
            </a:xfrm>
          </p:grpSpPr>
          <p:sp>
            <p:nvSpPr>
              <p:cNvPr id="68" name="椭圆 108">
                <a:extLst>
                  <a:ext uri="{FF2B5EF4-FFF2-40B4-BE49-F238E27FC236}">
                    <a16:creationId xmlns:a16="http://schemas.microsoft.com/office/drawing/2014/main" id="{A4F0FCDD-19B0-3343-92E0-41239B74E4D6}"/>
                  </a:ext>
                </a:extLst>
              </p:cNvPr>
              <p:cNvSpPr/>
              <p:nvPr/>
            </p:nvSpPr>
            <p:spPr>
              <a:xfrm>
                <a:off x="3555255" y="1513843"/>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9" name="椭圆 109">
                <a:extLst>
                  <a:ext uri="{FF2B5EF4-FFF2-40B4-BE49-F238E27FC236}">
                    <a16:creationId xmlns:a16="http://schemas.microsoft.com/office/drawing/2014/main" id="{660C7A54-BFA3-8340-80AB-60919531179B}"/>
                  </a:ext>
                </a:extLst>
              </p:cNvPr>
              <p:cNvSpPr/>
              <p:nvPr/>
            </p:nvSpPr>
            <p:spPr>
              <a:xfrm>
                <a:off x="4551518" y="1509086"/>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0" name="椭圆 110">
                <a:extLst>
                  <a:ext uri="{FF2B5EF4-FFF2-40B4-BE49-F238E27FC236}">
                    <a16:creationId xmlns:a16="http://schemas.microsoft.com/office/drawing/2014/main" id="{2FE49BAD-F5C4-0242-91FB-9B2FC5712972}"/>
                  </a:ext>
                </a:extLst>
              </p:cNvPr>
              <p:cNvSpPr/>
              <p:nvPr/>
            </p:nvSpPr>
            <p:spPr>
              <a:xfrm>
                <a:off x="5536271" y="1498061"/>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1" name="椭圆 111">
                <a:extLst>
                  <a:ext uri="{FF2B5EF4-FFF2-40B4-BE49-F238E27FC236}">
                    <a16:creationId xmlns:a16="http://schemas.microsoft.com/office/drawing/2014/main" id="{A1840D08-EB58-C24B-AA66-0A85212AA572}"/>
                  </a:ext>
                </a:extLst>
              </p:cNvPr>
              <p:cNvSpPr/>
              <p:nvPr/>
            </p:nvSpPr>
            <p:spPr>
              <a:xfrm>
                <a:off x="6488330" y="1500170"/>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49" name="组 118">
              <a:extLst>
                <a:ext uri="{FF2B5EF4-FFF2-40B4-BE49-F238E27FC236}">
                  <a16:creationId xmlns:a16="http://schemas.microsoft.com/office/drawing/2014/main" id="{89E11C62-187D-9645-80C6-49F736532C4F}"/>
                </a:ext>
              </a:extLst>
            </p:cNvPr>
            <p:cNvGrpSpPr/>
            <p:nvPr/>
          </p:nvGrpSpPr>
          <p:grpSpPr>
            <a:xfrm>
              <a:off x="3402855" y="4032143"/>
              <a:ext cx="3041075" cy="123782"/>
              <a:chOff x="3555255" y="1498061"/>
              <a:chExt cx="3041075" cy="123782"/>
            </a:xfrm>
          </p:grpSpPr>
          <p:sp>
            <p:nvSpPr>
              <p:cNvPr id="64" name="椭圆 104">
                <a:extLst>
                  <a:ext uri="{FF2B5EF4-FFF2-40B4-BE49-F238E27FC236}">
                    <a16:creationId xmlns:a16="http://schemas.microsoft.com/office/drawing/2014/main" id="{D2B43792-ED64-DC43-8718-E12E201A3179}"/>
                  </a:ext>
                </a:extLst>
              </p:cNvPr>
              <p:cNvSpPr/>
              <p:nvPr/>
            </p:nvSpPr>
            <p:spPr>
              <a:xfrm>
                <a:off x="3555255" y="1513843"/>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5" name="椭圆 105">
                <a:extLst>
                  <a:ext uri="{FF2B5EF4-FFF2-40B4-BE49-F238E27FC236}">
                    <a16:creationId xmlns:a16="http://schemas.microsoft.com/office/drawing/2014/main" id="{A822F141-475C-464E-B2E4-CFF6FFE31A4E}"/>
                  </a:ext>
                </a:extLst>
              </p:cNvPr>
              <p:cNvSpPr/>
              <p:nvPr/>
            </p:nvSpPr>
            <p:spPr>
              <a:xfrm>
                <a:off x="4551518" y="1509086"/>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6" name="椭圆 106">
                <a:extLst>
                  <a:ext uri="{FF2B5EF4-FFF2-40B4-BE49-F238E27FC236}">
                    <a16:creationId xmlns:a16="http://schemas.microsoft.com/office/drawing/2014/main" id="{C0BA31E1-BF90-764E-9D4B-C6D558A02732}"/>
                  </a:ext>
                </a:extLst>
              </p:cNvPr>
              <p:cNvSpPr/>
              <p:nvPr/>
            </p:nvSpPr>
            <p:spPr>
              <a:xfrm>
                <a:off x="5536271" y="1498061"/>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7" name="椭圆 107">
                <a:extLst>
                  <a:ext uri="{FF2B5EF4-FFF2-40B4-BE49-F238E27FC236}">
                    <a16:creationId xmlns:a16="http://schemas.microsoft.com/office/drawing/2014/main" id="{4CCC46FD-026F-A149-AEC7-0B4A282EA79E}"/>
                  </a:ext>
                </a:extLst>
              </p:cNvPr>
              <p:cNvSpPr/>
              <p:nvPr/>
            </p:nvSpPr>
            <p:spPr>
              <a:xfrm>
                <a:off x="6488330" y="1500170"/>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grpSp>
        <p:sp>
          <p:nvSpPr>
            <p:cNvPr id="50" name="椭圆 90">
              <a:extLst>
                <a:ext uri="{FF2B5EF4-FFF2-40B4-BE49-F238E27FC236}">
                  <a16:creationId xmlns:a16="http://schemas.microsoft.com/office/drawing/2014/main" id="{3AA47384-8DE4-8E4A-B5E0-2EA93538A8AC}"/>
                </a:ext>
              </a:extLst>
            </p:cNvPr>
            <p:cNvSpPr/>
            <p:nvPr/>
          </p:nvSpPr>
          <p:spPr>
            <a:xfrm>
              <a:off x="4025298" y="2830028"/>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1" name="椭圆 91">
              <a:extLst>
                <a:ext uri="{FF2B5EF4-FFF2-40B4-BE49-F238E27FC236}">
                  <a16:creationId xmlns:a16="http://schemas.microsoft.com/office/drawing/2014/main" id="{DB2AF3E1-9BFE-5649-9630-BE9858904914}"/>
                </a:ext>
              </a:extLst>
            </p:cNvPr>
            <p:cNvSpPr/>
            <p:nvPr/>
          </p:nvSpPr>
          <p:spPr>
            <a:xfrm>
              <a:off x="4985394" y="2814468"/>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2" name="椭圆 92">
              <a:extLst>
                <a:ext uri="{FF2B5EF4-FFF2-40B4-BE49-F238E27FC236}">
                  <a16:creationId xmlns:a16="http://schemas.microsoft.com/office/drawing/2014/main" id="{61689578-9CA8-E745-B6D1-F0AC638E6DDB}"/>
                </a:ext>
              </a:extLst>
            </p:cNvPr>
            <p:cNvSpPr/>
            <p:nvPr/>
          </p:nvSpPr>
          <p:spPr>
            <a:xfrm>
              <a:off x="5998700" y="2802939"/>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3" name="椭圆 93">
              <a:extLst>
                <a:ext uri="{FF2B5EF4-FFF2-40B4-BE49-F238E27FC236}">
                  <a16:creationId xmlns:a16="http://schemas.microsoft.com/office/drawing/2014/main" id="{61A5A8AF-3373-954B-B4FB-A70173CCA84D}"/>
                </a:ext>
              </a:extLst>
            </p:cNvPr>
            <p:cNvSpPr/>
            <p:nvPr/>
          </p:nvSpPr>
          <p:spPr>
            <a:xfrm>
              <a:off x="6919762" y="2832813"/>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grpSp>
          <p:nvGrpSpPr>
            <p:cNvPr id="54" name="组 128">
              <a:extLst>
                <a:ext uri="{FF2B5EF4-FFF2-40B4-BE49-F238E27FC236}">
                  <a16:creationId xmlns:a16="http://schemas.microsoft.com/office/drawing/2014/main" id="{0D3A6925-AFFD-2D42-804A-85021F264397}"/>
                </a:ext>
              </a:extLst>
            </p:cNvPr>
            <p:cNvGrpSpPr/>
            <p:nvPr/>
          </p:nvGrpSpPr>
          <p:grpSpPr>
            <a:xfrm>
              <a:off x="4025298" y="3688909"/>
              <a:ext cx="3002464" cy="162000"/>
              <a:chOff x="4164855" y="2069443"/>
              <a:chExt cx="3002464" cy="162000"/>
            </a:xfrm>
          </p:grpSpPr>
          <p:sp>
            <p:nvSpPr>
              <p:cNvPr id="60" name="椭圆 100">
                <a:extLst>
                  <a:ext uri="{FF2B5EF4-FFF2-40B4-BE49-F238E27FC236}">
                    <a16:creationId xmlns:a16="http://schemas.microsoft.com/office/drawing/2014/main" id="{81E4A7F1-7E3A-0147-BE7A-D848328A4A0F}"/>
                  </a:ext>
                </a:extLst>
              </p:cNvPr>
              <p:cNvSpPr/>
              <p:nvPr/>
            </p:nvSpPr>
            <p:spPr>
              <a:xfrm>
                <a:off x="4164855" y="2123443"/>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1" name="椭圆 101">
                <a:extLst>
                  <a:ext uri="{FF2B5EF4-FFF2-40B4-BE49-F238E27FC236}">
                    <a16:creationId xmlns:a16="http://schemas.microsoft.com/office/drawing/2014/main" id="{400809C9-42A1-C348-A1D5-AABACFBE6E8E}"/>
                  </a:ext>
                </a:extLst>
              </p:cNvPr>
              <p:cNvSpPr/>
              <p:nvPr/>
            </p:nvSpPr>
            <p:spPr>
              <a:xfrm>
                <a:off x="5124951" y="2107883"/>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2" name="椭圆 102">
                <a:extLst>
                  <a:ext uri="{FF2B5EF4-FFF2-40B4-BE49-F238E27FC236}">
                    <a16:creationId xmlns:a16="http://schemas.microsoft.com/office/drawing/2014/main" id="{6B7D9781-D425-D045-8881-925BC1DFCE5A}"/>
                  </a:ext>
                </a:extLst>
              </p:cNvPr>
              <p:cNvSpPr/>
              <p:nvPr/>
            </p:nvSpPr>
            <p:spPr>
              <a:xfrm>
                <a:off x="6138257" y="2096354"/>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3" name="椭圆 103">
                <a:extLst>
                  <a:ext uri="{FF2B5EF4-FFF2-40B4-BE49-F238E27FC236}">
                    <a16:creationId xmlns:a16="http://schemas.microsoft.com/office/drawing/2014/main" id="{6CE21E6C-152D-2C4D-8B08-7CAE12FEF50F}"/>
                  </a:ext>
                </a:extLst>
              </p:cNvPr>
              <p:cNvSpPr/>
              <p:nvPr/>
            </p:nvSpPr>
            <p:spPr>
              <a:xfrm>
                <a:off x="7059319" y="2069443"/>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55" name="组 133">
              <a:extLst>
                <a:ext uri="{FF2B5EF4-FFF2-40B4-BE49-F238E27FC236}">
                  <a16:creationId xmlns:a16="http://schemas.microsoft.com/office/drawing/2014/main" id="{2F8A7FD2-7B70-364C-8CD6-B61EA7B80E88}"/>
                </a:ext>
              </a:extLst>
            </p:cNvPr>
            <p:cNvGrpSpPr/>
            <p:nvPr/>
          </p:nvGrpSpPr>
          <p:grpSpPr>
            <a:xfrm>
              <a:off x="4025298" y="4604440"/>
              <a:ext cx="3002464" cy="162000"/>
              <a:chOff x="4164855" y="2069443"/>
              <a:chExt cx="3002464" cy="162000"/>
            </a:xfrm>
          </p:grpSpPr>
          <p:sp>
            <p:nvSpPr>
              <p:cNvPr id="56" name="椭圆 96">
                <a:extLst>
                  <a:ext uri="{FF2B5EF4-FFF2-40B4-BE49-F238E27FC236}">
                    <a16:creationId xmlns:a16="http://schemas.microsoft.com/office/drawing/2014/main" id="{8DF6F08B-1E5B-7549-806E-A1183E34131A}"/>
                  </a:ext>
                </a:extLst>
              </p:cNvPr>
              <p:cNvSpPr/>
              <p:nvPr/>
            </p:nvSpPr>
            <p:spPr>
              <a:xfrm>
                <a:off x="4164855" y="2123443"/>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7" name="椭圆 97">
                <a:extLst>
                  <a:ext uri="{FF2B5EF4-FFF2-40B4-BE49-F238E27FC236}">
                    <a16:creationId xmlns:a16="http://schemas.microsoft.com/office/drawing/2014/main" id="{66564F63-9955-2845-B9BF-DC4F0E7C640C}"/>
                  </a:ext>
                </a:extLst>
              </p:cNvPr>
              <p:cNvSpPr/>
              <p:nvPr/>
            </p:nvSpPr>
            <p:spPr>
              <a:xfrm>
                <a:off x="5124951" y="2107883"/>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8" name="椭圆 98">
                <a:extLst>
                  <a:ext uri="{FF2B5EF4-FFF2-40B4-BE49-F238E27FC236}">
                    <a16:creationId xmlns:a16="http://schemas.microsoft.com/office/drawing/2014/main" id="{297F9376-AF0E-8D49-B0FA-79CB2BA490A4}"/>
                  </a:ext>
                </a:extLst>
              </p:cNvPr>
              <p:cNvSpPr/>
              <p:nvPr/>
            </p:nvSpPr>
            <p:spPr>
              <a:xfrm>
                <a:off x="6138257" y="2096354"/>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9" name="椭圆 99">
                <a:extLst>
                  <a:ext uri="{FF2B5EF4-FFF2-40B4-BE49-F238E27FC236}">
                    <a16:creationId xmlns:a16="http://schemas.microsoft.com/office/drawing/2014/main" id="{B3558FBD-8962-6049-83DE-D45BFB83E810}"/>
                  </a:ext>
                </a:extLst>
              </p:cNvPr>
              <p:cNvSpPr/>
              <p:nvPr/>
            </p:nvSpPr>
            <p:spPr>
              <a:xfrm>
                <a:off x="7059319" y="2069443"/>
                <a:ext cx="108000" cy="108000"/>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1" lang="zh-CN" altLang="en-US" sz="1800" b="0" i="0" u="none" strike="noStrike" kern="1200" cap="none" spc="0" normalizeH="0" baseline="0" noProof="0">
                  <a:ln>
                    <a:noFill/>
                  </a:ln>
                  <a:solidFill>
                    <a:srgbClr val="FFFFFF"/>
                  </a:solidFill>
                  <a:effectLst/>
                  <a:uLnTx/>
                  <a:uFillTx/>
                  <a:latin typeface="Tahoma"/>
                  <a:ea typeface="+mn-ea"/>
                  <a:cs typeface="+mn-cs"/>
                </a:endParaRPr>
              </a:p>
            </p:txBody>
          </p:sp>
        </p:grpSp>
      </p:grpSp>
      <p:grpSp>
        <p:nvGrpSpPr>
          <p:cNvPr id="112" name="Group 111">
            <a:extLst>
              <a:ext uri="{FF2B5EF4-FFF2-40B4-BE49-F238E27FC236}">
                <a16:creationId xmlns:a16="http://schemas.microsoft.com/office/drawing/2014/main" id="{58724C19-463D-224D-92C0-8DB6E12583B5}"/>
              </a:ext>
            </a:extLst>
          </p:cNvPr>
          <p:cNvGrpSpPr/>
          <p:nvPr/>
        </p:nvGrpSpPr>
        <p:grpSpPr>
          <a:xfrm>
            <a:off x="3807798" y="4347155"/>
            <a:ext cx="3145818" cy="479664"/>
            <a:chOff x="3082366" y="5109576"/>
            <a:chExt cx="3145818" cy="479664"/>
          </a:xfrm>
        </p:grpSpPr>
        <p:sp>
          <p:nvSpPr>
            <p:cNvPr id="113" name="Rounded Rectangle 112">
              <a:extLst>
                <a:ext uri="{FF2B5EF4-FFF2-40B4-BE49-F238E27FC236}">
                  <a16:creationId xmlns:a16="http://schemas.microsoft.com/office/drawing/2014/main" id="{35A53D10-A9C2-D74A-95B5-78D227D49850}"/>
                </a:ext>
              </a:extLst>
            </p:cNvPr>
            <p:cNvSpPr/>
            <p:nvPr/>
          </p:nvSpPr>
          <p:spPr bwMode="auto">
            <a:xfrm>
              <a:off x="3082366" y="5109576"/>
              <a:ext cx="697546" cy="465346"/>
            </a:xfrm>
            <a:prstGeom prst="roundRect">
              <a:avLst/>
            </a:prstGeom>
            <a:solidFill>
              <a:schemeClr val="accent6">
                <a:lumMod val="60000"/>
                <a:lumOff val="4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dirty="0">
                  <a:ln>
                    <a:noFill/>
                  </a:ln>
                  <a:solidFill>
                    <a:srgbClr val="000000">
                      <a:lumMod val="85000"/>
                      <a:lumOff val="15000"/>
                    </a:srgbClr>
                  </a:solidFill>
                  <a:effectLst/>
                  <a:uLnTx/>
                  <a:uFillTx/>
                  <a:latin typeface="Tahoma" pitchFamily="34" charset="0"/>
                  <a:ea typeface="宋体" pitchFamily="2" charset="-122"/>
                  <a:cs typeface="+mn-cs"/>
                </a:rPr>
                <a:t>S&amp;H</a:t>
              </a:r>
              <a:endParaRPr kumimoji="1" lang="en-US" sz="2000" b="0" i="0" u="none" strike="noStrike" kern="1200" cap="none" spc="0" normalizeH="0" baseline="0" noProof="0" dirty="0">
                <a:ln>
                  <a:noFill/>
                </a:ln>
                <a:solidFill>
                  <a:srgbClr val="000000">
                    <a:lumMod val="85000"/>
                    <a:lumOff val="15000"/>
                  </a:srgbClr>
                </a:solidFill>
                <a:effectLst/>
                <a:uLnTx/>
                <a:uFillTx/>
                <a:latin typeface="Tahoma" pitchFamily="34" charset="0"/>
                <a:ea typeface="宋体" pitchFamily="2" charset="-122"/>
                <a:cs typeface="+mn-cs"/>
              </a:endParaRPr>
            </a:p>
          </p:txBody>
        </p:sp>
        <p:sp>
          <p:nvSpPr>
            <p:cNvPr id="114" name="Rounded Rectangle 113">
              <a:extLst>
                <a:ext uri="{FF2B5EF4-FFF2-40B4-BE49-F238E27FC236}">
                  <a16:creationId xmlns:a16="http://schemas.microsoft.com/office/drawing/2014/main" id="{1FF12B8A-250C-294B-9608-EE98F27B8148}"/>
                </a:ext>
              </a:extLst>
            </p:cNvPr>
            <p:cNvSpPr/>
            <p:nvPr/>
          </p:nvSpPr>
          <p:spPr bwMode="auto">
            <a:xfrm>
              <a:off x="3874454" y="5123894"/>
              <a:ext cx="697546" cy="465346"/>
            </a:xfrm>
            <a:prstGeom prst="roundRect">
              <a:avLst/>
            </a:prstGeom>
            <a:solidFill>
              <a:schemeClr val="accent6">
                <a:lumMod val="60000"/>
                <a:lumOff val="4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dirty="0">
                  <a:ln>
                    <a:noFill/>
                  </a:ln>
                  <a:solidFill>
                    <a:srgbClr val="000000">
                      <a:lumMod val="85000"/>
                      <a:lumOff val="15000"/>
                    </a:srgbClr>
                  </a:solidFill>
                  <a:effectLst/>
                  <a:uLnTx/>
                  <a:uFillTx/>
                  <a:latin typeface="Tahoma" pitchFamily="34" charset="0"/>
                  <a:ea typeface="宋体" pitchFamily="2" charset="-122"/>
                  <a:cs typeface="+mn-cs"/>
                </a:rPr>
                <a:t>S&amp;H</a:t>
              </a:r>
              <a:endParaRPr kumimoji="1" lang="en-US" sz="2000" b="0" i="0" u="none" strike="noStrike" kern="1200" cap="none" spc="0" normalizeH="0" baseline="0" noProof="0" dirty="0">
                <a:ln>
                  <a:noFill/>
                </a:ln>
                <a:solidFill>
                  <a:srgbClr val="000000">
                    <a:lumMod val="85000"/>
                    <a:lumOff val="15000"/>
                  </a:srgbClr>
                </a:solidFill>
                <a:effectLst/>
                <a:uLnTx/>
                <a:uFillTx/>
                <a:latin typeface="Tahoma" pitchFamily="34" charset="0"/>
                <a:ea typeface="宋体" pitchFamily="2" charset="-122"/>
                <a:cs typeface="+mn-cs"/>
              </a:endParaRPr>
            </a:p>
          </p:txBody>
        </p:sp>
        <p:sp>
          <p:nvSpPr>
            <p:cNvPr id="115" name="Rounded Rectangle 114">
              <a:extLst>
                <a:ext uri="{FF2B5EF4-FFF2-40B4-BE49-F238E27FC236}">
                  <a16:creationId xmlns:a16="http://schemas.microsoft.com/office/drawing/2014/main" id="{DBD77B3A-AB16-AD4A-A040-B7162074F741}"/>
                </a:ext>
              </a:extLst>
            </p:cNvPr>
            <p:cNvSpPr/>
            <p:nvPr/>
          </p:nvSpPr>
          <p:spPr bwMode="auto">
            <a:xfrm>
              <a:off x="4716016" y="5123894"/>
              <a:ext cx="697546" cy="465346"/>
            </a:xfrm>
            <a:prstGeom prst="roundRect">
              <a:avLst/>
            </a:prstGeom>
            <a:solidFill>
              <a:schemeClr val="accent6">
                <a:lumMod val="60000"/>
                <a:lumOff val="4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dirty="0">
                  <a:ln>
                    <a:noFill/>
                  </a:ln>
                  <a:solidFill>
                    <a:srgbClr val="000000">
                      <a:lumMod val="85000"/>
                      <a:lumOff val="15000"/>
                    </a:srgbClr>
                  </a:solidFill>
                  <a:effectLst/>
                  <a:uLnTx/>
                  <a:uFillTx/>
                  <a:latin typeface="Tahoma" pitchFamily="34" charset="0"/>
                  <a:ea typeface="宋体" pitchFamily="2" charset="-122"/>
                  <a:cs typeface="+mn-cs"/>
                </a:rPr>
                <a:t>S&amp;H</a:t>
              </a:r>
              <a:endParaRPr kumimoji="1" lang="en-US" sz="2000" b="0" i="0" u="none" strike="noStrike" kern="1200" cap="none" spc="0" normalizeH="0" baseline="0" noProof="0" dirty="0">
                <a:ln>
                  <a:noFill/>
                </a:ln>
                <a:solidFill>
                  <a:srgbClr val="000000">
                    <a:lumMod val="85000"/>
                    <a:lumOff val="15000"/>
                  </a:srgbClr>
                </a:solidFill>
                <a:effectLst/>
                <a:uLnTx/>
                <a:uFillTx/>
                <a:latin typeface="Tahoma" pitchFamily="34" charset="0"/>
                <a:ea typeface="宋体" pitchFamily="2" charset="-122"/>
                <a:cs typeface="+mn-cs"/>
              </a:endParaRPr>
            </a:p>
          </p:txBody>
        </p:sp>
        <p:sp>
          <p:nvSpPr>
            <p:cNvPr id="116" name="Rounded Rectangle 115">
              <a:extLst>
                <a:ext uri="{FF2B5EF4-FFF2-40B4-BE49-F238E27FC236}">
                  <a16:creationId xmlns:a16="http://schemas.microsoft.com/office/drawing/2014/main" id="{F653554B-A9B4-064B-8ADF-69CB1830B192}"/>
                </a:ext>
              </a:extLst>
            </p:cNvPr>
            <p:cNvSpPr/>
            <p:nvPr/>
          </p:nvSpPr>
          <p:spPr bwMode="auto">
            <a:xfrm>
              <a:off x="5530638" y="5123894"/>
              <a:ext cx="697546" cy="465346"/>
            </a:xfrm>
            <a:prstGeom prst="roundRect">
              <a:avLst/>
            </a:prstGeom>
            <a:solidFill>
              <a:schemeClr val="accent6">
                <a:lumMod val="60000"/>
                <a:lumOff val="40000"/>
              </a:scheme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CN" sz="2000" b="0" i="0" u="none" strike="noStrike" kern="1200" cap="none" spc="0" normalizeH="0" baseline="0" noProof="0" dirty="0">
                  <a:ln>
                    <a:noFill/>
                  </a:ln>
                  <a:solidFill>
                    <a:srgbClr val="000000">
                      <a:lumMod val="85000"/>
                      <a:lumOff val="15000"/>
                    </a:srgbClr>
                  </a:solidFill>
                  <a:effectLst/>
                  <a:uLnTx/>
                  <a:uFillTx/>
                  <a:latin typeface="Tahoma" pitchFamily="34" charset="0"/>
                  <a:ea typeface="宋体" pitchFamily="2" charset="-122"/>
                  <a:cs typeface="+mn-cs"/>
                </a:rPr>
                <a:t>S&amp;H</a:t>
              </a:r>
              <a:endParaRPr kumimoji="1" lang="en-US" sz="2000" b="0" i="0" u="none" strike="noStrike" kern="1200" cap="none" spc="0" normalizeH="0" baseline="0" noProof="0" dirty="0">
                <a:ln>
                  <a:noFill/>
                </a:ln>
                <a:solidFill>
                  <a:srgbClr val="000000">
                    <a:lumMod val="85000"/>
                    <a:lumOff val="15000"/>
                  </a:srgbClr>
                </a:solidFill>
                <a:effectLst/>
                <a:uLnTx/>
                <a:uFillTx/>
                <a:latin typeface="Tahoma" pitchFamily="34" charset="0"/>
                <a:ea typeface="宋体" pitchFamily="2" charset="-122"/>
                <a:cs typeface="+mn-cs"/>
              </a:endParaRPr>
            </a:p>
          </p:txBody>
        </p:sp>
      </p:grpSp>
      <p:grpSp>
        <p:nvGrpSpPr>
          <p:cNvPr id="117" name="Group 116">
            <a:extLst>
              <a:ext uri="{FF2B5EF4-FFF2-40B4-BE49-F238E27FC236}">
                <a16:creationId xmlns:a16="http://schemas.microsoft.com/office/drawing/2014/main" id="{87576E8C-27CF-BE44-90F9-D2DA9CC45ABB}"/>
              </a:ext>
            </a:extLst>
          </p:cNvPr>
          <p:cNvGrpSpPr/>
          <p:nvPr/>
        </p:nvGrpSpPr>
        <p:grpSpPr>
          <a:xfrm>
            <a:off x="2555611" y="1268907"/>
            <a:ext cx="813561" cy="2577997"/>
            <a:chOff x="1830179" y="2031328"/>
            <a:chExt cx="813561" cy="2577997"/>
          </a:xfrm>
        </p:grpSpPr>
        <p:sp>
          <p:nvSpPr>
            <p:cNvPr id="118" name="Triangle 117">
              <a:extLst>
                <a:ext uri="{FF2B5EF4-FFF2-40B4-BE49-F238E27FC236}">
                  <a16:creationId xmlns:a16="http://schemas.microsoft.com/office/drawing/2014/main" id="{ABB69C6D-47A3-2C45-B076-7443D33200D9}"/>
                </a:ext>
              </a:extLst>
            </p:cNvPr>
            <p:cNvSpPr/>
            <p:nvPr/>
          </p:nvSpPr>
          <p:spPr bwMode="auto">
            <a:xfrm rot="5400000">
              <a:off x="2209569" y="2101213"/>
              <a:ext cx="504056" cy="364286"/>
            </a:xfrm>
            <a:prstGeom prst="triangle">
              <a:avLst/>
            </a:prstGeom>
            <a:solidFill>
              <a:srgbClr val="0070C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400" b="0" i="0" u="none" strike="noStrike" kern="1200" cap="none" spc="0" normalizeH="0" baseline="0" noProof="0">
                <a:ln>
                  <a:noFill/>
                </a:ln>
                <a:solidFill>
                  <a:srgbClr val="000000"/>
                </a:solidFill>
                <a:effectLst/>
                <a:uLnTx/>
                <a:uFillTx/>
                <a:latin typeface="Tahoma" pitchFamily="34" charset="0"/>
                <a:ea typeface="宋体" pitchFamily="2" charset="-122"/>
                <a:cs typeface="+mn-cs"/>
              </a:endParaRPr>
            </a:p>
          </p:txBody>
        </p:sp>
        <p:sp>
          <p:nvSpPr>
            <p:cNvPr id="119" name="Triangle 118">
              <a:extLst>
                <a:ext uri="{FF2B5EF4-FFF2-40B4-BE49-F238E27FC236}">
                  <a16:creationId xmlns:a16="http://schemas.microsoft.com/office/drawing/2014/main" id="{8C4A7AC7-B840-E74D-935E-3289038037E2}"/>
                </a:ext>
              </a:extLst>
            </p:cNvPr>
            <p:cNvSpPr/>
            <p:nvPr/>
          </p:nvSpPr>
          <p:spPr bwMode="auto">
            <a:xfrm rot="5400000">
              <a:off x="2197859" y="2778805"/>
              <a:ext cx="504056" cy="364286"/>
            </a:xfrm>
            <a:prstGeom prst="triangle">
              <a:avLst/>
            </a:prstGeom>
            <a:solidFill>
              <a:srgbClr val="0070C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400" b="0" i="0" u="none" strike="noStrike" kern="1200" cap="none" spc="0" normalizeH="0" baseline="0" noProof="0">
                <a:ln>
                  <a:noFill/>
                </a:ln>
                <a:solidFill>
                  <a:srgbClr val="000000"/>
                </a:solidFill>
                <a:effectLst/>
                <a:uLnTx/>
                <a:uFillTx/>
                <a:latin typeface="Tahoma" pitchFamily="34" charset="0"/>
                <a:ea typeface="宋体" pitchFamily="2" charset="-122"/>
                <a:cs typeface="+mn-cs"/>
              </a:endParaRPr>
            </a:p>
          </p:txBody>
        </p:sp>
        <p:sp>
          <p:nvSpPr>
            <p:cNvPr id="120" name="Triangle 119">
              <a:extLst>
                <a:ext uri="{FF2B5EF4-FFF2-40B4-BE49-F238E27FC236}">
                  <a16:creationId xmlns:a16="http://schemas.microsoft.com/office/drawing/2014/main" id="{92AF1BC7-D80F-D744-A795-DEE500093C16}"/>
                </a:ext>
              </a:extLst>
            </p:cNvPr>
            <p:cNvSpPr/>
            <p:nvPr/>
          </p:nvSpPr>
          <p:spPr bwMode="auto">
            <a:xfrm rot="5400000">
              <a:off x="2197859" y="3498885"/>
              <a:ext cx="504056" cy="364286"/>
            </a:xfrm>
            <a:prstGeom prst="triangle">
              <a:avLst/>
            </a:prstGeom>
            <a:solidFill>
              <a:srgbClr val="0070C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400" b="0" i="0" u="none" strike="noStrike" kern="1200" cap="none" spc="0" normalizeH="0" baseline="0" noProof="0">
                <a:ln>
                  <a:noFill/>
                </a:ln>
                <a:solidFill>
                  <a:srgbClr val="000000"/>
                </a:solidFill>
                <a:effectLst/>
                <a:uLnTx/>
                <a:uFillTx/>
                <a:latin typeface="Tahoma" pitchFamily="34" charset="0"/>
                <a:ea typeface="宋体" pitchFamily="2" charset="-122"/>
                <a:cs typeface="+mn-cs"/>
              </a:endParaRPr>
            </a:p>
          </p:txBody>
        </p:sp>
        <p:sp>
          <p:nvSpPr>
            <p:cNvPr id="121" name="Triangle 120">
              <a:extLst>
                <a:ext uri="{FF2B5EF4-FFF2-40B4-BE49-F238E27FC236}">
                  <a16:creationId xmlns:a16="http://schemas.microsoft.com/office/drawing/2014/main" id="{8AC2D571-55C9-6641-95D5-7D811F7EAA53}"/>
                </a:ext>
              </a:extLst>
            </p:cNvPr>
            <p:cNvSpPr/>
            <p:nvPr/>
          </p:nvSpPr>
          <p:spPr bwMode="auto">
            <a:xfrm rot="5400000">
              <a:off x="2195618" y="4175154"/>
              <a:ext cx="504056" cy="364286"/>
            </a:xfrm>
            <a:prstGeom prst="triangle">
              <a:avLst/>
            </a:prstGeom>
            <a:solidFill>
              <a:srgbClr val="0070C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400" b="0" i="0" u="none" strike="noStrike" kern="1200" cap="none" spc="0" normalizeH="0" baseline="0" noProof="0">
                <a:ln>
                  <a:noFill/>
                </a:ln>
                <a:solidFill>
                  <a:srgbClr val="000000"/>
                </a:solidFill>
                <a:effectLst/>
                <a:uLnTx/>
                <a:uFillTx/>
                <a:latin typeface="Tahoma" pitchFamily="34" charset="0"/>
                <a:ea typeface="宋体" pitchFamily="2" charset="-122"/>
                <a:cs typeface="+mn-cs"/>
              </a:endParaRPr>
            </a:p>
          </p:txBody>
        </p:sp>
        <p:cxnSp>
          <p:nvCxnSpPr>
            <p:cNvPr id="122" name="Straight Connector 121">
              <a:extLst>
                <a:ext uri="{FF2B5EF4-FFF2-40B4-BE49-F238E27FC236}">
                  <a16:creationId xmlns:a16="http://schemas.microsoft.com/office/drawing/2014/main" id="{950F4C16-63D8-FE49-A29D-85878E642E63}"/>
                </a:ext>
              </a:extLst>
            </p:cNvPr>
            <p:cNvCxnSpPr/>
            <p:nvPr/>
          </p:nvCxnSpPr>
          <p:spPr bwMode="auto">
            <a:xfrm>
              <a:off x="1830179" y="2304140"/>
              <a:ext cx="435324" cy="0"/>
            </a:xfrm>
            <a:prstGeom prst="line">
              <a:avLst/>
            </a:prstGeom>
            <a:solidFill>
              <a:schemeClr val="accent1"/>
            </a:solidFill>
            <a:ln w="38100" cap="flat" cmpd="sng" algn="ctr">
              <a:solidFill>
                <a:schemeClr val="tx1"/>
              </a:solidFill>
              <a:prstDash val="solid"/>
              <a:miter lim="800000"/>
              <a:headEnd type="none" w="med" len="med"/>
              <a:tailEnd type="arrow" w="med" len="med"/>
            </a:ln>
            <a:effectLst/>
          </p:spPr>
        </p:cxnSp>
        <p:cxnSp>
          <p:nvCxnSpPr>
            <p:cNvPr id="123" name="Straight Connector 122">
              <a:extLst>
                <a:ext uri="{FF2B5EF4-FFF2-40B4-BE49-F238E27FC236}">
                  <a16:creationId xmlns:a16="http://schemas.microsoft.com/office/drawing/2014/main" id="{195F8B51-47AB-7B48-85FD-9171CB0341A3}"/>
                </a:ext>
              </a:extLst>
            </p:cNvPr>
            <p:cNvCxnSpPr/>
            <p:nvPr/>
          </p:nvCxnSpPr>
          <p:spPr bwMode="auto">
            <a:xfrm>
              <a:off x="1835696" y="2924944"/>
              <a:ext cx="435324" cy="0"/>
            </a:xfrm>
            <a:prstGeom prst="line">
              <a:avLst/>
            </a:prstGeom>
            <a:solidFill>
              <a:schemeClr val="accent1"/>
            </a:solidFill>
            <a:ln w="38100" cap="flat" cmpd="sng" algn="ctr">
              <a:solidFill>
                <a:schemeClr val="tx1"/>
              </a:solidFill>
              <a:prstDash val="solid"/>
              <a:miter lim="800000"/>
              <a:headEnd type="none" w="med" len="med"/>
              <a:tailEnd type="arrow" w="med" len="med"/>
            </a:ln>
            <a:effectLst/>
          </p:spPr>
        </p:cxnSp>
        <p:cxnSp>
          <p:nvCxnSpPr>
            <p:cNvPr id="124" name="Straight Connector 123">
              <a:extLst>
                <a:ext uri="{FF2B5EF4-FFF2-40B4-BE49-F238E27FC236}">
                  <a16:creationId xmlns:a16="http://schemas.microsoft.com/office/drawing/2014/main" id="{C64826FE-F393-9843-B717-381BB877B7D7}"/>
                </a:ext>
              </a:extLst>
            </p:cNvPr>
            <p:cNvCxnSpPr/>
            <p:nvPr/>
          </p:nvCxnSpPr>
          <p:spPr bwMode="auto">
            <a:xfrm>
              <a:off x="1835696" y="3645024"/>
              <a:ext cx="435324" cy="0"/>
            </a:xfrm>
            <a:prstGeom prst="line">
              <a:avLst/>
            </a:prstGeom>
            <a:solidFill>
              <a:schemeClr val="accent1"/>
            </a:solidFill>
            <a:ln w="38100" cap="flat" cmpd="sng" algn="ctr">
              <a:solidFill>
                <a:schemeClr val="tx1"/>
              </a:solidFill>
              <a:prstDash val="solid"/>
              <a:miter lim="800000"/>
              <a:headEnd type="none" w="med" len="med"/>
              <a:tailEnd type="arrow" w="med" len="med"/>
            </a:ln>
            <a:effectLst/>
          </p:spPr>
        </p:cxnSp>
        <p:cxnSp>
          <p:nvCxnSpPr>
            <p:cNvPr id="125" name="Straight Connector 124">
              <a:extLst>
                <a:ext uri="{FF2B5EF4-FFF2-40B4-BE49-F238E27FC236}">
                  <a16:creationId xmlns:a16="http://schemas.microsoft.com/office/drawing/2014/main" id="{DFA4B3D2-64CA-0E4D-ACC1-0C8F1A569A1A}"/>
                </a:ext>
              </a:extLst>
            </p:cNvPr>
            <p:cNvCxnSpPr/>
            <p:nvPr/>
          </p:nvCxnSpPr>
          <p:spPr bwMode="auto">
            <a:xfrm>
              <a:off x="1835696" y="4365104"/>
              <a:ext cx="435324" cy="0"/>
            </a:xfrm>
            <a:prstGeom prst="line">
              <a:avLst/>
            </a:prstGeom>
            <a:solidFill>
              <a:schemeClr val="accent1"/>
            </a:solidFill>
            <a:ln w="38100" cap="flat" cmpd="sng" algn="ctr">
              <a:solidFill>
                <a:schemeClr val="tx1"/>
              </a:solidFill>
              <a:prstDash val="solid"/>
              <a:miter lim="800000"/>
              <a:headEnd type="none" w="med" len="med"/>
              <a:tailEnd type="arrow" w="med" len="med"/>
            </a:ln>
            <a:effectLst/>
          </p:spPr>
        </p:cxnSp>
      </p:grpSp>
      <p:sp>
        <p:nvSpPr>
          <p:cNvPr id="126" name="Rounded Rectangle 125">
            <a:extLst>
              <a:ext uri="{FF2B5EF4-FFF2-40B4-BE49-F238E27FC236}">
                <a16:creationId xmlns:a16="http://schemas.microsoft.com/office/drawing/2014/main" id="{C9709A01-C368-A44B-929B-82887C964E1D}"/>
              </a:ext>
            </a:extLst>
          </p:cNvPr>
          <p:cNvSpPr/>
          <p:nvPr/>
        </p:nvSpPr>
        <p:spPr bwMode="auto">
          <a:xfrm>
            <a:off x="3928282" y="5532755"/>
            <a:ext cx="2808894" cy="374184"/>
          </a:xfrm>
          <a:prstGeom prst="roundRect">
            <a:avLst/>
          </a:prstGeom>
          <a:solidFill>
            <a:srgbClr val="FFC00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Arial" charset="0"/>
                <a:ea typeface="宋体" pitchFamily="2" charset="-122"/>
                <a:cs typeface="+mn-cs"/>
              </a:rPr>
              <a:t>Shift</a:t>
            </a:r>
            <a:r>
              <a:rPr kumimoji="0" lang="zh-CN" altLang="en-US" sz="1800" b="0" i="0" u="none" strike="noStrike" kern="1200" cap="none" spc="0" normalizeH="0" baseline="0" noProof="0" dirty="0">
                <a:ln>
                  <a:noFill/>
                </a:ln>
                <a:solidFill>
                  <a:srgbClr val="000000"/>
                </a:solidFill>
                <a:effectLst/>
                <a:uLnTx/>
                <a:uFillTx/>
                <a:latin typeface="Arial" charset="0"/>
                <a:ea typeface="宋体" pitchFamily="2" charset="-122"/>
                <a:cs typeface="+mn-cs"/>
              </a:rPr>
              <a:t> </a:t>
            </a:r>
            <a:r>
              <a:rPr kumimoji="0" lang="en-US" altLang="zh-CN" sz="1800" b="0" i="0" u="none" strike="noStrike" kern="1200" cap="none" spc="0" normalizeH="0" baseline="0" noProof="0" dirty="0">
                <a:ln>
                  <a:noFill/>
                </a:ln>
                <a:solidFill>
                  <a:srgbClr val="000000"/>
                </a:solidFill>
                <a:effectLst/>
                <a:uLnTx/>
                <a:uFillTx/>
                <a:latin typeface="Arial" charset="0"/>
                <a:ea typeface="宋体" pitchFamily="2" charset="-122"/>
                <a:cs typeface="+mn-cs"/>
              </a:rPr>
              <a:t>&amp;</a:t>
            </a:r>
            <a:r>
              <a:rPr kumimoji="0" lang="zh-CN" altLang="en-US" sz="1800" b="0" i="0" u="none" strike="noStrike" kern="1200" cap="none" spc="0" normalizeH="0" baseline="0" noProof="0" dirty="0">
                <a:ln>
                  <a:noFill/>
                </a:ln>
                <a:solidFill>
                  <a:srgbClr val="000000"/>
                </a:solidFill>
                <a:effectLst/>
                <a:uLnTx/>
                <a:uFillTx/>
                <a:latin typeface="Arial" charset="0"/>
                <a:ea typeface="宋体" pitchFamily="2" charset="-122"/>
                <a:cs typeface="+mn-cs"/>
              </a:rPr>
              <a:t> </a:t>
            </a:r>
            <a:r>
              <a:rPr kumimoji="0" lang="en-US" altLang="zh-CN" sz="1800" b="0" i="0" u="none" strike="noStrike" kern="1200" cap="none" spc="0" normalizeH="0" baseline="0" noProof="0" dirty="0">
                <a:ln>
                  <a:noFill/>
                </a:ln>
                <a:solidFill>
                  <a:srgbClr val="000000"/>
                </a:solidFill>
                <a:effectLst/>
                <a:uLnTx/>
                <a:uFillTx/>
                <a:latin typeface="Arial" charset="0"/>
                <a:ea typeface="宋体" pitchFamily="2" charset="-122"/>
                <a:cs typeface="+mn-cs"/>
              </a:rPr>
              <a:t>Add</a:t>
            </a:r>
            <a:endParaRPr kumimoji="1" lang="en-US" sz="2400" b="0" i="0" u="none" strike="noStrike" kern="1200" cap="none" spc="0" normalizeH="0" baseline="0" noProof="0" dirty="0">
              <a:ln>
                <a:noFill/>
              </a:ln>
              <a:solidFill>
                <a:srgbClr val="000000"/>
              </a:solidFill>
              <a:effectLst/>
              <a:uLnTx/>
              <a:uFillTx/>
              <a:latin typeface="Tahoma" pitchFamily="34" charset="0"/>
              <a:ea typeface="宋体" pitchFamily="2" charset="-122"/>
              <a:cs typeface="+mn-cs"/>
            </a:endParaRPr>
          </a:p>
        </p:txBody>
      </p:sp>
      <p:grpSp>
        <p:nvGrpSpPr>
          <p:cNvPr id="127" name="Group 126">
            <a:extLst>
              <a:ext uri="{FF2B5EF4-FFF2-40B4-BE49-F238E27FC236}">
                <a16:creationId xmlns:a16="http://schemas.microsoft.com/office/drawing/2014/main" id="{8BF0712D-FAB8-324D-9DD6-FABC098E851D}"/>
              </a:ext>
            </a:extLst>
          </p:cNvPr>
          <p:cNvGrpSpPr/>
          <p:nvPr/>
        </p:nvGrpSpPr>
        <p:grpSpPr>
          <a:xfrm>
            <a:off x="3826146" y="4898827"/>
            <a:ext cx="3051654" cy="424732"/>
            <a:chOff x="3100714" y="5682337"/>
            <a:chExt cx="3051654" cy="424732"/>
          </a:xfrm>
        </p:grpSpPr>
        <p:sp>
          <p:nvSpPr>
            <p:cNvPr id="128" name="Trapezoid 127">
              <a:extLst>
                <a:ext uri="{FF2B5EF4-FFF2-40B4-BE49-F238E27FC236}">
                  <a16:creationId xmlns:a16="http://schemas.microsoft.com/office/drawing/2014/main" id="{7332229A-78CE-DA4B-8CF4-C452F478E300}"/>
                </a:ext>
              </a:extLst>
            </p:cNvPr>
            <p:cNvSpPr/>
            <p:nvPr/>
          </p:nvSpPr>
          <p:spPr bwMode="auto">
            <a:xfrm rot="10800000">
              <a:off x="3100714" y="5735960"/>
              <a:ext cx="3051654" cy="360040"/>
            </a:xfrm>
            <a:prstGeom prst="trapezoid">
              <a:avLst/>
            </a:prstGeom>
            <a:solidFill>
              <a:srgbClr val="87BEF1"/>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400" b="0" i="0" u="none" strike="noStrike" kern="1200" cap="none" spc="0" normalizeH="0" baseline="0" noProof="0" dirty="0">
                <a:ln>
                  <a:noFill/>
                </a:ln>
                <a:solidFill>
                  <a:srgbClr val="000000"/>
                </a:solidFill>
                <a:effectLst/>
                <a:uLnTx/>
                <a:uFillTx/>
                <a:latin typeface="Tahoma" pitchFamily="34" charset="0"/>
                <a:ea typeface="宋体" pitchFamily="2" charset="-122"/>
                <a:cs typeface="+mn-cs"/>
              </a:endParaRPr>
            </a:p>
          </p:txBody>
        </p:sp>
        <p:sp>
          <p:nvSpPr>
            <p:cNvPr id="129" name="TextBox 128">
              <a:extLst>
                <a:ext uri="{FF2B5EF4-FFF2-40B4-BE49-F238E27FC236}">
                  <a16:creationId xmlns:a16="http://schemas.microsoft.com/office/drawing/2014/main" id="{04AC227B-95E2-1249-9BFC-A7A8924DCA27}"/>
                </a:ext>
              </a:extLst>
            </p:cNvPr>
            <p:cNvSpPr txBox="1"/>
            <p:nvPr/>
          </p:nvSpPr>
          <p:spPr>
            <a:xfrm>
              <a:off x="4283968" y="5682337"/>
              <a:ext cx="986684" cy="4247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Arial" charset="0"/>
                  <a:ea typeface="ＭＳ Ｐゴシック" charset="-128"/>
                  <a:cs typeface="+mn-cs"/>
                </a:rPr>
                <a:t>ADC</a:t>
              </a:r>
              <a:endParaRPr kumimoji="0" lang="en-US" sz="18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grpSp>
      <p:sp>
        <p:nvSpPr>
          <p:cNvPr id="130" name="Rectangular Callout 129">
            <a:extLst>
              <a:ext uri="{FF2B5EF4-FFF2-40B4-BE49-F238E27FC236}">
                <a16:creationId xmlns:a16="http://schemas.microsoft.com/office/drawing/2014/main" id="{E1B52E61-8857-6440-ABE9-7C64ACF186D8}"/>
              </a:ext>
            </a:extLst>
          </p:cNvPr>
          <p:cNvSpPr/>
          <p:nvPr/>
        </p:nvSpPr>
        <p:spPr bwMode="auto">
          <a:xfrm>
            <a:off x="2057072" y="4014317"/>
            <a:ext cx="933863" cy="579829"/>
          </a:xfrm>
          <a:prstGeom prst="wedgeRectCallout">
            <a:avLst>
              <a:gd name="adj1" fmla="val 55664"/>
              <a:gd name="adj2" fmla="val -80417"/>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2400" b="0" i="0" u="none" strike="noStrike" kern="1200" cap="none" spc="0" normalizeH="0" baseline="0" noProof="0">
              <a:ln>
                <a:noFill/>
              </a:ln>
              <a:solidFill>
                <a:srgbClr val="000000"/>
              </a:solidFill>
              <a:effectLst/>
              <a:uLnTx/>
              <a:uFillTx/>
              <a:latin typeface="Tahoma" pitchFamily="34" charset="0"/>
              <a:ea typeface="宋体" pitchFamily="2" charset="-122"/>
              <a:cs typeface="+mn-cs"/>
            </a:endParaRPr>
          </a:p>
        </p:txBody>
      </p:sp>
      <p:sp>
        <p:nvSpPr>
          <p:cNvPr id="131" name="TextBox 130">
            <a:extLst>
              <a:ext uri="{FF2B5EF4-FFF2-40B4-BE49-F238E27FC236}">
                <a16:creationId xmlns:a16="http://schemas.microsoft.com/office/drawing/2014/main" id="{26B4E081-7382-1242-8D38-843145D80301}"/>
              </a:ext>
            </a:extLst>
          </p:cNvPr>
          <p:cNvSpPr txBox="1"/>
          <p:nvPr/>
        </p:nvSpPr>
        <p:spPr>
          <a:xfrm>
            <a:off x="2154039" y="4056475"/>
            <a:ext cx="853119" cy="4247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Arial" charset="0"/>
                <a:ea typeface="ＭＳ Ｐゴシック" charset="-128"/>
                <a:cs typeface="+mn-cs"/>
              </a:rPr>
              <a:t>DAC</a:t>
            </a:r>
            <a:endParaRPr kumimoji="0" lang="en-US" sz="18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
        <p:nvSpPr>
          <p:cNvPr id="132" name="Rounded Rectangle 131">
            <a:extLst>
              <a:ext uri="{FF2B5EF4-FFF2-40B4-BE49-F238E27FC236}">
                <a16:creationId xmlns:a16="http://schemas.microsoft.com/office/drawing/2014/main" id="{85645503-22A6-1545-AB5A-67D2BBCC4574}"/>
              </a:ext>
            </a:extLst>
          </p:cNvPr>
          <p:cNvSpPr/>
          <p:nvPr/>
        </p:nvSpPr>
        <p:spPr bwMode="auto">
          <a:xfrm>
            <a:off x="3352800" y="1066800"/>
            <a:ext cx="4176464" cy="4225848"/>
          </a:xfrm>
          <a:prstGeom prst="roundRect">
            <a:avLst/>
          </a:prstGeom>
          <a:solidFill>
            <a:srgbClr val="E4A23A">
              <a:alpha val="82000"/>
            </a:srgb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4000" b="0" i="0" u="none" strike="noStrike" kern="1200" cap="none" spc="0" normalizeH="0" baseline="0" noProof="0" dirty="0">
                <a:ln>
                  <a:noFill/>
                </a:ln>
                <a:solidFill>
                  <a:srgbClr val="FFFFFF">
                    <a:lumMod val="95000"/>
                  </a:srgbClr>
                </a:solidFill>
                <a:effectLst/>
                <a:uLnTx/>
                <a:uFillTx/>
                <a:latin typeface="Arial" charset="0"/>
                <a:ea typeface="宋体" pitchFamily="2" charset="-122"/>
                <a:cs typeface="+mn-cs"/>
              </a:rPr>
              <a:t>Analog</a:t>
            </a:r>
            <a:r>
              <a:rPr kumimoji="0" lang="zh-CN" altLang="en-US" sz="4000" b="0" i="0" u="none" strike="noStrike" kern="1200" cap="none" spc="0" normalizeH="0" baseline="0" noProof="0" dirty="0">
                <a:ln>
                  <a:noFill/>
                </a:ln>
                <a:solidFill>
                  <a:srgbClr val="FFFFFF">
                    <a:lumMod val="95000"/>
                  </a:srgbClr>
                </a:solidFill>
                <a:effectLst/>
                <a:uLnTx/>
                <a:uFillTx/>
                <a:latin typeface="Arial" charset="0"/>
                <a:ea typeface="宋体" pitchFamily="2" charset="-122"/>
                <a:cs typeface="+mn-cs"/>
              </a:rPr>
              <a:t> </a:t>
            </a:r>
            <a:endParaRPr kumimoji="1" lang="en-US" sz="4000" b="0" i="0" u="none" strike="noStrike" kern="1200" cap="none" spc="0" normalizeH="0" baseline="0" noProof="0" dirty="0">
              <a:ln>
                <a:noFill/>
              </a:ln>
              <a:solidFill>
                <a:srgbClr val="FFFFFF">
                  <a:lumMod val="95000"/>
                </a:srgbClr>
              </a:solidFill>
              <a:effectLst/>
              <a:uLnTx/>
              <a:uFillTx/>
              <a:latin typeface="Arial" charset="0"/>
              <a:ea typeface="宋体" pitchFamily="2" charset="-122"/>
              <a:cs typeface="+mn-cs"/>
            </a:endParaRPr>
          </a:p>
        </p:txBody>
      </p:sp>
      <p:grpSp>
        <p:nvGrpSpPr>
          <p:cNvPr id="133" name="Group 132">
            <a:extLst>
              <a:ext uri="{FF2B5EF4-FFF2-40B4-BE49-F238E27FC236}">
                <a16:creationId xmlns:a16="http://schemas.microsoft.com/office/drawing/2014/main" id="{C379FE1D-010C-8145-A7F1-D8D564694630}"/>
              </a:ext>
            </a:extLst>
          </p:cNvPr>
          <p:cNvGrpSpPr/>
          <p:nvPr/>
        </p:nvGrpSpPr>
        <p:grpSpPr>
          <a:xfrm>
            <a:off x="2169546" y="1096187"/>
            <a:ext cx="1157517" cy="3204904"/>
            <a:chOff x="1113881" y="1744786"/>
            <a:chExt cx="1157517" cy="3204904"/>
          </a:xfrm>
        </p:grpSpPr>
        <p:sp>
          <p:nvSpPr>
            <p:cNvPr id="134" name="Rounded Rectangle 133">
              <a:extLst>
                <a:ext uri="{FF2B5EF4-FFF2-40B4-BE49-F238E27FC236}">
                  <a16:creationId xmlns:a16="http://schemas.microsoft.com/office/drawing/2014/main" id="{9C9DB323-F1DE-7E41-8702-333724902893}"/>
                </a:ext>
              </a:extLst>
            </p:cNvPr>
            <p:cNvSpPr/>
            <p:nvPr/>
          </p:nvSpPr>
          <p:spPr bwMode="auto">
            <a:xfrm>
              <a:off x="1113881" y="1744786"/>
              <a:ext cx="1157517" cy="3204904"/>
            </a:xfrm>
            <a:prstGeom prst="roundRect">
              <a:avLst/>
            </a:prstGeom>
            <a:solidFill>
              <a:srgbClr val="92D050">
                <a:alpha val="82000"/>
              </a:srgb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4000" b="0" i="0" u="none" strike="noStrike" kern="1200" cap="none" spc="0" normalizeH="0" baseline="0" noProof="0" dirty="0">
                  <a:ln>
                    <a:noFill/>
                  </a:ln>
                  <a:solidFill>
                    <a:srgbClr val="FFFFFF">
                      <a:lumMod val="95000"/>
                    </a:srgbClr>
                  </a:solidFill>
                  <a:effectLst/>
                  <a:uLnTx/>
                  <a:uFillTx/>
                  <a:latin typeface="Arial" charset="0"/>
                  <a:ea typeface="宋体" pitchFamily="2" charset="-122"/>
                  <a:cs typeface="+mn-cs"/>
                </a:rPr>
                <a:t> </a:t>
              </a:r>
              <a:endParaRPr kumimoji="1" lang="en-US" sz="4000" b="0" i="0" u="none" strike="noStrike" kern="1200" cap="none" spc="0" normalizeH="0" baseline="0" noProof="0" dirty="0">
                <a:ln>
                  <a:noFill/>
                </a:ln>
                <a:solidFill>
                  <a:srgbClr val="FFFFFF">
                    <a:lumMod val="95000"/>
                  </a:srgbClr>
                </a:solidFill>
                <a:effectLst/>
                <a:uLnTx/>
                <a:uFillTx/>
                <a:latin typeface="Arial" charset="0"/>
                <a:ea typeface="宋体" pitchFamily="2" charset="-122"/>
                <a:cs typeface="+mn-cs"/>
              </a:endParaRPr>
            </a:p>
          </p:txBody>
        </p:sp>
        <p:sp>
          <p:nvSpPr>
            <p:cNvPr id="135" name="TextBox 134">
              <a:extLst>
                <a:ext uri="{FF2B5EF4-FFF2-40B4-BE49-F238E27FC236}">
                  <a16:creationId xmlns:a16="http://schemas.microsoft.com/office/drawing/2014/main" id="{64605EF5-F7C1-A74C-9A2C-6779B95A6134}"/>
                </a:ext>
              </a:extLst>
            </p:cNvPr>
            <p:cNvSpPr txBox="1"/>
            <p:nvPr/>
          </p:nvSpPr>
          <p:spPr>
            <a:xfrm rot="16200000">
              <a:off x="713809" y="2946571"/>
              <a:ext cx="1780869" cy="4801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FFFFFF">
                      <a:lumMod val="95000"/>
                    </a:srgbClr>
                  </a:solidFill>
                  <a:effectLst/>
                  <a:uLnTx/>
                  <a:uFillTx/>
                  <a:latin typeface="Arial" charset="0"/>
                  <a:ea typeface="Arial" charset="0"/>
                  <a:cs typeface="Arial" charset="0"/>
                </a:rPr>
                <a:t>Digital</a:t>
              </a:r>
              <a:endParaRPr kumimoji="0" lang="en-US" sz="2800" b="1" i="0" u="none" strike="noStrike" kern="1200" cap="none" spc="0" normalizeH="0" baseline="0" noProof="0" dirty="0">
                <a:ln>
                  <a:noFill/>
                </a:ln>
                <a:solidFill>
                  <a:srgbClr val="FFFFFF">
                    <a:lumMod val="95000"/>
                  </a:srgbClr>
                </a:solidFill>
                <a:effectLst/>
                <a:uLnTx/>
                <a:uFillTx/>
                <a:latin typeface="Arial" charset="0"/>
                <a:ea typeface="Arial" charset="0"/>
                <a:cs typeface="Arial" charset="0"/>
              </a:endParaRPr>
            </a:p>
          </p:txBody>
        </p:sp>
      </p:grpSp>
      <p:grpSp>
        <p:nvGrpSpPr>
          <p:cNvPr id="136" name="Group 135">
            <a:extLst>
              <a:ext uri="{FF2B5EF4-FFF2-40B4-BE49-F238E27FC236}">
                <a16:creationId xmlns:a16="http://schemas.microsoft.com/office/drawing/2014/main" id="{5BB95400-0F65-9C42-A146-CD75F92DA6F4}"/>
              </a:ext>
            </a:extLst>
          </p:cNvPr>
          <p:cNvGrpSpPr/>
          <p:nvPr/>
        </p:nvGrpSpPr>
        <p:grpSpPr>
          <a:xfrm>
            <a:off x="3362688" y="5322430"/>
            <a:ext cx="4124771" cy="622780"/>
            <a:chOff x="2679477" y="6145630"/>
            <a:chExt cx="4124771" cy="622780"/>
          </a:xfrm>
        </p:grpSpPr>
        <p:sp>
          <p:nvSpPr>
            <p:cNvPr id="137" name="Rounded Rectangle 136">
              <a:extLst>
                <a:ext uri="{FF2B5EF4-FFF2-40B4-BE49-F238E27FC236}">
                  <a16:creationId xmlns:a16="http://schemas.microsoft.com/office/drawing/2014/main" id="{B78FB910-D2E9-6445-B2BB-B8C051D840DD}"/>
                </a:ext>
              </a:extLst>
            </p:cNvPr>
            <p:cNvSpPr/>
            <p:nvPr/>
          </p:nvSpPr>
          <p:spPr bwMode="auto">
            <a:xfrm>
              <a:off x="2679477" y="6145630"/>
              <a:ext cx="4124771" cy="622780"/>
            </a:xfrm>
            <a:prstGeom prst="roundRect">
              <a:avLst/>
            </a:prstGeom>
            <a:solidFill>
              <a:srgbClr val="92D050">
                <a:alpha val="82000"/>
              </a:srgbClr>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4000" b="0" i="0" u="none" strike="noStrike" kern="1200" cap="none" spc="0" normalizeH="0" baseline="0" noProof="0" dirty="0">
                  <a:ln>
                    <a:noFill/>
                  </a:ln>
                  <a:solidFill>
                    <a:srgbClr val="FFFFFF">
                      <a:lumMod val="95000"/>
                    </a:srgbClr>
                  </a:solidFill>
                  <a:effectLst/>
                  <a:uLnTx/>
                  <a:uFillTx/>
                  <a:latin typeface="Arial" charset="0"/>
                  <a:ea typeface="宋体" pitchFamily="2" charset="-122"/>
                  <a:cs typeface="+mn-cs"/>
                </a:rPr>
                <a:t> </a:t>
              </a:r>
              <a:endParaRPr kumimoji="1" lang="en-US" sz="4000" b="0" i="0" u="none" strike="noStrike" kern="1200" cap="none" spc="0" normalizeH="0" baseline="0" noProof="0" dirty="0">
                <a:ln>
                  <a:noFill/>
                </a:ln>
                <a:solidFill>
                  <a:srgbClr val="FFFFFF">
                    <a:lumMod val="95000"/>
                  </a:srgbClr>
                </a:solidFill>
                <a:effectLst/>
                <a:uLnTx/>
                <a:uFillTx/>
                <a:latin typeface="Arial" charset="0"/>
                <a:ea typeface="宋体" pitchFamily="2" charset="-122"/>
                <a:cs typeface="+mn-cs"/>
              </a:endParaRPr>
            </a:p>
          </p:txBody>
        </p:sp>
        <p:sp>
          <p:nvSpPr>
            <p:cNvPr id="138" name="TextBox 137">
              <a:extLst>
                <a:ext uri="{FF2B5EF4-FFF2-40B4-BE49-F238E27FC236}">
                  <a16:creationId xmlns:a16="http://schemas.microsoft.com/office/drawing/2014/main" id="{4DA491DB-028C-2B44-A27A-010547D7C63D}"/>
                </a:ext>
              </a:extLst>
            </p:cNvPr>
            <p:cNvSpPr txBox="1"/>
            <p:nvPr/>
          </p:nvSpPr>
          <p:spPr>
            <a:xfrm>
              <a:off x="4015267" y="6218148"/>
              <a:ext cx="1780869" cy="4801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FFFFFF">
                      <a:lumMod val="95000"/>
                    </a:srgbClr>
                  </a:solidFill>
                  <a:effectLst/>
                  <a:uLnTx/>
                  <a:uFillTx/>
                  <a:latin typeface="Arial" charset="0"/>
                  <a:ea typeface="Arial" charset="0"/>
                  <a:cs typeface="Arial" charset="0"/>
                </a:rPr>
                <a:t>Digital</a:t>
              </a:r>
              <a:endParaRPr kumimoji="0" lang="en-US" sz="2800" b="1" i="0" u="none" strike="noStrike" kern="1200" cap="none" spc="0" normalizeH="0" baseline="0" noProof="0" dirty="0">
                <a:ln>
                  <a:noFill/>
                </a:ln>
                <a:solidFill>
                  <a:srgbClr val="FFFFFF">
                    <a:lumMod val="95000"/>
                  </a:srgbClr>
                </a:solidFill>
                <a:effectLst/>
                <a:uLnTx/>
                <a:uFillTx/>
                <a:latin typeface="Arial" charset="0"/>
                <a:ea typeface="Arial" charset="0"/>
                <a:cs typeface="Arial" charset="0"/>
              </a:endParaRPr>
            </a:p>
          </p:txBody>
        </p:sp>
      </p:grpSp>
      <p:sp>
        <p:nvSpPr>
          <p:cNvPr id="139" name="TextBox 138">
            <a:extLst>
              <a:ext uri="{FF2B5EF4-FFF2-40B4-BE49-F238E27FC236}">
                <a16:creationId xmlns:a16="http://schemas.microsoft.com/office/drawing/2014/main" id="{36C72BBF-24B4-DD46-8EE4-41CB27C49724}"/>
              </a:ext>
            </a:extLst>
          </p:cNvPr>
          <p:cNvSpPr txBox="1"/>
          <p:nvPr/>
        </p:nvSpPr>
        <p:spPr>
          <a:xfrm>
            <a:off x="109260" y="4920225"/>
            <a:ext cx="5198859" cy="172662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Arial" charset="0"/>
                <a:ea typeface="ＭＳ Ｐゴシック" charset="-128"/>
                <a:cs typeface="+mn-cs"/>
              </a:rPr>
              <a:t>DAC:</a:t>
            </a:r>
            <a:r>
              <a:rPr kumimoji="0" lang="zh-CN" altLang="en-US" sz="1800" b="0" i="0" u="none" strike="noStrike" kern="1200" cap="none" spc="0" normalizeH="0" baseline="0" noProof="0" dirty="0">
                <a:ln>
                  <a:noFill/>
                </a:ln>
                <a:solidFill>
                  <a:srgbClr val="000000"/>
                </a:solidFill>
                <a:effectLst/>
                <a:uLnTx/>
                <a:uFillTx/>
                <a:latin typeface="Arial" charset="0"/>
                <a:ea typeface="ＭＳ Ｐゴシック" charset="-128"/>
                <a:cs typeface="+mn-cs"/>
              </a:rPr>
              <a:t> </a:t>
            </a:r>
            <a:r>
              <a:rPr kumimoji="0" lang="en-US" altLang="zh-CN" sz="1800" b="0" i="0" u="none" strike="noStrike" kern="1200" cap="none" spc="0" normalizeH="0" baseline="0" noProof="0" dirty="0">
                <a:ln>
                  <a:noFill/>
                </a:ln>
                <a:solidFill>
                  <a:srgbClr val="000000"/>
                </a:solidFill>
                <a:effectLst/>
                <a:uLnTx/>
                <a:uFillTx/>
                <a:latin typeface="Arial" charset="0"/>
                <a:ea typeface="ＭＳ Ｐゴシック" charset="-128"/>
                <a:cs typeface="+mn-cs"/>
              </a:rPr>
              <a:t>Digital</a:t>
            </a:r>
            <a:r>
              <a:rPr kumimoji="0" lang="zh-CN" altLang="en-US" sz="1800" b="0" i="0" u="none" strike="noStrike" kern="1200" cap="none" spc="0" normalizeH="0" baseline="0" noProof="0" dirty="0">
                <a:ln>
                  <a:noFill/>
                </a:ln>
                <a:solidFill>
                  <a:srgbClr val="000000"/>
                </a:solidFill>
                <a:effectLst/>
                <a:uLnTx/>
                <a:uFillTx/>
                <a:latin typeface="Arial" charset="0"/>
                <a:ea typeface="ＭＳ Ｐゴシック" charset="-128"/>
                <a:cs typeface="+mn-cs"/>
              </a:rPr>
              <a:t> </a:t>
            </a:r>
            <a:r>
              <a:rPr kumimoji="0" lang="en-US" altLang="zh-CN" sz="1800" b="0" i="0" u="none" strike="noStrike" kern="1200" cap="none" spc="0" normalizeH="0" baseline="0" noProof="0" dirty="0">
                <a:ln>
                  <a:noFill/>
                </a:ln>
                <a:solidFill>
                  <a:srgbClr val="000000"/>
                </a:solidFill>
                <a:effectLst/>
                <a:uLnTx/>
                <a:uFillTx/>
                <a:latin typeface="Arial" charset="0"/>
                <a:ea typeface="ＭＳ Ｐゴシック" charset="-128"/>
                <a:cs typeface="+mn-cs"/>
              </a:rPr>
              <a:t>to</a:t>
            </a:r>
            <a:r>
              <a:rPr kumimoji="0" lang="zh-CN" altLang="en-US" sz="1800" b="0" i="0" u="none" strike="noStrike" kern="1200" cap="none" spc="0" normalizeH="0" baseline="0" noProof="0" dirty="0">
                <a:ln>
                  <a:noFill/>
                </a:ln>
                <a:solidFill>
                  <a:srgbClr val="000000"/>
                </a:solidFill>
                <a:effectLst/>
                <a:uLnTx/>
                <a:uFillTx/>
                <a:latin typeface="Arial" charset="0"/>
                <a:ea typeface="ＭＳ Ｐゴシック" charset="-128"/>
                <a:cs typeface="+mn-cs"/>
              </a:rPr>
              <a:t> </a:t>
            </a:r>
            <a:r>
              <a:rPr kumimoji="0" lang="en-US" altLang="zh-CN" sz="1800" b="0" i="0" u="none" strike="noStrike" kern="1200" cap="none" spc="0" normalizeH="0" baseline="0" noProof="0" dirty="0">
                <a:ln>
                  <a:noFill/>
                </a:ln>
                <a:solidFill>
                  <a:srgbClr val="000000"/>
                </a:solidFill>
                <a:effectLst/>
                <a:uLnTx/>
                <a:uFillTx/>
                <a:latin typeface="Arial" charset="0"/>
                <a:ea typeface="ＭＳ Ｐゴシック" charset="-128"/>
                <a:cs typeface="+mn-cs"/>
              </a:rPr>
              <a:t>Analog</a:t>
            </a:r>
            <a:r>
              <a:rPr kumimoji="0" lang="zh-CN" altLang="en-US" sz="1800" b="0" i="0" u="none" strike="noStrike" kern="1200" cap="none" spc="0" normalizeH="0" baseline="0" noProof="0" dirty="0">
                <a:ln>
                  <a:noFill/>
                </a:ln>
                <a:solidFill>
                  <a:srgbClr val="000000"/>
                </a:solidFill>
                <a:effectLst/>
                <a:uLnTx/>
                <a:uFillTx/>
                <a:latin typeface="Arial" charset="0"/>
                <a:ea typeface="ＭＳ Ｐゴシック" charset="-128"/>
                <a:cs typeface="+mn-cs"/>
              </a:rPr>
              <a:t> </a:t>
            </a:r>
            <a:endParaRPr kumimoji="0" lang="en-US" altLang="zh-CN" sz="18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Arial" charset="0"/>
                <a:ea typeface="ＭＳ Ｐゴシック" charset="-128"/>
                <a:cs typeface="+mn-cs"/>
              </a:rPr>
              <a:t>ADC:</a:t>
            </a:r>
            <a:r>
              <a:rPr kumimoji="0" lang="zh-CN" altLang="en-US" sz="1800" b="0" i="0" u="none" strike="noStrike" kern="1200" cap="none" spc="0" normalizeH="0" baseline="0" noProof="0" dirty="0">
                <a:ln>
                  <a:noFill/>
                </a:ln>
                <a:solidFill>
                  <a:srgbClr val="000000"/>
                </a:solidFill>
                <a:effectLst/>
                <a:uLnTx/>
                <a:uFillTx/>
                <a:latin typeface="Arial" charset="0"/>
                <a:ea typeface="ＭＳ Ｐゴシック" charset="-128"/>
                <a:cs typeface="+mn-cs"/>
              </a:rPr>
              <a:t> </a:t>
            </a:r>
            <a:r>
              <a:rPr kumimoji="0" lang="en-US" altLang="zh-CN" sz="1800" b="0" i="0" u="none" strike="noStrike" kern="1200" cap="none" spc="0" normalizeH="0" baseline="0" noProof="0" dirty="0">
                <a:ln>
                  <a:noFill/>
                </a:ln>
                <a:solidFill>
                  <a:srgbClr val="000000"/>
                </a:solidFill>
                <a:effectLst/>
                <a:uLnTx/>
                <a:uFillTx/>
                <a:latin typeface="Arial" charset="0"/>
                <a:ea typeface="ＭＳ Ｐゴシック" charset="-128"/>
                <a:cs typeface="+mn-cs"/>
              </a:rPr>
              <a:t>Analog</a:t>
            </a:r>
            <a:r>
              <a:rPr kumimoji="0" lang="zh-CN" altLang="en-US" sz="1800" b="0" i="0" u="none" strike="noStrike" kern="1200" cap="none" spc="0" normalizeH="0" baseline="0" noProof="0" dirty="0">
                <a:ln>
                  <a:noFill/>
                </a:ln>
                <a:solidFill>
                  <a:srgbClr val="000000"/>
                </a:solidFill>
                <a:effectLst/>
                <a:uLnTx/>
                <a:uFillTx/>
                <a:latin typeface="Arial" charset="0"/>
                <a:ea typeface="ＭＳ Ｐゴシック" charset="-128"/>
                <a:cs typeface="+mn-cs"/>
              </a:rPr>
              <a:t> </a:t>
            </a:r>
            <a:r>
              <a:rPr kumimoji="0" lang="en-US" altLang="zh-CN" sz="1800" b="0" i="0" u="none" strike="noStrike" kern="1200" cap="none" spc="0" normalizeH="0" baseline="0" noProof="0" dirty="0">
                <a:ln>
                  <a:noFill/>
                </a:ln>
                <a:solidFill>
                  <a:srgbClr val="000000"/>
                </a:solidFill>
                <a:effectLst/>
                <a:uLnTx/>
                <a:uFillTx/>
                <a:latin typeface="Arial" charset="0"/>
                <a:ea typeface="ＭＳ Ｐゴシック" charset="-128"/>
                <a:cs typeface="+mn-cs"/>
              </a:rPr>
              <a:t>to</a:t>
            </a:r>
            <a:r>
              <a:rPr kumimoji="0" lang="zh-CN" altLang="en-US" sz="1800" b="0" i="0" u="none" strike="noStrike" kern="1200" cap="none" spc="0" normalizeH="0" baseline="0" noProof="0" dirty="0">
                <a:ln>
                  <a:noFill/>
                </a:ln>
                <a:solidFill>
                  <a:srgbClr val="000000"/>
                </a:solidFill>
                <a:effectLst/>
                <a:uLnTx/>
                <a:uFillTx/>
                <a:latin typeface="Arial" charset="0"/>
                <a:ea typeface="ＭＳ Ｐゴシック" charset="-128"/>
                <a:cs typeface="+mn-cs"/>
              </a:rPr>
              <a:t> </a:t>
            </a:r>
            <a:r>
              <a:rPr kumimoji="0" lang="en-US" altLang="zh-CN" sz="1800" b="0" i="0" u="none" strike="noStrike" kern="1200" cap="none" spc="0" normalizeH="0" baseline="0" noProof="0" dirty="0">
                <a:ln>
                  <a:noFill/>
                </a:ln>
                <a:solidFill>
                  <a:srgbClr val="000000"/>
                </a:solidFill>
                <a:effectLst/>
                <a:uLnTx/>
                <a:uFillTx/>
                <a:latin typeface="Arial" charset="0"/>
                <a:ea typeface="ＭＳ Ｐゴシック" charset="-128"/>
                <a:cs typeface="+mn-cs"/>
              </a:rPr>
              <a:t>Digital</a:t>
            </a:r>
            <a:r>
              <a:rPr kumimoji="0" lang="zh-CN" altLang="en-US" sz="1800" b="0" i="0" u="none" strike="noStrike" kern="1200" cap="none" spc="0" normalizeH="0" baseline="0" noProof="0" dirty="0">
                <a:ln>
                  <a:noFill/>
                </a:ln>
                <a:solidFill>
                  <a:srgbClr val="000000"/>
                </a:solidFill>
                <a:effectLst/>
                <a:uLnTx/>
                <a:uFillTx/>
                <a:latin typeface="Arial" charset="0"/>
                <a:ea typeface="ＭＳ Ｐゴシック" charset="-128"/>
                <a:cs typeface="+mn-cs"/>
              </a:rPr>
              <a:t> </a:t>
            </a:r>
            <a:endParaRPr kumimoji="0" lang="en-US" altLang="zh-CN" sz="18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Arial" charset="0"/>
                <a:ea typeface="ＭＳ Ｐゴシック" charset="-128"/>
                <a:cs typeface="+mn-cs"/>
              </a:rPr>
              <a:t>S&amp;H:</a:t>
            </a:r>
            <a:r>
              <a:rPr kumimoji="0" lang="zh-CN" altLang="en-US" sz="1800" b="0" i="0" u="none" strike="noStrike" kern="1200" cap="none" spc="0" normalizeH="0" baseline="0" noProof="0" dirty="0">
                <a:ln>
                  <a:noFill/>
                </a:ln>
                <a:solidFill>
                  <a:srgbClr val="000000"/>
                </a:solidFill>
                <a:effectLst/>
                <a:uLnTx/>
                <a:uFillTx/>
                <a:latin typeface="Arial" charset="0"/>
                <a:ea typeface="ＭＳ Ｐゴシック" charset="-128"/>
                <a:cs typeface="+mn-cs"/>
              </a:rPr>
              <a:t> </a:t>
            </a:r>
            <a:r>
              <a:rPr kumimoji="0" lang="en-US" altLang="zh-CN" sz="1800" b="0" i="0" u="none" strike="noStrike" kern="1200" cap="none" spc="0" normalizeH="0" baseline="0" noProof="0" dirty="0">
                <a:ln>
                  <a:noFill/>
                </a:ln>
                <a:solidFill>
                  <a:srgbClr val="000000"/>
                </a:solidFill>
                <a:effectLst/>
                <a:uLnTx/>
                <a:uFillTx/>
                <a:latin typeface="Arial" charset="0"/>
                <a:ea typeface="ＭＳ Ｐゴシック" charset="-128"/>
                <a:cs typeface="+mn-cs"/>
              </a:rPr>
              <a:t>Sample</a:t>
            </a:r>
            <a:r>
              <a:rPr kumimoji="0" lang="zh-CN" altLang="en-US" sz="1800" b="0" i="0" u="none" strike="noStrike" kern="1200" cap="none" spc="0" normalizeH="0" baseline="0" noProof="0" dirty="0">
                <a:ln>
                  <a:noFill/>
                </a:ln>
                <a:solidFill>
                  <a:srgbClr val="000000"/>
                </a:solidFill>
                <a:effectLst/>
                <a:uLnTx/>
                <a:uFillTx/>
                <a:latin typeface="Arial" charset="0"/>
                <a:ea typeface="ＭＳ Ｐゴシック" charset="-128"/>
                <a:cs typeface="+mn-cs"/>
              </a:rPr>
              <a:t> </a:t>
            </a:r>
            <a:r>
              <a:rPr kumimoji="0" lang="en-US" altLang="zh-CN" sz="1800" b="0" i="0" u="none" strike="noStrike" kern="1200" cap="none" spc="0" normalizeH="0" baseline="0" noProof="0" dirty="0">
                <a:ln>
                  <a:noFill/>
                </a:ln>
                <a:solidFill>
                  <a:srgbClr val="000000"/>
                </a:solidFill>
                <a:effectLst/>
                <a:uLnTx/>
                <a:uFillTx/>
                <a:latin typeface="Arial" charset="0"/>
                <a:ea typeface="ＭＳ Ｐゴシック" charset="-128"/>
                <a:cs typeface="+mn-cs"/>
              </a:rPr>
              <a:t>and</a:t>
            </a:r>
            <a:r>
              <a:rPr kumimoji="0" lang="zh-CN" altLang="en-US" sz="1800" b="0" i="0" u="none" strike="noStrike" kern="1200" cap="none" spc="0" normalizeH="0" baseline="0" noProof="0" dirty="0">
                <a:ln>
                  <a:noFill/>
                </a:ln>
                <a:solidFill>
                  <a:srgbClr val="000000"/>
                </a:solidFill>
                <a:effectLst/>
                <a:uLnTx/>
                <a:uFillTx/>
                <a:latin typeface="Arial" charset="0"/>
                <a:ea typeface="ＭＳ Ｐゴシック" charset="-128"/>
                <a:cs typeface="+mn-cs"/>
              </a:rPr>
              <a:t> </a:t>
            </a:r>
            <a:r>
              <a:rPr kumimoji="0" lang="en-US" altLang="zh-CN" sz="1800" b="0" i="0" u="none" strike="noStrike" kern="1200" cap="none" spc="0" normalizeH="0" baseline="0" noProof="0" dirty="0">
                <a:ln>
                  <a:noFill/>
                </a:ln>
                <a:solidFill>
                  <a:srgbClr val="000000"/>
                </a:solidFill>
                <a:effectLst/>
                <a:uLnTx/>
                <a:uFillTx/>
                <a:latin typeface="Arial" charset="0"/>
                <a:ea typeface="ＭＳ Ｐゴシック" charset="-128"/>
                <a:cs typeface="+mn-cs"/>
              </a:rPr>
              <a:t>Hold</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Arial" charset="0"/>
                <a:ea typeface="ＭＳ Ｐゴシック" charset="-128"/>
                <a:cs typeface="+mn-cs"/>
              </a:rPr>
              <a:t>Shift</a:t>
            </a:r>
            <a:r>
              <a:rPr kumimoji="0" lang="zh-CN" altLang="en-US" sz="1800" b="0" i="0" u="none" strike="noStrike" kern="1200" cap="none" spc="0" normalizeH="0" baseline="0" noProof="0" dirty="0">
                <a:ln>
                  <a:noFill/>
                </a:ln>
                <a:solidFill>
                  <a:srgbClr val="000000"/>
                </a:solidFill>
                <a:effectLst/>
                <a:uLnTx/>
                <a:uFillTx/>
                <a:latin typeface="Arial" charset="0"/>
                <a:ea typeface="ＭＳ Ｐゴシック" charset="-128"/>
                <a:cs typeface="+mn-cs"/>
              </a:rPr>
              <a:t> </a:t>
            </a:r>
            <a:r>
              <a:rPr kumimoji="0" lang="en-US" altLang="zh-CN" sz="1800" b="0" i="0" u="none" strike="noStrike" kern="1200" cap="none" spc="0" normalizeH="0" baseline="0" noProof="0" dirty="0">
                <a:ln>
                  <a:noFill/>
                </a:ln>
                <a:solidFill>
                  <a:srgbClr val="000000"/>
                </a:solidFill>
                <a:effectLst/>
                <a:uLnTx/>
                <a:uFillTx/>
                <a:latin typeface="Arial" charset="0"/>
                <a:ea typeface="ＭＳ Ｐゴシック" charset="-128"/>
                <a:cs typeface="+mn-cs"/>
              </a:rPr>
              <a:t>and</a:t>
            </a:r>
            <a:r>
              <a:rPr kumimoji="0" lang="zh-CN" altLang="en-US" sz="1800" b="0" i="0" u="none" strike="noStrike" kern="1200" cap="none" spc="0" normalizeH="0" baseline="0" noProof="0" dirty="0">
                <a:ln>
                  <a:noFill/>
                </a:ln>
                <a:solidFill>
                  <a:srgbClr val="000000"/>
                </a:solidFill>
                <a:effectLst/>
                <a:uLnTx/>
                <a:uFillTx/>
                <a:latin typeface="Arial" charset="0"/>
                <a:ea typeface="ＭＳ Ｐゴシック" charset="-128"/>
                <a:cs typeface="+mn-cs"/>
              </a:rPr>
              <a:t> </a:t>
            </a:r>
            <a:r>
              <a:rPr kumimoji="0" lang="en-US" altLang="zh-CN" sz="1800" b="0" i="0" u="none" strike="noStrike" kern="1200" cap="none" spc="0" normalizeH="0" baseline="0" noProof="0" dirty="0">
                <a:ln>
                  <a:noFill/>
                </a:ln>
                <a:solidFill>
                  <a:srgbClr val="000000"/>
                </a:solidFill>
                <a:effectLst/>
                <a:uLnTx/>
                <a:uFillTx/>
                <a:latin typeface="Arial" charset="0"/>
                <a:ea typeface="ＭＳ Ｐゴシック" charset="-128"/>
                <a:cs typeface="+mn-cs"/>
              </a:rPr>
              <a:t>add:</a:t>
            </a:r>
            <a:r>
              <a:rPr kumimoji="0" lang="zh-CN" altLang="en-US" sz="1800" b="0" i="0" u="none" strike="noStrike" kern="1200" cap="none" spc="0" normalizeH="0" baseline="0" noProof="0" dirty="0">
                <a:ln>
                  <a:noFill/>
                </a:ln>
                <a:solidFill>
                  <a:srgbClr val="000000"/>
                </a:solidFill>
                <a:effectLst/>
                <a:uLnTx/>
                <a:uFillTx/>
                <a:latin typeface="Arial" charset="0"/>
                <a:ea typeface="ＭＳ Ｐゴシック" charset="-128"/>
                <a:cs typeface="+mn-cs"/>
              </a:rPr>
              <a:t> </a:t>
            </a:r>
            <a:r>
              <a:rPr kumimoji="0" lang="en-US" altLang="zh-CN" sz="1800" b="0" i="0" u="none" strike="noStrike" kern="1200" cap="none" spc="0" normalizeH="0" baseline="0" noProof="0" dirty="0">
                <a:ln>
                  <a:noFill/>
                </a:ln>
                <a:solidFill>
                  <a:srgbClr val="000000"/>
                </a:solidFill>
                <a:effectLst/>
                <a:uLnTx/>
                <a:uFillTx/>
                <a:latin typeface="Arial" charset="0"/>
                <a:ea typeface="ＭＳ Ｐゴシック" charset="-128"/>
                <a:cs typeface="+mn-cs"/>
              </a:rPr>
              <a:t>used</a:t>
            </a:r>
            <a:r>
              <a:rPr kumimoji="0" lang="zh-CN" altLang="en-US" sz="1800" b="0" i="0" u="none" strike="noStrike" kern="1200" cap="none" spc="0" normalizeH="0" baseline="0" noProof="0" dirty="0">
                <a:ln>
                  <a:noFill/>
                </a:ln>
                <a:solidFill>
                  <a:srgbClr val="000000"/>
                </a:solidFill>
                <a:effectLst/>
                <a:uLnTx/>
                <a:uFillTx/>
                <a:latin typeface="Arial" charset="0"/>
                <a:ea typeface="ＭＳ Ｐゴシック" charset="-128"/>
                <a:cs typeface="+mn-cs"/>
              </a:rPr>
              <a:t> </a:t>
            </a:r>
            <a:r>
              <a:rPr kumimoji="0" lang="en-US" altLang="zh-CN" sz="1800" b="0" i="0" u="none" strike="noStrike" kern="1200" cap="none" spc="0" normalizeH="0" baseline="0" noProof="0" dirty="0">
                <a:ln>
                  <a:noFill/>
                </a:ln>
                <a:solidFill>
                  <a:srgbClr val="000000"/>
                </a:solidFill>
                <a:effectLst/>
                <a:uLnTx/>
                <a:uFillTx/>
                <a:latin typeface="Arial" charset="0"/>
                <a:ea typeface="ＭＳ Ｐゴシック" charset="-128"/>
                <a:cs typeface="+mn-cs"/>
              </a:rPr>
              <a:t>to</a:t>
            </a:r>
            <a:r>
              <a:rPr kumimoji="0" lang="zh-CN" altLang="en-US" sz="1800" b="0" i="0" u="none" strike="noStrike" kern="1200" cap="none" spc="0" normalizeH="0" baseline="0" noProof="0" dirty="0">
                <a:ln>
                  <a:noFill/>
                </a:ln>
                <a:solidFill>
                  <a:srgbClr val="000000"/>
                </a:solidFill>
                <a:effectLst/>
                <a:uLnTx/>
                <a:uFillTx/>
                <a:latin typeface="Arial" charset="0"/>
                <a:ea typeface="ＭＳ Ｐゴシック" charset="-128"/>
                <a:cs typeface="+mn-cs"/>
              </a:rPr>
              <a:t> </a:t>
            </a:r>
            <a:r>
              <a:rPr kumimoji="0" lang="en-US" altLang="zh-CN" sz="1800" b="0" i="0" u="none" strike="noStrike" kern="1200" cap="none" spc="0" normalizeH="0" baseline="0" noProof="0" dirty="0">
                <a:ln>
                  <a:noFill/>
                </a:ln>
                <a:solidFill>
                  <a:srgbClr val="000000"/>
                </a:solidFill>
                <a:effectLst/>
                <a:uLnTx/>
                <a:uFillTx/>
                <a:latin typeface="Arial" charset="0"/>
                <a:ea typeface="ＭＳ Ｐゴシック" charset="-128"/>
                <a:cs typeface="+mn-cs"/>
              </a:rPr>
              <a:t>summarize the</a:t>
            </a:r>
            <a:r>
              <a:rPr kumimoji="0" lang="zh-CN" altLang="en-US" sz="1800" b="0" i="0" u="none" strike="noStrike" kern="1200" cap="none" spc="0" normalizeH="0" baseline="0" noProof="0" dirty="0">
                <a:ln>
                  <a:noFill/>
                </a:ln>
                <a:solidFill>
                  <a:srgbClr val="000000"/>
                </a:solidFill>
                <a:effectLst/>
                <a:uLnTx/>
                <a:uFillTx/>
                <a:latin typeface="Arial" charset="0"/>
                <a:ea typeface="ＭＳ Ｐゴシック" charset="-128"/>
                <a:cs typeface="+mn-cs"/>
              </a:rPr>
              <a:t> </a:t>
            </a:r>
            <a:r>
              <a:rPr kumimoji="0" lang="en-US" altLang="zh-CN" sz="1800" b="0" i="0" u="none" strike="noStrike" kern="1200" cap="none" spc="0" normalizeH="0" baseline="0" noProof="0" dirty="0">
                <a:ln>
                  <a:noFill/>
                </a:ln>
                <a:solidFill>
                  <a:srgbClr val="000000"/>
                </a:solidFill>
                <a:effectLst/>
                <a:uLnTx/>
                <a:uFillTx/>
                <a:latin typeface="Arial" charset="0"/>
                <a:ea typeface="ＭＳ Ｐゴシック" charset="-128"/>
                <a:cs typeface="+mn-cs"/>
              </a:rPr>
              <a:t>final</a:t>
            </a:r>
            <a:r>
              <a:rPr kumimoji="0" lang="zh-CN" altLang="en-US" sz="1800" b="0" i="0" u="none" strike="noStrike" kern="1200" cap="none" spc="0" normalizeH="0" baseline="0" noProof="0" dirty="0">
                <a:ln>
                  <a:noFill/>
                </a:ln>
                <a:solidFill>
                  <a:srgbClr val="000000"/>
                </a:solidFill>
                <a:effectLst/>
                <a:uLnTx/>
                <a:uFillTx/>
                <a:latin typeface="Arial" charset="0"/>
                <a:ea typeface="ＭＳ Ｐゴシック" charset="-128"/>
                <a:cs typeface="+mn-cs"/>
              </a:rPr>
              <a:t> </a:t>
            </a:r>
            <a:r>
              <a:rPr kumimoji="0" lang="en-US" altLang="zh-CN" sz="1800" b="0" i="0" u="none" strike="noStrike" kern="1200" cap="none" spc="0" normalizeH="0" baseline="0" noProof="0" dirty="0">
                <a:ln>
                  <a:noFill/>
                </a:ln>
                <a:solidFill>
                  <a:srgbClr val="000000"/>
                </a:solidFill>
                <a:effectLst/>
                <a:uLnTx/>
                <a:uFillTx/>
                <a:latin typeface="Arial" charset="0"/>
                <a:ea typeface="ＭＳ Ｐゴシック" charset="-128"/>
                <a:cs typeface="+mn-cs"/>
              </a:rPr>
              <a:t>output</a:t>
            </a:r>
            <a:endParaRPr kumimoji="0" lang="en-US" sz="18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36516534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additive="base">
                                        <p:cTn id="7" dur="500" fill="hold"/>
                                        <p:tgtEl>
                                          <p:spTgt spid="117"/>
                                        </p:tgtEl>
                                        <p:attrNameLst>
                                          <p:attrName>ppt_x</p:attrName>
                                        </p:attrNameLst>
                                      </p:cBhvr>
                                      <p:tavLst>
                                        <p:tav tm="0">
                                          <p:val>
                                            <p:strVal val="0-#ppt_w/2"/>
                                          </p:val>
                                        </p:tav>
                                        <p:tav tm="100000">
                                          <p:val>
                                            <p:strVal val="#ppt_x"/>
                                          </p:val>
                                        </p:tav>
                                      </p:tavLst>
                                    </p:anim>
                                    <p:anim calcmode="lin" valueType="num">
                                      <p:cBhvr additive="base">
                                        <p:cTn id="8" dur="500" fill="hold"/>
                                        <p:tgtEl>
                                          <p:spTgt spid="1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2"/>
                                        </p:tgtEl>
                                        <p:attrNameLst>
                                          <p:attrName>style.visibility</p:attrName>
                                        </p:attrNameLst>
                                      </p:cBhvr>
                                      <p:to>
                                        <p:strVal val="visible"/>
                                      </p:to>
                                    </p:set>
                                    <p:anim calcmode="lin" valueType="num">
                                      <p:cBhvr additive="base">
                                        <p:cTn id="19" dur="500" fill="hold"/>
                                        <p:tgtEl>
                                          <p:spTgt spid="112"/>
                                        </p:tgtEl>
                                        <p:attrNameLst>
                                          <p:attrName>ppt_x</p:attrName>
                                        </p:attrNameLst>
                                      </p:cBhvr>
                                      <p:tavLst>
                                        <p:tav tm="0">
                                          <p:val>
                                            <p:strVal val="#ppt_x"/>
                                          </p:val>
                                        </p:tav>
                                        <p:tav tm="100000">
                                          <p:val>
                                            <p:strVal val="#ppt_x"/>
                                          </p:val>
                                        </p:tav>
                                      </p:tavLst>
                                    </p:anim>
                                    <p:anim calcmode="lin" valueType="num">
                                      <p:cBhvr additive="base">
                                        <p:cTn id="20" dur="500" fill="hold"/>
                                        <p:tgtEl>
                                          <p:spTgt spid="1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27"/>
                                        </p:tgtEl>
                                        <p:attrNameLst>
                                          <p:attrName>style.visibility</p:attrName>
                                        </p:attrNameLst>
                                      </p:cBhvr>
                                      <p:to>
                                        <p:strVal val="visible"/>
                                      </p:to>
                                    </p:set>
                                    <p:anim calcmode="lin" valueType="num">
                                      <p:cBhvr additive="base">
                                        <p:cTn id="29" dur="500" fill="hold"/>
                                        <p:tgtEl>
                                          <p:spTgt spid="127"/>
                                        </p:tgtEl>
                                        <p:attrNameLst>
                                          <p:attrName>ppt_x</p:attrName>
                                        </p:attrNameLst>
                                      </p:cBhvr>
                                      <p:tavLst>
                                        <p:tav tm="0">
                                          <p:val>
                                            <p:strVal val="#ppt_x"/>
                                          </p:val>
                                        </p:tav>
                                        <p:tav tm="100000">
                                          <p:val>
                                            <p:strVal val="#ppt_x"/>
                                          </p:val>
                                        </p:tav>
                                      </p:tavLst>
                                    </p:anim>
                                    <p:anim calcmode="lin" valueType="num">
                                      <p:cBhvr additive="base">
                                        <p:cTn id="30" dur="500" fill="hold"/>
                                        <p:tgtEl>
                                          <p:spTgt spid="12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26"/>
                                        </p:tgtEl>
                                        <p:attrNameLst>
                                          <p:attrName>style.visibility</p:attrName>
                                        </p:attrNameLst>
                                      </p:cBhvr>
                                      <p:to>
                                        <p:strVal val="visible"/>
                                      </p:to>
                                    </p:set>
                                    <p:anim calcmode="lin" valueType="num">
                                      <p:cBhvr additive="base">
                                        <p:cTn id="39" dur="500" fill="hold"/>
                                        <p:tgtEl>
                                          <p:spTgt spid="126"/>
                                        </p:tgtEl>
                                        <p:attrNameLst>
                                          <p:attrName>ppt_x</p:attrName>
                                        </p:attrNameLst>
                                      </p:cBhvr>
                                      <p:tavLst>
                                        <p:tav tm="0">
                                          <p:val>
                                            <p:strVal val="#ppt_x"/>
                                          </p:val>
                                        </p:tav>
                                        <p:tav tm="100000">
                                          <p:val>
                                            <p:strVal val="#ppt_x"/>
                                          </p:val>
                                        </p:tav>
                                      </p:tavLst>
                                    </p:anim>
                                    <p:anim calcmode="lin" valueType="num">
                                      <p:cBhvr additive="base">
                                        <p:cTn id="40" dur="500" fill="hold"/>
                                        <p:tgtEl>
                                          <p:spTgt spid="126"/>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3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3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P spid="130" grpId="0" animBg="1"/>
      <p:bldP spid="131" grpId="0"/>
      <p:bldP spid="132"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2E61C-AF10-964B-BBCC-5BE74177BA95}"/>
              </a:ext>
            </a:extLst>
          </p:cNvPr>
          <p:cNvSpPr>
            <a:spLocks noGrp="1"/>
          </p:cNvSpPr>
          <p:nvPr>
            <p:ph type="title"/>
          </p:nvPr>
        </p:nvSpPr>
        <p:spPr/>
        <p:txBody>
          <a:bodyPr/>
          <a:lstStyle/>
          <a:p>
            <a:r>
              <a:rPr lang="en-US" altLang="zh-CN" dirty="0"/>
              <a:t>An</a:t>
            </a:r>
            <a:r>
              <a:rPr lang="zh-CN" altLang="en-US" dirty="0"/>
              <a:t> </a:t>
            </a:r>
            <a:r>
              <a:rPr lang="en-US" altLang="zh-CN" dirty="0"/>
              <a:t>Example</a:t>
            </a:r>
            <a:r>
              <a:rPr lang="zh-CN" altLang="en-US" dirty="0"/>
              <a:t> </a:t>
            </a:r>
            <a:r>
              <a:rPr lang="en-US" altLang="zh-CN" dirty="0"/>
              <a:t>of</a:t>
            </a:r>
            <a:r>
              <a:rPr lang="zh-CN" altLang="en-US" dirty="0"/>
              <a:t> </a:t>
            </a:r>
            <a:r>
              <a:rPr lang="en-US" altLang="zh-CN" dirty="0"/>
              <a:t>2D</a:t>
            </a:r>
            <a:r>
              <a:rPr lang="zh-CN" altLang="en-US" dirty="0"/>
              <a:t> </a:t>
            </a:r>
            <a:r>
              <a:rPr lang="en-US" altLang="zh-CN" dirty="0"/>
              <a:t>Convolution</a:t>
            </a:r>
            <a:endParaRPr lang="en-US" dirty="0"/>
          </a:p>
        </p:txBody>
      </p:sp>
      <p:pic>
        <p:nvPicPr>
          <p:cNvPr id="5" name="Content Placeholder 4">
            <a:extLst>
              <a:ext uri="{FF2B5EF4-FFF2-40B4-BE49-F238E27FC236}">
                <a16:creationId xmlns:a16="http://schemas.microsoft.com/office/drawing/2014/main" id="{BAF44EB8-7802-344B-989F-42F1BCFA043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35468" y="1351280"/>
            <a:ext cx="3758784" cy="4273947"/>
          </a:xfrm>
        </p:spPr>
      </p:pic>
      <p:sp>
        <p:nvSpPr>
          <p:cNvPr id="6" name="TextBox 5">
            <a:extLst>
              <a:ext uri="{FF2B5EF4-FFF2-40B4-BE49-F238E27FC236}">
                <a16:creationId xmlns:a16="http://schemas.microsoft.com/office/drawing/2014/main" id="{98AC998E-09EF-AE45-A397-1173238E1B91}"/>
              </a:ext>
            </a:extLst>
          </p:cNvPr>
          <p:cNvSpPr txBox="1"/>
          <p:nvPr/>
        </p:nvSpPr>
        <p:spPr>
          <a:xfrm>
            <a:off x="4211676" y="1351280"/>
            <a:ext cx="4932324" cy="4758226"/>
          </a:xfrm>
          <a:prstGeom prst="rect">
            <a:avLst/>
          </a:prstGeom>
          <a:noFill/>
        </p:spPr>
        <p:txBody>
          <a:bodyPr wrap="square" lIns="0" tIns="9144" rIns="0" bIns="9144" rtlCol="0">
            <a:spAutoFit/>
          </a:bodyPr>
          <a:lstStyle/>
          <a:p>
            <a:pPr marL="342900" marR="0" lvl="0" indent="-342900" algn="l" defTabSz="914400" rtl="0" eaLnBrk="0" fontAlgn="base" latinLnBrk="0" hangingPunct="0">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Structure</a:t>
            </a:r>
            <a:r>
              <a:rPr kumimoji="0" lang="zh-CN" altLang="en-US" sz="2800" b="1"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 </a:t>
            </a:r>
            <a:r>
              <a:rPr kumimoji="0" lang="en-US" altLang="zh-CN" sz="2800" b="1"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information</a:t>
            </a:r>
          </a:p>
          <a:p>
            <a:pPr marL="800100" marR="0" lvl="1" indent="-342900" algn="l" defTabSz="914400" rtl="0" eaLnBrk="0" fontAlgn="base" latinLnBrk="0" hangingPunct="0">
              <a:lnSpc>
                <a:spcPct val="100000"/>
              </a:lnSpc>
              <a:spcBef>
                <a:spcPct val="0"/>
              </a:spcBef>
              <a:spcAft>
                <a:spcPct val="0"/>
              </a:spcAft>
              <a:buClrTx/>
              <a:buSzTx/>
              <a:buFontTx/>
              <a:buNone/>
              <a:tabLst/>
              <a:defRPr/>
            </a:pPr>
            <a:r>
              <a:rPr kumimoji="0" lang="en-US" altLang="zh-CN"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Input:</a:t>
            </a:r>
            <a:r>
              <a:rPr kumimoji="0" lang="zh-CN" altLang="en-US"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 </a:t>
            </a:r>
            <a:r>
              <a:rPr kumimoji="0" lang="en-US" altLang="zh-CN"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5</a:t>
            </a:r>
            <a:r>
              <a:rPr kumimoji="0" lang="zh-CN" altLang="en-US"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a:t>
            </a:r>
            <a:r>
              <a:rPr kumimoji="0" lang="en-US" altLang="zh-CN"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5</a:t>
            </a:r>
            <a:r>
              <a:rPr kumimoji="0" lang="zh-CN" altLang="en-US"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 </a:t>
            </a:r>
            <a:r>
              <a:rPr kumimoji="0" lang="en-US" altLang="zh-CN"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a:t>
            </a:r>
            <a:r>
              <a:rPr kumimoji="0" lang="en-US" altLang="zh-CN" sz="2800" b="0" i="0" u="none" strike="noStrike" kern="1200" cap="none" spc="0" normalizeH="0" baseline="0" noProof="0" dirty="0">
                <a:ln>
                  <a:noFill/>
                </a:ln>
                <a:solidFill>
                  <a:srgbClr val="0432FF"/>
                </a:solidFill>
                <a:effectLst/>
                <a:uLnTx/>
                <a:uFillTx/>
                <a:latin typeface="Calibri" pitchFamily="34" charset="0"/>
                <a:ea typeface="ＭＳ Ｐゴシック" charset="-128"/>
                <a:cs typeface="Calibri" pitchFamily="34" charset="0"/>
              </a:rPr>
              <a:t>blue</a:t>
            </a:r>
            <a:r>
              <a:rPr kumimoji="0" lang="en-US" altLang="zh-CN"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a:t>
            </a:r>
          </a:p>
          <a:p>
            <a:pPr marL="800100" marR="0" lvl="1" indent="-342900" algn="l" defTabSz="914400" rtl="0" eaLnBrk="0" fontAlgn="base" latinLnBrk="0" hangingPunct="0">
              <a:lnSpc>
                <a:spcPct val="100000"/>
              </a:lnSpc>
              <a:spcBef>
                <a:spcPct val="0"/>
              </a:spcBef>
              <a:spcAft>
                <a:spcPct val="0"/>
              </a:spcAft>
              <a:buClrTx/>
              <a:buSzTx/>
              <a:buFontTx/>
              <a:buNone/>
              <a:tabLst/>
              <a:defRPr/>
            </a:pPr>
            <a:r>
              <a:rPr kumimoji="0" lang="en-US" altLang="zh-CN"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Kernel</a:t>
            </a:r>
            <a:r>
              <a:rPr kumimoji="0" lang="zh-CN" altLang="en-US"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 </a:t>
            </a:r>
            <a:r>
              <a:rPr kumimoji="0" lang="en-US" altLang="zh-CN"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(filter):</a:t>
            </a:r>
            <a:r>
              <a:rPr kumimoji="0" lang="zh-CN" altLang="en-US"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 </a:t>
            </a:r>
            <a:r>
              <a:rPr kumimoji="0" lang="en-US" altLang="zh-CN"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3</a:t>
            </a:r>
            <a:r>
              <a:rPr kumimoji="0" lang="zh-CN" altLang="en-US"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a:t>
            </a:r>
            <a:r>
              <a:rPr kumimoji="0" lang="en-US" altLang="zh-CN"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3</a:t>
            </a:r>
            <a:r>
              <a:rPr kumimoji="0" lang="zh-CN" altLang="en-US"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 </a:t>
            </a:r>
            <a:r>
              <a:rPr kumimoji="0" lang="en-US" altLang="zh-CN"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a:t>
            </a:r>
            <a:r>
              <a:rPr kumimoji="0" lang="en-US" altLang="zh-CN" sz="2800" b="0" i="0" u="none" strike="noStrike" kern="1200" cap="none" spc="0" normalizeH="0" baseline="0" noProof="0" dirty="0">
                <a:ln>
                  <a:noFill/>
                </a:ln>
                <a:solidFill>
                  <a:srgbClr val="FFFFFF">
                    <a:lumMod val="50000"/>
                  </a:srgbClr>
                </a:solidFill>
                <a:effectLst/>
                <a:uLnTx/>
                <a:uFillTx/>
                <a:latin typeface="Calibri" pitchFamily="34" charset="0"/>
                <a:ea typeface="ＭＳ Ｐゴシック" charset="-128"/>
                <a:cs typeface="Calibri" pitchFamily="34" charset="0"/>
              </a:rPr>
              <a:t>grey</a:t>
            </a:r>
            <a:r>
              <a:rPr kumimoji="0" lang="en-US" altLang="zh-CN"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a:t>
            </a:r>
          </a:p>
          <a:p>
            <a:pPr marL="800100" marR="0" lvl="1" indent="-342900" algn="l" defTabSz="914400" rtl="0" eaLnBrk="0" fontAlgn="base" latinLnBrk="0" hangingPunct="0">
              <a:lnSpc>
                <a:spcPct val="100000"/>
              </a:lnSpc>
              <a:spcBef>
                <a:spcPct val="0"/>
              </a:spcBef>
              <a:spcAft>
                <a:spcPct val="0"/>
              </a:spcAft>
              <a:buClrTx/>
              <a:buSzTx/>
              <a:buFontTx/>
              <a:buNone/>
              <a:tabLst/>
              <a:defRPr/>
            </a:pPr>
            <a:r>
              <a:rPr kumimoji="0" lang="en-US" altLang="zh-CN"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Output:</a:t>
            </a:r>
            <a:r>
              <a:rPr kumimoji="0" lang="zh-CN" altLang="en-US"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 </a:t>
            </a:r>
            <a:r>
              <a:rPr kumimoji="0" lang="en-US" altLang="zh-CN"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5</a:t>
            </a:r>
            <a:r>
              <a:rPr kumimoji="0" lang="zh-CN" altLang="en-US"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a:t>
            </a:r>
            <a:r>
              <a:rPr kumimoji="0" lang="en-US" altLang="zh-CN"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5</a:t>
            </a:r>
            <a:r>
              <a:rPr kumimoji="0" lang="zh-CN" altLang="en-US"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 </a:t>
            </a:r>
            <a:r>
              <a:rPr kumimoji="0" lang="en-US" altLang="zh-CN"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a:t>
            </a:r>
            <a:r>
              <a:rPr kumimoji="0" lang="en-US" altLang="zh-CN" sz="2800" b="0" i="0" u="none" strike="noStrike" kern="1200" cap="none" spc="0" normalizeH="0" baseline="0" noProof="0" dirty="0">
                <a:ln>
                  <a:noFill/>
                </a:ln>
                <a:solidFill>
                  <a:srgbClr val="3B812F">
                    <a:lumMod val="75000"/>
                  </a:srgbClr>
                </a:solidFill>
                <a:effectLst/>
                <a:uLnTx/>
                <a:uFillTx/>
                <a:latin typeface="Calibri" pitchFamily="34" charset="0"/>
                <a:ea typeface="ＭＳ Ｐゴシック" charset="-128"/>
                <a:cs typeface="Calibri" pitchFamily="34" charset="0"/>
              </a:rPr>
              <a:t>green</a:t>
            </a:r>
            <a:r>
              <a:rPr kumimoji="0" lang="en-US" altLang="zh-CN"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a:t>
            </a:r>
          </a:p>
          <a:p>
            <a:pPr marL="342900" marR="0" lvl="0" indent="-342900" algn="l" defTabSz="914400" rtl="0" eaLnBrk="0" fontAlgn="base" latinLnBrk="0" hangingPunct="0">
              <a:lnSpc>
                <a:spcPct val="100000"/>
              </a:lnSpc>
              <a:spcBef>
                <a:spcPct val="0"/>
              </a:spcBef>
              <a:spcAft>
                <a:spcPct val="0"/>
              </a:spcAft>
              <a:buClrTx/>
              <a:buSzTx/>
              <a:buFontTx/>
              <a:buNone/>
              <a:tabLst/>
              <a:defRPr/>
            </a:pPr>
            <a:endParaRPr kumimoji="0" lang="en-US" altLang="zh-CN"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endParaRPr>
          </a:p>
          <a:p>
            <a:pPr marL="342900" marR="0" lvl="0" indent="-342900" algn="l" defTabSz="914400" rtl="0" eaLnBrk="0" fontAlgn="base" latinLnBrk="0" hangingPunct="0">
              <a:lnSpc>
                <a:spcPct val="10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Computation</a:t>
            </a:r>
            <a:r>
              <a:rPr kumimoji="0" lang="zh-CN" altLang="en-US" sz="2800" b="1"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 </a:t>
            </a:r>
            <a:r>
              <a:rPr kumimoji="0" lang="en-US" altLang="zh-CN" sz="2800" b="1"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information</a:t>
            </a:r>
            <a:endParaRPr kumimoji="0" lang="en-US" sz="2800" b="1"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endParaRPr>
          </a:p>
          <a:p>
            <a:pPr marL="800100" marR="0" lvl="1" indent="-342900" algn="l" defTabSz="914400" rtl="0" eaLnBrk="0" fontAlgn="base" latinLnBrk="0" hangingPunct="0">
              <a:lnSpc>
                <a:spcPct val="100000"/>
              </a:lnSpc>
              <a:spcBef>
                <a:spcPct val="0"/>
              </a:spcBef>
              <a:spcAft>
                <a:spcPct val="0"/>
              </a:spcAft>
              <a:buClrTx/>
              <a:buSzTx/>
              <a:buFontTx/>
              <a:buNone/>
              <a:tabLst/>
              <a:defRPr/>
            </a:pPr>
            <a:r>
              <a:rPr kumimoji="0" lang="en-US" altLang="zh-CN"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Stride:</a:t>
            </a:r>
            <a:r>
              <a:rPr kumimoji="0" lang="zh-CN" altLang="en-US"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 </a:t>
            </a:r>
            <a:r>
              <a:rPr kumimoji="0" lang="en-US" altLang="zh-CN"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1</a:t>
            </a:r>
          </a:p>
          <a:p>
            <a:pPr marL="800100" marR="0" lvl="1" indent="-342900" algn="l" defTabSz="914400" rtl="0" eaLnBrk="0" fontAlgn="base" latinLnBrk="0" hangingPunct="0">
              <a:lnSpc>
                <a:spcPct val="100000"/>
              </a:lnSpc>
              <a:spcBef>
                <a:spcPct val="0"/>
              </a:spcBef>
              <a:spcAft>
                <a:spcPct val="0"/>
              </a:spcAft>
              <a:buClrTx/>
              <a:buSzTx/>
              <a:buFontTx/>
              <a:buNone/>
              <a:tabLst/>
              <a:defRPr/>
            </a:pPr>
            <a:r>
              <a:rPr kumimoji="0" lang="en-US" altLang="zh-CN"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Padding:</a:t>
            </a:r>
            <a:r>
              <a:rPr kumimoji="0" lang="zh-CN" altLang="en-US"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 </a:t>
            </a:r>
            <a:r>
              <a:rPr kumimoji="0" lang="en-US" altLang="zh-CN"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1</a:t>
            </a:r>
            <a:r>
              <a:rPr kumimoji="0" lang="zh-CN" altLang="en-US"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 </a:t>
            </a:r>
            <a:r>
              <a:rPr kumimoji="0" lang="en-US" altLang="zh-CN" sz="28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(white)</a:t>
            </a:r>
          </a:p>
          <a:p>
            <a:pPr marL="342900" marR="0" lvl="0" indent="-342900" algn="l"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endParaRPr>
          </a:p>
          <a:p>
            <a:pPr marL="342900" marR="0" lvl="0" indent="-342900" algn="l" defTabSz="914400" rtl="0" eaLnBrk="0" fontAlgn="base" latinLnBrk="0" hangingPunct="0">
              <a:lnSpc>
                <a:spcPct val="100000"/>
              </a:lnSpc>
              <a:spcBef>
                <a:spcPct val="0"/>
              </a:spcBef>
              <a:spcAft>
                <a:spcPct val="0"/>
              </a:spcAft>
              <a:buClrTx/>
              <a:buSzTx/>
              <a:buFontTx/>
              <a:buNone/>
              <a:tabLst/>
              <a:defRPr/>
            </a:pPr>
            <a:r>
              <a:rPr kumimoji="0" lang="en-US" altLang="zh-CN"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Output Dim</a:t>
            </a:r>
            <a:r>
              <a:rPr kumimoji="0" lang="zh-CN" altLang="en-US"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a:t>
            </a:r>
            <a:r>
              <a:rPr kumimoji="0" lang="zh-CN" altLang="en-US"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(Input</a:t>
            </a:r>
            <a:r>
              <a:rPr kumimoji="0" lang="zh-CN" altLang="en-US"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a:t>
            </a:r>
            <a:r>
              <a:rPr kumimoji="0" lang="zh-CN" altLang="en-US"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2</a:t>
            </a:r>
            <a:r>
              <a:rPr kumimoji="0" lang="zh-CN" altLang="en-US"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a:t>
            </a:r>
            <a:r>
              <a:rPr kumimoji="0" lang="en-US" altLang="zh-CN"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Padding</a:t>
            </a:r>
            <a:r>
              <a:rPr kumimoji="0" lang="zh-CN" altLang="en-US"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a:t>
            </a:r>
            <a:r>
              <a:rPr kumimoji="0" lang="zh-CN" altLang="en-US"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Kernel)</a:t>
            </a:r>
            <a:r>
              <a:rPr kumimoji="0" lang="zh-CN" altLang="en-US"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a:t>
            </a:r>
            <a:r>
              <a:rPr kumimoji="0" lang="zh-CN" altLang="en-US"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Stride</a:t>
            </a:r>
            <a:r>
              <a:rPr kumimoji="0" lang="zh-CN" altLang="en-US"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a:t>
            </a:r>
            <a:r>
              <a:rPr kumimoji="0" lang="zh-CN" altLang="en-US"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1</a:t>
            </a:r>
            <a:endParaRPr kumimoji="0" lang="en-US"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endParaRPr>
          </a:p>
        </p:txBody>
      </p:sp>
      <p:sp>
        <p:nvSpPr>
          <p:cNvPr id="7" name="TextBox 6">
            <a:extLst>
              <a:ext uri="{FF2B5EF4-FFF2-40B4-BE49-F238E27FC236}">
                <a16:creationId xmlns:a16="http://schemas.microsoft.com/office/drawing/2014/main" id="{EED3AEFF-336E-474E-84D6-43F73AC87379}"/>
              </a:ext>
            </a:extLst>
          </p:cNvPr>
          <p:cNvSpPr txBox="1"/>
          <p:nvPr/>
        </p:nvSpPr>
        <p:spPr>
          <a:xfrm>
            <a:off x="674751" y="5704085"/>
            <a:ext cx="3279656" cy="449354"/>
          </a:xfrm>
          <a:prstGeom prst="rect">
            <a:avLst/>
          </a:prstGeom>
          <a:noFill/>
        </p:spPr>
        <p:txBody>
          <a:bodyPr wrap="square" lIns="0" tIns="9144" rIns="0" bIns="9144"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800" b="0" i="0" u="none" strike="noStrike" kern="1200" cap="none" spc="0" normalizeH="0" baseline="0" noProof="0" dirty="0">
                <a:ln>
                  <a:noFill/>
                </a:ln>
                <a:solidFill>
                  <a:srgbClr val="0432FF"/>
                </a:solidFill>
                <a:effectLst/>
                <a:uLnTx/>
                <a:uFillTx/>
                <a:latin typeface="Calibri" pitchFamily="34" charset="0"/>
                <a:ea typeface="ＭＳ Ｐゴシック" charset="-128"/>
                <a:cs typeface="Calibri" pitchFamily="34" charset="0"/>
              </a:rPr>
              <a:t>Input</a:t>
            </a:r>
            <a:r>
              <a:rPr kumimoji="0" lang="zh-CN" altLang="en-US" sz="2800" b="0" i="0" u="none" strike="noStrike" kern="1200" cap="none" spc="0" normalizeH="0" baseline="0" noProof="0" dirty="0">
                <a:ln>
                  <a:noFill/>
                </a:ln>
                <a:solidFill>
                  <a:srgbClr val="0432FF"/>
                </a:solidFill>
                <a:effectLst/>
                <a:uLnTx/>
                <a:uFillTx/>
                <a:latin typeface="Calibri" pitchFamily="34" charset="0"/>
                <a:ea typeface="ＭＳ Ｐゴシック" charset="-128"/>
                <a:cs typeface="Calibri" pitchFamily="34" charset="0"/>
              </a:rPr>
              <a:t> </a:t>
            </a:r>
            <a:r>
              <a:rPr kumimoji="0" lang="en-US" altLang="zh-CN" sz="2800" b="0" i="0" u="none" strike="noStrike" kern="1200" cap="none" spc="0" normalizeH="0" baseline="0" noProof="0" dirty="0">
                <a:ln>
                  <a:noFill/>
                </a:ln>
                <a:solidFill>
                  <a:srgbClr val="0432FF"/>
                </a:solidFill>
                <a:effectLst/>
                <a:uLnTx/>
                <a:uFillTx/>
                <a:latin typeface="Calibri" pitchFamily="34" charset="0"/>
                <a:ea typeface="ＭＳ Ｐゴシック" charset="-128"/>
                <a:cs typeface="Calibri" pitchFamily="34" charset="0"/>
              </a:rPr>
              <a:t>feature</a:t>
            </a:r>
            <a:r>
              <a:rPr kumimoji="0" lang="zh-CN" altLang="en-US" sz="2800" b="0" i="0" u="none" strike="noStrike" kern="1200" cap="none" spc="0" normalizeH="0" baseline="0" noProof="0" dirty="0">
                <a:ln>
                  <a:noFill/>
                </a:ln>
                <a:solidFill>
                  <a:srgbClr val="0432FF"/>
                </a:solidFill>
                <a:effectLst/>
                <a:uLnTx/>
                <a:uFillTx/>
                <a:latin typeface="Calibri" pitchFamily="34" charset="0"/>
                <a:ea typeface="ＭＳ Ｐゴシック" charset="-128"/>
                <a:cs typeface="Calibri" pitchFamily="34" charset="0"/>
              </a:rPr>
              <a:t> </a:t>
            </a:r>
            <a:r>
              <a:rPr kumimoji="0" lang="en-US" altLang="zh-CN" sz="2800" b="0" i="0" u="none" strike="noStrike" kern="1200" cap="none" spc="0" normalizeH="0" baseline="0" noProof="0" dirty="0">
                <a:ln>
                  <a:noFill/>
                </a:ln>
                <a:solidFill>
                  <a:srgbClr val="0432FF"/>
                </a:solidFill>
                <a:effectLst/>
                <a:uLnTx/>
                <a:uFillTx/>
                <a:latin typeface="Calibri" pitchFamily="34" charset="0"/>
                <a:ea typeface="ＭＳ Ｐゴシック" charset="-128"/>
                <a:cs typeface="Calibri" pitchFamily="34" charset="0"/>
              </a:rPr>
              <a:t>map</a:t>
            </a:r>
            <a:endParaRPr kumimoji="0" lang="en-US" sz="2800" b="0" i="0" u="none" strike="noStrike" kern="1200" cap="none" spc="0" normalizeH="0" baseline="0" noProof="0" dirty="0">
              <a:ln>
                <a:noFill/>
              </a:ln>
              <a:solidFill>
                <a:srgbClr val="0432FF"/>
              </a:solidFill>
              <a:effectLst/>
              <a:uLnTx/>
              <a:uFillTx/>
              <a:latin typeface="Calibri" pitchFamily="34" charset="0"/>
              <a:ea typeface="ＭＳ Ｐゴシック" charset="-128"/>
              <a:cs typeface="Calibri" pitchFamily="34" charset="0"/>
            </a:endParaRPr>
          </a:p>
        </p:txBody>
      </p:sp>
      <p:sp>
        <p:nvSpPr>
          <p:cNvPr id="8" name="TextBox 7">
            <a:extLst>
              <a:ext uri="{FF2B5EF4-FFF2-40B4-BE49-F238E27FC236}">
                <a16:creationId xmlns:a16="http://schemas.microsoft.com/office/drawing/2014/main" id="{087DB69A-9A20-544B-93D4-318E389CB8FC}"/>
              </a:ext>
            </a:extLst>
          </p:cNvPr>
          <p:cNvSpPr txBox="1"/>
          <p:nvPr/>
        </p:nvSpPr>
        <p:spPr>
          <a:xfrm>
            <a:off x="674751" y="1028894"/>
            <a:ext cx="3279656" cy="406265"/>
          </a:xfrm>
          <a:prstGeom prst="rect">
            <a:avLst/>
          </a:prstGeom>
          <a:noFill/>
        </p:spPr>
        <p:txBody>
          <a:bodyPr wrap="square" lIns="0" tIns="9144" rIns="0" bIns="9144"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Output</a:t>
            </a:r>
            <a:r>
              <a:rPr kumimoji="0" lang="zh-CN" altLang="en-US"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feature</a:t>
            </a:r>
            <a:r>
              <a:rPr kumimoji="0" lang="zh-CN" altLang="en-US"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map</a:t>
            </a:r>
            <a:endParaRPr kumimoji="0" lang="en-US"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endParaRPr>
          </a:p>
        </p:txBody>
      </p:sp>
    </p:spTree>
    <p:extLst>
      <p:ext uri="{BB962C8B-B14F-4D97-AF65-F5344CB8AC3E}">
        <p14:creationId xmlns:p14="http://schemas.microsoft.com/office/powerpoint/2010/main" val="1730242458"/>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77011-0DDE-6C43-9094-9F2560F1EABB}"/>
              </a:ext>
            </a:extLst>
          </p:cNvPr>
          <p:cNvSpPr>
            <a:spLocks noGrp="1"/>
          </p:cNvSpPr>
          <p:nvPr>
            <p:ph type="title"/>
          </p:nvPr>
        </p:nvSpPr>
        <p:spPr/>
        <p:txBody>
          <a:bodyPr/>
          <a:lstStyle/>
          <a:p>
            <a:r>
              <a:rPr lang="en-US" altLang="zh-CN" dirty="0"/>
              <a:t>Mapping</a:t>
            </a:r>
            <a:r>
              <a:rPr lang="zh-CN" altLang="en-US" dirty="0"/>
              <a:t> </a:t>
            </a:r>
            <a:r>
              <a:rPr lang="en-US" altLang="zh-CN" dirty="0"/>
              <a:t>Computation</a:t>
            </a:r>
            <a:r>
              <a:rPr lang="zh-CN" altLang="en-US" dirty="0"/>
              <a:t> </a:t>
            </a:r>
            <a:r>
              <a:rPr lang="en-US" altLang="zh-CN" dirty="0"/>
              <a:t>onto</a:t>
            </a:r>
            <a:r>
              <a:rPr lang="zh-CN" altLang="en-US" dirty="0"/>
              <a:t> </a:t>
            </a:r>
            <a:r>
              <a:rPr lang="en-US" altLang="zh-CN" dirty="0"/>
              <a:t>the</a:t>
            </a:r>
            <a:r>
              <a:rPr lang="zh-CN" altLang="en-US" dirty="0"/>
              <a:t> </a:t>
            </a:r>
            <a:r>
              <a:rPr lang="en-US" altLang="zh-CN" dirty="0"/>
              <a:t>Crossbar</a:t>
            </a:r>
            <a:endParaRPr lang="en-US" dirty="0"/>
          </a:p>
        </p:txBody>
      </p:sp>
      <p:pic>
        <p:nvPicPr>
          <p:cNvPr id="5" name="Content Placeholder 4">
            <a:extLst>
              <a:ext uri="{FF2B5EF4-FFF2-40B4-BE49-F238E27FC236}">
                <a16:creationId xmlns:a16="http://schemas.microsoft.com/office/drawing/2014/main" id="{9A567EEA-D492-C74D-B68C-D3865C63072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78535" y="1447800"/>
            <a:ext cx="5994946" cy="5069410"/>
          </a:xfrm>
        </p:spPr>
      </p:pic>
      <p:sp>
        <p:nvSpPr>
          <p:cNvPr id="6" name="TextBox 5">
            <a:extLst>
              <a:ext uri="{FF2B5EF4-FFF2-40B4-BE49-F238E27FC236}">
                <a16:creationId xmlns:a16="http://schemas.microsoft.com/office/drawing/2014/main" id="{39D6A2FC-4482-154F-B9E5-9C32B39F56CE}"/>
              </a:ext>
            </a:extLst>
          </p:cNvPr>
          <p:cNvSpPr txBox="1"/>
          <p:nvPr/>
        </p:nvSpPr>
        <p:spPr>
          <a:xfrm>
            <a:off x="218768" y="1835600"/>
            <a:ext cx="1874082" cy="1126462"/>
          </a:xfrm>
          <a:prstGeom prst="rect">
            <a:avLst/>
          </a:prstGeom>
          <a:noFill/>
        </p:spPr>
        <p:txBody>
          <a:bodyPr wrap="square" lIns="0" tIns="9144" rIns="0" bIns="9144"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0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A</a:t>
            </a:r>
            <a:r>
              <a:rPr kumimoji="0" lang="zh-CN" altLang="en-US" sz="20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 </a:t>
            </a:r>
            <a:r>
              <a:rPr kumimoji="0" lang="en-US" altLang="zh-CN" sz="20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convolution</a:t>
            </a:r>
            <a:r>
              <a:rPr kumimoji="0" lang="zh-CN" altLang="en-US" sz="20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 </a:t>
            </a:r>
            <a:r>
              <a:rPr kumimoji="0" lang="en-US" altLang="zh-CN" sz="20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operation</a:t>
            </a:r>
            <a:r>
              <a:rPr kumimoji="0" lang="zh-CN" altLang="en-US" sz="20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 </a:t>
            </a:r>
            <a:r>
              <a:rPr kumimoji="0" lang="en-US" altLang="zh-CN" sz="20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in</a:t>
            </a:r>
            <a:r>
              <a:rPr kumimoji="0" lang="zh-CN" altLang="en-US" sz="20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 </a:t>
            </a:r>
            <a:r>
              <a:rPr kumimoji="0" lang="en-US" altLang="zh-CN" sz="20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neural</a:t>
            </a:r>
            <a:r>
              <a:rPr kumimoji="0" lang="zh-CN" altLang="en-US" sz="20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 </a:t>
            </a:r>
            <a:r>
              <a:rPr kumimoji="0" lang="en-US" altLang="zh-CN" sz="20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network</a:t>
            </a:r>
            <a:r>
              <a:rPr kumimoji="0" lang="zh-CN" altLang="en-US" sz="20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 </a:t>
            </a:r>
            <a:r>
              <a:rPr kumimoji="0" lang="en-US" altLang="zh-CN" sz="20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application</a:t>
            </a:r>
            <a:endParaRPr kumimoji="0" lang="en-US" sz="20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endParaRPr>
          </a:p>
        </p:txBody>
      </p:sp>
      <p:sp>
        <p:nvSpPr>
          <p:cNvPr id="7" name="TextBox 6">
            <a:extLst>
              <a:ext uri="{FF2B5EF4-FFF2-40B4-BE49-F238E27FC236}">
                <a16:creationId xmlns:a16="http://schemas.microsoft.com/office/drawing/2014/main" id="{E235D54C-C9EE-4E4F-A47E-8667B75EB07D}"/>
              </a:ext>
            </a:extLst>
          </p:cNvPr>
          <p:cNvSpPr txBox="1"/>
          <p:nvPr/>
        </p:nvSpPr>
        <p:spPr>
          <a:xfrm>
            <a:off x="218768" y="4641258"/>
            <a:ext cx="1874082" cy="572464"/>
          </a:xfrm>
          <a:prstGeom prst="rect">
            <a:avLst/>
          </a:prstGeom>
          <a:noFill/>
        </p:spPr>
        <p:txBody>
          <a:bodyPr wrap="square" lIns="0" tIns="9144" rIns="0" bIns="9144"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0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An</a:t>
            </a:r>
            <a:r>
              <a:rPr kumimoji="0" lang="zh-CN" altLang="en-US" sz="20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 </a:t>
            </a:r>
            <a:r>
              <a:rPr kumimoji="0" lang="en-US" altLang="zh-CN" sz="20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NVM-based</a:t>
            </a:r>
            <a:r>
              <a:rPr kumimoji="0" lang="zh-CN" altLang="en-US" sz="20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 </a:t>
            </a:r>
            <a:r>
              <a:rPr kumimoji="0" lang="en-US" altLang="zh-CN" sz="20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PIM</a:t>
            </a:r>
            <a:r>
              <a:rPr kumimoji="0" lang="zh-CN" altLang="en-US" sz="20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 </a:t>
            </a:r>
            <a:r>
              <a:rPr kumimoji="0" lang="en-US" altLang="zh-CN" sz="20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rPr>
              <a:t>array</a:t>
            </a:r>
            <a:endParaRPr kumimoji="0" lang="en-US" sz="2000" b="0" i="0" u="none" strike="noStrike" kern="1200" cap="none" spc="0" normalizeH="0" baseline="0" noProof="0" dirty="0">
              <a:ln>
                <a:noFill/>
              </a:ln>
              <a:solidFill>
                <a:srgbClr val="000000"/>
              </a:solidFill>
              <a:effectLst/>
              <a:uLnTx/>
              <a:uFillTx/>
              <a:latin typeface="Calibri" pitchFamily="34" charset="0"/>
              <a:ea typeface="ＭＳ Ｐゴシック" charset="-128"/>
              <a:cs typeface="Calibri" pitchFamily="34" charset="0"/>
            </a:endParaRPr>
          </a:p>
        </p:txBody>
      </p:sp>
      <p:sp>
        <p:nvSpPr>
          <p:cNvPr id="8" name="TextBox 7">
            <a:extLst>
              <a:ext uri="{FF2B5EF4-FFF2-40B4-BE49-F238E27FC236}">
                <a16:creationId xmlns:a16="http://schemas.microsoft.com/office/drawing/2014/main" id="{CF8998B2-520C-D742-9401-BF153BB71D55}"/>
              </a:ext>
            </a:extLst>
          </p:cNvPr>
          <p:cNvSpPr txBox="1"/>
          <p:nvPr/>
        </p:nvSpPr>
        <p:spPr>
          <a:xfrm>
            <a:off x="3096322" y="1041949"/>
            <a:ext cx="1874082" cy="406265"/>
          </a:xfrm>
          <a:prstGeom prst="rect">
            <a:avLst/>
          </a:prstGeom>
          <a:noFill/>
        </p:spPr>
        <p:txBody>
          <a:bodyPr wrap="square" lIns="0" tIns="9144" rIns="0" bIns="9144"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Input</a:t>
            </a:r>
            <a:endParaRPr kumimoji="0" lang="en-US"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endParaRPr>
          </a:p>
        </p:txBody>
      </p:sp>
      <p:sp>
        <p:nvSpPr>
          <p:cNvPr id="9" name="TextBox 8">
            <a:extLst>
              <a:ext uri="{FF2B5EF4-FFF2-40B4-BE49-F238E27FC236}">
                <a16:creationId xmlns:a16="http://schemas.microsoft.com/office/drawing/2014/main" id="{12953487-6C0A-5044-8B67-04029B1995A7}"/>
              </a:ext>
            </a:extLst>
          </p:cNvPr>
          <p:cNvSpPr txBox="1"/>
          <p:nvPr/>
        </p:nvSpPr>
        <p:spPr>
          <a:xfrm>
            <a:off x="5356089" y="1041535"/>
            <a:ext cx="1874082" cy="406265"/>
          </a:xfrm>
          <a:prstGeom prst="rect">
            <a:avLst/>
          </a:prstGeom>
          <a:noFill/>
        </p:spPr>
        <p:txBody>
          <a:bodyPr wrap="square" lIns="0" tIns="9144" rIns="0" bIns="9144"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Kernel</a:t>
            </a:r>
            <a:endParaRPr kumimoji="0" lang="en-US"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endParaRPr>
          </a:p>
        </p:txBody>
      </p:sp>
      <p:sp>
        <p:nvSpPr>
          <p:cNvPr id="10" name="TextBox 9">
            <a:extLst>
              <a:ext uri="{FF2B5EF4-FFF2-40B4-BE49-F238E27FC236}">
                <a16:creationId xmlns:a16="http://schemas.microsoft.com/office/drawing/2014/main" id="{95E704E5-9B66-9345-B9DC-B2F68EC3F228}"/>
              </a:ext>
            </a:extLst>
          </p:cNvPr>
          <p:cNvSpPr txBox="1"/>
          <p:nvPr/>
        </p:nvSpPr>
        <p:spPr>
          <a:xfrm>
            <a:off x="7216067" y="1041534"/>
            <a:ext cx="1874082" cy="406265"/>
          </a:xfrm>
          <a:prstGeom prst="rect">
            <a:avLst/>
          </a:prstGeom>
          <a:noFill/>
        </p:spPr>
        <p:txBody>
          <a:bodyPr wrap="square" lIns="0" tIns="9144" rIns="0" bIns="9144"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Output</a:t>
            </a:r>
            <a:endParaRPr kumimoji="0" lang="en-US" sz="2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endParaRPr>
          </a:p>
        </p:txBody>
      </p:sp>
    </p:spTree>
    <p:extLst>
      <p:ext uri="{BB962C8B-B14F-4D97-AF65-F5344CB8AC3E}">
        <p14:creationId xmlns:p14="http://schemas.microsoft.com/office/powerpoint/2010/main" val="2849995869"/>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3A28D-0400-1648-B0DF-74411E035DE1}"/>
              </a:ext>
            </a:extLst>
          </p:cNvPr>
          <p:cNvSpPr>
            <a:spLocks noGrp="1"/>
          </p:cNvSpPr>
          <p:nvPr>
            <p:ph type="title"/>
          </p:nvPr>
        </p:nvSpPr>
        <p:spPr/>
        <p:txBody>
          <a:bodyPr/>
          <a:lstStyle/>
          <a:p>
            <a:r>
              <a:rPr lang="en-US" dirty="0"/>
              <a:t>An Overview of NVM-Based PIM System</a:t>
            </a:r>
          </a:p>
        </p:txBody>
      </p:sp>
      <p:pic>
        <p:nvPicPr>
          <p:cNvPr id="5" name="Content Placeholder 4">
            <a:extLst>
              <a:ext uri="{FF2B5EF4-FFF2-40B4-BE49-F238E27FC236}">
                <a16:creationId xmlns:a16="http://schemas.microsoft.com/office/drawing/2014/main" id="{0BB4F6EF-003D-8E43-9DC4-CDC5DDD98C0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8600" y="1301327"/>
            <a:ext cx="8670730" cy="2913934"/>
          </a:xfrm>
        </p:spPr>
      </p:pic>
      <p:sp>
        <p:nvSpPr>
          <p:cNvPr id="6" name="TextBox 5">
            <a:extLst>
              <a:ext uri="{FF2B5EF4-FFF2-40B4-BE49-F238E27FC236}">
                <a16:creationId xmlns:a16="http://schemas.microsoft.com/office/drawing/2014/main" id="{9981F711-9EF0-364E-A803-71BA29BFA883}"/>
              </a:ext>
            </a:extLst>
          </p:cNvPr>
          <p:cNvSpPr txBox="1"/>
          <p:nvPr/>
        </p:nvSpPr>
        <p:spPr>
          <a:xfrm>
            <a:off x="228600" y="4437088"/>
            <a:ext cx="8915400" cy="1680460"/>
          </a:xfrm>
          <a:prstGeom prst="rect">
            <a:avLst/>
          </a:prstGeom>
          <a:noFill/>
        </p:spPr>
        <p:txBody>
          <a:bodyPr wrap="square" lIns="0" tIns="9144" rIns="0" bIns="9144" rtlCol="0">
            <a:spAutoFit/>
          </a:bodyPr>
          <a:lstStyle/>
          <a:p>
            <a:pPr marL="342900" marR="0" lvl="0" indent="-34290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NVM-based</a:t>
            </a:r>
            <a:r>
              <a:rPr kumimoji="0" lang="zh-CN" altLang="en-US"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PIM</a:t>
            </a:r>
            <a:r>
              <a:rPr kumimoji="0" lang="zh-CN" altLang="en-US"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array:</a:t>
            </a:r>
            <a:r>
              <a:rPr kumimoji="0" lang="zh-CN" altLang="en-US"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endParaRPr kumimoji="0" lang="en-US" altLang="zh-CN"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core</a:t>
            </a:r>
            <a:r>
              <a:rPr kumimoji="0" lang="zh-CN" altLang="en-US"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processing</a:t>
            </a:r>
            <a:r>
              <a:rPr kumimoji="0" lang="zh-CN" altLang="en-US"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unit</a:t>
            </a:r>
            <a:r>
              <a:rPr kumimoji="0" lang="zh-CN" altLang="en-US"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for</a:t>
            </a:r>
            <a:r>
              <a:rPr kumimoji="0" lang="zh-CN" altLang="en-US"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vector-matrix</a:t>
            </a:r>
            <a:r>
              <a:rPr kumimoji="0" lang="zh-CN" altLang="en-US"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multiplication </a:t>
            </a:r>
          </a:p>
          <a:p>
            <a:pPr marL="342900" marR="0" lvl="0" indent="-34290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Non-linear</a:t>
            </a:r>
            <a:r>
              <a:rPr kumimoji="0" lang="zh-CN" altLang="en-US"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function</a:t>
            </a:r>
            <a:r>
              <a:rPr kumimoji="0" lang="zh-CN" altLang="en-US"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array:</a:t>
            </a:r>
            <a:r>
              <a:rPr kumimoji="0" lang="zh-CN" altLang="en-US"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endParaRPr kumimoji="0" lang="en-US" altLang="zh-CN"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processing</a:t>
            </a:r>
            <a:r>
              <a:rPr kumimoji="0" lang="zh-CN" altLang="en-US"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unit</a:t>
            </a:r>
            <a:r>
              <a:rPr kumimoji="0" lang="zh-CN" altLang="en-US"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for</a:t>
            </a:r>
            <a:r>
              <a:rPr kumimoji="0" lang="zh-CN" altLang="en-US"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non-linear</a:t>
            </a:r>
            <a:r>
              <a:rPr kumimoji="0" lang="zh-CN" altLang="en-US"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functions</a:t>
            </a:r>
            <a:r>
              <a:rPr kumimoji="0" lang="zh-CN" altLang="en-US"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(e.g.,</a:t>
            </a:r>
            <a:r>
              <a:rPr kumimoji="0" lang="zh-CN" altLang="en-US"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1800" b="0" i="0" u="none" strike="noStrike" kern="1200" cap="none" spc="0" normalizeH="0" baseline="0" noProof="0" dirty="0" err="1">
                <a:ln>
                  <a:noFill/>
                </a:ln>
                <a:solidFill>
                  <a:srgbClr val="006633"/>
                </a:solidFill>
                <a:effectLst/>
                <a:uLnTx/>
                <a:uFillTx/>
                <a:latin typeface="Calibri" pitchFamily="34" charset="0"/>
                <a:ea typeface="ＭＳ Ｐゴシック" charset="-128"/>
                <a:cs typeface="Calibri" pitchFamily="34" charset="0"/>
              </a:rPr>
              <a:t>ReLU</a:t>
            </a:r>
            <a:r>
              <a:rPr kumimoji="0" lang="en-US" altLang="zh-CN"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operations in neural networks)</a:t>
            </a:r>
          </a:p>
          <a:p>
            <a:pPr marL="342900" marR="0" lvl="0" indent="-34290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Multiplier</a:t>
            </a:r>
            <a:r>
              <a:rPr kumimoji="0" lang="zh-CN" altLang="en-US"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array:</a:t>
            </a:r>
            <a:r>
              <a:rPr kumimoji="0" lang="zh-CN" altLang="en-US"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endParaRPr kumimoji="0" lang="en-US" altLang="zh-CN"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handles</a:t>
            </a:r>
            <a:r>
              <a:rPr kumimoji="0" lang="zh-CN" altLang="en-US"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element-wise</a:t>
            </a:r>
            <a:r>
              <a:rPr kumimoji="0" lang="zh-CN" altLang="en-US"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 </a:t>
            </a:r>
            <a:r>
              <a:rPr kumimoji="0" lang="en-US" altLang="zh-CN"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rPr>
              <a:t>operations</a:t>
            </a:r>
            <a:endParaRPr kumimoji="0" lang="en-US" sz="1800" b="0" i="0" u="none" strike="noStrike" kern="1200" cap="none" spc="0" normalizeH="0" baseline="0" noProof="0" dirty="0">
              <a:ln>
                <a:noFill/>
              </a:ln>
              <a:solidFill>
                <a:srgbClr val="006633"/>
              </a:solidFill>
              <a:effectLst/>
              <a:uLnTx/>
              <a:uFillTx/>
              <a:latin typeface="Calibri" pitchFamily="34" charset="0"/>
              <a:ea typeface="ＭＳ Ｐゴシック" charset="-128"/>
              <a:cs typeface="Calibri" pitchFamily="34" charset="0"/>
            </a:endParaRPr>
          </a:p>
        </p:txBody>
      </p:sp>
    </p:spTree>
    <p:extLst>
      <p:ext uri="{BB962C8B-B14F-4D97-AF65-F5344CB8AC3E}">
        <p14:creationId xmlns:p14="http://schemas.microsoft.com/office/powerpoint/2010/main" val="1841365750"/>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F9E20-0652-4843-BAD7-B302CC99213F}"/>
              </a:ext>
            </a:extLst>
          </p:cNvPr>
          <p:cNvSpPr>
            <a:spLocks noGrp="1"/>
          </p:cNvSpPr>
          <p:nvPr>
            <p:ph type="title"/>
          </p:nvPr>
        </p:nvSpPr>
        <p:spPr/>
        <p:txBody>
          <a:bodyPr/>
          <a:lstStyle/>
          <a:p>
            <a:r>
              <a:rPr lang="en-US" dirty="0"/>
              <a:t>Example Readings on NVM-Based PIM </a:t>
            </a:r>
          </a:p>
        </p:txBody>
      </p:sp>
      <p:sp>
        <p:nvSpPr>
          <p:cNvPr id="3" name="Content Placeholder 2">
            <a:extLst>
              <a:ext uri="{FF2B5EF4-FFF2-40B4-BE49-F238E27FC236}">
                <a16:creationId xmlns:a16="http://schemas.microsoft.com/office/drawing/2014/main" id="{2983F14E-0F81-2243-861D-83C33B005C66}"/>
              </a:ext>
            </a:extLst>
          </p:cNvPr>
          <p:cNvSpPr>
            <a:spLocks noGrp="1"/>
          </p:cNvSpPr>
          <p:nvPr>
            <p:ph idx="1"/>
          </p:nvPr>
        </p:nvSpPr>
        <p:spPr>
          <a:xfrm>
            <a:off x="228600" y="1219200"/>
            <a:ext cx="8610600" cy="5029200"/>
          </a:xfrm>
        </p:spPr>
        <p:txBody>
          <a:bodyPr/>
          <a:lstStyle/>
          <a:p>
            <a:r>
              <a:rPr lang="en-US" sz="2200" dirty="0" err="1"/>
              <a:t>Shafiee</a:t>
            </a:r>
            <a:r>
              <a:rPr lang="en-US" sz="2200" dirty="0"/>
              <a:t>+, “</a:t>
            </a:r>
            <a:r>
              <a:rPr lang="en-US" sz="2200" dirty="0">
                <a:solidFill>
                  <a:srgbClr val="0432FF"/>
                </a:solidFill>
              </a:rPr>
              <a:t>ISAAC: A Convolutional Neural Network Accelerator with In-Situ Analog Arithmetic in Crossbars</a:t>
            </a:r>
            <a:r>
              <a:rPr lang="en-US" sz="2200" dirty="0"/>
              <a:t>”, ISCA 2016.</a:t>
            </a:r>
          </a:p>
          <a:p>
            <a:endParaRPr lang="en-US" sz="2200" dirty="0"/>
          </a:p>
          <a:p>
            <a:r>
              <a:rPr lang="en-US" sz="2200" dirty="0"/>
              <a:t>Chi+, “</a:t>
            </a:r>
            <a:r>
              <a:rPr lang="en-US" sz="2200" dirty="0">
                <a:solidFill>
                  <a:srgbClr val="0432FF"/>
                </a:solidFill>
              </a:rPr>
              <a:t>PRIME: A Novel Processing-in-memory Architecture for Neural Network Computation in ReRAM-based Main Memory</a:t>
            </a:r>
            <a:r>
              <a:rPr lang="en-US" sz="2200" dirty="0"/>
              <a:t>”, ISCA 2016.</a:t>
            </a:r>
          </a:p>
          <a:p>
            <a:endParaRPr lang="en-US" sz="2200" dirty="0"/>
          </a:p>
          <a:p>
            <a:r>
              <a:rPr lang="en-US" sz="2200" dirty="0" err="1"/>
              <a:t>Prezioso</a:t>
            </a:r>
            <a:r>
              <a:rPr lang="en-US" sz="2200" dirty="0"/>
              <a:t>+, “</a:t>
            </a:r>
            <a:r>
              <a:rPr lang="en-US" sz="2200" dirty="0">
                <a:solidFill>
                  <a:srgbClr val="0432FF"/>
                </a:solidFill>
              </a:rPr>
              <a:t>Training and Operation of an Integrated Neuromorphic Network based on Metal-Oxide Memristors</a:t>
            </a:r>
            <a:r>
              <a:rPr lang="en-US" sz="2200" dirty="0"/>
              <a:t>”, Nature 2015</a:t>
            </a:r>
          </a:p>
          <a:p>
            <a:endParaRPr lang="en-US" sz="2200" dirty="0"/>
          </a:p>
          <a:p>
            <a:r>
              <a:rPr lang="en-US" sz="2200" dirty="0" err="1"/>
              <a:t>Ambrogio</a:t>
            </a:r>
            <a:r>
              <a:rPr lang="en-US" sz="2200" dirty="0"/>
              <a:t>+, “</a:t>
            </a:r>
            <a:r>
              <a:rPr lang="en-US" sz="2200" dirty="0">
                <a:solidFill>
                  <a:srgbClr val="0432FF"/>
                </a:solidFill>
              </a:rPr>
              <a:t>Equivalent-accuracy accelerated neural-network training using analogue memory</a:t>
            </a:r>
            <a:r>
              <a:rPr lang="en-US" sz="2200" dirty="0"/>
              <a:t>”, Nature 2018.</a:t>
            </a:r>
          </a:p>
          <a:p>
            <a:pPr marL="0" indent="0">
              <a:buNone/>
            </a:pPr>
            <a:endParaRPr lang="en-US" sz="2200" dirty="0"/>
          </a:p>
        </p:txBody>
      </p:sp>
      <p:sp>
        <p:nvSpPr>
          <p:cNvPr id="4" name="Slide Number Placeholder 3">
            <a:extLst>
              <a:ext uri="{FF2B5EF4-FFF2-40B4-BE49-F238E27FC236}">
                <a16:creationId xmlns:a16="http://schemas.microsoft.com/office/drawing/2014/main" id="{DA78D717-F383-3F44-9632-2BDFF90CF834}"/>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534202090"/>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670803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4356967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Kim+, “</a:t>
            </a:r>
            <a:r>
              <a:rPr kumimoji="0" lang="en-US" sz="1800" b="0" i="0" u="none" strike="noStrike" kern="1200" cap="none" spc="0" normalizeH="0" baseline="0" noProof="0" dirty="0">
                <a:ln>
                  <a:noFill/>
                </a:ln>
                <a:solidFill>
                  <a:srgbClr val="0000FF"/>
                </a:solidFill>
                <a:effectLst/>
                <a:uLnTx/>
                <a:uFillTx/>
                <a:latin typeface="Tahoma"/>
                <a:ea typeface="+mn-ea"/>
                <a:cs typeface="+mn-cs"/>
              </a:rPr>
              <a:t>Ramulator: A Flexible and Extensible DRAM Simulator</a:t>
            </a:r>
            <a:r>
              <a:rPr kumimoji="0" lang="en-US" sz="1800" b="0" i="0" u="none" strike="noStrike" kern="1200" cap="none" spc="0" normalizeH="0" baseline="0" noProof="0" dirty="0">
                <a:ln>
                  <a:noFill/>
                </a:ln>
                <a:solidFill>
                  <a:srgbClr val="000000"/>
                </a:solidFill>
                <a:effectLst/>
                <a:uLnTx/>
                <a:uFillTx/>
                <a:latin typeface="Tahoma"/>
                <a:ea typeface="+mn-ea"/>
                <a:cs typeface="+mn-cs"/>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792982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069232"/>
            <a:ext cx="4032448" cy="3516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50515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t>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2677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33932270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034522661"/>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446413033"/>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187014257"/>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648433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1512072965"/>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8921002"/>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521426594"/>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420888"/>
            <a:ext cx="5256584"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8301533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077072"/>
            <a:ext cx="9144000" cy="2235200"/>
          </a:xfrm>
          <a:prstGeom prst="rect">
            <a:avLst/>
          </a:prstGeom>
        </p:spPr>
      </p:pic>
    </p:spTree>
    <p:extLst>
      <p:ext uri="{BB962C8B-B14F-4D97-AF65-F5344CB8AC3E}">
        <p14:creationId xmlns:p14="http://schemas.microsoft.com/office/powerpoint/2010/main" val="6777426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370778452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Four Important Workloads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61079976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17249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Simple PIM on Mobile Workloads</a:t>
            </a:r>
          </a:p>
        </p:txBody>
      </p:sp>
      <p:pic>
        <p:nvPicPr>
          <p:cNvPr id="26" name="Picture 2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execution time, on average, by 55.4% and 54.2%</a:t>
            </a:r>
          </a:p>
        </p:txBody>
      </p:sp>
    </p:spTree>
    <p:extLst>
      <p:ext uri="{BB962C8B-B14F-4D97-AF65-F5344CB8AC3E}">
        <p14:creationId xmlns:p14="http://schemas.microsoft.com/office/powerpoint/2010/main" val="1888229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21808840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775860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929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0124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pic>
        <p:nvPicPr>
          <p:cNvPr id="24" name="Picture 23" descr="safari.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Tree>
    <p:extLst>
      <p:ext uri="{BB962C8B-B14F-4D97-AF65-F5344CB8AC3E}">
        <p14:creationId xmlns:p14="http://schemas.microsoft.com/office/powerpoint/2010/main" val="3353498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reduces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program runtime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Tree>
    <p:extLst>
      <p:ext uri="{BB962C8B-B14F-4D97-AF65-F5344CB8AC3E}">
        <p14:creationId xmlns:p14="http://schemas.microsoft.com/office/powerpoint/2010/main" val="4174769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hlinkClick r:id="rId2"/>
              </a:rPr>
              <a:t>"Google Workloads for Consumer Devices: Mitigating Data Movement Bottlenecks"</a:t>
            </a:r>
            <a:br>
              <a:rPr lang="en-US" sz="1700" dirty="0"/>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24705004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7909084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hlinkClick r:id="rId2"/>
              </a:rPr>
              <a:t>"NERO: A Near High-Bandwidth Memory Stencil Accelerator for Weather Prediction Modeling"</a:t>
            </a:r>
            <a:br>
              <a:rPr lang="en-US" sz="1800" dirty="0"/>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166</a:t>
            </a:fld>
            <a:endParaRPr lang="en-US" altLang="en-US">
              <a:solidFill>
                <a:srgbClr val="000000"/>
              </a:solidFill>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hlinkClick r:id="rId2"/>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Alser, Juan Gómez-Luna, </a:t>
            </a:r>
            <a:r>
              <a:rPr lang="en-US" sz="1800" dirty="0" err="1"/>
              <a:t>Eladio</a:t>
            </a:r>
            <a:r>
              <a:rPr lang="en-US" sz="1800" dirty="0"/>
              <a:t> Gutiérrez, Oscar Plata, and Onur Mutlu,</a:t>
            </a:r>
            <a:br>
              <a:rPr lang="en-US" sz="1800" dirty="0"/>
            </a:br>
            <a:r>
              <a:rPr lang="en-US" sz="1800" b="1" dirty="0">
                <a:hlinkClick r:id="rId2"/>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endParaRPr lang="en-US" sz="1800" dirty="0"/>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168</a:t>
            </a:fld>
            <a:endParaRPr lang="en-US" altLang="en-US">
              <a:solidFill>
                <a:srgbClr val="000000"/>
              </a:solidFill>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4"/>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2963580553"/>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58280" y="3658580"/>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971600" y="4446104"/>
            <a:ext cx="6408712"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4986482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(Ideas)</a:t>
            </a:r>
          </a:p>
        </p:txBody>
      </p:sp>
      <p:sp>
        <p:nvSpPr>
          <p:cNvPr id="3" name="Content Placeholder 2"/>
          <p:cNvSpPr>
            <a:spLocks noGrp="1"/>
          </p:cNvSpPr>
          <p:nvPr>
            <p:ph idx="1"/>
          </p:nvPr>
        </p:nvSpPr>
        <p:spPr>
          <a:xfrm>
            <a:off x="228600" y="908720"/>
            <a:ext cx="8915400" cy="5339680"/>
          </a:xfrm>
        </p:spPr>
        <p:txBody>
          <a:bodyPr/>
          <a:lstStyle/>
          <a:p>
            <a:r>
              <a:rPr lang="en-US" sz="2200" dirty="0">
                <a:solidFill>
                  <a:srgbClr val="0000FF"/>
                </a:solidFill>
              </a:rPr>
              <a:t>Goal: </a:t>
            </a:r>
            <a:r>
              <a:rPr lang="en-US" sz="2200" dirty="0"/>
              <a:t>Develop mechanisms to get the most out of near-data processing with </a:t>
            </a:r>
            <a:r>
              <a:rPr lang="en-US" sz="2200" dirty="0">
                <a:solidFill>
                  <a:schemeClr val="accent2">
                    <a:lumMod val="75000"/>
                  </a:schemeClr>
                </a:solidFill>
              </a:rPr>
              <a:t>minimal cost</a:t>
            </a:r>
            <a:r>
              <a:rPr lang="en-US" sz="2200" dirty="0"/>
              <a:t>, </a:t>
            </a:r>
            <a:r>
              <a:rPr lang="en-US" sz="2200" dirty="0">
                <a:solidFill>
                  <a:srgbClr val="2C6123"/>
                </a:solidFill>
              </a:rPr>
              <a:t>minimal changes to the system</a:t>
            </a:r>
            <a:r>
              <a:rPr lang="en-US" sz="2200" dirty="0"/>
              <a:t>, </a:t>
            </a:r>
            <a:r>
              <a:rPr lang="en-US" sz="2200" dirty="0">
                <a:solidFill>
                  <a:srgbClr val="2C6123"/>
                </a:solidFill>
              </a:rPr>
              <a:t>no changes to the programming model</a:t>
            </a:r>
          </a:p>
          <a:p>
            <a:endParaRPr lang="en-US" sz="700" dirty="0"/>
          </a:p>
          <a:p>
            <a:r>
              <a:rPr lang="en-US" sz="2200" dirty="0">
                <a:solidFill>
                  <a:srgbClr val="0000FF"/>
                </a:solidFill>
              </a:rPr>
              <a:t>Key Idea 1: </a:t>
            </a:r>
            <a:r>
              <a:rPr lang="en-US" altLang="ko-KR" sz="2200" dirty="0"/>
              <a:t>Expose each PIM operation as a </a:t>
            </a:r>
            <a:r>
              <a:rPr lang="en-US" altLang="ko-KR" sz="2200" dirty="0">
                <a:solidFill>
                  <a:srgbClr val="FF0000"/>
                </a:solidFill>
              </a:rPr>
              <a:t>cache-coherent, virtually-addressed host processor instruction </a:t>
            </a:r>
            <a:r>
              <a:rPr lang="en-US" altLang="ko-KR" sz="2200" dirty="0">
                <a:solidFill>
                  <a:srgbClr val="000000"/>
                </a:solidFill>
              </a:rPr>
              <a:t>(called PEI) </a:t>
            </a:r>
            <a:r>
              <a:rPr lang="en-US" altLang="ko-KR" sz="2200" dirty="0"/>
              <a:t>that operates on </a:t>
            </a:r>
            <a:r>
              <a:rPr lang="en-US" altLang="ko-KR" sz="2200" dirty="0">
                <a:solidFill>
                  <a:srgbClr val="FF0000"/>
                </a:solidFill>
              </a:rPr>
              <a:t>only a single cache block</a:t>
            </a:r>
          </a:p>
          <a:p>
            <a:pPr lvl="1"/>
            <a:r>
              <a:rPr lang="en-US" altLang="ko-KR" sz="1800" dirty="0">
                <a:solidFill>
                  <a:srgbClr val="000000"/>
                </a:solidFill>
              </a:rPr>
              <a:t>e.g., </a:t>
            </a:r>
            <a:r>
              <a:rPr lang="en-US" altLang="ko-KR" sz="1800" dirty="0">
                <a:solidFill>
                  <a:srgbClr val="000000"/>
                </a:solidFill>
                <a:latin typeface="Calibri"/>
                <a:ea typeface="나눔고딕"/>
              </a:rPr>
              <a:t>__</a:t>
            </a:r>
            <a:r>
              <a:rPr lang="en-US" altLang="ko-KR" sz="1800" dirty="0" err="1">
                <a:solidFill>
                  <a:srgbClr val="000000"/>
                </a:solidFill>
                <a:latin typeface="Calibri"/>
                <a:ea typeface="나눔고딕"/>
              </a:rPr>
              <a:t>pim_add</a:t>
            </a:r>
            <a:r>
              <a:rPr lang="en-US" altLang="ko-KR" sz="1800" dirty="0">
                <a:solidFill>
                  <a:srgbClr val="000000"/>
                </a:solidFill>
                <a:latin typeface="Calibri"/>
                <a:ea typeface="나눔고딕"/>
              </a:rPr>
              <a:t>(&amp;</a:t>
            </a:r>
            <a:r>
              <a:rPr lang="en-US" altLang="ko-KR" sz="1800" dirty="0" err="1">
                <a:solidFill>
                  <a:srgbClr val="000000"/>
                </a:solidFill>
                <a:latin typeface="Calibri"/>
                <a:ea typeface="나눔고딕"/>
              </a:rPr>
              <a:t>w.next_rank</a:t>
            </a:r>
            <a:r>
              <a:rPr lang="en-US" altLang="ko-KR" sz="1800" dirty="0">
                <a:solidFill>
                  <a:srgbClr val="000000"/>
                </a:solidFill>
                <a:latin typeface="Calibri"/>
                <a:ea typeface="나눔고딕"/>
              </a:rPr>
              <a:t>, value) </a:t>
            </a:r>
            <a:r>
              <a:rPr lang="en-US" altLang="ko-KR" sz="1800" dirty="0">
                <a:solidFill>
                  <a:srgbClr val="000000"/>
                </a:solidFill>
                <a:latin typeface="Calibri"/>
                <a:ea typeface="나눔고딕"/>
                <a:sym typeface="Wingdings"/>
              </a:rPr>
              <a:t> </a:t>
            </a:r>
            <a:r>
              <a:rPr lang="en-US" altLang="ko-KR" sz="1800" dirty="0" err="1">
                <a:solidFill>
                  <a:srgbClr val="000000"/>
                </a:solidFill>
                <a:latin typeface="Calibri"/>
                <a:ea typeface="나눔고딕"/>
              </a:rPr>
              <a:t>pim.add</a:t>
            </a:r>
            <a:r>
              <a:rPr lang="en-US" altLang="ko-KR" sz="1800" dirty="0">
                <a:solidFill>
                  <a:srgbClr val="000000"/>
                </a:solidFill>
                <a:latin typeface="Calibri"/>
                <a:ea typeface="나눔고딕"/>
              </a:rPr>
              <a:t> r1, (r2)</a:t>
            </a:r>
            <a:endParaRPr lang="ko-KR" altLang="en-US" sz="1800" dirty="0">
              <a:solidFill>
                <a:srgbClr val="000000"/>
              </a:solidFill>
              <a:latin typeface="Calibri"/>
              <a:ea typeface="나눔고딕"/>
            </a:endParaRPr>
          </a:p>
          <a:p>
            <a:pPr lvl="1"/>
            <a:r>
              <a:rPr lang="en-US" altLang="ko-KR" sz="1800" dirty="0">
                <a:solidFill>
                  <a:srgbClr val="000000"/>
                </a:solidFill>
              </a:rPr>
              <a:t>No changes sequential execution/programming model</a:t>
            </a:r>
          </a:p>
          <a:p>
            <a:pPr lvl="1"/>
            <a:r>
              <a:rPr lang="en-US" altLang="ko-KR" sz="1800" dirty="0">
                <a:solidFill>
                  <a:srgbClr val="000000"/>
                </a:solidFill>
              </a:rPr>
              <a:t>No changes to virtual memory</a:t>
            </a:r>
          </a:p>
          <a:p>
            <a:pPr lvl="1"/>
            <a:r>
              <a:rPr lang="en-US" altLang="ko-KR" sz="1800" dirty="0">
                <a:solidFill>
                  <a:srgbClr val="000000"/>
                </a:solidFill>
              </a:rPr>
              <a:t>Minimal changes to cache coherence</a:t>
            </a:r>
          </a:p>
          <a:p>
            <a:pPr lvl="1"/>
            <a:r>
              <a:rPr lang="en-US" altLang="ko-KR" sz="1800" dirty="0">
                <a:solidFill>
                  <a:srgbClr val="000000"/>
                </a:solidFill>
              </a:rPr>
              <a:t>No need for data mapping: Each PEI restricted to a single memory module</a:t>
            </a:r>
          </a:p>
          <a:p>
            <a:pPr lvl="1"/>
            <a:endParaRPr lang="en-US" altLang="ko-KR" sz="700" dirty="0">
              <a:solidFill>
                <a:srgbClr val="FF0000"/>
              </a:solidFill>
            </a:endParaRPr>
          </a:p>
          <a:p>
            <a:r>
              <a:rPr lang="en-US" altLang="ko-KR" sz="2200" dirty="0">
                <a:solidFill>
                  <a:srgbClr val="0000FF"/>
                </a:solidFill>
              </a:rPr>
              <a:t>Key Idea 2: </a:t>
            </a:r>
            <a:r>
              <a:rPr lang="en-US" altLang="ko-KR" sz="2200" dirty="0">
                <a:solidFill>
                  <a:srgbClr val="FF0000"/>
                </a:solidFill>
              </a:rPr>
              <a:t>Dynamically decide where to execute a PEI </a:t>
            </a:r>
            <a:r>
              <a:rPr lang="en-US" altLang="ko-KR" sz="2200" dirty="0"/>
              <a:t>(i.e., the host processor or PIM accelerator) based on simple locality characteristics and simple hardware predictors</a:t>
            </a:r>
          </a:p>
          <a:p>
            <a:pPr lvl="1"/>
            <a:r>
              <a:rPr lang="en-US" altLang="ko-KR" sz="1800" dirty="0"/>
              <a:t>Execute each operation at the location that provides the best performance</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3653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(Example)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내용 개체 틀 5"/>
          <p:cNvSpPr>
            <a:spLocks noGrp="1"/>
          </p:cNvSpPr>
          <p:nvPr>
            <p:ph idx="1"/>
          </p:nvPr>
        </p:nvSpPr>
        <p:spPr>
          <a:xfrm>
            <a:off x="107504" y="4405920"/>
            <a:ext cx="9036496" cy="2029198"/>
          </a:xfrm>
        </p:spPr>
        <p:txBody>
          <a:bodyPr>
            <a:normAutofit fontScale="92500"/>
          </a:bodyPr>
          <a:lstStyle/>
          <a:p>
            <a:r>
              <a:rPr lang="en-US" altLang="ko-KR" dirty="0"/>
              <a:t>Executed either in memory or in the processor: dynamic decision</a:t>
            </a:r>
          </a:p>
          <a:p>
            <a:pPr lvl="1"/>
            <a:r>
              <a:rPr lang="en-US" altLang="ko-KR" dirty="0"/>
              <a:t>Low-cost locality monitoring for a single instruction</a:t>
            </a:r>
          </a:p>
          <a:p>
            <a:r>
              <a:rPr lang="en-US" altLang="ko-KR" dirty="0"/>
              <a:t>Cache-coherent, virtually-addressed, single cache block only</a:t>
            </a:r>
          </a:p>
          <a:p>
            <a:r>
              <a:rPr lang="en-US" altLang="ko-KR" dirty="0"/>
              <a:t>Atomic between different PEIs</a:t>
            </a:r>
          </a:p>
          <a:p>
            <a:r>
              <a:rPr lang="en-US" altLang="ko-KR" i="1" dirty="0"/>
              <a:t>Not</a:t>
            </a:r>
            <a:r>
              <a:rPr lang="en-US" altLang="ko-KR" dirty="0"/>
              <a:t> atomic with normal instructions (use </a:t>
            </a:r>
            <a:r>
              <a:rPr lang="en-US" altLang="ko-KR" i="1" dirty="0" err="1"/>
              <a:t>pfence</a:t>
            </a:r>
            <a:r>
              <a:rPr lang="en-US" altLang="ko-KR" i="1" dirty="0"/>
              <a:t> </a:t>
            </a:r>
            <a:r>
              <a:rPr lang="en-US" altLang="ko-KR" dirty="0"/>
              <a:t>for ordering)</a:t>
            </a:r>
          </a:p>
        </p:txBody>
      </p:sp>
      <p:sp>
        <p:nvSpPr>
          <p:cNvPr id="27" name="직사각형 6"/>
          <p:cNvSpPr/>
          <p:nvPr/>
        </p:nvSpPr>
        <p:spPr>
          <a:xfrm>
            <a:off x="35496" y="3266043"/>
            <a:ext cx="1265058"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 name="직사각형 3"/>
          <p:cNvSpPr/>
          <p:nvPr/>
        </p:nvSpPr>
        <p:spPr>
          <a:xfrm>
            <a:off x="570312" y="2050872"/>
            <a:ext cx="4423701"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9" name="내용 개체 틀 4"/>
          <p:cNvSpPr txBox="1">
            <a:spLocks/>
          </p:cNvSpPr>
          <p:nvPr/>
        </p:nvSpPr>
        <p:spPr>
          <a:xfrm>
            <a:off x="49052" y="780844"/>
            <a:ext cx="7578044" cy="293618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pfence</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sp>
        <p:nvSpPr>
          <p:cNvPr id="30" name="직사각형 2"/>
          <p:cNvSpPr/>
          <p:nvPr/>
        </p:nvSpPr>
        <p:spPr>
          <a:xfrm>
            <a:off x="5549208" y="1375516"/>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 name="구부러진 연결선 8"/>
          <p:cNvCxnSpPr>
            <a:stCxn id="28" idx="3"/>
            <a:endCxn id="30" idx="1"/>
          </p:cNvCxnSpPr>
          <p:nvPr/>
        </p:nvCxnSpPr>
        <p:spPr>
          <a:xfrm flipV="1">
            <a:off x="4994013" y="1567032"/>
            <a:ext cx="555195" cy="681545"/>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
        <p:nvSpPr>
          <p:cNvPr id="32" name="직사각형 11"/>
          <p:cNvSpPr/>
          <p:nvPr/>
        </p:nvSpPr>
        <p:spPr>
          <a:xfrm>
            <a:off x="1866456" y="2927345"/>
            <a:ext cx="108012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pfence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3" name="구부러진 연결선 12"/>
          <p:cNvCxnSpPr>
            <a:stCxn id="27" idx="3"/>
            <a:endCxn id="32" idx="1"/>
          </p:cNvCxnSpPr>
          <p:nvPr/>
        </p:nvCxnSpPr>
        <p:spPr>
          <a:xfrm flipV="1">
            <a:off x="1300554" y="3118861"/>
            <a:ext cx="565902" cy="344887"/>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88024" y="2494084"/>
            <a:ext cx="4176464" cy="2015036"/>
          </a:xfrm>
          <a:prstGeom prst="rect">
            <a:avLst/>
          </a:prstGeom>
        </p:spPr>
      </p:pic>
    </p:spTree>
    <p:extLst>
      <p:ext uri="{BB962C8B-B14F-4D97-AF65-F5344CB8AC3E}">
        <p14:creationId xmlns:p14="http://schemas.microsoft.com/office/powerpoint/2010/main" val="3407694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ppt_y</p:attrName>
                                        </p:attrNameLst>
                                      </p:cBhvr>
                                      <p:tavLst>
                                        <p:tav tm="0">
                                          <p:val>
                                            <p:strVal val="#ppt_y+#ppt_h*1.125000"/>
                                          </p:val>
                                        </p:tav>
                                        <p:tav tm="100000">
                                          <p:val>
                                            <p:strVal val="#ppt_y"/>
                                          </p:val>
                                        </p:tav>
                                      </p:tavLst>
                                    </p:anim>
                                    <p:animEffect transition="in" filter="wipe(up)">
                                      <p:cBhvr>
                                        <p:cTn id="8" dur="500"/>
                                        <p:tgtEl>
                                          <p:spTgt spid="3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up)">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2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Initial Evaluation Results</a:t>
            </a:r>
          </a:p>
        </p:txBody>
      </p:sp>
      <p:sp>
        <p:nvSpPr>
          <p:cNvPr id="3" name="Content Placeholder 2"/>
          <p:cNvSpPr>
            <a:spLocks noGrp="1"/>
          </p:cNvSpPr>
          <p:nvPr>
            <p:ph idx="1"/>
          </p:nvPr>
        </p:nvSpPr>
        <p:spPr>
          <a:xfrm>
            <a:off x="107504" y="980728"/>
            <a:ext cx="9036496" cy="5051648"/>
          </a:xfrm>
        </p:spPr>
        <p:txBody>
          <a:bodyPr/>
          <a:lstStyle/>
          <a:p>
            <a:r>
              <a:rPr lang="en-US" altLang="ko-KR" dirty="0"/>
              <a:t>Initial evaluations with </a:t>
            </a:r>
            <a:r>
              <a:rPr lang="en-US" altLang="ko-KR" dirty="0">
                <a:solidFill>
                  <a:srgbClr val="FF0000"/>
                </a:solidFill>
              </a:rPr>
              <a:t>10 emerging data-intensive workloads</a:t>
            </a:r>
          </a:p>
          <a:p>
            <a:pPr lvl="1"/>
            <a:r>
              <a:rPr lang="en-US" altLang="ko-KR" sz="2000" dirty="0">
                <a:solidFill>
                  <a:srgbClr val="0000FF"/>
                </a:solidFill>
              </a:rPr>
              <a:t>Large-scale graph processing</a:t>
            </a:r>
          </a:p>
          <a:p>
            <a:pPr lvl="1"/>
            <a:r>
              <a:rPr lang="en-US" altLang="ko-KR" sz="2000" dirty="0">
                <a:solidFill>
                  <a:srgbClr val="0000FF"/>
                </a:solidFill>
              </a:rPr>
              <a:t>In-memory data analytics</a:t>
            </a:r>
          </a:p>
          <a:p>
            <a:pPr lvl="1"/>
            <a:r>
              <a:rPr lang="en-US" altLang="ko-KR" sz="2000" dirty="0">
                <a:solidFill>
                  <a:srgbClr val="0000FF"/>
                </a:solidFill>
              </a:rPr>
              <a:t>Machine learning and data mining</a:t>
            </a:r>
          </a:p>
          <a:p>
            <a:pPr lvl="1"/>
            <a:r>
              <a:rPr lang="en-US" altLang="ko-KR" sz="2000" dirty="0"/>
              <a:t>Three input sets (small, medium, large)                                                  for each workload</a:t>
            </a:r>
            <a:r>
              <a:rPr lang="ko-KR" altLang="en-US" sz="2000" dirty="0"/>
              <a:t> </a:t>
            </a:r>
            <a:r>
              <a:rPr lang="en-US" altLang="ko-KR" sz="2000" dirty="0"/>
              <a:t>to analyze the impact                                            of data locality</a:t>
            </a:r>
          </a:p>
          <a:p>
            <a:pPr lvl="1"/>
            <a:endParaRPr lang="en-US" altLang="ko-KR" dirty="0"/>
          </a:p>
          <a:p>
            <a:r>
              <a:rPr lang="en-US" altLang="ko-KR" dirty="0"/>
              <a:t>Pin-based cycle-level x86-64 simulation</a:t>
            </a:r>
            <a:endParaRPr lang="ko-KR" altLang="en-US" dirty="0"/>
          </a:p>
          <a:p>
            <a:pPr marL="344487" lvl="1" indent="0">
              <a:buNone/>
            </a:pPr>
            <a:endParaRPr lang="en-US" altLang="ko-KR" dirty="0">
              <a:solidFill>
                <a:srgbClr val="FF0000"/>
              </a:solidFill>
            </a:endParaRPr>
          </a:p>
          <a:p>
            <a:pPr marL="342900" lvl="1" indent="-342900">
              <a:buClr>
                <a:schemeClr val="accent1"/>
              </a:buClr>
              <a:buSzPct val="65000"/>
              <a:buFont typeface="Wingdings" pitchFamily="2" charset="2"/>
              <a:buChar char="n"/>
            </a:pPr>
            <a:r>
              <a:rPr lang="en-US" altLang="ko-KR" sz="2400" b="1" dirty="0">
                <a:solidFill>
                  <a:srgbClr val="2C6123"/>
                </a:solidFill>
              </a:rPr>
              <a:t>Performance Improvement and Energy Reduction: </a:t>
            </a:r>
          </a:p>
          <a:p>
            <a:pPr marL="695325" lvl="2" indent="-342900"/>
            <a:r>
              <a:rPr lang="en-US" altLang="ko-KR" dirty="0">
                <a:solidFill>
                  <a:srgbClr val="0000FF"/>
                </a:solidFill>
              </a:rPr>
              <a:t>47% average speedup with large input data sets</a:t>
            </a:r>
          </a:p>
          <a:p>
            <a:pPr marL="695325" lvl="2" indent="-342900"/>
            <a:r>
              <a:rPr lang="en-US" altLang="ko-KR" dirty="0"/>
              <a:t>32% speedup with small input data sets</a:t>
            </a:r>
          </a:p>
          <a:p>
            <a:pPr marL="695325" lvl="2" indent="-342900"/>
            <a:r>
              <a:rPr lang="en-US" altLang="ko-KR" dirty="0">
                <a:solidFill>
                  <a:srgbClr val="0000FF"/>
                </a:solidFill>
              </a:rPr>
              <a:t>25% avg. energy reduction in a single node with large input data sets</a:t>
            </a:r>
          </a:p>
          <a:p>
            <a:pPr lvl="1"/>
            <a:endParaRPr lang="en-US" altLang="ko-KR"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75560" y="1899397"/>
            <a:ext cx="3632944" cy="2033659"/>
          </a:xfrm>
          <a:prstGeom prst="rect">
            <a:avLst/>
          </a:prstGeom>
        </p:spPr>
      </p:pic>
    </p:spTree>
    <p:extLst>
      <p:ext uri="{BB962C8B-B14F-4D97-AF65-F5344CB8AC3E}">
        <p14:creationId xmlns:p14="http://schemas.microsoft.com/office/powerpoint/2010/main" val="74902556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Delta: Large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extLst/>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8763" y="1124744"/>
            <a:ext cx="44864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(Large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6" name="TextBox 5">
            <a:extLst>
              <a:ext uri="{FF2B5EF4-FFF2-40B4-BE49-F238E27FC236}">
                <a16:creationId xmlns:a16="http://schemas.microsoft.com/office/drawing/2014/main" id="{E30E1489-2504-5544-9A33-3BCA29FD8E85}"/>
              </a:ext>
            </a:extLst>
          </p:cNvPr>
          <p:cNvSpPr txBox="1"/>
          <p:nvPr/>
        </p:nvSpPr>
        <p:spPr>
          <a:xfrm>
            <a:off x="6068934" y="1776045"/>
            <a:ext cx="3102131"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47%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75985037"/>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Energy Consumption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15"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p:cNvSpPr txBox="1"/>
          <p:nvPr/>
        </p:nvSpPr>
        <p:spPr>
          <a:xfrm>
            <a:off x="6289549" y="1194751"/>
            <a:ext cx="1428340"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7" name="TextBox 16"/>
          <p:cNvSpPr txBox="1"/>
          <p:nvPr/>
        </p:nvSpPr>
        <p:spPr>
          <a:xfrm>
            <a:off x="6283452" y="1612991"/>
            <a:ext cx="1353256"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PIM-Only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8" name="TextBox 17"/>
          <p:cNvSpPr txBox="1"/>
          <p:nvPr/>
        </p:nvSpPr>
        <p:spPr>
          <a:xfrm>
            <a:off x="6286900" y="2031231"/>
            <a:ext cx="2027671"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Locality-Aware</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9" name="직사각형 7"/>
          <p:cNvSpPr/>
          <p:nvPr/>
        </p:nvSpPr>
        <p:spPr>
          <a:xfrm>
            <a:off x="3995936" y="2610017"/>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0" name="직사각형 8"/>
          <p:cNvSpPr/>
          <p:nvPr/>
        </p:nvSpPr>
        <p:spPr>
          <a:xfrm>
            <a:off x="4587606" y="2542782"/>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1" name="직사각형 9"/>
          <p:cNvSpPr/>
          <p:nvPr/>
        </p:nvSpPr>
        <p:spPr>
          <a:xfrm>
            <a:off x="5146738" y="2856545"/>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cxnSp>
        <p:nvCxnSpPr>
          <p:cNvPr id="22" name="꺾인 연결선 13"/>
          <p:cNvCxnSpPr>
            <a:endCxn id="19" idx="0"/>
          </p:cNvCxnSpPr>
          <p:nvPr/>
        </p:nvCxnSpPr>
        <p:spPr>
          <a:xfrm rot="10800000" flipV="1">
            <a:off x="4257074" y="1398687"/>
            <a:ext cx="2026378" cy="1211329"/>
          </a:xfrm>
          <a:prstGeom prst="bentConnector2">
            <a:avLst/>
          </a:prstGeom>
          <a:noFill/>
          <a:ln w="19050" cap="flat" cmpd="sng" algn="ctr">
            <a:solidFill>
              <a:srgbClr val="5DA5DA">
                <a:shade val="95000"/>
                <a:satMod val="105000"/>
              </a:srgbClr>
            </a:solidFill>
            <a:prstDash val="dash"/>
            <a:tailEnd type="triangle"/>
          </a:ln>
          <a:effectLst/>
        </p:spPr>
      </p:cxnSp>
      <p:cxnSp>
        <p:nvCxnSpPr>
          <p:cNvPr id="23" name="꺾인 연결선 15"/>
          <p:cNvCxnSpPr>
            <a:endCxn id="20" idx="0"/>
          </p:cNvCxnSpPr>
          <p:nvPr/>
        </p:nvCxnSpPr>
        <p:spPr>
          <a:xfrm rot="10800000" flipV="1">
            <a:off x="4848744" y="1816928"/>
            <a:ext cx="1434708" cy="725854"/>
          </a:xfrm>
          <a:prstGeom prst="bentConnector2">
            <a:avLst/>
          </a:prstGeom>
          <a:noFill/>
          <a:ln w="19050" cap="flat" cmpd="sng" algn="ctr">
            <a:solidFill>
              <a:srgbClr val="5DA5DA">
                <a:shade val="95000"/>
                <a:satMod val="105000"/>
              </a:srgbClr>
            </a:solidFill>
            <a:prstDash val="dash"/>
            <a:tailEnd type="triangle"/>
          </a:ln>
          <a:effectLst/>
        </p:spPr>
      </p:cxnSp>
      <p:cxnSp>
        <p:nvCxnSpPr>
          <p:cNvPr id="24" name="꺾인 연결선 17"/>
          <p:cNvCxnSpPr>
            <a:stCxn id="18" idx="1"/>
            <a:endCxn id="21" idx="0"/>
          </p:cNvCxnSpPr>
          <p:nvPr/>
        </p:nvCxnSpPr>
        <p:spPr>
          <a:xfrm rot="10800000" flipV="1">
            <a:off x="5407876" y="2262063"/>
            <a:ext cx="879024" cy="594481"/>
          </a:xfrm>
          <a:prstGeom prst="bentConnector2">
            <a:avLst/>
          </a:prstGeom>
          <a:noFill/>
          <a:ln w="19050" cap="flat" cmpd="sng" algn="ctr">
            <a:solidFill>
              <a:srgbClr val="5DA5DA">
                <a:shade val="95000"/>
                <a:satMod val="105000"/>
              </a:srgbClr>
            </a:solidFill>
            <a:prstDash val="dash"/>
            <a:tailEnd type="triangle"/>
          </a:ln>
          <a:effectLst/>
        </p:spPr>
      </p:cxnSp>
      <p:sp>
        <p:nvSpPr>
          <p:cNvPr id="14" name="TextBox 13">
            <a:extLst>
              <a:ext uri="{FF2B5EF4-FFF2-40B4-BE49-F238E27FC236}">
                <a16:creationId xmlns:a16="http://schemas.microsoft.com/office/drawing/2014/main" id="{7A3C68F6-D1BB-FB4D-9D7D-A06C6655FD93}"/>
              </a:ext>
            </a:extLst>
          </p:cNvPr>
          <p:cNvSpPr txBox="1"/>
          <p:nvPr/>
        </p:nvSpPr>
        <p:spPr>
          <a:xfrm>
            <a:off x="6804248" y="151709"/>
            <a:ext cx="2198038"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25%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545248266"/>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Simpler PIM: 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27245872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a:xfrm>
            <a:off x="228600" y="1221025"/>
            <a:ext cx="8610600" cy="4876800"/>
          </a:xfrm>
        </p:spPr>
        <p:txBody>
          <a:bodyPr/>
          <a:lstStyle/>
          <a:p>
            <a:pPr marL="0" indent="0">
              <a:buNone/>
            </a:pPr>
            <a:r>
              <a:rPr lang="en-US" dirty="0"/>
              <a:t>1. Functionality of and applications &amp; software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and compilation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05264"/>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1534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948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590634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33521667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599046145"/>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a:t>
            </a:r>
            <a:r>
              <a:rPr lang="en-US" dirty="0">
                <a:latin typeface="+mn-lt"/>
              </a:rPr>
              <a:t>1: Code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60" name="Rectangle 59"/>
          <p:cNvSpPr/>
          <p:nvPr/>
        </p:nvSpPr>
        <p:spPr>
          <a:xfrm>
            <a:off x="4820948" y="1813082"/>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cxnSp>
        <p:nvCxnSpPr>
          <p:cNvPr id="65" name="Straight Arrow Connector 64"/>
          <p:cNvCxnSpPr/>
          <p:nvPr/>
        </p:nvCxnSpPr>
        <p:spPr>
          <a:xfrm>
            <a:off x="7910782" y="3507815"/>
            <a:ext cx="34338" cy="1338505"/>
          </a:xfrm>
          <a:prstGeom prst="straightConnector1">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143"/>
          <p:cNvCxnSpPr>
            <a:endCxn id="50" idx="1"/>
          </p:cNvCxnSpPr>
          <p:nvPr/>
        </p:nvCxnSpPr>
        <p:spPr>
          <a:xfrm rot="5400000">
            <a:off x="3823168" y="2815999"/>
            <a:ext cx="2189702" cy="1483929"/>
          </a:xfrm>
          <a:prstGeom prst="bentConnector3">
            <a:avLst>
              <a:gd name="adj1" fmla="val -1039"/>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8" name="Content Placeholder 2"/>
          <p:cNvSpPr>
            <a:spLocks noGrp="1"/>
          </p:cNvSpPr>
          <p:nvPr>
            <p:ph idx="1"/>
          </p:nvPr>
        </p:nvSpPr>
        <p:spPr>
          <a:xfrm>
            <a:off x="610146" y="1123094"/>
            <a:ext cx="8300174" cy="909876"/>
          </a:xfrm>
        </p:spPr>
        <p:txBody>
          <a:bodyPr>
            <a:normAutofit/>
          </a:bodyPr>
          <a:lstStyle/>
          <a:p>
            <a:r>
              <a:rPr lang="en-US" b="1" dirty="0">
                <a:solidFill>
                  <a:srgbClr val="0070C0"/>
                </a:solidFill>
              </a:rPr>
              <a:t>Challenge </a:t>
            </a:r>
            <a:r>
              <a:rPr lang="en-US" b="1" dirty="0">
                <a:solidFill>
                  <a:srgbClr val="0070C0"/>
                </a:solidFill>
                <a:latin typeface="+mn-lt"/>
              </a:rPr>
              <a:t>1</a:t>
            </a:r>
            <a:r>
              <a:rPr lang="en-US" b="1" dirty="0">
                <a:solidFill>
                  <a:srgbClr val="0070C0"/>
                </a:solidFill>
              </a:rPr>
              <a:t>:</a:t>
            </a:r>
            <a:r>
              <a:rPr lang="en-US" dirty="0">
                <a:solidFill>
                  <a:srgbClr val="0070C0"/>
                </a:solidFill>
              </a:rPr>
              <a:t> Which operations should be executed in memory vs. in CPU?</a:t>
            </a:r>
          </a:p>
          <a:p>
            <a:pPr lvl="1"/>
            <a:endParaRPr lang="en-US" dirty="0">
              <a:solidFill>
                <a:srgbClr val="0070C0"/>
              </a:solidFill>
            </a:endParaRPr>
          </a:p>
        </p:txBody>
      </p:sp>
      <p:sp>
        <p:nvSpPr>
          <p:cNvPr id="69" name="Rectangle 68"/>
          <p:cNvSpPr/>
          <p:nvPr/>
        </p:nvSpPr>
        <p:spPr>
          <a:xfrm>
            <a:off x="7992481" y="3532975"/>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34088949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2: Data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sp>
        <p:nvSpPr>
          <p:cNvPr id="69" name="Content Placeholder 2"/>
          <p:cNvSpPr txBox="1">
            <a:spLocks/>
          </p:cNvSpPr>
          <p:nvPr/>
        </p:nvSpPr>
        <p:spPr>
          <a:xfrm>
            <a:off x="700063" y="1386295"/>
            <a:ext cx="7799174" cy="1079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Challenge 2:</a:t>
            </a:r>
            <a:r>
              <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 How should data be mapped to different 3D memory stacks?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endParaRPr>
          </a:p>
        </p:txBody>
      </p:sp>
      <p:sp>
        <p:nvSpPr>
          <p:cNvPr id="67" name="Oval 66"/>
          <p:cNvSpPr/>
          <p:nvPr/>
        </p:nvSpPr>
        <p:spPr>
          <a:xfrm>
            <a:off x="1390900" y="3668380"/>
            <a:ext cx="1953938" cy="116967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0" name="Oval 69"/>
          <p:cNvSpPr/>
          <p:nvPr/>
        </p:nvSpPr>
        <p:spPr>
          <a:xfrm>
            <a:off x="1054333" y="4885098"/>
            <a:ext cx="1774621" cy="1163905"/>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1" name="Oval 70"/>
          <p:cNvSpPr/>
          <p:nvPr/>
        </p:nvSpPr>
        <p:spPr>
          <a:xfrm>
            <a:off x="4476313" y="4842578"/>
            <a:ext cx="1889711" cy="11913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Oval 71"/>
          <p:cNvSpPr/>
          <p:nvPr/>
        </p:nvSpPr>
        <p:spPr>
          <a:xfrm>
            <a:off x="4974267" y="3668380"/>
            <a:ext cx="1870825" cy="108482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884452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 the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21666482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How to Schedule Code? (I)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8758879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Schedule Code? (II)</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6087921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How to Schedule Code? (III)</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18325548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Coherence? (I)</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81128"/>
            <a:ext cx="9144000" cy="1080655"/>
          </a:xfrm>
          <a:prstGeom prst="rect">
            <a:avLst/>
          </a:prstGeom>
        </p:spPr>
      </p:pic>
    </p:spTree>
    <p:extLst>
      <p:ext uri="{BB962C8B-B14F-4D97-AF65-F5344CB8AC3E}">
        <p14:creationId xmlns:p14="http://schemas.microsoft.com/office/powerpoint/2010/main" val="4658316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How to Maintain Coherence? (II)</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a:t>
            </a:r>
            <a:r>
              <a:rPr lang="en-US" sz="2200" u="sng" dirty="0"/>
              <a:t>Onur Mutlu</a:t>
            </a:r>
            <a:r>
              <a:rPr lang="en-US" sz="2200" dirty="0"/>
              <a:t>,</a:t>
            </a:r>
            <a:br>
              <a:rPr lang="en-US" sz="2200" dirty="0"/>
            </a:br>
            <a:r>
              <a:rPr lang="en-US" sz="2200" b="1" dirty="0">
                <a:hlinkClick r:id="rId2"/>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1" y="3858574"/>
            <a:ext cx="9144000" cy="2405311"/>
          </a:xfrm>
          <a:prstGeom prst="rect">
            <a:avLst/>
          </a:prstGeom>
        </p:spPr>
      </p:pic>
    </p:spTree>
    <p:extLst>
      <p:ext uri="{BB962C8B-B14F-4D97-AF65-F5344CB8AC3E}">
        <p14:creationId xmlns:p14="http://schemas.microsoft.com/office/powerpoint/2010/main" val="943736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Support Virtual Memory?</a:t>
            </a:r>
            <a:endParaRPr lang="en-US" dirty="0"/>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1553234814"/>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Design Data Structures for PIM?</a:t>
            </a:r>
          </a:p>
        </p:txBody>
      </p:sp>
      <p:sp>
        <p:nvSpPr>
          <p:cNvPr id="3" name="Content Placeholder 2"/>
          <p:cNvSpPr>
            <a:spLocks noGrp="1"/>
          </p:cNvSpPr>
          <p:nvPr>
            <p:ph idx="1"/>
          </p:nvPr>
        </p:nvSpPr>
        <p:spPr>
          <a:xfrm>
            <a:off x="228600" y="1144488"/>
            <a:ext cx="8735888" cy="4876800"/>
          </a:xfrm>
        </p:spPr>
        <p:txBody>
          <a:bodyPr/>
          <a:lstStyle/>
          <a:p>
            <a:r>
              <a:rPr lang="en-US" sz="2100" dirty="0" err="1"/>
              <a:t>Zhiyu</a:t>
            </a:r>
            <a:r>
              <a:rPr lang="en-US" sz="2100" dirty="0"/>
              <a:t> Liu, Irina </a:t>
            </a:r>
            <a:r>
              <a:rPr lang="en-US" sz="2100" dirty="0" err="1"/>
              <a:t>Calciu</a:t>
            </a:r>
            <a:r>
              <a:rPr lang="en-US" sz="2100" dirty="0"/>
              <a:t>, Maurice </a:t>
            </a:r>
            <a:r>
              <a:rPr lang="en-US" sz="2100" dirty="0" err="1"/>
              <a:t>Herlihy</a:t>
            </a:r>
            <a:r>
              <a:rPr lang="en-US" sz="2100" dirty="0"/>
              <a:t>, and Onur Mutlu,</a:t>
            </a:r>
            <a:br>
              <a:rPr lang="en-US" sz="2100" dirty="0"/>
            </a:br>
            <a:r>
              <a:rPr lang="en-US" sz="2100" b="1" dirty="0">
                <a:hlinkClick r:id="rId2"/>
              </a:rPr>
              <a:t>"Concurrent Data Structures for Near-Memory Computing"</a:t>
            </a:r>
            <a:br>
              <a:rPr lang="en-US" sz="2100" dirty="0"/>
            </a:br>
            <a:r>
              <a:rPr lang="en-US" sz="2100" i="1" dirty="0"/>
              <a:t>Proceedings of the </a:t>
            </a:r>
            <a:r>
              <a:rPr lang="en-US" sz="2100" i="1" dirty="0">
                <a:hlinkClick r:id="rId3"/>
              </a:rPr>
              <a:t>29th ACM Symposium on Parallelism in Algorithms and Architectures</a:t>
            </a:r>
            <a:r>
              <a:rPr lang="en-US" sz="2100" i="1" dirty="0"/>
              <a:t> (</a:t>
            </a:r>
            <a:r>
              <a:rPr lang="en-US" sz="2100" b="1" i="1" dirty="0"/>
              <a:t>SPAA</a:t>
            </a:r>
            <a:r>
              <a:rPr lang="en-US" sz="2100" i="1" dirty="0"/>
              <a:t>)</a:t>
            </a:r>
            <a:r>
              <a:rPr lang="en-US" sz="2100" dirty="0"/>
              <a:t>, Washington, DC, USA, July 2017.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429000"/>
            <a:ext cx="9144000" cy="2854424"/>
          </a:xfrm>
          <a:prstGeom prst="rect">
            <a:avLst/>
          </a:prstGeom>
        </p:spPr>
      </p:pic>
    </p:spTree>
    <p:extLst>
      <p:ext uri="{BB962C8B-B14F-4D97-AF65-F5344CB8AC3E}">
        <p14:creationId xmlns:p14="http://schemas.microsoft.com/office/powerpoint/2010/main" val="25338536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Infrastructures for PIM</a:t>
            </a:r>
          </a:p>
        </p:txBody>
      </p:sp>
      <p:sp>
        <p:nvSpPr>
          <p:cNvPr id="3" name="Content Placeholder 2"/>
          <p:cNvSpPr>
            <a:spLocks noGrp="1"/>
          </p:cNvSpPr>
          <p:nvPr>
            <p:ph idx="1"/>
          </p:nvPr>
        </p:nvSpPr>
        <p:spPr>
          <a:xfrm>
            <a:off x="228600" y="1216496"/>
            <a:ext cx="8610600" cy="4876800"/>
          </a:xfrm>
        </p:spPr>
        <p:txBody>
          <a:bodyPr/>
          <a:lstStyle/>
          <a:p>
            <a:r>
              <a:rPr lang="en-US" dirty="0">
                <a:solidFill>
                  <a:srgbClr val="0000FF"/>
                </a:solidFill>
              </a:rPr>
              <a:t>Ramulator</a:t>
            </a:r>
            <a:r>
              <a:rPr lang="en-US" dirty="0"/>
              <a:t> extended for PIM</a:t>
            </a:r>
          </a:p>
          <a:p>
            <a:pPr lvl="1"/>
            <a:r>
              <a:rPr lang="en-US" dirty="0"/>
              <a:t>Flexible and extensible DRAM simulator</a:t>
            </a:r>
          </a:p>
          <a:p>
            <a:pPr lvl="1"/>
            <a:r>
              <a:rPr lang="en-US" dirty="0"/>
              <a:t>Can model many different memory standards and proposals</a:t>
            </a:r>
          </a:p>
          <a:p>
            <a:pPr lvl="1"/>
            <a:r>
              <a:rPr lang="en-US" dirty="0"/>
              <a:t>Kim+, “</a:t>
            </a:r>
            <a:r>
              <a:rPr lang="en-US" b="1" dirty="0"/>
              <a:t>Ramulator: A Flexible and Extensible DRAM Simulator</a:t>
            </a:r>
            <a:r>
              <a:rPr lang="en-US" dirty="0"/>
              <a:t>”, IEEE CAL 2015.</a:t>
            </a:r>
          </a:p>
          <a:p>
            <a:pPr lvl="1"/>
            <a:r>
              <a:rPr lang="en-US" dirty="0">
                <a:hlinkClick r:id="rId2"/>
              </a:rPr>
              <a:t>https://github.com/CMU-SAFARI/ramulator-pim</a:t>
            </a:r>
            <a:endParaRPr lang="en-US" dirty="0"/>
          </a:p>
          <a:p>
            <a:pPr lvl="1"/>
            <a:r>
              <a:rPr lang="en-US" dirty="0">
                <a:hlinkClick r:id="rId3"/>
              </a:rPr>
              <a:t>https://github.com/CMU-SAFARI/ramulator</a:t>
            </a:r>
            <a:r>
              <a:rPr lang="en-US" dirty="0"/>
              <a:t> </a:t>
            </a:r>
          </a:p>
          <a:p>
            <a:pPr lvl="1"/>
            <a:r>
              <a:rPr lang="en-US" dirty="0"/>
              <a:t>[</a:t>
            </a:r>
            <a:r>
              <a:rPr lang="en-US" dirty="0">
                <a:hlinkClick r:id="rId2"/>
              </a:rPr>
              <a:t>Source Code for Ramulator-PIM</a:t>
            </a:r>
            <a:r>
              <a:rPr lang="en-US" dirty="0"/>
              <a:t>]</a:t>
            </a:r>
          </a:p>
          <a:p>
            <a:pPr marL="0" indent="0">
              <a:buNone/>
            </a:pPr>
            <a:br>
              <a:rPr lang="en-US" dirty="0"/>
            </a:b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4"/>
          <a:stretch>
            <a:fillRect/>
          </a:stretch>
        </p:blipFill>
        <p:spPr>
          <a:xfrm>
            <a:off x="0" y="4978236"/>
            <a:ext cx="9144000" cy="1190231"/>
          </a:xfrm>
          <a:prstGeom prst="rect">
            <a:avLst/>
          </a:prstGeom>
        </p:spPr>
      </p:pic>
    </p:spTree>
    <p:extLst>
      <p:ext uri="{BB962C8B-B14F-4D97-AF65-F5344CB8AC3E}">
        <p14:creationId xmlns:p14="http://schemas.microsoft.com/office/powerpoint/2010/main" val="222367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9587-F9D8-6741-B956-BFAB9D93F400}"/>
              </a:ext>
            </a:extLst>
          </p:cNvPr>
          <p:cNvSpPr>
            <a:spLocks noGrp="1"/>
          </p:cNvSpPr>
          <p:nvPr>
            <p:ph type="title"/>
          </p:nvPr>
        </p:nvSpPr>
        <p:spPr/>
        <p:txBody>
          <a:bodyPr/>
          <a:lstStyle/>
          <a:p>
            <a:r>
              <a:rPr lang="en-US" dirty="0"/>
              <a:t>Performance &amp; Energy Models for PIM</a:t>
            </a:r>
          </a:p>
        </p:txBody>
      </p:sp>
      <p:sp>
        <p:nvSpPr>
          <p:cNvPr id="3" name="Content Placeholder 2">
            <a:extLst>
              <a:ext uri="{FF2B5EF4-FFF2-40B4-BE49-F238E27FC236}">
                <a16:creationId xmlns:a16="http://schemas.microsoft.com/office/drawing/2014/main" id="{7075657E-B615-1746-8B69-D5C44D6FFEE3}"/>
              </a:ext>
            </a:extLst>
          </p:cNvPr>
          <p:cNvSpPr>
            <a:spLocks noGrp="1"/>
          </p:cNvSpPr>
          <p:nvPr>
            <p:ph idx="1"/>
          </p:nvPr>
        </p:nvSpPr>
        <p:spPr>
          <a:xfrm>
            <a:off x="228600" y="1052736"/>
            <a:ext cx="8915400" cy="5195664"/>
          </a:xfrm>
        </p:spPr>
        <p:txBody>
          <a:bodyPr/>
          <a:lstStyle/>
          <a:p>
            <a:r>
              <a:rPr lang="en-US" sz="2000" dirty="0"/>
              <a:t>Gagandeep Singh, Juan Gomez-Luna, Giovanni </a:t>
            </a:r>
            <a:r>
              <a:rPr lang="en-US" sz="2000" dirty="0" err="1"/>
              <a:t>Mariani</a:t>
            </a:r>
            <a:r>
              <a:rPr lang="en-US" sz="2000" dirty="0"/>
              <a:t>, Geraldo F. Oliveira, Stefano Corda, Sander </a:t>
            </a:r>
            <a:r>
              <a:rPr lang="en-US" sz="2000" dirty="0" err="1"/>
              <a:t>Stujik</a:t>
            </a:r>
            <a:r>
              <a:rPr lang="en-US" sz="2000" dirty="0"/>
              <a:t>, Onur Mutlu, and Henk </a:t>
            </a:r>
            <a:r>
              <a:rPr lang="en-US" sz="2000" dirty="0" err="1"/>
              <a:t>Corporaal</a:t>
            </a:r>
            <a:r>
              <a:rPr lang="en-US" sz="2000" dirty="0"/>
              <a:t>,</a:t>
            </a:r>
            <a:br>
              <a:rPr lang="en-US" sz="2000" dirty="0"/>
            </a:br>
            <a:r>
              <a:rPr lang="en-US" sz="2000" b="1" dirty="0">
                <a:hlinkClick r:id="rId2"/>
              </a:rPr>
              <a:t>"NAPEL: Near-Memory Computing Application Performance Prediction via Ensemble Learning"</a:t>
            </a:r>
            <a:br>
              <a:rPr lang="en-US" sz="2000" dirty="0"/>
            </a:br>
            <a:r>
              <a:rPr lang="en-US" sz="2000" i="1" dirty="0"/>
              <a:t>Proceedings of the </a:t>
            </a:r>
            <a:r>
              <a:rPr lang="en-US" sz="2000" i="1" dirty="0">
                <a:hlinkClick r:id="rId3"/>
              </a:rPr>
              <a:t>56th Design Automation Conference</a:t>
            </a:r>
            <a:r>
              <a:rPr lang="en-US" sz="2000" i="1" dirty="0"/>
              <a:t> (</a:t>
            </a:r>
            <a:r>
              <a:rPr lang="en-US" sz="2000" b="1" i="1" dirty="0"/>
              <a:t>DAC</a:t>
            </a:r>
            <a:r>
              <a:rPr lang="en-US" sz="2000" i="1" dirty="0"/>
              <a:t>)</a:t>
            </a:r>
            <a:r>
              <a:rPr lang="en-US" sz="2000" dirty="0"/>
              <a:t>, Las Vegas, NV, USA, June 2019.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Poster (pptx)</a:t>
            </a:r>
            <a:r>
              <a:rPr lang="en-US" sz="2000" dirty="0"/>
              <a:t> </a:t>
            </a:r>
            <a:r>
              <a:rPr lang="en-US" sz="2000" dirty="0">
                <a:hlinkClick r:id="rId7"/>
              </a:rPr>
              <a:t>(pdf)</a:t>
            </a:r>
            <a:r>
              <a:rPr lang="en-US" sz="2000" dirty="0"/>
              <a:t>] </a:t>
            </a:r>
            <a:br>
              <a:rPr lang="en-US" sz="2000" dirty="0"/>
            </a:br>
            <a:r>
              <a:rPr lang="en-US" sz="2000" dirty="0"/>
              <a:t>[</a:t>
            </a:r>
            <a:r>
              <a:rPr lang="en-US" sz="2000" dirty="0">
                <a:hlinkClick r:id="rId8"/>
              </a:rPr>
              <a:t>Source Code for Ramulator-PIM</a:t>
            </a:r>
            <a:r>
              <a:rPr lang="en-US" sz="20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EF12DB1C-528D-CA4E-AED5-034253BE386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B8D7FD9-8A3E-AA46-BFAB-27FE3641E13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437112"/>
            <a:ext cx="9144000" cy="1573967"/>
          </a:xfrm>
          <a:prstGeom prst="rect">
            <a:avLst/>
          </a:prstGeom>
        </p:spPr>
      </p:pic>
    </p:spTree>
    <p:extLst>
      <p:ext uri="{BB962C8B-B14F-4D97-AF65-F5344CB8AC3E}">
        <p14:creationId xmlns:p14="http://schemas.microsoft.com/office/powerpoint/2010/main" val="1799829435"/>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14284745"/>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9129609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11913446"/>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197</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algn="ctr"/>
            <a:r>
              <a:rPr lang="en-US" sz="3200" b="1" dirty="0">
                <a:solidFill>
                  <a:srgbClr val="0432FF"/>
                </a:solidFill>
              </a:rPr>
              <a:t>Can we design </a:t>
            </a:r>
          </a:p>
          <a:p>
            <a:pPr algn="ctr"/>
            <a:r>
              <a:rPr lang="en-US" sz="3200" b="1" dirty="0">
                <a:solidFill>
                  <a:srgbClr val="0432FF"/>
                </a:solidFill>
              </a:rPr>
              <a:t>fundamentally intelligent architectures?</a:t>
            </a:r>
          </a:p>
        </p:txBody>
      </p:sp>
    </p:spTree>
    <p:extLst>
      <p:ext uri="{BB962C8B-B14F-4D97-AF65-F5344CB8AC3E}">
        <p14:creationId xmlns:p14="http://schemas.microsoft.com/office/powerpoint/2010/main" val="2325526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198</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algn="ctr"/>
            <a:r>
              <a:rPr lang="en-US" sz="3200" b="1" dirty="0">
                <a:solidFill>
                  <a:srgbClr val="0432FF"/>
                </a:solidFill>
              </a:rPr>
              <a:t>How do we start?</a:t>
            </a:r>
          </a:p>
        </p:txBody>
      </p:sp>
    </p:spTree>
    <p:extLst>
      <p:ext uri="{BB962C8B-B14F-4D97-AF65-F5344CB8AC3E}">
        <p14:creationId xmlns:p14="http://schemas.microsoft.com/office/powerpoint/2010/main" val="24010431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47653709"/>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9027402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201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974421229"/>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202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9520701"/>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203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0175564"/>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204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318707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t>Reality: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t>Dream: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205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1301041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39593155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207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22158797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230899445"/>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209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4627637"/>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1403955175"/>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211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1584585846"/>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3975267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213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611313533"/>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3134018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125958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a:defRPr/>
            </a:pPr>
            <a:fld id="{DA95AFC4-B67F-BC48-882B-8F3B14641016}" type="slidenum">
              <a:rPr lang="en-US" smtClean="0"/>
              <a:pPr>
                <a:defRPr/>
              </a:pPr>
              <a:t>217</a:t>
            </a:fld>
            <a:endParaRPr lang="en-US"/>
          </a:p>
        </p:txBody>
      </p:sp>
    </p:spTree>
    <p:extLst>
      <p:ext uri="{BB962C8B-B14F-4D97-AF65-F5344CB8AC3E}">
        <p14:creationId xmlns:p14="http://schemas.microsoft.com/office/powerpoint/2010/main" val="580245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a:defRPr/>
            </a:pPr>
            <a:fld id="{DA95AFC4-B67F-BC48-882B-8F3B14641016}" type="slidenum">
              <a:rPr lang="en-US" smtClean="0"/>
              <a:pPr>
                <a:defRPr/>
              </a:pPr>
              <a:t>218</a:t>
            </a:fld>
            <a:endParaRPr lang="en-US"/>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838028694"/>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a:defRPr/>
            </a:pPr>
            <a:fld id="{DA95AFC4-B67F-BC48-882B-8F3B14641016}" type="slidenum">
              <a:rPr lang="en-US" smtClean="0"/>
              <a:pPr>
                <a:defRPr/>
              </a:pPr>
              <a:t>219</a:t>
            </a:fld>
            <a:endParaRPr lang="en-US"/>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805305926"/>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hlinkClick r:id="rId2"/>
              </a:rPr>
              <a:t>"A Case for Richer Cross-layer Abstractions: Bridging the Semantic Gap with Expressive Memory"</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220</a:t>
            </a:fld>
            <a:endParaRPr lang="en-US"/>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725547889"/>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a:t>X-</a:t>
            </a:r>
            <a:r>
              <a:rPr lang="en-US" dirty="0" err="1"/>
              <a:t>MeM</a:t>
            </a:r>
            <a:r>
              <a:rPr lang="en-US" dirty="0"/>
              <a:t> Aids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1820303585"/>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hlinkClick r:id="rId2"/>
              </a:rPr>
              <a:t>"The Locality Descriptor: A Holistic Cross-Layer Abstraction to Express Data Locality in GPUs"</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222</a:t>
            </a:fld>
            <a:endParaRPr lang="en-US"/>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3030575167"/>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0000"/>
                </a:solidFill>
                <a:latin typeface="Tahoma"/>
              </a:rPr>
              <a:t>SoC</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998135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7093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41876729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5856783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16277400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defTabSz="1219170">
              <a:buClr>
                <a:srgbClr val="000000"/>
              </a:buClr>
            </a:pPr>
            <a:fld id="{00000000-1234-1234-1234-123412341234}" type="slidenum">
              <a:rPr lang="en" kern="0">
                <a:solidFill>
                  <a:srgbClr val="595959"/>
                </a:solidFill>
                <a:latin typeface="Arial"/>
                <a:cs typeface="Arial"/>
                <a:sym typeface="Arial"/>
              </a:rPr>
              <a:pPr defTabSz="1219170">
                <a:buClr>
                  <a:srgbClr val="000000"/>
                </a:buClr>
              </a:pPr>
              <a:t>228</a:t>
            </a:fld>
            <a:endParaRPr kern="0">
              <a:solidFill>
                <a:srgbClr val="595959"/>
              </a:solidFill>
              <a:latin typeface="Arial"/>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r>
              <a:rPr lang="en-US" sz="3200" b="1" dirty="0">
                <a:latin typeface="Cambria" panose="02040503050406030204" pitchFamily="18" charset="0"/>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algn="ctr" defTabSz="1219170">
              <a:lnSpc>
                <a:spcPct val="114000"/>
              </a:lnSpc>
              <a:buClr>
                <a:srgbClr val="000000"/>
              </a:buClr>
              <a:buSzPts val="2400"/>
            </a:pPr>
            <a:r>
              <a:rPr lang="en-US" sz="2667" b="1" kern="0" dirty="0">
                <a:solidFill>
                  <a:srgbClr val="0000FF"/>
                </a:solidFill>
                <a:latin typeface="Cambria"/>
                <a:ea typeface="Cambria"/>
                <a:cs typeface="Cambria"/>
                <a:sym typeface="Cambria"/>
              </a:rPr>
              <a:t>Map more error-tolerant DNN layers </a:t>
            </a:r>
          </a:p>
          <a:p>
            <a:pPr marL="76198" algn="ctr" defTabSz="1219170">
              <a:lnSpc>
                <a:spcPct val="114000"/>
              </a:lnSpc>
              <a:buClr>
                <a:srgbClr val="000000"/>
              </a:buClr>
              <a:buSzPts val="2400"/>
            </a:pPr>
            <a:r>
              <a:rPr lang="en-US" sz="2667" kern="0" dirty="0">
                <a:solidFill>
                  <a:srgbClr val="FF0000"/>
                </a:solidFill>
                <a:latin typeface="Cambria"/>
                <a:ea typeface="Cambria"/>
                <a:cs typeface="Cambria"/>
                <a:sym typeface="Cambria"/>
              </a:rPr>
              <a:t>to DRAM partitions </a:t>
            </a:r>
            <a:r>
              <a:rPr lang="en-US" sz="2667" b="1" kern="0" dirty="0">
                <a:solidFill>
                  <a:srgbClr val="FF0000"/>
                </a:solidFill>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000000"/>
                </a:solidFill>
                <a:latin typeface="Arial"/>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&lt;2% BER</a:t>
            </a:r>
            <a:endParaRPr lang="en-US" sz="1867" kern="0" dirty="0">
              <a:solidFill>
                <a:srgbClr val="000000"/>
              </a:solidFill>
              <a:latin typeface="Arial"/>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&lt;5% BER</a:t>
            </a:r>
            <a:endParaRPr lang="en-US" sz="1867" kern="0" dirty="0">
              <a:solidFill>
                <a:srgbClr val="000000"/>
              </a:solidFill>
              <a:latin typeface="Arial"/>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&lt;6% BER</a:t>
            </a:r>
            <a:endParaRPr lang="en-US" sz="1867" kern="0" dirty="0">
              <a:solidFill>
                <a:srgbClr val="000000"/>
              </a:solidFill>
              <a:latin typeface="Arial"/>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&lt;8% BER</a:t>
            </a:r>
            <a:endParaRPr lang="en-US" sz="1867" kern="0" dirty="0">
              <a:solidFill>
                <a:srgbClr val="000000"/>
              </a:solidFill>
              <a:latin typeface="Arial"/>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algn="ctr" defTabSz="1219170">
              <a:lnSpc>
                <a:spcPct val="114000"/>
              </a:lnSpc>
              <a:buClr>
                <a:srgbClr val="000000"/>
              </a:buClr>
              <a:buSzPts val="2400"/>
            </a:pPr>
            <a:r>
              <a:rPr lang="en-US" sz="2667" b="1" kern="0" dirty="0">
                <a:solidFill>
                  <a:srgbClr val="000000"/>
                </a:solidFill>
                <a:latin typeface="Cambria"/>
                <a:ea typeface="Cambria"/>
                <a:cs typeface="Cambria"/>
                <a:sym typeface="Cambria"/>
              </a:rPr>
              <a:t>4 DRAM partitions </a:t>
            </a:r>
            <a:r>
              <a:rPr lang="en-US" sz="2667" kern="0" dirty="0">
                <a:solidFill>
                  <a:srgbClr val="000000"/>
                </a:solidFill>
                <a:latin typeface="Cambria"/>
                <a:ea typeface="Cambria"/>
                <a:cs typeface="Cambria"/>
                <a:sym typeface="Cambria"/>
              </a:rPr>
              <a:t>with different error rates</a:t>
            </a:r>
          </a:p>
        </p:txBody>
      </p:sp>
    </p:spTree>
    <p:extLst>
      <p:ext uri="{BB962C8B-B14F-4D97-AF65-F5344CB8AC3E}">
        <p14:creationId xmlns:p14="http://schemas.microsoft.com/office/powerpoint/2010/main" val="246623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hlinkClick r:id="rId2"/>
              </a:rPr>
              <a:t>"EDEN: Enabling Energy-Efficient, High-Performance Deep Neural Network Inference Using Approximate DRAM"</a:t>
            </a:r>
            <a:br>
              <a:rPr lang="en-US" sz="2000" dirty="0"/>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2435817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hlinkClick r:id="rId2"/>
              </a:rPr>
              <a:t>"SMASH: Co-designing Software Compression and Hardware-Accelerated Indexing for Efficient Sparse Matrix Operations"</a:t>
            </a:r>
            <a:br>
              <a:rPr lang="en-US" sz="1800" dirty="0"/>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fld id="{323594FA-E141-4234-AE05-360401972BE7}" type="slidenum">
              <a:rPr lang="en-US" altLang="en-US" smtClean="0"/>
              <a:pPr/>
              <a:t>230</a:t>
            </a:fld>
            <a:endParaRPr lang="en-US" altLang="en-US"/>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2290167202"/>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7209-9645-0B46-930C-11ED6A584BF2}"/>
              </a:ext>
            </a:extLst>
          </p:cNvPr>
          <p:cNvSpPr>
            <a:spLocks noGrp="1"/>
          </p:cNvSpPr>
          <p:nvPr>
            <p:ph type="title"/>
          </p:nvPr>
        </p:nvSpPr>
        <p:spPr/>
        <p:txBody>
          <a:bodyPr/>
          <a:lstStyle/>
          <a:p>
            <a:r>
              <a:rPr lang="en-US" dirty="0"/>
              <a:t>Data-Aware Virtual Memory Framework</a:t>
            </a:r>
          </a:p>
        </p:txBody>
      </p:sp>
      <p:sp>
        <p:nvSpPr>
          <p:cNvPr id="3" name="Content Placeholder 2">
            <a:extLst>
              <a:ext uri="{FF2B5EF4-FFF2-40B4-BE49-F238E27FC236}">
                <a16:creationId xmlns:a16="http://schemas.microsoft.com/office/drawing/2014/main" id="{A4D302F9-879E-9545-8810-B4A40431FA8A}"/>
              </a:ext>
            </a:extLst>
          </p:cNvPr>
          <p:cNvSpPr>
            <a:spLocks noGrp="1"/>
          </p:cNvSpPr>
          <p:nvPr>
            <p:ph idx="1"/>
          </p:nvPr>
        </p:nvSpPr>
        <p:spPr>
          <a:xfrm>
            <a:off x="-252536" y="980728"/>
            <a:ext cx="9396536" cy="5267672"/>
          </a:xfrm>
        </p:spPr>
        <p:txBody>
          <a:bodyPr/>
          <a:lstStyle/>
          <a:p>
            <a:r>
              <a:rPr lang="en-US" sz="1500" dirty="0"/>
              <a:t>Nastaran Hajinazar, </a:t>
            </a:r>
            <a:r>
              <a:rPr lang="en-US" sz="1500" dirty="0" err="1"/>
              <a:t>Pratyush</a:t>
            </a:r>
            <a:r>
              <a:rPr lang="en-US" sz="1500" dirty="0"/>
              <a:t> Patel, Minesh Patel, Konstantinos </a:t>
            </a:r>
            <a:r>
              <a:rPr lang="en-US" sz="1500" dirty="0" err="1"/>
              <a:t>Kanellopoulos</a:t>
            </a:r>
            <a:r>
              <a:rPr lang="en-US" sz="1500" dirty="0"/>
              <a:t>, Saugata Ghose, </a:t>
            </a:r>
            <a:r>
              <a:rPr lang="en-US" sz="1500" dirty="0" err="1"/>
              <a:t>Rachata</a:t>
            </a:r>
            <a:r>
              <a:rPr lang="en-US" sz="1500" dirty="0"/>
              <a:t> Ausavarungnirun, Geraldo Francisco de Oliveira Jr., Jonathan </a:t>
            </a:r>
            <a:r>
              <a:rPr lang="en-US" sz="1500" dirty="0" err="1"/>
              <a:t>Appavoo</a:t>
            </a:r>
            <a:r>
              <a:rPr lang="en-US" sz="1500" dirty="0"/>
              <a:t>, </a:t>
            </a:r>
            <a:r>
              <a:rPr lang="en-US" sz="1500" dirty="0" err="1"/>
              <a:t>Vivek</a:t>
            </a:r>
            <a:r>
              <a:rPr lang="en-US" sz="1500" dirty="0"/>
              <a:t> Seshadri, and Onur Mutlu,</a:t>
            </a:r>
            <a:br>
              <a:rPr lang="en-US" sz="1500" dirty="0"/>
            </a:br>
            <a:r>
              <a:rPr lang="en-US" sz="1500" b="1" dirty="0">
                <a:hlinkClick r:id="rId2"/>
              </a:rPr>
              <a:t>"The Virtual Block Interface: A Flexible Alternative to the Conventional Virtual Memory Framework"</a:t>
            </a:r>
            <a:br>
              <a:rPr lang="en-US" sz="1500" dirty="0"/>
            </a:br>
            <a:r>
              <a:rPr lang="en-US" sz="1500" i="1" dirty="0"/>
              <a:t>Proceedings of the </a:t>
            </a:r>
            <a:r>
              <a:rPr lang="en-US" sz="1500" i="1" dirty="0">
                <a:hlinkClick r:id="rId3"/>
              </a:rPr>
              <a:t>47th International Symposium on Computer Architecture</a:t>
            </a:r>
            <a:r>
              <a:rPr lang="en-US" sz="1500" i="1" dirty="0"/>
              <a:t> (</a:t>
            </a:r>
            <a:r>
              <a:rPr lang="en-US" sz="1500" b="1" i="1" dirty="0"/>
              <a:t>ISCA</a:t>
            </a:r>
            <a:r>
              <a:rPr lang="en-US" sz="1500" i="1" dirty="0"/>
              <a:t>)</a:t>
            </a:r>
            <a:r>
              <a:rPr lang="en-US" sz="1500" dirty="0"/>
              <a:t>, Virtual, June 2020.</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Lightning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ARM Research Summit Poster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(26 minutes)]</a:t>
            </a:r>
            <a:br>
              <a:rPr lang="en-US" sz="1500" dirty="0"/>
            </a:br>
            <a:r>
              <a:rPr lang="en-US" sz="1500" dirty="0"/>
              <a:t>[</a:t>
            </a:r>
            <a:r>
              <a:rPr lang="en-US" sz="1500" dirty="0">
                <a:hlinkClick r:id="rId11"/>
              </a:rPr>
              <a:t>Lightning Talk Video</a:t>
            </a:r>
            <a:r>
              <a:rPr lang="en-US" sz="1500" dirty="0"/>
              <a:t> (3 minutes)]</a:t>
            </a:r>
            <a:br>
              <a:rPr lang="en-US" sz="1500" dirty="0"/>
            </a:br>
            <a:r>
              <a:rPr lang="en-US" sz="1500" dirty="0"/>
              <a:t>[</a:t>
            </a:r>
            <a:r>
              <a:rPr lang="en-US" sz="1500" dirty="0">
                <a:hlinkClick r:id="rId12"/>
              </a:rPr>
              <a:t>Lecture Video</a:t>
            </a:r>
            <a:r>
              <a:rPr lang="en-US" sz="1500" dirty="0"/>
              <a:t> (43 minutes)]</a:t>
            </a:r>
          </a:p>
        </p:txBody>
      </p:sp>
      <p:sp>
        <p:nvSpPr>
          <p:cNvPr id="4" name="Slide Number Placeholder 3">
            <a:extLst>
              <a:ext uri="{FF2B5EF4-FFF2-40B4-BE49-F238E27FC236}">
                <a16:creationId xmlns:a16="http://schemas.microsoft.com/office/drawing/2014/main" id="{6AD9E591-012B-1345-A778-27FE2B1F6C6F}"/>
              </a:ext>
            </a:extLst>
          </p:cNvPr>
          <p:cNvSpPr>
            <a:spLocks noGrp="1"/>
          </p:cNvSpPr>
          <p:nvPr>
            <p:ph type="sldNum" sz="quarter" idx="11"/>
          </p:nvPr>
        </p:nvSpPr>
        <p:spPr/>
        <p:txBody>
          <a:bodyPr/>
          <a:lstStyle/>
          <a:p>
            <a:fld id="{323594FA-E141-4234-AE05-360401972BE7}" type="slidenum">
              <a:rPr lang="en-US" altLang="en-US" smtClean="0"/>
              <a:pPr/>
              <a:t>231</a:t>
            </a:fld>
            <a:endParaRPr lang="en-US" altLang="en-US"/>
          </a:p>
        </p:txBody>
      </p:sp>
      <p:pic>
        <p:nvPicPr>
          <p:cNvPr id="5" name="Picture 4">
            <a:extLst>
              <a:ext uri="{FF2B5EF4-FFF2-40B4-BE49-F238E27FC236}">
                <a16:creationId xmlns:a16="http://schemas.microsoft.com/office/drawing/2014/main" id="{555B63ED-C98F-6C4C-93A8-8B36C7C45686}"/>
              </a:ext>
            </a:extLst>
          </p:cNvPr>
          <p:cNvPicPr>
            <a:picLocks noChangeAspect="1"/>
          </p:cNvPicPr>
          <p:nvPr/>
        </p:nvPicPr>
        <p:blipFill>
          <a:blip r:embed="rId13"/>
          <a:stretch>
            <a:fillRect/>
          </a:stretch>
        </p:blipFill>
        <p:spPr>
          <a:xfrm>
            <a:off x="46813" y="4038898"/>
            <a:ext cx="9081132" cy="2188716"/>
          </a:xfrm>
          <a:prstGeom prst="rect">
            <a:avLst/>
          </a:prstGeom>
        </p:spPr>
      </p:pic>
    </p:spTree>
    <p:extLst>
      <p:ext uri="{BB962C8B-B14F-4D97-AF65-F5344CB8AC3E}">
        <p14:creationId xmlns:p14="http://schemas.microsoft.com/office/powerpoint/2010/main" val="3139476715"/>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83490100"/>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energy-efficient</a:t>
            </a:r>
            <a:r>
              <a:rPr lang="en-US" dirty="0"/>
              <a:t> </a:t>
            </a:r>
            <a:r>
              <a:rPr lang="en-US" dirty="0">
                <a:sym typeface="Wingdings" pitchFamily="2" charset="2"/>
              </a:rPr>
              <a:t> intelligent architectures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107878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19613925"/>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301186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1290378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Another Versions of This Lecture</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err="1"/>
              <a:t>Onur</a:t>
            </a:r>
            <a:r>
              <a:rPr lang="en-US" dirty="0"/>
              <a:t> </a:t>
            </a:r>
            <a:r>
              <a:rPr lang="en-US" dirty="0" err="1"/>
              <a:t>Mutlu</a:t>
            </a:r>
            <a:r>
              <a:rPr lang="en-US" dirty="0"/>
              <a:t>,</a:t>
            </a:r>
            <a:br>
              <a:rPr lang="en-US" dirty="0"/>
            </a:br>
            <a:r>
              <a:rPr lang="en-US" b="1" dirty="0">
                <a:hlinkClick r:id="rId2"/>
              </a:rPr>
              <a:t>"Intelligent Architectures for Intelligent Machines"</a:t>
            </a:r>
            <a:br>
              <a:rPr lang="en-US" dirty="0"/>
            </a:br>
            <a:r>
              <a:rPr lang="en-US" dirty="0"/>
              <a:t>Distinguished Lecture at </a:t>
            </a:r>
            <a:r>
              <a:rPr lang="en-US" i="1" dirty="0">
                <a:hlinkClick r:id="rId3"/>
              </a:rPr>
              <a:t>HKUST Engineering and HKSTP Distinguished Speaker Series</a:t>
            </a:r>
            <a:r>
              <a:rPr lang="en-US" dirty="0"/>
              <a:t>, Virtual, 7 October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Talk Video</a:t>
            </a:r>
            <a:r>
              <a:rPr lang="en-US" dirty="0"/>
              <a:t> (1 hour 24 minutes)]</a:t>
            </a:r>
            <a:br>
              <a:rPr lang="en-US" dirty="0"/>
            </a:br>
            <a:r>
              <a:rPr lang="en-US" dirty="0"/>
              <a:t>[</a:t>
            </a:r>
            <a:r>
              <a:rPr lang="en-US" dirty="0">
                <a:hlinkClick r:id="rId6"/>
              </a:rPr>
              <a:t>Related Keynote Paper from VLSI-DAT 2020</a:t>
            </a:r>
            <a:r>
              <a:rPr lang="en-US" dirty="0"/>
              <a:t>]</a:t>
            </a:r>
          </a:p>
          <a:p>
            <a:pPr marL="0" indent="0">
              <a:buNone/>
            </a:pPr>
            <a:br>
              <a:rPr lang="en-US" dirty="0"/>
            </a:br>
            <a:endParaRPr lang="en-US" dirty="0"/>
          </a:p>
          <a:p>
            <a:pPr marL="0" indent="0">
              <a:buNone/>
            </a:pPr>
            <a:endParaRPr lang="en-US" dirty="0"/>
          </a:p>
          <a:p>
            <a:pPr marL="0" indent="0" algn="ctr">
              <a:buNone/>
            </a:pPr>
            <a:r>
              <a:rPr lang="en-US" dirty="0">
                <a:hlinkClick r:id="rId5"/>
              </a:rPr>
              <a:t>https://www.youtube.com/watch?v=CmuhFB-QEWw</a:t>
            </a:r>
            <a:r>
              <a:rPr lang="en-US" dirty="0"/>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15870184"/>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08745353"/>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hlinkClick r:id="rId2"/>
              </a:rPr>
              <a:t>https://safari.ethz.ch/safari-newsletter-april-2020/</a:t>
            </a:r>
            <a:endParaRPr lang="en-US" dirty="0"/>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89523064"/>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12 December 2020</a:t>
            </a:r>
          </a:p>
          <a:p>
            <a:r>
              <a:rPr lang="en-US" sz="2200" dirty="0"/>
              <a:t>IEDM Tutorial</a:t>
            </a:r>
          </a:p>
          <a:p>
            <a:pPr algn="l"/>
            <a:endParaRPr lang="en-US" sz="2200" dirty="0"/>
          </a:p>
        </p:txBody>
      </p:sp>
      <p:sp>
        <p:nvSpPr>
          <p:cNvPr id="13" name="Title 1"/>
          <p:cNvSpPr>
            <a:spLocks noGrp="1"/>
          </p:cNvSpPr>
          <p:nvPr>
            <p:ph type="ctrTitle"/>
          </p:nvPr>
        </p:nvSpPr>
        <p:spPr>
          <a:xfrm>
            <a:off x="203060" y="1443608"/>
            <a:ext cx="8820472" cy="2201416"/>
          </a:xfrm>
        </p:spPr>
        <p:txBody>
          <a:bodyPr>
            <a:noAutofit/>
          </a:bodyPr>
          <a:lstStyle/>
          <a:p>
            <a:pPr algn="ctr"/>
            <a:r>
              <a:rPr lang="en-US" dirty="0"/>
              <a:t>Memory-Centric </a:t>
            </a:r>
            <a:br>
              <a:rPr lang="en-US" dirty="0"/>
            </a:br>
            <a:r>
              <a:rPr lang="en-US" dirty="0"/>
              <a:t>Computing Systems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pic>
        <p:nvPicPr>
          <p:cNvPr id="7" name="Picture 6" descr="iedm color-hi-res.png">
            <a:extLst>
              <a:ext uri="{FF2B5EF4-FFF2-40B4-BE49-F238E27FC236}">
                <a16:creationId xmlns:a16="http://schemas.microsoft.com/office/drawing/2014/main" id="{4F53B368-B416-CB49-BA00-FC15BF34B877}"/>
              </a:ext>
            </a:extLst>
          </p:cNvPr>
          <p:cNvPicPr>
            <a:picLocks noChangeAspect="1"/>
          </p:cNvPicPr>
          <p:nvPr/>
        </p:nvPicPr>
        <p:blipFill>
          <a:blip r:embed="rId8" cstate="print"/>
          <a:stretch>
            <a:fillRect/>
          </a:stretch>
        </p:blipFill>
        <p:spPr>
          <a:xfrm>
            <a:off x="467544" y="4012745"/>
            <a:ext cx="1091588" cy="1091588"/>
          </a:xfrm>
          <a:prstGeom prst="rect">
            <a:avLst/>
          </a:prstGeom>
        </p:spPr>
      </p:pic>
    </p:spTree>
    <p:extLst>
      <p:ext uri="{BB962C8B-B14F-4D97-AF65-F5344CB8AC3E}">
        <p14:creationId xmlns:p14="http://schemas.microsoft.com/office/powerpoint/2010/main" val="3241047707"/>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251520" y="1628800"/>
            <a:ext cx="8428037" cy="1296143"/>
          </a:xfrm>
        </p:spPr>
        <p:txBody>
          <a:bodyPr/>
          <a:lstStyle/>
          <a:p>
            <a:pPr algn="ctr" eaLnBrk="1" hangingPunct="1"/>
            <a:r>
              <a:rPr lang="en-US" sz="4000" dirty="0">
                <a:latin typeface="Garamond" charset="0"/>
              </a:rPr>
              <a:t>List of References</a:t>
            </a:r>
            <a:br>
              <a:rPr lang="en-US" sz="4000" dirty="0">
                <a:latin typeface="Garamond" charset="0"/>
              </a:rPr>
            </a:br>
            <a:r>
              <a:rPr lang="en-US" sz="4000" dirty="0">
                <a:latin typeface="Garamond" charset="0"/>
              </a:rPr>
              <a:t>(Incomplete but Hopefully Useful)</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933748993"/>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BB626-F660-DD47-B293-7F978E7FFD8B}"/>
              </a:ext>
            </a:extLst>
          </p:cNvPr>
          <p:cNvSpPr>
            <a:spLocks noGrp="1"/>
          </p:cNvSpPr>
          <p:nvPr>
            <p:ph type="title"/>
          </p:nvPr>
        </p:nvSpPr>
        <p:spPr/>
        <p:txBody>
          <a:bodyPr/>
          <a:lstStyle/>
          <a:p>
            <a:r>
              <a:rPr lang="en-US" dirty="0"/>
              <a:t>Overview Readings (I)</a:t>
            </a:r>
          </a:p>
        </p:txBody>
      </p:sp>
      <p:sp>
        <p:nvSpPr>
          <p:cNvPr id="3" name="Content Placeholder 2">
            <a:extLst>
              <a:ext uri="{FF2B5EF4-FFF2-40B4-BE49-F238E27FC236}">
                <a16:creationId xmlns:a16="http://schemas.microsoft.com/office/drawing/2014/main" id="{51815D30-1D64-1F48-ACF4-2C4D70EEECD8}"/>
              </a:ext>
            </a:extLst>
          </p:cNvPr>
          <p:cNvSpPr>
            <a:spLocks noGrp="1"/>
          </p:cNvSpPr>
          <p:nvPr>
            <p:ph idx="1"/>
          </p:nvPr>
        </p:nvSpPr>
        <p:spPr>
          <a:xfrm>
            <a:off x="228600" y="980728"/>
            <a:ext cx="8610600" cy="5184576"/>
          </a:xfrm>
        </p:spPr>
        <p:txBody>
          <a:bodyPr/>
          <a:lstStyle/>
          <a:p>
            <a:r>
              <a:rPr lang="en-US" sz="1800" u="sng" dirty="0"/>
              <a:t>Onur Mutlu</a:t>
            </a:r>
            <a:r>
              <a:rPr lang="en-US" sz="1800" dirty="0"/>
              <a:t>,</a:t>
            </a:r>
            <a:br>
              <a:rPr lang="en-US" sz="1800" dirty="0"/>
            </a:br>
            <a:r>
              <a:rPr lang="en-US" sz="1800" b="1" dirty="0">
                <a:hlinkClick r:id="rId2"/>
              </a:rPr>
              <a:t>"Intelligent Architectures for Intelligent Machines"</a:t>
            </a:r>
            <a:br>
              <a:rPr lang="en-US" sz="1800" dirty="0"/>
            </a:br>
            <a:r>
              <a:rPr lang="en-US" sz="1800" i="1" dirty="0"/>
              <a:t>Invited Keynote Paper in Proceedings of the </a:t>
            </a:r>
            <a:r>
              <a:rPr lang="en-US" sz="1800" i="1" dirty="0">
                <a:hlinkClick r:id="rId3"/>
              </a:rPr>
              <a:t>2020 International Symposia on VLSI</a:t>
            </a:r>
            <a:r>
              <a:rPr lang="en-US" sz="1800" i="1" dirty="0"/>
              <a:t> (</a:t>
            </a:r>
            <a:r>
              <a:rPr lang="en-US" sz="1800" b="1" i="1" dirty="0"/>
              <a:t>VLSI</a:t>
            </a:r>
            <a:r>
              <a:rPr lang="en-US" sz="1800" i="1" dirty="0"/>
              <a:t>)</a:t>
            </a:r>
            <a:r>
              <a:rPr lang="en-US" sz="1800" dirty="0"/>
              <a:t>, Hsinchu City, Taiwan, August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Keynote Talk Video</a:t>
            </a:r>
            <a:r>
              <a:rPr lang="en-US" sz="1800" dirty="0"/>
              <a:t> (55 minutes)]</a:t>
            </a:r>
          </a:p>
          <a:p>
            <a:endParaRPr lang="en-US" sz="1800" dirty="0"/>
          </a:p>
          <a:p>
            <a:r>
              <a:rPr lang="en-US" sz="1800" u="sng" dirty="0"/>
              <a:t>Onur Mutlu</a:t>
            </a:r>
            <a:r>
              <a:rPr lang="en-US" sz="1800" dirty="0"/>
              <a:t>, Saugata Ghose, Juan Gomez-Luna, and </a:t>
            </a:r>
            <a:r>
              <a:rPr lang="en-US" sz="1800" dirty="0" err="1"/>
              <a:t>Rachata</a:t>
            </a:r>
            <a:r>
              <a:rPr lang="en-US" sz="1800" dirty="0"/>
              <a:t> Ausavarungnirun,</a:t>
            </a:r>
            <a:br>
              <a:rPr lang="en-US" sz="1800" dirty="0"/>
            </a:br>
            <a:r>
              <a:rPr lang="en-US" sz="1800" b="1" dirty="0">
                <a:hlinkClick r:id="rId7"/>
              </a:rPr>
              <a:t>"Processing Data Where It Makes Sense: Enabling In-Memory Computation"</a:t>
            </a:r>
            <a:br>
              <a:rPr lang="en-US" sz="1800" dirty="0"/>
            </a:br>
            <a:r>
              <a:rPr lang="en-US" sz="1800" i="1" dirty="0"/>
              <a:t>Invited paper in </a:t>
            </a:r>
            <a:r>
              <a:rPr lang="en-US" sz="1800" i="1" dirty="0">
                <a:hlinkClick r:id="rId8"/>
              </a:rPr>
              <a:t>Microprocessors and Microsystems</a:t>
            </a:r>
            <a:r>
              <a:rPr lang="en-US" sz="1800" i="1" dirty="0"/>
              <a:t> (</a:t>
            </a:r>
            <a:r>
              <a:rPr lang="en-US" sz="1800" b="1" i="1" dirty="0"/>
              <a:t>MICPRO</a:t>
            </a:r>
            <a:r>
              <a:rPr lang="en-US" sz="1800" i="1" dirty="0"/>
              <a:t>)</a:t>
            </a:r>
            <a:r>
              <a:rPr lang="en-US" sz="1800" dirty="0"/>
              <a:t>, June 2019.</a:t>
            </a:r>
            <a:br>
              <a:rPr lang="en-US" sz="1800" dirty="0"/>
            </a:br>
            <a:r>
              <a:rPr lang="en-US" sz="1800" dirty="0"/>
              <a:t>[</a:t>
            </a:r>
            <a:r>
              <a:rPr lang="en-US" sz="1800" dirty="0">
                <a:hlinkClick r:id="rId9"/>
              </a:rPr>
              <a:t>arXiv version</a:t>
            </a:r>
            <a:r>
              <a:rPr lang="en-US" sz="1800" dirty="0"/>
              <a:t>]</a:t>
            </a:r>
            <a:br>
              <a:rPr lang="en-US" sz="1800" dirty="0"/>
            </a:br>
            <a:r>
              <a:rPr lang="en-US" sz="1800" dirty="0"/>
              <a:t>[</a:t>
            </a:r>
            <a:r>
              <a:rPr lang="en-US" sz="1800" dirty="0">
                <a:hlinkClick r:id="rId10"/>
              </a:rPr>
              <a:t>Slides (pptx)</a:t>
            </a:r>
            <a:r>
              <a:rPr lang="en-US" sz="1800" dirty="0"/>
              <a:t>]</a:t>
            </a:r>
            <a:br>
              <a:rPr lang="en-US" sz="1800" dirty="0"/>
            </a:br>
            <a:r>
              <a:rPr lang="en-US" sz="1800" dirty="0"/>
              <a:t>[</a:t>
            </a:r>
            <a:r>
              <a:rPr lang="en-US" sz="1800" dirty="0">
                <a:hlinkClick r:id="rId11"/>
              </a:rPr>
              <a:t>Talk Video</a:t>
            </a:r>
            <a:r>
              <a:rPr lang="en-US" sz="1800" dirty="0"/>
              <a:t>]</a:t>
            </a:r>
            <a:br>
              <a:rPr lang="en-US" sz="1800" dirty="0"/>
            </a:br>
            <a:endParaRPr lang="en-US" sz="1800" dirty="0"/>
          </a:p>
          <a:p>
            <a:r>
              <a:rPr lang="en-US" sz="1800" dirty="0" err="1"/>
              <a:t>Vivek</a:t>
            </a:r>
            <a:r>
              <a:rPr lang="en-US" sz="1800" dirty="0"/>
              <a:t> Seshadri and </a:t>
            </a:r>
            <a:r>
              <a:rPr lang="en-US" sz="1800" u="sng" dirty="0"/>
              <a:t>Onur Mutlu</a:t>
            </a:r>
            <a:r>
              <a:rPr lang="en-US" sz="1800" dirty="0"/>
              <a:t>,</a:t>
            </a:r>
            <a:br>
              <a:rPr lang="en-US" sz="1800" dirty="0"/>
            </a:br>
            <a:r>
              <a:rPr lang="en-US" sz="1800" b="1" dirty="0">
                <a:hlinkClick r:id="rId12"/>
              </a:rPr>
              <a:t>"In-DRAM Bulk Bitwise Execution Engine"</a:t>
            </a:r>
            <a:br>
              <a:rPr lang="en-US" sz="1800" dirty="0"/>
            </a:br>
            <a:r>
              <a:rPr lang="en-US" sz="1800" i="1" dirty="0"/>
              <a:t>Invited Book Chapter in Advances in Computers</a:t>
            </a:r>
            <a:r>
              <a:rPr lang="en-US" sz="1800" dirty="0"/>
              <a:t>, to appear in 2020.</a:t>
            </a:r>
            <a:br>
              <a:rPr lang="en-US" sz="1800" dirty="0"/>
            </a:br>
            <a:r>
              <a:rPr lang="en-US" sz="1800" dirty="0"/>
              <a:t>[</a:t>
            </a:r>
            <a:r>
              <a:rPr lang="en-US" sz="1800" dirty="0">
                <a:hlinkClick r:id="rId12"/>
              </a:rPr>
              <a:t>Preliminary arXiv version</a:t>
            </a:r>
            <a:r>
              <a:rPr lang="en-US" sz="1800" dirty="0"/>
              <a:t>]</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B5F84949-57A7-1C42-B6D2-4D7DE9E9AC3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251</a:t>
            </a:fld>
            <a:endParaRPr lang="en-US" altLang="en-US">
              <a:solidFill>
                <a:srgbClr val="000000"/>
              </a:solidFill>
            </a:endParaRPr>
          </a:p>
        </p:txBody>
      </p:sp>
    </p:spTree>
    <p:extLst>
      <p:ext uri="{BB962C8B-B14F-4D97-AF65-F5344CB8AC3E}">
        <p14:creationId xmlns:p14="http://schemas.microsoft.com/office/powerpoint/2010/main" val="1619070694"/>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BB626-F660-DD47-B293-7F978E7FFD8B}"/>
              </a:ext>
            </a:extLst>
          </p:cNvPr>
          <p:cNvSpPr>
            <a:spLocks noGrp="1"/>
          </p:cNvSpPr>
          <p:nvPr>
            <p:ph type="title"/>
          </p:nvPr>
        </p:nvSpPr>
        <p:spPr/>
        <p:txBody>
          <a:bodyPr/>
          <a:lstStyle/>
          <a:p>
            <a:r>
              <a:rPr lang="en-US" dirty="0"/>
              <a:t>Overview Readings (II)</a:t>
            </a:r>
          </a:p>
        </p:txBody>
      </p:sp>
      <p:sp>
        <p:nvSpPr>
          <p:cNvPr id="3" name="Content Placeholder 2">
            <a:extLst>
              <a:ext uri="{FF2B5EF4-FFF2-40B4-BE49-F238E27FC236}">
                <a16:creationId xmlns:a16="http://schemas.microsoft.com/office/drawing/2014/main" id="{51815D30-1D64-1F48-ACF4-2C4D70EEECD8}"/>
              </a:ext>
            </a:extLst>
          </p:cNvPr>
          <p:cNvSpPr>
            <a:spLocks noGrp="1"/>
          </p:cNvSpPr>
          <p:nvPr>
            <p:ph idx="1"/>
          </p:nvPr>
        </p:nvSpPr>
        <p:spPr>
          <a:xfrm>
            <a:off x="228600" y="908720"/>
            <a:ext cx="8915400" cy="5184576"/>
          </a:xfrm>
        </p:spPr>
        <p:txBody>
          <a:bodyPr/>
          <a:lstStyle/>
          <a:p>
            <a:r>
              <a:rPr lang="en-US" sz="1600" dirty="0"/>
              <a:t>Saugata Ghose, Amirali Boroumand, Jeremie S. Kim, Juan Gomez-Luna, and </a:t>
            </a:r>
            <a:r>
              <a:rPr lang="en-US" sz="1600" u="sng" dirty="0"/>
              <a:t>Onur Mutlu</a:t>
            </a:r>
            <a:r>
              <a:rPr lang="en-US" sz="1600" dirty="0"/>
              <a:t>,</a:t>
            </a:r>
            <a:br>
              <a:rPr lang="en-US" sz="1600" dirty="0"/>
            </a:br>
            <a:r>
              <a:rPr lang="en-US" sz="1600" b="1" dirty="0">
                <a:hlinkClick r:id="rId2"/>
              </a:rPr>
              <a:t>"Processing-in-Memory: A Workload-Driven Perspective"</a:t>
            </a:r>
            <a:br>
              <a:rPr lang="en-US" sz="1600" dirty="0"/>
            </a:br>
            <a:r>
              <a:rPr lang="en-US" sz="1600" i="1" dirty="0"/>
              <a:t>Invited Article in </a:t>
            </a:r>
            <a:r>
              <a:rPr lang="en-US" sz="1600" i="1" dirty="0">
                <a:hlinkClick r:id="rId3"/>
              </a:rPr>
              <a:t>IBM Journal of Research &amp; Development</a:t>
            </a:r>
            <a:r>
              <a:rPr lang="en-US" sz="1600" i="1" dirty="0"/>
              <a:t>, Special Issue on Hardware for Artificial Intelligence</a:t>
            </a:r>
            <a:r>
              <a:rPr lang="en-US" sz="1600" dirty="0"/>
              <a:t>, to appear in November 2019.</a:t>
            </a:r>
            <a:br>
              <a:rPr lang="en-US" sz="1600" dirty="0"/>
            </a:br>
            <a:r>
              <a:rPr lang="en-US" sz="1600" dirty="0"/>
              <a:t>[</a:t>
            </a:r>
            <a:r>
              <a:rPr lang="en-US" sz="1600" dirty="0">
                <a:hlinkClick r:id="rId4"/>
              </a:rPr>
              <a:t>Preliminary arXiv version</a:t>
            </a:r>
            <a:r>
              <a:rPr lang="en-US" sz="1600" dirty="0"/>
              <a:t>]</a:t>
            </a:r>
          </a:p>
          <a:p>
            <a:pPr marL="0" indent="0">
              <a:buNone/>
            </a:pPr>
            <a:endParaRPr lang="en-US" sz="1600" dirty="0"/>
          </a:p>
          <a:p>
            <a:r>
              <a:rPr lang="en-US" sz="1600" u="sng" dirty="0"/>
              <a:t>Onur Mutlu</a:t>
            </a:r>
            <a:r>
              <a:rPr lang="en-US" sz="1600" dirty="0"/>
              <a:t> and Jeremie Kim,</a:t>
            </a:r>
            <a:br>
              <a:rPr lang="en-US" sz="1600" dirty="0"/>
            </a:br>
            <a:r>
              <a:rPr lang="en-US" sz="1600" b="1" dirty="0">
                <a:hlinkClick r:id="rId5"/>
              </a:rPr>
              <a:t>"RowHammer: A Retrospective"</a:t>
            </a:r>
            <a:br>
              <a:rPr lang="en-US" sz="1600" dirty="0"/>
            </a:br>
            <a:r>
              <a:rPr lang="en-US" sz="1600" i="1" dirty="0">
                <a:hlinkClick r:id="rId6"/>
              </a:rPr>
              <a:t>IEEE Transactions on Computer-Aided Design of Integrated Circuits and Systems</a:t>
            </a:r>
            <a:r>
              <a:rPr lang="en-US" sz="1600" i="1" dirty="0"/>
              <a:t> (</a:t>
            </a:r>
            <a:r>
              <a:rPr lang="en-US" sz="1600" b="1" i="1" dirty="0"/>
              <a:t>TCAD</a:t>
            </a:r>
            <a:r>
              <a:rPr lang="en-US" sz="1600" i="1" dirty="0"/>
              <a:t>) Special Issue on Top Picks in Hardware and Embedded Security</a:t>
            </a:r>
            <a:r>
              <a:rPr lang="en-US" sz="1600" dirty="0"/>
              <a:t>, 2019.</a:t>
            </a:r>
            <a:br>
              <a:rPr lang="en-US" sz="1600" dirty="0"/>
            </a:br>
            <a:r>
              <a:rPr lang="en-US" sz="1600" dirty="0"/>
              <a:t>[</a:t>
            </a:r>
            <a:r>
              <a:rPr lang="en-US" sz="1600" dirty="0">
                <a:hlinkClick r:id="rId7"/>
              </a:rPr>
              <a:t>Preliminary arXiv version</a:t>
            </a:r>
            <a:r>
              <a:rPr lang="en-US" sz="1600" dirty="0"/>
              <a:t>]</a:t>
            </a:r>
            <a:br>
              <a:rPr lang="en-US" sz="1600" dirty="0"/>
            </a:br>
            <a:r>
              <a:rPr lang="en-US" sz="1600" dirty="0"/>
              <a:t>[</a:t>
            </a:r>
            <a:r>
              <a:rPr lang="en-US" sz="1600" dirty="0">
                <a:hlinkClick r:id="rId8"/>
              </a:rPr>
              <a:t>Slides from COSADE 2019 (pptx)</a:t>
            </a:r>
            <a:r>
              <a:rPr lang="en-US" sz="1600" dirty="0"/>
              <a:t>]</a:t>
            </a:r>
            <a:br>
              <a:rPr lang="en-US" sz="1600" dirty="0"/>
            </a:br>
            <a:r>
              <a:rPr lang="en-US" sz="1600" dirty="0"/>
              <a:t>[</a:t>
            </a:r>
            <a:r>
              <a:rPr lang="en-US" sz="1600" dirty="0">
                <a:hlinkClick r:id="rId9"/>
              </a:rPr>
              <a:t>Slides from VLSI-SOC 2020 (pptx)</a:t>
            </a:r>
            <a:r>
              <a:rPr lang="en-US" sz="1600" dirty="0"/>
              <a:t> </a:t>
            </a:r>
            <a:r>
              <a:rPr lang="en-US" sz="1600" dirty="0">
                <a:hlinkClick r:id="rId10"/>
              </a:rPr>
              <a:t>(pdf)</a:t>
            </a:r>
            <a:r>
              <a:rPr lang="en-US" sz="1600" dirty="0"/>
              <a:t>]</a:t>
            </a:r>
            <a:br>
              <a:rPr lang="en-US" sz="1600" dirty="0"/>
            </a:br>
            <a:r>
              <a:rPr lang="en-US" sz="1600" dirty="0"/>
              <a:t>[</a:t>
            </a:r>
            <a:r>
              <a:rPr lang="en-US" sz="1600" dirty="0">
                <a:hlinkClick r:id="rId11"/>
              </a:rPr>
              <a:t>Talk Video</a:t>
            </a:r>
            <a:r>
              <a:rPr lang="en-US" sz="1600" dirty="0"/>
              <a:t> (30 minutes)]</a:t>
            </a:r>
          </a:p>
          <a:p>
            <a:pPr marL="0" indent="0">
              <a:buNone/>
            </a:pPr>
            <a:endParaRPr lang="en-US" sz="1600" dirty="0"/>
          </a:p>
          <a:p>
            <a:r>
              <a:rPr lang="en-US" sz="1600" dirty="0"/>
              <a:t>Yu Cai, Saugata Ghose, Erich F. </a:t>
            </a:r>
            <a:r>
              <a:rPr lang="en-US" sz="1600" dirty="0" err="1"/>
              <a:t>Haratsch</a:t>
            </a:r>
            <a:r>
              <a:rPr lang="en-US" sz="1600" dirty="0"/>
              <a:t>, Yixin Luo, and </a:t>
            </a:r>
            <a:r>
              <a:rPr lang="en-US" sz="1600" u="sng" dirty="0"/>
              <a:t>Onur Mutlu</a:t>
            </a:r>
            <a:r>
              <a:rPr lang="en-US" sz="1600" dirty="0"/>
              <a:t>,</a:t>
            </a:r>
            <a:br>
              <a:rPr lang="en-US" sz="1600" dirty="0"/>
            </a:br>
            <a:r>
              <a:rPr lang="en-US" sz="1600" b="1" dirty="0">
                <a:hlinkClick r:id="rId12"/>
              </a:rPr>
              <a:t>"Errors in Flash-Memory-Based Solid-State Drives: Analysis, Mitigation, and Recovery"</a:t>
            </a:r>
            <a:br>
              <a:rPr lang="en-US" sz="1600" dirty="0"/>
            </a:br>
            <a:r>
              <a:rPr lang="en-US" sz="1600" i="1" dirty="0"/>
              <a:t>Invited Book Chapter in </a:t>
            </a:r>
            <a:r>
              <a:rPr lang="en-US" sz="1600" i="1" dirty="0">
                <a:hlinkClick r:id="rId13"/>
              </a:rPr>
              <a:t>Inside Solid State Drives</a:t>
            </a:r>
            <a:r>
              <a:rPr lang="en-US" sz="1600" dirty="0"/>
              <a:t>, 2018.</a:t>
            </a:r>
            <a:br>
              <a:rPr lang="en-US" sz="1600" dirty="0"/>
            </a:br>
            <a:r>
              <a:rPr lang="en-US" sz="1600" dirty="0"/>
              <a:t>[</a:t>
            </a:r>
            <a:r>
              <a:rPr lang="en-US" sz="1600" dirty="0">
                <a:hlinkClick r:id="rId12"/>
              </a:rPr>
              <a:t>Preliminary arxiv.org version</a:t>
            </a:r>
            <a:r>
              <a:rPr lang="en-US" sz="1600" dirty="0"/>
              <a:t>]</a:t>
            </a:r>
            <a:br>
              <a:rPr lang="en-US" sz="1600" dirty="0"/>
            </a:br>
            <a:endParaRPr lang="en-US" sz="1600" dirty="0"/>
          </a:p>
          <a:p>
            <a:pPr marL="0" indent="0">
              <a:buNone/>
            </a:pP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B5F84949-57A7-1C42-B6D2-4D7DE9E9AC3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252</a:t>
            </a:fld>
            <a:endParaRPr lang="en-US" altLang="en-US">
              <a:solidFill>
                <a:srgbClr val="000000"/>
              </a:solidFill>
            </a:endParaRPr>
          </a:p>
        </p:txBody>
      </p:sp>
    </p:spTree>
    <p:extLst>
      <p:ext uri="{BB962C8B-B14F-4D97-AF65-F5344CB8AC3E}">
        <p14:creationId xmlns:p14="http://schemas.microsoft.com/office/powerpoint/2010/main" val="3773827435"/>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BB626-F660-DD47-B293-7F978E7FFD8B}"/>
              </a:ext>
            </a:extLst>
          </p:cNvPr>
          <p:cNvSpPr>
            <a:spLocks noGrp="1"/>
          </p:cNvSpPr>
          <p:nvPr>
            <p:ph type="title"/>
          </p:nvPr>
        </p:nvSpPr>
        <p:spPr/>
        <p:txBody>
          <a:bodyPr/>
          <a:lstStyle/>
          <a:p>
            <a:r>
              <a:rPr lang="en-US" dirty="0"/>
              <a:t>Overview Readings (III)</a:t>
            </a:r>
          </a:p>
        </p:txBody>
      </p:sp>
      <p:sp>
        <p:nvSpPr>
          <p:cNvPr id="3" name="Content Placeholder 2">
            <a:extLst>
              <a:ext uri="{FF2B5EF4-FFF2-40B4-BE49-F238E27FC236}">
                <a16:creationId xmlns:a16="http://schemas.microsoft.com/office/drawing/2014/main" id="{51815D30-1D64-1F48-ACF4-2C4D70EEECD8}"/>
              </a:ext>
            </a:extLst>
          </p:cNvPr>
          <p:cNvSpPr>
            <a:spLocks noGrp="1"/>
          </p:cNvSpPr>
          <p:nvPr>
            <p:ph idx="1"/>
          </p:nvPr>
        </p:nvSpPr>
        <p:spPr>
          <a:xfrm>
            <a:off x="228600" y="908720"/>
            <a:ext cx="8915400" cy="5184576"/>
          </a:xfrm>
        </p:spPr>
        <p:txBody>
          <a:bodyPr/>
          <a:lstStyle/>
          <a:p>
            <a:r>
              <a:rPr lang="en-US" sz="1600" u="sng" dirty="0"/>
              <a:t>Onur Mutlu</a:t>
            </a:r>
            <a:r>
              <a:rPr lang="en-US" sz="1600" dirty="0"/>
              <a:t>,</a:t>
            </a:r>
            <a:br>
              <a:rPr lang="en-US" sz="1600" dirty="0"/>
            </a:br>
            <a:r>
              <a:rPr lang="en-US" sz="1600" b="1" dirty="0">
                <a:hlinkClick r:id="rId2"/>
              </a:rPr>
              <a:t>"The RowHammer Problem and Other Issues We May Face as Memory Becomes Denser"</a:t>
            </a:r>
            <a:br>
              <a:rPr lang="en-US" sz="1600" dirty="0"/>
            </a:br>
            <a:r>
              <a:rPr lang="en-US" sz="1600" i="1" dirty="0"/>
              <a:t>Invited Paper in Proceedings of the </a:t>
            </a:r>
            <a:r>
              <a:rPr lang="en-US" sz="1600" i="1" dirty="0">
                <a:hlinkClick r:id="rId3"/>
              </a:rPr>
              <a:t>Design, Automation, and Test in Europe Conference</a:t>
            </a:r>
            <a:r>
              <a:rPr lang="en-US" sz="1600" i="1" dirty="0"/>
              <a:t> (</a:t>
            </a:r>
            <a:r>
              <a:rPr lang="en-US" sz="1600" b="1" i="1" dirty="0"/>
              <a:t>DATE</a:t>
            </a:r>
            <a:r>
              <a:rPr lang="en-US" sz="1600" i="1" dirty="0"/>
              <a:t>)</a:t>
            </a:r>
            <a:r>
              <a:rPr lang="en-US" sz="1600" dirty="0"/>
              <a:t>, Lausanne, Switzerland, March 2017.</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p>
          <a:p>
            <a:pPr marL="0" indent="0">
              <a:buNone/>
            </a:pPr>
            <a:endParaRPr lang="en-US" sz="1600" dirty="0"/>
          </a:p>
          <a:p>
            <a:r>
              <a:rPr lang="en-US" sz="1600" u="sng" dirty="0"/>
              <a:t>Onur Mutlu</a:t>
            </a:r>
            <a:r>
              <a:rPr lang="en-US" sz="1600" dirty="0"/>
              <a:t>,</a:t>
            </a:r>
            <a:br>
              <a:rPr lang="en-US" sz="1600" dirty="0"/>
            </a:br>
            <a:r>
              <a:rPr lang="en-US" sz="1600" b="1" dirty="0">
                <a:hlinkClick r:id="rId6"/>
              </a:rPr>
              <a:t>"Main Memory Scaling: Challenges and Solution Directions"</a:t>
            </a:r>
            <a:br>
              <a:rPr lang="en-US" sz="1600" dirty="0"/>
            </a:br>
            <a:r>
              <a:rPr lang="en-US" sz="1600" i="1" dirty="0"/>
              <a:t>Invited Book Chapter in </a:t>
            </a:r>
            <a:r>
              <a:rPr lang="en-US" sz="1600" i="1" dirty="0">
                <a:hlinkClick r:id="rId7"/>
              </a:rPr>
              <a:t>More than Moore Technologies for Next Generation Computer Design</a:t>
            </a:r>
            <a:r>
              <a:rPr lang="en-US" sz="1600" i="1" dirty="0"/>
              <a:t>, pp. 127-153, Springer</a:t>
            </a:r>
            <a:r>
              <a:rPr lang="en-US" sz="1600" dirty="0"/>
              <a:t>, 2015.</a:t>
            </a:r>
          </a:p>
          <a:p>
            <a:pPr marL="0" indent="0">
              <a:buNone/>
            </a:pPr>
            <a:endParaRPr lang="en-US" sz="1600" dirty="0"/>
          </a:p>
          <a:p>
            <a:r>
              <a:rPr lang="en-US" sz="1600" u="sng" dirty="0"/>
              <a:t>Onur Mutlu</a:t>
            </a:r>
            <a:r>
              <a:rPr lang="en-US" sz="1600" dirty="0"/>
              <a:t> and Lavanya Subramanian,</a:t>
            </a:r>
            <a:br>
              <a:rPr lang="en-US" sz="1600" dirty="0"/>
            </a:br>
            <a:r>
              <a:rPr lang="en-US" sz="1600" b="1" dirty="0">
                <a:hlinkClick r:id="rId8"/>
              </a:rPr>
              <a:t>"Research Problems and Opportunities in Memory Systems"</a:t>
            </a:r>
            <a:br>
              <a:rPr lang="en-US" sz="1600" dirty="0"/>
            </a:br>
            <a:r>
              <a:rPr lang="en-US" sz="1600" i="1" dirty="0"/>
              <a:t>Invited Article in </a:t>
            </a:r>
            <a:r>
              <a:rPr lang="en-US" sz="1600" i="1" dirty="0">
                <a:hlinkClick r:id="rId9"/>
              </a:rPr>
              <a:t>Supercomputing Frontiers and Innovations</a:t>
            </a:r>
            <a:r>
              <a:rPr lang="en-US" sz="1600" i="1" dirty="0"/>
              <a:t> (</a:t>
            </a:r>
            <a:r>
              <a:rPr lang="en-US" sz="1600" b="1" i="1" dirty="0"/>
              <a:t>SUPERFRI</a:t>
            </a:r>
            <a:r>
              <a:rPr lang="en-US" sz="1600" i="1" dirty="0"/>
              <a:t>)</a:t>
            </a:r>
            <a:r>
              <a:rPr lang="en-US" sz="1600" dirty="0"/>
              <a:t>, 2014.</a:t>
            </a:r>
          </a:p>
          <a:p>
            <a:pPr marL="0" indent="0">
              <a:buNone/>
            </a:pPr>
            <a:endParaRPr lang="en-US" sz="1600" dirty="0"/>
          </a:p>
          <a:p>
            <a:r>
              <a:rPr lang="en-US" sz="1600" u="sng" dirty="0"/>
              <a:t>Onur Mutlu</a:t>
            </a:r>
            <a:r>
              <a:rPr lang="en-US" sz="1600" dirty="0"/>
              <a:t>,</a:t>
            </a:r>
            <a:br>
              <a:rPr lang="en-US" sz="1600" dirty="0"/>
            </a:br>
            <a:r>
              <a:rPr lang="en-US" sz="1600" b="1" dirty="0">
                <a:hlinkClick r:id="rId10"/>
              </a:rPr>
              <a:t>"Memory Scaling: A Systems Architecture Perspective"</a:t>
            </a:r>
            <a:br>
              <a:rPr lang="en-US" sz="1600" dirty="0"/>
            </a:br>
            <a:r>
              <a:rPr lang="en-US" sz="1600" i="1" dirty="0"/>
              <a:t>Technical talk at </a:t>
            </a:r>
            <a:r>
              <a:rPr lang="en-US" sz="1600" i="1" dirty="0">
                <a:hlinkClick r:id="rId11"/>
              </a:rPr>
              <a:t>MemCon 2013</a:t>
            </a:r>
            <a:r>
              <a:rPr lang="en-US" sz="1600" i="1" dirty="0"/>
              <a:t> (</a:t>
            </a:r>
            <a:r>
              <a:rPr lang="en-US" sz="1600" b="1" i="1" dirty="0"/>
              <a:t>MEMCON</a:t>
            </a:r>
            <a:r>
              <a:rPr lang="en-US" sz="1600" i="1" dirty="0"/>
              <a:t>)</a:t>
            </a:r>
            <a:r>
              <a:rPr lang="en-US" sz="1600" dirty="0"/>
              <a:t>, Santa Clara, CA, August 2013. [</a:t>
            </a:r>
            <a:r>
              <a:rPr lang="en-US" sz="1600" dirty="0">
                <a:hlinkClick r:id="rId12"/>
              </a:rPr>
              <a:t>Slides (pptx)</a:t>
            </a:r>
            <a:r>
              <a:rPr lang="en-US" sz="1600" dirty="0"/>
              <a:t> </a:t>
            </a:r>
            <a:r>
              <a:rPr lang="en-US" sz="1600" dirty="0">
                <a:hlinkClick r:id="rId13"/>
              </a:rPr>
              <a:t>(pdf)</a:t>
            </a:r>
            <a:r>
              <a:rPr lang="en-US" sz="1600" dirty="0"/>
              <a:t>]</a:t>
            </a:r>
            <a:br>
              <a:rPr lang="en-US" sz="1600" dirty="0"/>
            </a:br>
            <a:r>
              <a:rPr lang="en-US" sz="1600" dirty="0"/>
              <a:t>[</a:t>
            </a:r>
            <a:r>
              <a:rPr lang="en-US" sz="1600" dirty="0">
                <a:hlinkClick r:id="rId14"/>
              </a:rPr>
              <a:t>Video</a:t>
            </a:r>
            <a:r>
              <a:rPr lang="en-US" sz="1600" dirty="0"/>
              <a:t>] [</a:t>
            </a:r>
            <a:r>
              <a:rPr lang="en-US" sz="1600" dirty="0">
                <a:hlinkClick r:id="rId15"/>
              </a:rPr>
              <a:t>Coverage on StorageSearch</a:t>
            </a:r>
            <a:r>
              <a:rPr lang="en-US" sz="1600" dirty="0"/>
              <a:t>]</a:t>
            </a:r>
          </a:p>
          <a:p>
            <a:pPr marL="0" indent="0">
              <a:buNone/>
            </a:pP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B5F84949-57A7-1C42-B6D2-4D7DE9E9AC3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253</a:t>
            </a:fld>
            <a:endParaRPr lang="en-US" altLang="en-US">
              <a:solidFill>
                <a:srgbClr val="000000"/>
              </a:solidFill>
            </a:endParaRPr>
          </a:p>
        </p:txBody>
      </p:sp>
    </p:spTree>
    <p:extLst>
      <p:ext uri="{BB962C8B-B14F-4D97-AF65-F5344CB8AC3E}">
        <p14:creationId xmlns:p14="http://schemas.microsoft.com/office/powerpoint/2010/main" val="3495159270"/>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854CA-E136-9B46-B54D-37A27BB53B92}"/>
              </a:ext>
            </a:extLst>
          </p:cNvPr>
          <p:cNvSpPr>
            <a:spLocks noGrp="1"/>
          </p:cNvSpPr>
          <p:nvPr>
            <p:ph type="title"/>
          </p:nvPr>
        </p:nvSpPr>
        <p:spPr/>
        <p:txBody>
          <a:bodyPr/>
          <a:lstStyle/>
          <a:p>
            <a:r>
              <a:rPr lang="en-US" dirty="0"/>
              <a:t>All Referenced Works Can Be Found At</a:t>
            </a:r>
          </a:p>
        </p:txBody>
      </p:sp>
      <p:sp>
        <p:nvSpPr>
          <p:cNvPr id="3" name="Content Placeholder 2">
            <a:extLst>
              <a:ext uri="{FF2B5EF4-FFF2-40B4-BE49-F238E27FC236}">
                <a16:creationId xmlns:a16="http://schemas.microsoft.com/office/drawing/2014/main" id="{B13F845E-B803-994B-8FBA-D0327C469514}"/>
              </a:ext>
            </a:extLst>
          </p:cNvPr>
          <p:cNvSpPr>
            <a:spLocks noGrp="1"/>
          </p:cNvSpPr>
          <p:nvPr>
            <p:ph idx="1"/>
          </p:nvPr>
        </p:nvSpPr>
        <p:spPr/>
        <p:txBody>
          <a:bodyPr/>
          <a:lstStyle/>
          <a:p>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endParaRPr lang="en-US" b="1" dirty="0">
              <a:solidFill>
                <a:srgbClr val="0432FF"/>
              </a:solidFill>
            </a:endParaRPr>
          </a:p>
          <a:p>
            <a:endParaRPr lang="en-US" dirty="0"/>
          </a:p>
          <a:p>
            <a:r>
              <a:rPr lang="en-US" dirty="0"/>
              <a:t>Includes PDFs, presentations, talk videos, etc.</a:t>
            </a:r>
          </a:p>
          <a:p>
            <a:endParaRPr lang="en-US" dirty="0"/>
          </a:p>
          <a:p>
            <a:r>
              <a:rPr lang="en-US" dirty="0"/>
              <a:t>Many paper and course lecture videos are here:</a:t>
            </a:r>
          </a:p>
          <a:p>
            <a:pPr lvl="1"/>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endParaRPr lang="en-US" dirty="0"/>
          </a:p>
          <a:p>
            <a:r>
              <a:rPr lang="en-US" dirty="0"/>
              <a:t>Please email me with any questions, feedback, etc.</a:t>
            </a:r>
          </a:p>
          <a:p>
            <a:pPr lvl="1"/>
            <a:r>
              <a:rPr lang="en-US" b="1" dirty="0">
                <a:solidFill>
                  <a:srgbClr val="0432FF"/>
                </a:solidFill>
                <a:hlinkClick r:id="rId4">
                  <a:extLst>
                    <a:ext uri="{A12FA001-AC4F-418D-AE19-62706E023703}">
                      <ahyp:hlinkClr xmlns:ahyp="http://schemas.microsoft.com/office/drawing/2018/hyperlinkcolor" val="tx"/>
                    </a:ext>
                  </a:extLst>
                </a:hlinkClick>
              </a:rPr>
              <a:t>omutlu@gmail.com</a:t>
            </a:r>
            <a:r>
              <a:rPr lang="en-US" b="1" dirty="0">
                <a:solidFill>
                  <a:srgbClr val="0432FF"/>
                </a:solidFill>
              </a:rPr>
              <a:t> </a:t>
            </a:r>
          </a:p>
        </p:txBody>
      </p:sp>
      <p:sp>
        <p:nvSpPr>
          <p:cNvPr id="4" name="Slide Number Placeholder 3">
            <a:extLst>
              <a:ext uri="{FF2B5EF4-FFF2-40B4-BE49-F238E27FC236}">
                <a16:creationId xmlns:a16="http://schemas.microsoft.com/office/drawing/2014/main" id="{392D3BF9-9C8D-AD46-80A1-ABC51527B6D1}"/>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254</a:t>
            </a:fld>
            <a:endParaRPr lang="en-US" altLang="en-US">
              <a:solidFill>
                <a:srgbClr val="000000"/>
              </a:solidFill>
            </a:endParaRPr>
          </a:p>
        </p:txBody>
      </p:sp>
    </p:spTree>
    <p:extLst>
      <p:ext uri="{BB962C8B-B14F-4D97-AF65-F5344CB8AC3E}">
        <p14:creationId xmlns:p14="http://schemas.microsoft.com/office/powerpoint/2010/main" val="2413174392"/>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251520" y="1628800"/>
            <a:ext cx="8428037" cy="1296143"/>
          </a:xfrm>
        </p:spPr>
        <p:txBody>
          <a:bodyPr/>
          <a:lstStyle/>
          <a:p>
            <a:pPr algn="ctr" eaLnBrk="1" hangingPunct="1"/>
            <a:r>
              <a:rPr lang="en-US" sz="4000" dirty="0">
                <a:latin typeface="Garamond" charset="0"/>
              </a:rPr>
              <a:t>Further Readings, Lecture Videos, </a:t>
            </a:r>
            <a:br>
              <a:rPr lang="en-US" sz="4000" dirty="0">
                <a:latin typeface="Garamond" charset="0"/>
              </a:rPr>
            </a:br>
            <a:r>
              <a:rPr lang="en-US" sz="4000" dirty="0">
                <a:latin typeface="Garamond" charset="0"/>
              </a:rPr>
              <a:t>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A Bit About Myself</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6849405"/>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6">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xEl>
                                              <p:pRg st="8" end="8"/>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1506">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506">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506">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506">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506">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506">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50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Related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8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800" dirty="0"/>
          </a:p>
          <a:p>
            <a:r>
              <a:rPr lang="en-US" dirty="0"/>
              <a:t>Accelerating Genome Analysis</a:t>
            </a:r>
          </a:p>
          <a:p>
            <a:pPr lvl="1"/>
            <a:r>
              <a:rPr lang="en-US" sz="1300" dirty="0">
                <a:hlinkClick r:id="rId5"/>
              </a:rPr>
              <a:t>https://www.youtube.com/watch?v=hPnSmfwu2-A&amp;list=PL5Q2soXY2Zi8D_5MGV6EnXEJHnV2YFBJl&amp;index=9</a:t>
            </a:r>
            <a:endParaRPr lang="en-US" sz="1300" dirty="0"/>
          </a:p>
          <a:p>
            <a:endParaRPr lang="en-US" sz="8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800" dirty="0"/>
          </a:p>
          <a:p>
            <a:r>
              <a:rPr lang="en-US" dirty="0"/>
              <a:t>Intelligent Architectures for Intelligent Machines</a:t>
            </a:r>
          </a:p>
          <a:p>
            <a:pPr lvl="1"/>
            <a:r>
              <a:rPr lang="en-US" sz="1300" dirty="0">
                <a:hlinkClick r:id="rId7"/>
              </a:rPr>
              <a:t>https://www.youtube.com/watch?v=n8Aj_A0WSg8&amp;list=PL5Q2soXY2Zi8D_5MGV6EnXEJHnV2YFBJl&amp;index=22</a:t>
            </a:r>
            <a:endParaRPr lang="en-US" sz="1300" dirty="0"/>
          </a:p>
          <a:p>
            <a:pPr lvl="1"/>
            <a:endParaRPr lang="en-US" sz="800" dirty="0"/>
          </a:p>
          <a:p>
            <a:r>
              <a:rPr lang="en-US" dirty="0"/>
              <a:t>Revisiting RowHammer</a:t>
            </a:r>
          </a:p>
          <a:p>
            <a:pPr lvl="1"/>
            <a:r>
              <a:rPr lang="en-US" sz="1300" dirty="0">
                <a:hlinkClick r:id="rId8"/>
              </a:rPr>
              <a:t>https://www.youtube.com/watch?v=B58YT9hZM4g&amp;list=PL5Q2soXY2Zi8D_5MGV6EnXEJHnV2YFBJl&amp;index=25</a:t>
            </a:r>
            <a:r>
              <a:rPr lang="en-US" sz="1300" dirty="0"/>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525639829"/>
      </p:ext>
    </p:extLst>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64236760"/>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Longer Memory Course (~18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TU Wien 2019 </a:t>
            </a:r>
          </a:p>
          <a:p>
            <a:pPr lvl="1"/>
            <a:r>
              <a:rPr lang="en-US" dirty="0"/>
              <a:t>Memory Systems and Memory-Centric Computing Systems</a:t>
            </a:r>
          </a:p>
          <a:p>
            <a:pPr lvl="1"/>
            <a:r>
              <a:rPr lang="en-US" dirty="0"/>
              <a:t>Taught by Onur Mutlu June 12-19, 2019</a:t>
            </a:r>
          </a:p>
          <a:p>
            <a:pPr lvl="1"/>
            <a:r>
              <a:rPr lang="en-US" dirty="0"/>
              <a:t>~18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https://safari.ethz.ch/memory_systems/TUWien2019</a:t>
            </a:r>
            <a:r>
              <a:rPr lang="en-US" dirty="0"/>
              <a:t>  </a:t>
            </a:r>
          </a:p>
          <a:p>
            <a:pPr lvl="1"/>
            <a:r>
              <a:rPr lang="en-US" dirty="0">
                <a:hlinkClick r:id="rId3"/>
              </a:rPr>
              <a:t>https://www.youtube.com/playlist?list=PL5Q2soXY2Zi_gntM55VoMlKlw7YrXOhbl</a:t>
            </a:r>
            <a:endParaRPr lang="en-US" dirty="0"/>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12064857"/>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90413089"/>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41683315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175179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374677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299308691"/>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071458075"/>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VI</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717920823"/>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7591272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Reference Overview Paper VIII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268226557"/>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Digital Design &amp; Computer Architecture Course Lecture Videos</a:t>
            </a:r>
            <a:r>
              <a:rPr lang="en-US" b="1" dirty="0"/>
              <a:t> (</a:t>
            </a:r>
            <a:r>
              <a:rPr lang="en-US" b="1" dirty="0">
                <a:hlinkClick r:id="rId3"/>
              </a:rPr>
              <a:t>2020</a:t>
            </a:r>
            <a:r>
              <a:rPr lang="en-US" b="1" dirty="0"/>
              <a:t>, </a:t>
            </a:r>
            <a:r>
              <a:rPr lang="en-US" b="1" dirty="0">
                <a:hlinkClick r:id="rId2"/>
              </a:rPr>
              <a:t>2019</a:t>
            </a:r>
            <a:r>
              <a:rPr lang="en-US" b="1" dirty="0"/>
              <a:t>, </a:t>
            </a:r>
            <a:r>
              <a:rPr lang="en-US" b="1" dirty="0">
                <a:hlinkClick r:id="rId4"/>
              </a:rPr>
              <a:t>2018</a:t>
            </a:r>
            <a:r>
              <a:rPr lang="en-US" b="1" dirty="0"/>
              <a:t>, </a:t>
            </a:r>
            <a:r>
              <a:rPr lang="en-US" b="1" dirty="0">
                <a:hlinkClick r:id="rId5"/>
              </a:rPr>
              <a:t>2017</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r>
              <a:rPr lang="en-US" b="1" dirty="0">
                <a:hlinkClick r:id="rId9"/>
              </a:rPr>
              <a:t>Undergraduate Digital Design &amp; Computer Architecture Course Materials</a:t>
            </a:r>
            <a:r>
              <a:rPr lang="en-US" b="1" dirty="0"/>
              <a:t> (</a:t>
            </a:r>
            <a:r>
              <a:rPr lang="en-US" b="1" dirty="0">
                <a:hlinkClick r:id="rId10"/>
              </a:rPr>
              <a:t>2020</a:t>
            </a:r>
            <a:r>
              <a:rPr lang="en-US" b="1" dirty="0"/>
              <a:t>, </a:t>
            </a:r>
            <a:r>
              <a:rPr lang="en-US" b="1" dirty="0">
                <a:hlinkClick r:id="rId9"/>
              </a:rPr>
              <a:t>2019</a:t>
            </a:r>
            <a:r>
              <a:rPr lang="en-US" b="1" dirty="0"/>
              <a:t>, </a:t>
            </a:r>
            <a:r>
              <a:rPr lang="en-US" b="1" dirty="0">
                <a:hlinkClick r:id="rId11"/>
              </a:rPr>
              <a:t>2018</a:t>
            </a:r>
            <a:r>
              <a:rPr lang="en-US" b="1" dirty="0"/>
              <a:t>, </a:t>
            </a:r>
            <a:r>
              <a:rPr lang="en-US" b="1" dirty="0">
                <a:hlinkClick r:id="rId12"/>
              </a:rPr>
              <a:t>2015</a:t>
            </a:r>
            <a:r>
              <a:rPr lang="en-US" b="1" dirty="0"/>
              <a:t>, </a:t>
            </a:r>
            <a:r>
              <a:rPr lang="en-US" b="1" dirty="0">
                <a:hlinkClick r:id="rId13"/>
              </a:rPr>
              <a:t>2014</a:t>
            </a:r>
            <a:r>
              <a:rPr lang="en-US" b="1" dirty="0"/>
              <a:t>, </a:t>
            </a:r>
            <a:r>
              <a:rPr lang="en-US" b="1" dirty="0">
                <a:hlinkClick r:id="rId14"/>
              </a:rPr>
              <a:t>2013</a:t>
            </a:r>
            <a:r>
              <a:rPr lang="en-US" b="1" dirty="0"/>
              <a:t>)</a:t>
            </a:r>
            <a:endParaRPr lang="en-US" sz="1500" b="1" dirty="0">
              <a:hlinkClick r:id="" action="ppaction://noaction"/>
            </a:endParaRPr>
          </a:p>
          <a:p>
            <a:endParaRPr lang="en-US" sz="1500" b="1" dirty="0">
              <a:hlinkClick r:id="" action="ppaction://noaction"/>
            </a:endParaRPr>
          </a:p>
          <a:p>
            <a:r>
              <a:rPr lang="en-US" b="1" dirty="0">
                <a:hlinkClick r:id="rId15"/>
              </a:rPr>
              <a:t>Graduate Computer Architecture Course Lecture Videos</a:t>
            </a:r>
            <a:r>
              <a:rPr lang="en-US" b="1" dirty="0"/>
              <a:t> (</a:t>
            </a:r>
            <a:r>
              <a:rPr lang="en-US" b="1" dirty="0">
                <a:hlinkClick r:id="rId15"/>
              </a:rPr>
              <a:t>2019</a:t>
            </a:r>
            <a:r>
              <a:rPr lang="en-US" b="1" dirty="0"/>
              <a:t>, </a:t>
            </a:r>
            <a:r>
              <a:rPr lang="en-US" b="1" dirty="0">
                <a:hlinkClick r:id="rId16"/>
              </a:rPr>
              <a:t>2018</a:t>
            </a:r>
            <a:r>
              <a:rPr lang="en-US" b="1" dirty="0"/>
              <a:t>, </a:t>
            </a:r>
            <a:r>
              <a:rPr lang="en-US" b="1" dirty="0">
                <a:hlinkClick r:id="rId17"/>
              </a:rPr>
              <a:t>2017</a:t>
            </a:r>
            <a:r>
              <a:rPr lang="en-US" b="1" dirty="0"/>
              <a:t>, </a:t>
            </a:r>
            <a:r>
              <a:rPr lang="en-US" b="1" dirty="0">
                <a:hlinkClick r:id="rId18"/>
              </a:rPr>
              <a:t>2015</a:t>
            </a:r>
            <a:r>
              <a:rPr lang="en-US" b="1" dirty="0"/>
              <a:t>, </a:t>
            </a:r>
            <a:r>
              <a:rPr lang="en-US" b="1" dirty="0">
                <a:hlinkClick r:id="rId19"/>
              </a:rPr>
              <a:t>2013</a:t>
            </a:r>
            <a:r>
              <a:rPr lang="en-US" b="1" dirty="0"/>
              <a:t>)</a:t>
            </a:r>
          </a:p>
          <a:p>
            <a:r>
              <a:rPr lang="en-US" b="1" dirty="0">
                <a:hlinkClick r:id="rId20"/>
              </a:rPr>
              <a:t>Graduate Computer Architecture Course Materials</a:t>
            </a:r>
            <a:r>
              <a:rPr lang="en-US" b="1" dirty="0"/>
              <a:t> (</a:t>
            </a:r>
            <a:r>
              <a:rPr lang="en-US" b="1" dirty="0">
                <a:hlinkClick r:id="rId20"/>
              </a:rPr>
              <a:t>2019</a:t>
            </a:r>
            <a:r>
              <a:rPr lang="en-US" b="1" dirty="0"/>
              <a:t>, </a:t>
            </a:r>
            <a:r>
              <a:rPr lang="en-US" b="1" dirty="0">
                <a:hlinkClick r:id="rId21"/>
              </a:rPr>
              <a:t>2018</a:t>
            </a:r>
            <a:r>
              <a:rPr lang="en-US" b="1" dirty="0"/>
              <a:t>, </a:t>
            </a:r>
            <a:r>
              <a:rPr lang="en-US" b="1" dirty="0">
                <a:hlinkClick r:id="rId22"/>
              </a:rPr>
              <a:t>2017</a:t>
            </a:r>
            <a:r>
              <a:rPr lang="en-US" b="1" dirty="0"/>
              <a:t>, </a:t>
            </a:r>
            <a:r>
              <a:rPr lang="en-US" b="1" dirty="0">
                <a:hlinkClick r:id="rId23"/>
              </a:rPr>
              <a:t>2015</a:t>
            </a:r>
            <a:r>
              <a:rPr lang="en-US" b="1" dirty="0"/>
              <a:t>, </a:t>
            </a:r>
            <a:r>
              <a:rPr lang="en-US" b="1" dirty="0">
                <a:hlinkClick r:id="rId24"/>
              </a:rPr>
              <a:t>2013</a:t>
            </a:r>
            <a:r>
              <a:rPr lang="en-US" b="1" dirty="0"/>
              <a:t>)</a:t>
            </a:r>
          </a:p>
          <a:p>
            <a:pPr marL="0" indent="0">
              <a:buNone/>
            </a:pPr>
            <a:endParaRPr lang="en-US" sz="1500" b="1" dirty="0">
              <a:hlinkClick r:id="" action="ppaction://noaction"/>
            </a:endParaRPr>
          </a:p>
          <a:p>
            <a:r>
              <a:rPr lang="en-US" b="1" dirty="0">
                <a:hlinkClick r:id="rId25"/>
              </a:rPr>
              <a:t>Parallel Computer Architecture Course Materials</a:t>
            </a:r>
            <a:r>
              <a:rPr lang="en-US" b="1" dirty="0"/>
              <a:t> (</a:t>
            </a:r>
            <a:r>
              <a:rPr lang="en-US" b="1" dirty="0">
                <a:hlinkClick r:id="rId26"/>
              </a:rPr>
              <a:t>Lecture Videos</a:t>
            </a:r>
            <a:r>
              <a:rPr lang="en-US" b="1" dirty="0"/>
              <a:t>)</a:t>
            </a:r>
          </a:p>
          <a:p>
            <a:endParaRPr lang="en-US" sz="1200" b="1" dirty="0">
              <a:hlinkClick r:id="rId2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56738770"/>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Seminar in Computer Architecture Course Lecture Videos</a:t>
            </a:r>
            <a:r>
              <a:rPr lang="en-US" b="1" dirty="0"/>
              <a:t> (</a:t>
            </a:r>
            <a:r>
              <a:rPr lang="en-US" b="1" dirty="0">
                <a:hlinkClick r:id="rId3"/>
              </a:rPr>
              <a:t>Spring 2020</a:t>
            </a:r>
            <a:r>
              <a:rPr lang="en-US" b="1" dirty="0"/>
              <a:t>, </a:t>
            </a:r>
            <a:r>
              <a:rPr lang="en-US" b="1" dirty="0">
                <a:hlinkClick r:id="rId4"/>
              </a:rPr>
              <a:t>Fall 2019</a:t>
            </a:r>
            <a:r>
              <a:rPr lang="en-US" b="1" dirty="0"/>
              <a:t>, </a:t>
            </a:r>
            <a:r>
              <a:rPr lang="en-US" b="1" dirty="0">
                <a:hlinkClick r:id="rId5"/>
              </a:rPr>
              <a:t>Spring 2019</a:t>
            </a:r>
            <a:r>
              <a:rPr lang="en-US" b="1" dirty="0"/>
              <a:t>, </a:t>
            </a:r>
            <a:r>
              <a:rPr lang="en-US" b="1" dirty="0">
                <a:hlinkClick r:id="rId6"/>
              </a:rPr>
              <a:t>2018</a:t>
            </a:r>
            <a:r>
              <a:rPr lang="en-US" b="1" dirty="0"/>
              <a:t>)</a:t>
            </a:r>
          </a:p>
          <a:p>
            <a:r>
              <a:rPr lang="en-US" b="1" dirty="0">
                <a:hlinkClick r:id="rId7"/>
              </a:rPr>
              <a:t>Seminar in Computer Architecture Course Materials</a:t>
            </a:r>
            <a:r>
              <a:rPr lang="en-US" b="1" dirty="0"/>
              <a:t> (</a:t>
            </a:r>
            <a:r>
              <a:rPr lang="en-US" b="1" dirty="0">
                <a:hlinkClick r:id="rId7"/>
              </a:rPr>
              <a:t>Spring 2020</a:t>
            </a:r>
            <a:r>
              <a:rPr lang="en-US" b="1" dirty="0"/>
              <a:t>, </a:t>
            </a:r>
            <a:r>
              <a:rPr lang="en-US" b="1" dirty="0">
                <a:hlinkClick r:id="rId8"/>
              </a:rPr>
              <a:t>Fall 2019</a:t>
            </a:r>
            <a:r>
              <a:rPr lang="en-US" b="1" dirty="0"/>
              <a:t>, </a:t>
            </a:r>
            <a:r>
              <a:rPr lang="en-US" b="1" dirty="0">
                <a:hlinkClick r:id="rId9"/>
              </a:rPr>
              <a:t>Spring 2019</a:t>
            </a:r>
            <a:r>
              <a:rPr lang="en-US" b="1" dirty="0"/>
              <a:t>, </a:t>
            </a:r>
            <a:r>
              <a:rPr lang="en-US" b="1" dirty="0">
                <a:hlinkClick r:id="rId10"/>
              </a:rPr>
              <a:t>2018</a:t>
            </a:r>
            <a:r>
              <a:rPr lang="en-US" b="1" dirty="0"/>
              <a:t>)</a:t>
            </a:r>
          </a:p>
          <a:p>
            <a:pPr marL="0" indent="0">
              <a:buNone/>
            </a:pPr>
            <a:endParaRPr lang="en-US" b="1" dirty="0"/>
          </a:p>
          <a:p>
            <a:r>
              <a:rPr lang="en-US" b="1" dirty="0">
                <a:hlinkClick r:id="rId11"/>
              </a:rPr>
              <a:t>Memory Systems Course Lecture Videos</a:t>
            </a:r>
            <a:r>
              <a:rPr lang="en-US" b="1" dirty="0"/>
              <a:t> (</a:t>
            </a:r>
            <a:r>
              <a:rPr lang="en-US" b="1" dirty="0">
                <a:hlinkClick r:id="rId12"/>
              </a:rPr>
              <a:t>Sept 2019</a:t>
            </a:r>
            <a:r>
              <a:rPr lang="en-US" b="1" dirty="0"/>
              <a:t>, </a:t>
            </a:r>
            <a:r>
              <a:rPr lang="en-US" b="1" dirty="0">
                <a:hlinkClick r:id="rId13"/>
              </a:rPr>
              <a:t>July 2019</a:t>
            </a:r>
            <a:r>
              <a:rPr lang="en-US" b="1" dirty="0"/>
              <a:t>, </a:t>
            </a:r>
            <a:r>
              <a:rPr lang="en-US" b="1" dirty="0">
                <a:hlinkClick r:id="rId14"/>
              </a:rPr>
              <a:t>June 2019</a:t>
            </a:r>
            <a:r>
              <a:rPr lang="en-US" b="1" dirty="0"/>
              <a:t>, </a:t>
            </a:r>
            <a:r>
              <a:rPr lang="en-US" b="1" dirty="0">
                <a:hlinkClick r:id="rId11"/>
              </a:rPr>
              <a:t>October 2018</a:t>
            </a:r>
            <a:r>
              <a:rPr lang="en-US" b="1" dirty="0"/>
              <a:t>)</a:t>
            </a:r>
          </a:p>
          <a:p>
            <a:r>
              <a:rPr lang="en-US" b="1" dirty="0">
                <a:hlinkClick r:id="rId15"/>
              </a:rPr>
              <a:t>Memory Systems Short Course Lecture Materials</a:t>
            </a:r>
            <a:r>
              <a:rPr lang="en-US" b="1" dirty="0"/>
              <a:t> (</a:t>
            </a:r>
            <a:r>
              <a:rPr lang="en-US" b="1" dirty="0">
                <a:hlinkClick r:id="rId15"/>
              </a:rPr>
              <a:t>Sept 2019</a:t>
            </a:r>
            <a:r>
              <a:rPr lang="en-US" b="1" dirty="0"/>
              <a:t>, </a:t>
            </a:r>
            <a:r>
              <a:rPr lang="en-US" b="1" dirty="0">
                <a:hlinkClick r:id="rId15"/>
              </a:rPr>
              <a:t>July 2019</a:t>
            </a:r>
            <a:r>
              <a:rPr lang="en-US" b="1" dirty="0"/>
              <a:t>, </a:t>
            </a:r>
            <a:r>
              <a:rPr lang="en-US" b="1" dirty="0">
                <a:hlinkClick r:id="rId16"/>
              </a:rPr>
              <a:t>June 2019</a:t>
            </a:r>
            <a:r>
              <a:rPr lang="en-US" b="1" dirty="0"/>
              <a:t>, </a:t>
            </a:r>
            <a:r>
              <a:rPr lang="en-US" b="1" dirty="0">
                <a:hlinkClick r:id="rId17"/>
              </a:rPr>
              <a:t>October 2018</a:t>
            </a:r>
            <a:r>
              <a:rPr lang="en-US" b="1" dirty="0"/>
              <a:t>)</a:t>
            </a:r>
          </a:p>
          <a:p>
            <a:r>
              <a:rPr lang="en-US" b="1" dirty="0">
                <a:hlinkClick r:id="rId18"/>
              </a:rPr>
              <a:t>ACACES Summer School Memory Systems Course Lecture Videos</a:t>
            </a:r>
            <a:r>
              <a:rPr lang="en-US" b="1" dirty="0"/>
              <a:t> (</a:t>
            </a:r>
            <a:r>
              <a:rPr lang="en-US" b="1" dirty="0">
                <a:hlinkClick r:id="rId18"/>
              </a:rPr>
              <a:t>2018</a:t>
            </a:r>
            <a:r>
              <a:rPr lang="en-US" b="1" dirty="0"/>
              <a:t>, </a:t>
            </a:r>
            <a:r>
              <a:rPr lang="en-US" b="1" dirty="0">
                <a:hlinkClick r:id="rId19"/>
              </a:rPr>
              <a:t>2013</a:t>
            </a:r>
            <a:r>
              <a:rPr lang="en-US" b="1" dirty="0"/>
              <a:t>)</a:t>
            </a:r>
          </a:p>
          <a:p>
            <a:r>
              <a:rPr lang="en-US" b="1" dirty="0">
                <a:hlinkClick r:id="rId20"/>
              </a:rPr>
              <a:t>ACACES Summer School Memory Systems Course Materials</a:t>
            </a:r>
            <a:r>
              <a:rPr lang="en-US" b="1" dirty="0"/>
              <a:t> (</a:t>
            </a:r>
            <a:r>
              <a:rPr lang="en-US" b="1" dirty="0">
                <a:hlinkClick r:id="rId20"/>
              </a:rPr>
              <a:t>2018</a:t>
            </a:r>
            <a:r>
              <a:rPr lang="en-US" b="1" dirty="0"/>
              <a:t>, </a:t>
            </a:r>
            <a:r>
              <a:rPr lang="en-US" b="1" dirty="0">
                <a:hlinkClick r:id="rId19"/>
              </a:rPr>
              <a:t>2013</a:t>
            </a:r>
            <a:r>
              <a:rPr lang="en-US" b="1" dirty="0"/>
              <a:t>)</a:t>
            </a:r>
          </a:p>
          <a:p>
            <a:endParaRPr lang="en-US" b="1" dirty="0">
              <a:hlinkClick r:id="rId21"/>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0264566"/>
      </p:ext>
    </p:extLst>
  </p:cSld>
  <p:clrMapOvr>
    <a:masterClrMapping/>
  </p:clrMapOvr>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2935516"/>
      </p:ext>
    </p:extLst>
  </p:cSld>
  <p:clrMapOvr>
    <a:masterClrMapping/>
  </p:clrMapOvr>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934674031"/>
      </p:ext>
    </p:extLst>
  </p:cSld>
  <p:clrMapOvr>
    <a:masterClrMapping/>
  </p:clrMapOvr>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3930962464"/>
      </p:ext>
    </p:extLst>
  </p:cSld>
  <p:clrMapOvr>
    <a:masterClrMapping/>
  </p:clrMapOvr>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76E76-3DF3-9847-8A08-45FCD529858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AD7EBCD-5A6F-3340-B62D-91A3EF960DF5}"/>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D6134AB-D416-9A48-BBCD-22A7C7648CE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B3D586A-3EAB-D842-A65E-F7012BD4D8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9552" y="11863"/>
            <a:ext cx="3823070" cy="6858000"/>
          </a:xfrm>
          <a:prstGeom prst="rect">
            <a:avLst/>
          </a:prstGeom>
        </p:spPr>
      </p:pic>
      <p:pic>
        <p:nvPicPr>
          <p:cNvPr id="6" name="Picture 5">
            <a:extLst>
              <a:ext uri="{FF2B5EF4-FFF2-40B4-BE49-F238E27FC236}">
                <a16:creationId xmlns:a16="http://schemas.microsoft.com/office/drawing/2014/main" id="{116FE935-377A-4A4C-B041-D868F81E0A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41587" y="18078"/>
            <a:ext cx="3518647" cy="6858000"/>
          </a:xfrm>
          <a:prstGeom prst="rect">
            <a:avLst/>
          </a:prstGeom>
        </p:spPr>
      </p:pic>
    </p:spTree>
    <p:extLst>
      <p:ext uri="{BB962C8B-B14F-4D97-AF65-F5344CB8AC3E}">
        <p14:creationId xmlns:p14="http://schemas.microsoft.com/office/powerpoint/2010/main" val="4240669544"/>
      </p:ext>
    </p:extLst>
  </p:cSld>
  <p:clrMapOvr>
    <a:masterClrMapping/>
  </p:clrMapOvr>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and Talks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91152643"/>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85762572"/>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35696" y="1720850"/>
            <a:ext cx="7924800" cy="1752600"/>
          </a:xfrm>
        </p:spPr>
        <p:txBody>
          <a:bodyPr/>
          <a:lstStyle/>
          <a:p>
            <a:r>
              <a:rPr lang="en-US" sz="4400" dirty="0"/>
              <a:t>Low-Latency Memory</a:t>
            </a:r>
            <a:endParaRPr lang="en-US" sz="4400" b="1"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4289039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82DB1-3F52-EB48-A62C-E6B010B09C0D}"/>
              </a:ext>
            </a:extLst>
          </p:cNvPr>
          <p:cNvSpPr>
            <a:spLocks noGrp="1"/>
          </p:cNvSpPr>
          <p:nvPr>
            <p:ph type="title"/>
          </p:nvPr>
        </p:nvSpPr>
        <p:spPr/>
        <p:txBody>
          <a:bodyPr/>
          <a:lstStyle/>
          <a:p>
            <a:r>
              <a:rPr lang="en-US" dirty="0"/>
              <a:t>Workload-DRAM Interaction Analysis</a:t>
            </a:r>
          </a:p>
        </p:txBody>
      </p:sp>
      <p:sp>
        <p:nvSpPr>
          <p:cNvPr id="3" name="Content Placeholder 2">
            <a:extLst>
              <a:ext uri="{FF2B5EF4-FFF2-40B4-BE49-F238E27FC236}">
                <a16:creationId xmlns:a16="http://schemas.microsoft.com/office/drawing/2014/main" id="{E39470A9-C736-CE4C-9B98-EE1EA1B7410B}"/>
              </a:ext>
            </a:extLst>
          </p:cNvPr>
          <p:cNvSpPr>
            <a:spLocks noGrp="1"/>
          </p:cNvSpPr>
          <p:nvPr>
            <p:ph idx="1"/>
          </p:nvPr>
        </p:nvSpPr>
        <p:spPr/>
        <p:txBody>
          <a:bodyPr/>
          <a:lstStyle/>
          <a:p>
            <a:r>
              <a:rPr lang="en-US" sz="2000" dirty="0"/>
              <a:t>Saugata Ghose, </a:t>
            </a:r>
            <a:r>
              <a:rPr lang="en-US" sz="2000" dirty="0" err="1"/>
              <a:t>Tianshi</a:t>
            </a:r>
            <a:r>
              <a:rPr lang="en-US" sz="2000" dirty="0"/>
              <a:t> Li, Nastaran Hajinazar, </a:t>
            </a:r>
            <a:r>
              <a:rPr lang="en-US" sz="2000" dirty="0" err="1"/>
              <a:t>Damla</a:t>
            </a:r>
            <a:r>
              <a:rPr lang="en-US" sz="2000" dirty="0"/>
              <a:t> </a:t>
            </a:r>
            <a:r>
              <a:rPr lang="en-US" sz="2000" dirty="0" err="1"/>
              <a:t>Senol</a:t>
            </a:r>
            <a:r>
              <a:rPr lang="en-US" sz="2000" dirty="0"/>
              <a:t> Cali, and Onur Mutlu,</a:t>
            </a:r>
            <a:br>
              <a:rPr lang="en-US" sz="2000" dirty="0"/>
            </a:br>
            <a:r>
              <a:rPr lang="en-US" sz="2000" b="1" dirty="0"/>
              <a:t>"Demystifying Workload–DRAM Interactions: An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Phoenix, AZ, USA, June 2019. </a:t>
            </a:r>
            <a:br>
              <a:rPr lang="en-US" sz="2000" dirty="0"/>
            </a:br>
            <a:r>
              <a:rPr lang="en-US" sz="2000" dirty="0"/>
              <a:t>[</a:t>
            </a:r>
            <a:r>
              <a:rPr lang="en-US" sz="2000" dirty="0">
                <a:hlinkClick r:id="rId3"/>
              </a:rPr>
              <a:t>Preliminary arXiv Version</a:t>
            </a:r>
            <a:r>
              <a:rPr lang="en-US" sz="2000" dirty="0"/>
              <a:t>] </a:t>
            </a:r>
            <a:br>
              <a:rPr lang="en-US" sz="2000" dirty="0"/>
            </a:br>
            <a:r>
              <a:rPr lang="en-US" sz="2000" dirty="0"/>
              <a:t>[</a:t>
            </a:r>
            <a:r>
              <a:rPr lang="en-US" sz="2000" dirty="0">
                <a:hlinkClick r:id="rId4"/>
              </a:rPr>
              <a:t>Abstract</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a:t>
            </a:r>
          </a:p>
          <a:p>
            <a:endParaRPr lang="en-US" dirty="0"/>
          </a:p>
        </p:txBody>
      </p:sp>
      <p:sp>
        <p:nvSpPr>
          <p:cNvPr id="4" name="Slide Number Placeholder 3">
            <a:extLst>
              <a:ext uri="{FF2B5EF4-FFF2-40B4-BE49-F238E27FC236}">
                <a16:creationId xmlns:a16="http://schemas.microsoft.com/office/drawing/2014/main" id="{ED7E4806-8950-FB48-BDA8-48D6F32C344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C32C83A-FE40-C341-ACF2-9AE1206C24A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129" y="4293096"/>
            <a:ext cx="9144000" cy="2136055"/>
          </a:xfrm>
          <a:prstGeom prst="rect">
            <a:avLst/>
          </a:prstGeom>
        </p:spPr>
      </p:pic>
    </p:spTree>
    <p:extLst>
      <p:ext uri="{BB962C8B-B14F-4D97-AF65-F5344CB8AC3E}">
        <p14:creationId xmlns:p14="http://schemas.microsoft.com/office/powerpoint/2010/main" val="2986633905"/>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Study Workload–DRAM Interactions?</a:t>
            </a:r>
          </a:p>
        </p:txBody>
      </p:sp>
      <p:sp>
        <p:nvSpPr>
          <p:cNvPr id="3" name="Content Placeholder 2"/>
          <p:cNvSpPr>
            <a:spLocks noGrp="1"/>
          </p:cNvSpPr>
          <p:nvPr>
            <p:ph idx="1"/>
          </p:nvPr>
        </p:nvSpPr>
        <p:spPr/>
        <p:txBody>
          <a:bodyPr/>
          <a:lstStyle/>
          <a:p>
            <a:r>
              <a:rPr lang="en-US" dirty="0"/>
              <a:t>Manufacturers are developing many new types of DRAM</a:t>
            </a:r>
          </a:p>
          <a:p>
            <a:pPr lvl="1"/>
            <a:r>
              <a:rPr lang="en-US" b="1" dirty="0">
                <a:solidFill>
                  <a:schemeClr val="accent2"/>
                </a:solidFill>
              </a:rPr>
              <a:t>DRAM limits performance, energy improvements:</a:t>
            </a:r>
            <a:br>
              <a:rPr lang="en-US" b="1" dirty="0">
                <a:solidFill>
                  <a:schemeClr val="accent2"/>
                </a:solidFill>
              </a:rPr>
            </a:br>
            <a:r>
              <a:rPr lang="en-US" dirty="0"/>
              <a:t>new types may overcome some limitations</a:t>
            </a:r>
          </a:p>
          <a:p>
            <a:pPr lvl="1"/>
            <a:r>
              <a:rPr lang="en-US" dirty="0"/>
              <a:t>Memory systems now serve a </a:t>
            </a:r>
            <a:r>
              <a:rPr lang="en-US" b="1" dirty="0">
                <a:solidFill>
                  <a:schemeClr val="accent2"/>
                </a:solidFill>
              </a:rPr>
              <a:t>very diverse set of applications:</a:t>
            </a:r>
            <a:br>
              <a:rPr lang="en-US" dirty="0"/>
            </a:br>
            <a:r>
              <a:rPr lang="en-US" dirty="0"/>
              <a:t>can no longer take a one-size-fits-all approach</a:t>
            </a:r>
          </a:p>
          <a:p>
            <a:pPr>
              <a:spcBef>
                <a:spcPts val="3000"/>
              </a:spcBef>
            </a:pPr>
            <a:r>
              <a:rPr lang="en-US" dirty="0">
                <a:solidFill>
                  <a:srgbClr val="0070C0"/>
                </a:solidFill>
                <a:latin typeface="Adobe Garamond Pro Bold" panose="02020702060506020403" pitchFamily="18" charset="0"/>
              </a:rPr>
              <a:t>So which DRAM type works best with which application?</a:t>
            </a:r>
          </a:p>
          <a:p>
            <a:pPr lvl="1"/>
            <a:r>
              <a:rPr lang="en-US" dirty="0"/>
              <a:t>Difficult to understand intuitively due to the complexity of the interaction</a:t>
            </a:r>
          </a:p>
          <a:p>
            <a:pPr lvl="1"/>
            <a:r>
              <a:rPr lang="en-US" dirty="0"/>
              <a:t>Can’t be tested methodically on real systems: new type needs a new CPU</a:t>
            </a:r>
          </a:p>
          <a:p>
            <a:pPr>
              <a:spcBef>
                <a:spcPts val="3000"/>
              </a:spcBef>
            </a:pPr>
            <a:r>
              <a:rPr lang="en-US" dirty="0"/>
              <a:t>We perform a </a:t>
            </a:r>
            <a:r>
              <a:rPr lang="en-US" dirty="0">
                <a:solidFill>
                  <a:schemeClr val="accent4"/>
                </a:solidFill>
                <a:latin typeface="Adobe Garamond Pro Bold" panose="02020702060506020403" pitchFamily="18" charset="0"/>
              </a:rPr>
              <a:t>wide-ranging experimental study to uncover</a:t>
            </a:r>
            <a:br>
              <a:rPr lang="en-US" dirty="0">
                <a:solidFill>
                  <a:schemeClr val="accent4"/>
                </a:solidFill>
                <a:latin typeface="Adobe Garamond Pro Bold" panose="02020702060506020403" pitchFamily="18" charset="0"/>
              </a:rPr>
            </a:br>
            <a:r>
              <a:rPr lang="en-US" dirty="0">
                <a:solidFill>
                  <a:schemeClr val="accent4"/>
                </a:solidFill>
                <a:latin typeface="Adobe Garamond Pro Bold" panose="02020702060506020403" pitchFamily="18" charset="0"/>
              </a:rPr>
              <a:t>the combined behavior</a:t>
            </a:r>
            <a:r>
              <a:rPr lang="en-US" dirty="0"/>
              <a:t> of workloads and DRAM types</a:t>
            </a:r>
          </a:p>
          <a:p>
            <a:pPr lvl="1"/>
            <a:r>
              <a:rPr lang="en-US" b="1" dirty="0">
                <a:solidFill>
                  <a:srgbClr val="0070C0"/>
                </a:solidFill>
              </a:rPr>
              <a:t>115 prevalent/emerging applications and </a:t>
            </a:r>
            <a:r>
              <a:rPr lang="en-US" b="1" dirty="0" err="1">
                <a:solidFill>
                  <a:srgbClr val="0070C0"/>
                </a:solidFill>
              </a:rPr>
              <a:t>multiprogrammed</a:t>
            </a:r>
            <a:r>
              <a:rPr lang="en-US" b="1" dirty="0">
                <a:solidFill>
                  <a:srgbClr val="0070C0"/>
                </a:solidFill>
              </a:rPr>
              <a:t> workloads</a:t>
            </a:r>
            <a:endParaRPr lang="en-US" dirty="0"/>
          </a:p>
          <a:p>
            <a:pPr lvl="1"/>
            <a:r>
              <a:rPr lang="en-US" b="1" dirty="0">
                <a:solidFill>
                  <a:srgbClr val="0070C0"/>
                </a:solidFill>
              </a:rPr>
              <a:t>9 modern DRAM types:</a:t>
            </a:r>
            <a:r>
              <a:rPr lang="en-US" dirty="0"/>
              <a:t> DDR3, DDR4, GDDR5, HBM, HMC, LPDDR3, LPDDR4, Wide I/O, Wide I/O 2</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279</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Tree>
    <p:extLst>
      <p:ext uri="{BB962C8B-B14F-4D97-AF65-F5344CB8AC3E}">
        <p14:creationId xmlns:p14="http://schemas.microsoft.com/office/powerpoint/2010/main" val="24520352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fade">
                                      <p:cBhvr>
                                        <p:cTn id="2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6" name="Straight Connector 95"/>
          <p:cNvCxnSpPr/>
          <p:nvPr/>
        </p:nvCxnSpPr>
        <p:spPr>
          <a:xfrm flipV="1">
            <a:off x="6195798" y="2037737"/>
            <a:ext cx="0" cy="781663"/>
          </a:xfrm>
          <a:prstGeom prst="line">
            <a:avLst/>
          </a:prstGeom>
          <a:noFill/>
          <a:ln w="50800" cap="flat" cmpd="sng" algn="ctr">
            <a:solidFill>
              <a:sysClr val="windowText" lastClr="000000"/>
            </a:solidFill>
            <a:prstDash val="solid"/>
            <a:miter lim="800000"/>
          </a:ln>
          <a:effectLst/>
        </p:spPr>
      </p:cxnSp>
      <p:cxnSp>
        <p:nvCxnSpPr>
          <p:cNvPr id="100" name="Straight Connector 99"/>
          <p:cNvCxnSpPr/>
          <p:nvPr/>
        </p:nvCxnSpPr>
        <p:spPr>
          <a:xfrm flipV="1">
            <a:off x="7033507" y="2037737"/>
            <a:ext cx="0" cy="781663"/>
          </a:xfrm>
          <a:prstGeom prst="line">
            <a:avLst/>
          </a:prstGeom>
          <a:noFill/>
          <a:ln w="50800" cap="flat" cmpd="sng" algn="ctr">
            <a:solidFill>
              <a:sysClr val="windowText" lastClr="000000"/>
            </a:solidFill>
            <a:prstDash val="solid"/>
            <a:miter lim="800000"/>
          </a:ln>
          <a:effectLst/>
        </p:spPr>
      </p:cxnSp>
      <p:cxnSp>
        <p:nvCxnSpPr>
          <p:cNvPr id="101" name="Straight Connector 100"/>
          <p:cNvCxnSpPr/>
          <p:nvPr/>
        </p:nvCxnSpPr>
        <p:spPr>
          <a:xfrm flipV="1">
            <a:off x="7859416" y="2037737"/>
            <a:ext cx="0" cy="781663"/>
          </a:xfrm>
          <a:prstGeom prst="line">
            <a:avLst/>
          </a:prstGeom>
          <a:noFill/>
          <a:ln w="50800" cap="flat" cmpd="sng" algn="ctr">
            <a:solidFill>
              <a:sysClr val="windowText" lastClr="000000"/>
            </a:solidFill>
            <a:prstDash val="solid"/>
            <a:miter lim="800000"/>
          </a:ln>
          <a:effectLst/>
        </p:spPr>
      </p:cxnSp>
      <p:cxnSp>
        <p:nvCxnSpPr>
          <p:cNvPr id="102" name="Straight Connector 101"/>
          <p:cNvCxnSpPr/>
          <p:nvPr/>
        </p:nvCxnSpPr>
        <p:spPr>
          <a:xfrm flipV="1">
            <a:off x="8697125" y="2037737"/>
            <a:ext cx="0" cy="781663"/>
          </a:xfrm>
          <a:prstGeom prst="line">
            <a:avLst/>
          </a:prstGeom>
          <a:noFill/>
          <a:ln w="50800" cap="flat" cmpd="sng" algn="ctr">
            <a:solidFill>
              <a:sysClr val="windowText" lastClr="000000"/>
            </a:solidFill>
            <a:prstDash val="solid"/>
            <a:miter lim="800000"/>
          </a:ln>
          <a:effectLst/>
        </p:spPr>
      </p:cxnSp>
      <p:sp>
        <p:nvSpPr>
          <p:cNvPr id="104" name="Rectangle 103"/>
          <p:cNvSpPr/>
          <p:nvPr/>
        </p:nvSpPr>
        <p:spPr>
          <a:xfrm>
            <a:off x="6019800" y="2209800"/>
            <a:ext cx="2880954" cy="7604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a:t>Modern DRAM Types: Comparison to DDR3</a:t>
            </a:r>
            <a:endParaRPr lang="en-US" dirty="0"/>
          </a:p>
        </p:txBody>
      </p:sp>
      <p:sp>
        <p:nvSpPr>
          <p:cNvPr id="91" name="Content Placeholder 90"/>
          <p:cNvSpPr>
            <a:spLocks noGrp="1"/>
          </p:cNvSpPr>
          <p:nvPr>
            <p:ph idx="1"/>
          </p:nvPr>
        </p:nvSpPr>
        <p:spPr>
          <a:xfrm>
            <a:off x="5816272" y="810545"/>
            <a:ext cx="3175328" cy="5726782"/>
          </a:xfrm>
        </p:spPr>
        <p:txBody>
          <a:bodyPr/>
          <a:lstStyle/>
          <a:p>
            <a:r>
              <a:rPr lang="en-US" dirty="0"/>
              <a:t>Bank groups</a:t>
            </a:r>
          </a:p>
          <a:p>
            <a:endParaRPr lang="en-US" dirty="0"/>
          </a:p>
          <a:p>
            <a:endParaRPr lang="en-US" dirty="0"/>
          </a:p>
          <a:p>
            <a:endParaRPr lang="en-US" dirty="0"/>
          </a:p>
          <a:p>
            <a:endParaRPr lang="en-US" dirty="0"/>
          </a:p>
          <a:p>
            <a:endParaRPr lang="en-US" dirty="0"/>
          </a:p>
          <a:p>
            <a:r>
              <a:rPr lang="en-US" dirty="0"/>
              <a:t>3D-stacked DRAM</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280</a:t>
            </a:fld>
            <a:r>
              <a:rPr kumimoji="0" lang="en-US" altLang="en-US" sz="1200" b="0" i="0" u="none" strike="noStrike" kern="1200" cap="none" spc="0" normalizeH="0" baseline="0" noProof="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endPar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endParaRPr>
          </a:p>
        </p:txBody>
      </p:sp>
      <p:graphicFrame>
        <p:nvGraphicFramePr>
          <p:cNvPr id="5" name="Table 4"/>
          <p:cNvGraphicFramePr>
            <a:graphicFrameLocks noGrp="1"/>
          </p:cNvGraphicFramePr>
          <p:nvPr>
            <p:extLst/>
          </p:nvPr>
        </p:nvGraphicFramePr>
        <p:xfrm>
          <a:off x="152400" y="799783"/>
          <a:ext cx="5562600" cy="6156960"/>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1865775044"/>
                    </a:ext>
                  </a:extLst>
                </a:gridCol>
                <a:gridCol w="1028700">
                  <a:extLst>
                    <a:ext uri="{9D8B030D-6E8A-4147-A177-3AD203B41FA5}">
                      <a16:colId xmlns:a16="http://schemas.microsoft.com/office/drawing/2014/main" val="2931050581"/>
                    </a:ext>
                  </a:extLst>
                </a:gridCol>
                <a:gridCol w="1028700">
                  <a:extLst>
                    <a:ext uri="{9D8B030D-6E8A-4147-A177-3AD203B41FA5}">
                      <a16:colId xmlns:a16="http://schemas.microsoft.com/office/drawing/2014/main" val="2480256659"/>
                    </a:ext>
                  </a:extLst>
                </a:gridCol>
                <a:gridCol w="1028700">
                  <a:extLst>
                    <a:ext uri="{9D8B030D-6E8A-4147-A177-3AD203B41FA5}">
                      <a16:colId xmlns:a16="http://schemas.microsoft.com/office/drawing/2014/main" val="3224697103"/>
                    </a:ext>
                  </a:extLst>
                </a:gridCol>
                <a:gridCol w="1028700">
                  <a:extLst>
                    <a:ext uri="{9D8B030D-6E8A-4147-A177-3AD203B41FA5}">
                      <a16:colId xmlns:a16="http://schemas.microsoft.com/office/drawing/2014/main" val="1389644233"/>
                    </a:ext>
                  </a:extLst>
                </a:gridCol>
              </a:tblGrid>
              <a:tr h="370840">
                <a:tc>
                  <a:txBody>
                    <a:bodyPr/>
                    <a:lstStyle/>
                    <a:p>
                      <a:pPr algn="ctr"/>
                      <a:r>
                        <a:rPr lang="en-US" sz="2200" dirty="0">
                          <a:latin typeface="Adobe Garamond Pro Bold" panose="02020702060506020403" pitchFamily="18" charset="0"/>
                        </a:rPr>
                        <a:t>DRAM Type</a:t>
                      </a:r>
                    </a:p>
                  </a:txBody>
                  <a:tcPr marL="0" marR="0" anchor="ctr"/>
                </a:tc>
                <a:tc>
                  <a:txBody>
                    <a:bodyPr/>
                    <a:lstStyle/>
                    <a:p>
                      <a:pPr algn="ctr"/>
                      <a:r>
                        <a:rPr lang="en-US" sz="2200" dirty="0">
                          <a:latin typeface="Adobe Garamond Pro Bold" panose="02020702060506020403" pitchFamily="18" charset="0"/>
                        </a:rPr>
                        <a:t>Banks per Rank</a:t>
                      </a:r>
                    </a:p>
                  </a:txBody>
                  <a:tcPr marL="0" marR="0" anchor="ctr"/>
                </a:tc>
                <a:tc>
                  <a:txBody>
                    <a:bodyPr/>
                    <a:lstStyle/>
                    <a:p>
                      <a:pPr algn="ctr"/>
                      <a:r>
                        <a:rPr lang="en-US" sz="2200" dirty="0">
                          <a:latin typeface="Adobe Garamond Pro Bold" panose="02020702060506020403" pitchFamily="18" charset="0"/>
                        </a:rPr>
                        <a:t>Bank Groups</a:t>
                      </a:r>
                    </a:p>
                  </a:txBody>
                  <a:tcPr marL="0" marR="0" anchor="ctr"/>
                </a:tc>
                <a:tc>
                  <a:txBody>
                    <a:bodyPr/>
                    <a:lstStyle/>
                    <a:p>
                      <a:pPr algn="ctr"/>
                      <a:r>
                        <a:rPr lang="en-US" sz="2200" dirty="0">
                          <a:latin typeface="Adobe Garamond Pro Bold" panose="02020702060506020403" pitchFamily="18" charset="0"/>
                        </a:rPr>
                        <a:t>3D-Stacked</a:t>
                      </a:r>
                    </a:p>
                  </a:txBody>
                  <a:tcPr marL="0" marR="0" anchor="ctr"/>
                </a:tc>
                <a:tc>
                  <a:txBody>
                    <a:bodyPr/>
                    <a:lstStyle/>
                    <a:p>
                      <a:pPr algn="ctr"/>
                      <a:r>
                        <a:rPr lang="en-US" sz="2200" dirty="0">
                          <a:latin typeface="Adobe Garamond Pro Bold" panose="02020702060506020403" pitchFamily="18" charset="0"/>
                        </a:rPr>
                        <a:t>Low-Power</a:t>
                      </a:r>
                    </a:p>
                  </a:txBody>
                  <a:tcPr marL="0" marR="0" anchor="ctr"/>
                </a:tc>
                <a:extLst>
                  <a:ext uri="{0D108BD9-81ED-4DB2-BD59-A6C34878D82A}">
                    <a16:rowId xmlns:a16="http://schemas.microsoft.com/office/drawing/2014/main" val="2686557727"/>
                  </a:ext>
                </a:extLst>
              </a:tr>
              <a:tr h="370840">
                <a:tc>
                  <a:txBody>
                    <a:bodyPr/>
                    <a:lstStyle/>
                    <a:p>
                      <a:pPr algn="ctr"/>
                      <a:r>
                        <a:rPr lang="en-US" sz="2200" b="1" dirty="0">
                          <a:latin typeface="Adobe Garamond Pro" panose="02020502060506020403" pitchFamily="18" charset="0"/>
                        </a:rPr>
                        <a:t>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928287677"/>
                  </a:ext>
                </a:extLst>
              </a:tr>
              <a:tr h="370840">
                <a:tc>
                  <a:txBody>
                    <a:bodyPr/>
                    <a:lstStyle/>
                    <a:p>
                      <a:pPr algn="ctr"/>
                      <a:r>
                        <a:rPr lang="en-US" sz="2200" b="1" dirty="0">
                          <a:latin typeface="Adobe Garamond Pro" panose="02020502060506020403" pitchFamily="18" charset="0"/>
                        </a:rPr>
                        <a:t>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758072128"/>
                  </a:ext>
                </a:extLst>
              </a:tr>
              <a:tr h="370840">
                <a:tc>
                  <a:txBody>
                    <a:bodyPr/>
                    <a:lstStyle/>
                    <a:p>
                      <a:pPr algn="ctr"/>
                      <a:r>
                        <a:rPr lang="en-US" sz="2200" b="1" dirty="0">
                          <a:latin typeface="Adobe Garamond Pro" panose="02020502060506020403" pitchFamily="18" charset="0"/>
                        </a:rPr>
                        <a:t>GDDR5</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63814981"/>
                  </a:ext>
                </a:extLst>
              </a:tr>
              <a:tr h="370840">
                <a:tc>
                  <a:txBody>
                    <a:bodyPr/>
                    <a:lstStyle/>
                    <a:p>
                      <a:pPr algn="ctr"/>
                      <a:r>
                        <a:rPr lang="en-US" sz="2200" b="1" dirty="0">
                          <a:latin typeface="Adobe Garamond Pro" panose="02020502060506020403" pitchFamily="18" charset="0"/>
                        </a:rPr>
                        <a:t>HBM</a:t>
                      </a:r>
                    </a:p>
                    <a:p>
                      <a:pPr algn="ctr"/>
                      <a:r>
                        <a:rPr lang="en-US" sz="1600" b="1" dirty="0">
                          <a:latin typeface="Adobe Garamond Pro" panose="02020502060506020403" pitchFamily="18" charset="0"/>
                        </a:rPr>
                        <a:t>High-Bandwidth Memory</a:t>
                      </a:r>
                      <a:endParaRPr lang="en-US" sz="2200" b="1" dirty="0">
                        <a:latin typeface="Adobe Garamond Pro" panose="02020502060506020403" pitchFamily="18" charset="0"/>
                      </a:endParaRP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3889831791"/>
                  </a:ext>
                </a:extLst>
              </a:tr>
              <a:tr h="370840">
                <a:tc>
                  <a:txBody>
                    <a:bodyPr/>
                    <a:lstStyle/>
                    <a:p>
                      <a:pPr algn="ctr"/>
                      <a:r>
                        <a:rPr lang="en-US" sz="2200" b="1" dirty="0">
                          <a:latin typeface="Adobe Garamond Pro" panose="02020502060506020403" pitchFamily="18" charset="0"/>
                        </a:rPr>
                        <a:t>HMC</a:t>
                      </a:r>
                    </a:p>
                    <a:p>
                      <a:pPr algn="ctr"/>
                      <a:r>
                        <a:rPr lang="en-US" sz="1600" b="1" dirty="0">
                          <a:latin typeface="Adobe Garamond Pro" panose="02020502060506020403" pitchFamily="18" charset="0"/>
                        </a:rPr>
                        <a:t>Hybrid Memory Cube</a:t>
                      </a:r>
                    </a:p>
                  </a:txBody>
                  <a:tcPr marL="0" marR="0" anchor="ctr"/>
                </a:tc>
                <a:tc>
                  <a:txBody>
                    <a:bodyPr/>
                    <a:lstStyle/>
                    <a:p>
                      <a:pPr algn="ctr"/>
                      <a:r>
                        <a:rPr lang="en-US" sz="2200" dirty="0">
                          <a:latin typeface="Adobe Garamond Pro" panose="02020502060506020403" pitchFamily="18" charset="0"/>
                        </a:rPr>
                        <a:t>256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93088369"/>
                  </a:ext>
                </a:extLst>
              </a:tr>
              <a:tr h="370840">
                <a:tc>
                  <a:txBody>
                    <a:bodyPr/>
                    <a:lstStyle/>
                    <a:p>
                      <a:pPr algn="ctr"/>
                      <a:r>
                        <a:rPr lang="en-US" sz="2200" b="1" dirty="0">
                          <a:latin typeface="Adobe Garamond Pro" panose="02020502060506020403" pitchFamily="18" charset="0"/>
                        </a:rPr>
                        <a:t>Wide I/O</a:t>
                      </a:r>
                    </a:p>
                  </a:txBody>
                  <a:tcPr marL="0" marR="0" anchor="ctr"/>
                </a:tc>
                <a:tc>
                  <a:txBody>
                    <a:bodyPr/>
                    <a:lstStyle/>
                    <a:p>
                      <a:pPr algn="ctr"/>
                      <a:r>
                        <a:rPr lang="en-US" sz="2200" dirty="0">
                          <a:latin typeface="Adobe Garamond Pro" panose="02020502060506020403" pitchFamily="18" charset="0"/>
                        </a:rPr>
                        <a:t>4</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556445875"/>
                  </a:ext>
                </a:extLst>
              </a:tr>
              <a:tr h="370840">
                <a:tc>
                  <a:txBody>
                    <a:bodyPr/>
                    <a:lstStyle/>
                    <a:p>
                      <a:pPr algn="ctr"/>
                      <a:r>
                        <a:rPr lang="en-US" sz="2200" b="1" dirty="0">
                          <a:latin typeface="Adobe Garamond Pro" panose="02020502060506020403" pitchFamily="18" charset="0"/>
                        </a:rPr>
                        <a:t>Wide I/O 2</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162054000"/>
                  </a:ext>
                </a:extLst>
              </a:tr>
              <a:tr h="370840">
                <a:tc>
                  <a:txBody>
                    <a:bodyPr/>
                    <a:lstStyle/>
                    <a:p>
                      <a:pPr algn="ctr"/>
                      <a:r>
                        <a:rPr lang="en-US" sz="2200" b="1" dirty="0">
                          <a:latin typeface="Adobe Garamond Pro" panose="02020502060506020403" pitchFamily="18" charset="0"/>
                        </a:rPr>
                        <a:t>LPDDR3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16714267"/>
                  </a:ext>
                </a:extLst>
              </a:tr>
              <a:tr h="370840">
                <a:tc>
                  <a:txBody>
                    <a:bodyPr/>
                    <a:lstStyle/>
                    <a:p>
                      <a:pPr algn="ctr"/>
                      <a:r>
                        <a:rPr lang="en-US" sz="2200" b="1" dirty="0">
                          <a:latin typeface="Adobe Garamond Pro" panose="02020502060506020403" pitchFamily="18" charset="0"/>
                        </a:rPr>
                        <a:t>LPDDR4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171935445"/>
                  </a:ext>
                </a:extLst>
              </a:tr>
            </a:tbl>
          </a:graphicData>
        </a:graphic>
      </p:graphicFrame>
      <p:grpSp>
        <p:nvGrpSpPr>
          <p:cNvPr id="6" name="Group 69"/>
          <p:cNvGrpSpPr>
            <a:grpSpLocks/>
          </p:cNvGrpSpPr>
          <p:nvPr/>
        </p:nvGrpSpPr>
        <p:grpSpPr bwMode="auto">
          <a:xfrm>
            <a:off x="5879301" y="4844990"/>
            <a:ext cx="2881312" cy="1420813"/>
            <a:chOff x="1842101" y="997913"/>
            <a:chExt cx="3904876" cy="2166871"/>
          </a:xfrm>
        </p:grpSpPr>
        <p:sp>
          <p:nvSpPr>
            <p:cNvPr id="7" name="Cube 6"/>
            <p:cNvSpPr/>
            <p:nvPr/>
          </p:nvSpPr>
          <p:spPr>
            <a:xfrm>
              <a:off x="3266359" y="2765304"/>
              <a:ext cx="2480618" cy="399480"/>
            </a:xfrm>
            <a:prstGeom prst="cube">
              <a:avLst>
                <a:gd name="adj" fmla="val 73368"/>
              </a:avLst>
            </a:prstGeom>
            <a:solidFill>
              <a:srgbClr val="5B9BD5">
                <a:lumMod val="75000"/>
              </a:srgbClr>
            </a:solidFill>
            <a:ln w="12700" cap="flat" cmpd="sng" algn="ctr">
              <a:solidFill>
                <a:srgbClr val="5B9BD5">
                  <a:lumMod val="50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8" name="Group 5"/>
            <p:cNvGrpSpPr>
              <a:grpSpLocks/>
            </p:cNvGrpSpPr>
            <p:nvPr/>
          </p:nvGrpSpPr>
          <p:grpSpPr bwMode="auto">
            <a:xfrm>
              <a:off x="3354072" y="2457854"/>
              <a:ext cx="2316193" cy="579542"/>
              <a:chOff x="1837263" y="785284"/>
              <a:chExt cx="1684869" cy="579542"/>
            </a:xfrm>
          </p:grpSpPr>
          <p:sp>
            <p:nvSpPr>
              <p:cNvPr id="54" name="Can 53"/>
              <p:cNvSpPr/>
              <p:nvPr/>
            </p:nvSpPr>
            <p:spPr>
              <a:xfrm>
                <a:off x="2125589" y="785258"/>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5" name="Can 54"/>
              <p:cNvSpPr/>
              <p:nvPr/>
            </p:nvSpPr>
            <p:spPr>
              <a:xfrm>
                <a:off x="2565362" y="785258"/>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6" name="Can 55"/>
              <p:cNvSpPr/>
              <p:nvPr/>
            </p:nvSpPr>
            <p:spPr>
              <a:xfrm>
                <a:off x="3005135" y="785258"/>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7" name="Can 56"/>
              <p:cNvSpPr/>
              <p:nvPr/>
            </p:nvSpPr>
            <p:spPr>
              <a:xfrm>
                <a:off x="3444908" y="785258"/>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8" name="Can 57"/>
              <p:cNvSpPr/>
              <p:nvPr/>
            </p:nvSpPr>
            <p:spPr>
              <a:xfrm>
                <a:off x="1981606" y="891786"/>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9" name="Can 58"/>
              <p:cNvSpPr/>
              <p:nvPr/>
            </p:nvSpPr>
            <p:spPr>
              <a:xfrm>
                <a:off x="2421380" y="891786"/>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0" name="Can 59"/>
              <p:cNvSpPr/>
              <p:nvPr/>
            </p:nvSpPr>
            <p:spPr>
              <a:xfrm>
                <a:off x="2861152" y="891786"/>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1" name="Can 60"/>
              <p:cNvSpPr/>
              <p:nvPr/>
            </p:nvSpPr>
            <p:spPr>
              <a:xfrm>
                <a:off x="3300925" y="891786"/>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2" name="Can 61"/>
              <p:cNvSpPr/>
              <p:nvPr/>
            </p:nvSpPr>
            <p:spPr>
              <a:xfrm>
                <a:off x="1837624" y="998313"/>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3" name="Can 62"/>
              <p:cNvSpPr/>
              <p:nvPr/>
            </p:nvSpPr>
            <p:spPr>
              <a:xfrm>
                <a:off x="2277397" y="998313"/>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4" name="Can 63"/>
              <p:cNvSpPr/>
              <p:nvPr/>
            </p:nvSpPr>
            <p:spPr>
              <a:xfrm>
                <a:off x="2717169" y="998313"/>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5" name="Can 64"/>
              <p:cNvSpPr/>
              <p:nvPr/>
            </p:nvSpPr>
            <p:spPr>
              <a:xfrm>
                <a:off x="3156943" y="998313"/>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9" name="Cube 8"/>
            <p:cNvSpPr/>
            <p:nvPr/>
          </p:nvSpPr>
          <p:spPr>
            <a:xfrm>
              <a:off x="3266359" y="2312563"/>
              <a:ext cx="2480618" cy="397058"/>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19"/>
            <p:cNvGrpSpPr>
              <a:grpSpLocks/>
            </p:cNvGrpSpPr>
            <p:nvPr/>
          </p:nvGrpSpPr>
          <p:grpSpPr bwMode="auto">
            <a:xfrm>
              <a:off x="3354072" y="2004253"/>
              <a:ext cx="2316193" cy="579542"/>
              <a:chOff x="1837263" y="785284"/>
              <a:chExt cx="1684869" cy="579542"/>
            </a:xfrm>
          </p:grpSpPr>
          <p:sp>
            <p:nvSpPr>
              <p:cNvPr id="42" name="Can 41"/>
              <p:cNvSpPr/>
              <p:nvPr/>
            </p:nvSpPr>
            <p:spPr>
              <a:xfrm>
                <a:off x="2125589" y="786115"/>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3" name="Can 42"/>
              <p:cNvSpPr/>
              <p:nvPr/>
            </p:nvSpPr>
            <p:spPr>
              <a:xfrm>
                <a:off x="2565362" y="786115"/>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4" name="Can 43"/>
              <p:cNvSpPr/>
              <p:nvPr/>
            </p:nvSpPr>
            <p:spPr>
              <a:xfrm>
                <a:off x="3005135" y="786115"/>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5" name="Can 44"/>
              <p:cNvSpPr/>
              <p:nvPr/>
            </p:nvSpPr>
            <p:spPr>
              <a:xfrm>
                <a:off x="3444908" y="786115"/>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6" name="Can 45"/>
              <p:cNvSpPr/>
              <p:nvPr/>
            </p:nvSpPr>
            <p:spPr>
              <a:xfrm>
                <a:off x="1981606" y="892643"/>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7" name="Can 46"/>
              <p:cNvSpPr/>
              <p:nvPr/>
            </p:nvSpPr>
            <p:spPr>
              <a:xfrm>
                <a:off x="2421380" y="892643"/>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8" name="Can 47"/>
              <p:cNvSpPr/>
              <p:nvPr/>
            </p:nvSpPr>
            <p:spPr>
              <a:xfrm>
                <a:off x="2861152" y="892643"/>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9" name="Can 48"/>
              <p:cNvSpPr/>
              <p:nvPr/>
            </p:nvSpPr>
            <p:spPr>
              <a:xfrm>
                <a:off x="3300925" y="892643"/>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0" name="Can 49"/>
              <p:cNvSpPr/>
              <p:nvPr/>
            </p:nvSpPr>
            <p:spPr>
              <a:xfrm>
                <a:off x="1837624" y="999170"/>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1" name="Can 50"/>
              <p:cNvSpPr/>
              <p:nvPr/>
            </p:nvSpPr>
            <p:spPr>
              <a:xfrm>
                <a:off x="2277397" y="999170"/>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2" name="Can 51"/>
              <p:cNvSpPr/>
              <p:nvPr/>
            </p:nvSpPr>
            <p:spPr>
              <a:xfrm>
                <a:off x="2717169" y="999170"/>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3" name="Can 52"/>
              <p:cNvSpPr/>
              <p:nvPr/>
            </p:nvSpPr>
            <p:spPr>
              <a:xfrm>
                <a:off x="3156943" y="999170"/>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1" name="Cube 10"/>
            <p:cNvSpPr/>
            <p:nvPr/>
          </p:nvSpPr>
          <p:spPr>
            <a:xfrm>
              <a:off x="3266359" y="1854977"/>
              <a:ext cx="2480618" cy="397058"/>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2" name="Group 33"/>
            <p:cNvGrpSpPr>
              <a:grpSpLocks/>
            </p:cNvGrpSpPr>
            <p:nvPr/>
          </p:nvGrpSpPr>
          <p:grpSpPr bwMode="auto">
            <a:xfrm>
              <a:off x="3354072" y="1545785"/>
              <a:ext cx="2316193" cy="579542"/>
              <a:chOff x="1837263" y="785284"/>
              <a:chExt cx="1684869" cy="579542"/>
            </a:xfrm>
          </p:grpSpPr>
          <p:sp>
            <p:nvSpPr>
              <p:cNvPr id="30" name="Can 29"/>
              <p:cNvSpPr/>
              <p:nvPr/>
            </p:nvSpPr>
            <p:spPr>
              <a:xfrm>
                <a:off x="2125589" y="784578"/>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Can 30"/>
              <p:cNvSpPr/>
              <p:nvPr/>
            </p:nvSpPr>
            <p:spPr>
              <a:xfrm>
                <a:off x="2565362" y="784578"/>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Can 31"/>
              <p:cNvSpPr/>
              <p:nvPr/>
            </p:nvSpPr>
            <p:spPr>
              <a:xfrm>
                <a:off x="3005135" y="784578"/>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3" name="Can 32"/>
              <p:cNvSpPr/>
              <p:nvPr/>
            </p:nvSpPr>
            <p:spPr>
              <a:xfrm>
                <a:off x="3444908" y="784578"/>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4" name="Can 33"/>
              <p:cNvSpPr/>
              <p:nvPr/>
            </p:nvSpPr>
            <p:spPr>
              <a:xfrm>
                <a:off x="1981606" y="891105"/>
                <a:ext cx="76687"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Can 34"/>
              <p:cNvSpPr/>
              <p:nvPr/>
            </p:nvSpPr>
            <p:spPr>
              <a:xfrm>
                <a:off x="2421380" y="891105"/>
                <a:ext cx="76686"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Can 35"/>
              <p:cNvSpPr/>
              <p:nvPr/>
            </p:nvSpPr>
            <p:spPr>
              <a:xfrm>
                <a:off x="2861152" y="891105"/>
                <a:ext cx="76687"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7" name="Can 36"/>
              <p:cNvSpPr/>
              <p:nvPr/>
            </p:nvSpPr>
            <p:spPr>
              <a:xfrm>
                <a:off x="3300925" y="891105"/>
                <a:ext cx="76686"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8" name="Can 37"/>
              <p:cNvSpPr/>
              <p:nvPr/>
            </p:nvSpPr>
            <p:spPr>
              <a:xfrm>
                <a:off x="1837624" y="1000055"/>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Can 38"/>
              <p:cNvSpPr/>
              <p:nvPr/>
            </p:nvSpPr>
            <p:spPr>
              <a:xfrm>
                <a:off x="2277397" y="1000055"/>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0" name="Can 39"/>
              <p:cNvSpPr/>
              <p:nvPr/>
            </p:nvSpPr>
            <p:spPr>
              <a:xfrm>
                <a:off x="2717169" y="1000055"/>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1" name="Can 40"/>
              <p:cNvSpPr/>
              <p:nvPr/>
            </p:nvSpPr>
            <p:spPr>
              <a:xfrm>
                <a:off x="3156943" y="1000055"/>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3" name="Cube 12"/>
            <p:cNvSpPr/>
            <p:nvPr/>
          </p:nvSpPr>
          <p:spPr>
            <a:xfrm>
              <a:off x="3266359" y="1399813"/>
              <a:ext cx="2480618" cy="399480"/>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47"/>
            <p:cNvGrpSpPr>
              <a:grpSpLocks/>
            </p:cNvGrpSpPr>
            <p:nvPr/>
          </p:nvGrpSpPr>
          <p:grpSpPr bwMode="auto">
            <a:xfrm>
              <a:off x="3354072" y="1092184"/>
              <a:ext cx="2316193" cy="579542"/>
              <a:chOff x="1837263" y="785284"/>
              <a:chExt cx="1684869" cy="579542"/>
            </a:xfrm>
          </p:grpSpPr>
          <p:sp>
            <p:nvSpPr>
              <p:cNvPr id="18" name="Can 17"/>
              <p:cNvSpPr/>
              <p:nvPr/>
            </p:nvSpPr>
            <p:spPr>
              <a:xfrm>
                <a:off x="2125589" y="785437"/>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Can 18"/>
              <p:cNvSpPr/>
              <p:nvPr/>
            </p:nvSpPr>
            <p:spPr>
              <a:xfrm>
                <a:off x="2565362" y="785437"/>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Can 19"/>
              <p:cNvSpPr/>
              <p:nvPr/>
            </p:nvSpPr>
            <p:spPr>
              <a:xfrm>
                <a:off x="3005135" y="785437"/>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Can 20"/>
              <p:cNvSpPr/>
              <p:nvPr/>
            </p:nvSpPr>
            <p:spPr>
              <a:xfrm>
                <a:off x="3444908" y="785437"/>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Can 21"/>
              <p:cNvSpPr/>
              <p:nvPr/>
            </p:nvSpPr>
            <p:spPr>
              <a:xfrm>
                <a:off x="1981606" y="891964"/>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Can 22"/>
              <p:cNvSpPr/>
              <p:nvPr/>
            </p:nvSpPr>
            <p:spPr>
              <a:xfrm>
                <a:off x="2421380" y="891964"/>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Can 23"/>
              <p:cNvSpPr/>
              <p:nvPr/>
            </p:nvSpPr>
            <p:spPr>
              <a:xfrm>
                <a:off x="2861152" y="891964"/>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Can 24"/>
              <p:cNvSpPr/>
              <p:nvPr/>
            </p:nvSpPr>
            <p:spPr>
              <a:xfrm>
                <a:off x="3300925" y="891964"/>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Can 25"/>
              <p:cNvSpPr/>
              <p:nvPr/>
            </p:nvSpPr>
            <p:spPr>
              <a:xfrm>
                <a:off x="1837624" y="998492"/>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Can 26"/>
              <p:cNvSpPr/>
              <p:nvPr/>
            </p:nvSpPr>
            <p:spPr>
              <a:xfrm>
                <a:off x="2277397" y="998492"/>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8" name="Can 27"/>
              <p:cNvSpPr/>
              <p:nvPr/>
            </p:nvSpPr>
            <p:spPr>
              <a:xfrm>
                <a:off x="2717169" y="998492"/>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9" name="Can 28"/>
              <p:cNvSpPr/>
              <p:nvPr/>
            </p:nvSpPr>
            <p:spPr>
              <a:xfrm>
                <a:off x="3156943" y="998492"/>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5" name="Cube 14"/>
            <p:cNvSpPr/>
            <p:nvPr/>
          </p:nvSpPr>
          <p:spPr>
            <a:xfrm>
              <a:off x="3266359" y="997913"/>
              <a:ext cx="2480618" cy="399480"/>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Left Brace 15"/>
            <p:cNvSpPr/>
            <p:nvPr/>
          </p:nvSpPr>
          <p:spPr>
            <a:xfrm>
              <a:off x="3051214" y="1305392"/>
              <a:ext cx="176419" cy="1384860"/>
            </a:xfrm>
            <a:prstGeom prst="leftBrace">
              <a:avLst>
                <a:gd name="adj1" fmla="val 112417"/>
                <a:gd name="adj2" fmla="val 50335"/>
              </a:avLst>
            </a:prstGeom>
            <a:noFill/>
            <a:ln w="28575" cap="flat" cmpd="sng" algn="ctr">
              <a:solidFill>
                <a:schemeClr val="accent3">
                  <a:lumMod val="75000"/>
                </a:scheme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7" name="TextBox 16"/>
            <p:cNvSpPr txBox="1"/>
            <p:nvPr/>
          </p:nvSpPr>
          <p:spPr>
            <a:xfrm>
              <a:off x="1842101" y="1620132"/>
              <a:ext cx="1174690" cy="754736"/>
            </a:xfrm>
            <a:prstGeom prst="rect">
              <a:avLst/>
            </a:prstGeom>
            <a:solidFill>
              <a:sysClr val="window" lastClr="FFFFFF"/>
            </a:solidFill>
          </p:spPr>
          <p:txBody>
            <a:bodyPr lIns="0" rIns="0" bIns="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Memory</a:t>
              </a:r>
              <a:b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br>
              <a: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Layers</a:t>
              </a:r>
            </a:p>
          </p:txBody>
        </p:sp>
      </p:grpSp>
      <p:grpSp>
        <p:nvGrpSpPr>
          <p:cNvPr id="66" name="Group 65"/>
          <p:cNvGrpSpPr/>
          <p:nvPr/>
        </p:nvGrpSpPr>
        <p:grpSpPr>
          <a:xfrm>
            <a:off x="6827037" y="4021907"/>
            <a:ext cx="1933576" cy="1004852"/>
            <a:chOff x="3515527" y="3130461"/>
            <a:chExt cx="1933576" cy="1004852"/>
          </a:xfrm>
        </p:grpSpPr>
        <p:sp>
          <p:nvSpPr>
            <p:cNvPr id="67" name="TextBox 66"/>
            <p:cNvSpPr txBox="1"/>
            <p:nvPr/>
          </p:nvSpPr>
          <p:spPr bwMode="auto">
            <a:xfrm>
              <a:off x="3515527" y="3130461"/>
              <a:ext cx="1933576" cy="784830"/>
            </a:xfrm>
            <a:prstGeom prst="rect">
              <a:avLst/>
            </a:prstGeom>
            <a:noFill/>
          </p:spPr>
          <p:txBody>
            <a:bodyPr wrap="square" lIns="0" tIns="0" rIns="0">
              <a:spAutoFit/>
            </a:bodyPr>
            <a:lstStyle/>
            <a:p>
              <a:pPr marL="0" marR="0" lvl="0" indent="0" algn="r" defTabSz="914400" rtl="0" eaLnBrk="1" fontAlgn="auto" latinLnBrk="0" hangingPunct="1">
                <a:lnSpc>
                  <a:spcPct val="80000"/>
                </a:lnSpc>
                <a:spcBef>
                  <a:spcPts val="0"/>
                </a:spcBef>
                <a:spcAft>
                  <a:spcPts val="0"/>
                </a:spcAft>
                <a:buClrTx/>
                <a:buSzTx/>
                <a:buFontTx/>
                <a:buNone/>
                <a:tabLst/>
                <a:defRPr/>
              </a:pPr>
              <a:r>
                <a:rPr kumimoji="0" lang="en-US" sz="2000" b="0" i="1" u="none" strike="noStrike" kern="1200" cap="none" spc="-100" normalizeH="0" baseline="0" noProof="0" dirty="0">
                  <a:ln>
                    <a:noFill/>
                  </a:ln>
                  <a:solidFill>
                    <a:prstClr val="white">
                      <a:lumMod val="50000"/>
                    </a:prstClr>
                  </a:solidFill>
                  <a:effectLst/>
                  <a:uLnTx/>
                  <a:uFillTx/>
                  <a:latin typeface="Calibri" panose="020F0502020204030204"/>
                  <a:ea typeface="+mn-ea"/>
                  <a:cs typeface="+mn-cs"/>
                </a:rPr>
                <a:t>high bandwidth </a:t>
              </a:r>
              <a:r>
                <a:rPr kumimoji="0" lang="en-US" sz="2000" b="0" i="0" u="none" strike="noStrike" kern="1200" cap="none" spc="-100" normalizeH="0" baseline="0" noProof="0" dirty="0">
                  <a:ln>
                    <a:noFill/>
                  </a:ln>
                  <a:solidFill>
                    <a:prstClr val="white">
                      <a:lumMod val="50000"/>
                    </a:prstClr>
                  </a:solidFill>
                  <a:effectLst/>
                  <a:uLnTx/>
                  <a:uFillTx/>
                  <a:latin typeface="Calibri" panose="020F0502020204030204"/>
                  <a:ea typeface="+mn-ea"/>
                  <a:cs typeface="+mn-cs"/>
                </a:rPr>
                <a:t>with</a:t>
              </a:r>
            </a:p>
            <a:p>
              <a:pPr marL="0" marR="0" lvl="0" indent="0" algn="r" defTabSz="914400" rtl="0" eaLnBrk="1" fontAlgn="auto" latinLnBrk="0" hangingPunct="1">
                <a:lnSpc>
                  <a:spcPct val="8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Through-Silicon</a:t>
              </a:r>
              <a:b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br>
              <a:r>
                <a:rPr kumimoji="0" lang="en-US" sz="2000" b="1"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Vias</a:t>
              </a:r>
              <a: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(TSVs)</a:t>
              </a:r>
            </a:p>
          </p:txBody>
        </p:sp>
        <p:cxnSp>
          <p:nvCxnSpPr>
            <p:cNvPr id="68" name="Curved Connector 67"/>
            <p:cNvCxnSpPr>
              <a:cxnSpLocks noChangeShapeType="1"/>
              <a:stCxn id="67" idx="3"/>
              <a:endCxn id="21" idx="4"/>
            </p:cNvCxnSpPr>
            <p:nvPr/>
          </p:nvCxnSpPr>
          <p:spPr bwMode="auto">
            <a:xfrm flipH="1">
              <a:off x="5391953" y="3522876"/>
              <a:ext cx="57150" cy="612437"/>
            </a:xfrm>
            <a:prstGeom prst="curvedConnector3">
              <a:avLst>
                <a:gd name="adj1" fmla="val -400000"/>
              </a:avLst>
            </a:prstGeom>
            <a:noFill/>
            <a:ln w="38100" algn="ctr">
              <a:solidFill>
                <a:schemeClr val="bg1">
                  <a:lumMod val="50000"/>
                </a:schemeClr>
              </a:solidFill>
              <a:miter lim="800000"/>
              <a:headEnd/>
              <a:tailEnd type="triangle" w="med" len="med"/>
            </a:ln>
            <a:extLst>
              <a:ext uri="{909E8E84-426E-40DD-AFC4-6F175D3DCCD1}">
                <a14:hiddenFill xmlns:a14="http://schemas.microsoft.com/office/drawing/2010/main">
                  <a:noFill/>
                </a14:hiddenFill>
              </a:ext>
            </a:extLst>
          </p:spPr>
        </p:cxnSp>
      </p:grpSp>
      <p:sp>
        <p:nvSpPr>
          <p:cNvPr id="69" name="TextBox 68"/>
          <p:cNvSpPr txBox="1"/>
          <p:nvPr/>
        </p:nvSpPr>
        <p:spPr bwMode="auto">
          <a:xfrm>
            <a:off x="6644046" y="6229290"/>
            <a:ext cx="2256708" cy="400110"/>
          </a:xfrm>
          <a:prstGeom prst="rect">
            <a:avLst/>
          </a:prstGeom>
          <a:noFill/>
        </p:spPr>
        <p:txBody>
          <a:bodyPr wrap="none" lIns="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dedicated</a:t>
            </a:r>
            <a:r>
              <a:rPr kumimoji="0" lang="en-US" sz="2000" b="1" i="1"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 </a:t>
            </a:r>
            <a:r>
              <a:rPr kumimoji="0" lang="en-US" sz="2000" b="1"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Logic Layer</a:t>
            </a:r>
          </a:p>
        </p:txBody>
      </p:sp>
      <p:sp>
        <p:nvSpPr>
          <p:cNvPr id="80" name="Rectangle 79"/>
          <p:cNvSpPr/>
          <p:nvPr/>
        </p:nvSpPr>
        <p:spPr>
          <a:xfrm>
            <a:off x="76200" y="2336145"/>
            <a:ext cx="5663872" cy="837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1" name="Rectangle 80"/>
          <p:cNvSpPr/>
          <p:nvPr/>
        </p:nvSpPr>
        <p:spPr>
          <a:xfrm>
            <a:off x="76200" y="3173852"/>
            <a:ext cx="5663872" cy="1828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Rectangle 81"/>
          <p:cNvSpPr/>
          <p:nvPr/>
        </p:nvSpPr>
        <p:spPr>
          <a:xfrm>
            <a:off x="76200" y="4973156"/>
            <a:ext cx="5663872" cy="18086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83" name="Table 82"/>
          <p:cNvGraphicFramePr>
            <a:graphicFrameLocks noGrp="1"/>
          </p:cNvGraphicFramePr>
          <p:nvPr>
            <p:extLst/>
          </p:nvPr>
        </p:nvGraphicFramePr>
        <p:xfrm>
          <a:off x="152400" y="799783"/>
          <a:ext cx="5562600" cy="6156960"/>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1865775044"/>
                    </a:ext>
                  </a:extLst>
                </a:gridCol>
                <a:gridCol w="1028700">
                  <a:extLst>
                    <a:ext uri="{9D8B030D-6E8A-4147-A177-3AD203B41FA5}">
                      <a16:colId xmlns:a16="http://schemas.microsoft.com/office/drawing/2014/main" val="2931050581"/>
                    </a:ext>
                  </a:extLst>
                </a:gridCol>
                <a:gridCol w="1028700">
                  <a:extLst>
                    <a:ext uri="{9D8B030D-6E8A-4147-A177-3AD203B41FA5}">
                      <a16:colId xmlns:a16="http://schemas.microsoft.com/office/drawing/2014/main" val="2480256659"/>
                    </a:ext>
                  </a:extLst>
                </a:gridCol>
                <a:gridCol w="1028700">
                  <a:extLst>
                    <a:ext uri="{9D8B030D-6E8A-4147-A177-3AD203B41FA5}">
                      <a16:colId xmlns:a16="http://schemas.microsoft.com/office/drawing/2014/main" val="3224697103"/>
                    </a:ext>
                  </a:extLst>
                </a:gridCol>
                <a:gridCol w="1028700">
                  <a:extLst>
                    <a:ext uri="{9D8B030D-6E8A-4147-A177-3AD203B41FA5}">
                      <a16:colId xmlns:a16="http://schemas.microsoft.com/office/drawing/2014/main" val="1389644233"/>
                    </a:ext>
                  </a:extLst>
                </a:gridCol>
              </a:tblGrid>
              <a:tr h="370840">
                <a:tc>
                  <a:txBody>
                    <a:bodyPr/>
                    <a:lstStyle/>
                    <a:p>
                      <a:pPr algn="ctr"/>
                      <a:r>
                        <a:rPr lang="en-US" sz="2200" dirty="0">
                          <a:latin typeface="Adobe Garamond Pro Bold" panose="02020702060506020403" pitchFamily="18" charset="0"/>
                        </a:rPr>
                        <a:t>DRAM Type</a:t>
                      </a:r>
                    </a:p>
                  </a:txBody>
                  <a:tcPr marL="0" marR="0" anchor="ctr"/>
                </a:tc>
                <a:tc>
                  <a:txBody>
                    <a:bodyPr/>
                    <a:lstStyle/>
                    <a:p>
                      <a:pPr algn="ctr"/>
                      <a:r>
                        <a:rPr lang="en-US" sz="2200" dirty="0">
                          <a:latin typeface="Adobe Garamond Pro Bold" panose="02020702060506020403" pitchFamily="18" charset="0"/>
                        </a:rPr>
                        <a:t>Banks per Rank</a:t>
                      </a:r>
                    </a:p>
                  </a:txBody>
                  <a:tcPr marL="0" marR="0" anchor="ctr"/>
                </a:tc>
                <a:tc>
                  <a:txBody>
                    <a:bodyPr/>
                    <a:lstStyle/>
                    <a:p>
                      <a:pPr algn="ctr"/>
                      <a:r>
                        <a:rPr lang="en-US" sz="2200" dirty="0">
                          <a:latin typeface="Adobe Garamond Pro Bold" panose="02020702060506020403" pitchFamily="18" charset="0"/>
                        </a:rPr>
                        <a:t>Bank Groups</a:t>
                      </a:r>
                    </a:p>
                  </a:txBody>
                  <a:tcPr marL="0" marR="0" anchor="ctr"/>
                </a:tc>
                <a:tc>
                  <a:txBody>
                    <a:bodyPr/>
                    <a:lstStyle/>
                    <a:p>
                      <a:pPr algn="ctr"/>
                      <a:r>
                        <a:rPr lang="en-US" sz="2200" dirty="0">
                          <a:latin typeface="Adobe Garamond Pro Bold" panose="02020702060506020403" pitchFamily="18" charset="0"/>
                        </a:rPr>
                        <a:t>3D-Stacked</a:t>
                      </a:r>
                    </a:p>
                  </a:txBody>
                  <a:tcPr marL="0" marR="0" anchor="ctr"/>
                </a:tc>
                <a:tc>
                  <a:txBody>
                    <a:bodyPr/>
                    <a:lstStyle/>
                    <a:p>
                      <a:pPr algn="ctr"/>
                      <a:r>
                        <a:rPr lang="en-US" sz="2200" dirty="0">
                          <a:latin typeface="Adobe Garamond Pro Bold" panose="02020702060506020403" pitchFamily="18" charset="0"/>
                        </a:rPr>
                        <a:t>Low-Power</a:t>
                      </a:r>
                    </a:p>
                  </a:txBody>
                  <a:tcPr marL="0" marR="0" anchor="ctr"/>
                </a:tc>
                <a:extLst>
                  <a:ext uri="{0D108BD9-81ED-4DB2-BD59-A6C34878D82A}">
                    <a16:rowId xmlns:a16="http://schemas.microsoft.com/office/drawing/2014/main" val="2686557727"/>
                  </a:ext>
                </a:extLst>
              </a:tr>
              <a:tr h="370840">
                <a:tc>
                  <a:txBody>
                    <a:bodyPr/>
                    <a:lstStyle/>
                    <a:p>
                      <a:pPr algn="ctr"/>
                      <a:r>
                        <a:rPr lang="en-US" sz="2200" b="1" dirty="0">
                          <a:latin typeface="Adobe Garamond Pro" panose="02020502060506020403" pitchFamily="18" charset="0"/>
                        </a:rPr>
                        <a:t>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928287677"/>
                  </a:ext>
                </a:extLst>
              </a:tr>
              <a:tr h="370840">
                <a:tc>
                  <a:txBody>
                    <a:bodyPr/>
                    <a:lstStyle/>
                    <a:p>
                      <a:pPr algn="ctr"/>
                      <a:r>
                        <a:rPr lang="en-US" sz="2200" b="1" dirty="0">
                          <a:latin typeface="Adobe Garamond Pro" panose="02020502060506020403" pitchFamily="18" charset="0"/>
                        </a:rPr>
                        <a:t>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758072128"/>
                  </a:ext>
                </a:extLst>
              </a:tr>
              <a:tr h="370840">
                <a:tc>
                  <a:txBody>
                    <a:bodyPr/>
                    <a:lstStyle/>
                    <a:p>
                      <a:pPr algn="ctr"/>
                      <a:r>
                        <a:rPr lang="en-US" sz="2200" b="1" dirty="0">
                          <a:latin typeface="Adobe Garamond Pro" panose="02020502060506020403" pitchFamily="18" charset="0"/>
                        </a:rPr>
                        <a:t>GDDR5</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63814981"/>
                  </a:ext>
                </a:extLst>
              </a:tr>
              <a:tr h="370840">
                <a:tc>
                  <a:txBody>
                    <a:bodyPr/>
                    <a:lstStyle/>
                    <a:p>
                      <a:pPr algn="ctr"/>
                      <a:r>
                        <a:rPr lang="en-US" sz="2200" b="1" dirty="0">
                          <a:latin typeface="Adobe Garamond Pro" panose="02020502060506020403" pitchFamily="18" charset="0"/>
                        </a:rPr>
                        <a:t>HBM</a:t>
                      </a:r>
                    </a:p>
                    <a:p>
                      <a:pPr algn="ctr"/>
                      <a:r>
                        <a:rPr lang="en-US" sz="1600" b="1" dirty="0">
                          <a:latin typeface="Adobe Garamond Pro" panose="02020502060506020403" pitchFamily="18" charset="0"/>
                        </a:rPr>
                        <a:t>High-Bandwidth Memory</a:t>
                      </a:r>
                      <a:endParaRPr lang="en-US" sz="2200" b="1" dirty="0">
                        <a:latin typeface="Adobe Garamond Pro" panose="02020502060506020403" pitchFamily="18" charset="0"/>
                      </a:endParaRP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3889831791"/>
                  </a:ext>
                </a:extLst>
              </a:tr>
              <a:tr h="370840">
                <a:tc>
                  <a:txBody>
                    <a:bodyPr/>
                    <a:lstStyle/>
                    <a:p>
                      <a:pPr algn="ctr"/>
                      <a:r>
                        <a:rPr lang="en-US" sz="2200" b="1" dirty="0">
                          <a:latin typeface="Adobe Garamond Pro" panose="02020502060506020403" pitchFamily="18" charset="0"/>
                        </a:rPr>
                        <a:t>HMC</a:t>
                      </a:r>
                    </a:p>
                    <a:p>
                      <a:pPr algn="ctr"/>
                      <a:r>
                        <a:rPr lang="en-US" sz="1600" b="1" dirty="0">
                          <a:latin typeface="Adobe Garamond Pro" panose="02020502060506020403" pitchFamily="18" charset="0"/>
                        </a:rPr>
                        <a:t>Hybrid Memory Cube</a:t>
                      </a:r>
                    </a:p>
                  </a:txBody>
                  <a:tcPr marL="0" marR="0" anchor="ctr"/>
                </a:tc>
                <a:tc>
                  <a:txBody>
                    <a:bodyPr/>
                    <a:lstStyle/>
                    <a:p>
                      <a:pPr algn="ctr"/>
                      <a:r>
                        <a:rPr lang="en-US" sz="2200" dirty="0">
                          <a:latin typeface="Adobe Garamond Pro" panose="02020502060506020403" pitchFamily="18" charset="0"/>
                        </a:rPr>
                        <a:t>256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93088369"/>
                  </a:ext>
                </a:extLst>
              </a:tr>
              <a:tr h="370840">
                <a:tc>
                  <a:txBody>
                    <a:bodyPr/>
                    <a:lstStyle/>
                    <a:p>
                      <a:pPr algn="ctr"/>
                      <a:r>
                        <a:rPr lang="en-US" sz="2200" b="1" dirty="0">
                          <a:latin typeface="Adobe Garamond Pro" panose="02020502060506020403" pitchFamily="18" charset="0"/>
                        </a:rPr>
                        <a:t>Wide I/O</a:t>
                      </a:r>
                    </a:p>
                  </a:txBody>
                  <a:tcPr marL="0" marR="0" anchor="ctr"/>
                </a:tc>
                <a:tc>
                  <a:txBody>
                    <a:bodyPr/>
                    <a:lstStyle/>
                    <a:p>
                      <a:pPr algn="ctr"/>
                      <a:r>
                        <a:rPr lang="en-US" sz="2200" dirty="0">
                          <a:latin typeface="Adobe Garamond Pro" panose="02020502060506020403" pitchFamily="18" charset="0"/>
                        </a:rPr>
                        <a:t>4</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556445875"/>
                  </a:ext>
                </a:extLst>
              </a:tr>
              <a:tr h="370840">
                <a:tc>
                  <a:txBody>
                    <a:bodyPr/>
                    <a:lstStyle/>
                    <a:p>
                      <a:pPr algn="ctr"/>
                      <a:r>
                        <a:rPr lang="en-US" sz="2200" b="1" dirty="0">
                          <a:latin typeface="Adobe Garamond Pro" panose="02020502060506020403" pitchFamily="18" charset="0"/>
                        </a:rPr>
                        <a:t>Wide I/O 2</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162054000"/>
                  </a:ext>
                </a:extLst>
              </a:tr>
              <a:tr h="370840">
                <a:tc>
                  <a:txBody>
                    <a:bodyPr/>
                    <a:lstStyle/>
                    <a:p>
                      <a:pPr algn="ctr"/>
                      <a:r>
                        <a:rPr lang="en-US" sz="2200" b="1" dirty="0">
                          <a:latin typeface="Adobe Garamond Pro" panose="02020502060506020403" pitchFamily="18" charset="0"/>
                        </a:rPr>
                        <a:t>LPDDR3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16714267"/>
                  </a:ext>
                </a:extLst>
              </a:tr>
              <a:tr h="370840">
                <a:tc>
                  <a:txBody>
                    <a:bodyPr/>
                    <a:lstStyle/>
                    <a:p>
                      <a:pPr algn="ctr"/>
                      <a:r>
                        <a:rPr lang="en-US" sz="2200" b="1" dirty="0">
                          <a:latin typeface="Adobe Garamond Pro" panose="02020502060506020403" pitchFamily="18" charset="0"/>
                        </a:rPr>
                        <a:t>LPDDR4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171935445"/>
                  </a:ext>
                </a:extLst>
              </a:tr>
            </a:tbl>
          </a:graphicData>
        </a:graphic>
      </p:graphicFrame>
      <p:cxnSp>
        <p:nvCxnSpPr>
          <p:cNvPr id="92" name="Straight Connector 91"/>
          <p:cNvCxnSpPr/>
          <p:nvPr/>
        </p:nvCxnSpPr>
        <p:spPr>
          <a:xfrm>
            <a:off x="5841344" y="2819400"/>
            <a:ext cx="3207918" cy="0"/>
          </a:xfrm>
          <a:prstGeom prst="line">
            <a:avLst/>
          </a:prstGeom>
          <a:noFill/>
          <a:ln w="50800" cap="flat" cmpd="sng" algn="ctr">
            <a:solidFill>
              <a:sysClr val="windowText" lastClr="000000"/>
            </a:solidFill>
            <a:prstDash val="solid"/>
            <a:miter lim="800000"/>
          </a:ln>
          <a:effectLst/>
        </p:spPr>
      </p:cxnSp>
      <p:sp>
        <p:nvSpPr>
          <p:cNvPr id="93" name="Rounded Rectangle 92"/>
          <p:cNvSpPr/>
          <p:nvPr/>
        </p:nvSpPr>
        <p:spPr>
          <a:xfrm>
            <a:off x="5841344" y="1307394"/>
            <a:ext cx="1538759" cy="1191930"/>
          </a:xfrm>
          <a:prstGeom prst="roundRect">
            <a:avLst>
              <a:gd name="adj" fmla="val 6768"/>
            </a:avLst>
          </a:prstGeom>
          <a:solidFill>
            <a:schemeClr val="accent3">
              <a:lumMod val="20000"/>
              <a:lumOff val="80000"/>
            </a:schemeClr>
          </a:solidFill>
          <a:ln w="12700" cap="flat" cmpd="sng" algn="ctr">
            <a:solidFill>
              <a:schemeClr val="tx1">
                <a:lumMod val="75000"/>
                <a:lumOff val="25000"/>
              </a:schemeClr>
            </a:solidFill>
            <a:prstDash val="lgDash"/>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Bank Group</a:t>
            </a:r>
          </a:p>
        </p:txBody>
      </p:sp>
      <p:sp>
        <p:nvSpPr>
          <p:cNvPr id="94" name="Rounded Rectangle 93"/>
          <p:cNvSpPr/>
          <p:nvPr/>
        </p:nvSpPr>
        <p:spPr>
          <a:xfrm>
            <a:off x="7510503" y="1307394"/>
            <a:ext cx="1538759" cy="1191930"/>
          </a:xfrm>
          <a:prstGeom prst="roundRect">
            <a:avLst>
              <a:gd name="adj" fmla="val 6768"/>
            </a:avLst>
          </a:prstGeom>
          <a:solidFill>
            <a:schemeClr val="accent3">
              <a:lumMod val="20000"/>
              <a:lumOff val="80000"/>
            </a:schemeClr>
          </a:solidFill>
          <a:ln w="12700" cap="flat" cmpd="sng" algn="ctr">
            <a:solidFill>
              <a:schemeClr val="tx1">
                <a:lumMod val="75000"/>
                <a:lumOff val="25000"/>
              </a:schemeClr>
            </a:solidFill>
            <a:prstDash val="lgDash"/>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Bank Group</a:t>
            </a:r>
          </a:p>
        </p:txBody>
      </p:sp>
      <p:sp>
        <p:nvSpPr>
          <p:cNvPr id="84" name="Rounded Rectangle 83"/>
          <p:cNvSpPr/>
          <p:nvPr/>
        </p:nvSpPr>
        <p:spPr>
          <a:xfrm>
            <a:off x="5943600"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5" name="Rounded Rectangle 84"/>
          <p:cNvSpPr/>
          <p:nvPr/>
        </p:nvSpPr>
        <p:spPr>
          <a:xfrm>
            <a:off x="6768536"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6" name="Rounded Rectangle 85"/>
          <p:cNvSpPr/>
          <p:nvPr/>
        </p:nvSpPr>
        <p:spPr>
          <a:xfrm>
            <a:off x="7593472"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7" name="Rounded Rectangle 86"/>
          <p:cNvSpPr/>
          <p:nvPr/>
        </p:nvSpPr>
        <p:spPr>
          <a:xfrm>
            <a:off x="8418409"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103" name="TextBox 102"/>
          <p:cNvSpPr txBox="1"/>
          <p:nvPr/>
        </p:nvSpPr>
        <p:spPr>
          <a:xfrm>
            <a:off x="6673983" y="2801012"/>
            <a:ext cx="1612621"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prstClr val="black"/>
                </a:solidFill>
                <a:effectLst/>
                <a:uLnTx/>
                <a:uFillTx/>
                <a:latin typeface="Calibri" panose="020F0502020204030204"/>
                <a:ea typeface="+mn-ea"/>
                <a:cs typeface="+mn-cs"/>
              </a:rPr>
              <a:t>memory channel</a:t>
            </a:r>
          </a:p>
        </p:txBody>
      </p:sp>
      <p:grpSp>
        <p:nvGrpSpPr>
          <p:cNvPr id="109" name="Group 108"/>
          <p:cNvGrpSpPr/>
          <p:nvPr/>
        </p:nvGrpSpPr>
        <p:grpSpPr>
          <a:xfrm>
            <a:off x="6191375" y="2054087"/>
            <a:ext cx="2501327" cy="176873"/>
            <a:chOff x="6348198" y="2190137"/>
            <a:chExt cx="2501327" cy="781663"/>
          </a:xfrm>
        </p:grpSpPr>
        <p:cxnSp>
          <p:nvCxnSpPr>
            <p:cNvPr id="105" name="Straight Connector 104"/>
            <p:cNvCxnSpPr/>
            <p:nvPr/>
          </p:nvCxnSpPr>
          <p:spPr>
            <a:xfrm flipV="1">
              <a:off x="6348198" y="2190137"/>
              <a:ext cx="0" cy="781663"/>
            </a:xfrm>
            <a:prstGeom prst="line">
              <a:avLst/>
            </a:prstGeom>
            <a:noFill/>
            <a:ln w="50800" cap="flat" cmpd="sng" algn="ctr">
              <a:solidFill>
                <a:sysClr val="windowText" lastClr="000000"/>
              </a:solidFill>
              <a:prstDash val="solid"/>
              <a:miter lim="800000"/>
            </a:ln>
            <a:effectLst/>
          </p:spPr>
        </p:cxnSp>
        <p:cxnSp>
          <p:nvCxnSpPr>
            <p:cNvPr id="106" name="Straight Connector 105"/>
            <p:cNvCxnSpPr/>
            <p:nvPr/>
          </p:nvCxnSpPr>
          <p:spPr>
            <a:xfrm flipV="1">
              <a:off x="7185907" y="2190137"/>
              <a:ext cx="0" cy="781663"/>
            </a:xfrm>
            <a:prstGeom prst="line">
              <a:avLst/>
            </a:prstGeom>
            <a:noFill/>
            <a:ln w="50800" cap="flat" cmpd="sng" algn="ctr">
              <a:solidFill>
                <a:sysClr val="windowText" lastClr="000000"/>
              </a:solidFill>
              <a:prstDash val="solid"/>
              <a:miter lim="800000"/>
            </a:ln>
            <a:effectLst/>
          </p:spPr>
        </p:cxnSp>
        <p:cxnSp>
          <p:nvCxnSpPr>
            <p:cNvPr id="107" name="Straight Connector 106"/>
            <p:cNvCxnSpPr/>
            <p:nvPr/>
          </p:nvCxnSpPr>
          <p:spPr>
            <a:xfrm flipV="1">
              <a:off x="8011816" y="2190137"/>
              <a:ext cx="0" cy="781663"/>
            </a:xfrm>
            <a:prstGeom prst="line">
              <a:avLst/>
            </a:prstGeom>
            <a:noFill/>
            <a:ln w="50800" cap="flat" cmpd="sng" algn="ctr">
              <a:solidFill>
                <a:sysClr val="windowText" lastClr="000000"/>
              </a:solidFill>
              <a:prstDash val="solid"/>
              <a:miter lim="800000"/>
            </a:ln>
            <a:effectLst/>
          </p:spPr>
        </p:cxnSp>
        <p:cxnSp>
          <p:nvCxnSpPr>
            <p:cNvPr id="108" name="Straight Connector 107"/>
            <p:cNvCxnSpPr/>
            <p:nvPr/>
          </p:nvCxnSpPr>
          <p:spPr>
            <a:xfrm flipV="1">
              <a:off x="8849525" y="2190137"/>
              <a:ext cx="0" cy="781663"/>
            </a:xfrm>
            <a:prstGeom prst="line">
              <a:avLst/>
            </a:prstGeom>
            <a:noFill/>
            <a:ln w="50800" cap="flat" cmpd="sng" algn="ctr">
              <a:solidFill>
                <a:sysClr val="windowText" lastClr="000000"/>
              </a:solidFill>
              <a:prstDash val="solid"/>
              <a:miter lim="800000"/>
            </a:ln>
            <a:effectLst/>
          </p:spPr>
        </p:cxnSp>
      </p:grpSp>
      <p:cxnSp>
        <p:nvCxnSpPr>
          <p:cNvPr id="110" name="Straight Connector 109"/>
          <p:cNvCxnSpPr/>
          <p:nvPr/>
        </p:nvCxnSpPr>
        <p:spPr>
          <a:xfrm>
            <a:off x="6168441" y="2230960"/>
            <a:ext cx="887187" cy="0"/>
          </a:xfrm>
          <a:prstGeom prst="line">
            <a:avLst/>
          </a:prstGeom>
          <a:noFill/>
          <a:ln w="50800" cap="flat" cmpd="sng" algn="ctr">
            <a:solidFill>
              <a:sysClr val="windowText" lastClr="000000"/>
            </a:solidFill>
            <a:prstDash val="solid"/>
            <a:miter lim="800000"/>
          </a:ln>
          <a:effectLst/>
        </p:spPr>
      </p:cxnSp>
      <p:cxnSp>
        <p:nvCxnSpPr>
          <p:cNvPr id="112" name="Straight Connector 111"/>
          <p:cNvCxnSpPr/>
          <p:nvPr/>
        </p:nvCxnSpPr>
        <p:spPr>
          <a:xfrm>
            <a:off x="7832059" y="2230960"/>
            <a:ext cx="887187" cy="0"/>
          </a:xfrm>
          <a:prstGeom prst="line">
            <a:avLst/>
          </a:prstGeom>
          <a:noFill/>
          <a:ln w="50800" cap="flat" cmpd="sng" algn="ctr">
            <a:solidFill>
              <a:sysClr val="windowText" lastClr="000000"/>
            </a:solidFill>
            <a:prstDash val="solid"/>
            <a:miter lim="800000"/>
          </a:ln>
          <a:effectLst/>
        </p:spPr>
      </p:cxnSp>
      <p:cxnSp>
        <p:nvCxnSpPr>
          <p:cNvPr id="113" name="Straight Connector 112"/>
          <p:cNvCxnSpPr/>
          <p:nvPr/>
        </p:nvCxnSpPr>
        <p:spPr>
          <a:xfrm flipV="1">
            <a:off x="6591548" y="2218157"/>
            <a:ext cx="0" cy="582856"/>
          </a:xfrm>
          <a:prstGeom prst="line">
            <a:avLst/>
          </a:prstGeom>
          <a:noFill/>
          <a:ln w="50800" cap="flat" cmpd="sng" algn="ctr">
            <a:solidFill>
              <a:sysClr val="windowText" lastClr="000000"/>
            </a:solidFill>
            <a:prstDash val="solid"/>
            <a:miter lim="800000"/>
          </a:ln>
          <a:effectLst/>
        </p:spPr>
      </p:cxnSp>
      <p:cxnSp>
        <p:nvCxnSpPr>
          <p:cNvPr id="116" name="Straight Connector 115"/>
          <p:cNvCxnSpPr/>
          <p:nvPr/>
        </p:nvCxnSpPr>
        <p:spPr>
          <a:xfrm flipV="1">
            <a:off x="8272864" y="2218157"/>
            <a:ext cx="0" cy="582856"/>
          </a:xfrm>
          <a:prstGeom prst="line">
            <a:avLst/>
          </a:prstGeom>
          <a:noFill/>
          <a:ln w="50800" cap="flat" cmpd="sng" algn="ctr">
            <a:solidFill>
              <a:sysClr val="windowText" lastClr="000000"/>
            </a:solidFill>
            <a:prstDash val="solid"/>
            <a:miter lim="800000"/>
          </a:ln>
          <a:effectLst/>
        </p:spPr>
      </p:cxnSp>
      <p:sp>
        <p:nvSpPr>
          <p:cNvPr id="120" name="Rounded Rectangle 119"/>
          <p:cNvSpPr/>
          <p:nvPr/>
        </p:nvSpPr>
        <p:spPr>
          <a:xfrm>
            <a:off x="3358453" y="2348598"/>
            <a:ext cx="2314752" cy="381000"/>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increased latency</a:t>
            </a:r>
          </a:p>
        </p:txBody>
      </p:sp>
      <p:sp>
        <p:nvSpPr>
          <p:cNvPr id="121" name="Rounded Rectangle 120"/>
          <p:cNvSpPr/>
          <p:nvPr/>
        </p:nvSpPr>
        <p:spPr>
          <a:xfrm>
            <a:off x="3358453" y="2754998"/>
            <a:ext cx="2314752" cy="381000"/>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increased area/power</a:t>
            </a:r>
          </a:p>
        </p:txBody>
      </p:sp>
      <p:sp>
        <p:nvSpPr>
          <p:cNvPr id="122" name="Rounded Rectangle 121"/>
          <p:cNvSpPr/>
          <p:nvPr/>
        </p:nvSpPr>
        <p:spPr>
          <a:xfrm>
            <a:off x="2374900" y="4200842"/>
            <a:ext cx="1600200" cy="677029"/>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narrower rows, higher latency</a:t>
            </a:r>
          </a:p>
        </p:txBody>
      </p:sp>
    </p:spTree>
    <p:extLst>
      <p:ext uri="{BB962C8B-B14F-4D97-AF65-F5344CB8AC3E}">
        <p14:creationId xmlns:p14="http://schemas.microsoft.com/office/powerpoint/2010/main" val="28705910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0"/>
                                        </p:tgtEl>
                                      </p:cBhvr>
                                    </p:animEffect>
                                    <p:set>
                                      <p:cBhvr>
                                        <p:cTn id="7" dur="1" fill="hold">
                                          <p:stCondLst>
                                            <p:cond delay="499"/>
                                          </p:stCondLst>
                                        </p:cTn>
                                        <p:tgtEl>
                                          <p:spTgt spid="8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1">
                                            <p:txEl>
                                              <p:pRg st="0" end="0"/>
                                            </p:txEl>
                                          </p:spTgt>
                                        </p:tgtEl>
                                        <p:attrNameLst>
                                          <p:attrName>style.visibility</p:attrName>
                                        </p:attrNameLst>
                                      </p:cBhvr>
                                      <p:to>
                                        <p:strVal val="visible"/>
                                      </p:to>
                                    </p:set>
                                    <p:animEffect transition="in" filter="fade">
                                      <p:cBhvr>
                                        <p:cTn id="12" dur="500"/>
                                        <p:tgtEl>
                                          <p:spTgt spid="91">
                                            <p:txEl>
                                              <p:pRg st="0" end="0"/>
                                            </p:txEl>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84"/>
                                        </p:tgtEl>
                                        <p:attrNameLst>
                                          <p:attrName>style.visibility</p:attrName>
                                        </p:attrNameLst>
                                      </p:cBhvr>
                                      <p:to>
                                        <p:strVal val="visible"/>
                                      </p:to>
                                    </p:set>
                                    <p:animEffect transition="in" filter="fade">
                                      <p:cBhvr>
                                        <p:cTn id="16" dur="500"/>
                                        <p:tgtEl>
                                          <p:spTgt spid="8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fade">
                                      <p:cBhvr>
                                        <p:cTn id="19" dur="500"/>
                                        <p:tgtEl>
                                          <p:spTgt spid="8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500"/>
                                        <p:tgtEl>
                                          <p:spTgt spid="8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7"/>
                                        </p:tgtEl>
                                        <p:attrNameLst>
                                          <p:attrName>style.visibility</p:attrName>
                                        </p:attrNameLst>
                                      </p:cBhvr>
                                      <p:to>
                                        <p:strVal val="visible"/>
                                      </p:to>
                                    </p:set>
                                    <p:animEffect transition="in" filter="fade">
                                      <p:cBhvr>
                                        <p:cTn id="25" dur="500"/>
                                        <p:tgtEl>
                                          <p:spTgt spid="87"/>
                                        </p:tgtEl>
                                      </p:cBhvr>
                                    </p:animEffect>
                                  </p:childTnLst>
                                </p:cTn>
                              </p:par>
                              <p:par>
                                <p:cTn id="26" presetID="10" presetClass="entr" presetSubtype="0" fill="hold" nodeType="withEffect">
                                  <p:stCondLst>
                                    <p:cond delay="0"/>
                                  </p:stCondLst>
                                  <p:childTnLst>
                                    <p:set>
                                      <p:cBhvr>
                                        <p:cTn id="27" dur="1" fill="hold">
                                          <p:stCondLst>
                                            <p:cond delay="0"/>
                                          </p:stCondLst>
                                        </p:cTn>
                                        <p:tgtEl>
                                          <p:spTgt spid="96"/>
                                        </p:tgtEl>
                                        <p:attrNameLst>
                                          <p:attrName>style.visibility</p:attrName>
                                        </p:attrNameLst>
                                      </p:cBhvr>
                                      <p:to>
                                        <p:strVal val="visible"/>
                                      </p:to>
                                    </p:set>
                                    <p:animEffect transition="in" filter="fade">
                                      <p:cBhvr>
                                        <p:cTn id="28" dur="500"/>
                                        <p:tgtEl>
                                          <p:spTgt spid="96"/>
                                        </p:tgtEl>
                                      </p:cBhvr>
                                    </p:animEffect>
                                  </p:childTnLst>
                                </p:cTn>
                              </p:par>
                              <p:par>
                                <p:cTn id="29" presetID="10" presetClass="entr" presetSubtype="0" fill="hold" nodeType="withEffect">
                                  <p:stCondLst>
                                    <p:cond delay="0"/>
                                  </p:stCondLst>
                                  <p:childTnLst>
                                    <p:set>
                                      <p:cBhvr>
                                        <p:cTn id="30" dur="1" fill="hold">
                                          <p:stCondLst>
                                            <p:cond delay="0"/>
                                          </p:stCondLst>
                                        </p:cTn>
                                        <p:tgtEl>
                                          <p:spTgt spid="100"/>
                                        </p:tgtEl>
                                        <p:attrNameLst>
                                          <p:attrName>style.visibility</p:attrName>
                                        </p:attrNameLst>
                                      </p:cBhvr>
                                      <p:to>
                                        <p:strVal val="visible"/>
                                      </p:to>
                                    </p:set>
                                    <p:animEffect transition="in" filter="fade">
                                      <p:cBhvr>
                                        <p:cTn id="31" dur="500"/>
                                        <p:tgtEl>
                                          <p:spTgt spid="100"/>
                                        </p:tgtEl>
                                      </p:cBhvr>
                                    </p:animEffect>
                                  </p:childTnLst>
                                </p:cTn>
                              </p:par>
                              <p:par>
                                <p:cTn id="32" presetID="10" presetClass="entr" presetSubtype="0" fill="hold" nodeType="withEffect">
                                  <p:stCondLst>
                                    <p:cond delay="0"/>
                                  </p:stCondLst>
                                  <p:childTnLst>
                                    <p:set>
                                      <p:cBhvr>
                                        <p:cTn id="33" dur="1" fill="hold">
                                          <p:stCondLst>
                                            <p:cond delay="0"/>
                                          </p:stCondLst>
                                        </p:cTn>
                                        <p:tgtEl>
                                          <p:spTgt spid="101"/>
                                        </p:tgtEl>
                                        <p:attrNameLst>
                                          <p:attrName>style.visibility</p:attrName>
                                        </p:attrNameLst>
                                      </p:cBhvr>
                                      <p:to>
                                        <p:strVal val="visible"/>
                                      </p:to>
                                    </p:set>
                                    <p:animEffect transition="in" filter="fade">
                                      <p:cBhvr>
                                        <p:cTn id="34" dur="500"/>
                                        <p:tgtEl>
                                          <p:spTgt spid="101"/>
                                        </p:tgtEl>
                                      </p:cBhvr>
                                    </p:animEffect>
                                  </p:childTnLst>
                                </p:cTn>
                              </p:par>
                              <p:par>
                                <p:cTn id="35" presetID="10" presetClass="entr" presetSubtype="0" fill="hold" nodeType="withEffect">
                                  <p:stCondLst>
                                    <p:cond delay="0"/>
                                  </p:stCondLst>
                                  <p:childTnLst>
                                    <p:set>
                                      <p:cBhvr>
                                        <p:cTn id="36" dur="1" fill="hold">
                                          <p:stCondLst>
                                            <p:cond delay="0"/>
                                          </p:stCondLst>
                                        </p:cTn>
                                        <p:tgtEl>
                                          <p:spTgt spid="102"/>
                                        </p:tgtEl>
                                        <p:attrNameLst>
                                          <p:attrName>style.visibility</p:attrName>
                                        </p:attrNameLst>
                                      </p:cBhvr>
                                      <p:to>
                                        <p:strVal val="visible"/>
                                      </p:to>
                                    </p:set>
                                    <p:animEffect transition="in" filter="fade">
                                      <p:cBhvr>
                                        <p:cTn id="37" dur="500"/>
                                        <p:tgtEl>
                                          <p:spTgt spid="102"/>
                                        </p:tgtEl>
                                      </p:cBhvr>
                                    </p:animEffect>
                                  </p:childTnLst>
                                </p:cTn>
                              </p:par>
                              <p:par>
                                <p:cTn id="38" presetID="10" presetClass="entr" presetSubtype="0" fill="hold" nodeType="withEffect">
                                  <p:stCondLst>
                                    <p:cond delay="0"/>
                                  </p:stCondLst>
                                  <p:childTnLst>
                                    <p:set>
                                      <p:cBhvr>
                                        <p:cTn id="39" dur="1" fill="hold">
                                          <p:stCondLst>
                                            <p:cond delay="0"/>
                                          </p:stCondLst>
                                        </p:cTn>
                                        <p:tgtEl>
                                          <p:spTgt spid="92"/>
                                        </p:tgtEl>
                                        <p:attrNameLst>
                                          <p:attrName>style.visibility</p:attrName>
                                        </p:attrNameLst>
                                      </p:cBhvr>
                                      <p:to>
                                        <p:strVal val="visible"/>
                                      </p:to>
                                    </p:set>
                                    <p:animEffect transition="in" filter="fade">
                                      <p:cBhvr>
                                        <p:cTn id="40" dur="500"/>
                                        <p:tgtEl>
                                          <p:spTgt spid="9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3"/>
                                        </p:tgtEl>
                                        <p:attrNameLst>
                                          <p:attrName>style.visibility</p:attrName>
                                        </p:attrNameLst>
                                      </p:cBhvr>
                                      <p:to>
                                        <p:strVal val="visible"/>
                                      </p:to>
                                    </p:set>
                                    <p:animEffect transition="in" filter="fade">
                                      <p:cBhvr>
                                        <p:cTn id="43" dur="500"/>
                                        <p:tgtEl>
                                          <p:spTgt spid="10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fade">
                                      <p:cBhvr>
                                        <p:cTn id="48" dur="500"/>
                                        <p:tgtEl>
                                          <p:spTgt spid="104"/>
                                        </p:tgtEl>
                                      </p:cBhvr>
                                    </p:animEffect>
                                  </p:childTnLst>
                                </p:cTn>
                              </p:par>
                              <p:par>
                                <p:cTn id="49" presetID="10" presetClass="entr" presetSubtype="0" fill="hold" nodeType="withEffect">
                                  <p:stCondLst>
                                    <p:cond delay="0"/>
                                  </p:stCondLst>
                                  <p:childTnLst>
                                    <p:set>
                                      <p:cBhvr>
                                        <p:cTn id="50" dur="1" fill="hold">
                                          <p:stCondLst>
                                            <p:cond delay="0"/>
                                          </p:stCondLst>
                                        </p:cTn>
                                        <p:tgtEl>
                                          <p:spTgt spid="109"/>
                                        </p:tgtEl>
                                        <p:attrNameLst>
                                          <p:attrName>style.visibility</p:attrName>
                                        </p:attrNameLst>
                                      </p:cBhvr>
                                      <p:to>
                                        <p:strVal val="visible"/>
                                      </p:to>
                                    </p:set>
                                    <p:animEffect transition="in" filter="fade">
                                      <p:cBhvr>
                                        <p:cTn id="51" dur="500"/>
                                        <p:tgtEl>
                                          <p:spTgt spid="109"/>
                                        </p:tgtEl>
                                      </p:cBhvr>
                                    </p:animEffect>
                                  </p:childTnLst>
                                </p:cTn>
                              </p:par>
                              <p:par>
                                <p:cTn id="52" presetID="10" presetClass="exit" presetSubtype="0" fill="hold" nodeType="withEffect">
                                  <p:stCondLst>
                                    <p:cond delay="0"/>
                                  </p:stCondLst>
                                  <p:childTnLst>
                                    <p:animEffect transition="out" filter="fade">
                                      <p:cBhvr>
                                        <p:cTn id="53" dur="500"/>
                                        <p:tgtEl>
                                          <p:spTgt spid="96"/>
                                        </p:tgtEl>
                                      </p:cBhvr>
                                    </p:animEffect>
                                    <p:set>
                                      <p:cBhvr>
                                        <p:cTn id="54" dur="1" fill="hold">
                                          <p:stCondLst>
                                            <p:cond delay="499"/>
                                          </p:stCondLst>
                                        </p:cTn>
                                        <p:tgtEl>
                                          <p:spTgt spid="96"/>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100"/>
                                        </p:tgtEl>
                                      </p:cBhvr>
                                    </p:animEffect>
                                    <p:set>
                                      <p:cBhvr>
                                        <p:cTn id="57" dur="1" fill="hold">
                                          <p:stCondLst>
                                            <p:cond delay="499"/>
                                          </p:stCondLst>
                                        </p:cTn>
                                        <p:tgtEl>
                                          <p:spTgt spid="100"/>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101"/>
                                        </p:tgtEl>
                                      </p:cBhvr>
                                    </p:animEffect>
                                    <p:set>
                                      <p:cBhvr>
                                        <p:cTn id="60" dur="1" fill="hold">
                                          <p:stCondLst>
                                            <p:cond delay="499"/>
                                          </p:stCondLst>
                                        </p:cTn>
                                        <p:tgtEl>
                                          <p:spTgt spid="101"/>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102"/>
                                        </p:tgtEl>
                                      </p:cBhvr>
                                    </p:animEffect>
                                    <p:set>
                                      <p:cBhvr>
                                        <p:cTn id="63" dur="1" fill="hold">
                                          <p:stCondLst>
                                            <p:cond delay="499"/>
                                          </p:stCondLst>
                                        </p:cTn>
                                        <p:tgtEl>
                                          <p:spTgt spid="102"/>
                                        </p:tgtEl>
                                        <p:attrNameLst>
                                          <p:attrName>style.visibility</p:attrName>
                                        </p:attrNameLst>
                                      </p:cBhvr>
                                      <p:to>
                                        <p:strVal val="hidden"/>
                                      </p:to>
                                    </p:set>
                                  </p:childTnLst>
                                </p:cTn>
                              </p:par>
                            </p:childTnLst>
                          </p:cTn>
                        </p:par>
                        <p:par>
                          <p:cTn id="64" fill="hold">
                            <p:stCondLst>
                              <p:cond delay="500"/>
                            </p:stCondLst>
                            <p:childTnLst>
                              <p:par>
                                <p:cTn id="65" presetID="10" presetClass="entr" presetSubtype="0"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fade">
                                      <p:cBhvr>
                                        <p:cTn id="67" dur="500"/>
                                        <p:tgtEl>
                                          <p:spTgt spid="9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94"/>
                                        </p:tgtEl>
                                        <p:attrNameLst>
                                          <p:attrName>style.visibility</p:attrName>
                                        </p:attrNameLst>
                                      </p:cBhvr>
                                      <p:to>
                                        <p:strVal val="visible"/>
                                      </p:to>
                                    </p:set>
                                    <p:animEffect transition="in" filter="fade">
                                      <p:cBhvr>
                                        <p:cTn id="70" dur="500"/>
                                        <p:tgtEl>
                                          <p:spTgt spid="94"/>
                                        </p:tgtEl>
                                      </p:cBhvr>
                                    </p:animEffect>
                                  </p:childTnLst>
                                </p:cTn>
                              </p:par>
                            </p:childTnLst>
                          </p:cTn>
                        </p:par>
                        <p:par>
                          <p:cTn id="71" fill="hold">
                            <p:stCondLst>
                              <p:cond delay="1000"/>
                            </p:stCondLst>
                            <p:childTnLst>
                              <p:par>
                                <p:cTn id="72" presetID="10" presetClass="entr" presetSubtype="0" fill="hold" grpId="0" nodeType="afterEffect">
                                  <p:stCondLst>
                                    <p:cond delay="0"/>
                                  </p:stCondLst>
                                  <p:childTnLst>
                                    <p:set>
                                      <p:cBhvr>
                                        <p:cTn id="73" dur="1" fill="hold">
                                          <p:stCondLst>
                                            <p:cond delay="0"/>
                                          </p:stCondLst>
                                        </p:cTn>
                                        <p:tgtEl>
                                          <p:spTgt spid="120"/>
                                        </p:tgtEl>
                                        <p:attrNameLst>
                                          <p:attrName>style.visibility</p:attrName>
                                        </p:attrNameLst>
                                      </p:cBhvr>
                                      <p:to>
                                        <p:strVal val="visible"/>
                                      </p:to>
                                    </p:set>
                                    <p:animEffect transition="in" filter="fade">
                                      <p:cBhvr>
                                        <p:cTn id="74" dur="500"/>
                                        <p:tgtEl>
                                          <p:spTgt spid="12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21"/>
                                        </p:tgtEl>
                                        <p:attrNameLst>
                                          <p:attrName>style.visibility</p:attrName>
                                        </p:attrNameLst>
                                      </p:cBhvr>
                                      <p:to>
                                        <p:strVal val="visible"/>
                                      </p:to>
                                    </p:set>
                                    <p:animEffect transition="in" filter="fade">
                                      <p:cBhvr>
                                        <p:cTn id="77" dur="500"/>
                                        <p:tgtEl>
                                          <p:spTgt spid="121"/>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110"/>
                                        </p:tgtEl>
                                        <p:attrNameLst>
                                          <p:attrName>style.visibility</p:attrName>
                                        </p:attrNameLst>
                                      </p:cBhvr>
                                      <p:to>
                                        <p:strVal val="visible"/>
                                      </p:to>
                                    </p:set>
                                    <p:animEffect transition="in" filter="fade">
                                      <p:cBhvr>
                                        <p:cTn id="82" dur="500"/>
                                        <p:tgtEl>
                                          <p:spTgt spid="110"/>
                                        </p:tgtEl>
                                      </p:cBhvr>
                                    </p:animEffect>
                                  </p:childTnLst>
                                </p:cTn>
                              </p:par>
                              <p:par>
                                <p:cTn id="83" presetID="10" presetClass="entr" presetSubtype="0" fill="hold" nodeType="withEffect">
                                  <p:stCondLst>
                                    <p:cond delay="0"/>
                                  </p:stCondLst>
                                  <p:childTnLst>
                                    <p:set>
                                      <p:cBhvr>
                                        <p:cTn id="84" dur="1" fill="hold">
                                          <p:stCondLst>
                                            <p:cond delay="0"/>
                                          </p:stCondLst>
                                        </p:cTn>
                                        <p:tgtEl>
                                          <p:spTgt spid="112"/>
                                        </p:tgtEl>
                                        <p:attrNameLst>
                                          <p:attrName>style.visibility</p:attrName>
                                        </p:attrNameLst>
                                      </p:cBhvr>
                                      <p:to>
                                        <p:strVal val="visible"/>
                                      </p:to>
                                    </p:set>
                                    <p:animEffect transition="in" filter="fade">
                                      <p:cBhvr>
                                        <p:cTn id="85" dur="500"/>
                                        <p:tgtEl>
                                          <p:spTgt spid="112"/>
                                        </p:tgtEl>
                                      </p:cBhvr>
                                    </p:animEffect>
                                  </p:childTnLst>
                                </p:cTn>
                              </p:par>
                              <p:par>
                                <p:cTn id="86" presetID="10" presetClass="entr" presetSubtype="0" fill="hold" nodeType="withEffect">
                                  <p:stCondLst>
                                    <p:cond delay="0"/>
                                  </p:stCondLst>
                                  <p:childTnLst>
                                    <p:set>
                                      <p:cBhvr>
                                        <p:cTn id="87" dur="1" fill="hold">
                                          <p:stCondLst>
                                            <p:cond delay="0"/>
                                          </p:stCondLst>
                                        </p:cTn>
                                        <p:tgtEl>
                                          <p:spTgt spid="116"/>
                                        </p:tgtEl>
                                        <p:attrNameLst>
                                          <p:attrName>style.visibility</p:attrName>
                                        </p:attrNameLst>
                                      </p:cBhvr>
                                      <p:to>
                                        <p:strVal val="visible"/>
                                      </p:to>
                                    </p:set>
                                    <p:animEffect transition="in" filter="fade">
                                      <p:cBhvr>
                                        <p:cTn id="88" dur="500"/>
                                        <p:tgtEl>
                                          <p:spTgt spid="116"/>
                                        </p:tgtEl>
                                      </p:cBhvr>
                                    </p:animEffect>
                                  </p:childTnLst>
                                </p:cTn>
                              </p:par>
                              <p:par>
                                <p:cTn id="89" presetID="10" presetClass="entr" presetSubtype="0" fill="hold" nodeType="withEffect">
                                  <p:stCondLst>
                                    <p:cond delay="0"/>
                                  </p:stCondLst>
                                  <p:childTnLst>
                                    <p:set>
                                      <p:cBhvr>
                                        <p:cTn id="90" dur="1" fill="hold">
                                          <p:stCondLst>
                                            <p:cond delay="0"/>
                                          </p:stCondLst>
                                        </p:cTn>
                                        <p:tgtEl>
                                          <p:spTgt spid="113"/>
                                        </p:tgtEl>
                                        <p:attrNameLst>
                                          <p:attrName>style.visibility</p:attrName>
                                        </p:attrNameLst>
                                      </p:cBhvr>
                                      <p:to>
                                        <p:strVal val="visible"/>
                                      </p:to>
                                    </p:set>
                                    <p:animEffect transition="in" filter="fade">
                                      <p:cBhvr>
                                        <p:cTn id="91" dur="500"/>
                                        <p:tgtEl>
                                          <p:spTgt spid="113"/>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xit" presetSubtype="0" fill="hold" grpId="0" nodeType="clickEffect">
                                  <p:stCondLst>
                                    <p:cond delay="0"/>
                                  </p:stCondLst>
                                  <p:childTnLst>
                                    <p:animEffect transition="out" filter="fade">
                                      <p:cBhvr>
                                        <p:cTn id="95" dur="500"/>
                                        <p:tgtEl>
                                          <p:spTgt spid="81"/>
                                        </p:tgtEl>
                                      </p:cBhvr>
                                    </p:animEffect>
                                    <p:set>
                                      <p:cBhvr>
                                        <p:cTn id="96" dur="1" fill="hold">
                                          <p:stCondLst>
                                            <p:cond delay="499"/>
                                          </p:stCondLst>
                                        </p:cTn>
                                        <p:tgtEl>
                                          <p:spTgt spid="81"/>
                                        </p:tgtEl>
                                        <p:attrNameLst>
                                          <p:attrName>style.visibility</p:attrName>
                                        </p:attrNameLst>
                                      </p:cBhvr>
                                      <p:to>
                                        <p:strVal val="hidden"/>
                                      </p:to>
                                    </p:set>
                                  </p:childTnLst>
                                </p:cTn>
                              </p:par>
                              <p:par>
                                <p:cTn id="97" presetID="10" presetClass="exit" presetSubtype="0" fill="hold" grpId="1" nodeType="withEffect">
                                  <p:stCondLst>
                                    <p:cond delay="0"/>
                                  </p:stCondLst>
                                  <p:childTnLst>
                                    <p:animEffect transition="out" filter="fade">
                                      <p:cBhvr>
                                        <p:cTn id="98" dur="500"/>
                                        <p:tgtEl>
                                          <p:spTgt spid="120"/>
                                        </p:tgtEl>
                                      </p:cBhvr>
                                    </p:animEffect>
                                    <p:set>
                                      <p:cBhvr>
                                        <p:cTn id="99" dur="1" fill="hold">
                                          <p:stCondLst>
                                            <p:cond delay="499"/>
                                          </p:stCondLst>
                                        </p:cTn>
                                        <p:tgtEl>
                                          <p:spTgt spid="120"/>
                                        </p:tgtEl>
                                        <p:attrNameLst>
                                          <p:attrName>style.visibility</p:attrName>
                                        </p:attrNameLst>
                                      </p:cBhvr>
                                      <p:to>
                                        <p:strVal val="hidden"/>
                                      </p:to>
                                    </p:set>
                                  </p:childTnLst>
                                </p:cTn>
                              </p:par>
                              <p:par>
                                <p:cTn id="100" presetID="10" presetClass="exit" presetSubtype="0" fill="hold" grpId="1" nodeType="withEffect">
                                  <p:stCondLst>
                                    <p:cond delay="0"/>
                                  </p:stCondLst>
                                  <p:childTnLst>
                                    <p:animEffect transition="out" filter="fade">
                                      <p:cBhvr>
                                        <p:cTn id="101" dur="500"/>
                                        <p:tgtEl>
                                          <p:spTgt spid="121"/>
                                        </p:tgtEl>
                                      </p:cBhvr>
                                    </p:animEffect>
                                    <p:set>
                                      <p:cBhvr>
                                        <p:cTn id="102" dur="1" fill="hold">
                                          <p:stCondLst>
                                            <p:cond delay="499"/>
                                          </p:stCondLst>
                                        </p:cTn>
                                        <p:tgtEl>
                                          <p:spTgt spid="121"/>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91">
                                            <p:txEl>
                                              <p:pRg st="6" end="6"/>
                                            </p:txEl>
                                          </p:spTgt>
                                        </p:tgtEl>
                                        <p:attrNameLst>
                                          <p:attrName>style.visibility</p:attrName>
                                        </p:attrNameLst>
                                      </p:cBhvr>
                                      <p:to>
                                        <p:strVal val="visible"/>
                                      </p:to>
                                    </p:set>
                                    <p:animEffect transition="in" filter="fade">
                                      <p:cBhvr>
                                        <p:cTn id="107" dur="500"/>
                                        <p:tgtEl>
                                          <p:spTgt spid="91">
                                            <p:txEl>
                                              <p:pRg st="6" end="6"/>
                                            </p:txEl>
                                          </p:spTgt>
                                        </p:tgtEl>
                                      </p:cBhvr>
                                    </p:animEffect>
                                  </p:childTnLst>
                                </p:cTn>
                              </p:par>
                              <p:par>
                                <p:cTn id="108" presetID="10" presetClass="entr" presetSubtype="0" fill="hold" nodeType="withEffect">
                                  <p:stCondLst>
                                    <p:cond delay="0"/>
                                  </p:stCondLst>
                                  <p:childTnLst>
                                    <p:set>
                                      <p:cBhvr>
                                        <p:cTn id="109" dur="1" fill="hold">
                                          <p:stCondLst>
                                            <p:cond delay="0"/>
                                          </p:stCondLst>
                                        </p:cTn>
                                        <p:tgtEl>
                                          <p:spTgt spid="6"/>
                                        </p:tgtEl>
                                        <p:attrNameLst>
                                          <p:attrName>style.visibility</p:attrName>
                                        </p:attrNameLst>
                                      </p:cBhvr>
                                      <p:to>
                                        <p:strVal val="visible"/>
                                      </p:to>
                                    </p:set>
                                    <p:animEffect transition="in" filter="fade">
                                      <p:cBhvr>
                                        <p:cTn id="110" dur="500"/>
                                        <p:tgtEl>
                                          <p:spTgt spid="6"/>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fade">
                                      <p:cBhvr>
                                        <p:cTn id="113" dur="500"/>
                                        <p:tgtEl>
                                          <p:spTgt spid="69"/>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nodeType="clickEffect">
                                  <p:stCondLst>
                                    <p:cond delay="0"/>
                                  </p:stCondLst>
                                  <p:childTnLst>
                                    <p:set>
                                      <p:cBhvr>
                                        <p:cTn id="117" dur="1" fill="hold">
                                          <p:stCondLst>
                                            <p:cond delay="0"/>
                                          </p:stCondLst>
                                        </p:cTn>
                                        <p:tgtEl>
                                          <p:spTgt spid="66"/>
                                        </p:tgtEl>
                                        <p:attrNameLst>
                                          <p:attrName>style.visibility</p:attrName>
                                        </p:attrNameLst>
                                      </p:cBhvr>
                                      <p:to>
                                        <p:strVal val="visible"/>
                                      </p:to>
                                    </p:set>
                                    <p:animEffect transition="in" filter="fade">
                                      <p:cBhvr>
                                        <p:cTn id="118" dur="500"/>
                                        <p:tgtEl>
                                          <p:spTgt spid="66"/>
                                        </p:tgtEl>
                                      </p:cBhvr>
                                    </p:animEffect>
                                  </p:childTnLst>
                                </p:cTn>
                              </p:par>
                            </p:childTnLst>
                          </p:cTn>
                        </p:par>
                        <p:par>
                          <p:cTn id="119" fill="hold">
                            <p:stCondLst>
                              <p:cond delay="500"/>
                            </p:stCondLst>
                            <p:childTnLst>
                              <p:par>
                                <p:cTn id="120" presetID="10" presetClass="entr" presetSubtype="0" fill="hold" grpId="0" nodeType="afterEffect">
                                  <p:stCondLst>
                                    <p:cond delay="0"/>
                                  </p:stCondLst>
                                  <p:childTnLst>
                                    <p:set>
                                      <p:cBhvr>
                                        <p:cTn id="121" dur="1" fill="hold">
                                          <p:stCondLst>
                                            <p:cond delay="0"/>
                                          </p:stCondLst>
                                        </p:cTn>
                                        <p:tgtEl>
                                          <p:spTgt spid="122"/>
                                        </p:tgtEl>
                                        <p:attrNameLst>
                                          <p:attrName>style.visibility</p:attrName>
                                        </p:attrNameLst>
                                      </p:cBhvr>
                                      <p:to>
                                        <p:strVal val="visible"/>
                                      </p:to>
                                    </p:set>
                                    <p:animEffect transition="in" filter="fade">
                                      <p:cBhvr>
                                        <p:cTn id="122" dur="500"/>
                                        <p:tgtEl>
                                          <p:spTgt spid="122"/>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xit" presetSubtype="0" fill="hold" grpId="0" nodeType="clickEffect">
                                  <p:stCondLst>
                                    <p:cond delay="0"/>
                                  </p:stCondLst>
                                  <p:childTnLst>
                                    <p:animEffect transition="out" filter="fade">
                                      <p:cBhvr>
                                        <p:cTn id="126" dur="500"/>
                                        <p:tgtEl>
                                          <p:spTgt spid="82"/>
                                        </p:tgtEl>
                                      </p:cBhvr>
                                    </p:animEffect>
                                    <p:set>
                                      <p:cBhvr>
                                        <p:cTn id="127" dur="1" fill="hold">
                                          <p:stCondLst>
                                            <p:cond delay="499"/>
                                          </p:stCondLst>
                                        </p:cTn>
                                        <p:tgtEl>
                                          <p:spTgt spid="82"/>
                                        </p:tgtEl>
                                        <p:attrNameLst>
                                          <p:attrName>style.visibility</p:attrName>
                                        </p:attrNameLst>
                                      </p:cBhvr>
                                      <p:to>
                                        <p:strVal val="hidden"/>
                                      </p:to>
                                    </p:set>
                                  </p:childTnLst>
                                </p:cTn>
                              </p:par>
                              <p:par>
                                <p:cTn id="128" presetID="10" presetClass="exit" presetSubtype="0" fill="hold" grpId="1" nodeType="withEffect">
                                  <p:stCondLst>
                                    <p:cond delay="0"/>
                                  </p:stCondLst>
                                  <p:childTnLst>
                                    <p:animEffect transition="out" filter="fade">
                                      <p:cBhvr>
                                        <p:cTn id="129" dur="500"/>
                                        <p:tgtEl>
                                          <p:spTgt spid="122"/>
                                        </p:tgtEl>
                                      </p:cBhvr>
                                    </p:animEffect>
                                    <p:set>
                                      <p:cBhvr>
                                        <p:cTn id="130" dur="1" fill="hold">
                                          <p:stCondLst>
                                            <p:cond delay="499"/>
                                          </p:stCondLst>
                                        </p:cTn>
                                        <p:tgtEl>
                                          <p:spTgt spid="122"/>
                                        </p:tgtEl>
                                        <p:attrNameLst>
                                          <p:attrName>style.visibility</p:attrName>
                                        </p:attrNameLst>
                                      </p:cBhvr>
                                      <p:to>
                                        <p:strVal val="hidden"/>
                                      </p:to>
                                    </p:set>
                                  </p:childTnLst>
                                </p:cTn>
                              </p:par>
                              <p:par>
                                <p:cTn id="131" presetID="1" presetClass="entr" presetSubtype="0" fill="hold" nodeType="withEffect">
                                  <p:stCondLst>
                                    <p:cond delay="0"/>
                                  </p:stCondLst>
                                  <p:childTnLst>
                                    <p:set>
                                      <p:cBhvr>
                                        <p:cTn id="132"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69" grpId="0"/>
      <p:bldP spid="80" grpId="0" animBg="1"/>
      <p:bldP spid="81" grpId="0" animBg="1"/>
      <p:bldP spid="82" grpId="0" animBg="1"/>
      <p:bldP spid="93" grpId="0" animBg="1"/>
      <p:bldP spid="94" grpId="0" animBg="1"/>
      <p:bldP spid="84" grpId="0" animBg="1"/>
      <p:bldP spid="85" grpId="0" animBg="1"/>
      <p:bldP spid="86" grpId="0" animBg="1"/>
      <p:bldP spid="87" grpId="0" animBg="1"/>
      <p:bldP spid="103" grpId="0"/>
      <p:bldP spid="120" grpId="0" animBg="1"/>
      <p:bldP spid="120" grpId="1" animBg="1"/>
      <p:bldP spid="121" grpId="0" animBg="1"/>
      <p:bldP spid="121" grpId="1" animBg="1"/>
      <p:bldP spid="122" grpId="0" animBg="1"/>
      <p:bldP spid="122" grpId="1" animBg="1"/>
    </p:bld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Need for Lower Access Latency: Performance</a:t>
            </a:r>
          </a:p>
        </p:txBody>
      </p:sp>
      <p:sp>
        <p:nvSpPr>
          <p:cNvPr id="3" name="Content Placeholder 2"/>
          <p:cNvSpPr>
            <a:spLocks noGrp="1"/>
          </p:cNvSpPr>
          <p:nvPr>
            <p:ph idx="1"/>
          </p:nvPr>
        </p:nvSpPr>
        <p:spPr/>
        <p:txBody>
          <a:bodyPr/>
          <a:lstStyle/>
          <a:p>
            <a:r>
              <a:rPr lang="en-US" dirty="0"/>
              <a:t>New DRAM types often increase access latency in order to provide more banks, higher throughput</a:t>
            </a:r>
          </a:p>
          <a:p>
            <a:r>
              <a:rPr lang="en-US" dirty="0"/>
              <a:t>Many applications can’t make up for the increased latency</a:t>
            </a:r>
          </a:p>
          <a:p>
            <a:pPr lvl="1"/>
            <a:r>
              <a:rPr lang="en-US" dirty="0"/>
              <a:t>Especially true of common OS routines (e.g., file I/O, process forking)</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A variety of desktop/scientific, server/cloud, GPGPU applications</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281</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graphicFrame>
        <p:nvGraphicFramePr>
          <p:cNvPr id="5" name="Chart 4"/>
          <p:cNvGraphicFramePr>
            <a:graphicFrameLocks/>
          </p:cNvGraphicFramePr>
          <p:nvPr>
            <p:extLst/>
          </p:nvPr>
        </p:nvGraphicFramePr>
        <p:xfrm>
          <a:off x="152400" y="2514600"/>
          <a:ext cx="8839200" cy="2886075"/>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0" y="5875185"/>
            <a:ext cx="9144000" cy="708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50" normalizeH="0" baseline="0" noProof="0" dirty="0">
                <a:ln>
                  <a:noFill/>
                </a:ln>
                <a:solidFill>
                  <a:prstClr val="white"/>
                </a:solidFill>
                <a:effectLst/>
                <a:uLnTx/>
                <a:uFillTx/>
                <a:latin typeface="Adobe Garamond Pro Bold" panose="02020702060506020403" pitchFamily="18" charset="0"/>
                <a:ea typeface="+mn-ea"/>
                <a:cs typeface="+mn-cs"/>
              </a:rPr>
              <a:t>Several applications don’t benefit from more parallelism</a:t>
            </a:r>
          </a:p>
        </p:txBody>
      </p:sp>
    </p:spTree>
    <p:extLst>
      <p:ext uri="{BB962C8B-B14F-4D97-AF65-F5344CB8AC3E}">
        <p14:creationId xmlns:p14="http://schemas.microsoft.com/office/powerpoint/2010/main" val="19848094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Takeaways</a:t>
            </a:r>
          </a:p>
        </p:txBody>
      </p:sp>
      <p:sp>
        <p:nvSpPr>
          <p:cNvPr id="3" name="Content Placeholder 2"/>
          <p:cNvSpPr>
            <a:spLocks noGrp="1"/>
          </p:cNvSpPr>
          <p:nvPr>
            <p:ph idx="1"/>
          </p:nvPr>
        </p:nvSpPr>
        <p:spPr>
          <a:xfrm>
            <a:off x="152400" y="1066799"/>
            <a:ext cx="8839200" cy="5470527"/>
          </a:xfrm>
        </p:spPr>
        <p:txBody>
          <a:bodyPr/>
          <a:lstStyle/>
          <a:p>
            <a:pPr marL="514350" indent="-514350">
              <a:spcAft>
                <a:spcPts val="3600"/>
              </a:spcAft>
              <a:buFont typeface="+mj-lt"/>
              <a:buAutoNum type="arabicPeriod"/>
            </a:pPr>
            <a:r>
              <a:rPr lang="en-US" dirty="0">
                <a:solidFill>
                  <a:srgbClr val="0070C0"/>
                </a:solidFill>
              </a:rPr>
              <a:t>DRAM latency remains a critical bottleneck for</a:t>
            </a:r>
            <a:br>
              <a:rPr lang="en-US" dirty="0">
                <a:solidFill>
                  <a:srgbClr val="0070C0"/>
                </a:solidFill>
              </a:rPr>
            </a:br>
            <a:r>
              <a:rPr lang="en-US" dirty="0">
                <a:solidFill>
                  <a:srgbClr val="0070C0"/>
                </a:solidFill>
              </a:rPr>
              <a:t>many applications</a:t>
            </a:r>
          </a:p>
          <a:p>
            <a:pPr marL="514350" indent="-514350">
              <a:spcAft>
                <a:spcPts val="3600"/>
              </a:spcAft>
              <a:buFont typeface="+mj-lt"/>
              <a:buAutoNum type="arabicPeriod"/>
            </a:pPr>
            <a:r>
              <a:rPr lang="en-US" dirty="0">
                <a:solidFill>
                  <a:schemeClr val="accent2"/>
                </a:solidFill>
              </a:rPr>
              <a:t>Bank parallelism is not fully utilized by a wide variety</a:t>
            </a:r>
            <a:br>
              <a:rPr lang="en-US" dirty="0">
                <a:solidFill>
                  <a:schemeClr val="accent2"/>
                </a:solidFill>
              </a:rPr>
            </a:br>
            <a:r>
              <a:rPr lang="en-US" dirty="0">
                <a:solidFill>
                  <a:schemeClr val="accent2"/>
                </a:solidFill>
              </a:rPr>
              <a:t>of applications</a:t>
            </a:r>
          </a:p>
          <a:p>
            <a:pPr marL="514350" indent="-514350">
              <a:spcAft>
                <a:spcPts val="3600"/>
              </a:spcAft>
              <a:buFont typeface="+mj-lt"/>
              <a:buAutoNum type="arabicPeriod"/>
            </a:pPr>
            <a:r>
              <a:rPr lang="en-US" dirty="0"/>
              <a:t>Spatial locality continues to provide significant performance benefits if it is exploited by the memory subsystem</a:t>
            </a:r>
          </a:p>
          <a:p>
            <a:pPr marL="514350" indent="-514350">
              <a:spcAft>
                <a:spcPts val="3600"/>
              </a:spcAft>
              <a:buFont typeface="+mj-lt"/>
              <a:buAutoNum type="arabicPeriod"/>
            </a:pPr>
            <a:r>
              <a:rPr lang="en-US" dirty="0">
                <a:solidFill>
                  <a:schemeClr val="accent4"/>
                </a:solidFill>
              </a:rPr>
              <a:t>For some classes of applications, low-power memory</a:t>
            </a:r>
            <a:br>
              <a:rPr lang="en-US" dirty="0">
                <a:solidFill>
                  <a:schemeClr val="accent4"/>
                </a:solidFill>
              </a:rPr>
            </a:br>
            <a:r>
              <a:rPr lang="en-US" dirty="0">
                <a:solidFill>
                  <a:schemeClr val="accent4"/>
                </a:solidFill>
              </a:rPr>
              <a:t>can provide energy savings without sacrificing</a:t>
            </a:r>
            <a:br>
              <a:rPr lang="en-US" dirty="0">
                <a:solidFill>
                  <a:schemeClr val="accent4"/>
                </a:solidFill>
              </a:rPr>
            </a:br>
            <a:r>
              <a:rPr lang="en-US" dirty="0">
                <a:solidFill>
                  <a:schemeClr val="accent4"/>
                </a:solidFill>
              </a:rPr>
              <a:t>significant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282</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Tree>
    <p:extLst>
      <p:ext uri="{BB962C8B-B14F-4D97-AF65-F5344CB8AC3E}">
        <p14:creationId xmlns:p14="http://schemas.microsoft.com/office/powerpoint/2010/main" val="36482758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p:txBody>
          <a:bodyPr/>
          <a:lstStyle/>
          <a:p>
            <a:r>
              <a:rPr lang="en-US" dirty="0"/>
              <a:t>Manufacturers are developing many new types of DRAM</a:t>
            </a:r>
          </a:p>
          <a:p>
            <a:pPr lvl="1"/>
            <a:r>
              <a:rPr lang="en-US" b="1" dirty="0">
                <a:solidFill>
                  <a:schemeClr val="accent2"/>
                </a:solidFill>
              </a:rPr>
              <a:t>DRAM limits performance, energy improvements:</a:t>
            </a:r>
            <a:br>
              <a:rPr lang="en-US" b="1" dirty="0">
                <a:solidFill>
                  <a:schemeClr val="accent2"/>
                </a:solidFill>
              </a:rPr>
            </a:br>
            <a:r>
              <a:rPr lang="en-US" dirty="0"/>
              <a:t>new types may overcome some limitations</a:t>
            </a:r>
          </a:p>
          <a:p>
            <a:pPr lvl="1"/>
            <a:r>
              <a:rPr lang="en-US" dirty="0"/>
              <a:t>Memory systems now serve a </a:t>
            </a:r>
            <a:r>
              <a:rPr lang="en-US" b="1" dirty="0">
                <a:solidFill>
                  <a:schemeClr val="accent2"/>
                </a:solidFill>
              </a:rPr>
              <a:t>very diverse set of applications:</a:t>
            </a:r>
            <a:br>
              <a:rPr lang="en-US" dirty="0"/>
            </a:br>
            <a:r>
              <a:rPr lang="en-US" dirty="0"/>
              <a:t>can no longer take a one-size-fits-all approach</a:t>
            </a:r>
          </a:p>
          <a:p>
            <a:pPr lvl="1"/>
            <a:r>
              <a:rPr lang="en-US" dirty="0"/>
              <a:t>Difficult to intuitively determine which DRAM–workload pair works best</a:t>
            </a:r>
          </a:p>
          <a:p>
            <a:pPr>
              <a:spcBef>
                <a:spcPts val="2400"/>
              </a:spcBef>
            </a:pPr>
            <a:r>
              <a:rPr lang="en-US" dirty="0"/>
              <a:t>We perform a </a:t>
            </a:r>
            <a:r>
              <a:rPr lang="en-US" dirty="0">
                <a:solidFill>
                  <a:schemeClr val="accent4"/>
                </a:solidFill>
                <a:latin typeface="Adobe Garamond Pro Bold" panose="02020702060506020403" pitchFamily="18" charset="0"/>
              </a:rPr>
              <a:t>wide-ranging experimental study to uncover</a:t>
            </a:r>
            <a:br>
              <a:rPr lang="en-US" dirty="0">
                <a:solidFill>
                  <a:schemeClr val="accent4"/>
                </a:solidFill>
                <a:latin typeface="Adobe Garamond Pro Bold" panose="02020702060506020403" pitchFamily="18" charset="0"/>
              </a:rPr>
            </a:br>
            <a:r>
              <a:rPr lang="en-US" dirty="0">
                <a:solidFill>
                  <a:schemeClr val="accent4"/>
                </a:solidFill>
                <a:latin typeface="Adobe Garamond Pro Bold" panose="02020702060506020403" pitchFamily="18" charset="0"/>
              </a:rPr>
              <a:t>the combined behavior</a:t>
            </a:r>
            <a:r>
              <a:rPr lang="en-US" dirty="0"/>
              <a:t> of workloads, DRAM types</a:t>
            </a:r>
          </a:p>
          <a:p>
            <a:pPr lvl="1"/>
            <a:r>
              <a:rPr lang="en-US" b="1" dirty="0">
                <a:solidFill>
                  <a:srgbClr val="0070C0"/>
                </a:solidFill>
              </a:rPr>
              <a:t>115 prevalent/emerging applications and </a:t>
            </a:r>
            <a:r>
              <a:rPr lang="en-US" b="1" dirty="0" err="1">
                <a:solidFill>
                  <a:srgbClr val="0070C0"/>
                </a:solidFill>
              </a:rPr>
              <a:t>multiprogrammed</a:t>
            </a:r>
            <a:r>
              <a:rPr lang="en-US" b="1" dirty="0">
                <a:solidFill>
                  <a:srgbClr val="0070C0"/>
                </a:solidFill>
              </a:rPr>
              <a:t> workloads</a:t>
            </a:r>
            <a:endParaRPr lang="en-US" dirty="0"/>
          </a:p>
          <a:p>
            <a:pPr lvl="1"/>
            <a:r>
              <a:rPr lang="en-US" b="1" dirty="0">
                <a:solidFill>
                  <a:srgbClr val="0070C0"/>
                </a:solidFill>
              </a:rPr>
              <a:t>9 modern DRAM types</a:t>
            </a:r>
            <a:endParaRPr lang="en-US" dirty="0"/>
          </a:p>
          <a:p>
            <a:r>
              <a:rPr lang="en-US" dirty="0"/>
              <a:t>12 key observations on DRAM–workload behavior</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283</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
        <p:nvSpPr>
          <p:cNvPr id="5" name="Rectangle 4"/>
          <p:cNvSpPr/>
          <p:nvPr/>
        </p:nvSpPr>
        <p:spPr>
          <a:xfrm>
            <a:off x="0" y="5562600"/>
            <a:ext cx="9144000" cy="9906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it-IT" sz="2400" b="1" i="0" u="none" strike="noStrike" kern="1200" cap="none" spc="0" normalizeH="0" baseline="0" noProof="0" dirty="0">
                <a:ln>
                  <a:noFill/>
                </a:ln>
                <a:solidFill>
                  <a:prstClr val="white"/>
                </a:solidFill>
                <a:effectLst/>
                <a:uLnTx/>
                <a:uFillTx/>
                <a:latin typeface="Adobe Garamond Pro Bold" panose="02020702060506020403" pitchFamily="18" charset="0"/>
                <a:ea typeface="+mn-ea"/>
                <a:cs typeface="+mn-cs"/>
              </a:rPr>
              <a:t>Open-source tools: </a:t>
            </a:r>
            <a:r>
              <a:rPr kumimoji="0" lang="it-IT" sz="2400" b="1" i="0" u="sng" strike="noStrike" kern="1200" cap="none" spc="0" normalizeH="0" baseline="0" noProof="0" dirty="0">
                <a:ln>
                  <a:noFill/>
                </a:ln>
                <a:solidFill>
                  <a:prstClr val="white"/>
                </a:solidFill>
                <a:effectLst/>
                <a:uLnTx/>
                <a:uFillTx/>
                <a:latin typeface="Adobe Garamond Pro" panose="02020502060506020403" pitchFamily="18" charset="0"/>
                <a:ea typeface="+mn-ea"/>
                <a:cs typeface="+mn-cs"/>
              </a:rPr>
              <a:t>https://github.com/CMU-SAFARI/ramulator</a:t>
            </a:r>
            <a:r>
              <a:rPr kumimoji="0" lang="it-IT" sz="2400" b="1" i="0" u="none" strike="noStrike" kern="1200" cap="none" spc="0" normalizeH="0" baseline="0" noProof="0" dirty="0">
                <a:ln>
                  <a:noFill/>
                </a:ln>
                <a:solidFill>
                  <a:prstClr val="white"/>
                </a:solidFill>
                <a:effectLst/>
                <a:uLnTx/>
                <a:uFillTx/>
                <a:latin typeface="Adobe Garamond Pro Bold" panose="02020702060506020403" pitchFamily="18" charset="0"/>
                <a:ea typeface="+mn-ea"/>
                <a:cs typeface="+mn-cs"/>
              </a:rPr>
              <a:t>  </a:t>
            </a:r>
          </a:p>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it-IT" sz="2400" b="1" i="0" u="none" strike="noStrike" kern="1200" cap="none" spc="0" normalizeH="0" baseline="0" noProof="0" dirty="0">
                <a:ln>
                  <a:noFill/>
                </a:ln>
                <a:solidFill>
                  <a:srgbClr val="FFFF99"/>
                </a:solidFill>
                <a:effectLst/>
                <a:uLnTx/>
                <a:uFillTx/>
                <a:latin typeface="Adobe Garamond Pro Bold" panose="02020702060506020403" pitchFamily="18" charset="0"/>
                <a:ea typeface="+mn-ea"/>
                <a:cs typeface="+mn-cs"/>
              </a:rPr>
              <a:t>Full paper: </a:t>
            </a:r>
            <a:r>
              <a:rPr kumimoji="0" lang="it-IT" sz="2400" b="1" i="0" u="sng" strike="noStrike" kern="1200" cap="none" spc="0" normalizeH="0" baseline="0" noProof="0" dirty="0">
                <a:ln>
                  <a:noFill/>
                </a:ln>
                <a:solidFill>
                  <a:srgbClr val="FFFF99"/>
                </a:solidFill>
                <a:effectLst/>
                <a:uLnTx/>
                <a:uFillTx/>
                <a:latin typeface="Adobe Garamond Pro" panose="02020502060506020403" pitchFamily="18" charset="0"/>
                <a:ea typeface="+mn-ea"/>
                <a:cs typeface="+mn-cs"/>
              </a:rPr>
              <a:t>https://arxiv.org/pdf/1902.07609</a:t>
            </a:r>
            <a:r>
              <a:rPr kumimoji="0" lang="it-IT" sz="2400" b="1" i="0" u="none" strike="noStrike" kern="1200" cap="none" spc="0" normalizeH="0" baseline="0" noProof="0" dirty="0">
                <a:ln>
                  <a:noFill/>
                </a:ln>
                <a:solidFill>
                  <a:srgbClr val="FFFF99"/>
                </a:solidFill>
                <a:effectLst/>
                <a:uLnTx/>
                <a:uFillTx/>
                <a:latin typeface="Adobe Garamond Pro Bold" panose="02020702060506020403" pitchFamily="18" charset="0"/>
                <a:ea typeface="+mn-ea"/>
                <a:cs typeface="+mn-cs"/>
              </a:rPr>
              <a:t> </a:t>
            </a:r>
          </a:p>
        </p:txBody>
      </p:sp>
    </p:spTree>
    <p:extLst>
      <p:ext uri="{BB962C8B-B14F-4D97-AF65-F5344CB8AC3E}">
        <p14:creationId xmlns:p14="http://schemas.microsoft.com/office/powerpoint/2010/main" val="18561844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Memory Latency Problem</a:t>
            </a:r>
          </a:p>
        </p:txBody>
      </p:sp>
      <p:sp>
        <p:nvSpPr>
          <p:cNvPr id="3" name="Content Placeholder 2"/>
          <p:cNvSpPr>
            <a:spLocks noGrp="1"/>
          </p:cNvSpPr>
          <p:nvPr>
            <p:ph idx="1"/>
          </p:nvPr>
        </p:nvSpPr>
        <p:spPr>
          <a:xfrm>
            <a:off x="228600" y="1124744"/>
            <a:ext cx="8610600" cy="5123656"/>
          </a:xfrm>
        </p:spPr>
        <p:txBody>
          <a:bodyPr/>
          <a:lstStyle/>
          <a:p>
            <a:r>
              <a:rPr lang="en-US" dirty="0"/>
              <a:t>High memory latency is a significant </a:t>
            </a:r>
            <a:r>
              <a:rPr lang="en-US" dirty="0">
                <a:solidFill>
                  <a:srgbClr val="0000FF"/>
                </a:solidFill>
              </a:rPr>
              <a:t>limiter of system performance and energy-efficiency</a:t>
            </a:r>
          </a:p>
          <a:p>
            <a:endParaRPr lang="en-US" dirty="0"/>
          </a:p>
          <a:p>
            <a:r>
              <a:rPr lang="en-US" dirty="0"/>
              <a:t>It is becoming increasingly so with </a:t>
            </a:r>
            <a:r>
              <a:rPr lang="en-US" dirty="0">
                <a:solidFill>
                  <a:srgbClr val="0000FF"/>
                </a:solidFill>
              </a:rPr>
              <a:t>higher memory contention</a:t>
            </a:r>
            <a:r>
              <a:rPr lang="en-US" dirty="0"/>
              <a:t> in multi-core and heterogeneous architectures</a:t>
            </a:r>
          </a:p>
          <a:p>
            <a:pPr lvl="1"/>
            <a:r>
              <a:rPr lang="en-US" dirty="0"/>
              <a:t>Exacerbating the bandwidth need</a:t>
            </a:r>
          </a:p>
          <a:p>
            <a:pPr lvl="1"/>
            <a:r>
              <a:rPr lang="en-US" dirty="0"/>
              <a:t>Exacerbating the QoS problem</a:t>
            </a:r>
          </a:p>
          <a:p>
            <a:endParaRPr lang="en-US" dirty="0"/>
          </a:p>
          <a:p>
            <a:r>
              <a:rPr lang="en-US" dirty="0"/>
              <a:t>It increases </a:t>
            </a:r>
            <a:r>
              <a:rPr lang="en-US" dirty="0">
                <a:solidFill>
                  <a:srgbClr val="0000FF"/>
                </a:solidFill>
              </a:rPr>
              <a:t>processor design complexity </a:t>
            </a:r>
            <a:r>
              <a:rPr lang="en-US" dirty="0"/>
              <a:t>due to the mechanisms incorporated to tolerate memory latency</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113460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55204-1CE8-8F43-A7B0-4AE8F61D449A}" type="slidenum">
              <a:rPr kumimoji="0" lang="en-US" sz="1600" b="0" i="0" u="none" strike="noStrike" kern="1200" cap="none" spc="0" normalizeH="0" baseline="0" noProof="0">
                <a:ln>
                  <a:noFill/>
                </a:ln>
                <a:solidFill>
                  <a:srgbClr val="000000"/>
                </a:solidFill>
                <a:effectLst/>
                <a:uLnTx/>
                <a:uFillTx/>
                <a:latin typeface="Garamond"/>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600" b="0" i="0" u="none" strike="noStrike" kern="1200" cap="none" spc="0" normalizeH="0" baseline="0" noProof="0">
              <a:ln>
                <a:noFill/>
              </a:ln>
              <a:solidFill>
                <a:srgbClr val="000000"/>
              </a:solidFill>
              <a:effectLst/>
              <a:uLnTx/>
              <a:uFillTx/>
              <a:latin typeface="Garamond"/>
              <a:ea typeface="ＭＳ Ｐゴシック"/>
              <a:cs typeface="+mn-cs"/>
            </a:endParaRPr>
          </a:p>
        </p:txBody>
      </p:sp>
      <p:sp>
        <p:nvSpPr>
          <p:cNvPr id="335874" name="Rectangle 2"/>
          <p:cNvSpPr>
            <a:spLocks noGrp="1" noChangeArrowheads="1"/>
          </p:cNvSpPr>
          <p:nvPr>
            <p:ph type="title"/>
          </p:nvPr>
        </p:nvSpPr>
        <p:spPr>
          <a:xfrm>
            <a:off x="228600" y="152400"/>
            <a:ext cx="8915400" cy="1066800"/>
          </a:xfrm>
        </p:spPr>
        <p:txBody>
          <a:bodyPr/>
          <a:lstStyle/>
          <a:p>
            <a:r>
              <a:rPr lang="en-US" sz="2900" dirty="0"/>
              <a:t>Retrospective: Conventional Latency Tolerance Techniques</a:t>
            </a:r>
          </a:p>
        </p:txBody>
      </p:sp>
      <p:sp>
        <p:nvSpPr>
          <p:cNvPr id="335875" name="Rectangle 3"/>
          <p:cNvSpPr>
            <a:spLocks noGrp="1" noChangeArrowheads="1"/>
          </p:cNvSpPr>
          <p:nvPr>
            <p:ph type="body" idx="1"/>
          </p:nvPr>
        </p:nvSpPr>
        <p:spPr>
          <a:xfrm>
            <a:off x="228600" y="1219200"/>
            <a:ext cx="8610600" cy="5029200"/>
          </a:xfrm>
        </p:spPr>
        <p:txBody>
          <a:bodyPr/>
          <a:lstStyle/>
          <a:p>
            <a:pPr>
              <a:lnSpc>
                <a:spcPct val="80000"/>
              </a:lnSpc>
            </a:pPr>
            <a:r>
              <a:rPr lang="en-US" sz="1800" dirty="0"/>
              <a:t>Caching [initially by Wilkes, 1965]</a:t>
            </a:r>
          </a:p>
          <a:p>
            <a:pPr lvl="1">
              <a:lnSpc>
                <a:spcPct val="80000"/>
              </a:lnSpc>
            </a:pPr>
            <a:r>
              <a:rPr lang="en-US" sz="1800" dirty="0"/>
              <a:t>Widely used, simple, effective, but inefficient, passive</a:t>
            </a:r>
          </a:p>
          <a:p>
            <a:pPr lvl="1">
              <a:lnSpc>
                <a:spcPct val="80000"/>
              </a:lnSpc>
            </a:pPr>
            <a:r>
              <a:rPr lang="en-US" sz="1800" dirty="0"/>
              <a:t>Not all applications/phases exhibit temporal or spatial locality</a:t>
            </a:r>
          </a:p>
          <a:p>
            <a:pPr lvl="1">
              <a:lnSpc>
                <a:spcPct val="80000"/>
              </a:lnSpc>
            </a:pPr>
            <a:endParaRPr lang="en-US" sz="1800" dirty="0"/>
          </a:p>
          <a:p>
            <a:pPr>
              <a:lnSpc>
                <a:spcPct val="80000"/>
              </a:lnSpc>
            </a:pPr>
            <a:r>
              <a:rPr lang="en-US" sz="1800" dirty="0"/>
              <a:t>Prefetching [initially in IBM 360/91, 1967]</a:t>
            </a:r>
          </a:p>
          <a:p>
            <a:pPr lvl="1">
              <a:lnSpc>
                <a:spcPct val="80000"/>
              </a:lnSpc>
            </a:pPr>
            <a:r>
              <a:rPr lang="en-US" sz="1800" dirty="0"/>
              <a:t>Works well for regular memory access patterns</a:t>
            </a:r>
          </a:p>
          <a:p>
            <a:pPr lvl="1">
              <a:lnSpc>
                <a:spcPct val="80000"/>
              </a:lnSpc>
            </a:pPr>
            <a:r>
              <a:rPr lang="en-US" sz="1800" dirty="0"/>
              <a:t>Prefetching irregular access patterns is difficult, inaccurate, and hardware-intensive</a:t>
            </a:r>
          </a:p>
          <a:p>
            <a:pPr>
              <a:lnSpc>
                <a:spcPct val="80000"/>
              </a:lnSpc>
            </a:pPr>
            <a:endParaRPr lang="en-US" sz="1800" dirty="0"/>
          </a:p>
          <a:p>
            <a:pPr>
              <a:lnSpc>
                <a:spcPct val="80000"/>
              </a:lnSpc>
            </a:pPr>
            <a:r>
              <a:rPr lang="en-US" sz="1800" dirty="0"/>
              <a:t>Multithreading [initially in CDC 6600, 1964]</a:t>
            </a:r>
          </a:p>
          <a:p>
            <a:pPr lvl="1">
              <a:lnSpc>
                <a:spcPct val="80000"/>
              </a:lnSpc>
            </a:pPr>
            <a:r>
              <a:rPr lang="en-US" sz="1800" dirty="0"/>
              <a:t>Works well if there are multiple threads</a:t>
            </a:r>
          </a:p>
          <a:p>
            <a:pPr lvl="1">
              <a:lnSpc>
                <a:spcPct val="80000"/>
              </a:lnSpc>
            </a:pPr>
            <a:r>
              <a:rPr lang="en-US" sz="1800" dirty="0"/>
              <a:t>Improving single thread performance using multithreading hardware is an ongoing research effort</a:t>
            </a:r>
          </a:p>
          <a:p>
            <a:pPr lvl="1">
              <a:lnSpc>
                <a:spcPct val="80000"/>
              </a:lnSpc>
            </a:pPr>
            <a:endParaRPr lang="en-US" sz="1800" dirty="0"/>
          </a:p>
          <a:p>
            <a:pPr>
              <a:lnSpc>
                <a:spcPct val="80000"/>
              </a:lnSpc>
            </a:pPr>
            <a:r>
              <a:rPr lang="en-US" sz="1800" dirty="0"/>
              <a:t>Out-of-order execution [initially by </a:t>
            </a:r>
            <a:r>
              <a:rPr lang="en-US" sz="1800" dirty="0" err="1"/>
              <a:t>Tomasulo</a:t>
            </a:r>
            <a:r>
              <a:rPr lang="en-US" sz="1800" dirty="0"/>
              <a:t>, 1967]</a:t>
            </a:r>
          </a:p>
          <a:p>
            <a:pPr lvl="1">
              <a:lnSpc>
                <a:spcPct val="80000"/>
              </a:lnSpc>
            </a:pPr>
            <a:r>
              <a:rPr lang="en-US" sz="1800" dirty="0">
                <a:solidFill>
                  <a:srgbClr val="CC0000"/>
                </a:solidFill>
              </a:rPr>
              <a:t>Tolerates cache misses that cannot be prefetched</a:t>
            </a:r>
          </a:p>
          <a:p>
            <a:pPr lvl="1">
              <a:lnSpc>
                <a:spcPct val="80000"/>
              </a:lnSpc>
            </a:pPr>
            <a:r>
              <a:rPr lang="en-US" sz="1800" dirty="0"/>
              <a:t>Requires extensive hardware resources for tolerating long latencies</a:t>
            </a:r>
          </a:p>
          <a:p>
            <a:pPr lvl="1">
              <a:lnSpc>
                <a:spcPct val="80000"/>
              </a:lnSpc>
            </a:pPr>
            <a:endParaRPr lang="en-US" sz="1800" dirty="0">
              <a:solidFill>
                <a:srgbClr val="CC0000"/>
              </a:solidFill>
            </a:endParaRPr>
          </a:p>
        </p:txBody>
      </p:sp>
      <p:sp>
        <p:nvSpPr>
          <p:cNvPr id="5" name="Rounded Rectangle 4"/>
          <p:cNvSpPr/>
          <p:nvPr/>
        </p:nvSpPr>
        <p:spPr>
          <a:xfrm rot="21340188">
            <a:off x="349867" y="2487140"/>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None of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Fundamentally Reduce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Memory Latency</a:t>
            </a:r>
          </a:p>
        </p:txBody>
      </p:sp>
    </p:spTree>
    <p:extLst>
      <p:ext uri="{BB962C8B-B14F-4D97-AF65-F5344CB8AC3E}">
        <p14:creationId xmlns:p14="http://schemas.microsoft.com/office/powerpoint/2010/main" val="460147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Two Major Sources of Latency Inefficiency</a:t>
            </a:r>
          </a:p>
        </p:txBody>
      </p:sp>
      <p:sp>
        <p:nvSpPr>
          <p:cNvPr id="3" name="Content Placeholder 2"/>
          <p:cNvSpPr>
            <a:spLocks noGrp="1"/>
          </p:cNvSpPr>
          <p:nvPr>
            <p:ph idx="1"/>
          </p:nvPr>
        </p:nvSpPr>
        <p:spPr/>
        <p:txBody>
          <a:bodyPr/>
          <a:lstStyle/>
          <a:p>
            <a:r>
              <a:rPr lang="en-US" dirty="0">
                <a:solidFill>
                  <a:srgbClr val="FF0000"/>
                </a:solidFill>
              </a:rPr>
              <a:t>Modern DRAM is </a:t>
            </a:r>
            <a:r>
              <a:rPr lang="en-US" b="1" dirty="0">
                <a:solidFill>
                  <a:srgbClr val="FF0000"/>
                </a:solidFill>
              </a:rPr>
              <a:t>not</a:t>
            </a:r>
            <a:r>
              <a:rPr lang="en-US" dirty="0">
                <a:solidFill>
                  <a:srgbClr val="FF0000"/>
                </a:solidFill>
              </a:rPr>
              <a:t> designed for low latency</a:t>
            </a:r>
          </a:p>
          <a:p>
            <a:pPr lvl="1"/>
            <a:r>
              <a:rPr lang="en-US" dirty="0"/>
              <a:t>Main focus is cost-per-bit (capacity)</a:t>
            </a:r>
          </a:p>
          <a:p>
            <a:endParaRPr lang="en-US" dirty="0"/>
          </a:p>
          <a:p>
            <a:r>
              <a:rPr lang="en-US" dirty="0">
                <a:solidFill>
                  <a:srgbClr val="FF0000"/>
                </a:solidFill>
              </a:rPr>
              <a:t>Modern DRAM latency is determined by </a:t>
            </a:r>
            <a:r>
              <a:rPr lang="en-US" b="1" dirty="0">
                <a:solidFill>
                  <a:srgbClr val="FF0000"/>
                </a:solidFill>
              </a:rPr>
              <a:t>worst case </a:t>
            </a:r>
            <a:r>
              <a:rPr lang="en-US" dirty="0">
                <a:solidFill>
                  <a:srgbClr val="FF0000"/>
                </a:solidFill>
              </a:rPr>
              <a:t>conditions and </a:t>
            </a:r>
            <a:r>
              <a:rPr lang="en-US" b="1" dirty="0">
                <a:solidFill>
                  <a:srgbClr val="FF0000"/>
                </a:solidFill>
              </a:rPr>
              <a:t>worst case </a:t>
            </a:r>
            <a:r>
              <a:rPr lang="en-US" dirty="0">
                <a:solidFill>
                  <a:srgbClr val="FF0000"/>
                </a:solidFill>
              </a:rPr>
              <a:t>devices</a:t>
            </a:r>
          </a:p>
          <a:p>
            <a:pPr lvl="1"/>
            <a:r>
              <a:rPr lang="en-US" dirty="0"/>
              <a:t>Much of memory latency is unnecessary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ounded Rectangle 4"/>
          <p:cNvSpPr/>
          <p:nvPr/>
        </p:nvSpPr>
        <p:spPr>
          <a:xfrm rot="21340188">
            <a:off x="349867" y="4306082"/>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mn-ea"/>
                <a:cs typeface="+mn-cs"/>
              </a:rPr>
              <a:t>Our Goal: Reduce Memory Latency at the Source of the Problem</a:t>
            </a:r>
          </a:p>
        </p:txBody>
      </p:sp>
    </p:spTree>
    <p:extLst>
      <p:ext uri="{BB962C8B-B14F-4D97-AF65-F5344CB8AC3E}">
        <p14:creationId xmlns:p14="http://schemas.microsoft.com/office/powerpoint/2010/main" val="10954157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Memory Latency High?</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287</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3" name="Content Placeholder 2"/>
          <p:cNvSpPr>
            <a:spLocks noGrp="1"/>
          </p:cNvSpPr>
          <p:nvPr>
            <p:ph idx="1"/>
          </p:nvPr>
        </p:nvSpPr>
        <p:spPr/>
        <p:txBody>
          <a:bodyPr>
            <a:normAutofit/>
          </a:bodyPr>
          <a:lstStyle/>
          <a:p>
            <a:r>
              <a:rPr lang="en-US" dirty="0">
                <a:solidFill>
                  <a:srgbClr val="0070C0"/>
                </a:solidFill>
              </a:rPr>
              <a:t>DRAM latency: Delay as specified in DRAM standards</a:t>
            </a:r>
          </a:p>
          <a:p>
            <a:pPr lvl="1"/>
            <a:r>
              <a:rPr lang="en-US" dirty="0"/>
              <a:t>Doesn’t reflect true DRAM device latency</a:t>
            </a:r>
          </a:p>
          <a:p>
            <a:r>
              <a:rPr lang="en-US" dirty="0"/>
              <a:t>Imperfect manufacturing process </a:t>
            </a:r>
            <a:r>
              <a:rPr lang="en-US" dirty="0">
                <a:latin typeface="Cambria Math" panose="02040503050406030204" pitchFamily="18" charset="0"/>
                <a:ea typeface="Cambria Math" panose="02040503050406030204" pitchFamily="18" charset="0"/>
              </a:rPr>
              <a:t>→ </a:t>
            </a:r>
            <a:r>
              <a:rPr lang="en-US" dirty="0"/>
              <a:t>latency variation</a:t>
            </a:r>
          </a:p>
          <a:p>
            <a:r>
              <a:rPr lang="en-US" b="1" dirty="0"/>
              <a:t>High standard latency </a:t>
            </a:r>
            <a:r>
              <a:rPr lang="en-US" dirty="0"/>
              <a:t>chosen to increase yield</a:t>
            </a:r>
          </a:p>
          <a:p>
            <a:endParaRPr lang="en-US" b="1" dirty="0"/>
          </a:p>
          <a:p>
            <a:endParaRPr lang="en-US" b="1" dirty="0"/>
          </a:p>
          <a:p>
            <a:endParaRPr lang="en-US" b="1" dirty="0"/>
          </a:p>
          <a:p>
            <a:pPr marL="0" indent="0">
              <a:buNone/>
            </a:pPr>
            <a:endParaRPr lang="en-US" dirty="0"/>
          </a:p>
        </p:txBody>
      </p:sp>
      <p:grpSp>
        <p:nvGrpSpPr>
          <p:cNvPr id="6" name="Group 5"/>
          <p:cNvGrpSpPr/>
          <p:nvPr/>
        </p:nvGrpSpPr>
        <p:grpSpPr>
          <a:xfrm>
            <a:off x="692768" y="5363738"/>
            <a:ext cx="8040641" cy="992612"/>
            <a:chOff x="224591" y="5243899"/>
            <a:chExt cx="8510476" cy="992613"/>
          </a:xfrm>
        </p:grpSpPr>
        <p:grpSp>
          <p:nvGrpSpPr>
            <p:cNvPr id="52" name="Group 51"/>
            <p:cNvGrpSpPr/>
            <p:nvPr/>
          </p:nvGrpSpPr>
          <p:grpSpPr>
            <a:xfrm>
              <a:off x="224591" y="5243899"/>
              <a:ext cx="8510476" cy="523229"/>
              <a:chOff x="352625" y="3223796"/>
              <a:chExt cx="8510476" cy="523229"/>
            </a:xfrm>
          </p:grpSpPr>
          <p:cxnSp>
            <p:nvCxnSpPr>
              <p:cNvPr id="57" name="Straight Arrow Connector 56"/>
              <p:cNvCxnSpPr/>
              <p:nvPr/>
            </p:nvCxnSpPr>
            <p:spPr>
              <a:xfrm>
                <a:off x="1161179" y="3511042"/>
                <a:ext cx="6781800" cy="0"/>
              </a:xfrm>
              <a:prstGeom prst="straightConnector1">
                <a:avLst/>
              </a:prstGeom>
              <a:ln w="44450" cap="rnd">
                <a:solidFill>
                  <a:schemeClr val="tx1">
                    <a:lumMod val="65000"/>
                    <a:lumOff val="35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1907" y="3223804"/>
                <a:ext cx="99119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High</a:t>
                </a:r>
              </a:p>
            </p:txBody>
          </p:sp>
          <p:sp>
            <p:nvSpPr>
              <p:cNvPr id="63" name="TextBox 62"/>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Low</a:t>
                </a:r>
              </a:p>
            </p:txBody>
          </p:sp>
        </p:grpSp>
        <p:sp>
          <p:nvSpPr>
            <p:cNvPr id="65" name="TextBox 64"/>
            <p:cNvSpPr txBox="1"/>
            <p:nvPr/>
          </p:nvSpPr>
          <p:spPr>
            <a:xfrm>
              <a:off x="2900472" y="5713292"/>
              <a:ext cx="29917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Latency</a:t>
              </a:r>
            </a:p>
          </p:txBody>
        </p:sp>
      </p:grpSp>
      <p:grpSp>
        <p:nvGrpSpPr>
          <p:cNvPr id="27" name="dram a"/>
          <p:cNvGrpSpPr/>
          <p:nvPr/>
        </p:nvGrpSpPr>
        <p:grpSpPr>
          <a:xfrm>
            <a:off x="2237823" y="3289228"/>
            <a:ext cx="1181157" cy="2578172"/>
            <a:chOff x="2445298" y="3289228"/>
            <a:chExt cx="1181157" cy="2578172"/>
          </a:xfrm>
        </p:grpSpPr>
        <p:cxnSp>
          <p:nvCxnSpPr>
            <p:cNvPr id="16" name="Straight Connector 15"/>
            <p:cNvCxnSpPr>
              <a:stCxn id="68" idx="0"/>
              <a:endCxn id="64" idx="2"/>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8" name="Oval 67"/>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14" name="Group 13"/>
            <p:cNvGrpSpPr/>
            <p:nvPr/>
          </p:nvGrpSpPr>
          <p:grpSpPr>
            <a:xfrm>
              <a:off x="2445298" y="3289228"/>
              <a:ext cx="1181157" cy="1358640"/>
              <a:chOff x="2373000" y="3289560"/>
              <a:chExt cx="1181157" cy="1358640"/>
            </a:xfrm>
          </p:grpSpPr>
          <p:pic>
            <p:nvPicPr>
              <p:cNvPr id="64"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10" name="TextBox 9"/>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A</a:t>
                </a:r>
              </a:p>
            </p:txBody>
          </p:sp>
        </p:grpSp>
      </p:grpSp>
      <p:grpSp>
        <p:nvGrpSpPr>
          <p:cNvPr id="74" name="dram b"/>
          <p:cNvGrpSpPr/>
          <p:nvPr/>
        </p:nvGrpSpPr>
        <p:grpSpPr>
          <a:xfrm>
            <a:off x="4089529" y="3289228"/>
            <a:ext cx="1202573" cy="2578172"/>
            <a:chOff x="2445298" y="3289228"/>
            <a:chExt cx="1202573" cy="2578172"/>
          </a:xfrm>
        </p:grpSpPr>
        <p:cxnSp>
          <p:nvCxnSpPr>
            <p:cNvPr id="75" name="Straight Connector 74"/>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77" name="Group 76"/>
            <p:cNvGrpSpPr/>
            <p:nvPr/>
          </p:nvGrpSpPr>
          <p:grpSpPr>
            <a:xfrm>
              <a:off x="2445298" y="3289228"/>
              <a:ext cx="1202573" cy="1358640"/>
              <a:chOff x="2373000" y="3289560"/>
              <a:chExt cx="1202573" cy="1358640"/>
            </a:xfrm>
          </p:grpSpPr>
          <p:pic>
            <p:nvPicPr>
              <p:cNvPr id="78"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79" name="TextBox 78"/>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B</a:t>
                </a:r>
              </a:p>
            </p:txBody>
          </p:sp>
        </p:grpSp>
      </p:grpSp>
      <p:grpSp>
        <p:nvGrpSpPr>
          <p:cNvPr id="80" name="dram c"/>
          <p:cNvGrpSpPr/>
          <p:nvPr/>
        </p:nvGrpSpPr>
        <p:grpSpPr>
          <a:xfrm>
            <a:off x="5323091" y="3289228"/>
            <a:ext cx="1215397" cy="2578172"/>
            <a:chOff x="2445298" y="3289228"/>
            <a:chExt cx="1215397" cy="2578172"/>
          </a:xfrm>
        </p:grpSpPr>
        <p:cxnSp>
          <p:nvCxnSpPr>
            <p:cNvPr id="81" name="Straight Connector 80"/>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2" name="Oval 81"/>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83" name="Group 82"/>
            <p:cNvGrpSpPr/>
            <p:nvPr/>
          </p:nvGrpSpPr>
          <p:grpSpPr>
            <a:xfrm>
              <a:off x="2445298" y="3289228"/>
              <a:ext cx="1215397" cy="1358640"/>
              <a:chOff x="2373000" y="3289560"/>
              <a:chExt cx="1215397" cy="1358640"/>
            </a:xfrm>
          </p:grpSpPr>
          <p:pic>
            <p:nvPicPr>
              <p:cNvPr id="84"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85" name="TextBox 84"/>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C</a:t>
                </a:r>
              </a:p>
            </p:txBody>
          </p:sp>
        </p:grpSp>
      </p:grpSp>
      <p:sp>
        <p:nvSpPr>
          <p:cNvPr id="92" name="TextBox 91"/>
          <p:cNvSpPr txBox="1"/>
          <p:nvPr/>
        </p:nvSpPr>
        <p:spPr>
          <a:xfrm>
            <a:off x="126972" y="4461942"/>
            <a:ext cx="21581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Manufacturing</a:t>
            </a:r>
            <a:b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b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Variation</a:t>
            </a:r>
          </a:p>
        </p:txBody>
      </p:sp>
      <p:cxnSp>
        <p:nvCxnSpPr>
          <p:cNvPr id="37" name="fab line 1"/>
          <p:cNvCxnSpPr/>
          <p:nvPr/>
        </p:nvCxnSpPr>
        <p:spPr>
          <a:xfrm>
            <a:off x="2832524" y="5045088"/>
            <a:ext cx="1847517"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94" name="fab line 2"/>
          <p:cNvCxnSpPr/>
          <p:nvPr/>
        </p:nvCxnSpPr>
        <p:spPr>
          <a:xfrm>
            <a:off x="4713491" y="5045088"/>
            <a:ext cx="1224991"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grpSp>
        <p:nvGrpSpPr>
          <p:cNvPr id="31" name="fab var"/>
          <p:cNvGrpSpPr/>
          <p:nvPr/>
        </p:nvGrpSpPr>
        <p:grpSpPr>
          <a:xfrm>
            <a:off x="1970291" y="4748767"/>
            <a:ext cx="4856042" cy="857215"/>
            <a:chOff x="2057400" y="4748767"/>
            <a:chExt cx="4856042" cy="857215"/>
          </a:xfrm>
        </p:grpSpPr>
        <p:grpSp>
          <p:nvGrpSpPr>
            <p:cNvPr id="8" name="Group 7"/>
            <p:cNvGrpSpPr>
              <a:grpSpLocks noChangeAspect="1"/>
            </p:cNvGrpSpPr>
            <p:nvPr/>
          </p:nvGrpSpPr>
          <p:grpSpPr>
            <a:xfrm>
              <a:off x="2057400" y="4748767"/>
              <a:ext cx="1735529" cy="857215"/>
              <a:chOff x="1905000" y="3429000"/>
              <a:chExt cx="4800600" cy="1905000"/>
            </a:xfrm>
          </p:grpSpPr>
          <p:sp>
            <p:nvSpPr>
              <p:cNvPr id="66"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67"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6" name="Group 85"/>
            <p:cNvGrpSpPr>
              <a:grpSpLocks noChangeAspect="1"/>
            </p:cNvGrpSpPr>
            <p:nvPr/>
          </p:nvGrpSpPr>
          <p:grpSpPr>
            <a:xfrm>
              <a:off x="3919607" y="4748767"/>
              <a:ext cx="1735529" cy="857215"/>
              <a:chOff x="1905000" y="3429000"/>
              <a:chExt cx="4800600" cy="1905000"/>
            </a:xfrm>
          </p:grpSpPr>
          <p:sp>
            <p:nvSpPr>
              <p:cNvPr id="8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8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9" name="Group 88"/>
            <p:cNvGrpSpPr>
              <a:grpSpLocks noChangeAspect="1"/>
            </p:cNvGrpSpPr>
            <p:nvPr/>
          </p:nvGrpSpPr>
          <p:grpSpPr>
            <a:xfrm>
              <a:off x="5177913" y="4748767"/>
              <a:ext cx="1735529" cy="857215"/>
              <a:chOff x="1905000" y="3429000"/>
              <a:chExt cx="4800600" cy="1905000"/>
            </a:xfrm>
          </p:grpSpPr>
          <p:sp>
            <p:nvSpPr>
              <p:cNvPr id="90"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91"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grpSp>
        <p:nvGrpSpPr>
          <p:cNvPr id="102" name="Group 101"/>
          <p:cNvGrpSpPr/>
          <p:nvPr/>
        </p:nvGrpSpPr>
        <p:grpSpPr>
          <a:xfrm>
            <a:off x="6453811" y="3296340"/>
            <a:ext cx="1460080" cy="2567188"/>
            <a:chOff x="6413080" y="3296340"/>
            <a:chExt cx="1460080" cy="2567188"/>
          </a:xfrm>
        </p:grpSpPr>
        <p:grpSp>
          <p:nvGrpSpPr>
            <p:cNvPr id="96" name="standard latency"/>
            <p:cNvGrpSpPr/>
            <p:nvPr/>
          </p:nvGrpSpPr>
          <p:grpSpPr>
            <a:xfrm>
              <a:off x="6413080" y="3296340"/>
              <a:ext cx="1460080" cy="2354643"/>
              <a:chOff x="5817951" y="3264492"/>
              <a:chExt cx="1460080" cy="2354643"/>
            </a:xfrm>
          </p:grpSpPr>
          <p:sp>
            <p:nvSpPr>
              <p:cNvPr id="97" name="TextBox 96"/>
              <p:cNvSpPr txBox="1"/>
              <p:nvPr/>
            </p:nvSpPr>
            <p:spPr>
              <a:xfrm>
                <a:off x="5817951" y="3264492"/>
                <a:ext cx="146008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Latency</a:t>
                </a:r>
              </a:p>
            </p:txBody>
          </p:sp>
          <p:cxnSp>
            <p:nvCxnSpPr>
              <p:cNvPr id="98" name="Straight Connector 97"/>
              <p:cNvCxnSpPr/>
              <p:nvPr/>
            </p:nvCxnSpPr>
            <p:spPr>
              <a:xfrm flipV="1">
                <a:off x="6552912" y="4235352"/>
                <a:ext cx="0" cy="1383783"/>
              </a:xfrm>
              <a:prstGeom prst="line">
                <a:avLst/>
              </a:prstGeom>
              <a:ln w="44450" cap="rnd">
                <a:solidFill>
                  <a:srgbClr val="0070C0"/>
                </a:solidFill>
                <a:prstDash val="solid"/>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101" name="Oval 100"/>
            <p:cNvSpPr>
              <a:spLocks noChangeAspect="1"/>
            </p:cNvSpPr>
            <p:nvPr/>
          </p:nvSpPr>
          <p:spPr>
            <a:xfrm>
              <a:off x="6927314" y="5438437"/>
              <a:ext cx="429385" cy="425091"/>
            </a:xfrm>
            <a:prstGeom prst="ellipse">
              <a:avLst/>
            </a:prstGeom>
            <a:solidFill>
              <a:srgbClr val="0070C0"/>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3299090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7" presetClass="entr" presetSubtype="10" fill="hold" nodeType="withEffect">
                                  <p:stCondLst>
                                    <p:cond delay="50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strVal val="#ppt_h"/>
                                          </p:val>
                                        </p:tav>
                                        <p:tav tm="100000">
                                          <p:val>
                                            <p:strVal val="#ppt_h"/>
                                          </p:val>
                                        </p:tav>
                                      </p:tavLst>
                                    </p:anim>
                                  </p:childTnLst>
                                </p:cTn>
                              </p:par>
                              <p:par>
                                <p:cTn id="29" presetID="16" presetClass="entr" presetSubtype="37" fill="hold" nodeType="withEffect">
                                  <p:stCondLst>
                                    <p:cond delay="3000"/>
                                  </p:stCondLst>
                                  <p:childTnLst>
                                    <p:set>
                                      <p:cBhvr>
                                        <p:cTn id="30" dur="1" fill="hold">
                                          <p:stCondLst>
                                            <p:cond delay="0"/>
                                          </p:stCondLst>
                                        </p:cTn>
                                        <p:tgtEl>
                                          <p:spTgt spid="37"/>
                                        </p:tgtEl>
                                        <p:attrNameLst>
                                          <p:attrName>style.visibility</p:attrName>
                                        </p:attrNameLst>
                                      </p:cBhvr>
                                      <p:to>
                                        <p:strVal val="visible"/>
                                      </p:to>
                                    </p:set>
                                    <p:animEffect transition="in" filter="barn(outVertical)">
                                      <p:cBhvr>
                                        <p:cTn id="31" dur="500"/>
                                        <p:tgtEl>
                                          <p:spTgt spid="37"/>
                                        </p:tgtEl>
                                      </p:cBhvr>
                                    </p:animEffect>
                                  </p:childTnLst>
                                </p:cTn>
                              </p:par>
                              <p:par>
                                <p:cTn id="32" presetID="16" presetClass="entr" presetSubtype="37"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barn(outVertical)">
                                      <p:cBhvr>
                                        <p:cTn id="34" dur="500"/>
                                        <p:tgtEl>
                                          <p:spTgt spid="94"/>
                                        </p:tgtEl>
                                      </p:cBhvr>
                                    </p:animEffect>
                                  </p:childTnLst>
                                </p:cTn>
                              </p:par>
                              <p:par>
                                <p:cTn id="35" presetID="1" presetClass="entr" presetSubtype="0" fill="hold" grpId="0" nodeType="withEffect">
                                  <p:stCondLst>
                                    <p:cond delay="300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2" grpId="0"/>
    </p:bld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3400866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404203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1110133580"/>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2915817"/>
            <a:ext cx="9144000" cy="2385391"/>
          </a:xfrm>
          <a:prstGeom prst="rect">
            <a:avLst/>
          </a:prstGeom>
        </p:spPr>
      </p:pic>
    </p:spTree>
    <p:extLst>
      <p:ext uri="{BB962C8B-B14F-4D97-AF65-F5344CB8AC3E}">
        <p14:creationId xmlns:p14="http://schemas.microsoft.com/office/powerpoint/2010/main" val="35340247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209258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Real-System Performance</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FF"/>
                </a:solidFill>
                <a:effectLst/>
                <a:uLnTx/>
                <a:uFillTx/>
                <a:latin typeface="Calibri Light"/>
                <a:ea typeface="+mn-ea"/>
                <a:cs typeface="+mn-cs"/>
              </a:rPr>
              <a:t>m</a:t>
            </a:r>
            <a:r>
              <a:rPr kumimoji="0" lang="en-US" sz="3600" b="1" i="1" u="none" strike="noStrike" kern="1200" cap="none" spc="0" normalizeH="0" baseline="0" noProof="0" dirty="0" err="1">
                <a:ln>
                  <a:noFill/>
                </a:ln>
                <a:solidFill>
                  <a:srgbClr val="0000FF"/>
                </a:solidFill>
                <a:effectLst/>
                <a:uLnTx/>
                <a:uFillTx/>
                <a:latin typeface="Calibri Light"/>
                <a:ea typeface="+mn-ea"/>
                <a:cs typeface="+mn-cs"/>
              </a:rPr>
              <a:t>emory</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-intensive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1054904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99747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Adaptive-Latency DRAM</a:t>
            </a:r>
          </a:p>
        </p:txBody>
      </p:sp>
      <p:sp>
        <p:nvSpPr>
          <p:cNvPr id="3" name="Content Placeholder 2"/>
          <p:cNvSpPr>
            <a:spLocks noGrp="1"/>
          </p:cNvSpPr>
          <p:nvPr>
            <p:ph idx="1"/>
          </p:nvPr>
        </p:nvSpPr>
        <p:spPr>
          <a:xfrm>
            <a:off x="228600" y="1000472"/>
            <a:ext cx="8610600" cy="4876800"/>
          </a:xfrm>
        </p:spPr>
        <p:txBody>
          <a:bodyPr/>
          <a:lstStyle/>
          <a:p>
            <a:r>
              <a:rPr lang="en-US" sz="2200" dirty="0"/>
              <a:t>Donghyuk Lee, Yoongu Kim, Gennady </a:t>
            </a:r>
            <a:r>
              <a:rPr lang="en-US" sz="2200" dirty="0" err="1"/>
              <a:t>Pekhimenko</a:t>
            </a:r>
            <a:r>
              <a:rPr lang="en-US" sz="2200" dirty="0"/>
              <a:t>, Samira Khan, Vivek Seshadri, Kevin Chang, and Onur Mutlu,</a:t>
            </a:r>
            <a:br>
              <a:rPr lang="en-US" sz="2200" dirty="0"/>
            </a:br>
            <a:r>
              <a:rPr lang="en-US" sz="2200" b="1" dirty="0">
                <a:hlinkClick r:id="rId2"/>
              </a:rPr>
              <a:t>"Adaptive-Latency DRAM: Optimizing DRAM Timing for the Common-Case"</a:t>
            </a:r>
            <a:r>
              <a:rPr lang="en-US" sz="2200" dirty="0"/>
              <a:t> </a:t>
            </a:r>
            <a:br>
              <a:rPr lang="en-US" sz="2200" dirty="0"/>
            </a:br>
            <a:r>
              <a:rPr lang="en-US" sz="2200" i="1" dirty="0"/>
              <a:t>Proceedings of the </a:t>
            </a:r>
            <a:r>
              <a:rPr lang="en-US" sz="2200" i="1" dirty="0">
                <a:hlinkClick r:id="rId3"/>
              </a:rPr>
              <a:t>21st International Symposium on High-Performance Computer Architecture</a:t>
            </a:r>
            <a:r>
              <a:rPr lang="en-US" sz="2200" i="1" dirty="0"/>
              <a:t> (</a:t>
            </a:r>
            <a:r>
              <a:rPr lang="en-US" sz="2200" b="1" i="1" dirty="0"/>
              <a:t>HPCA</a:t>
            </a:r>
            <a:r>
              <a:rPr lang="en-US" sz="2200" i="1" dirty="0"/>
              <a:t>)</a:t>
            </a:r>
            <a:r>
              <a:rPr lang="en-US" sz="2200" dirty="0"/>
              <a:t>, Bay Area, CA, February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Full data sets</a:t>
            </a:r>
            <a:r>
              <a:rPr lang="en-US" sz="22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451880"/>
            <a:ext cx="9144000" cy="1713424"/>
          </a:xfrm>
          <a:prstGeom prst="rect">
            <a:avLst/>
          </a:prstGeom>
        </p:spPr>
      </p:pic>
    </p:spTree>
    <p:extLst>
      <p:ext uri="{BB962C8B-B14F-4D97-AF65-F5344CB8AC3E}">
        <p14:creationId xmlns:p14="http://schemas.microsoft.com/office/powerpoint/2010/main" val="18418164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100"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DRAM Latency PUF [HPCA 2018]</a:t>
            </a:r>
          </a:p>
          <a:p>
            <a:pPr lvl="1"/>
            <a:r>
              <a:rPr lang="is-IS" dirty="0"/>
              <a:t>DRAM Latency True Random Number Generator [HPCA 2019]</a:t>
            </a:r>
          </a:p>
          <a:p>
            <a:pPr lvl="1"/>
            <a:r>
              <a:rPr lang="is-IS" sz="1800" dirty="0"/>
              <a:t>...</a:t>
            </a:r>
          </a:p>
          <a:p>
            <a:pPr lvl="1"/>
            <a:endParaRPr lang="is-IS" sz="1100" dirty="0"/>
          </a:p>
          <a:p>
            <a:r>
              <a:rPr lang="is-IS" dirty="0">
                <a:solidFill>
                  <a:srgbClr val="FF0000"/>
                </a:solidFill>
              </a:rPr>
              <a:t>We would like to find sources of latency heterogeneity and exploit them to minimize latency (or create other benefits)</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962120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 Variation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t>
            </a:r>
            <a:r>
              <a:rPr lang="en-US" sz="2000" dirty="0" err="1"/>
              <a:t>Abhijith</a:t>
            </a:r>
            <a:r>
              <a:rPr lang="en-US" sz="2000" dirty="0"/>
              <a:t> </a:t>
            </a:r>
            <a:r>
              <a:rPr lang="en-US" sz="2000" dirty="0" err="1"/>
              <a:t>Kashyap</a:t>
            </a:r>
            <a:r>
              <a:rPr lang="en-US" sz="2000" dirty="0"/>
              <a:t>, </a:t>
            </a:r>
            <a:r>
              <a:rPr lang="en-US" sz="2000" dirty="0" err="1"/>
              <a:t>Hasan</a:t>
            </a:r>
            <a:r>
              <a:rPr lang="en-US" sz="2000" dirty="0"/>
              <a:t> Hassan, Samira Khan, Kevin Hsieh, </a:t>
            </a:r>
            <a:r>
              <a:rPr lang="en-US" sz="2000" dirty="0" err="1"/>
              <a:t>Donghyuk</a:t>
            </a:r>
            <a:r>
              <a:rPr lang="en-US" sz="2000" dirty="0"/>
              <a:t> Lee, </a:t>
            </a:r>
            <a:r>
              <a:rPr lang="en-US" sz="2000" dirty="0" err="1"/>
              <a:t>Saugata</a:t>
            </a:r>
            <a:r>
              <a:rPr lang="en-US" sz="2000" dirty="0"/>
              <a:t> </a:t>
            </a:r>
            <a:r>
              <a:rPr lang="en-US" sz="2000" dirty="0" err="1"/>
              <a:t>Ghose</a:t>
            </a:r>
            <a:r>
              <a:rPr lang="en-US" sz="2000" dirty="0"/>
              <a:t>, Gennady Pekhimenko, </a:t>
            </a:r>
            <a:r>
              <a:rPr lang="en-US" sz="2000" dirty="0" err="1"/>
              <a:t>Tianshi</a:t>
            </a:r>
            <a:r>
              <a:rPr lang="en-US" sz="2000" dirty="0"/>
              <a:t> Li, and Onur Mutlu,</a:t>
            </a:r>
            <a:br>
              <a:rPr lang="en-US" sz="2000" dirty="0"/>
            </a:br>
            <a:r>
              <a:rPr lang="en-US" sz="2000" b="1" dirty="0">
                <a:hlinkClick r:id="rId2"/>
              </a:rPr>
              <a:t>"Understanding Latency Variation in Modern DRAM Chips: Experimental Characterization, Analysis, and Optimization"</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Antibes Juan-Les-Pins, France,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Source Code</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234" y="4365104"/>
            <a:ext cx="9144000" cy="818866"/>
          </a:xfrm>
          <a:prstGeom prst="rect">
            <a:avLst/>
          </a:prstGeom>
        </p:spPr>
      </p:pic>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6512" y="5229200"/>
            <a:ext cx="9144000" cy="1278739"/>
          </a:xfrm>
          <a:prstGeom prst="rect">
            <a:avLst/>
          </a:prstGeom>
        </p:spPr>
      </p:pic>
    </p:spTree>
    <p:extLst>
      <p:ext uri="{BB962C8B-B14F-4D97-AF65-F5344CB8AC3E}">
        <p14:creationId xmlns:p14="http://schemas.microsoft.com/office/powerpoint/2010/main" val="41395865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Design-Induced Latency Variation in DRAM</a:t>
            </a:r>
          </a:p>
        </p:txBody>
      </p:sp>
      <p:sp>
        <p:nvSpPr>
          <p:cNvPr id="3" name="Content Placeholder 2"/>
          <p:cNvSpPr>
            <a:spLocks noGrp="1"/>
          </p:cNvSpPr>
          <p:nvPr>
            <p:ph idx="1"/>
          </p:nvPr>
        </p:nvSpPr>
        <p:spPr>
          <a:xfrm>
            <a:off x="228600" y="980728"/>
            <a:ext cx="8915400" cy="5193723"/>
          </a:xfrm>
        </p:spPr>
        <p:txBody>
          <a:bodyPr/>
          <a:lstStyle/>
          <a:p>
            <a:r>
              <a:rPr lang="en-US" sz="2000" dirty="0" err="1"/>
              <a:t>Donghyuk</a:t>
            </a:r>
            <a:r>
              <a:rPr lang="en-US" sz="2000" dirty="0"/>
              <a:t> Lee, Samira Khan, Lavanya Subramanian, </a:t>
            </a:r>
            <a:r>
              <a:rPr lang="en-US" sz="2000" dirty="0" err="1"/>
              <a:t>Saugata</a:t>
            </a:r>
            <a:r>
              <a:rPr lang="en-US" sz="2000" dirty="0"/>
              <a:t> </a:t>
            </a:r>
            <a:r>
              <a:rPr lang="en-US" sz="2000" dirty="0" err="1"/>
              <a:t>Ghose</a:t>
            </a:r>
            <a:r>
              <a:rPr lang="en-US" sz="2000" dirty="0"/>
              <a:t>, </a:t>
            </a:r>
            <a:r>
              <a:rPr lang="en-US" sz="2000" dirty="0" err="1"/>
              <a:t>Rachata</a:t>
            </a:r>
            <a:r>
              <a:rPr lang="en-US" sz="2000" dirty="0"/>
              <a:t> </a:t>
            </a:r>
            <a:r>
              <a:rPr lang="en-US" sz="2000" dirty="0" err="1"/>
              <a:t>Ausavarungnirun</a:t>
            </a:r>
            <a:r>
              <a:rPr lang="en-US" sz="2000" dirty="0"/>
              <a:t>, Gennady Pekhimenko, </a:t>
            </a:r>
            <a:r>
              <a:rPr lang="en-US" sz="2000" dirty="0" err="1"/>
              <a:t>Vivek</a:t>
            </a:r>
            <a:r>
              <a:rPr lang="en-US" sz="2000" dirty="0"/>
              <a:t> Seshadri, and Onur Mutlu,</a:t>
            </a:r>
            <a:br>
              <a:rPr lang="en-US" sz="2000" dirty="0"/>
            </a:br>
            <a:r>
              <a:rPr lang="en-US" sz="2000" b="1" dirty="0">
                <a:hlinkClick r:id="rId2"/>
              </a:rPr>
              <a:t>"Design-Induced Latency Variation in Modern DRAM Chips: Characterization, Analysis, and Latency Reduction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37964"/>
            <a:ext cx="9144000" cy="2543364"/>
          </a:xfrm>
          <a:prstGeom prst="rect">
            <a:avLst/>
          </a:prstGeom>
        </p:spPr>
      </p:pic>
    </p:spTree>
    <p:extLst>
      <p:ext uri="{BB962C8B-B14F-4D97-AF65-F5344CB8AC3E}">
        <p14:creationId xmlns:p14="http://schemas.microsoft.com/office/powerpoint/2010/main" val="30937609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A6333-34F0-B840-8F7C-8EE01BD0583E}"/>
              </a:ext>
            </a:extLst>
          </p:cNvPr>
          <p:cNvSpPr>
            <a:spLocks noGrp="1"/>
          </p:cNvSpPr>
          <p:nvPr>
            <p:ph type="title"/>
          </p:nvPr>
        </p:nvSpPr>
        <p:spPr/>
        <p:txBody>
          <a:bodyPr/>
          <a:lstStyle/>
          <a:p>
            <a:r>
              <a:rPr lang="en-US" dirty="0"/>
              <a:t>Solar-DRAM: Exploiting Spatial Variation</a:t>
            </a:r>
          </a:p>
        </p:txBody>
      </p:sp>
      <p:sp>
        <p:nvSpPr>
          <p:cNvPr id="3" name="Content Placeholder 2">
            <a:extLst>
              <a:ext uri="{FF2B5EF4-FFF2-40B4-BE49-F238E27FC236}">
                <a16:creationId xmlns:a16="http://schemas.microsoft.com/office/drawing/2014/main" id="{B203D3F7-8F9D-FA40-B1DE-900CFFDF927E}"/>
              </a:ext>
            </a:extLst>
          </p:cNvPr>
          <p:cNvSpPr>
            <a:spLocks noGrp="1"/>
          </p:cNvSpPr>
          <p:nvPr>
            <p:ph idx="1"/>
          </p:nvPr>
        </p:nvSpPr>
        <p:spPr>
          <a:xfrm>
            <a:off x="228600" y="1052736"/>
            <a:ext cx="8610600" cy="5195664"/>
          </a:xfrm>
        </p:spPr>
        <p:txBody>
          <a:bodyPr/>
          <a:lstStyle/>
          <a:p>
            <a:r>
              <a:rPr lang="en-US" sz="2000" dirty="0" err="1"/>
              <a:t>Jeremie</a:t>
            </a:r>
            <a:r>
              <a:rPr lang="en-US" sz="2000" dirty="0"/>
              <a:t> S. Kim, Minesh Patel, Hasan Hassan, and Onur Mutlu,</a:t>
            </a:r>
            <a:br>
              <a:rPr lang="en-US" sz="2000" dirty="0"/>
            </a:br>
            <a:r>
              <a:rPr lang="en-US" sz="2000" b="1" dirty="0">
                <a:hlinkClick r:id="rId2"/>
              </a:rPr>
              <a:t>"Solar-DRAM: Reducing DRAM Access Latency by Exploiting the Variation in Local Bitlines"</a:t>
            </a:r>
            <a:br>
              <a:rPr lang="en-US" sz="2000" dirty="0"/>
            </a:br>
            <a:r>
              <a:rPr lang="en-US" sz="2000" i="1" dirty="0"/>
              <a:t>Proceedings of the </a:t>
            </a:r>
            <a:r>
              <a:rPr lang="en-US" sz="2000" i="1" dirty="0">
                <a:hlinkClick r:id="rId3"/>
              </a:rPr>
              <a:t>36th IEEE International Conference on Computer Design</a:t>
            </a:r>
            <a:r>
              <a:rPr lang="en-US" sz="2000" i="1" dirty="0"/>
              <a:t> (</a:t>
            </a:r>
            <a:r>
              <a:rPr lang="en-US" sz="2000" b="1" i="1" dirty="0"/>
              <a:t>ICCD</a:t>
            </a:r>
            <a:r>
              <a:rPr lang="en-US" sz="2000" i="1" dirty="0"/>
              <a:t>)</a:t>
            </a:r>
            <a:r>
              <a:rPr lang="en-US" sz="2000" dirty="0"/>
              <a:t>, Orlando, FL, USA, October 2018. </a:t>
            </a:r>
          </a:p>
        </p:txBody>
      </p:sp>
      <p:sp>
        <p:nvSpPr>
          <p:cNvPr id="4" name="Slide Number Placeholder 3">
            <a:extLst>
              <a:ext uri="{FF2B5EF4-FFF2-40B4-BE49-F238E27FC236}">
                <a16:creationId xmlns:a16="http://schemas.microsoft.com/office/drawing/2014/main" id="{88DC2D37-A78C-0648-B151-5ED1AD10F385}"/>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a:extLst>
              <a:ext uri="{FF2B5EF4-FFF2-40B4-BE49-F238E27FC236}">
                <a16:creationId xmlns:a16="http://schemas.microsoft.com/office/drawing/2014/main" id="{CB69C954-FEAD-B845-8285-95B6ED75AC6A}"/>
              </a:ext>
            </a:extLst>
          </p:cNvPr>
          <p:cNvPicPr>
            <a:picLocks noChangeAspect="1"/>
          </p:cNvPicPr>
          <p:nvPr/>
        </p:nvPicPr>
        <p:blipFill>
          <a:blip r:embed="rId4"/>
          <a:stretch>
            <a:fillRect/>
          </a:stretch>
        </p:blipFill>
        <p:spPr>
          <a:xfrm>
            <a:off x="0" y="3573016"/>
            <a:ext cx="9144000" cy="2022466"/>
          </a:xfrm>
          <a:prstGeom prst="rect">
            <a:avLst/>
          </a:prstGeom>
        </p:spPr>
      </p:pic>
    </p:spTree>
    <p:extLst>
      <p:ext uri="{BB962C8B-B14F-4D97-AF65-F5344CB8AC3E}">
        <p14:creationId xmlns:p14="http://schemas.microsoft.com/office/powerpoint/2010/main" val="887077472"/>
      </p:ext>
    </p:extLst>
  </p:cSld>
  <p:clrMapOvr>
    <a:masterClrMapping/>
  </p:clrMapOvr>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DRAM Latency PUFs</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a:t>
            </a:r>
            <a:r>
              <a:rPr lang="en-US" sz="2000" u="sng" dirty="0"/>
              <a:t>Onur Mutlu</a:t>
            </a:r>
            <a:r>
              <a:rPr lang="en-US" sz="2000" dirty="0"/>
              <a:t>,</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35052900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400" dirty="0"/>
              <a:t>DRAM Latency True Random Number Generator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Onur Mutlu,</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a:t>
            </a:r>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480756"/>
            <a:ext cx="9144000" cy="2180492"/>
          </a:xfrm>
          <a:prstGeom prst="rect">
            <a:avLst/>
          </a:prstGeom>
        </p:spPr>
      </p:pic>
    </p:spTree>
    <p:extLst>
      <p:ext uri="{BB962C8B-B14F-4D97-AF65-F5344CB8AC3E}">
        <p14:creationId xmlns:p14="http://schemas.microsoft.com/office/powerpoint/2010/main" val="1459454250"/>
      </p:ext>
    </p:extLst>
  </p:cSld>
  <p:clrMapOvr>
    <a:masterClrMapping/>
  </p:clrMapOvr>
  <p:transition/>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ChargeCache: Exploiting Access Patterns</a:t>
            </a:r>
          </a:p>
        </p:txBody>
      </p:sp>
      <p:sp>
        <p:nvSpPr>
          <p:cNvPr id="3" name="Content Placeholder 2"/>
          <p:cNvSpPr>
            <a:spLocks noGrp="1"/>
          </p:cNvSpPr>
          <p:nvPr>
            <p:ph idx="1"/>
          </p:nvPr>
        </p:nvSpPr>
        <p:spPr>
          <a:xfrm>
            <a:off x="228600" y="997527"/>
            <a:ext cx="8915400" cy="5193723"/>
          </a:xfrm>
        </p:spPr>
        <p:txBody>
          <a:bodyPr/>
          <a:lstStyle/>
          <a:p>
            <a:r>
              <a:rPr lang="en-US" sz="2100" dirty="0" err="1"/>
              <a:t>Hasan</a:t>
            </a:r>
            <a:r>
              <a:rPr lang="en-US" sz="2100" dirty="0"/>
              <a:t> Hassan, Gennady Pekhimenko, </a:t>
            </a:r>
            <a:r>
              <a:rPr lang="en-US" sz="2100" dirty="0" err="1"/>
              <a:t>Nandita</a:t>
            </a:r>
            <a:r>
              <a:rPr lang="en-US" sz="2100" dirty="0"/>
              <a:t> </a:t>
            </a:r>
            <a:r>
              <a:rPr lang="en-US" sz="2100" dirty="0" err="1"/>
              <a:t>Vijaykumar</a:t>
            </a:r>
            <a:r>
              <a:rPr lang="en-US" sz="2100" dirty="0"/>
              <a:t>, </a:t>
            </a:r>
            <a:r>
              <a:rPr lang="en-US" sz="2100" dirty="0" err="1"/>
              <a:t>Vivek</a:t>
            </a:r>
            <a:r>
              <a:rPr lang="en-US" sz="2100" dirty="0"/>
              <a:t> Seshadri, </a:t>
            </a:r>
            <a:r>
              <a:rPr lang="en-US" sz="2100" dirty="0" err="1"/>
              <a:t>Donghyuk</a:t>
            </a:r>
            <a:r>
              <a:rPr lang="en-US" sz="2100" dirty="0"/>
              <a:t> Lee, </a:t>
            </a:r>
            <a:r>
              <a:rPr lang="en-US" sz="2100" dirty="0" err="1"/>
              <a:t>Oguz</a:t>
            </a:r>
            <a:r>
              <a:rPr lang="en-US" sz="2100" dirty="0"/>
              <a:t> </a:t>
            </a:r>
            <a:r>
              <a:rPr lang="en-US" sz="2100" dirty="0" err="1"/>
              <a:t>Ergin</a:t>
            </a:r>
            <a:r>
              <a:rPr lang="en-US" sz="2100" dirty="0"/>
              <a:t>, and Onur Mutlu,</a:t>
            </a:r>
            <a:br>
              <a:rPr lang="en-US" sz="2100" dirty="0"/>
            </a:br>
            <a:r>
              <a:rPr lang="en-US" sz="2100" b="1" dirty="0">
                <a:hlinkClick r:id="rId2"/>
              </a:rPr>
              <a:t>"ChargeCache: Reducing DRAM Latency by Exploiting Row Access Locality"</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a:p>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315391"/>
            <a:ext cx="9144000" cy="2497985"/>
          </a:xfrm>
          <a:prstGeom prst="rect">
            <a:avLst/>
          </a:prstGeom>
        </p:spPr>
      </p:pic>
    </p:spTree>
    <p:extLst>
      <p:ext uri="{BB962C8B-B14F-4D97-AF65-F5344CB8AC3E}">
        <p14:creationId xmlns:p14="http://schemas.microsoft.com/office/powerpoint/2010/main" val="37993452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Exploiting Subarray Level Parallelism</a:t>
            </a:r>
          </a:p>
        </p:txBody>
      </p:sp>
      <p:sp>
        <p:nvSpPr>
          <p:cNvPr id="3" name="Content Placeholder 2"/>
          <p:cNvSpPr>
            <a:spLocks noGrp="1"/>
          </p:cNvSpPr>
          <p:nvPr>
            <p:ph idx="1"/>
          </p:nvPr>
        </p:nvSpPr>
        <p:spPr>
          <a:xfrm>
            <a:off x="228600" y="1052736"/>
            <a:ext cx="8610600" cy="5195664"/>
          </a:xfrm>
        </p:spPr>
        <p:txBody>
          <a:bodyPr/>
          <a:lstStyle/>
          <a:p>
            <a:r>
              <a:rPr lang="en-US" dirty="0" err="1"/>
              <a:t>Yoongu</a:t>
            </a:r>
            <a:r>
              <a:rPr lang="en-US" dirty="0"/>
              <a:t> Kim, </a:t>
            </a:r>
            <a:r>
              <a:rPr lang="en-US" dirty="0" err="1"/>
              <a:t>Vivek</a:t>
            </a:r>
            <a:r>
              <a:rPr lang="en-US" dirty="0"/>
              <a:t> Seshadri, </a:t>
            </a:r>
            <a:r>
              <a:rPr lang="en-US" dirty="0" err="1"/>
              <a:t>Donghyuk</a:t>
            </a:r>
            <a:r>
              <a:rPr lang="en-US" dirty="0"/>
              <a:t> Lee, Jamie Liu, and Onur Mutlu,</a:t>
            </a:r>
            <a:br>
              <a:rPr lang="en-US" dirty="0"/>
            </a:br>
            <a:r>
              <a:rPr lang="en-US" b="1" dirty="0">
                <a:hlinkClick r:id="rId2"/>
              </a:rPr>
              <a:t>"A Case for Exploiting Subarray-Level Parallelism (SALP) in DRAM"</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(pptx)</a:t>
            </a:r>
            <a:r>
              <a:rPr lang="en-US" dirty="0"/>
              <a:t> </a:t>
            </a: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2DE812F-C00A-E642-A350-816C6A57C14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653136"/>
            <a:ext cx="9144000" cy="1427408"/>
          </a:xfrm>
          <a:prstGeom prst="rect">
            <a:avLst/>
          </a:prstGeom>
        </p:spPr>
      </p:pic>
    </p:spTree>
    <p:extLst>
      <p:ext uri="{BB962C8B-B14F-4D97-AF65-F5344CB8AC3E}">
        <p14:creationId xmlns:p14="http://schemas.microsoft.com/office/powerpoint/2010/main" val="26411627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Tiered-Latency DRAM</a:t>
            </a:r>
          </a:p>
        </p:txBody>
      </p:sp>
      <p:sp>
        <p:nvSpPr>
          <p:cNvPr id="3" name="Content Placeholder 2"/>
          <p:cNvSpPr>
            <a:spLocks noGrp="1"/>
          </p:cNvSpPr>
          <p:nvPr>
            <p:ph idx="1"/>
          </p:nvPr>
        </p:nvSpPr>
        <p:spPr>
          <a:xfrm>
            <a:off x="228600" y="980728"/>
            <a:ext cx="8610600" cy="4876800"/>
          </a:xfrm>
        </p:spPr>
        <p:txBody>
          <a:bodyPr/>
          <a:lstStyle/>
          <a:p>
            <a:r>
              <a:rPr lang="en-US" sz="2200" dirty="0"/>
              <a:t>Donghyuk Lee, Yoongu Kim, Vivek Seshadri, Jamie Liu, Lavanya Subramanian, and Onur Mutlu,</a:t>
            </a:r>
            <a:br>
              <a:rPr lang="en-US" sz="2200" dirty="0"/>
            </a:br>
            <a:r>
              <a:rPr lang="en-US" sz="2200" b="1" dirty="0">
                <a:hlinkClick r:id="rId2"/>
              </a:rPr>
              <a:t>"Tiered-Latency DRAM: A Low Latency and Low Cost DRAM Architecture"</a:t>
            </a:r>
            <a:r>
              <a:rPr lang="en-US" sz="2200" dirty="0"/>
              <a:t> </a:t>
            </a:r>
            <a:br>
              <a:rPr lang="en-US" sz="2200" dirty="0"/>
            </a:br>
            <a:r>
              <a:rPr lang="en-US" sz="2200" i="1" dirty="0"/>
              <a:t>Proceedings of the </a:t>
            </a:r>
            <a:r>
              <a:rPr lang="en-US" sz="2200" i="1" dirty="0">
                <a:hlinkClick r:id="rId3"/>
              </a:rPr>
              <a:t>19th International Symposium on High-Performance Computer Architecture</a:t>
            </a:r>
            <a:r>
              <a:rPr lang="en-US" sz="2200" i="1" dirty="0"/>
              <a:t> (</a:t>
            </a:r>
            <a:r>
              <a:rPr lang="en-US" sz="2200" b="1" i="1" dirty="0"/>
              <a:t>HPCA</a:t>
            </a:r>
            <a:r>
              <a:rPr lang="en-US" sz="2200" i="1" dirty="0"/>
              <a:t>)</a:t>
            </a:r>
            <a:r>
              <a:rPr lang="en-US" sz="2200" dirty="0"/>
              <a:t>, Shenzhen, China, February 2013. </a:t>
            </a:r>
            <a:r>
              <a:rPr lang="en-US" sz="2200" dirty="0">
                <a:hlinkClick r:id="rId4"/>
              </a:rPr>
              <a:t>Slides (pptx)</a:t>
            </a:r>
            <a:endParaRPr lang="en-US" sz="2200" u="sng"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4509120"/>
            <a:ext cx="9144000" cy="1080064"/>
          </a:xfrm>
          <a:prstGeom prst="rect">
            <a:avLst/>
          </a:prstGeom>
        </p:spPr>
      </p:pic>
    </p:spTree>
    <p:extLst>
      <p:ext uri="{BB962C8B-B14F-4D97-AF65-F5344CB8AC3E}">
        <p14:creationId xmlns:p14="http://schemas.microsoft.com/office/powerpoint/2010/main" val="17553547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Low-cost Inter-linked Subarrays</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hlinkClick r:id="rId2"/>
              </a:rPr>
              <a:t>"Low-Cost Inter-Linked Subarrays (LISA): Enabling Fast Inter-Subarray Data Movement in DRAM"</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537180"/>
            <a:ext cx="9144000" cy="908044"/>
          </a:xfrm>
          <a:prstGeom prst="rect">
            <a:avLst/>
          </a:prstGeom>
        </p:spPr>
      </p:pic>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5526638"/>
            <a:ext cx="9144000" cy="710674"/>
          </a:xfrm>
          <a:prstGeom prst="rect">
            <a:avLst/>
          </a:prstGeom>
        </p:spPr>
      </p:pic>
    </p:spTree>
    <p:extLst>
      <p:ext uri="{BB962C8B-B14F-4D97-AF65-F5344CB8AC3E}">
        <p14:creationId xmlns:p14="http://schemas.microsoft.com/office/powerpoint/2010/main" val="920374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CROW Substrate for DRAM</a:t>
            </a:r>
          </a:p>
        </p:txBody>
      </p:sp>
      <p:sp>
        <p:nvSpPr>
          <p:cNvPr id="3" name="Content Placeholder 2"/>
          <p:cNvSpPr>
            <a:spLocks noGrp="1"/>
          </p:cNvSpPr>
          <p:nvPr>
            <p:ph idx="1"/>
          </p:nvPr>
        </p:nvSpPr>
        <p:spPr/>
        <p:txBody>
          <a:bodyPr/>
          <a:lstStyle/>
          <a:p>
            <a:r>
              <a:rPr lang="en-US" sz="2200" dirty="0"/>
              <a:t>Hasan Hassan, Minesh Patel, </a:t>
            </a:r>
            <a:r>
              <a:rPr lang="en-US" sz="2200" dirty="0" err="1"/>
              <a:t>Jeremie</a:t>
            </a:r>
            <a:r>
              <a:rPr lang="en-US" sz="2200" dirty="0"/>
              <a:t> S. Kim, A. </a:t>
            </a:r>
            <a:r>
              <a:rPr lang="en-US" sz="2200" dirty="0" err="1"/>
              <a:t>Giray</a:t>
            </a:r>
            <a:r>
              <a:rPr lang="en-US" sz="2200" dirty="0"/>
              <a:t> </a:t>
            </a:r>
            <a:r>
              <a:rPr lang="en-US" sz="2200" dirty="0" err="1"/>
              <a:t>Yaglikci</a:t>
            </a:r>
            <a:r>
              <a:rPr lang="en-US" sz="2200" dirty="0"/>
              <a:t>, Nandita Vijaykumar, Nika </a:t>
            </a:r>
            <a:r>
              <a:rPr lang="en-US" sz="2200" dirty="0" err="1"/>
              <a:t>Mansourighiasi</a:t>
            </a:r>
            <a:r>
              <a:rPr lang="en-US" sz="2200" dirty="0"/>
              <a:t>, Saugata Ghose, and Onur Mutlu,</a:t>
            </a:r>
            <a:br>
              <a:rPr lang="en-US" sz="2200" dirty="0"/>
            </a:br>
            <a:r>
              <a:rPr lang="en-US" sz="2200" b="1" dirty="0">
                <a:hlinkClick r:id="rId2"/>
              </a:rPr>
              <a:t>"CROW: A Low-Cost Substrate for Improving DRAM Performance, Energy Efficiency, and Reliability"</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sz="2200" dirty="0"/>
            </a:br>
            <a:endParaRPr lang="en-US" sz="2200" dirty="0"/>
          </a:p>
          <a:p>
            <a:pPr marL="0" indent="0">
              <a:buNone/>
            </a:pP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AF949416-2B44-2245-91D3-C3136C03D9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100" y="4121282"/>
            <a:ext cx="9144000" cy="2217049"/>
          </a:xfrm>
          <a:prstGeom prst="rect">
            <a:avLst/>
          </a:prstGeom>
        </p:spPr>
      </p:pic>
    </p:spTree>
    <p:extLst>
      <p:ext uri="{BB962C8B-B14F-4D97-AF65-F5344CB8AC3E}">
        <p14:creationId xmlns:p14="http://schemas.microsoft.com/office/powerpoint/2010/main" val="18614183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24000"/>
            <a:ext cx="8280920" cy="1752600"/>
          </a:xfrm>
        </p:spPr>
        <p:txBody>
          <a:bodyPr/>
          <a:lstStyle/>
          <a:p>
            <a:r>
              <a:rPr lang="en-US" sz="4000" dirty="0"/>
              <a:t>CROW: The Copy Row Substrate</a:t>
            </a:r>
            <a:br>
              <a:rPr lang="en-US" sz="4000" dirty="0"/>
            </a:br>
            <a:r>
              <a:rPr lang="en-US" sz="3000" b="1" dirty="0"/>
              <a:t>[ISCA 2019]</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4532305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451DC-D551-413B-9FEB-CA657FBF17D9}"/>
              </a:ext>
            </a:extLst>
          </p:cNvPr>
          <p:cNvSpPr>
            <a:spLocks noGrp="1"/>
          </p:cNvSpPr>
          <p:nvPr>
            <p:ph type="title"/>
          </p:nvPr>
        </p:nvSpPr>
        <p:spPr/>
        <p:txBody>
          <a:bodyPr/>
          <a:lstStyle/>
          <a:p>
            <a:r>
              <a:rPr lang="en-US" dirty="0"/>
              <a:t>Challenges of DRAM Scaling</a:t>
            </a:r>
          </a:p>
        </p:txBody>
      </p:sp>
      <p:pic>
        <p:nvPicPr>
          <p:cNvPr id="17" name="Picture 16">
            <a:extLst>
              <a:ext uri="{FF2B5EF4-FFF2-40B4-BE49-F238E27FC236}">
                <a16:creationId xmlns:a16="http://schemas.microsoft.com/office/drawing/2014/main" id="{57B87E9A-6851-4B1B-90D0-47E088847B0D}"/>
              </a:ext>
            </a:extLst>
          </p:cNvPr>
          <p:cNvPicPr>
            <a:picLocks noChangeAspect="1"/>
          </p:cNvPicPr>
          <p:nvPr/>
        </p:nvPicPr>
        <p:blipFill>
          <a:blip r:embed="rId6"/>
          <a:stretch>
            <a:fillRect/>
          </a:stretch>
        </p:blipFill>
        <p:spPr>
          <a:xfrm rot="5400000">
            <a:off x="394179" y="2569576"/>
            <a:ext cx="1894318" cy="1698770"/>
          </a:xfrm>
          <a:prstGeom prst="rect">
            <a:avLst/>
          </a:prstGeom>
        </p:spPr>
      </p:pic>
      <p:sp>
        <p:nvSpPr>
          <p:cNvPr id="12" name="Rectangle: Rounded Corners 11">
            <a:extLst>
              <a:ext uri="{FF2B5EF4-FFF2-40B4-BE49-F238E27FC236}">
                <a16:creationId xmlns:a16="http://schemas.microsoft.com/office/drawing/2014/main" id="{676D6DDE-0C8E-4FBE-B0C3-E38D485DF6E3}"/>
              </a:ext>
            </a:extLst>
          </p:cNvPr>
          <p:cNvSpPr/>
          <p:nvPr/>
        </p:nvSpPr>
        <p:spPr>
          <a:xfrm>
            <a:off x="3286125" y="1963787"/>
            <a:ext cx="3028952" cy="6286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access latency</a:t>
            </a:r>
          </a:p>
        </p:txBody>
      </p:sp>
      <p:sp>
        <p:nvSpPr>
          <p:cNvPr id="13" name="Rectangle: Rounded Corners 12">
            <a:extLst>
              <a:ext uri="{FF2B5EF4-FFF2-40B4-BE49-F238E27FC236}">
                <a16:creationId xmlns:a16="http://schemas.microsoft.com/office/drawing/2014/main" id="{D3A62491-FFE5-46FB-A945-D135EBAFF416}"/>
              </a:ext>
            </a:extLst>
          </p:cNvPr>
          <p:cNvSpPr/>
          <p:nvPr/>
        </p:nvSpPr>
        <p:spPr>
          <a:xfrm>
            <a:off x="3286125" y="3167670"/>
            <a:ext cx="3571877" cy="57367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refresh overhead</a:t>
            </a:r>
          </a:p>
        </p:txBody>
      </p:sp>
      <p:sp>
        <p:nvSpPr>
          <p:cNvPr id="11" name="Rectangle: Rounded Corners 10">
            <a:extLst>
              <a:ext uri="{FF2B5EF4-FFF2-40B4-BE49-F238E27FC236}">
                <a16:creationId xmlns:a16="http://schemas.microsoft.com/office/drawing/2014/main" id="{DB9D92D7-A9D5-4F10-A776-6D78F5DB09DD}"/>
              </a:ext>
            </a:extLst>
          </p:cNvPr>
          <p:cNvSpPr/>
          <p:nvPr/>
        </p:nvSpPr>
        <p:spPr>
          <a:xfrm>
            <a:off x="3286125" y="4366119"/>
            <a:ext cx="5572125" cy="57367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exposure to vulnerabilities</a:t>
            </a:r>
          </a:p>
        </p:txBody>
      </p:sp>
      <p:sp>
        <p:nvSpPr>
          <p:cNvPr id="18" name="Oval 17">
            <a:extLst>
              <a:ext uri="{FF2B5EF4-FFF2-40B4-BE49-F238E27FC236}">
                <a16:creationId xmlns:a16="http://schemas.microsoft.com/office/drawing/2014/main" id="{8C2D9EBD-2DD0-45E4-9ECB-9CC1709DB61A}"/>
              </a:ext>
            </a:extLst>
          </p:cNvPr>
          <p:cNvSpPr/>
          <p:nvPr/>
        </p:nvSpPr>
        <p:spPr>
          <a:xfrm>
            <a:off x="2773319" y="2044457"/>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1</a:t>
            </a:r>
          </a:p>
        </p:txBody>
      </p:sp>
      <p:sp>
        <p:nvSpPr>
          <p:cNvPr id="19" name="Oval 18">
            <a:extLst>
              <a:ext uri="{FF2B5EF4-FFF2-40B4-BE49-F238E27FC236}">
                <a16:creationId xmlns:a16="http://schemas.microsoft.com/office/drawing/2014/main" id="{D8B7D59D-95A3-4B6F-9A7A-4636B842C6B9}"/>
              </a:ext>
            </a:extLst>
          </p:cNvPr>
          <p:cNvSpPr/>
          <p:nvPr/>
        </p:nvSpPr>
        <p:spPr>
          <a:xfrm>
            <a:off x="2773319" y="3231028"/>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2</a:t>
            </a:r>
          </a:p>
        </p:txBody>
      </p:sp>
      <p:sp>
        <p:nvSpPr>
          <p:cNvPr id="20" name="Oval 19">
            <a:extLst>
              <a:ext uri="{FF2B5EF4-FFF2-40B4-BE49-F238E27FC236}">
                <a16:creationId xmlns:a16="http://schemas.microsoft.com/office/drawing/2014/main" id="{EF37814C-C4C5-4D5B-9FE2-4A552A87CD12}"/>
              </a:ext>
            </a:extLst>
          </p:cNvPr>
          <p:cNvSpPr/>
          <p:nvPr/>
        </p:nvSpPr>
        <p:spPr>
          <a:xfrm>
            <a:off x="2773319" y="4438844"/>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3</a:t>
            </a:r>
          </a:p>
        </p:txBody>
      </p:sp>
      <p:pic>
        <p:nvPicPr>
          <p:cNvPr id="7" name="Audio 6">
            <a:hlinkClick r:id="" action="ppaction://media"/>
            <a:extLst>
              <a:ext uri="{FF2B5EF4-FFF2-40B4-BE49-F238E27FC236}">
                <a16:creationId xmlns:a16="http://schemas.microsoft.com/office/drawing/2014/main" id="{8371475C-71B7-4F07-93F6-1D420758E84C}"/>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1466734540"/>
      </p:ext>
    </p:extLst>
  </p:cSld>
  <p:clrMapOvr>
    <a:masterClrMapping/>
  </p:clrMapOvr>
  <mc:AlternateContent xmlns:mc="http://schemas.openxmlformats.org/markup-compatibility/2006" xmlns:p14="http://schemas.microsoft.com/office/powerpoint/2010/main">
    <mc:Choice Requires="p14">
      <p:transition spd="slow" p14:dur="2000" advTm="30044"/>
    </mc:Choice>
    <mc:Fallback xmlns="">
      <p:transition spd="slow" advTm="300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7"/>
                </p:tgtEl>
              </p:cMediaNode>
            </p:audio>
          </p:childTnLst>
        </p:cTn>
      </p:par>
    </p:tnLst>
    <p:bldLst>
      <p:bldP spid="12" grpId="0"/>
      <p:bldP spid="13" grpId="0"/>
      <p:bldP spid="11" grpId="0"/>
      <p:bldP spid="18" grpId="0" animBg="1"/>
      <p:bldP spid="19" grpId="0" animBg="1"/>
      <p:bldP spid="20" grpId="0" animBg="1"/>
    </p:bld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Rounded Corners 48">
            <a:extLst>
              <a:ext uri="{FF2B5EF4-FFF2-40B4-BE49-F238E27FC236}">
                <a16:creationId xmlns:a16="http://schemas.microsoft.com/office/drawing/2014/main" id="{CD7BE23F-79DC-4C56-8FB8-C21A2B23FDD8}"/>
              </a:ext>
            </a:extLst>
          </p:cNvPr>
          <p:cNvSpPr/>
          <p:nvPr/>
        </p:nvSpPr>
        <p:spPr>
          <a:xfrm>
            <a:off x="4347031" y="2384741"/>
            <a:ext cx="2656376" cy="354947"/>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pic>
        <p:nvPicPr>
          <p:cNvPr id="22" name="Picture 21">
            <a:extLst>
              <a:ext uri="{FF2B5EF4-FFF2-40B4-BE49-F238E27FC236}">
                <a16:creationId xmlns:a16="http://schemas.microsoft.com/office/drawing/2014/main" id="{8796DADF-41E0-4565-9CF7-B1CCA3734B0B}"/>
              </a:ext>
            </a:extLst>
          </p:cNvPr>
          <p:cNvPicPr>
            <a:picLocks noChangeAspect="1"/>
          </p:cNvPicPr>
          <p:nvPr/>
        </p:nvPicPr>
        <p:blipFill>
          <a:blip r:embed="rId6"/>
          <a:stretch>
            <a:fillRect/>
          </a:stretch>
        </p:blipFill>
        <p:spPr>
          <a:xfrm>
            <a:off x="3624729" y="2364601"/>
            <a:ext cx="3598597" cy="2778900"/>
          </a:xfrm>
          <a:prstGeom prst="rect">
            <a:avLst/>
          </a:prstGeom>
        </p:spPr>
      </p:pic>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Conventional DRAM</a:t>
            </a:r>
          </a:p>
        </p:txBody>
      </p:sp>
      <p:grpSp>
        <p:nvGrpSpPr>
          <p:cNvPr id="44" name="Group 43">
            <a:extLst>
              <a:ext uri="{FF2B5EF4-FFF2-40B4-BE49-F238E27FC236}">
                <a16:creationId xmlns:a16="http://schemas.microsoft.com/office/drawing/2014/main" id="{40E68744-FE93-40C7-B785-406440C119C2}"/>
              </a:ext>
            </a:extLst>
          </p:cNvPr>
          <p:cNvGrpSpPr/>
          <p:nvPr/>
        </p:nvGrpSpPr>
        <p:grpSpPr>
          <a:xfrm>
            <a:off x="3634760" y="1811849"/>
            <a:ext cx="3365016" cy="500901"/>
            <a:chOff x="6553200" y="1802030"/>
            <a:chExt cx="2971800" cy="445280"/>
          </a:xfrm>
        </p:grpSpPr>
        <p:sp>
          <p:nvSpPr>
            <p:cNvPr id="45" name="TextBox 44">
              <a:extLst>
                <a:ext uri="{FF2B5EF4-FFF2-40B4-BE49-F238E27FC236}">
                  <a16:creationId xmlns:a16="http://schemas.microsoft.com/office/drawing/2014/main" id="{45A04786-00BE-41ED-959B-962BE3EA03E2}"/>
                </a:ext>
              </a:extLst>
            </p:cNvPr>
            <p:cNvSpPr txBox="1"/>
            <p:nvPr/>
          </p:nvSpPr>
          <p:spPr>
            <a:xfrm>
              <a:off x="6733696" y="1802030"/>
              <a:ext cx="2743200" cy="410401"/>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a:ea typeface="+mn-ea"/>
                  <a:cs typeface="+mn-cs"/>
                </a:rPr>
                <a:t>DRAM Subarray</a:t>
              </a:r>
            </a:p>
          </p:txBody>
        </p:sp>
        <p:cxnSp>
          <p:nvCxnSpPr>
            <p:cNvPr id="46" name="Straight Connector 45">
              <a:extLst>
                <a:ext uri="{FF2B5EF4-FFF2-40B4-BE49-F238E27FC236}">
                  <a16:creationId xmlns:a16="http://schemas.microsoft.com/office/drawing/2014/main" id="{EE6F68E0-95FA-4599-A149-66EF8DB3DF8F}"/>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47" name="Picture 46" descr="dram chip">
            <a:extLst>
              <a:ext uri="{FF2B5EF4-FFF2-40B4-BE49-F238E27FC236}">
                <a16:creationId xmlns:a16="http://schemas.microsoft.com/office/drawing/2014/main" id="{62EAB8B8-C73E-40F1-89DA-0393CF9D36B8}"/>
              </a:ext>
            </a:extLst>
          </p:cNvPr>
          <p:cNvPicPr>
            <a:picLocks noChangeAspect="1"/>
          </p:cNvPicPr>
          <p:nvPr/>
        </p:nvPicPr>
        <p:blipFill>
          <a:blip r:embed="rId7"/>
          <a:stretch>
            <a:fillRect/>
          </a:stretch>
        </p:blipFill>
        <p:spPr>
          <a:xfrm rot="5400000">
            <a:off x="963856" y="2635315"/>
            <a:ext cx="1299548" cy="1165397"/>
          </a:xfrm>
          <a:prstGeom prst="rect">
            <a:avLst/>
          </a:prstGeom>
        </p:spPr>
      </p:pic>
      <p:cxnSp>
        <p:nvCxnSpPr>
          <p:cNvPr id="58" name="Straight Connector 57">
            <a:extLst>
              <a:ext uri="{FF2B5EF4-FFF2-40B4-BE49-F238E27FC236}">
                <a16:creationId xmlns:a16="http://schemas.microsoft.com/office/drawing/2014/main" id="{34AF0BAA-AC9E-4FCE-AC4A-4B9187B910B0}"/>
              </a:ext>
            </a:extLst>
          </p:cNvPr>
          <p:cNvCxnSpPr>
            <a:cxnSpLocks/>
          </p:cNvCxnSpPr>
          <p:nvPr/>
        </p:nvCxnSpPr>
        <p:spPr>
          <a:xfrm flipV="1">
            <a:off x="1881489" y="2104460"/>
            <a:ext cx="1433211" cy="82502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D1C2672-DEC4-49AB-B48C-69810FCD59E9}"/>
              </a:ext>
            </a:extLst>
          </p:cNvPr>
          <p:cNvCxnSpPr>
            <a:cxnSpLocks/>
          </p:cNvCxnSpPr>
          <p:nvPr/>
        </p:nvCxnSpPr>
        <p:spPr>
          <a:xfrm>
            <a:off x="1888864" y="3062186"/>
            <a:ext cx="1654436" cy="195396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CEFDD33A-09E3-448C-A5A2-619991DB4404}"/>
              </a:ext>
            </a:extLst>
          </p:cNvPr>
          <p:cNvSpPr/>
          <p:nvPr/>
        </p:nvSpPr>
        <p:spPr>
          <a:xfrm>
            <a:off x="1880381" y="2929483"/>
            <a:ext cx="114300" cy="132704"/>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grpSp>
        <p:nvGrpSpPr>
          <p:cNvPr id="6" name="Group 5">
            <a:extLst>
              <a:ext uri="{FF2B5EF4-FFF2-40B4-BE49-F238E27FC236}">
                <a16:creationId xmlns:a16="http://schemas.microsoft.com/office/drawing/2014/main" id="{C8002DB3-EFAC-4FE6-A78A-AFE6936446A3}"/>
              </a:ext>
            </a:extLst>
          </p:cNvPr>
          <p:cNvGrpSpPr/>
          <p:nvPr/>
        </p:nvGrpSpPr>
        <p:grpSpPr>
          <a:xfrm>
            <a:off x="5314950" y="5016149"/>
            <a:ext cx="1941643" cy="721932"/>
            <a:chOff x="8310014" y="5351857"/>
            <a:chExt cx="2588857" cy="962576"/>
          </a:xfrm>
        </p:grpSpPr>
        <p:sp>
          <p:nvSpPr>
            <p:cNvPr id="5" name="TextBox 4">
              <a:extLst>
                <a:ext uri="{FF2B5EF4-FFF2-40B4-BE49-F238E27FC236}">
                  <a16:creationId xmlns:a16="http://schemas.microsoft.com/office/drawing/2014/main" id="{53891E08-2BCF-4756-9EA1-DEE1AD114C4D}"/>
                </a:ext>
              </a:extLst>
            </p:cNvPr>
            <p:cNvSpPr txBox="1"/>
            <p:nvPr/>
          </p:nvSpPr>
          <p:spPr>
            <a:xfrm>
              <a:off x="8310014" y="5760436"/>
              <a:ext cx="2588857" cy="553997"/>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prstClr val="black"/>
                  </a:solidFill>
                  <a:effectLst/>
                  <a:uLnTx/>
                  <a:uFillTx/>
                  <a:latin typeface="Cambria"/>
                  <a:ea typeface="+mn-ea"/>
                  <a:cs typeface="+mn-cs"/>
                </a:rPr>
                <a:t>sense amplifier</a:t>
              </a:r>
            </a:p>
          </p:txBody>
        </p:sp>
        <p:cxnSp>
          <p:nvCxnSpPr>
            <p:cNvPr id="7" name="Straight Arrow Connector 6">
              <a:extLst>
                <a:ext uri="{FF2B5EF4-FFF2-40B4-BE49-F238E27FC236}">
                  <a16:creationId xmlns:a16="http://schemas.microsoft.com/office/drawing/2014/main" id="{E3ED6901-BB5C-4E9D-9351-065CEE0831EC}"/>
                </a:ext>
              </a:extLst>
            </p:cNvPr>
            <p:cNvCxnSpPr>
              <a:cxnSpLocks/>
            </p:cNvCxnSpPr>
            <p:nvPr/>
          </p:nvCxnSpPr>
          <p:spPr>
            <a:xfrm>
              <a:off x="9260409" y="5351857"/>
              <a:ext cx="342734" cy="528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0" name="Arrow: Curved Right 49">
            <a:extLst>
              <a:ext uri="{FF2B5EF4-FFF2-40B4-BE49-F238E27FC236}">
                <a16:creationId xmlns:a16="http://schemas.microsoft.com/office/drawing/2014/main" id="{1AA08664-CAC0-42EE-85D0-375C9589B3A6}"/>
              </a:ext>
            </a:extLst>
          </p:cNvPr>
          <p:cNvSpPr/>
          <p:nvPr/>
        </p:nvSpPr>
        <p:spPr>
          <a:xfrm rot="10800000" flipV="1">
            <a:off x="7103963" y="2493228"/>
            <a:ext cx="587615" cy="2469616"/>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51" name="Picture 50">
            <a:extLst>
              <a:ext uri="{FF2B5EF4-FFF2-40B4-BE49-F238E27FC236}">
                <a16:creationId xmlns:a16="http://schemas.microsoft.com/office/drawing/2014/main" id="{C474A0E5-B23E-46A5-9422-B9A9569DDE5B}"/>
              </a:ext>
            </a:extLst>
          </p:cNvPr>
          <p:cNvPicPr>
            <a:picLocks noChangeAspect="1"/>
          </p:cNvPicPr>
          <p:nvPr/>
        </p:nvPicPr>
        <p:blipFill>
          <a:blip r:embed="rId8"/>
          <a:stretch>
            <a:fillRect/>
          </a:stretch>
        </p:blipFill>
        <p:spPr>
          <a:xfrm>
            <a:off x="4377981" y="4561618"/>
            <a:ext cx="2836663" cy="573366"/>
          </a:xfrm>
          <a:prstGeom prst="rect">
            <a:avLst/>
          </a:prstGeom>
        </p:spPr>
      </p:pic>
      <p:pic>
        <p:nvPicPr>
          <p:cNvPr id="3" name="Audio 2">
            <a:hlinkClick r:id="" action="ppaction://media"/>
            <a:extLst>
              <a:ext uri="{FF2B5EF4-FFF2-40B4-BE49-F238E27FC236}">
                <a16:creationId xmlns:a16="http://schemas.microsoft.com/office/drawing/2014/main" id="{71D38825-23C9-4764-8233-00BB3B45BA1A}"/>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2206656430"/>
      </p:ext>
    </p:extLst>
  </p:cSld>
  <p:clrMapOvr>
    <a:masterClrMapping/>
  </p:clrMapOvr>
  <mc:AlternateContent xmlns:mc="http://schemas.openxmlformats.org/markup-compatibility/2006" xmlns:p14="http://schemas.microsoft.com/office/powerpoint/2010/main">
    <mc:Choice Requires="p14">
      <p:transition p14:dur="0" advTm="16344"/>
    </mc:Choice>
    <mc:Fallback xmlns="">
      <p:transition advTm="163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500"/>
                                        <p:tgtEl>
                                          <p:spTgt spid="47"/>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500"/>
                                        <p:tgtEl>
                                          <p:spTgt spid="48"/>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wipe(left)">
                                      <p:cBhvr>
                                        <p:cTn id="19" dur="500"/>
                                        <p:tgtEl>
                                          <p:spTgt spid="58"/>
                                        </p:tgtEl>
                                      </p:cBhvr>
                                    </p:animEffect>
                                  </p:childTnLst>
                                </p:cTn>
                              </p:par>
                              <p:par>
                                <p:cTn id="20" presetID="22" presetClass="entr" presetSubtype="8" fill="hold" nodeType="with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wipe(left)">
                                      <p:cBhvr>
                                        <p:cTn id="22" dur="500"/>
                                        <p:tgtEl>
                                          <p:spTgt spid="59"/>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10" presetClass="entr" presetSubtype="0"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par>
                                <p:cTn id="30" presetID="10"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1000"/>
                                        <p:tgtEl>
                                          <p:spTgt spid="49"/>
                                        </p:tgtEl>
                                      </p:cBhvr>
                                    </p:animEffect>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1000"/>
                                        <p:tgtEl>
                                          <p:spTgt spid="50"/>
                                        </p:tgtEl>
                                      </p:cBhvr>
                                    </p:animEffect>
                                  </p:childTnLst>
                                </p:cTn>
                              </p:par>
                            </p:childTnLst>
                          </p:cTn>
                        </p:par>
                        <p:par>
                          <p:cTn id="42" fill="hold">
                            <p:stCondLst>
                              <p:cond delay="2000"/>
                            </p:stCondLst>
                            <p:childTnLst>
                              <p:par>
                                <p:cTn id="43" presetID="10" presetClass="entr" presetSubtype="0" fill="hold"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6" fill="hold" display="0">
                  <p:stCondLst>
                    <p:cond delay="indefinite"/>
                  </p:stCondLst>
                  <p:endCondLst>
                    <p:cond evt="onStopAudio" delay="0">
                      <p:tgtEl>
                        <p:sldTgt/>
                      </p:tgtEl>
                    </p:cond>
                  </p:endCondLst>
                </p:cTn>
                <p:tgtEl>
                  <p:spTgt spid="3"/>
                </p:tgtEl>
              </p:cMediaNode>
            </p:audio>
          </p:childTnLst>
        </p:cTn>
      </p:par>
    </p:tnLst>
    <p:bldLst>
      <p:bldP spid="49" grpId="0" animBg="1"/>
      <p:bldP spid="48" grpId="0" animBg="1"/>
      <p:bldP spid="50" grpId="0" animBg="1"/>
    </p:bld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Rounded Corners 27">
            <a:extLst>
              <a:ext uri="{FF2B5EF4-FFF2-40B4-BE49-F238E27FC236}">
                <a16:creationId xmlns:a16="http://schemas.microsoft.com/office/drawing/2014/main" id="{0AF598E7-770A-4F10-BF81-7AD88E6FF7D7}"/>
              </a:ext>
            </a:extLst>
          </p:cNvPr>
          <p:cNvSpPr/>
          <p:nvPr/>
        </p:nvSpPr>
        <p:spPr>
          <a:xfrm>
            <a:off x="4343400" y="2376060"/>
            <a:ext cx="2601907" cy="396179"/>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29" name="Rectangle: Rounded Corners 28">
            <a:extLst>
              <a:ext uri="{FF2B5EF4-FFF2-40B4-BE49-F238E27FC236}">
                <a16:creationId xmlns:a16="http://schemas.microsoft.com/office/drawing/2014/main" id="{7A071AD6-1DF8-4A0A-AB5B-C1FCD44BDA16}"/>
              </a:ext>
            </a:extLst>
          </p:cNvPr>
          <p:cNvSpPr/>
          <p:nvPr/>
        </p:nvSpPr>
        <p:spPr>
          <a:xfrm>
            <a:off x="4355342" y="3814636"/>
            <a:ext cx="2589964" cy="396179"/>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157939" y="4180012"/>
            <a:ext cx="3791840" cy="1420688"/>
          </a:xfrm>
        </p:spPr>
        <p:txBody>
          <a:bodyPr anchor="ctr">
            <a:normAutofit/>
          </a:bodyPr>
          <a:lstStyle/>
          <a:p>
            <a:pPr marL="0" indent="0" algn="ctr">
              <a:buNone/>
            </a:pPr>
            <a:r>
              <a:rPr lang="en-US" sz="2400" b="1" dirty="0">
                <a:solidFill>
                  <a:schemeClr val="accent6">
                    <a:lumMod val="75000"/>
                  </a:schemeClr>
                </a:solidFill>
              </a:rPr>
              <a:t>Row copy </a:t>
            </a:r>
          </a:p>
          <a:p>
            <a:pPr marL="0" indent="0" algn="ctr">
              <a:buNone/>
            </a:pPr>
            <a:r>
              <a:rPr lang="en-US" sz="2400" b="1" dirty="0">
                <a:solidFill>
                  <a:schemeClr val="accent4">
                    <a:lumMod val="75000"/>
                  </a:schemeClr>
                </a:solidFill>
              </a:rPr>
              <a:t>Multiple row activation</a:t>
            </a:r>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Copy Row DRAM (CROW)</a:t>
            </a:r>
          </a:p>
        </p:txBody>
      </p:sp>
      <p:grpSp>
        <p:nvGrpSpPr>
          <p:cNvPr id="44" name="Group 43">
            <a:extLst>
              <a:ext uri="{FF2B5EF4-FFF2-40B4-BE49-F238E27FC236}">
                <a16:creationId xmlns:a16="http://schemas.microsoft.com/office/drawing/2014/main" id="{40E68744-FE93-40C7-B785-406440C119C2}"/>
              </a:ext>
            </a:extLst>
          </p:cNvPr>
          <p:cNvGrpSpPr/>
          <p:nvPr/>
        </p:nvGrpSpPr>
        <p:grpSpPr>
          <a:xfrm>
            <a:off x="3634760" y="1811849"/>
            <a:ext cx="3365016" cy="500901"/>
            <a:chOff x="6553200" y="1802030"/>
            <a:chExt cx="2971800" cy="445280"/>
          </a:xfrm>
        </p:grpSpPr>
        <p:sp>
          <p:nvSpPr>
            <p:cNvPr id="45" name="TextBox 44">
              <a:extLst>
                <a:ext uri="{FF2B5EF4-FFF2-40B4-BE49-F238E27FC236}">
                  <a16:creationId xmlns:a16="http://schemas.microsoft.com/office/drawing/2014/main" id="{45A04786-00BE-41ED-959B-962BE3EA03E2}"/>
                </a:ext>
              </a:extLst>
            </p:cNvPr>
            <p:cNvSpPr txBox="1"/>
            <p:nvPr/>
          </p:nvSpPr>
          <p:spPr>
            <a:xfrm>
              <a:off x="6733696" y="1802030"/>
              <a:ext cx="2743200" cy="410401"/>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a:ea typeface="+mn-ea"/>
                  <a:cs typeface="+mn-cs"/>
                </a:rPr>
                <a:t>DRAM Subarray</a:t>
              </a:r>
            </a:p>
          </p:txBody>
        </p:sp>
        <p:cxnSp>
          <p:nvCxnSpPr>
            <p:cNvPr id="46" name="Straight Connector 45">
              <a:extLst>
                <a:ext uri="{FF2B5EF4-FFF2-40B4-BE49-F238E27FC236}">
                  <a16:creationId xmlns:a16="http://schemas.microsoft.com/office/drawing/2014/main" id="{EE6F68E0-95FA-4599-A149-66EF8DB3DF8F}"/>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47" name="Picture 46" descr="dram chip">
            <a:extLst>
              <a:ext uri="{FF2B5EF4-FFF2-40B4-BE49-F238E27FC236}">
                <a16:creationId xmlns:a16="http://schemas.microsoft.com/office/drawing/2014/main" id="{62EAB8B8-C73E-40F1-89DA-0393CF9D36B8}"/>
              </a:ext>
            </a:extLst>
          </p:cNvPr>
          <p:cNvPicPr>
            <a:picLocks noChangeAspect="1"/>
          </p:cNvPicPr>
          <p:nvPr/>
        </p:nvPicPr>
        <p:blipFill>
          <a:blip r:embed="rId6"/>
          <a:stretch>
            <a:fillRect/>
          </a:stretch>
        </p:blipFill>
        <p:spPr>
          <a:xfrm rot="5400000">
            <a:off x="963856" y="2635315"/>
            <a:ext cx="1299548" cy="1165397"/>
          </a:xfrm>
          <a:prstGeom prst="rect">
            <a:avLst/>
          </a:prstGeom>
        </p:spPr>
      </p:pic>
      <p:cxnSp>
        <p:nvCxnSpPr>
          <p:cNvPr id="58" name="Straight Connector 57">
            <a:extLst>
              <a:ext uri="{FF2B5EF4-FFF2-40B4-BE49-F238E27FC236}">
                <a16:creationId xmlns:a16="http://schemas.microsoft.com/office/drawing/2014/main" id="{34AF0BAA-AC9E-4FCE-AC4A-4B9187B910B0}"/>
              </a:ext>
            </a:extLst>
          </p:cNvPr>
          <p:cNvCxnSpPr>
            <a:cxnSpLocks/>
          </p:cNvCxnSpPr>
          <p:nvPr/>
        </p:nvCxnSpPr>
        <p:spPr>
          <a:xfrm flipV="1">
            <a:off x="1881489" y="2476016"/>
            <a:ext cx="948446" cy="453467"/>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D1C2672-DEC4-49AB-B48C-69810FCD59E9}"/>
              </a:ext>
            </a:extLst>
          </p:cNvPr>
          <p:cNvCxnSpPr>
            <a:cxnSpLocks/>
          </p:cNvCxnSpPr>
          <p:nvPr/>
        </p:nvCxnSpPr>
        <p:spPr>
          <a:xfrm>
            <a:off x="1888865" y="3062186"/>
            <a:ext cx="1097033" cy="137856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CEFDD33A-09E3-448C-A5A2-619991DB4404}"/>
              </a:ext>
            </a:extLst>
          </p:cNvPr>
          <p:cNvSpPr/>
          <p:nvPr/>
        </p:nvSpPr>
        <p:spPr>
          <a:xfrm>
            <a:off x="1880381" y="2929483"/>
            <a:ext cx="114300" cy="132704"/>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grpSp>
        <p:nvGrpSpPr>
          <p:cNvPr id="6" name="Group 5">
            <a:extLst>
              <a:ext uri="{FF2B5EF4-FFF2-40B4-BE49-F238E27FC236}">
                <a16:creationId xmlns:a16="http://schemas.microsoft.com/office/drawing/2014/main" id="{C8002DB3-EFAC-4FE6-A78A-AFE6936446A3}"/>
              </a:ext>
            </a:extLst>
          </p:cNvPr>
          <p:cNvGrpSpPr/>
          <p:nvPr/>
        </p:nvGrpSpPr>
        <p:grpSpPr>
          <a:xfrm>
            <a:off x="5314950" y="5016149"/>
            <a:ext cx="1941643" cy="721932"/>
            <a:chOff x="8310014" y="5351857"/>
            <a:chExt cx="2588857" cy="962576"/>
          </a:xfrm>
        </p:grpSpPr>
        <p:sp>
          <p:nvSpPr>
            <p:cNvPr id="5" name="TextBox 4">
              <a:extLst>
                <a:ext uri="{FF2B5EF4-FFF2-40B4-BE49-F238E27FC236}">
                  <a16:creationId xmlns:a16="http://schemas.microsoft.com/office/drawing/2014/main" id="{53891E08-2BCF-4756-9EA1-DEE1AD114C4D}"/>
                </a:ext>
              </a:extLst>
            </p:cNvPr>
            <p:cNvSpPr txBox="1"/>
            <p:nvPr/>
          </p:nvSpPr>
          <p:spPr>
            <a:xfrm>
              <a:off x="8310014" y="5760436"/>
              <a:ext cx="2588857" cy="553997"/>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prstClr val="black"/>
                  </a:solidFill>
                  <a:effectLst/>
                  <a:uLnTx/>
                  <a:uFillTx/>
                  <a:latin typeface="Cambria"/>
                  <a:ea typeface="+mn-ea"/>
                  <a:cs typeface="+mn-cs"/>
                </a:rPr>
                <a:t>sense amplifier</a:t>
              </a:r>
            </a:p>
          </p:txBody>
        </p:sp>
        <p:cxnSp>
          <p:nvCxnSpPr>
            <p:cNvPr id="7" name="Straight Arrow Connector 6">
              <a:extLst>
                <a:ext uri="{FF2B5EF4-FFF2-40B4-BE49-F238E27FC236}">
                  <a16:creationId xmlns:a16="http://schemas.microsoft.com/office/drawing/2014/main" id="{E3ED6901-BB5C-4E9D-9351-065CEE0831EC}"/>
                </a:ext>
              </a:extLst>
            </p:cNvPr>
            <p:cNvCxnSpPr>
              <a:cxnSpLocks/>
            </p:cNvCxnSpPr>
            <p:nvPr/>
          </p:nvCxnSpPr>
          <p:spPr>
            <a:xfrm>
              <a:off x="9260409" y="5351857"/>
              <a:ext cx="342734" cy="528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0" name="Picture 9">
            <a:extLst>
              <a:ext uri="{FF2B5EF4-FFF2-40B4-BE49-F238E27FC236}">
                <a16:creationId xmlns:a16="http://schemas.microsoft.com/office/drawing/2014/main" id="{2DB1B42A-712C-485E-B393-A75DC275E3A7}"/>
              </a:ext>
            </a:extLst>
          </p:cNvPr>
          <p:cNvPicPr>
            <a:picLocks noChangeAspect="1"/>
          </p:cNvPicPr>
          <p:nvPr/>
        </p:nvPicPr>
        <p:blipFill>
          <a:blip r:embed="rId7"/>
          <a:stretch>
            <a:fillRect/>
          </a:stretch>
        </p:blipFill>
        <p:spPr>
          <a:xfrm>
            <a:off x="3594480" y="2352287"/>
            <a:ext cx="5273016" cy="2764492"/>
          </a:xfrm>
          <a:prstGeom prst="rect">
            <a:avLst/>
          </a:prstGeom>
        </p:spPr>
      </p:pic>
      <p:pic>
        <p:nvPicPr>
          <p:cNvPr id="11" name="Picture 10">
            <a:extLst>
              <a:ext uri="{FF2B5EF4-FFF2-40B4-BE49-F238E27FC236}">
                <a16:creationId xmlns:a16="http://schemas.microsoft.com/office/drawing/2014/main" id="{8AB82628-B067-4F26-8B62-543DC674C207}"/>
              </a:ext>
            </a:extLst>
          </p:cNvPr>
          <p:cNvPicPr>
            <a:picLocks noChangeAspect="1"/>
          </p:cNvPicPr>
          <p:nvPr/>
        </p:nvPicPr>
        <p:blipFill>
          <a:blip r:embed="rId8"/>
          <a:stretch>
            <a:fillRect/>
          </a:stretch>
        </p:blipFill>
        <p:spPr>
          <a:xfrm>
            <a:off x="4352748" y="4526893"/>
            <a:ext cx="2836663" cy="573366"/>
          </a:xfrm>
          <a:prstGeom prst="rect">
            <a:avLst/>
          </a:prstGeom>
        </p:spPr>
      </p:pic>
      <p:pic>
        <p:nvPicPr>
          <p:cNvPr id="31" name="Picture 30">
            <a:extLst>
              <a:ext uri="{FF2B5EF4-FFF2-40B4-BE49-F238E27FC236}">
                <a16:creationId xmlns:a16="http://schemas.microsoft.com/office/drawing/2014/main" id="{81F74D26-9827-45F5-A093-D51DA0C83A86}"/>
              </a:ext>
            </a:extLst>
          </p:cNvPr>
          <p:cNvPicPr>
            <a:picLocks noChangeAspect="1"/>
          </p:cNvPicPr>
          <p:nvPr/>
        </p:nvPicPr>
        <p:blipFill>
          <a:blip r:embed="rId9"/>
          <a:stretch>
            <a:fillRect/>
          </a:stretch>
        </p:blipFill>
        <p:spPr>
          <a:xfrm>
            <a:off x="4356107" y="4525136"/>
            <a:ext cx="2833304" cy="578157"/>
          </a:xfrm>
          <a:prstGeom prst="rect">
            <a:avLst/>
          </a:prstGeom>
        </p:spPr>
      </p:pic>
      <p:sp>
        <p:nvSpPr>
          <p:cNvPr id="32" name="Arrow: Curved Right 31">
            <a:extLst>
              <a:ext uri="{FF2B5EF4-FFF2-40B4-BE49-F238E27FC236}">
                <a16:creationId xmlns:a16="http://schemas.microsoft.com/office/drawing/2014/main" id="{26817674-AB8E-43EF-AC02-82C1992F0141}"/>
              </a:ext>
            </a:extLst>
          </p:cNvPr>
          <p:cNvSpPr/>
          <p:nvPr/>
        </p:nvSpPr>
        <p:spPr>
          <a:xfrm>
            <a:off x="2917770" y="2476016"/>
            <a:ext cx="1402090" cy="2570135"/>
          </a:xfrm>
          <a:prstGeom prst="curvedRightArrow">
            <a:avLst>
              <a:gd name="adj1" fmla="val 10894"/>
              <a:gd name="adj2" fmla="val 33277"/>
              <a:gd name="adj3" fmla="val 22538"/>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33" name="Arrow: Curved Right 32">
            <a:extLst>
              <a:ext uri="{FF2B5EF4-FFF2-40B4-BE49-F238E27FC236}">
                <a16:creationId xmlns:a16="http://schemas.microsoft.com/office/drawing/2014/main" id="{86DD6392-22AC-4886-939A-F19A5918FA09}"/>
              </a:ext>
            </a:extLst>
          </p:cNvPr>
          <p:cNvSpPr/>
          <p:nvPr/>
        </p:nvSpPr>
        <p:spPr>
          <a:xfrm rot="10564546">
            <a:off x="7062592" y="3894263"/>
            <a:ext cx="587615" cy="988622"/>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39" name="Arrow: Curved Right 38">
            <a:extLst>
              <a:ext uri="{FF2B5EF4-FFF2-40B4-BE49-F238E27FC236}">
                <a16:creationId xmlns:a16="http://schemas.microsoft.com/office/drawing/2014/main" id="{501B0FE9-E819-4304-A48C-C994C6FFB88F}"/>
              </a:ext>
            </a:extLst>
          </p:cNvPr>
          <p:cNvSpPr/>
          <p:nvPr/>
        </p:nvSpPr>
        <p:spPr>
          <a:xfrm>
            <a:off x="2884161" y="2470576"/>
            <a:ext cx="1402090" cy="2359666"/>
          </a:xfrm>
          <a:prstGeom prst="curvedRightArrow">
            <a:avLst>
              <a:gd name="adj1" fmla="val 9242"/>
              <a:gd name="adj2" fmla="val 16070"/>
              <a:gd name="adj3" fmla="val 11125"/>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40" name="Arrow: Curved Right 39">
            <a:extLst>
              <a:ext uri="{FF2B5EF4-FFF2-40B4-BE49-F238E27FC236}">
                <a16:creationId xmlns:a16="http://schemas.microsoft.com/office/drawing/2014/main" id="{CDB89385-FB56-420A-BC10-AA2D8A9443E4}"/>
              </a:ext>
            </a:extLst>
          </p:cNvPr>
          <p:cNvSpPr/>
          <p:nvPr/>
        </p:nvSpPr>
        <p:spPr>
          <a:xfrm>
            <a:off x="2884161" y="3943351"/>
            <a:ext cx="1402090" cy="1083569"/>
          </a:xfrm>
          <a:prstGeom prst="curvedRightArrow">
            <a:avLst>
              <a:gd name="adj1" fmla="val 9822"/>
              <a:gd name="adj2" fmla="val 18401"/>
              <a:gd name="adj3" fmla="val 15802"/>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8" name="Audio 7">
            <a:hlinkClick r:id="" action="ppaction://media"/>
            <a:extLst>
              <a:ext uri="{FF2B5EF4-FFF2-40B4-BE49-F238E27FC236}">
                <a16:creationId xmlns:a16="http://schemas.microsoft.com/office/drawing/2014/main" id="{EC6943C6-81C8-4516-BA84-AFBF5EB2FC58}"/>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1845281038"/>
      </p:ext>
    </p:extLst>
  </p:cSld>
  <p:clrMapOvr>
    <a:masterClrMapping/>
  </p:clrMapOvr>
  <mc:AlternateContent xmlns:mc="http://schemas.openxmlformats.org/markup-compatibility/2006" xmlns:p14="http://schemas.microsoft.com/office/powerpoint/2010/main">
    <mc:Choice Requires="p14">
      <p:transition p14:dur="10" advTm="46607"/>
    </mc:Choice>
    <mc:Fallback xmlns="">
      <p:transition advTm="466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1000"/>
                                        <p:tgtEl>
                                          <p:spTgt spid="2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1000"/>
                                        <p:tgtEl>
                                          <p:spTgt spid="32"/>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1000"/>
                                        <p:tgtEl>
                                          <p:spTgt spid="33"/>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animEffect transition="in" filter="fade">
                                      <p:cBhvr>
                                        <p:cTn id="36" dur="500"/>
                                        <p:tgtEl>
                                          <p:spTgt spid="3">
                                            <p:txEl>
                                              <p:pRg st="1" end="1"/>
                                            </p:txEl>
                                          </p:spTgt>
                                        </p:tgtEl>
                                      </p:cBhvr>
                                    </p:animEffect>
                                  </p:childTnLst>
                                </p:cTn>
                              </p:par>
                              <p:par>
                                <p:cTn id="37" presetID="10" presetClass="exit" presetSubtype="0" fill="hold" grpId="1" nodeType="withEffect">
                                  <p:stCondLst>
                                    <p:cond delay="0"/>
                                  </p:stCondLst>
                                  <p:childTnLst>
                                    <p:animEffect transition="out" filter="fade">
                                      <p:cBhvr>
                                        <p:cTn id="38" dur="500"/>
                                        <p:tgtEl>
                                          <p:spTgt spid="28"/>
                                        </p:tgtEl>
                                      </p:cBhvr>
                                    </p:animEffect>
                                    <p:set>
                                      <p:cBhvr>
                                        <p:cTn id="39" dur="1" fill="hold">
                                          <p:stCondLst>
                                            <p:cond delay="499"/>
                                          </p:stCondLst>
                                        </p:cTn>
                                        <p:tgtEl>
                                          <p:spTgt spid="28"/>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500"/>
                                        <p:tgtEl>
                                          <p:spTgt spid="29"/>
                                        </p:tgtEl>
                                      </p:cBhvr>
                                    </p:animEffect>
                                    <p:set>
                                      <p:cBhvr>
                                        <p:cTn id="42" dur="1" fill="hold">
                                          <p:stCondLst>
                                            <p:cond delay="499"/>
                                          </p:stCondLst>
                                        </p:cTn>
                                        <p:tgtEl>
                                          <p:spTgt spid="29"/>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32"/>
                                        </p:tgtEl>
                                      </p:cBhvr>
                                    </p:animEffect>
                                    <p:set>
                                      <p:cBhvr>
                                        <p:cTn id="45" dur="1" fill="hold">
                                          <p:stCondLst>
                                            <p:cond delay="499"/>
                                          </p:stCondLst>
                                        </p:cTn>
                                        <p:tgtEl>
                                          <p:spTgt spid="32"/>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33"/>
                                        </p:tgtEl>
                                      </p:cBhvr>
                                    </p:animEffect>
                                    <p:set>
                                      <p:cBhvr>
                                        <p:cTn id="48" dur="1" fill="hold">
                                          <p:stCondLst>
                                            <p:cond delay="499"/>
                                          </p:stCondLst>
                                        </p:cTn>
                                        <p:tgtEl>
                                          <p:spTgt spid="33"/>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11"/>
                                        </p:tgtEl>
                                      </p:cBhvr>
                                    </p:animEffect>
                                    <p:set>
                                      <p:cBhvr>
                                        <p:cTn id="51" dur="1" fill="hold">
                                          <p:stCondLst>
                                            <p:cond delay="499"/>
                                          </p:stCondLst>
                                        </p:cTn>
                                        <p:tgtEl>
                                          <p:spTgt spid="11"/>
                                        </p:tgtEl>
                                        <p:attrNameLst>
                                          <p:attrName>style.visibility</p:attrName>
                                        </p:attrNameLst>
                                      </p:cBhvr>
                                      <p:to>
                                        <p:strVal val="hidden"/>
                                      </p:to>
                                    </p:set>
                                  </p:childTnLst>
                                </p:cTn>
                              </p:par>
                            </p:childTnLst>
                          </p:cTn>
                        </p:par>
                        <p:par>
                          <p:cTn id="52" fill="hold">
                            <p:stCondLst>
                              <p:cond delay="500"/>
                            </p:stCondLst>
                            <p:childTnLst>
                              <p:par>
                                <p:cTn id="53" presetID="1" presetClass="emph" presetSubtype="2" fill="hold" nodeType="afterEffect">
                                  <p:stCondLst>
                                    <p:cond delay="0"/>
                                  </p:stCondLst>
                                  <p:childTnLst>
                                    <p:animClr clrSpc="rgb" dir="cw">
                                      <p:cBhvr>
                                        <p:cTn id="54" dur="100" fill="hold"/>
                                        <p:tgtEl>
                                          <p:spTgt spid="29"/>
                                        </p:tgtEl>
                                        <p:attrNameLst>
                                          <p:attrName>fillcolor</p:attrName>
                                        </p:attrNameLst>
                                      </p:cBhvr>
                                      <p:to>
                                        <a:srgbClr val="FFD965"/>
                                      </p:to>
                                    </p:animClr>
                                    <p:set>
                                      <p:cBhvr>
                                        <p:cTn id="55" dur="100" fill="hold"/>
                                        <p:tgtEl>
                                          <p:spTgt spid="29"/>
                                        </p:tgtEl>
                                        <p:attrNameLst>
                                          <p:attrName>fill.type</p:attrName>
                                        </p:attrNameLst>
                                      </p:cBhvr>
                                      <p:to>
                                        <p:strVal val="solid"/>
                                      </p:to>
                                    </p:set>
                                    <p:set>
                                      <p:cBhvr>
                                        <p:cTn id="56" dur="100" fill="hold"/>
                                        <p:tgtEl>
                                          <p:spTgt spid="29"/>
                                        </p:tgtEl>
                                        <p:attrNameLst>
                                          <p:attrName>fill.on</p:attrName>
                                        </p:attrNameLst>
                                      </p:cBhvr>
                                      <p:to>
                                        <p:strVal val="true"/>
                                      </p:to>
                                    </p:set>
                                  </p:childTnLst>
                                </p:cTn>
                              </p:par>
                              <p:par>
                                <p:cTn id="57" presetID="1" presetClass="emph" presetSubtype="2" fill="hold" nodeType="withEffect">
                                  <p:stCondLst>
                                    <p:cond delay="0"/>
                                  </p:stCondLst>
                                  <p:childTnLst>
                                    <p:animClr clrSpc="rgb" dir="cw">
                                      <p:cBhvr>
                                        <p:cTn id="58" dur="100" fill="hold"/>
                                        <p:tgtEl>
                                          <p:spTgt spid="28"/>
                                        </p:tgtEl>
                                        <p:attrNameLst>
                                          <p:attrName>fillcolor</p:attrName>
                                        </p:attrNameLst>
                                      </p:cBhvr>
                                      <p:to>
                                        <a:srgbClr val="FFD965"/>
                                      </p:to>
                                    </p:animClr>
                                    <p:set>
                                      <p:cBhvr>
                                        <p:cTn id="59" dur="100" fill="hold"/>
                                        <p:tgtEl>
                                          <p:spTgt spid="28"/>
                                        </p:tgtEl>
                                        <p:attrNameLst>
                                          <p:attrName>fill.type</p:attrName>
                                        </p:attrNameLst>
                                      </p:cBhvr>
                                      <p:to>
                                        <p:strVal val="solid"/>
                                      </p:to>
                                    </p:set>
                                    <p:set>
                                      <p:cBhvr>
                                        <p:cTn id="60" dur="100" fill="hold"/>
                                        <p:tgtEl>
                                          <p:spTgt spid="28"/>
                                        </p:tgtEl>
                                        <p:attrNameLst>
                                          <p:attrName>fill.on</p:attrName>
                                        </p:attrNameLst>
                                      </p:cBhvr>
                                      <p:to>
                                        <p:strVal val="true"/>
                                      </p:to>
                                    </p:set>
                                  </p:childTnLst>
                                </p:cTn>
                              </p:par>
                            </p:childTnLst>
                          </p:cTn>
                        </p:par>
                        <p:par>
                          <p:cTn id="61" fill="hold">
                            <p:stCondLst>
                              <p:cond delay="600"/>
                            </p:stCondLst>
                            <p:childTnLst>
                              <p:par>
                                <p:cTn id="62" presetID="10" presetClass="entr" presetSubtype="0" fill="hold" grpId="2"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1000"/>
                                        <p:tgtEl>
                                          <p:spTgt spid="28"/>
                                        </p:tgtEl>
                                      </p:cBhvr>
                                    </p:animEffect>
                                  </p:childTnLst>
                                </p:cTn>
                              </p:par>
                              <p:par>
                                <p:cTn id="65" presetID="10" presetClass="entr" presetSubtype="0" fill="hold" grpId="2"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1000"/>
                                        <p:tgtEl>
                                          <p:spTgt spid="29"/>
                                        </p:tgtEl>
                                      </p:cBhvr>
                                    </p:animEffect>
                                  </p:childTnLst>
                                </p:cTn>
                              </p:par>
                            </p:childTnLst>
                          </p:cTn>
                        </p:par>
                        <p:par>
                          <p:cTn id="68" fill="hold">
                            <p:stCondLst>
                              <p:cond delay="1600"/>
                            </p:stCondLst>
                            <p:childTnLst>
                              <p:par>
                                <p:cTn id="69" presetID="10" presetClass="entr" presetSubtype="0" fill="hold" grpId="0"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fade">
                                      <p:cBhvr>
                                        <p:cTn id="71" dur="1000"/>
                                        <p:tgtEl>
                                          <p:spTgt spid="4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1000"/>
                                        <p:tgtEl>
                                          <p:spTgt spid="39"/>
                                        </p:tgtEl>
                                      </p:cBhvr>
                                    </p:animEffect>
                                  </p:childTnLst>
                                </p:cTn>
                              </p:par>
                            </p:childTnLst>
                          </p:cTn>
                        </p:par>
                        <p:par>
                          <p:cTn id="75" fill="hold">
                            <p:stCondLst>
                              <p:cond delay="2600"/>
                            </p:stCondLst>
                            <p:childTnLst>
                              <p:par>
                                <p:cTn id="76" presetID="10" presetClass="entr" presetSubtype="0" fill="hold"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9" fill="hold" display="0">
                  <p:stCondLst>
                    <p:cond delay="indefinite"/>
                  </p:stCondLst>
                  <p:endCondLst>
                    <p:cond evt="onStopAudio" delay="0">
                      <p:tgtEl>
                        <p:sldTgt/>
                      </p:tgtEl>
                    </p:cond>
                  </p:endCondLst>
                </p:cTn>
                <p:tgtEl>
                  <p:spTgt spid="8"/>
                </p:tgtEl>
              </p:cMediaNode>
            </p:audio>
          </p:childTnLst>
        </p:cTn>
      </p:par>
    </p:tnLst>
    <p:bldLst>
      <p:bldP spid="28" grpId="0" animBg="1"/>
      <p:bldP spid="28" grpId="1" animBg="1"/>
      <p:bldP spid="28" grpId="2" animBg="1"/>
      <p:bldP spid="29" grpId="0" animBg="1"/>
      <p:bldP spid="29" grpId="1" animBg="1"/>
      <p:bldP spid="29" grpId="2" animBg="1"/>
      <p:bldP spid="3" grpId="0" uiExpand="1" build="p"/>
      <p:bldP spid="32" grpId="0" animBg="1"/>
      <p:bldP spid="32" grpId="1" animBg="1"/>
      <p:bldP spid="33" grpId="0" animBg="1"/>
      <p:bldP spid="33" grpId="1" animBg="1"/>
      <p:bldP spid="39" grpId="0" animBg="1"/>
      <p:bldP spid="40" grpId="0" animBg="1"/>
    </p:bld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F37C3FB5-B2CA-4136-B3F0-F2FD8B4F497D}"/>
              </a:ext>
            </a:extLst>
          </p:cNvPr>
          <p:cNvSpPr/>
          <p:nvPr/>
        </p:nvSpPr>
        <p:spPr>
          <a:xfrm>
            <a:off x="6065466" y="1888873"/>
            <a:ext cx="2293679" cy="355118"/>
          </a:xfrm>
          <a:prstGeom prst="roundRect">
            <a:avLst/>
          </a:prstGeom>
          <a:solidFill>
            <a:srgbClr val="F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28" name="Rectangle: Rounded Corners 27">
            <a:extLst>
              <a:ext uri="{FF2B5EF4-FFF2-40B4-BE49-F238E27FC236}">
                <a16:creationId xmlns:a16="http://schemas.microsoft.com/office/drawing/2014/main" id="{79B6DEFA-15DE-40F6-8100-26A76B3CACAA}"/>
              </a:ext>
            </a:extLst>
          </p:cNvPr>
          <p:cNvSpPr/>
          <p:nvPr/>
        </p:nvSpPr>
        <p:spPr>
          <a:xfrm>
            <a:off x="6068684" y="2840980"/>
            <a:ext cx="2293679" cy="35511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171450" y="1657350"/>
            <a:ext cx="8686800" cy="3738893"/>
          </a:xfrm>
        </p:spPr>
        <p:txBody>
          <a:bodyPr anchor="ctr">
            <a:normAutofit/>
          </a:bodyPr>
          <a:lstStyle/>
          <a:p>
            <a:pPr>
              <a:buFont typeface="Wingdings" panose="05000000000000000000" pitchFamily="2" charset="2"/>
              <a:buChar char="Ø"/>
            </a:pPr>
            <a:r>
              <a:rPr lang="en-US" sz="3300" b="1" dirty="0">
                <a:solidFill>
                  <a:srgbClr val="FF0066"/>
                </a:solidFill>
              </a:rPr>
              <a:t>CROW-cache </a:t>
            </a:r>
            <a:endParaRPr lang="en-US" sz="3300" dirty="0">
              <a:latin typeface="Cambria" panose="02040503050406030204" pitchFamily="18" charset="0"/>
              <a:ea typeface="Cambria" panose="02040503050406030204" pitchFamily="18" charset="0"/>
            </a:endParaRPr>
          </a:p>
          <a:p>
            <a:pPr lvl="1">
              <a:buFont typeface="Wingdings" panose="05000000000000000000" pitchFamily="2" charset="2"/>
              <a:buChar char="ü"/>
            </a:pPr>
            <a:r>
              <a:rPr lang="en-US" sz="3000" dirty="0">
                <a:latin typeface="Cambria" panose="02040503050406030204" pitchFamily="18" charset="0"/>
                <a:ea typeface="Cambria" panose="02040503050406030204" pitchFamily="18" charset="0"/>
              </a:rPr>
              <a:t>reduces </a:t>
            </a:r>
            <a:r>
              <a:rPr lang="en-US" sz="3000" i="1" dirty="0">
                <a:latin typeface="Cambria" panose="02040503050406030204" pitchFamily="18" charset="0"/>
                <a:ea typeface="Cambria" panose="02040503050406030204" pitchFamily="18" charset="0"/>
              </a:rPr>
              <a:t>access latency</a:t>
            </a:r>
            <a:endParaRPr lang="en-US" sz="3000" i="1" dirty="0"/>
          </a:p>
          <a:p>
            <a:pPr marL="342900" lvl="1" indent="0">
              <a:buNone/>
            </a:pPr>
            <a:endParaRPr lang="en-US" sz="3000" b="1" dirty="0">
              <a:solidFill>
                <a:srgbClr val="FF0066"/>
              </a:solidFill>
            </a:endParaRPr>
          </a:p>
          <a:p>
            <a:pPr>
              <a:buFont typeface="Wingdings" panose="05000000000000000000" pitchFamily="2" charset="2"/>
              <a:buChar char="Ø"/>
            </a:pPr>
            <a:r>
              <a:rPr lang="en-US" sz="3300" b="1" dirty="0">
                <a:solidFill>
                  <a:srgbClr val="FF0066"/>
                </a:solidFill>
              </a:rPr>
              <a:t>CROW-ref </a:t>
            </a:r>
            <a:endParaRPr lang="en-US" sz="3300" dirty="0">
              <a:latin typeface="Cambria" panose="02040503050406030204" pitchFamily="18" charset="0"/>
              <a:ea typeface="Cambria" panose="02040503050406030204" pitchFamily="18" charset="0"/>
            </a:endParaRPr>
          </a:p>
          <a:p>
            <a:pPr lvl="1">
              <a:buFont typeface="Wingdings" panose="05000000000000000000" pitchFamily="2" charset="2"/>
              <a:buChar char="ü"/>
            </a:pPr>
            <a:r>
              <a:rPr lang="en-US" sz="3000" dirty="0">
                <a:latin typeface="Cambria" panose="02040503050406030204" pitchFamily="18" charset="0"/>
                <a:ea typeface="Cambria" panose="02040503050406030204" pitchFamily="18" charset="0"/>
              </a:rPr>
              <a:t>reduces DRAM </a:t>
            </a:r>
            <a:r>
              <a:rPr lang="en-US" sz="3000" i="1" dirty="0">
                <a:latin typeface="Cambria" panose="02040503050406030204" pitchFamily="18" charset="0"/>
                <a:ea typeface="Cambria" panose="02040503050406030204" pitchFamily="18" charset="0"/>
              </a:rPr>
              <a:t>refresh overhead</a:t>
            </a:r>
            <a:endParaRPr lang="en-US" sz="3000" i="1" dirty="0"/>
          </a:p>
          <a:p>
            <a:pPr marL="342900" lvl="1" indent="0">
              <a:buNone/>
            </a:pPr>
            <a:endParaRPr lang="en-US" sz="3000" dirty="0">
              <a:solidFill>
                <a:schemeClr val="tx1">
                  <a:lumMod val="50000"/>
                  <a:lumOff val="50000"/>
                </a:schemeClr>
              </a:solidFill>
            </a:endParaRPr>
          </a:p>
          <a:p>
            <a:pPr>
              <a:buFont typeface="Wingdings" panose="05000000000000000000" pitchFamily="2" charset="2"/>
              <a:buChar char="Ø"/>
            </a:pPr>
            <a:r>
              <a:rPr lang="en-US" sz="3000" dirty="0"/>
              <a:t>A mechanism for protecting against </a:t>
            </a:r>
            <a:r>
              <a:rPr lang="en-US" sz="3000" i="1" dirty="0" err="1"/>
              <a:t>RowHammer</a:t>
            </a:r>
            <a:endParaRPr lang="en-US" sz="3300" i="1" dirty="0"/>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Use Cases of CROW</a:t>
            </a:r>
          </a:p>
        </p:txBody>
      </p:sp>
      <p:sp>
        <p:nvSpPr>
          <p:cNvPr id="5" name="Rectangle: Rounded Corners 4">
            <a:extLst>
              <a:ext uri="{FF2B5EF4-FFF2-40B4-BE49-F238E27FC236}">
                <a16:creationId xmlns:a16="http://schemas.microsoft.com/office/drawing/2014/main" id="{BFC0183B-2F05-4FA7-9B37-A8EDE479041D}"/>
              </a:ext>
            </a:extLst>
          </p:cNvPr>
          <p:cNvSpPr/>
          <p:nvPr/>
        </p:nvSpPr>
        <p:spPr>
          <a:xfrm>
            <a:off x="6065466" y="1275007"/>
            <a:ext cx="2293679" cy="35511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6" name="Rectangle: Rounded Corners 5">
            <a:extLst>
              <a:ext uri="{FF2B5EF4-FFF2-40B4-BE49-F238E27FC236}">
                <a16:creationId xmlns:a16="http://schemas.microsoft.com/office/drawing/2014/main" id="{62487DEE-95E3-4330-9B02-5716E842E56C}"/>
              </a:ext>
            </a:extLst>
          </p:cNvPr>
          <p:cNvSpPr/>
          <p:nvPr/>
        </p:nvSpPr>
        <p:spPr>
          <a:xfrm>
            <a:off x="6057900" y="2515240"/>
            <a:ext cx="2301245" cy="327464"/>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pic>
        <p:nvPicPr>
          <p:cNvPr id="10" name="Audio 73">
            <a:hlinkClick r:id="" action="ppaction://media"/>
            <a:extLst>
              <a:ext uri="{FF2B5EF4-FFF2-40B4-BE49-F238E27FC236}">
                <a16:creationId xmlns:a16="http://schemas.microsoft.com/office/drawing/2014/main" id="{2B8D0FB4-E7AD-481E-A1EF-4012C4DA1AE2}"/>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664178" y="5520928"/>
            <a:ext cx="365522" cy="365522"/>
          </a:xfrm>
          <a:prstGeom prst="rect">
            <a:avLst/>
          </a:prstGeom>
        </p:spPr>
      </p:pic>
      <p:sp>
        <p:nvSpPr>
          <p:cNvPr id="19" name="Arrow: Curved Right 18">
            <a:extLst>
              <a:ext uri="{FF2B5EF4-FFF2-40B4-BE49-F238E27FC236}">
                <a16:creationId xmlns:a16="http://schemas.microsoft.com/office/drawing/2014/main" id="{CB013F6E-8DDB-40C4-8546-DE5BF713D85A}"/>
              </a:ext>
            </a:extLst>
          </p:cNvPr>
          <p:cNvSpPr/>
          <p:nvPr/>
        </p:nvSpPr>
        <p:spPr>
          <a:xfrm>
            <a:off x="4914900" y="1325780"/>
            <a:ext cx="1111999" cy="2327304"/>
          </a:xfrm>
          <a:prstGeom prst="curvedRightArrow">
            <a:avLst>
              <a:gd name="adj1" fmla="val 15639"/>
              <a:gd name="adj2" fmla="val 33277"/>
              <a:gd name="adj3" fmla="val 22538"/>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0" name="Arrow: Curved Right 19">
            <a:extLst>
              <a:ext uri="{FF2B5EF4-FFF2-40B4-BE49-F238E27FC236}">
                <a16:creationId xmlns:a16="http://schemas.microsoft.com/office/drawing/2014/main" id="{45D57253-80D9-4533-9474-BA721202DC8C}"/>
              </a:ext>
            </a:extLst>
          </p:cNvPr>
          <p:cNvSpPr/>
          <p:nvPr/>
        </p:nvSpPr>
        <p:spPr>
          <a:xfrm rot="10564546">
            <a:off x="8418330" y="2505862"/>
            <a:ext cx="587615" cy="988622"/>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1" name="Arrow: Curved Right 20">
            <a:extLst>
              <a:ext uri="{FF2B5EF4-FFF2-40B4-BE49-F238E27FC236}">
                <a16:creationId xmlns:a16="http://schemas.microsoft.com/office/drawing/2014/main" id="{4957B03C-49E0-4E2C-AD11-886F167EC931}"/>
              </a:ext>
            </a:extLst>
          </p:cNvPr>
          <p:cNvSpPr/>
          <p:nvPr/>
        </p:nvSpPr>
        <p:spPr>
          <a:xfrm>
            <a:off x="4914900" y="1349937"/>
            <a:ext cx="1118260" cy="2079063"/>
          </a:xfrm>
          <a:prstGeom prst="curvedRightArrow">
            <a:avLst>
              <a:gd name="adj1" fmla="val 8823"/>
              <a:gd name="adj2" fmla="val 18026"/>
              <a:gd name="adj3" fmla="val 14361"/>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2" name="Arrow: Curved Right 21">
            <a:extLst>
              <a:ext uri="{FF2B5EF4-FFF2-40B4-BE49-F238E27FC236}">
                <a16:creationId xmlns:a16="http://schemas.microsoft.com/office/drawing/2014/main" id="{0BA6B16B-77B8-40D4-9279-F6F9DA297DCD}"/>
              </a:ext>
            </a:extLst>
          </p:cNvPr>
          <p:cNvSpPr/>
          <p:nvPr/>
        </p:nvSpPr>
        <p:spPr>
          <a:xfrm>
            <a:off x="5143500" y="2639997"/>
            <a:ext cx="876908" cy="989029"/>
          </a:xfrm>
          <a:prstGeom prst="curvedRightArrow">
            <a:avLst>
              <a:gd name="adj1" fmla="val 11065"/>
              <a:gd name="adj2" fmla="val 22581"/>
              <a:gd name="adj3" fmla="val 16673"/>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4" name="Picture 3">
            <a:extLst>
              <a:ext uri="{FF2B5EF4-FFF2-40B4-BE49-F238E27FC236}">
                <a16:creationId xmlns:a16="http://schemas.microsoft.com/office/drawing/2014/main" id="{A4EA6595-6B60-440B-9263-475982D423B1}"/>
              </a:ext>
            </a:extLst>
          </p:cNvPr>
          <p:cNvPicPr>
            <a:picLocks noChangeAspect="1"/>
          </p:cNvPicPr>
          <p:nvPr/>
        </p:nvPicPr>
        <p:blipFill>
          <a:blip r:embed="rId9"/>
          <a:stretch>
            <a:fillRect/>
          </a:stretch>
        </p:blipFill>
        <p:spPr>
          <a:xfrm>
            <a:off x="6091509" y="1291095"/>
            <a:ext cx="2440684" cy="2361989"/>
          </a:xfrm>
          <a:prstGeom prst="rect">
            <a:avLst/>
          </a:prstGeom>
        </p:spPr>
      </p:pic>
      <p:pic>
        <p:nvPicPr>
          <p:cNvPr id="17" name="Picture 16">
            <a:extLst>
              <a:ext uri="{FF2B5EF4-FFF2-40B4-BE49-F238E27FC236}">
                <a16:creationId xmlns:a16="http://schemas.microsoft.com/office/drawing/2014/main" id="{68DF66E1-24FD-471C-9931-91EF30CAB93E}"/>
              </a:ext>
            </a:extLst>
          </p:cNvPr>
          <p:cNvPicPr>
            <a:picLocks noChangeAspect="1"/>
          </p:cNvPicPr>
          <p:nvPr/>
        </p:nvPicPr>
        <p:blipFill>
          <a:blip r:embed="rId10"/>
          <a:stretch>
            <a:fillRect/>
          </a:stretch>
        </p:blipFill>
        <p:spPr>
          <a:xfrm>
            <a:off x="6091509" y="3159561"/>
            <a:ext cx="2440685" cy="493328"/>
          </a:xfrm>
          <a:prstGeom prst="rect">
            <a:avLst/>
          </a:prstGeom>
        </p:spPr>
      </p:pic>
      <p:pic>
        <p:nvPicPr>
          <p:cNvPr id="18" name="Picture 17">
            <a:extLst>
              <a:ext uri="{FF2B5EF4-FFF2-40B4-BE49-F238E27FC236}">
                <a16:creationId xmlns:a16="http://schemas.microsoft.com/office/drawing/2014/main" id="{BF45EB4B-3308-48F0-8276-2B1402C27B9C}"/>
              </a:ext>
            </a:extLst>
          </p:cNvPr>
          <p:cNvPicPr>
            <a:picLocks noChangeAspect="1"/>
          </p:cNvPicPr>
          <p:nvPr/>
        </p:nvPicPr>
        <p:blipFill>
          <a:blip r:embed="rId11"/>
          <a:stretch>
            <a:fillRect/>
          </a:stretch>
        </p:blipFill>
        <p:spPr>
          <a:xfrm>
            <a:off x="6097092" y="3159561"/>
            <a:ext cx="2440684" cy="498040"/>
          </a:xfrm>
          <a:prstGeom prst="rect">
            <a:avLst/>
          </a:prstGeom>
        </p:spPr>
      </p:pic>
      <p:sp>
        <p:nvSpPr>
          <p:cNvPr id="23" name="TextBox 22">
            <a:extLst>
              <a:ext uri="{FF2B5EF4-FFF2-40B4-BE49-F238E27FC236}">
                <a16:creationId xmlns:a16="http://schemas.microsoft.com/office/drawing/2014/main" id="{3CC0A6F7-27BF-4749-8299-8E8B50E51CB1}"/>
              </a:ext>
            </a:extLst>
          </p:cNvPr>
          <p:cNvSpPr txBox="1"/>
          <p:nvPr/>
        </p:nvSpPr>
        <p:spPr>
          <a:xfrm>
            <a:off x="5088279" y="1893585"/>
            <a:ext cx="1207607" cy="415498"/>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C00000"/>
                </a:solidFill>
                <a:effectLst/>
                <a:uLnTx/>
                <a:uFillTx/>
                <a:latin typeface="Cambria"/>
                <a:ea typeface="+mn-ea"/>
                <a:cs typeface="+mn-cs"/>
              </a:rPr>
              <a:t>weak</a:t>
            </a:r>
          </a:p>
        </p:txBody>
      </p:sp>
      <p:sp>
        <p:nvSpPr>
          <p:cNvPr id="24" name="TextBox 23">
            <a:extLst>
              <a:ext uri="{FF2B5EF4-FFF2-40B4-BE49-F238E27FC236}">
                <a16:creationId xmlns:a16="http://schemas.microsoft.com/office/drawing/2014/main" id="{5C2ED028-F71F-4046-B8CA-B1BC3B2AE069}"/>
              </a:ext>
            </a:extLst>
          </p:cNvPr>
          <p:cNvSpPr txBox="1"/>
          <p:nvPr/>
        </p:nvSpPr>
        <p:spPr>
          <a:xfrm>
            <a:off x="4993273" y="2777925"/>
            <a:ext cx="1207607" cy="415498"/>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B050"/>
                </a:solidFill>
                <a:effectLst/>
                <a:uLnTx/>
                <a:uFillTx/>
                <a:latin typeface="Cambria"/>
                <a:ea typeface="+mn-ea"/>
                <a:cs typeface="+mn-cs"/>
              </a:rPr>
              <a:t>strong</a:t>
            </a:r>
          </a:p>
        </p:txBody>
      </p:sp>
      <p:sp>
        <p:nvSpPr>
          <p:cNvPr id="25" name="Arrow: Curved Right 24">
            <a:extLst>
              <a:ext uri="{FF2B5EF4-FFF2-40B4-BE49-F238E27FC236}">
                <a16:creationId xmlns:a16="http://schemas.microsoft.com/office/drawing/2014/main" id="{1BBE79B4-DF82-42F0-AE1C-92DEF39F1295}"/>
              </a:ext>
            </a:extLst>
          </p:cNvPr>
          <p:cNvSpPr/>
          <p:nvPr/>
        </p:nvSpPr>
        <p:spPr>
          <a:xfrm flipH="1">
            <a:off x="8434976" y="2914651"/>
            <a:ext cx="604110" cy="679685"/>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11" name="Audio 10">
            <a:hlinkClick r:id="" action="ppaction://media"/>
            <a:extLst>
              <a:ext uri="{FF2B5EF4-FFF2-40B4-BE49-F238E27FC236}">
                <a16:creationId xmlns:a16="http://schemas.microsoft.com/office/drawing/2014/main" id="{47CC87B9-93DB-4303-969F-F0CFE2014ECD}"/>
              </a:ext>
            </a:extLst>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1390228631"/>
      </p:ext>
    </p:extLst>
  </p:cSld>
  <p:clrMapOvr>
    <a:masterClrMapping/>
  </p:clrMapOvr>
  <mc:AlternateContent xmlns:mc="http://schemas.openxmlformats.org/markup-compatibility/2006" xmlns:p14="http://schemas.microsoft.com/office/powerpoint/2010/main">
    <mc:Choice Requires="p14">
      <p:transition spd="slow" p14:dur="2000" advTm="55046"/>
    </mc:Choice>
    <mc:Fallback xmlns="">
      <p:transition spd="slow" advTm="550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1" nodeType="clickEffect">
                                  <p:stCondLst>
                                    <p:cond delay="0"/>
                                  </p:stCondLst>
                                  <p:childTnLst>
                                    <p:animEffect transition="out" filter="fade">
                                      <p:cBhvr>
                                        <p:cTn id="43" dur="500"/>
                                        <p:tgtEl>
                                          <p:spTgt spid="5"/>
                                        </p:tgtEl>
                                      </p:cBhvr>
                                    </p:animEffect>
                                    <p:set>
                                      <p:cBhvr>
                                        <p:cTn id="44" dur="1" fill="hold">
                                          <p:stCondLst>
                                            <p:cond delay="499"/>
                                          </p:stCondLst>
                                        </p:cTn>
                                        <p:tgtEl>
                                          <p:spTgt spid="5"/>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500"/>
                                        <p:tgtEl>
                                          <p:spTgt spid="6"/>
                                        </p:tgtEl>
                                      </p:cBhvr>
                                    </p:animEffect>
                                    <p:set>
                                      <p:cBhvr>
                                        <p:cTn id="47" dur="1" fill="hold">
                                          <p:stCondLst>
                                            <p:cond delay="499"/>
                                          </p:stCondLst>
                                        </p:cTn>
                                        <p:tgtEl>
                                          <p:spTgt spid="6"/>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500"/>
                                        <p:tgtEl>
                                          <p:spTgt spid="19"/>
                                        </p:tgtEl>
                                      </p:cBhvr>
                                    </p:animEffect>
                                    <p:set>
                                      <p:cBhvr>
                                        <p:cTn id="50" dur="1" fill="hold">
                                          <p:stCondLst>
                                            <p:cond delay="499"/>
                                          </p:stCondLst>
                                        </p:cTn>
                                        <p:tgtEl>
                                          <p:spTgt spid="19"/>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20"/>
                                        </p:tgtEl>
                                      </p:cBhvr>
                                    </p:animEffect>
                                    <p:set>
                                      <p:cBhvr>
                                        <p:cTn id="53" dur="1" fill="hold">
                                          <p:stCondLst>
                                            <p:cond delay="499"/>
                                          </p:stCondLst>
                                        </p:cTn>
                                        <p:tgtEl>
                                          <p:spTgt spid="20"/>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500"/>
                                        <p:tgtEl>
                                          <p:spTgt spid="17"/>
                                        </p:tgtEl>
                                      </p:cBhvr>
                                    </p:animEffect>
                                    <p:set>
                                      <p:cBhvr>
                                        <p:cTn id="56" dur="1" fill="hold">
                                          <p:stCondLst>
                                            <p:cond delay="499"/>
                                          </p:stCondLst>
                                        </p:cTn>
                                        <p:tgtEl>
                                          <p:spTgt spid="17"/>
                                        </p:tgtEl>
                                        <p:attrNameLst>
                                          <p:attrName>style.visibility</p:attrName>
                                        </p:attrNameLst>
                                      </p:cBhvr>
                                      <p:to>
                                        <p:strVal val="hidden"/>
                                      </p:to>
                                    </p:set>
                                  </p:childTnLst>
                                </p:cTn>
                              </p:par>
                            </p:childTnLst>
                          </p:cTn>
                        </p:par>
                        <p:par>
                          <p:cTn id="57" fill="hold">
                            <p:stCondLst>
                              <p:cond delay="500"/>
                            </p:stCondLst>
                            <p:childTnLst>
                              <p:par>
                                <p:cTn id="58" presetID="1" presetClass="emph" presetSubtype="2" fill="hold" nodeType="afterEffect">
                                  <p:stCondLst>
                                    <p:cond delay="0"/>
                                  </p:stCondLst>
                                  <p:childTnLst>
                                    <p:animClr clrSpc="rgb" dir="cw">
                                      <p:cBhvr>
                                        <p:cTn id="59" dur="100" fill="hold"/>
                                        <p:tgtEl>
                                          <p:spTgt spid="6"/>
                                        </p:tgtEl>
                                        <p:attrNameLst>
                                          <p:attrName>fillcolor</p:attrName>
                                        </p:attrNameLst>
                                      </p:cBhvr>
                                      <p:to>
                                        <a:srgbClr val="FFD965"/>
                                      </p:to>
                                    </p:animClr>
                                    <p:set>
                                      <p:cBhvr>
                                        <p:cTn id="60" dur="100" fill="hold"/>
                                        <p:tgtEl>
                                          <p:spTgt spid="6"/>
                                        </p:tgtEl>
                                        <p:attrNameLst>
                                          <p:attrName>fill.type</p:attrName>
                                        </p:attrNameLst>
                                      </p:cBhvr>
                                      <p:to>
                                        <p:strVal val="solid"/>
                                      </p:to>
                                    </p:set>
                                    <p:set>
                                      <p:cBhvr>
                                        <p:cTn id="61" dur="100" fill="hold"/>
                                        <p:tgtEl>
                                          <p:spTgt spid="6"/>
                                        </p:tgtEl>
                                        <p:attrNameLst>
                                          <p:attrName>fill.on</p:attrName>
                                        </p:attrNameLst>
                                      </p:cBhvr>
                                      <p:to>
                                        <p:strVal val="true"/>
                                      </p:to>
                                    </p:set>
                                  </p:childTnLst>
                                </p:cTn>
                              </p:par>
                              <p:par>
                                <p:cTn id="62" presetID="1" presetClass="emph" presetSubtype="2" fill="hold" nodeType="withEffect">
                                  <p:stCondLst>
                                    <p:cond delay="0"/>
                                  </p:stCondLst>
                                  <p:childTnLst>
                                    <p:animClr clrSpc="rgb" dir="cw">
                                      <p:cBhvr>
                                        <p:cTn id="63" dur="100" fill="hold"/>
                                        <p:tgtEl>
                                          <p:spTgt spid="5"/>
                                        </p:tgtEl>
                                        <p:attrNameLst>
                                          <p:attrName>fillcolor</p:attrName>
                                        </p:attrNameLst>
                                      </p:cBhvr>
                                      <p:to>
                                        <a:srgbClr val="FFD965"/>
                                      </p:to>
                                    </p:animClr>
                                    <p:set>
                                      <p:cBhvr>
                                        <p:cTn id="64" dur="100" fill="hold"/>
                                        <p:tgtEl>
                                          <p:spTgt spid="5"/>
                                        </p:tgtEl>
                                        <p:attrNameLst>
                                          <p:attrName>fill.type</p:attrName>
                                        </p:attrNameLst>
                                      </p:cBhvr>
                                      <p:to>
                                        <p:strVal val="solid"/>
                                      </p:to>
                                    </p:set>
                                    <p:set>
                                      <p:cBhvr>
                                        <p:cTn id="65" dur="100" fill="hold"/>
                                        <p:tgtEl>
                                          <p:spTgt spid="5"/>
                                        </p:tgtEl>
                                        <p:attrNameLst>
                                          <p:attrName>fill.on</p:attrName>
                                        </p:attrNameLst>
                                      </p:cBhvr>
                                      <p:to>
                                        <p:strVal val="true"/>
                                      </p:to>
                                    </p:set>
                                  </p:childTnLst>
                                </p:cTn>
                              </p:par>
                            </p:childTnLst>
                          </p:cTn>
                        </p:par>
                        <p:par>
                          <p:cTn id="66" fill="hold">
                            <p:stCondLst>
                              <p:cond delay="600"/>
                            </p:stCondLst>
                            <p:childTnLst>
                              <p:par>
                                <p:cTn id="67" presetID="10" presetClass="entr" presetSubtype="0" fill="hold" grpId="2" nodeType="after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fade">
                                      <p:cBhvr>
                                        <p:cTn id="69" dur="1000"/>
                                        <p:tgtEl>
                                          <p:spTgt spid="5"/>
                                        </p:tgtEl>
                                      </p:cBhvr>
                                    </p:animEffect>
                                  </p:childTnLst>
                                </p:cTn>
                              </p:par>
                              <p:par>
                                <p:cTn id="70" presetID="10" presetClass="entr" presetSubtype="0" fill="hold" grpId="2" nodeType="withEffect">
                                  <p:stCondLst>
                                    <p:cond delay="0"/>
                                  </p:stCondLst>
                                  <p:childTnLst>
                                    <p:set>
                                      <p:cBhvr>
                                        <p:cTn id="71" dur="1" fill="hold">
                                          <p:stCondLst>
                                            <p:cond delay="0"/>
                                          </p:stCondLst>
                                        </p:cTn>
                                        <p:tgtEl>
                                          <p:spTgt spid="6"/>
                                        </p:tgtEl>
                                        <p:attrNameLst>
                                          <p:attrName>style.visibility</p:attrName>
                                        </p:attrNameLst>
                                      </p:cBhvr>
                                      <p:to>
                                        <p:strVal val="visible"/>
                                      </p:to>
                                    </p:set>
                                    <p:animEffect transition="in" filter="fade">
                                      <p:cBhvr>
                                        <p:cTn id="72" dur="1000"/>
                                        <p:tgtEl>
                                          <p:spTgt spid="6"/>
                                        </p:tgtEl>
                                      </p:cBhvr>
                                    </p:animEffect>
                                  </p:childTnLst>
                                </p:cTn>
                              </p:par>
                            </p:childTnLst>
                          </p:cTn>
                        </p:par>
                        <p:par>
                          <p:cTn id="73" fill="hold">
                            <p:stCondLst>
                              <p:cond delay="1600"/>
                            </p:stCondLst>
                            <p:childTnLst>
                              <p:par>
                                <p:cTn id="74" presetID="10" presetClass="entr" presetSubtype="0" fill="hold" grpId="0" nodeType="after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1000"/>
                                        <p:tgtEl>
                                          <p:spTgt spid="2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1000"/>
                                        <p:tgtEl>
                                          <p:spTgt spid="21"/>
                                        </p:tgtEl>
                                      </p:cBhvr>
                                    </p:animEffect>
                                  </p:childTnLst>
                                </p:cTn>
                              </p:par>
                            </p:childTnLst>
                          </p:cTn>
                        </p:par>
                        <p:par>
                          <p:cTn id="80" fill="hold">
                            <p:stCondLst>
                              <p:cond delay="2600"/>
                            </p:stCondLst>
                            <p:childTnLst>
                              <p:par>
                                <p:cTn id="81" presetID="10" presetClass="entr" presetSubtype="0" fill="hold"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500"/>
                                        <p:tgtEl>
                                          <p:spTgt spid="18"/>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3">
                                            <p:txEl>
                                              <p:pRg st="3" end="3"/>
                                            </p:txEl>
                                          </p:spTgt>
                                        </p:tgtEl>
                                        <p:attrNameLst>
                                          <p:attrName>style.visibility</p:attrName>
                                        </p:attrNameLst>
                                      </p:cBhvr>
                                      <p:to>
                                        <p:strVal val="visible"/>
                                      </p:to>
                                    </p:set>
                                    <p:animEffect transition="in" filter="fade">
                                      <p:cBhvr>
                                        <p:cTn id="88" dur="500"/>
                                        <p:tgtEl>
                                          <p:spTgt spid="3">
                                            <p:txEl>
                                              <p:pRg st="3" end="3"/>
                                            </p:txEl>
                                          </p:spTgt>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
                                            <p:txEl>
                                              <p:pRg st="4" end="4"/>
                                            </p:txEl>
                                          </p:spTgt>
                                        </p:tgtEl>
                                        <p:attrNameLst>
                                          <p:attrName>style.visibility</p:attrName>
                                        </p:attrNameLst>
                                      </p:cBhvr>
                                      <p:to>
                                        <p:strVal val="visible"/>
                                      </p:to>
                                    </p:set>
                                    <p:animEffect transition="in" filter="fade">
                                      <p:cBhvr>
                                        <p:cTn id="91" dur="500"/>
                                        <p:tgtEl>
                                          <p:spTgt spid="3">
                                            <p:txEl>
                                              <p:pRg st="4" end="4"/>
                                            </p:txEl>
                                          </p:spTgt>
                                        </p:tgtEl>
                                      </p:cBhvr>
                                    </p:animEffect>
                                  </p:childTnLst>
                                </p:cTn>
                              </p:par>
                              <p:par>
                                <p:cTn id="92" presetID="10" presetClass="exit" presetSubtype="0" fill="hold" nodeType="withEffect">
                                  <p:stCondLst>
                                    <p:cond delay="0"/>
                                  </p:stCondLst>
                                  <p:childTnLst>
                                    <p:animEffect transition="out" filter="fade">
                                      <p:cBhvr>
                                        <p:cTn id="93" dur="500"/>
                                        <p:tgtEl>
                                          <p:spTgt spid="18"/>
                                        </p:tgtEl>
                                      </p:cBhvr>
                                    </p:animEffect>
                                    <p:set>
                                      <p:cBhvr>
                                        <p:cTn id="94" dur="1" fill="hold">
                                          <p:stCondLst>
                                            <p:cond delay="499"/>
                                          </p:stCondLst>
                                        </p:cTn>
                                        <p:tgtEl>
                                          <p:spTgt spid="18"/>
                                        </p:tgtEl>
                                        <p:attrNameLst>
                                          <p:attrName>style.visibility</p:attrName>
                                        </p:attrNameLst>
                                      </p:cBhvr>
                                      <p:to>
                                        <p:strVal val="hidden"/>
                                      </p:to>
                                    </p:set>
                                  </p:childTnLst>
                                </p:cTn>
                              </p:par>
                              <p:par>
                                <p:cTn id="95" presetID="10" presetClass="exit" presetSubtype="0" fill="hold" grpId="1" nodeType="withEffect">
                                  <p:stCondLst>
                                    <p:cond delay="0"/>
                                  </p:stCondLst>
                                  <p:childTnLst>
                                    <p:animEffect transition="out" filter="fade">
                                      <p:cBhvr>
                                        <p:cTn id="96" dur="500"/>
                                        <p:tgtEl>
                                          <p:spTgt spid="21"/>
                                        </p:tgtEl>
                                      </p:cBhvr>
                                    </p:animEffect>
                                    <p:set>
                                      <p:cBhvr>
                                        <p:cTn id="97" dur="1" fill="hold">
                                          <p:stCondLst>
                                            <p:cond delay="499"/>
                                          </p:stCondLst>
                                        </p:cTn>
                                        <p:tgtEl>
                                          <p:spTgt spid="21"/>
                                        </p:tgtEl>
                                        <p:attrNameLst>
                                          <p:attrName>style.visibility</p:attrName>
                                        </p:attrNameLst>
                                      </p:cBhvr>
                                      <p:to>
                                        <p:strVal val="hidden"/>
                                      </p:to>
                                    </p:set>
                                  </p:childTnLst>
                                </p:cTn>
                              </p:par>
                              <p:par>
                                <p:cTn id="98" presetID="10" presetClass="exit" presetSubtype="0" fill="hold" grpId="1" nodeType="withEffect">
                                  <p:stCondLst>
                                    <p:cond delay="0"/>
                                  </p:stCondLst>
                                  <p:childTnLst>
                                    <p:animEffect transition="out" filter="fade">
                                      <p:cBhvr>
                                        <p:cTn id="99" dur="500"/>
                                        <p:tgtEl>
                                          <p:spTgt spid="22"/>
                                        </p:tgtEl>
                                      </p:cBhvr>
                                    </p:animEffect>
                                    <p:set>
                                      <p:cBhvr>
                                        <p:cTn id="100" dur="1" fill="hold">
                                          <p:stCondLst>
                                            <p:cond delay="499"/>
                                          </p:stCondLst>
                                        </p:cTn>
                                        <p:tgtEl>
                                          <p:spTgt spid="22"/>
                                        </p:tgtEl>
                                        <p:attrNameLst>
                                          <p:attrName>style.visibility</p:attrName>
                                        </p:attrNameLst>
                                      </p:cBhvr>
                                      <p:to>
                                        <p:strVal val="hidden"/>
                                      </p:to>
                                    </p:set>
                                  </p:childTnLst>
                                </p:cTn>
                              </p:par>
                              <p:par>
                                <p:cTn id="101" presetID="10" presetClass="exit" presetSubtype="0" fill="hold" grpId="3" nodeType="withEffect">
                                  <p:stCondLst>
                                    <p:cond delay="0"/>
                                  </p:stCondLst>
                                  <p:childTnLst>
                                    <p:animEffect transition="out" filter="fade">
                                      <p:cBhvr>
                                        <p:cTn id="102" dur="500"/>
                                        <p:tgtEl>
                                          <p:spTgt spid="5"/>
                                        </p:tgtEl>
                                      </p:cBhvr>
                                    </p:animEffect>
                                    <p:set>
                                      <p:cBhvr>
                                        <p:cTn id="103" dur="1" fill="hold">
                                          <p:stCondLst>
                                            <p:cond delay="499"/>
                                          </p:stCondLst>
                                        </p:cTn>
                                        <p:tgtEl>
                                          <p:spTgt spid="5"/>
                                        </p:tgtEl>
                                        <p:attrNameLst>
                                          <p:attrName>style.visibility</p:attrName>
                                        </p:attrNameLst>
                                      </p:cBhvr>
                                      <p:to>
                                        <p:strVal val="hidden"/>
                                      </p:to>
                                    </p:set>
                                  </p:childTnLst>
                                </p:cTn>
                              </p:par>
                              <p:par>
                                <p:cTn id="104" presetID="10" presetClass="exit" presetSubtype="0" fill="hold" grpId="3" nodeType="withEffect">
                                  <p:stCondLst>
                                    <p:cond delay="0"/>
                                  </p:stCondLst>
                                  <p:childTnLst>
                                    <p:animEffect transition="out" filter="fade">
                                      <p:cBhvr>
                                        <p:cTn id="105" dur="500"/>
                                        <p:tgtEl>
                                          <p:spTgt spid="6"/>
                                        </p:tgtEl>
                                      </p:cBhvr>
                                    </p:animEffect>
                                    <p:set>
                                      <p:cBhvr>
                                        <p:cTn id="106" dur="1" fill="hold">
                                          <p:stCondLst>
                                            <p:cond delay="499"/>
                                          </p:stCondLst>
                                        </p:cTn>
                                        <p:tgtEl>
                                          <p:spTgt spid="6"/>
                                        </p:tgtEl>
                                        <p:attrNameLst>
                                          <p:attrName>style.visibility</p:attrName>
                                        </p:attrNameLst>
                                      </p:cBhvr>
                                      <p:to>
                                        <p:strVal val="hidden"/>
                                      </p:to>
                                    </p:set>
                                  </p:childTnLst>
                                </p:cTn>
                              </p:par>
                            </p:childTnLst>
                          </p:cTn>
                        </p:par>
                        <p:par>
                          <p:cTn id="107" fill="hold">
                            <p:stCondLst>
                              <p:cond delay="500"/>
                            </p:stCondLst>
                            <p:childTnLst>
                              <p:par>
                                <p:cTn id="108" presetID="10" presetClass="entr" presetSubtype="0" fill="hold" grpId="0" nodeType="afterEffect">
                                  <p:stCondLst>
                                    <p:cond delay="0"/>
                                  </p:stCondLst>
                                  <p:childTnLst>
                                    <p:set>
                                      <p:cBhvr>
                                        <p:cTn id="109" dur="1" fill="hold">
                                          <p:stCondLst>
                                            <p:cond delay="0"/>
                                          </p:stCondLst>
                                        </p:cTn>
                                        <p:tgtEl>
                                          <p:spTgt spid="23"/>
                                        </p:tgtEl>
                                        <p:attrNameLst>
                                          <p:attrName>style.visibility</p:attrName>
                                        </p:attrNameLst>
                                      </p:cBhvr>
                                      <p:to>
                                        <p:strVal val="visible"/>
                                      </p:to>
                                    </p:set>
                                    <p:animEffect transition="in" filter="fade">
                                      <p:cBhvr>
                                        <p:cTn id="110" dur="500"/>
                                        <p:tgtEl>
                                          <p:spTgt spid="2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24"/>
                                        </p:tgtEl>
                                        <p:attrNameLst>
                                          <p:attrName>style.visibility</p:attrName>
                                        </p:attrNameLst>
                                      </p:cBhvr>
                                      <p:to>
                                        <p:strVal val="visible"/>
                                      </p:to>
                                    </p:set>
                                    <p:animEffect transition="in" filter="fade">
                                      <p:cBhvr>
                                        <p:cTn id="113" dur="500"/>
                                        <p:tgtEl>
                                          <p:spTgt spid="24"/>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grpId="0" nodeType="clickEffect">
                                  <p:stCondLst>
                                    <p:cond delay="0"/>
                                  </p:stCondLst>
                                  <p:childTnLst>
                                    <p:set>
                                      <p:cBhvr>
                                        <p:cTn id="117" dur="1" fill="hold">
                                          <p:stCondLst>
                                            <p:cond delay="0"/>
                                          </p:stCondLst>
                                        </p:cTn>
                                        <p:tgtEl>
                                          <p:spTgt spid="27"/>
                                        </p:tgtEl>
                                        <p:attrNameLst>
                                          <p:attrName>style.visibility</p:attrName>
                                        </p:attrNameLst>
                                      </p:cBhvr>
                                      <p:to>
                                        <p:strVal val="visible"/>
                                      </p:to>
                                    </p:set>
                                    <p:animEffect transition="in" filter="fade">
                                      <p:cBhvr>
                                        <p:cTn id="118" dur="1000"/>
                                        <p:tgtEl>
                                          <p:spTgt spid="27"/>
                                        </p:tgtEl>
                                      </p:cBhvr>
                                    </p:animEffect>
                                  </p:childTnLst>
                                </p:cTn>
                              </p:par>
                            </p:childTnLst>
                          </p:cTn>
                        </p:par>
                        <p:par>
                          <p:cTn id="119" fill="hold">
                            <p:stCondLst>
                              <p:cond delay="1000"/>
                            </p:stCondLst>
                            <p:childTnLst>
                              <p:par>
                                <p:cTn id="120" presetID="10" presetClass="entr" presetSubtype="0" fill="hold" grpId="0" nodeType="afterEffect">
                                  <p:stCondLst>
                                    <p:cond delay="0"/>
                                  </p:stCondLst>
                                  <p:childTnLst>
                                    <p:set>
                                      <p:cBhvr>
                                        <p:cTn id="121" dur="1" fill="hold">
                                          <p:stCondLst>
                                            <p:cond delay="0"/>
                                          </p:stCondLst>
                                        </p:cTn>
                                        <p:tgtEl>
                                          <p:spTgt spid="28"/>
                                        </p:tgtEl>
                                        <p:attrNameLst>
                                          <p:attrName>style.visibility</p:attrName>
                                        </p:attrNameLst>
                                      </p:cBhvr>
                                      <p:to>
                                        <p:strVal val="visible"/>
                                      </p:to>
                                    </p:set>
                                    <p:animEffect transition="in" filter="fade">
                                      <p:cBhvr>
                                        <p:cTn id="122" dur="1000"/>
                                        <p:tgtEl>
                                          <p:spTgt spid="28"/>
                                        </p:tgtEl>
                                      </p:cBhvr>
                                    </p:animEffect>
                                  </p:childTnLst>
                                </p:cTn>
                              </p:par>
                            </p:childTnLst>
                          </p:cTn>
                        </p:par>
                        <p:par>
                          <p:cTn id="123" fill="hold">
                            <p:stCondLst>
                              <p:cond delay="2000"/>
                            </p:stCondLst>
                            <p:childTnLst>
                              <p:par>
                                <p:cTn id="124" presetID="10" presetClass="entr" presetSubtype="0" fill="hold" grpId="0" nodeType="afterEffect">
                                  <p:stCondLst>
                                    <p:cond delay="0"/>
                                  </p:stCondLst>
                                  <p:childTnLst>
                                    <p:set>
                                      <p:cBhvr>
                                        <p:cTn id="125" dur="1" fill="hold">
                                          <p:stCondLst>
                                            <p:cond delay="0"/>
                                          </p:stCondLst>
                                        </p:cTn>
                                        <p:tgtEl>
                                          <p:spTgt spid="25"/>
                                        </p:tgtEl>
                                        <p:attrNameLst>
                                          <p:attrName>style.visibility</p:attrName>
                                        </p:attrNameLst>
                                      </p:cBhvr>
                                      <p:to>
                                        <p:strVal val="visible"/>
                                      </p:to>
                                    </p:set>
                                    <p:animEffect transition="in" filter="fade">
                                      <p:cBhvr>
                                        <p:cTn id="126" dur="1000"/>
                                        <p:tgtEl>
                                          <p:spTgt spid="25"/>
                                        </p:tgtEl>
                                      </p:cBhvr>
                                    </p:animEffect>
                                  </p:childTnLst>
                                </p:cTn>
                              </p:par>
                            </p:childTnLst>
                          </p:cTn>
                        </p:par>
                        <p:par>
                          <p:cTn id="127" fill="hold">
                            <p:stCondLst>
                              <p:cond delay="3000"/>
                            </p:stCondLst>
                            <p:childTnLst>
                              <p:par>
                                <p:cTn id="128" presetID="10" presetClass="entr" presetSubtype="0" fill="hold" nodeType="afterEffect">
                                  <p:stCondLst>
                                    <p:cond delay="0"/>
                                  </p:stCondLst>
                                  <p:childTnLst>
                                    <p:set>
                                      <p:cBhvr>
                                        <p:cTn id="129" dur="1" fill="hold">
                                          <p:stCondLst>
                                            <p:cond delay="0"/>
                                          </p:stCondLst>
                                        </p:cTn>
                                        <p:tgtEl>
                                          <p:spTgt spid="17"/>
                                        </p:tgtEl>
                                        <p:attrNameLst>
                                          <p:attrName>style.visibility</p:attrName>
                                        </p:attrNameLst>
                                      </p:cBhvr>
                                      <p:to>
                                        <p:strVal val="visible"/>
                                      </p:to>
                                    </p:set>
                                    <p:animEffect transition="in" filter="fade">
                                      <p:cBhvr>
                                        <p:cTn id="130" dur="500"/>
                                        <p:tgtEl>
                                          <p:spTgt spid="17"/>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3">
                                            <p:txEl>
                                              <p:pRg st="6" end="6"/>
                                            </p:txEl>
                                          </p:spTgt>
                                        </p:tgtEl>
                                        <p:attrNameLst>
                                          <p:attrName>style.visibility</p:attrName>
                                        </p:attrNameLst>
                                      </p:cBhvr>
                                      <p:to>
                                        <p:strVal val="visible"/>
                                      </p:to>
                                    </p:set>
                                    <p:animEffect transition="in" filter="fade">
                                      <p:cBhvr>
                                        <p:cTn id="13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6" fill="hold" display="0">
                  <p:stCondLst>
                    <p:cond delay="indefinite"/>
                  </p:stCondLst>
                  <p:endCondLst>
                    <p:cond evt="onStopAudio" delay="0">
                      <p:tgtEl>
                        <p:sldTgt/>
                      </p:tgtEl>
                    </p:cond>
                  </p:endCondLst>
                </p:cTn>
                <p:tgtEl>
                  <p:spTgt spid="10"/>
                </p:tgtEl>
              </p:cMediaNode>
            </p:audio>
            <p:audio isNarration="1">
              <p:cMediaNode vol="80000" showWhenStopped="0">
                <p:cTn id="137" fill="hold" display="0">
                  <p:stCondLst>
                    <p:cond delay="indefinite"/>
                  </p:stCondLst>
                  <p:endCondLst>
                    <p:cond evt="onStopAudio" delay="0">
                      <p:tgtEl>
                        <p:sldTgt/>
                      </p:tgtEl>
                    </p:cond>
                  </p:endCondLst>
                </p:cTn>
                <p:tgtEl>
                  <p:spTgt spid="11"/>
                </p:tgtEl>
              </p:cMediaNode>
            </p:audio>
          </p:childTnLst>
        </p:cTn>
      </p:par>
    </p:tnLst>
    <p:bldLst>
      <p:bldP spid="27" grpId="0" uiExpand="1" animBg="1"/>
      <p:bldP spid="28" grpId="0" uiExpand="1" animBg="1"/>
      <p:bldP spid="3" grpId="0" uiExpand="1" build="p"/>
      <p:bldP spid="5" grpId="0" uiExpand="1" animBg="1"/>
      <p:bldP spid="5" grpId="1" uiExpand="1" animBg="1"/>
      <p:bldP spid="5" grpId="2" uiExpand="1" animBg="1"/>
      <p:bldP spid="5" grpId="3" animBg="1"/>
      <p:bldP spid="6" grpId="0" uiExpand="1" animBg="1"/>
      <p:bldP spid="6" grpId="1" uiExpand="1" animBg="1"/>
      <p:bldP spid="6" grpId="2" uiExpand="1" animBg="1"/>
      <p:bldP spid="6" grpId="3" animBg="1"/>
      <p:bldP spid="19" grpId="0" uiExpand="1" animBg="1"/>
      <p:bldP spid="19" grpId="1" uiExpand="1" animBg="1"/>
      <p:bldP spid="20" grpId="0" uiExpand="1" animBg="1"/>
      <p:bldP spid="20" grpId="1" uiExpand="1" animBg="1"/>
      <p:bldP spid="21" grpId="0" uiExpand="1" animBg="1"/>
      <p:bldP spid="21" grpId="1" animBg="1"/>
      <p:bldP spid="22" grpId="0" uiExpand="1" animBg="1"/>
      <p:bldP spid="22" grpId="1" animBg="1"/>
      <p:bldP spid="23" grpId="0"/>
      <p:bldP spid="24" grpId="0"/>
      <p:bldP spid="25" grpId="0" uiExpand="1" animBg="1"/>
    </p:bld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400050" y="1747507"/>
            <a:ext cx="8686800" cy="3738893"/>
          </a:xfrm>
        </p:spPr>
        <p:txBody>
          <a:bodyPr anchor="ctr">
            <a:noAutofit/>
          </a:bodyPr>
          <a:lstStyle/>
          <a:p>
            <a:pPr marL="342900" lvl="1" indent="0">
              <a:buNone/>
            </a:pPr>
            <a:r>
              <a:rPr lang="en-US" sz="3300" b="1" dirty="0">
                <a:solidFill>
                  <a:srgbClr val="FF0066"/>
                </a:solidFill>
              </a:rPr>
              <a:t>CROW-cache + CROW-ref</a:t>
            </a:r>
          </a:p>
          <a:p>
            <a:pPr lvl="2">
              <a:buClr>
                <a:schemeClr val="tx1"/>
              </a:buClr>
            </a:pPr>
            <a:r>
              <a:rPr lang="en-US" sz="3000" dirty="0">
                <a:solidFill>
                  <a:srgbClr val="00B050"/>
                </a:solidFill>
              </a:rPr>
              <a:t>20% speedup</a:t>
            </a:r>
          </a:p>
          <a:p>
            <a:pPr lvl="2">
              <a:buClr>
                <a:schemeClr val="tx1"/>
              </a:buClr>
            </a:pPr>
            <a:r>
              <a:rPr lang="en-US" sz="3000" dirty="0">
                <a:solidFill>
                  <a:srgbClr val="00B050"/>
                </a:solidFill>
              </a:rPr>
              <a:t>22% less DRAM energy</a:t>
            </a:r>
          </a:p>
          <a:p>
            <a:pPr lvl="2">
              <a:buClr>
                <a:schemeClr val="tx1"/>
              </a:buClr>
            </a:pPr>
            <a:endParaRPr lang="en-US" sz="3300" i="1" dirty="0"/>
          </a:p>
          <a:p>
            <a:pPr marL="342900" lvl="1" indent="0">
              <a:buNone/>
            </a:pPr>
            <a:r>
              <a:rPr lang="en-US" sz="3300" b="1" dirty="0"/>
              <a:t>Hardware Overhead</a:t>
            </a:r>
          </a:p>
          <a:p>
            <a:pPr lvl="2">
              <a:buClr>
                <a:schemeClr val="tx1"/>
              </a:buClr>
            </a:pPr>
            <a:r>
              <a:rPr lang="en-US" sz="3000" dirty="0">
                <a:solidFill>
                  <a:srgbClr val="C00000"/>
                </a:solidFill>
              </a:rPr>
              <a:t>0.5% DRAM chip area</a:t>
            </a:r>
          </a:p>
          <a:p>
            <a:pPr lvl="2">
              <a:buClr>
                <a:schemeClr val="tx1"/>
              </a:buClr>
            </a:pPr>
            <a:r>
              <a:rPr lang="en-US" sz="3000" dirty="0">
                <a:solidFill>
                  <a:srgbClr val="C00000"/>
                </a:solidFill>
              </a:rPr>
              <a:t>1.6% DRAM capacity</a:t>
            </a:r>
          </a:p>
          <a:p>
            <a:pPr lvl="2">
              <a:buClr>
                <a:schemeClr val="tx1"/>
              </a:buClr>
            </a:pPr>
            <a:r>
              <a:rPr lang="en-US" sz="3000" dirty="0">
                <a:solidFill>
                  <a:srgbClr val="C00000"/>
                </a:solidFill>
              </a:rPr>
              <a:t>11.3 KiB memory controller storage</a:t>
            </a:r>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Key Results</a:t>
            </a:r>
          </a:p>
        </p:txBody>
      </p:sp>
      <p:pic>
        <p:nvPicPr>
          <p:cNvPr id="7" name="Audio 6">
            <a:hlinkClick r:id="" action="ppaction://media"/>
            <a:extLst>
              <a:ext uri="{FF2B5EF4-FFF2-40B4-BE49-F238E27FC236}">
                <a16:creationId xmlns:a16="http://schemas.microsoft.com/office/drawing/2014/main" id="{53BFB404-FA21-42FA-9237-5335FDFBCAAD}"/>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2535501789"/>
      </p:ext>
    </p:extLst>
  </p:cSld>
  <p:clrMapOvr>
    <a:masterClrMapping/>
  </p:clrMapOvr>
  <mc:AlternateContent xmlns:mc="http://schemas.openxmlformats.org/markup-compatibility/2006" xmlns:p14="http://schemas.microsoft.com/office/powerpoint/2010/main">
    <mc:Choice Requires="p14">
      <p:transition spd="slow" p14:dur="2000" advTm="19134"/>
    </mc:Choice>
    <mc:Fallback xmlns="">
      <p:transition spd="slow" advTm="191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0" fill="hold" display="0">
                  <p:stCondLst>
                    <p:cond delay="indefinite"/>
                  </p:stCondLst>
                  <p:endCondLst>
                    <p:cond evt="onStopAudio" delay="0">
                      <p:tgtEl>
                        <p:sldTgt/>
                      </p:tgtEl>
                    </p:cond>
                  </p:endCondLst>
                </p:cTn>
                <p:tgtEl>
                  <p:spTgt spid="7"/>
                </p:tgtEl>
              </p:cMediaNode>
            </p:audio>
          </p:childTnLst>
        </p:cTn>
      </p:par>
    </p:tnLst>
    <p:bldLst>
      <p:bldP spid="3" grpId="0" uiExpand="1" build="p"/>
    </p:bld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CROW</a:t>
            </a:r>
          </a:p>
        </p:txBody>
      </p:sp>
      <p:sp>
        <p:nvSpPr>
          <p:cNvPr id="3" name="Content Placeholder 2"/>
          <p:cNvSpPr>
            <a:spLocks noGrp="1"/>
          </p:cNvSpPr>
          <p:nvPr>
            <p:ph idx="1"/>
          </p:nvPr>
        </p:nvSpPr>
        <p:spPr/>
        <p:txBody>
          <a:bodyPr/>
          <a:lstStyle/>
          <a:p>
            <a:r>
              <a:rPr lang="en-US" sz="1700" dirty="0"/>
              <a:t>Hasan Hassan, Minesh Patel, </a:t>
            </a:r>
            <a:r>
              <a:rPr lang="en-US" sz="1700" dirty="0" err="1"/>
              <a:t>Jeremie</a:t>
            </a:r>
            <a:r>
              <a:rPr lang="en-US" sz="1700" dirty="0"/>
              <a:t> S. Kim, A. </a:t>
            </a:r>
            <a:r>
              <a:rPr lang="en-US" sz="1700" dirty="0" err="1"/>
              <a:t>Giray</a:t>
            </a:r>
            <a:r>
              <a:rPr lang="en-US" sz="1700" dirty="0"/>
              <a:t> </a:t>
            </a:r>
            <a:r>
              <a:rPr lang="en-US" sz="1700" dirty="0" err="1"/>
              <a:t>Yaglikci</a:t>
            </a:r>
            <a:r>
              <a:rPr lang="en-US" sz="1700" dirty="0"/>
              <a:t>, Nandita Vijaykumar, Nika </a:t>
            </a:r>
            <a:r>
              <a:rPr lang="en-US" sz="1700" dirty="0" err="1"/>
              <a:t>Mansourighiasi</a:t>
            </a:r>
            <a:r>
              <a:rPr lang="en-US" sz="1700" dirty="0"/>
              <a:t>, Saugata Ghose, and Onur Mutlu,</a:t>
            </a:r>
            <a:br>
              <a:rPr lang="en-US" sz="1700" dirty="0"/>
            </a:br>
            <a:r>
              <a:rPr lang="en-US" sz="1700" b="1" dirty="0">
                <a:hlinkClick r:id="rId2"/>
              </a:rPr>
              <a:t>"CROW: A Low-Cost Substrate for Improving DRAM Performance, Energy Efficiency, and Reliability"</a:t>
            </a:r>
            <a:br>
              <a:rPr lang="en-US" sz="1700" dirty="0"/>
            </a:br>
            <a:r>
              <a:rPr lang="en-US" sz="1700" i="1" dirty="0"/>
              <a:t>Proceedings of the </a:t>
            </a:r>
            <a:r>
              <a:rPr lang="en-US" sz="1700" i="1" dirty="0">
                <a:hlinkClick r:id="rId3"/>
              </a:rPr>
              <a:t>46th International Symposium on Computer Architecture</a:t>
            </a:r>
            <a:r>
              <a:rPr lang="en-US" sz="1700" i="1" dirty="0"/>
              <a:t> (</a:t>
            </a:r>
            <a:r>
              <a:rPr lang="en-US" sz="1700" b="1" i="1" dirty="0"/>
              <a:t>ISCA</a:t>
            </a:r>
            <a:r>
              <a:rPr lang="en-US" sz="1700" i="1" dirty="0"/>
              <a:t>)</a:t>
            </a:r>
            <a:r>
              <a:rPr lang="en-US" sz="1700" dirty="0"/>
              <a:t>, Phoenix, AZ, USA, June 2019.</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Lightning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(3 minutes)]</a:t>
            </a:r>
            <a:br>
              <a:rPr lang="en-US" sz="1700" dirty="0"/>
            </a:br>
            <a:r>
              <a:rPr lang="en-US" sz="1700" dirty="0"/>
              <a:t>[</a:t>
            </a:r>
            <a:r>
              <a:rPr lang="en-US" sz="1700" dirty="0">
                <a:hlinkClick r:id="rId11"/>
              </a:rPr>
              <a:t>Full Talk Video</a:t>
            </a:r>
            <a:r>
              <a:rPr lang="en-US" sz="1700" dirty="0"/>
              <a:t> (16 minutes)]</a:t>
            </a:r>
            <a:br>
              <a:rPr lang="en-US" sz="1700" dirty="0"/>
            </a:br>
            <a:r>
              <a:rPr lang="en-US" sz="1700" dirty="0"/>
              <a:t>[</a:t>
            </a:r>
            <a:r>
              <a:rPr lang="en-US" sz="1700" dirty="0">
                <a:hlinkClick r:id="rId12"/>
              </a:rPr>
              <a:t>Source Code for CROW</a:t>
            </a:r>
            <a:r>
              <a:rPr lang="en-US" sz="1700" dirty="0"/>
              <a:t> (Ramulator and Circuit Modeling)]</a:t>
            </a: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AF949416-2B44-2245-91D3-C3136C03D9B6}"/>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8100" y="4329801"/>
            <a:ext cx="9144000" cy="2217049"/>
          </a:xfrm>
          <a:prstGeom prst="rect">
            <a:avLst/>
          </a:prstGeom>
        </p:spPr>
      </p:pic>
    </p:spTree>
    <p:extLst>
      <p:ext uri="{BB962C8B-B14F-4D97-AF65-F5344CB8AC3E}">
        <p14:creationId xmlns:p14="http://schemas.microsoft.com/office/powerpoint/2010/main" val="38484258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03BB-C474-3743-9AED-4F8E5978E0F9}"/>
              </a:ext>
            </a:extLst>
          </p:cNvPr>
          <p:cNvSpPr>
            <a:spLocks noGrp="1"/>
          </p:cNvSpPr>
          <p:nvPr>
            <p:ph type="title"/>
          </p:nvPr>
        </p:nvSpPr>
        <p:spPr>
          <a:xfrm>
            <a:off x="228600" y="152400"/>
            <a:ext cx="8915400" cy="1066800"/>
          </a:xfrm>
        </p:spPr>
        <p:txBody>
          <a:bodyPr/>
          <a:lstStyle/>
          <a:p>
            <a:r>
              <a:rPr lang="en-US" sz="3600" dirty="0"/>
              <a:t>CLR-DRAM: Capacity-Latency Reconfigurability</a:t>
            </a:r>
          </a:p>
        </p:txBody>
      </p:sp>
      <p:sp>
        <p:nvSpPr>
          <p:cNvPr id="3" name="Content Placeholder 2">
            <a:extLst>
              <a:ext uri="{FF2B5EF4-FFF2-40B4-BE49-F238E27FC236}">
                <a16:creationId xmlns:a16="http://schemas.microsoft.com/office/drawing/2014/main" id="{46338C27-AA63-F346-9B31-7ED0FA9A86DD}"/>
              </a:ext>
            </a:extLst>
          </p:cNvPr>
          <p:cNvSpPr>
            <a:spLocks noGrp="1"/>
          </p:cNvSpPr>
          <p:nvPr>
            <p:ph idx="1"/>
          </p:nvPr>
        </p:nvSpPr>
        <p:spPr/>
        <p:txBody>
          <a:bodyPr/>
          <a:lstStyle/>
          <a:p>
            <a:r>
              <a:rPr lang="en-US" sz="2200" dirty="0" err="1"/>
              <a:t>Haocong</a:t>
            </a:r>
            <a:r>
              <a:rPr lang="en-US" sz="2200" dirty="0"/>
              <a:t> Luo, Taha </a:t>
            </a:r>
            <a:r>
              <a:rPr lang="en-US" sz="2200" dirty="0" err="1"/>
              <a:t>Shahroodi</a:t>
            </a:r>
            <a:r>
              <a:rPr lang="en-US" sz="2200" dirty="0"/>
              <a:t>, Hasan Hassan, Minesh Patel, A. </a:t>
            </a:r>
            <a:r>
              <a:rPr lang="en-US" sz="2200" dirty="0" err="1"/>
              <a:t>Giray</a:t>
            </a:r>
            <a:r>
              <a:rPr lang="en-US" sz="2200" dirty="0"/>
              <a:t> </a:t>
            </a:r>
            <a:r>
              <a:rPr lang="en-US" sz="2200" dirty="0" err="1"/>
              <a:t>Yaglikci</a:t>
            </a:r>
            <a:r>
              <a:rPr lang="en-US" sz="2200" dirty="0"/>
              <a:t>, Lois </a:t>
            </a:r>
            <a:r>
              <a:rPr lang="en-US" sz="2200" dirty="0" err="1"/>
              <a:t>Orosa</a:t>
            </a:r>
            <a:r>
              <a:rPr lang="en-US" sz="2200" dirty="0"/>
              <a:t>, Jisung Park, and Onur Mutlu,</a:t>
            </a:r>
            <a:br>
              <a:rPr lang="en-US" sz="2200" dirty="0"/>
            </a:br>
            <a:r>
              <a:rPr lang="en-US" sz="2200" b="1" dirty="0">
                <a:hlinkClick r:id="rId2"/>
              </a:rPr>
              <a:t>"CLR-DRAM: A Low-Cost DRAM Architecture Enabling Dynamic Capacity-Latency Trade-Off"</a:t>
            </a:r>
            <a:br>
              <a:rPr lang="en-US" sz="2200" dirty="0"/>
            </a:br>
            <a:r>
              <a:rPr lang="en-US" sz="2200" i="1" dirty="0"/>
              <a:t>Proceedings of the </a:t>
            </a:r>
            <a:r>
              <a:rPr lang="en-US" sz="2200" i="1" dirty="0">
                <a:hlinkClick r:id="rId3"/>
              </a:rPr>
              <a:t>47th International Symposium on Computer Architecture</a:t>
            </a:r>
            <a:r>
              <a:rPr lang="en-US" sz="2200" i="1" dirty="0"/>
              <a:t> (</a:t>
            </a:r>
            <a:r>
              <a:rPr lang="en-US" sz="2200" b="1" i="1" dirty="0"/>
              <a:t>ISCA</a:t>
            </a:r>
            <a:r>
              <a:rPr lang="en-US" sz="2200" i="1" dirty="0"/>
              <a:t>)</a:t>
            </a:r>
            <a:r>
              <a:rPr lang="en-US" sz="2200" dirty="0"/>
              <a:t>, Valencia, Spain, June 2020.</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a:t>
            </a:r>
            <a:br>
              <a:rPr lang="en-US" sz="2200" dirty="0"/>
            </a:br>
            <a:r>
              <a:rPr lang="en-US" sz="2200" dirty="0"/>
              <a:t>[</a:t>
            </a:r>
            <a:r>
              <a:rPr lang="en-US" sz="2200" dirty="0">
                <a:hlinkClick r:id="rId6"/>
              </a:rPr>
              <a:t>Lightning Talk Slides (pptx)</a:t>
            </a:r>
            <a:r>
              <a:rPr lang="en-US" sz="2200" dirty="0"/>
              <a:t> </a:t>
            </a:r>
            <a:r>
              <a:rPr lang="en-US" sz="2200" dirty="0">
                <a:hlinkClick r:id="rId7"/>
              </a:rPr>
              <a:t>(pdf)</a:t>
            </a:r>
            <a:r>
              <a:rPr lang="en-US" sz="2200" dirty="0"/>
              <a:t>]</a:t>
            </a:r>
            <a:br>
              <a:rPr lang="en-US" sz="2200" dirty="0"/>
            </a:br>
            <a:r>
              <a:rPr lang="en-US" sz="2200" dirty="0"/>
              <a:t>[</a:t>
            </a:r>
            <a:r>
              <a:rPr lang="en-US" sz="2200" dirty="0">
                <a:hlinkClick r:id="rId8"/>
              </a:rPr>
              <a:t>Talk Video</a:t>
            </a:r>
            <a:r>
              <a:rPr lang="en-US" sz="2200" dirty="0"/>
              <a:t> (20 minutes)]</a:t>
            </a:r>
            <a:br>
              <a:rPr lang="en-US" sz="2200" dirty="0"/>
            </a:br>
            <a:r>
              <a:rPr lang="en-US" sz="2200" dirty="0"/>
              <a:t>[</a:t>
            </a:r>
            <a:r>
              <a:rPr lang="en-US" sz="2200" dirty="0">
                <a:hlinkClick r:id="rId9"/>
              </a:rPr>
              <a:t>Lightning Talk Video</a:t>
            </a:r>
            <a:r>
              <a:rPr lang="en-US" sz="2200" dirty="0"/>
              <a:t> (3 minutes)]</a:t>
            </a:r>
          </a:p>
          <a:p>
            <a:pPr marL="0" indent="0">
              <a:buNone/>
            </a:pPr>
            <a:endParaRPr lang="en-US" sz="2200" dirty="0"/>
          </a:p>
        </p:txBody>
      </p:sp>
      <p:sp>
        <p:nvSpPr>
          <p:cNvPr id="4" name="Slide Number Placeholder 3">
            <a:extLst>
              <a:ext uri="{FF2B5EF4-FFF2-40B4-BE49-F238E27FC236}">
                <a16:creationId xmlns:a16="http://schemas.microsoft.com/office/drawing/2014/main" id="{BE9F525C-1573-0943-86E0-ACEB4B8A310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0F14FA1-CD5D-204C-A4F6-152CF334C6AE}"/>
              </a:ext>
            </a:extLst>
          </p:cNvPr>
          <p:cNvPicPr>
            <a:picLocks noChangeAspect="1"/>
          </p:cNvPicPr>
          <p:nvPr/>
        </p:nvPicPr>
        <p:blipFill>
          <a:blip r:embed="rId10"/>
          <a:stretch>
            <a:fillRect/>
          </a:stretch>
        </p:blipFill>
        <p:spPr>
          <a:xfrm>
            <a:off x="1330142" y="4692650"/>
            <a:ext cx="6489700" cy="1854200"/>
          </a:xfrm>
          <a:prstGeom prst="rect">
            <a:avLst/>
          </a:prstGeom>
        </p:spPr>
      </p:pic>
    </p:spTree>
    <p:extLst>
      <p:ext uri="{BB962C8B-B14F-4D97-AF65-F5344CB8AC3E}">
        <p14:creationId xmlns:p14="http://schemas.microsoft.com/office/powerpoint/2010/main" val="460942670"/>
      </p:ext>
    </p:extLst>
  </p:cSld>
  <p:clrMapOvr>
    <a:masterClrMapping/>
  </p:clrMapOvr>
  <p:transition/>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24000"/>
            <a:ext cx="8280920" cy="1752600"/>
          </a:xfrm>
        </p:spPr>
        <p:txBody>
          <a:bodyPr/>
          <a:lstStyle/>
          <a:p>
            <a:pPr algn="ctr"/>
            <a:r>
              <a:rPr lang="en-US" sz="4000" dirty="0"/>
              <a:t>CLR-DRAM: Capacity-Latency Reconfigurable DRAM </a:t>
            </a:r>
            <a:r>
              <a:rPr lang="en-US" sz="3000" b="1" dirty="0"/>
              <a:t>[ISCA 2020]</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7133604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pic>
        <p:nvPicPr>
          <p:cNvPr id="59" name="Google Shape;59;p14"/>
          <p:cNvPicPr preferRelativeResize="0"/>
          <p:nvPr/>
        </p:nvPicPr>
        <p:blipFill rotWithShape="1">
          <a:blip r:embed="rId3" cstate="screen">
            <a:alphaModFix/>
            <a:extLst>
              <a:ext uri="{28A0092B-C50C-407E-A947-70E740481C1C}">
                <a14:useLocalDpi xmlns:a14="http://schemas.microsoft.com/office/drawing/2010/main"/>
              </a:ext>
            </a:extLst>
          </a:blip>
          <a:srcRect t="25649" b="27026"/>
          <a:stretch/>
        </p:blipFill>
        <p:spPr>
          <a:xfrm>
            <a:off x="6443436" y="5111650"/>
            <a:ext cx="2332391" cy="613200"/>
          </a:xfrm>
          <a:prstGeom prst="rect">
            <a:avLst/>
          </a:prstGeom>
          <a:noFill/>
          <a:ln>
            <a:noFill/>
          </a:ln>
        </p:spPr>
      </p:pic>
      <p:sp>
        <p:nvSpPr>
          <p:cNvPr id="60" name="Google Shape;60;p14"/>
          <p:cNvSpPr/>
          <p:nvPr/>
        </p:nvSpPr>
        <p:spPr>
          <a:xfrm>
            <a:off x="0" y="857250"/>
            <a:ext cx="9144000" cy="23073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1" name="Google Shape;61;p14"/>
          <p:cNvSpPr txBox="1"/>
          <p:nvPr/>
        </p:nvSpPr>
        <p:spPr>
          <a:xfrm>
            <a:off x="156000" y="1138350"/>
            <a:ext cx="8988000" cy="20262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4100" b="1" i="0" u="none" strike="noStrike" kern="0" cap="none" spc="0" normalizeH="0" baseline="0" noProof="0">
                <a:ln>
                  <a:noFill/>
                </a:ln>
                <a:solidFill>
                  <a:srgbClr val="F3F3F3"/>
                </a:solidFill>
                <a:effectLst/>
                <a:uLnTx/>
                <a:uFillTx/>
                <a:latin typeface="Cambria"/>
                <a:ea typeface="Cambria"/>
                <a:cs typeface="Cambria"/>
                <a:sym typeface="Cambria"/>
              </a:rPr>
              <a:t>CLR-DRAM:</a:t>
            </a:r>
            <a:endParaRPr kumimoji="0" sz="4100" b="1" i="0" u="none" strike="noStrike" kern="0" cap="none" spc="0" normalizeH="0" baseline="0" noProof="0">
              <a:ln>
                <a:noFill/>
              </a:ln>
              <a:solidFill>
                <a:srgbClr val="F3F3F3"/>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a:ln>
                  <a:noFill/>
                </a:ln>
                <a:solidFill>
                  <a:srgbClr val="F3F3F3"/>
                </a:solidFill>
                <a:effectLst/>
                <a:uLnTx/>
                <a:uFillTx/>
                <a:latin typeface="Cambria"/>
                <a:ea typeface="Cambria"/>
                <a:cs typeface="Cambria"/>
                <a:sym typeface="Cambria"/>
              </a:rPr>
              <a:t> A Low-Cost DRAM Architecture</a:t>
            </a:r>
            <a:endParaRPr kumimoji="0" sz="3000" b="1" i="0" u="none" strike="noStrike" kern="0" cap="none" spc="0" normalizeH="0" baseline="0" noProof="0">
              <a:ln>
                <a:noFill/>
              </a:ln>
              <a:solidFill>
                <a:srgbClr val="F3F3F3"/>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a:ln>
                  <a:noFill/>
                </a:ln>
                <a:solidFill>
                  <a:srgbClr val="F3F3F3"/>
                </a:solidFill>
                <a:effectLst/>
                <a:uLnTx/>
                <a:uFillTx/>
                <a:latin typeface="Cambria"/>
                <a:ea typeface="Cambria"/>
                <a:cs typeface="Cambria"/>
                <a:sym typeface="Cambria"/>
              </a:rPr>
              <a:t>Enabling Dynamic Capacity-Latency Trade-off</a:t>
            </a:r>
            <a:endParaRPr kumimoji="0" sz="3000" b="1" i="0" u="none" strike="noStrike" kern="0" cap="none" spc="0" normalizeH="0" baseline="0" noProof="0">
              <a:ln>
                <a:noFill/>
              </a:ln>
              <a:solidFill>
                <a:srgbClr val="F3F3F3"/>
              </a:solidFill>
              <a:effectLst/>
              <a:uLnTx/>
              <a:uFillTx/>
              <a:latin typeface="Cambria"/>
              <a:ea typeface="Cambria"/>
              <a:cs typeface="Cambria"/>
              <a:sym typeface="Cambria"/>
            </a:endParaRPr>
          </a:p>
        </p:txBody>
      </p:sp>
      <p:pic>
        <p:nvPicPr>
          <p:cNvPr id="62" name="Google Shape;62;p14" descr="http://www.euroc-project.eu/fileadmin/imgEuroc/eurocConsortiumLogos/ethLogo.p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59029" y="5172006"/>
            <a:ext cx="2397511" cy="492491"/>
          </a:xfrm>
          <a:prstGeom prst="rect">
            <a:avLst/>
          </a:prstGeom>
          <a:noFill/>
          <a:ln>
            <a:noFill/>
          </a:ln>
        </p:spPr>
      </p:pic>
      <p:sp>
        <p:nvSpPr>
          <p:cNvPr id="63" name="Google Shape;63;p14"/>
          <p:cNvSpPr txBox="1"/>
          <p:nvPr/>
        </p:nvSpPr>
        <p:spPr>
          <a:xfrm>
            <a:off x="228600" y="3684925"/>
            <a:ext cx="8686800" cy="915600"/>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Tx/>
              <a:buFontTx/>
              <a:buNone/>
              <a:tabLst/>
              <a:defRPr/>
            </a:pPr>
            <a:r>
              <a:rPr kumimoji="0" lang="en" sz="2000" b="1" i="0" u="sng" strike="noStrike" kern="0" cap="none" spc="0" normalizeH="0" baseline="0" noProof="0">
                <a:ln>
                  <a:noFill/>
                </a:ln>
                <a:solidFill>
                  <a:srgbClr val="000000"/>
                </a:solidFill>
                <a:effectLst/>
                <a:uLnTx/>
                <a:uFillTx/>
                <a:latin typeface="Cambria"/>
                <a:ea typeface="Cambria"/>
                <a:cs typeface="Cambria"/>
                <a:sym typeface="Cambria"/>
              </a:rPr>
              <a:t>Haocong Luo</a:t>
            </a:r>
            <a:r>
              <a:rPr kumimoji="0" lang="en" sz="2000" b="1" i="0" u="none" strike="noStrike" kern="0" cap="none" spc="0" normalizeH="0" baseline="0" noProof="0">
                <a:ln>
                  <a:noFill/>
                </a:ln>
                <a:solidFill>
                  <a:srgbClr val="000000"/>
                </a:solidFill>
                <a:effectLst/>
                <a:uLnTx/>
                <a:uFillTx/>
                <a:latin typeface="Cambria"/>
                <a:ea typeface="Cambria"/>
                <a:cs typeface="Cambria"/>
                <a:sym typeface="Cambria"/>
              </a:rPr>
              <a:t>   Taha Shahroodi   Hasan Hassan   Minesh Patel     </a:t>
            </a:r>
            <a:endParaRPr kumimoji="0" sz="2000" b="1" i="0"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0" algn="ctr" defTabSz="914400" rtl="0" eaLnBrk="1" fontAlgn="auto" latinLnBrk="0" hangingPunct="1">
              <a:lnSpc>
                <a:spcPct val="90000"/>
              </a:lnSpc>
              <a:spcBef>
                <a:spcPts val="0"/>
              </a:spcBef>
              <a:spcAft>
                <a:spcPts val="0"/>
              </a:spcAft>
              <a:buClr>
                <a:srgbClr val="000000"/>
              </a:buClr>
              <a:buSzTx/>
              <a:buFontTx/>
              <a:buNone/>
              <a:tabLst/>
              <a:defRPr/>
            </a:pPr>
            <a:r>
              <a:rPr kumimoji="0" lang="en" sz="2000" b="1" i="0" u="none" strike="noStrike" kern="0" cap="none" spc="0" normalizeH="0" baseline="0" noProof="0">
                <a:ln>
                  <a:noFill/>
                </a:ln>
                <a:solidFill>
                  <a:srgbClr val="000000"/>
                </a:solidFill>
                <a:effectLst/>
                <a:uLnTx/>
                <a:uFillTx/>
                <a:latin typeface="Cambria"/>
                <a:ea typeface="Cambria"/>
                <a:cs typeface="Cambria"/>
                <a:sym typeface="Cambria"/>
              </a:rPr>
              <a:t>A. Giray Yaglıkçı</a:t>
            </a:r>
            <a:r>
              <a:rPr kumimoji="0" lang="en" sz="600" b="0" i="0" u="none" strike="noStrike" kern="0" cap="none" spc="0" normalizeH="0" baseline="0" noProof="0">
                <a:ln>
                  <a:noFill/>
                </a:ln>
                <a:solidFill>
                  <a:srgbClr val="000000"/>
                </a:solidFill>
                <a:effectLst/>
                <a:uLnTx/>
                <a:uFillTx/>
                <a:latin typeface="Arial"/>
                <a:ea typeface="+mn-ea"/>
                <a:cs typeface="Arial"/>
                <a:sym typeface="Arial"/>
              </a:rPr>
              <a:t> </a:t>
            </a:r>
            <a:r>
              <a:rPr kumimoji="0" lang="en" sz="2000" b="0" i="0" u="none" strike="noStrike" kern="0" cap="none" spc="0" normalizeH="0" baseline="0" noProof="0">
                <a:ln>
                  <a:noFill/>
                </a:ln>
                <a:solidFill>
                  <a:srgbClr val="000000"/>
                </a:solidFill>
                <a:effectLst/>
                <a:uLnTx/>
                <a:uFillTx/>
                <a:latin typeface="Arial"/>
                <a:ea typeface="+mn-ea"/>
                <a:cs typeface="Arial"/>
                <a:sym typeface="Arial"/>
              </a:rPr>
              <a:t>  </a:t>
            </a:r>
            <a:r>
              <a:rPr kumimoji="0" lang="en" sz="2000" b="1" i="0" u="none" strike="noStrike" kern="0" cap="none" spc="0" normalizeH="0" baseline="0" noProof="0">
                <a:ln>
                  <a:noFill/>
                </a:ln>
                <a:solidFill>
                  <a:srgbClr val="000000"/>
                </a:solidFill>
                <a:effectLst/>
                <a:uLnTx/>
                <a:uFillTx/>
                <a:latin typeface="Cambria"/>
                <a:ea typeface="Cambria"/>
                <a:cs typeface="Cambria"/>
                <a:sym typeface="Cambria"/>
              </a:rPr>
              <a:t>Lois Orosa   Jisung Park  Onur Mutlu </a:t>
            </a:r>
            <a:endParaRPr kumimoji="0" sz="2000" b="0" i="0" u="none" strike="noStrike" kern="0" cap="none" spc="0" normalizeH="0" baseline="0" noProof="0">
              <a:ln>
                <a:noFill/>
              </a:ln>
              <a:solidFill>
                <a:srgbClr val="000000"/>
              </a:solidFill>
              <a:effectLst/>
              <a:uLnTx/>
              <a:uFillTx/>
              <a:latin typeface="Cambria"/>
              <a:ea typeface="Cambria"/>
              <a:cs typeface="Cambria"/>
              <a:sym typeface="Cambria"/>
            </a:endParaRPr>
          </a:p>
        </p:txBody>
      </p:sp>
      <p:pic>
        <p:nvPicPr>
          <p:cNvPr id="64" name="Google Shape;64;p14"/>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3607663" y="5111651"/>
            <a:ext cx="1928674" cy="766375"/>
          </a:xfrm>
          <a:prstGeom prst="rect">
            <a:avLst/>
          </a:prstGeom>
          <a:noFill/>
          <a:ln>
            <a:noFill/>
          </a:ln>
        </p:spPr>
      </p:pic>
    </p:spTree>
    <p:extLst>
      <p:ext uri="{BB962C8B-B14F-4D97-AF65-F5344CB8AC3E}">
        <p14:creationId xmlns:p14="http://schemas.microsoft.com/office/powerpoint/2010/main" val="3937703091"/>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0" name="Google Shape;70;p15"/>
          <p:cNvSpPr txBox="1"/>
          <p:nvPr/>
        </p:nvSpPr>
        <p:spPr>
          <a:xfrm>
            <a:off x="103900" y="935250"/>
            <a:ext cx="34344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Motivation &amp; Goal</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sp>
        <p:nvSpPr>
          <p:cNvPr id="71" name="Google Shape;71;p15"/>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317</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72" name="Google Shape;72;p1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73" name="Google Shape;73;p15"/>
          <p:cNvSpPr txBox="1"/>
          <p:nvPr/>
        </p:nvSpPr>
        <p:spPr>
          <a:xfrm>
            <a:off x="76200" y="1475500"/>
            <a:ext cx="8572200" cy="1689000"/>
          </a:xfrm>
          <a:prstGeom prst="rect">
            <a:avLst/>
          </a:prstGeom>
          <a:noFill/>
          <a:ln>
            <a:noFill/>
          </a:ln>
        </p:spPr>
        <p:txBody>
          <a:bodyPr spcFirstLastPara="1" wrap="square" lIns="91425" tIns="45700" rIns="91425" bIns="45700" anchor="t" anchorCtr="0">
            <a:noAutofit/>
          </a:bodyPr>
          <a:lstStyle/>
          <a:p>
            <a:pPr marL="342900" marR="0" lvl="0" indent="-228600" algn="l" defTabSz="914400" rtl="0" eaLnBrk="1" fontAlgn="auto" latinLnBrk="0" hangingPunct="1">
              <a:lnSpc>
                <a:spcPct val="115000"/>
              </a:lnSpc>
              <a:spcBef>
                <a:spcPts val="0"/>
              </a:spcBef>
              <a:spcAft>
                <a:spcPts val="0"/>
              </a:spcAft>
              <a:buClr>
                <a:srgbClr val="000000"/>
              </a:buClr>
              <a:buSzPts val="1800"/>
              <a:buFont typeface="Arial"/>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Workloads and systems have </a:t>
            </a: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varying</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main memory capacity and latency demands.</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342900" marR="0" lvl="0" indent="-2286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Existing commodity DRAM makes </a:t>
            </a: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static</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capacity-latency trade-off at </a:t>
            </a: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design time</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457200" marR="0" lvl="0" indent="0" algn="l" defTabSz="914400" rtl="0" eaLnBrk="1" fontAlgn="auto" latinLnBrk="0" hangingPunct="1">
              <a:lnSpc>
                <a:spcPct val="115000"/>
              </a:lnSpc>
              <a:spcBef>
                <a:spcPts val="0"/>
              </a:spcBef>
              <a:spcAft>
                <a:spcPts val="0"/>
              </a:spcAft>
              <a:buClr>
                <a:srgbClr val="000000"/>
              </a:buClr>
              <a:buSzTx/>
              <a:buFontTx/>
              <a:buNone/>
              <a:tabLst/>
              <a:defRPr/>
            </a:pP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342900" marR="0" lvl="0" indent="-228600" algn="l" defTabSz="914400" rtl="0" eaLnBrk="1" fontAlgn="auto" latinLnBrk="0" hangingPunct="1">
              <a:lnSpc>
                <a:spcPct val="115000"/>
              </a:lnSpc>
              <a:spcBef>
                <a:spcPts val="0"/>
              </a:spcBef>
              <a:spcAft>
                <a:spcPts val="0"/>
              </a:spcAft>
              <a:buClr>
                <a:srgbClr val="980000"/>
              </a:buClr>
              <a:buSzPts val="1800"/>
              <a:buFont typeface="Cambria"/>
              <a:buChar char="●"/>
              <a:tabLst/>
              <a:defRPr/>
            </a:pP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Systems miss opportunities to improve performance by adapting to changes in main memory capacity and latency demands.</a:t>
            </a:r>
            <a:endParaRPr kumimoji="0" sz="1800" b="0" i="0" u="none" strike="noStrike" kern="0" cap="none" spc="0" normalizeH="0" baseline="0" noProof="0">
              <a:ln>
                <a:noFill/>
              </a:ln>
              <a:solidFill>
                <a:srgbClr val="980000"/>
              </a:solidFill>
              <a:effectLst/>
              <a:uLnTx/>
              <a:uFillTx/>
              <a:latin typeface="Cambria"/>
              <a:ea typeface="Cambria"/>
              <a:cs typeface="Cambria"/>
              <a:sym typeface="Cambria"/>
            </a:endParaRPr>
          </a:p>
        </p:txBody>
      </p:sp>
      <p:sp>
        <p:nvSpPr>
          <p:cNvPr id="74" name="Google Shape;74;p15"/>
          <p:cNvSpPr txBox="1"/>
          <p:nvPr/>
        </p:nvSpPr>
        <p:spPr>
          <a:xfrm>
            <a:off x="0" y="3532901"/>
            <a:ext cx="9068100" cy="744600"/>
          </a:xfrm>
          <a:prstGeom prst="rect">
            <a:avLst/>
          </a:prstGeom>
          <a:noFill/>
          <a:ln>
            <a:noFill/>
          </a:ln>
        </p:spPr>
        <p:txBody>
          <a:bodyPr spcFirstLastPara="1" wrap="square" lIns="91425" tIns="45700" rIns="91425" bIns="45700" anchor="t" anchorCtr="0">
            <a:noAutofit/>
          </a:bodyPr>
          <a:lstStyle/>
          <a:p>
            <a:pPr marL="342900" marR="0" lvl="0" indent="-228600" algn="l" defTabSz="914400" rtl="0" eaLnBrk="1" fontAlgn="auto" latinLnBrk="0" hangingPunct="1">
              <a:lnSpc>
                <a:spcPct val="100000"/>
              </a:lnSpc>
              <a:spcBef>
                <a:spcPts val="0"/>
              </a:spcBef>
              <a:spcAft>
                <a:spcPts val="0"/>
              </a:spcAft>
              <a:buClr>
                <a:srgbClr val="38761D"/>
              </a:buClr>
              <a:buSzPts val="1800"/>
              <a:buFont typeface="Arial"/>
              <a:buChar char="●"/>
              <a:tabLst/>
              <a:defRPr/>
            </a:pPr>
            <a:r>
              <a:rPr kumimoji="0" lang="en" sz="1800" b="1" i="0" u="sng" strike="noStrike" kern="0" cap="none" spc="0" normalizeH="0" baseline="0" noProof="0">
                <a:ln>
                  <a:noFill/>
                </a:ln>
                <a:solidFill>
                  <a:srgbClr val="38761D"/>
                </a:solidFill>
                <a:effectLst/>
                <a:uLnTx/>
                <a:uFillTx/>
                <a:latin typeface="Cambria"/>
                <a:ea typeface="Cambria"/>
                <a:cs typeface="Cambria"/>
                <a:sym typeface="Cambria"/>
              </a:rPr>
              <a:t>Goal</a:t>
            </a:r>
            <a:r>
              <a:rPr kumimoji="0" lang="en" sz="1800" b="0" i="0" u="none" strike="noStrike" kern="0" cap="none" spc="0" normalizeH="0" baseline="0" noProof="0">
                <a:ln>
                  <a:noFill/>
                </a:ln>
                <a:solidFill>
                  <a:srgbClr val="38761D"/>
                </a:solidFill>
                <a:effectLst/>
                <a:uLnTx/>
                <a:uFillTx/>
                <a:latin typeface="Cambria"/>
                <a:ea typeface="Cambria"/>
                <a:cs typeface="Cambria"/>
                <a:sym typeface="Cambria"/>
              </a:rPr>
              <a:t>: </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Design a low-cost DRAM architecture that can be </a:t>
            </a:r>
            <a:r>
              <a:rPr kumimoji="0" lang="en" sz="1800" b="0" i="0" u="none" strike="noStrike" kern="0" cap="none" spc="0" normalizeH="0" baseline="0" noProof="0">
                <a:ln>
                  <a:noFill/>
                </a:ln>
                <a:solidFill>
                  <a:srgbClr val="558B3D"/>
                </a:solidFill>
                <a:effectLst/>
                <a:uLnTx/>
                <a:uFillTx/>
                <a:latin typeface="Cambria"/>
                <a:ea typeface="Cambria"/>
                <a:cs typeface="Cambria"/>
                <a:sym typeface="Cambria"/>
              </a:rPr>
              <a:t>dynamically</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configured to have high capacity or low latency at a fine granularity (i.e., at the granularity of a row).</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457200" algn="l" defTabSz="914400" rtl="0" eaLnBrk="1" fontAlgn="auto" latinLnBrk="0" hangingPunct="1">
              <a:lnSpc>
                <a:spcPct val="100000"/>
              </a:lnSpc>
              <a:spcBef>
                <a:spcPts val="0"/>
              </a:spcBef>
              <a:spcAft>
                <a:spcPts val="0"/>
              </a:spcAft>
              <a:buClr>
                <a:srgbClr val="000000"/>
              </a:buClr>
              <a:buSzTx/>
              <a:buFontTx/>
              <a:buNone/>
              <a:tabLst/>
              <a:defRPr/>
            </a:pPr>
            <a:endParaRPr kumimoji="0" sz="3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nvGrpSpPr>
          <p:cNvPr id="75" name="Google Shape;75;p15"/>
          <p:cNvGrpSpPr/>
          <p:nvPr/>
        </p:nvGrpSpPr>
        <p:grpSpPr>
          <a:xfrm>
            <a:off x="1398884" y="4125077"/>
            <a:ext cx="6343981" cy="1609935"/>
            <a:chOff x="1398883" y="3267826"/>
            <a:chExt cx="6343981" cy="1609935"/>
          </a:xfrm>
        </p:grpSpPr>
        <p:grpSp>
          <p:nvGrpSpPr>
            <p:cNvPr id="76" name="Google Shape;76;p15"/>
            <p:cNvGrpSpPr/>
            <p:nvPr/>
          </p:nvGrpSpPr>
          <p:grpSpPr>
            <a:xfrm>
              <a:off x="1398883" y="3883501"/>
              <a:ext cx="2329539" cy="661146"/>
              <a:chOff x="713125" y="3196450"/>
              <a:chExt cx="2901045" cy="823344"/>
            </a:xfrm>
          </p:grpSpPr>
          <p:sp>
            <p:nvSpPr>
              <p:cNvPr id="77" name="Google Shape;77;p15"/>
              <p:cNvSpPr/>
              <p:nvPr/>
            </p:nvSpPr>
            <p:spPr>
              <a:xfrm>
                <a:off x="713125" y="3196450"/>
                <a:ext cx="2901000" cy="393600"/>
              </a:xfrm>
              <a:prstGeom prst="rect">
                <a:avLst/>
              </a:prstGeom>
              <a:solidFill>
                <a:srgbClr val="1C4587"/>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FFFFFF"/>
                    </a:solidFill>
                    <a:effectLst/>
                    <a:uLnTx/>
                    <a:uFillTx/>
                    <a:latin typeface="Cambria"/>
                    <a:ea typeface="Cambria"/>
                    <a:cs typeface="Cambria"/>
                    <a:sym typeface="Cambria"/>
                  </a:rPr>
                  <a:t>DRAM Row </a:t>
                </a:r>
                <a:r>
                  <a:rPr kumimoji="0" lang="en" sz="1400" b="1" i="1" u="none" strike="noStrike" kern="0" cap="none" spc="0" normalizeH="0" baseline="0" noProof="0">
                    <a:ln>
                      <a:noFill/>
                    </a:ln>
                    <a:solidFill>
                      <a:srgbClr val="FFFFFF"/>
                    </a:solidFill>
                    <a:effectLst/>
                    <a:uLnTx/>
                    <a:uFillTx/>
                    <a:latin typeface="Cambria"/>
                    <a:ea typeface="Cambria"/>
                    <a:cs typeface="Cambria"/>
                    <a:sym typeface="Cambria"/>
                  </a:rPr>
                  <a:t>X</a:t>
                </a:r>
                <a:endParaRPr kumimoji="0" sz="1400" b="1" i="1" u="none" strike="noStrike" kern="0" cap="none" spc="0" normalizeH="0" baseline="0" noProof="0">
                  <a:ln>
                    <a:noFill/>
                  </a:ln>
                  <a:solidFill>
                    <a:srgbClr val="FFFFFF"/>
                  </a:solidFill>
                  <a:effectLst/>
                  <a:uLnTx/>
                  <a:uFillTx/>
                  <a:latin typeface="Cambria"/>
                  <a:ea typeface="Cambria"/>
                  <a:cs typeface="Cambria"/>
                  <a:sym typeface="Cambria"/>
                </a:endParaRPr>
              </a:p>
            </p:txBody>
          </p:sp>
          <p:sp>
            <p:nvSpPr>
              <p:cNvPr id="78" name="Google Shape;78;p15"/>
              <p:cNvSpPr txBox="1"/>
              <p:nvPr/>
            </p:nvSpPr>
            <p:spPr>
              <a:xfrm>
                <a:off x="815170" y="3535894"/>
                <a:ext cx="2799000" cy="483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000000"/>
                    </a:solidFill>
                    <a:effectLst/>
                    <a:uLnTx/>
                    <a:uFillTx/>
                    <a:latin typeface="Cambria"/>
                    <a:ea typeface="Cambria"/>
                    <a:cs typeface="Cambria"/>
                    <a:sym typeface="Cambria"/>
                  </a:rPr>
                  <a:t>High Storage Capacity</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79" name="Google Shape;79;p15"/>
            <p:cNvGrpSpPr/>
            <p:nvPr/>
          </p:nvGrpSpPr>
          <p:grpSpPr>
            <a:xfrm>
              <a:off x="5413361" y="3878643"/>
              <a:ext cx="2329503" cy="666008"/>
              <a:chOff x="5712475" y="3190400"/>
              <a:chExt cx="2901000" cy="829400"/>
            </a:xfrm>
          </p:grpSpPr>
          <p:sp>
            <p:nvSpPr>
              <p:cNvPr id="80" name="Google Shape;80;p15"/>
              <p:cNvSpPr/>
              <p:nvPr/>
            </p:nvSpPr>
            <p:spPr>
              <a:xfrm>
                <a:off x="5712475" y="3190400"/>
                <a:ext cx="2901000" cy="393600"/>
              </a:xfrm>
              <a:prstGeom prst="rect">
                <a:avLst/>
              </a:prstGeom>
              <a:solidFill>
                <a:srgbClr val="1C4587"/>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FFFFFF"/>
                    </a:solidFill>
                    <a:effectLst/>
                    <a:uLnTx/>
                    <a:uFillTx/>
                    <a:latin typeface="Cambria"/>
                    <a:ea typeface="Cambria"/>
                    <a:cs typeface="Cambria"/>
                    <a:sym typeface="Cambria"/>
                  </a:rPr>
                  <a:t>DRAM Row </a:t>
                </a:r>
                <a:r>
                  <a:rPr kumimoji="0" lang="en" sz="1400" b="1" i="1" u="none" strike="noStrike" kern="0" cap="none" spc="0" normalizeH="0" baseline="0" noProof="0">
                    <a:ln>
                      <a:noFill/>
                    </a:ln>
                    <a:solidFill>
                      <a:srgbClr val="FFFFFF"/>
                    </a:solidFill>
                    <a:effectLst/>
                    <a:uLnTx/>
                    <a:uFillTx/>
                    <a:latin typeface="Cambria"/>
                    <a:ea typeface="Cambria"/>
                    <a:cs typeface="Cambria"/>
                    <a:sym typeface="Cambria"/>
                  </a:rPr>
                  <a:t>X</a:t>
                </a:r>
                <a:endParaRPr kumimoji="0" sz="1400" b="1" i="1" u="none" strike="noStrike" kern="0" cap="none" spc="0" normalizeH="0" baseline="0" noProof="0">
                  <a:ln>
                    <a:noFill/>
                  </a:ln>
                  <a:solidFill>
                    <a:srgbClr val="FFFFFF"/>
                  </a:solidFill>
                  <a:effectLst/>
                  <a:uLnTx/>
                  <a:uFillTx/>
                  <a:latin typeface="Cambria"/>
                  <a:ea typeface="Cambria"/>
                  <a:cs typeface="Cambria"/>
                  <a:sym typeface="Cambria"/>
                </a:endParaRPr>
              </a:p>
            </p:txBody>
          </p:sp>
          <p:sp>
            <p:nvSpPr>
              <p:cNvPr id="81" name="Google Shape;81;p15"/>
              <p:cNvSpPr txBox="1"/>
              <p:nvPr/>
            </p:nvSpPr>
            <p:spPr>
              <a:xfrm>
                <a:off x="5795500" y="3535900"/>
                <a:ext cx="2736900" cy="483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000000"/>
                    </a:solidFill>
                    <a:effectLst/>
                    <a:uLnTx/>
                    <a:uFillTx/>
                    <a:latin typeface="Cambria"/>
                    <a:ea typeface="Cambria"/>
                    <a:cs typeface="Cambria"/>
                    <a:sym typeface="Cambria"/>
                  </a:rPr>
                  <a:t>Low Latency</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82" name="Google Shape;82;p15"/>
            <p:cNvGrpSpPr/>
            <p:nvPr/>
          </p:nvGrpSpPr>
          <p:grpSpPr>
            <a:xfrm>
              <a:off x="3943238" y="3267826"/>
              <a:ext cx="1139788" cy="1609935"/>
              <a:chOff x="3881688" y="2429731"/>
              <a:chExt cx="1419413" cy="2004900"/>
            </a:xfrm>
          </p:grpSpPr>
          <p:sp>
            <p:nvSpPr>
              <p:cNvPr id="83" name="Google Shape;83;p15"/>
              <p:cNvSpPr/>
              <p:nvPr/>
            </p:nvSpPr>
            <p:spPr>
              <a:xfrm rot="2700000">
                <a:off x="4212307" y="2616538"/>
                <a:ext cx="901985" cy="901985"/>
              </a:xfrm>
              <a:prstGeom prst="bentArrow">
                <a:avLst>
                  <a:gd name="adj1" fmla="val 25000"/>
                  <a:gd name="adj2" fmla="val 25000"/>
                  <a:gd name="adj3" fmla="val 25000"/>
                  <a:gd name="adj4" fmla="val 43750"/>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4" name="Google Shape;84;p15"/>
              <p:cNvSpPr/>
              <p:nvPr/>
            </p:nvSpPr>
            <p:spPr>
              <a:xfrm rot="-8100000">
                <a:off x="4068495" y="3345838"/>
                <a:ext cx="901985" cy="901985"/>
              </a:xfrm>
              <a:prstGeom prst="bentArrow">
                <a:avLst>
                  <a:gd name="adj1" fmla="val 25000"/>
                  <a:gd name="adj2" fmla="val 25000"/>
                  <a:gd name="adj3" fmla="val 25000"/>
                  <a:gd name="adj4" fmla="val 43750"/>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spTree>
    <p:extLst>
      <p:ext uri="{BB962C8B-B14F-4D97-AF65-F5344CB8AC3E}">
        <p14:creationId xmlns:p14="http://schemas.microsoft.com/office/powerpoint/2010/main" val="1105029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3">
                                            <p:txEl>
                                              <p:pRg st="0" end="0"/>
                                            </p:txEl>
                                          </p:spTgt>
                                        </p:tgtEl>
                                        <p:attrNameLst>
                                          <p:attrName>style.visibility</p:attrName>
                                        </p:attrNameLst>
                                      </p:cBhvr>
                                      <p:to>
                                        <p:strVal val="visible"/>
                                      </p:to>
                                    </p:set>
                                    <p:animEffect transition="in" filter="fade">
                                      <p:cBhvr>
                                        <p:cTn id="7" dur="1000"/>
                                        <p:tgtEl>
                                          <p:spTgt spid="7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3">
                                            <p:txEl>
                                              <p:pRg st="1" end="1"/>
                                            </p:txEl>
                                          </p:spTgt>
                                        </p:tgtEl>
                                        <p:attrNameLst>
                                          <p:attrName>style.visibility</p:attrName>
                                        </p:attrNameLst>
                                      </p:cBhvr>
                                      <p:to>
                                        <p:strVal val="visible"/>
                                      </p:to>
                                    </p:set>
                                    <p:animEffect transition="in" filter="fade">
                                      <p:cBhvr>
                                        <p:cTn id="12" dur="1000"/>
                                        <p:tgtEl>
                                          <p:spTgt spid="7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3">
                                            <p:txEl>
                                              <p:pRg st="3" end="3"/>
                                            </p:txEl>
                                          </p:spTgt>
                                        </p:tgtEl>
                                        <p:attrNameLst>
                                          <p:attrName>style.visibility</p:attrName>
                                        </p:attrNameLst>
                                      </p:cBhvr>
                                      <p:to>
                                        <p:strVal val="visible"/>
                                      </p:to>
                                    </p:set>
                                    <p:animEffect transition="in" filter="fade">
                                      <p:cBhvr>
                                        <p:cTn id="17" dur="1000"/>
                                        <p:tgtEl>
                                          <p:spTgt spid="7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fade">
                                      <p:cBhvr>
                                        <p:cTn id="22" dur="1000"/>
                                        <p:tgtEl>
                                          <p:spTgt spid="74"/>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fade">
                                      <p:cBhvr>
                                        <p:cTn id="26" dur="10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6"/>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0" name="Google Shape;90;p16"/>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CLR-DRAM (</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C</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apacity-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L</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atency-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R</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econfigurable DRAM)</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sp>
        <p:nvSpPr>
          <p:cNvPr id="91" name="Google Shape;91;p16"/>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318</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92" name="Google Shape;92;p1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93" name="Google Shape;93;p16"/>
          <p:cNvSpPr txBox="1"/>
          <p:nvPr/>
        </p:nvSpPr>
        <p:spPr>
          <a:xfrm>
            <a:off x="166250" y="1443475"/>
            <a:ext cx="8507700" cy="1116300"/>
          </a:xfrm>
          <a:prstGeom prst="rect">
            <a:avLst/>
          </a:prstGeom>
          <a:noFill/>
          <a:ln>
            <a:noFill/>
          </a:ln>
        </p:spPr>
        <p:txBody>
          <a:bodyPr spcFirstLastPara="1" wrap="square" lIns="91425" tIns="91425" rIns="91425" bIns="91425" anchor="t" anchorCtr="0">
            <a:noAutofit/>
          </a:bodyPr>
          <a:lstStyle/>
          <a:p>
            <a:pPr marL="274320" marR="0" lvl="0" indent="-236220" algn="l" defTabSz="914400" rtl="0" eaLnBrk="1" fontAlgn="auto" latinLnBrk="0" hangingPunct="1">
              <a:lnSpc>
                <a:spcPct val="100000"/>
              </a:lnSpc>
              <a:spcBef>
                <a:spcPts val="0"/>
              </a:spcBef>
              <a:spcAft>
                <a:spcPts val="0"/>
              </a:spcAft>
              <a:buClr>
                <a:srgbClr val="1C4587"/>
              </a:buClr>
              <a:buSzPts val="1600"/>
              <a:buFont typeface="Cambria"/>
              <a:buChar char="●"/>
              <a:tabLst/>
              <a:defRPr/>
            </a:pPr>
            <a:r>
              <a:rPr kumimoji="0" lang="en" sz="1600" b="1" i="0" u="none" strike="noStrike" kern="0" cap="none" spc="0" normalizeH="0" baseline="0" noProof="0">
                <a:ln>
                  <a:noFill/>
                </a:ln>
                <a:solidFill>
                  <a:srgbClr val="1C4587"/>
                </a:solidFill>
                <a:effectLst/>
                <a:uLnTx/>
                <a:uFillTx/>
                <a:latin typeface="Cambria"/>
                <a:ea typeface="Cambria"/>
                <a:cs typeface="Cambria"/>
                <a:sym typeface="Cambria"/>
              </a:rPr>
              <a:t>CLR-DRAM (Capacity-Latency-Reconfigurable DRAM)</a:t>
            </a:r>
            <a:r>
              <a:rPr kumimoji="0" lang="en" sz="1600" b="0" i="0" u="none" strike="noStrike" kern="0" cap="none" spc="0" normalizeH="0" baseline="0" noProof="0">
                <a:ln>
                  <a:noFill/>
                </a:ln>
                <a:solidFill>
                  <a:srgbClr val="1C4587"/>
                </a:solidFill>
                <a:effectLst/>
                <a:uLnTx/>
                <a:uFillTx/>
                <a:latin typeface="Cambria"/>
                <a:ea typeface="Cambria"/>
                <a:cs typeface="Cambria"/>
                <a:sym typeface="Cambria"/>
              </a:rPr>
              <a:t>:</a:t>
            </a:r>
            <a:endParaRPr kumimoji="0" sz="1600" b="0" i="0" u="none" strike="noStrike" kern="0" cap="none" spc="0" normalizeH="0" baseline="0" noProof="0">
              <a:ln>
                <a:noFill/>
              </a:ln>
              <a:solidFill>
                <a:srgbClr val="1C4587"/>
              </a:solidFill>
              <a:effectLst/>
              <a:uLnTx/>
              <a:uFillTx/>
              <a:latin typeface="Cambria"/>
              <a:ea typeface="Cambria"/>
              <a:cs typeface="Cambria"/>
              <a:sym typeface="Cambria"/>
            </a:endParaRPr>
          </a:p>
          <a:p>
            <a:pPr marL="628650" marR="0" lvl="1" indent="-330200" algn="l" defTabSz="914400" rtl="0" eaLnBrk="1" fontAlgn="auto" latinLnBrk="0" hangingPunct="1">
              <a:lnSpc>
                <a:spcPct val="100000"/>
              </a:lnSpc>
              <a:spcBef>
                <a:spcPts val="0"/>
              </a:spcBef>
              <a:spcAft>
                <a:spcPts val="0"/>
              </a:spcAft>
              <a:buClr>
                <a:srgbClr val="1C4587"/>
              </a:buClr>
              <a:buSzPts val="1600"/>
              <a:buFont typeface="Cambria"/>
              <a:buChar char="○"/>
              <a:tabLst/>
              <a:defRPr/>
            </a:pP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A </a:t>
            </a:r>
            <a:r>
              <a:rPr kumimoji="0" lang="en" sz="1600" b="0" i="0" u="none" strike="noStrike" kern="0" cap="none" spc="0" normalizeH="0" baseline="0" noProof="0">
                <a:ln>
                  <a:noFill/>
                </a:ln>
                <a:solidFill>
                  <a:srgbClr val="34A853"/>
                </a:solidFill>
                <a:effectLst/>
                <a:uLnTx/>
                <a:uFillTx/>
                <a:latin typeface="Cambria"/>
                <a:ea typeface="Cambria"/>
                <a:cs typeface="Cambria"/>
                <a:sym typeface="Cambria"/>
              </a:rPr>
              <a:t>low cost </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DRAM architecture that enables a single DRAM row to </a:t>
            </a:r>
            <a:r>
              <a:rPr kumimoji="0" lang="en" sz="1600" b="0" i="1" u="none" strike="noStrike" kern="0" cap="none" spc="0" normalizeH="0" baseline="0" noProof="0">
                <a:ln>
                  <a:noFill/>
                </a:ln>
                <a:solidFill>
                  <a:srgbClr val="0070C0"/>
                </a:solidFill>
                <a:effectLst/>
                <a:uLnTx/>
                <a:uFillTx/>
                <a:latin typeface="Cambria"/>
                <a:ea typeface="Cambria"/>
                <a:cs typeface="Cambria"/>
                <a:sym typeface="Cambria"/>
              </a:rPr>
              <a:t>dynamically</a:t>
            </a:r>
            <a:r>
              <a:rPr kumimoji="0" lang="en" sz="1600" b="0" i="0" u="none" strike="noStrike" kern="0" cap="none" spc="0" normalizeH="0" baseline="0" noProof="0">
                <a:ln>
                  <a:noFill/>
                </a:ln>
                <a:solidFill>
                  <a:srgbClr val="0070C0"/>
                </a:solidFill>
                <a:effectLst/>
                <a:uLnTx/>
                <a:uFillTx/>
                <a:latin typeface="Cambria"/>
                <a:ea typeface="Cambria"/>
                <a:cs typeface="Cambria"/>
                <a:sym typeface="Cambria"/>
              </a:rPr>
              <a:t> </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switch between </a:t>
            </a:r>
            <a:r>
              <a:rPr kumimoji="0" lang="en" sz="1600" b="1" i="0" u="none" strike="noStrike" kern="0" cap="none" spc="0" normalizeH="0" baseline="0" noProof="0">
                <a:ln>
                  <a:noFill/>
                </a:ln>
                <a:solidFill>
                  <a:srgbClr val="0070C0"/>
                </a:solidFill>
                <a:effectLst/>
                <a:uLnTx/>
                <a:uFillTx/>
                <a:latin typeface="Cambria"/>
                <a:ea typeface="Cambria"/>
                <a:cs typeface="Cambria"/>
                <a:sym typeface="Cambria"/>
              </a:rPr>
              <a:t>max-capacity mode</a:t>
            </a:r>
            <a:r>
              <a:rPr kumimoji="0" lang="en" sz="1600" b="1" i="0" u="none" strike="noStrike" kern="0" cap="none" spc="0" normalizeH="0" baseline="0" noProof="0">
                <a:ln>
                  <a:noFill/>
                </a:ln>
                <a:solidFill>
                  <a:srgbClr val="000000"/>
                </a:solidFill>
                <a:effectLst/>
                <a:uLnTx/>
                <a:uFillTx/>
                <a:latin typeface="Cambria"/>
                <a:ea typeface="Cambria"/>
                <a:cs typeface="Cambria"/>
                <a:sym typeface="Cambria"/>
              </a:rPr>
              <a:t> </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or</a:t>
            </a:r>
            <a:r>
              <a:rPr kumimoji="0" lang="en" sz="1600" b="1" i="0" u="none" strike="noStrike" kern="0" cap="none" spc="0" normalizeH="0" baseline="0" noProof="0">
                <a:ln>
                  <a:noFill/>
                </a:ln>
                <a:solidFill>
                  <a:srgbClr val="000000"/>
                </a:solidFill>
                <a:effectLst/>
                <a:uLnTx/>
                <a:uFillTx/>
                <a:latin typeface="Cambria"/>
                <a:ea typeface="Cambria"/>
                <a:cs typeface="Cambria"/>
                <a:sym typeface="Cambria"/>
              </a:rPr>
              <a:t> </a:t>
            </a:r>
            <a:r>
              <a:rPr kumimoji="0" lang="en" sz="1600" b="1" i="0" u="none" strike="noStrike" kern="0" cap="none" spc="0" normalizeH="0" baseline="0" noProof="0">
                <a:ln>
                  <a:noFill/>
                </a:ln>
                <a:solidFill>
                  <a:srgbClr val="0070C0"/>
                </a:solidFill>
                <a:effectLst/>
                <a:uLnTx/>
                <a:uFillTx/>
                <a:latin typeface="Cambria"/>
                <a:ea typeface="Cambria"/>
                <a:cs typeface="Cambria"/>
                <a:sym typeface="Cambria"/>
              </a:rPr>
              <a:t>high-performance mode</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a:t>
            </a:r>
            <a:endParaRPr kumimoji="0" sz="1600" b="0" i="0" u="none" strike="noStrike" kern="0" cap="none" spc="0" normalizeH="0" baseline="0" noProof="0">
              <a:ln>
                <a:noFill/>
              </a:ln>
              <a:solidFill>
                <a:srgbClr val="000000"/>
              </a:solidFill>
              <a:effectLst/>
              <a:uLnTx/>
              <a:uFillTx/>
              <a:latin typeface="Cambria"/>
              <a:ea typeface="Cambria"/>
              <a:cs typeface="Cambria"/>
              <a:sym typeface="Cambria"/>
            </a:endParaRPr>
          </a:p>
        </p:txBody>
      </p:sp>
      <p:sp>
        <p:nvSpPr>
          <p:cNvPr id="94" name="Google Shape;94;p16"/>
          <p:cNvSpPr txBox="1"/>
          <p:nvPr/>
        </p:nvSpPr>
        <p:spPr>
          <a:xfrm>
            <a:off x="166250" y="2255525"/>
            <a:ext cx="8507700" cy="1116300"/>
          </a:xfrm>
          <a:prstGeom prst="rect">
            <a:avLst/>
          </a:prstGeom>
          <a:noFill/>
          <a:ln>
            <a:noFill/>
          </a:ln>
        </p:spPr>
        <p:txBody>
          <a:bodyPr spcFirstLastPara="1" wrap="square" lIns="91425" tIns="91425" rIns="91425" bIns="91425" anchor="t" anchorCtr="0">
            <a:noAutofit/>
          </a:bodyPr>
          <a:lstStyle/>
          <a:p>
            <a:pPr marL="274320" marR="0" lvl="0" indent="-236220" algn="l" defTabSz="914400" rtl="0" eaLnBrk="1" fontAlgn="auto" latinLnBrk="0" hangingPunct="1">
              <a:lnSpc>
                <a:spcPct val="100000"/>
              </a:lnSpc>
              <a:spcBef>
                <a:spcPts val="0"/>
              </a:spcBef>
              <a:spcAft>
                <a:spcPts val="0"/>
              </a:spcAft>
              <a:buClr>
                <a:srgbClr val="980000"/>
              </a:buClr>
              <a:buSzPts val="1600"/>
              <a:buFont typeface="Cambria"/>
              <a:buChar char="●"/>
              <a:tabLst/>
              <a:defRPr/>
            </a:pPr>
            <a:r>
              <a:rPr kumimoji="0" lang="en" sz="1600" b="1" i="0" u="none" strike="noStrike" kern="0" cap="none" spc="0" normalizeH="0" baseline="0" noProof="0">
                <a:ln>
                  <a:noFill/>
                </a:ln>
                <a:solidFill>
                  <a:srgbClr val="980000"/>
                </a:solidFill>
                <a:effectLst/>
                <a:uLnTx/>
                <a:uFillTx/>
                <a:latin typeface="Cambria"/>
                <a:ea typeface="Cambria"/>
                <a:cs typeface="Cambria"/>
                <a:sym typeface="Cambria"/>
              </a:rPr>
              <a:t>Key Idea</a:t>
            </a:r>
            <a:r>
              <a:rPr kumimoji="0" lang="en" sz="1600" b="0" i="0" u="none" strike="noStrike" kern="0" cap="none" spc="0" normalizeH="0" baseline="0" noProof="0">
                <a:ln>
                  <a:noFill/>
                </a:ln>
                <a:solidFill>
                  <a:srgbClr val="980000"/>
                </a:solidFill>
                <a:effectLst/>
                <a:uLnTx/>
                <a:uFillTx/>
                <a:latin typeface="Cambria"/>
                <a:ea typeface="Cambria"/>
                <a:cs typeface="Cambria"/>
                <a:sym typeface="Cambria"/>
              </a:rPr>
              <a:t>: </a:t>
            </a:r>
            <a:endParaRPr kumimoji="0" sz="1600" b="0" i="0" u="none" strike="noStrike" kern="0" cap="none" spc="0" normalizeH="0" baseline="0" noProof="0">
              <a:ln>
                <a:noFill/>
              </a:ln>
              <a:solidFill>
                <a:srgbClr val="980000"/>
              </a:solidFill>
              <a:effectLst/>
              <a:uLnTx/>
              <a:uFillTx/>
              <a:latin typeface="Cambria"/>
              <a:ea typeface="Cambria"/>
              <a:cs typeface="Cambria"/>
              <a:sym typeface="Cambria"/>
            </a:endParaRPr>
          </a:p>
          <a:p>
            <a:pPr marL="45720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600" b="0" i="1" u="none" strike="noStrike" kern="0" cap="none" spc="0" normalizeH="0" baseline="0" noProof="0">
                <a:ln>
                  <a:noFill/>
                </a:ln>
                <a:solidFill>
                  <a:srgbClr val="000000"/>
                </a:solidFill>
                <a:effectLst/>
                <a:uLnTx/>
                <a:uFillTx/>
                <a:latin typeface="Cambria"/>
                <a:ea typeface="Cambria"/>
                <a:cs typeface="Cambria"/>
                <a:sym typeface="Cambria"/>
              </a:rPr>
              <a:t>Dynamically</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 configure the connections between DRAM cells and sense amplifiers in the density-optimized open-bitline architecture.</a:t>
            </a:r>
            <a:endParaRPr kumimoji="0" sz="16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nvGrpSpPr>
          <p:cNvPr id="95" name="Google Shape;95;p16"/>
          <p:cNvGrpSpPr/>
          <p:nvPr/>
        </p:nvGrpSpPr>
        <p:grpSpPr>
          <a:xfrm>
            <a:off x="4994030" y="3602667"/>
            <a:ext cx="2116603" cy="1430955"/>
            <a:chOff x="5308695" y="1980522"/>
            <a:chExt cx="2825906" cy="1910487"/>
          </a:xfrm>
        </p:grpSpPr>
        <p:grpSp>
          <p:nvGrpSpPr>
            <p:cNvPr id="96" name="Google Shape;96;p16"/>
            <p:cNvGrpSpPr/>
            <p:nvPr/>
          </p:nvGrpSpPr>
          <p:grpSpPr>
            <a:xfrm>
              <a:off x="6960231" y="3525484"/>
              <a:ext cx="227765" cy="354284"/>
              <a:chOff x="5018004" y="3311112"/>
              <a:chExt cx="167795" cy="457200"/>
            </a:xfrm>
          </p:grpSpPr>
          <p:sp>
            <p:nvSpPr>
              <p:cNvPr id="97" name="Google Shape;97;p16"/>
              <p:cNvSpPr/>
              <p:nvPr/>
            </p:nvSpPr>
            <p:spPr>
              <a:xfrm>
                <a:off x="5018004" y="3311112"/>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00000"/>
                </a:solidFill>
                <a:prstDash val="solid"/>
                <a:round/>
                <a:headEnd type="none" w="med" len="med"/>
                <a:tailEnd type="none" w="med" len="med"/>
              </a:ln>
            </p:spPr>
          </p:sp>
          <p:cxnSp>
            <p:nvCxnSpPr>
              <p:cNvPr id="98" name="Google Shape;98;p16"/>
              <p:cNvCxnSpPr/>
              <p:nvPr/>
            </p:nvCxnSpPr>
            <p:spPr>
              <a:xfrm>
                <a:off x="5185799" y="3463505"/>
                <a:ext cx="0" cy="152400"/>
              </a:xfrm>
              <a:prstGeom prst="straightConnector1">
                <a:avLst/>
              </a:prstGeom>
              <a:noFill/>
              <a:ln w="38100" cap="flat" cmpd="sng">
                <a:solidFill>
                  <a:srgbClr val="C00000"/>
                </a:solidFill>
                <a:prstDash val="solid"/>
                <a:round/>
                <a:headEnd type="none" w="med" len="med"/>
                <a:tailEnd type="none" w="med" len="med"/>
              </a:ln>
            </p:spPr>
          </p:cxnSp>
        </p:grpSp>
        <p:grpSp>
          <p:nvGrpSpPr>
            <p:cNvPr id="99" name="Google Shape;99;p16"/>
            <p:cNvGrpSpPr/>
            <p:nvPr/>
          </p:nvGrpSpPr>
          <p:grpSpPr>
            <a:xfrm flipH="1">
              <a:off x="6227894" y="1980522"/>
              <a:ext cx="227765" cy="354284"/>
              <a:chOff x="5016936" y="2822952"/>
              <a:chExt cx="167795" cy="457200"/>
            </a:xfrm>
          </p:grpSpPr>
          <p:sp>
            <p:nvSpPr>
              <p:cNvPr id="100" name="Google Shape;100;p16"/>
              <p:cNvSpPr/>
              <p:nvPr/>
            </p:nvSpPr>
            <p:spPr>
              <a:xfrm>
                <a:off x="5016936" y="2822952"/>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00000"/>
                </a:solidFill>
                <a:prstDash val="solid"/>
                <a:round/>
                <a:headEnd type="none" w="med" len="med"/>
                <a:tailEnd type="none" w="med" len="med"/>
              </a:ln>
            </p:spPr>
          </p:sp>
          <p:cxnSp>
            <p:nvCxnSpPr>
              <p:cNvPr id="101" name="Google Shape;101;p16"/>
              <p:cNvCxnSpPr/>
              <p:nvPr/>
            </p:nvCxnSpPr>
            <p:spPr>
              <a:xfrm>
                <a:off x="5184731" y="2975345"/>
                <a:ext cx="0" cy="152400"/>
              </a:xfrm>
              <a:prstGeom prst="straightConnector1">
                <a:avLst/>
              </a:prstGeom>
              <a:noFill/>
              <a:ln w="38100" cap="flat" cmpd="sng">
                <a:solidFill>
                  <a:srgbClr val="C00000"/>
                </a:solidFill>
                <a:prstDash val="solid"/>
                <a:round/>
                <a:headEnd type="none" w="med" len="med"/>
                <a:tailEnd type="none" w="med" len="med"/>
              </a:ln>
            </p:spPr>
          </p:cxnSp>
        </p:grpSp>
        <p:sp>
          <p:nvSpPr>
            <p:cNvPr id="102" name="Google Shape;102;p16"/>
            <p:cNvSpPr txBox="1"/>
            <p:nvPr/>
          </p:nvSpPr>
          <p:spPr>
            <a:xfrm>
              <a:off x="5308695" y="2022706"/>
              <a:ext cx="946200" cy="237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3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3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3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sp>
          <p:nvSpPr>
            <p:cNvPr id="103" name="Google Shape;103;p16"/>
            <p:cNvSpPr txBox="1"/>
            <p:nvPr/>
          </p:nvSpPr>
          <p:spPr>
            <a:xfrm>
              <a:off x="7188400" y="3589809"/>
              <a:ext cx="9462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4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4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4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grpSp>
        <p:nvGrpSpPr>
          <p:cNvPr id="104" name="Google Shape;104;p16"/>
          <p:cNvGrpSpPr/>
          <p:nvPr/>
        </p:nvGrpSpPr>
        <p:grpSpPr>
          <a:xfrm>
            <a:off x="4994030" y="3602662"/>
            <a:ext cx="2116603" cy="1430958"/>
            <a:chOff x="5308695" y="1980517"/>
            <a:chExt cx="2825906" cy="1910492"/>
          </a:xfrm>
        </p:grpSpPr>
        <p:grpSp>
          <p:nvGrpSpPr>
            <p:cNvPr id="105" name="Google Shape;105;p16"/>
            <p:cNvGrpSpPr/>
            <p:nvPr/>
          </p:nvGrpSpPr>
          <p:grpSpPr>
            <a:xfrm flipH="1">
              <a:off x="6227687" y="3525480"/>
              <a:ext cx="223135" cy="354284"/>
              <a:chOff x="4978462" y="3305672"/>
              <a:chExt cx="198078" cy="457200"/>
            </a:xfrm>
          </p:grpSpPr>
          <p:sp>
            <p:nvSpPr>
              <p:cNvPr id="106" name="Google Shape;106;p16"/>
              <p:cNvSpPr/>
              <p:nvPr/>
            </p:nvSpPr>
            <p:spPr>
              <a:xfrm>
                <a:off x="4978462" y="3305672"/>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1C4587"/>
                </a:solidFill>
                <a:prstDash val="solid"/>
                <a:round/>
                <a:headEnd type="none" w="med" len="med"/>
                <a:tailEnd type="none" w="med" len="med"/>
              </a:ln>
            </p:spPr>
          </p:sp>
          <p:cxnSp>
            <p:nvCxnSpPr>
              <p:cNvPr id="107" name="Google Shape;107;p16"/>
              <p:cNvCxnSpPr/>
              <p:nvPr/>
            </p:nvCxnSpPr>
            <p:spPr>
              <a:xfrm>
                <a:off x="5176540" y="3458066"/>
                <a:ext cx="0" cy="152400"/>
              </a:xfrm>
              <a:prstGeom prst="straightConnector1">
                <a:avLst/>
              </a:prstGeom>
              <a:noFill/>
              <a:ln w="38100" cap="flat" cmpd="sng">
                <a:solidFill>
                  <a:srgbClr val="1C4587"/>
                </a:solidFill>
                <a:prstDash val="solid"/>
                <a:round/>
                <a:headEnd type="none" w="med" len="med"/>
                <a:tailEnd type="none" w="med" len="med"/>
              </a:ln>
            </p:spPr>
          </p:cxnSp>
        </p:grpSp>
        <p:grpSp>
          <p:nvGrpSpPr>
            <p:cNvPr id="108" name="Google Shape;108;p16"/>
            <p:cNvGrpSpPr/>
            <p:nvPr/>
          </p:nvGrpSpPr>
          <p:grpSpPr>
            <a:xfrm>
              <a:off x="6965067" y="1980517"/>
              <a:ext cx="223135" cy="354284"/>
              <a:chOff x="4979749" y="2817513"/>
              <a:chExt cx="198078" cy="457200"/>
            </a:xfrm>
          </p:grpSpPr>
          <p:sp>
            <p:nvSpPr>
              <p:cNvPr id="109" name="Google Shape;109;p16"/>
              <p:cNvSpPr/>
              <p:nvPr/>
            </p:nvSpPr>
            <p:spPr>
              <a:xfrm>
                <a:off x="4979749" y="2817513"/>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1C4587"/>
                </a:solidFill>
                <a:prstDash val="solid"/>
                <a:round/>
                <a:headEnd type="none" w="med" len="med"/>
                <a:tailEnd type="none" w="med" len="med"/>
              </a:ln>
            </p:spPr>
          </p:sp>
          <p:cxnSp>
            <p:nvCxnSpPr>
              <p:cNvPr id="110" name="Google Shape;110;p16"/>
              <p:cNvCxnSpPr/>
              <p:nvPr/>
            </p:nvCxnSpPr>
            <p:spPr>
              <a:xfrm>
                <a:off x="5177827" y="2969906"/>
                <a:ext cx="0" cy="152400"/>
              </a:xfrm>
              <a:prstGeom prst="straightConnector1">
                <a:avLst/>
              </a:prstGeom>
              <a:noFill/>
              <a:ln w="38100" cap="flat" cmpd="sng">
                <a:solidFill>
                  <a:srgbClr val="1C4587"/>
                </a:solidFill>
                <a:prstDash val="solid"/>
                <a:round/>
                <a:headEnd type="none" w="med" len="med"/>
                <a:tailEnd type="none" w="med" len="med"/>
              </a:ln>
            </p:spPr>
          </p:cxnSp>
        </p:grpSp>
        <p:sp>
          <p:nvSpPr>
            <p:cNvPr id="111" name="Google Shape;111;p16"/>
            <p:cNvSpPr txBox="1"/>
            <p:nvPr/>
          </p:nvSpPr>
          <p:spPr>
            <a:xfrm>
              <a:off x="5308695" y="3589809"/>
              <a:ext cx="9462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3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2" name="Google Shape;112;p16"/>
            <p:cNvSpPr txBox="1"/>
            <p:nvPr/>
          </p:nvSpPr>
          <p:spPr>
            <a:xfrm>
              <a:off x="7188400" y="1991064"/>
              <a:ext cx="9462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3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113" name="Google Shape;113;p16"/>
          <p:cNvCxnSpPr/>
          <p:nvPr/>
        </p:nvCxnSpPr>
        <p:spPr>
          <a:xfrm>
            <a:off x="4186253" y="4303463"/>
            <a:ext cx="925200" cy="0"/>
          </a:xfrm>
          <a:prstGeom prst="straightConnector1">
            <a:avLst/>
          </a:prstGeom>
          <a:noFill/>
          <a:ln w="76200" cap="flat" cmpd="sng">
            <a:solidFill>
              <a:srgbClr val="434343"/>
            </a:solidFill>
            <a:prstDash val="solid"/>
            <a:round/>
            <a:headEnd type="none" w="med" len="med"/>
            <a:tailEnd type="triangle" w="med" len="med"/>
          </a:ln>
        </p:spPr>
      </p:cxnSp>
      <p:grpSp>
        <p:nvGrpSpPr>
          <p:cNvPr id="114" name="Google Shape;114;p16"/>
          <p:cNvGrpSpPr/>
          <p:nvPr/>
        </p:nvGrpSpPr>
        <p:grpSpPr>
          <a:xfrm>
            <a:off x="4861326" y="3228303"/>
            <a:ext cx="2384783" cy="2580968"/>
            <a:chOff x="4888314" y="2289476"/>
            <a:chExt cx="2689200" cy="2910428"/>
          </a:xfrm>
        </p:grpSpPr>
        <p:sp>
          <p:nvSpPr>
            <p:cNvPr id="115" name="Google Shape;115;p16"/>
            <p:cNvSpPr txBox="1"/>
            <p:nvPr/>
          </p:nvSpPr>
          <p:spPr>
            <a:xfrm>
              <a:off x="4888314" y="5002204"/>
              <a:ext cx="2689200" cy="1977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CLR-DRAM </a:t>
              </a:r>
              <a:endParaRPr kumimoji="0"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nvGrpSpPr>
            <p:cNvPr id="116" name="Google Shape;116;p16"/>
            <p:cNvGrpSpPr/>
            <p:nvPr/>
          </p:nvGrpSpPr>
          <p:grpSpPr>
            <a:xfrm>
              <a:off x="5608394" y="2289476"/>
              <a:ext cx="1257289" cy="2468650"/>
              <a:chOff x="5984125" y="1480675"/>
              <a:chExt cx="1488621" cy="2922863"/>
            </a:xfrm>
          </p:grpSpPr>
          <p:sp>
            <p:nvSpPr>
              <p:cNvPr id="117" name="Google Shape;117;p16"/>
              <p:cNvSpPr/>
              <p:nvPr/>
            </p:nvSpPr>
            <p:spPr>
              <a:xfrm>
                <a:off x="6900238"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8" name="Google Shape;118;p16"/>
              <p:cNvSpPr/>
              <p:nvPr/>
            </p:nvSpPr>
            <p:spPr>
              <a:xfrm>
                <a:off x="6379913"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9" name="Google Shape;119;p16"/>
              <p:cNvSpPr/>
              <p:nvPr/>
            </p:nvSpPr>
            <p:spPr>
              <a:xfrm>
                <a:off x="6899613" y="38096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0" name="Google Shape;120;p16"/>
              <p:cNvSpPr/>
              <p:nvPr/>
            </p:nvSpPr>
            <p:spPr>
              <a:xfrm>
                <a:off x="6379288" y="38096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21" name="Google Shape;121;p16"/>
              <p:cNvGrpSpPr/>
              <p:nvPr/>
            </p:nvGrpSpPr>
            <p:grpSpPr>
              <a:xfrm>
                <a:off x="6388773" y="4244538"/>
                <a:ext cx="679325" cy="159000"/>
                <a:chOff x="6065025" y="1897425"/>
                <a:chExt cx="679325" cy="159000"/>
              </a:xfrm>
            </p:grpSpPr>
            <p:sp>
              <p:nvSpPr>
                <p:cNvPr id="122" name="Google Shape;122;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 name="Google Shape;123;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4" name="Google Shape;124;p16"/>
              <p:cNvGrpSpPr/>
              <p:nvPr/>
            </p:nvGrpSpPr>
            <p:grpSpPr>
              <a:xfrm>
                <a:off x="6388773" y="1480675"/>
                <a:ext cx="679325" cy="159000"/>
                <a:chOff x="6065025" y="1897425"/>
                <a:chExt cx="679325" cy="159000"/>
              </a:xfrm>
            </p:grpSpPr>
            <p:sp>
              <p:nvSpPr>
                <p:cNvPr id="125" name="Google Shape;125;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 name="Google Shape;126;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127" name="Google Shape;127;p16"/>
              <p:cNvCxnSpPr/>
              <p:nvPr/>
            </p:nvCxnSpPr>
            <p:spPr>
              <a:xfrm>
                <a:off x="5984125" y="2938870"/>
                <a:ext cx="1488300" cy="0"/>
              </a:xfrm>
              <a:prstGeom prst="straightConnector1">
                <a:avLst/>
              </a:prstGeom>
              <a:noFill/>
              <a:ln w="38100" cap="flat" cmpd="sng">
                <a:solidFill>
                  <a:srgbClr val="000000"/>
                </a:solidFill>
                <a:prstDash val="solid"/>
                <a:round/>
                <a:headEnd type="none" w="med" len="med"/>
                <a:tailEnd type="none" w="med" len="med"/>
              </a:ln>
            </p:spPr>
          </p:cxnSp>
          <p:cxnSp>
            <p:nvCxnSpPr>
              <p:cNvPr id="128" name="Google Shape;128;p16"/>
              <p:cNvCxnSpPr/>
              <p:nvPr/>
            </p:nvCxnSpPr>
            <p:spPr>
              <a:xfrm>
                <a:off x="5984145" y="3408750"/>
                <a:ext cx="1488600" cy="0"/>
              </a:xfrm>
              <a:prstGeom prst="straightConnector1">
                <a:avLst/>
              </a:prstGeom>
              <a:noFill/>
              <a:ln w="38100" cap="flat" cmpd="sng">
                <a:solidFill>
                  <a:srgbClr val="000000"/>
                </a:solidFill>
                <a:prstDash val="solid"/>
                <a:round/>
                <a:headEnd type="none" w="med" len="med"/>
                <a:tailEnd type="none" w="med" len="med"/>
              </a:ln>
            </p:spPr>
          </p:cxnSp>
          <p:cxnSp>
            <p:nvCxnSpPr>
              <p:cNvPr id="129" name="Google Shape;129;p16"/>
              <p:cNvCxnSpPr/>
              <p:nvPr/>
            </p:nvCxnSpPr>
            <p:spPr>
              <a:xfrm>
                <a:off x="5984145" y="2469000"/>
                <a:ext cx="1488600" cy="0"/>
              </a:xfrm>
              <a:prstGeom prst="straightConnector1">
                <a:avLst/>
              </a:prstGeom>
              <a:noFill/>
              <a:ln w="38100" cap="flat" cmpd="sng">
                <a:solidFill>
                  <a:srgbClr val="000000"/>
                </a:solidFill>
                <a:prstDash val="solid"/>
                <a:round/>
                <a:headEnd type="none" w="med" len="med"/>
                <a:tailEnd type="none" w="med" len="med"/>
              </a:ln>
            </p:spPr>
          </p:cxnSp>
          <p:cxnSp>
            <p:nvCxnSpPr>
              <p:cNvPr id="130" name="Google Shape;130;p16"/>
              <p:cNvCxnSpPr>
                <a:stCxn id="131" idx="0"/>
                <a:endCxn id="132" idx="4"/>
              </p:cNvCxnSpPr>
              <p:nvPr/>
            </p:nvCxnSpPr>
            <p:spPr>
              <a:xfrm rot="10800000">
                <a:off x="6459414" y="2641106"/>
                <a:ext cx="0" cy="595200"/>
              </a:xfrm>
              <a:prstGeom prst="straightConnector1">
                <a:avLst/>
              </a:prstGeom>
              <a:noFill/>
              <a:ln w="38100" cap="flat" cmpd="sng">
                <a:solidFill>
                  <a:srgbClr val="000000"/>
                </a:solidFill>
                <a:prstDash val="solid"/>
                <a:round/>
                <a:headEnd type="none" w="med" len="med"/>
                <a:tailEnd type="none" w="med" len="med"/>
              </a:ln>
            </p:spPr>
          </p:cxnSp>
          <p:cxnSp>
            <p:nvCxnSpPr>
              <p:cNvPr id="133" name="Google Shape;133;p16"/>
              <p:cNvCxnSpPr>
                <a:stCxn id="134" idx="4"/>
              </p:cNvCxnSpPr>
              <p:nvPr/>
            </p:nvCxnSpPr>
            <p:spPr>
              <a:xfrm rot="10800000">
                <a:off x="6978345" y="2636468"/>
                <a:ext cx="0" cy="944400"/>
              </a:xfrm>
              <a:prstGeom prst="straightConnector1">
                <a:avLst/>
              </a:prstGeom>
              <a:noFill/>
              <a:ln w="38100" cap="flat" cmpd="sng">
                <a:solidFill>
                  <a:srgbClr val="000000"/>
                </a:solidFill>
                <a:prstDash val="solid"/>
                <a:round/>
                <a:headEnd type="none" w="med" len="med"/>
                <a:tailEnd type="none" w="med" len="med"/>
              </a:ln>
            </p:spPr>
          </p:cxnSp>
          <p:sp>
            <p:nvSpPr>
              <p:cNvPr id="135" name="Google Shape;135;p16"/>
              <p:cNvSpPr/>
              <p:nvPr/>
            </p:nvSpPr>
            <p:spPr>
              <a:xfrm>
                <a:off x="6285909" y="1569704"/>
                <a:ext cx="866100" cy="3987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36" name="Google Shape;136;p16"/>
              <p:cNvSpPr/>
              <p:nvPr/>
            </p:nvSpPr>
            <p:spPr>
              <a:xfrm>
                <a:off x="6285909" y="3909428"/>
                <a:ext cx="866100" cy="3987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grpSp>
            <p:nvGrpSpPr>
              <p:cNvPr id="137" name="Google Shape;137;p16"/>
              <p:cNvGrpSpPr/>
              <p:nvPr/>
            </p:nvGrpSpPr>
            <p:grpSpPr>
              <a:xfrm>
                <a:off x="6285871" y="2296650"/>
                <a:ext cx="347086" cy="1284219"/>
                <a:chOff x="1975325" y="1580225"/>
                <a:chExt cx="365700" cy="1363000"/>
              </a:xfrm>
            </p:grpSpPr>
            <p:sp>
              <p:nvSpPr>
                <p:cNvPr id="132" name="Google Shape;132;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8" name="Google Shape;138;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1" name="Google Shape;131;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39" name="Google Shape;139;p16"/>
              <p:cNvGrpSpPr/>
              <p:nvPr/>
            </p:nvGrpSpPr>
            <p:grpSpPr>
              <a:xfrm>
                <a:off x="6804802" y="2296650"/>
                <a:ext cx="347086" cy="1284219"/>
                <a:chOff x="1975325" y="1580225"/>
                <a:chExt cx="365700" cy="1363000"/>
              </a:xfrm>
            </p:grpSpPr>
            <p:sp>
              <p:nvSpPr>
                <p:cNvPr id="140" name="Google Shape;140;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1" name="Google Shape;141;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4" name="Google Shape;134;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42" name="Google Shape;142;p16"/>
              <p:cNvSpPr txBox="1"/>
              <p:nvPr/>
            </p:nvSpPr>
            <p:spPr>
              <a:xfrm>
                <a:off x="6239432" y="2744645"/>
                <a:ext cx="413400" cy="384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143" name="Google Shape;143;p16"/>
              <p:cNvSpPr txBox="1"/>
              <p:nvPr/>
            </p:nvSpPr>
            <p:spPr>
              <a:xfrm>
                <a:off x="6773028" y="2748089"/>
                <a:ext cx="413400" cy="384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grpSp>
        <p:nvGrpSpPr>
          <p:cNvPr id="144" name="Google Shape;144;p16"/>
          <p:cNvGrpSpPr/>
          <p:nvPr/>
        </p:nvGrpSpPr>
        <p:grpSpPr>
          <a:xfrm>
            <a:off x="6667432" y="3723360"/>
            <a:ext cx="1427519" cy="1197426"/>
            <a:chOff x="7238100" y="1989275"/>
            <a:chExt cx="1905900" cy="1598700"/>
          </a:xfrm>
        </p:grpSpPr>
        <p:sp>
          <p:nvSpPr>
            <p:cNvPr id="145" name="Google Shape;145;p16"/>
            <p:cNvSpPr txBox="1"/>
            <p:nvPr/>
          </p:nvSpPr>
          <p:spPr>
            <a:xfrm>
              <a:off x="7238100" y="2384075"/>
              <a:ext cx="1905900" cy="7986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300" b="1" i="1" u="none" strike="noStrike" kern="0" cap="none" spc="0" normalizeH="0" baseline="0" noProof="0">
                  <a:ln>
                    <a:noFill/>
                  </a:ln>
                  <a:solidFill>
                    <a:srgbClr val="000000"/>
                  </a:solidFill>
                  <a:effectLst/>
                  <a:uLnTx/>
                  <a:uFillTx/>
                  <a:latin typeface="Cambria"/>
                  <a:ea typeface="Cambria"/>
                  <a:cs typeface="Cambria"/>
                  <a:sym typeface="Cambria"/>
                </a:rPr>
                <a:t>bitline mode </a:t>
              </a:r>
              <a:endParaRPr kumimoji="0" sz="1300" b="1" i="1"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300" b="1" i="1" u="none" strike="noStrike" kern="0" cap="none" spc="0" normalizeH="0" baseline="0" noProof="0">
                  <a:ln>
                    <a:noFill/>
                  </a:ln>
                  <a:solidFill>
                    <a:srgbClr val="000000"/>
                  </a:solidFill>
                  <a:effectLst/>
                  <a:uLnTx/>
                  <a:uFillTx/>
                  <a:latin typeface="Cambria"/>
                  <a:ea typeface="Cambria"/>
                  <a:cs typeface="Cambria"/>
                  <a:sym typeface="Cambria"/>
                </a:rPr>
                <a:t>select transistors</a:t>
              </a:r>
              <a:endParaRPr kumimoji="0" sz="1300" b="1" i="1" u="none" strike="noStrike" kern="0" cap="none" spc="0" normalizeH="0" baseline="-25000" noProof="0">
                <a:ln>
                  <a:noFill/>
                </a:ln>
                <a:solidFill>
                  <a:srgbClr val="000000"/>
                </a:solidFill>
                <a:effectLst/>
                <a:uLnTx/>
                <a:uFillTx/>
                <a:latin typeface="Cambria"/>
                <a:ea typeface="Cambria"/>
                <a:cs typeface="Cambria"/>
                <a:sym typeface="Cambria"/>
              </a:endParaRPr>
            </a:p>
          </p:txBody>
        </p:sp>
        <p:cxnSp>
          <p:nvCxnSpPr>
            <p:cNvPr id="146" name="Google Shape;146;p16"/>
            <p:cNvCxnSpPr>
              <a:stCxn id="145" idx="0"/>
              <a:endCxn id="112" idx="3"/>
            </p:cNvCxnSpPr>
            <p:nvPr/>
          </p:nvCxnSpPr>
          <p:spPr>
            <a:xfrm rot="5400000" flipH="1">
              <a:off x="7813050" y="2006075"/>
              <a:ext cx="394800" cy="361200"/>
            </a:xfrm>
            <a:prstGeom prst="bentConnector2">
              <a:avLst/>
            </a:prstGeom>
            <a:noFill/>
            <a:ln w="28575" cap="flat" cmpd="sng">
              <a:solidFill>
                <a:srgbClr val="000000"/>
              </a:solidFill>
              <a:prstDash val="solid"/>
              <a:round/>
              <a:headEnd type="none" w="med" len="med"/>
              <a:tailEnd type="stealth" w="med" len="med"/>
            </a:ln>
          </p:spPr>
        </p:cxnSp>
        <p:cxnSp>
          <p:nvCxnSpPr>
            <p:cNvPr id="147" name="Google Shape;147;p16"/>
            <p:cNvCxnSpPr>
              <a:stCxn id="145" idx="2"/>
              <a:endCxn id="103" idx="3"/>
            </p:cNvCxnSpPr>
            <p:nvPr/>
          </p:nvCxnSpPr>
          <p:spPr>
            <a:xfrm rot="5400000">
              <a:off x="7807800" y="3204725"/>
              <a:ext cx="405300" cy="361200"/>
            </a:xfrm>
            <a:prstGeom prst="bentConnector2">
              <a:avLst/>
            </a:prstGeom>
            <a:noFill/>
            <a:ln w="28575" cap="flat" cmpd="sng">
              <a:solidFill>
                <a:srgbClr val="000000"/>
              </a:solidFill>
              <a:prstDash val="solid"/>
              <a:round/>
              <a:headEnd type="none" w="med" len="med"/>
              <a:tailEnd type="stealth" w="med" len="med"/>
            </a:ln>
          </p:spPr>
        </p:cxnSp>
      </p:grpSp>
      <p:grpSp>
        <p:nvGrpSpPr>
          <p:cNvPr id="148" name="Google Shape;148;p16"/>
          <p:cNvGrpSpPr/>
          <p:nvPr/>
        </p:nvGrpSpPr>
        <p:grpSpPr>
          <a:xfrm>
            <a:off x="1588200" y="3228313"/>
            <a:ext cx="3179710" cy="2580959"/>
            <a:chOff x="1197376" y="2289486"/>
            <a:chExt cx="3585600" cy="2910418"/>
          </a:xfrm>
        </p:grpSpPr>
        <p:sp>
          <p:nvSpPr>
            <p:cNvPr id="149" name="Google Shape;149;p16"/>
            <p:cNvSpPr txBox="1"/>
            <p:nvPr/>
          </p:nvSpPr>
          <p:spPr>
            <a:xfrm>
              <a:off x="1197376" y="5002204"/>
              <a:ext cx="3585600" cy="1977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Open-bitline (Baseline) </a:t>
              </a:r>
              <a:endParaRPr kumimoji="0"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nvGrpSpPr>
            <p:cNvPr id="150" name="Google Shape;150;p16"/>
            <p:cNvGrpSpPr/>
            <p:nvPr/>
          </p:nvGrpSpPr>
          <p:grpSpPr>
            <a:xfrm>
              <a:off x="2683601" y="4623775"/>
              <a:ext cx="573758" cy="134291"/>
              <a:chOff x="6065025" y="1897425"/>
              <a:chExt cx="679325" cy="159000"/>
            </a:xfrm>
          </p:grpSpPr>
          <p:sp>
            <p:nvSpPr>
              <p:cNvPr id="151" name="Google Shape;151;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2" name="Google Shape;152;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53" name="Google Shape;153;p16"/>
            <p:cNvGrpSpPr/>
            <p:nvPr/>
          </p:nvGrpSpPr>
          <p:grpSpPr>
            <a:xfrm>
              <a:off x="2683612" y="2289486"/>
              <a:ext cx="573758" cy="134291"/>
              <a:chOff x="6065025" y="1897425"/>
              <a:chExt cx="679325" cy="159000"/>
            </a:xfrm>
          </p:grpSpPr>
          <p:sp>
            <p:nvSpPr>
              <p:cNvPr id="154" name="Google Shape;154;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5" name="Google Shape;155;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56" name="Google Shape;156;p16"/>
            <p:cNvSpPr/>
            <p:nvPr/>
          </p:nvSpPr>
          <p:spPr>
            <a:xfrm>
              <a:off x="3123441" y="2641415"/>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7" name="Google Shape;157;p16"/>
            <p:cNvSpPr/>
            <p:nvPr/>
          </p:nvSpPr>
          <p:spPr>
            <a:xfrm>
              <a:off x="2683988" y="2641415"/>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8" name="Google Shape;158;p16"/>
            <p:cNvSpPr/>
            <p:nvPr/>
          </p:nvSpPr>
          <p:spPr>
            <a:xfrm>
              <a:off x="3122913" y="4256412"/>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9" name="Google Shape;159;p16"/>
            <p:cNvSpPr/>
            <p:nvPr/>
          </p:nvSpPr>
          <p:spPr>
            <a:xfrm>
              <a:off x="2683460" y="4256412"/>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cxnSp>
          <p:nvCxnSpPr>
            <p:cNvPr id="160" name="Google Shape;160;p16"/>
            <p:cNvCxnSpPr/>
            <p:nvPr/>
          </p:nvCxnSpPr>
          <p:spPr>
            <a:xfrm>
              <a:off x="2280112" y="3520994"/>
              <a:ext cx="1400100" cy="0"/>
            </a:xfrm>
            <a:prstGeom prst="straightConnector1">
              <a:avLst/>
            </a:prstGeom>
            <a:noFill/>
            <a:ln w="38100" cap="flat" cmpd="sng">
              <a:solidFill>
                <a:srgbClr val="000000"/>
              </a:solidFill>
              <a:prstDash val="solid"/>
              <a:round/>
              <a:headEnd type="none" w="med" len="med"/>
              <a:tailEnd type="none" w="med" len="med"/>
            </a:ln>
          </p:spPr>
        </p:cxnSp>
        <p:cxnSp>
          <p:nvCxnSpPr>
            <p:cNvPr id="161" name="Google Shape;161;p16"/>
            <p:cNvCxnSpPr/>
            <p:nvPr/>
          </p:nvCxnSpPr>
          <p:spPr>
            <a:xfrm>
              <a:off x="2280132" y="3917843"/>
              <a:ext cx="1400400" cy="0"/>
            </a:xfrm>
            <a:prstGeom prst="straightConnector1">
              <a:avLst/>
            </a:prstGeom>
            <a:noFill/>
            <a:ln w="38100" cap="flat" cmpd="sng">
              <a:solidFill>
                <a:srgbClr val="000000"/>
              </a:solidFill>
              <a:prstDash val="solid"/>
              <a:round/>
              <a:headEnd type="none" w="med" len="med"/>
              <a:tailEnd type="none" w="med" len="med"/>
            </a:ln>
          </p:spPr>
        </p:cxnSp>
        <p:cxnSp>
          <p:nvCxnSpPr>
            <p:cNvPr id="162" name="Google Shape;162;p16"/>
            <p:cNvCxnSpPr/>
            <p:nvPr/>
          </p:nvCxnSpPr>
          <p:spPr>
            <a:xfrm>
              <a:off x="2280132" y="3124153"/>
              <a:ext cx="1400400" cy="0"/>
            </a:xfrm>
            <a:prstGeom prst="straightConnector1">
              <a:avLst/>
            </a:prstGeom>
            <a:noFill/>
            <a:ln w="38100" cap="flat" cmpd="sng">
              <a:solidFill>
                <a:srgbClr val="000000"/>
              </a:solidFill>
              <a:prstDash val="solid"/>
              <a:round/>
              <a:headEnd type="none" w="med" len="med"/>
              <a:tailEnd type="none" w="med" len="med"/>
            </a:ln>
          </p:spPr>
        </p:cxnSp>
        <p:cxnSp>
          <p:nvCxnSpPr>
            <p:cNvPr id="163" name="Google Shape;163;p16"/>
            <p:cNvCxnSpPr>
              <a:stCxn id="164" idx="0"/>
            </p:cNvCxnSpPr>
            <p:nvPr/>
          </p:nvCxnSpPr>
          <p:spPr>
            <a:xfrm rot="10800000">
              <a:off x="2751163" y="2701607"/>
              <a:ext cx="0" cy="1070700"/>
            </a:xfrm>
            <a:prstGeom prst="straightConnector1">
              <a:avLst/>
            </a:prstGeom>
            <a:noFill/>
            <a:ln w="38100" cap="flat" cmpd="sng">
              <a:solidFill>
                <a:srgbClr val="000000"/>
              </a:solidFill>
              <a:prstDash val="solid"/>
              <a:round/>
              <a:headEnd type="none" w="med" len="med"/>
              <a:tailEnd type="none" w="med" len="med"/>
            </a:ln>
          </p:spPr>
        </p:cxnSp>
        <p:cxnSp>
          <p:nvCxnSpPr>
            <p:cNvPr id="165" name="Google Shape;165;p16"/>
            <p:cNvCxnSpPr/>
            <p:nvPr/>
          </p:nvCxnSpPr>
          <p:spPr>
            <a:xfrm rot="10800000">
              <a:off x="3189444" y="3265646"/>
              <a:ext cx="0" cy="1070700"/>
            </a:xfrm>
            <a:prstGeom prst="straightConnector1">
              <a:avLst/>
            </a:prstGeom>
            <a:noFill/>
            <a:ln w="38100" cap="flat" cmpd="sng">
              <a:solidFill>
                <a:srgbClr val="000000"/>
              </a:solidFill>
              <a:prstDash val="solid"/>
              <a:round/>
              <a:headEnd type="none" w="med" len="med"/>
              <a:tailEnd type="none" w="med" len="med"/>
            </a:ln>
          </p:spPr>
        </p:cxnSp>
        <p:grpSp>
          <p:nvGrpSpPr>
            <p:cNvPr id="166" name="Google Shape;166;p16"/>
            <p:cNvGrpSpPr/>
            <p:nvPr/>
          </p:nvGrpSpPr>
          <p:grpSpPr>
            <a:xfrm>
              <a:off x="2604590" y="2978656"/>
              <a:ext cx="293145" cy="1084675"/>
              <a:chOff x="1975325" y="1580225"/>
              <a:chExt cx="365700" cy="1363000"/>
            </a:xfrm>
          </p:grpSpPr>
          <p:sp>
            <p:nvSpPr>
              <p:cNvPr id="167" name="Google Shape;167;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8" name="Google Shape;168;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4" name="Google Shape;164;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69" name="Google Shape;169;p16"/>
            <p:cNvGrpSpPr/>
            <p:nvPr/>
          </p:nvGrpSpPr>
          <p:grpSpPr>
            <a:xfrm>
              <a:off x="3042867" y="2978656"/>
              <a:ext cx="293145" cy="1084675"/>
              <a:chOff x="1975325" y="1580225"/>
              <a:chExt cx="365700" cy="1363000"/>
            </a:xfrm>
          </p:grpSpPr>
          <p:sp>
            <p:nvSpPr>
              <p:cNvPr id="170" name="Google Shape;170;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1" name="Google Shape;171;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2" name="Google Shape;172;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73" name="Google Shape;173;p16"/>
            <p:cNvSpPr/>
            <p:nvPr/>
          </p:nvSpPr>
          <p:spPr>
            <a:xfrm>
              <a:off x="2604595" y="2364631"/>
              <a:ext cx="731400" cy="3369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4" name="Google Shape;174;p16"/>
            <p:cNvSpPr/>
            <p:nvPr/>
          </p:nvSpPr>
          <p:spPr>
            <a:xfrm>
              <a:off x="2604595" y="4340703"/>
              <a:ext cx="731400" cy="3369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5" name="Google Shape;175;p16"/>
            <p:cNvSpPr txBox="1"/>
            <p:nvPr/>
          </p:nvSpPr>
          <p:spPr>
            <a:xfrm>
              <a:off x="2565341" y="3356956"/>
              <a:ext cx="349200" cy="325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176" name="Google Shape;176;p16"/>
            <p:cNvSpPr txBox="1"/>
            <p:nvPr/>
          </p:nvSpPr>
          <p:spPr>
            <a:xfrm>
              <a:off x="3016003" y="3359865"/>
              <a:ext cx="349200" cy="325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nvGrpSpPr>
          <p:cNvPr id="177" name="Google Shape;177;p16"/>
          <p:cNvGrpSpPr/>
          <p:nvPr/>
        </p:nvGrpSpPr>
        <p:grpSpPr>
          <a:xfrm>
            <a:off x="2775277" y="3542004"/>
            <a:ext cx="761444" cy="1561154"/>
            <a:chOff x="2346410" y="1899531"/>
            <a:chExt cx="1016614" cy="2084318"/>
          </a:xfrm>
        </p:grpSpPr>
        <p:sp>
          <p:nvSpPr>
            <p:cNvPr id="178" name="Google Shape;178;p16"/>
            <p:cNvSpPr/>
            <p:nvPr/>
          </p:nvSpPr>
          <p:spPr>
            <a:xfrm>
              <a:off x="2346410" y="1899531"/>
              <a:ext cx="483000" cy="486900"/>
            </a:xfrm>
            <a:prstGeom prst="rect">
              <a:avLst/>
            </a:prstGeom>
            <a:noFill/>
            <a:ln w="28575" cap="flat" cmpd="sng">
              <a:solidFill>
                <a:srgbClr val="9900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9" name="Google Shape;179;p16"/>
            <p:cNvSpPr/>
            <p:nvPr/>
          </p:nvSpPr>
          <p:spPr>
            <a:xfrm>
              <a:off x="2880023" y="3496950"/>
              <a:ext cx="483000" cy="486900"/>
            </a:xfrm>
            <a:prstGeom prst="rect">
              <a:avLst/>
            </a:prstGeom>
            <a:noFill/>
            <a:ln w="28575" cap="flat" cmpd="sng">
              <a:solidFill>
                <a:srgbClr val="9900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80" name="Google Shape;180;p16"/>
          <p:cNvGrpSpPr/>
          <p:nvPr/>
        </p:nvGrpSpPr>
        <p:grpSpPr>
          <a:xfrm>
            <a:off x="1068042" y="3724464"/>
            <a:ext cx="2106900" cy="1196303"/>
            <a:chOff x="-237720" y="1305001"/>
            <a:chExt cx="2812950" cy="1597200"/>
          </a:xfrm>
        </p:grpSpPr>
        <p:sp>
          <p:nvSpPr>
            <p:cNvPr id="181" name="Google Shape;181;p16"/>
            <p:cNvSpPr txBox="1"/>
            <p:nvPr/>
          </p:nvSpPr>
          <p:spPr>
            <a:xfrm>
              <a:off x="-237720" y="1673401"/>
              <a:ext cx="1746300" cy="8610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mbria"/>
                  <a:ea typeface="Cambria"/>
                  <a:cs typeface="Cambria"/>
                  <a:sym typeface="Cambria"/>
                </a:rPr>
                <a:t>Each bitline is </a:t>
              </a:r>
              <a:endParaRPr kumimoji="0" sz="1400" b="0" i="0"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mbria"/>
                  <a:ea typeface="Cambria"/>
                  <a:cs typeface="Cambria"/>
                  <a:sym typeface="Cambria"/>
                </a:rPr>
                <a:t>connected to only one SA</a:t>
              </a:r>
              <a:endParaRPr kumimoji="0" sz="1400" b="0" i="0" u="none" strike="noStrike" kern="0" cap="none" spc="0" normalizeH="0" baseline="0" noProof="0">
                <a:ln>
                  <a:noFill/>
                </a:ln>
                <a:solidFill>
                  <a:srgbClr val="000000"/>
                </a:solidFill>
                <a:effectLst/>
                <a:uLnTx/>
                <a:uFillTx/>
                <a:latin typeface="Cambria"/>
                <a:ea typeface="Cambria"/>
                <a:cs typeface="Cambria"/>
                <a:sym typeface="Cambria"/>
              </a:endParaRPr>
            </a:p>
          </p:txBody>
        </p:sp>
        <p:cxnSp>
          <p:nvCxnSpPr>
            <p:cNvPr id="182" name="Google Shape;182;p16"/>
            <p:cNvCxnSpPr>
              <a:stCxn id="181" idx="0"/>
              <a:endCxn id="178" idx="1"/>
            </p:cNvCxnSpPr>
            <p:nvPr/>
          </p:nvCxnSpPr>
          <p:spPr>
            <a:xfrm rot="-5400000">
              <a:off x="1154430" y="786001"/>
              <a:ext cx="368400" cy="1406400"/>
            </a:xfrm>
            <a:prstGeom prst="bentConnector2">
              <a:avLst/>
            </a:prstGeom>
            <a:noFill/>
            <a:ln w="28575" cap="flat" cmpd="sng">
              <a:solidFill>
                <a:srgbClr val="000000"/>
              </a:solidFill>
              <a:prstDash val="solid"/>
              <a:round/>
              <a:headEnd type="none" w="med" len="med"/>
              <a:tailEnd type="stealth" w="med" len="med"/>
            </a:ln>
          </p:spPr>
        </p:cxnSp>
        <p:cxnSp>
          <p:nvCxnSpPr>
            <p:cNvPr id="183" name="Google Shape;183;p16"/>
            <p:cNvCxnSpPr>
              <a:stCxn id="181" idx="2"/>
              <a:endCxn id="179" idx="1"/>
            </p:cNvCxnSpPr>
            <p:nvPr/>
          </p:nvCxnSpPr>
          <p:spPr>
            <a:xfrm rot="-5400000" flipH="1">
              <a:off x="1421430" y="1748401"/>
              <a:ext cx="367800" cy="1939800"/>
            </a:xfrm>
            <a:prstGeom prst="bentConnector2">
              <a:avLst/>
            </a:prstGeom>
            <a:noFill/>
            <a:ln w="28575" cap="flat" cmpd="sng">
              <a:solidFill>
                <a:srgbClr val="000000"/>
              </a:solidFill>
              <a:prstDash val="solid"/>
              <a:round/>
              <a:headEnd type="none" w="med" len="med"/>
              <a:tailEnd type="stealth" w="med" len="med"/>
            </a:ln>
          </p:spPr>
        </p:cxnSp>
      </p:grpSp>
    </p:spTree>
    <p:extLst>
      <p:ext uri="{BB962C8B-B14F-4D97-AF65-F5344CB8AC3E}">
        <p14:creationId xmlns:p14="http://schemas.microsoft.com/office/powerpoint/2010/main" val="3158033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1000"/>
                                        <p:tgtEl>
                                          <p:spTgt spid="9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4"/>
                                        </p:tgtEl>
                                        <p:attrNameLst>
                                          <p:attrName>style.visibility</p:attrName>
                                        </p:attrNameLst>
                                      </p:cBhvr>
                                      <p:to>
                                        <p:strVal val="visible"/>
                                      </p:to>
                                    </p:set>
                                    <p:animEffect transition="in" filter="fade">
                                      <p:cBhvr>
                                        <p:cTn id="12" dur="1000"/>
                                        <p:tgtEl>
                                          <p:spTgt spid="9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8"/>
                                        </p:tgtEl>
                                        <p:attrNameLst>
                                          <p:attrName>style.visibility</p:attrName>
                                        </p:attrNameLst>
                                      </p:cBhvr>
                                      <p:to>
                                        <p:strVal val="visible"/>
                                      </p:to>
                                    </p:set>
                                    <p:animEffect transition="in" filter="fade">
                                      <p:cBhvr>
                                        <p:cTn id="17" dur="1000"/>
                                        <p:tgtEl>
                                          <p:spTgt spid="148"/>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177"/>
                                        </p:tgtEl>
                                        <p:attrNameLst>
                                          <p:attrName>style.visibility</p:attrName>
                                        </p:attrNameLst>
                                      </p:cBhvr>
                                      <p:to>
                                        <p:strVal val="visible"/>
                                      </p:to>
                                    </p:set>
                                    <p:animEffect transition="in" filter="fade">
                                      <p:cBhvr>
                                        <p:cTn id="21" dur="1000"/>
                                        <p:tgtEl>
                                          <p:spTgt spid="177"/>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180"/>
                                        </p:tgtEl>
                                        <p:attrNameLst>
                                          <p:attrName>style.visibility</p:attrName>
                                        </p:attrNameLst>
                                      </p:cBhvr>
                                      <p:to>
                                        <p:strVal val="visible"/>
                                      </p:to>
                                    </p:set>
                                    <p:animEffect transition="in" filter="fade">
                                      <p:cBhvr>
                                        <p:cTn id="25" dur="500"/>
                                        <p:tgtEl>
                                          <p:spTgt spid="18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13"/>
                                        </p:tgtEl>
                                        <p:attrNameLst>
                                          <p:attrName>style.visibility</p:attrName>
                                        </p:attrNameLst>
                                      </p:cBhvr>
                                      <p:to>
                                        <p:strVal val="visible"/>
                                      </p:to>
                                    </p:set>
                                    <p:animEffect transition="in" filter="fade">
                                      <p:cBhvr>
                                        <p:cTn id="30" dur="1000"/>
                                        <p:tgtEl>
                                          <p:spTgt spid="113"/>
                                        </p:tgtEl>
                                      </p:cBhvr>
                                    </p:animEffect>
                                  </p:childTnLst>
                                </p:cTn>
                              </p:par>
                            </p:childTnLst>
                          </p:cTn>
                        </p:par>
                        <p:par>
                          <p:cTn id="31" fill="hold">
                            <p:stCondLst>
                              <p:cond delay="1000"/>
                            </p:stCondLst>
                            <p:childTnLst>
                              <p:par>
                                <p:cTn id="32" presetID="10" presetClass="entr" presetSubtype="0" fill="hold" nodeType="afterEffect">
                                  <p:stCondLst>
                                    <p:cond delay="0"/>
                                  </p:stCondLst>
                                  <p:childTnLst>
                                    <p:set>
                                      <p:cBhvr>
                                        <p:cTn id="33" dur="1" fill="hold">
                                          <p:stCondLst>
                                            <p:cond delay="0"/>
                                          </p:stCondLst>
                                        </p:cTn>
                                        <p:tgtEl>
                                          <p:spTgt spid="114"/>
                                        </p:tgtEl>
                                        <p:attrNameLst>
                                          <p:attrName>style.visibility</p:attrName>
                                        </p:attrNameLst>
                                      </p:cBhvr>
                                      <p:to>
                                        <p:strVal val="visible"/>
                                      </p:to>
                                    </p:set>
                                    <p:animEffect transition="in" filter="fade">
                                      <p:cBhvr>
                                        <p:cTn id="34" dur="1000"/>
                                        <p:tgtEl>
                                          <p:spTgt spid="114"/>
                                        </p:tgtEl>
                                      </p:cBhvr>
                                    </p:animEffect>
                                  </p:childTnLst>
                                </p:cTn>
                              </p:par>
                            </p:childTnLst>
                          </p:cTn>
                        </p:par>
                        <p:par>
                          <p:cTn id="35" fill="hold">
                            <p:stCondLst>
                              <p:cond delay="2000"/>
                            </p:stCondLst>
                            <p:childTnLst>
                              <p:par>
                                <p:cTn id="36" presetID="10" presetClass="entr" presetSubtype="0" fill="hold" nodeType="afterEffect">
                                  <p:stCondLst>
                                    <p:cond delay="0"/>
                                  </p:stCondLst>
                                  <p:childTnLst>
                                    <p:set>
                                      <p:cBhvr>
                                        <p:cTn id="37" dur="1" fill="hold">
                                          <p:stCondLst>
                                            <p:cond delay="0"/>
                                          </p:stCondLst>
                                        </p:cTn>
                                        <p:tgtEl>
                                          <p:spTgt spid="104"/>
                                        </p:tgtEl>
                                        <p:attrNameLst>
                                          <p:attrName>style.visibility</p:attrName>
                                        </p:attrNameLst>
                                      </p:cBhvr>
                                      <p:to>
                                        <p:strVal val="visible"/>
                                      </p:to>
                                    </p:set>
                                    <p:animEffect transition="in" filter="fade">
                                      <p:cBhvr>
                                        <p:cTn id="38" dur="1000"/>
                                        <p:tgtEl>
                                          <p:spTgt spid="104"/>
                                        </p:tgtEl>
                                      </p:cBhvr>
                                    </p:animEffect>
                                  </p:childTnLst>
                                </p:cTn>
                              </p:par>
                              <p:par>
                                <p:cTn id="39" presetID="10" presetClass="entr" presetSubtype="0" fill="hold" nodeType="withEffect">
                                  <p:stCondLst>
                                    <p:cond delay="0"/>
                                  </p:stCondLst>
                                  <p:childTnLst>
                                    <p:set>
                                      <p:cBhvr>
                                        <p:cTn id="40" dur="1" fill="hold">
                                          <p:stCondLst>
                                            <p:cond delay="0"/>
                                          </p:stCondLst>
                                        </p:cTn>
                                        <p:tgtEl>
                                          <p:spTgt spid="95"/>
                                        </p:tgtEl>
                                        <p:attrNameLst>
                                          <p:attrName>style.visibility</p:attrName>
                                        </p:attrNameLst>
                                      </p:cBhvr>
                                      <p:to>
                                        <p:strVal val="visible"/>
                                      </p:to>
                                    </p:set>
                                    <p:animEffect transition="in" filter="fade">
                                      <p:cBhvr>
                                        <p:cTn id="41" dur="1000"/>
                                        <p:tgtEl>
                                          <p:spTgt spid="95"/>
                                        </p:tgtEl>
                                      </p:cBhvr>
                                    </p:animEffect>
                                  </p:childTnLst>
                                </p:cTn>
                              </p:par>
                            </p:childTnLst>
                          </p:cTn>
                        </p:par>
                        <p:par>
                          <p:cTn id="42" fill="hold">
                            <p:stCondLst>
                              <p:cond delay="3000"/>
                            </p:stCondLst>
                            <p:childTnLst>
                              <p:par>
                                <p:cTn id="43" presetID="10" presetClass="entr" presetSubtype="0" fill="hold" nodeType="afterEffect">
                                  <p:stCondLst>
                                    <p:cond delay="0"/>
                                  </p:stCondLst>
                                  <p:childTnLst>
                                    <p:set>
                                      <p:cBhvr>
                                        <p:cTn id="44" dur="1" fill="hold">
                                          <p:stCondLst>
                                            <p:cond delay="0"/>
                                          </p:stCondLst>
                                        </p:cTn>
                                        <p:tgtEl>
                                          <p:spTgt spid="144"/>
                                        </p:tgtEl>
                                        <p:attrNameLst>
                                          <p:attrName>style.visibility</p:attrName>
                                        </p:attrNameLst>
                                      </p:cBhvr>
                                      <p:to>
                                        <p:strVal val="visible"/>
                                      </p:to>
                                    </p:set>
                                    <p:animEffect transition="in" filter="fade">
                                      <p:cBhvr>
                                        <p:cTn id="45" dur="10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7"/>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9" name="Google Shape;189;p17"/>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319</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190" name="Google Shape;190;p1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191" name="Google Shape;191;p17"/>
          <p:cNvSpPr txBox="1"/>
          <p:nvPr/>
        </p:nvSpPr>
        <p:spPr>
          <a:xfrm>
            <a:off x="166250" y="1519675"/>
            <a:ext cx="5217900" cy="739200"/>
          </a:xfrm>
          <a:prstGeom prst="rect">
            <a:avLst/>
          </a:prstGeom>
          <a:noFill/>
          <a:ln>
            <a:noFill/>
          </a:ln>
        </p:spPr>
        <p:txBody>
          <a:bodyPr spcFirstLastPara="1" wrap="square" lIns="91425" tIns="91425" rIns="91425" bIns="91425" anchor="t" anchorCtr="0">
            <a:noAutofit/>
          </a:bodyPr>
          <a:lstStyle/>
          <a:p>
            <a:pPr marL="457200" marR="0" lvl="0" indent="-342900" algn="l" defTabSz="914400" rtl="0" eaLnBrk="1" fontAlgn="auto" latinLnBrk="0" hangingPunct="1">
              <a:lnSpc>
                <a:spcPct val="100000"/>
              </a:lnSpc>
              <a:spcBef>
                <a:spcPts val="0"/>
              </a:spcBef>
              <a:spcAft>
                <a:spcPts val="0"/>
              </a:spcAft>
              <a:buClr>
                <a:srgbClr val="0070C0"/>
              </a:buClr>
              <a:buSzPts val="1800"/>
              <a:buFont typeface="Cambria"/>
              <a:buChar char="●"/>
              <a:tabLst/>
              <a:defRPr/>
            </a:pPr>
            <a:r>
              <a:rPr kumimoji="0" lang="en" sz="1800" b="1" i="0" u="none" strike="noStrike" kern="0" cap="none" spc="0" normalizeH="0" baseline="0" noProof="0">
                <a:ln>
                  <a:noFill/>
                </a:ln>
                <a:solidFill>
                  <a:srgbClr val="0070C0"/>
                </a:solidFill>
                <a:effectLst/>
                <a:uLnTx/>
                <a:uFillTx/>
                <a:latin typeface="Cambria"/>
                <a:ea typeface="Cambria"/>
                <a:cs typeface="Cambria"/>
                <a:sym typeface="Cambria"/>
              </a:rPr>
              <a:t>Max-capacity mode</a:t>
            </a:r>
            <a:endParaRPr kumimoji="0" sz="1800" b="1" i="0" u="none" strike="noStrike" kern="0" cap="none" spc="0" normalizeH="0" baseline="0" noProof="0">
              <a:ln>
                <a:noFill/>
              </a:ln>
              <a:solidFill>
                <a:srgbClr val="0070C0"/>
              </a:solidFill>
              <a:effectLst/>
              <a:uLnTx/>
              <a:uFillTx/>
              <a:latin typeface="Cambria"/>
              <a:ea typeface="Cambria"/>
              <a:cs typeface="Cambria"/>
              <a:sym typeface="Cambria"/>
            </a:endParaRPr>
          </a:p>
        </p:txBody>
      </p:sp>
      <p:grpSp>
        <p:nvGrpSpPr>
          <p:cNvPr id="192" name="Google Shape;192;p17"/>
          <p:cNvGrpSpPr/>
          <p:nvPr/>
        </p:nvGrpSpPr>
        <p:grpSpPr>
          <a:xfrm>
            <a:off x="499781" y="2036586"/>
            <a:ext cx="2010857" cy="2386230"/>
            <a:chOff x="499780" y="1255536"/>
            <a:chExt cx="2010857" cy="2386230"/>
          </a:xfrm>
        </p:grpSpPr>
        <p:grpSp>
          <p:nvGrpSpPr>
            <p:cNvPr id="193" name="Google Shape;193;p17"/>
            <p:cNvGrpSpPr/>
            <p:nvPr/>
          </p:nvGrpSpPr>
          <p:grpSpPr>
            <a:xfrm>
              <a:off x="499780" y="1609805"/>
              <a:ext cx="2010857" cy="1675597"/>
              <a:chOff x="5612800" y="989756"/>
              <a:chExt cx="2547000" cy="2122352"/>
            </a:xfrm>
          </p:grpSpPr>
          <p:grpSp>
            <p:nvGrpSpPr>
              <p:cNvPr id="194" name="Google Shape;194;p17"/>
              <p:cNvGrpSpPr/>
              <p:nvPr/>
            </p:nvGrpSpPr>
            <p:grpSpPr>
              <a:xfrm flipH="1">
                <a:off x="6429357" y="2658200"/>
                <a:ext cx="169070" cy="453908"/>
                <a:chOff x="5013805" y="2895606"/>
                <a:chExt cx="167795" cy="457200"/>
              </a:xfrm>
            </p:grpSpPr>
            <p:sp>
              <p:nvSpPr>
                <p:cNvPr id="195" name="Google Shape;195;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CCCCC"/>
                  </a:solidFill>
                  <a:prstDash val="solid"/>
                  <a:round/>
                  <a:headEnd type="none" w="med" len="med"/>
                  <a:tailEnd type="none" w="med" len="med"/>
                </a:ln>
              </p:spPr>
            </p:sp>
            <p:cxnSp>
              <p:nvCxnSpPr>
                <p:cNvPr id="196" name="Google Shape;196;p17"/>
                <p:cNvCxnSpPr/>
                <p:nvPr/>
              </p:nvCxnSpPr>
              <p:spPr>
                <a:xfrm>
                  <a:off x="5181600" y="3048000"/>
                  <a:ext cx="0" cy="152400"/>
                </a:xfrm>
                <a:prstGeom prst="straightConnector1">
                  <a:avLst/>
                </a:prstGeom>
                <a:noFill/>
                <a:ln w="38100" cap="flat" cmpd="sng">
                  <a:solidFill>
                    <a:srgbClr val="CCCCCC"/>
                  </a:solidFill>
                  <a:prstDash val="solid"/>
                  <a:round/>
                  <a:headEnd type="none" w="med" len="med"/>
                  <a:tailEnd type="none" w="med" len="med"/>
                </a:ln>
              </p:spPr>
            </p:cxnSp>
          </p:grpSp>
          <p:grpSp>
            <p:nvGrpSpPr>
              <p:cNvPr id="197" name="Google Shape;197;p17"/>
              <p:cNvGrpSpPr/>
              <p:nvPr/>
            </p:nvGrpSpPr>
            <p:grpSpPr>
              <a:xfrm>
                <a:off x="7145184" y="2658194"/>
                <a:ext cx="165633" cy="453908"/>
                <a:chOff x="4983522" y="2890167"/>
                <a:chExt cx="198078" cy="457200"/>
              </a:xfrm>
            </p:grpSpPr>
            <p:sp>
              <p:nvSpPr>
                <p:cNvPr id="198" name="Google Shape;198;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199" name="Google Shape;199;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00" name="Google Shape;200;p17"/>
              <p:cNvSpPr txBox="1"/>
              <p:nvPr/>
            </p:nvSpPr>
            <p:spPr>
              <a:xfrm>
                <a:off x="5612800" y="2726150"/>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1" name="Google Shape;201;p17"/>
              <p:cNvSpPr txBox="1"/>
              <p:nvPr/>
            </p:nvSpPr>
            <p:spPr>
              <a:xfrm>
                <a:off x="7289200" y="2726704"/>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nvGrpSpPr>
              <p:cNvPr id="202" name="Google Shape;202;p17"/>
              <p:cNvGrpSpPr/>
              <p:nvPr/>
            </p:nvGrpSpPr>
            <p:grpSpPr>
              <a:xfrm>
                <a:off x="7149159" y="989756"/>
                <a:ext cx="165633" cy="453908"/>
                <a:chOff x="4983522" y="2890167"/>
                <a:chExt cx="198078" cy="457200"/>
              </a:xfrm>
            </p:grpSpPr>
            <p:sp>
              <p:nvSpPr>
                <p:cNvPr id="203" name="Google Shape;203;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CCCCC"/>
                  </a:solidFill>
                  <a:prstDash val="solid"/>
                  <a:round/>
                  <a:headEnd type="none" w="med" len="med"/>
                  <a:tailEnd type="none" w="med" len="med"/>
                </a:ln>
              </p:spPr>
            </p:sp>
            <p:cxnSp>
              <p:nvCxnSpPr>
                <p:cNvPr id="204" name="Google Shape;204;p17"/>
                <p:cNvCxnSpPr/>
                <p:nvPr/>
              </p:nvCxnSpPr>
              <p:spPr>
                <a:xfrm>
                  <a:off x="5181600" y="3042561"/>
                  <a:ext cx="0" cy="152400"/>
                </a:xfrm>
                <a:prstGeom prst="straightConnector1">
                  <a:avLst/>
                </a:prstGeom>
                <a:noFill/>
                <a:ln w="38100" cap="flat" cmpd="sng">
                  <a:solidFill>
                    <a:srgbClr val="CCCCCC"/>
                  </a:solidFill>
                  <a:prstDash val="solid"/>
                  <a:round/>
                  <a:headEnd type="none" w="med" len="med"/>
                  <a:tailEnd type="none" w="med" len="med"/>
                </a:ln>
              </p:spPr>
            </p:cxnSp>
          </p:grpSp>
          <p:grpSp>
            <p:nvGrpSpPr>
              <p:cNvPr id="205" name="Google Shape;205;p17"/>
              <p:cNvGrpSpPr/>
              <p:nvPr/>
            </p:nvGrpSpPr>
            <p:grpSpPr>
              <a:xfrm flipH="1">
                <a:off x="6433332" y="989762"/>
                <a:ext cx="169070" cy="453908"/>
                <a:chOff x="5013805" y="2895606"/>
                <a:chExt cx="167795" cy="457200"/>
              </a:xfrm>
            </p:grpSpPr>
            <p:sp>
              <p:nvSpPr>
                <p:cNvPr id="206" name="Google Shape;206;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07" name="Google Shape;207;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08" name="Google Shape;208;p17"/>
              <p:cNvSpPr txBox="1"/>
              <p:nvPr/>
            </p:nvSpPr>
            <p:spPr>
              <a:xfrm>
                <a:off x="5616775" y="1097750"/>
                <a:ext cx="866700" cy="237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sp>
            <p:nvSpPr>
              <p:cNvPr id="209" name="Google Shape;209;p17"/>
              <p:cNvSpPr txBox="1"/>
              <p:nvPr/>
            </p:nvSpPr>
            <p:spPr>
              <a:xfrm>
                <a:off x="7293100" y="1097225"/>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8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0" name="Google Shape;210;p17"/>
            <p:cNvGrpSpPr/>
            <p:nvPr/>
          </p:nvGrpSpPr>
          <p:grpSpPr>
            <a:xfrm>
              <a:off x="1228678" y="3516226"/>
              <a:ext cx="549966" cy="125540"/>
              <a:chOff x="6065025" y="1897413"/>
              <a:chExt cx="696600" cy="159013"/>
            </a:xfrm>
          </p:grpSpPr>
          <p:sp>
            <p:nvSpPr>
              <p:cNvPr id="211" name="Google Shape;211;p17"/>
              <p:cNvSpPr/>
              <p:nvPr/>
            </p:nvSpPr>
            <p:spPr>
              <a:xfrm>
                <a:off x="66026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2" name="Google Shape;212;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3" name="Google Shape;213;p17"/>
            <p:cNvGrpSpPr/>
            <p:nvPr/>
          </p:nvGrpSpPr>
          <p:grpSpPr>
            <a:xfrm>
              <a:off x="1228678" y="3196966"/>
              <a:ext cx="546097" cy="125540"/>
              <a:chOff x="6065025" y="1897413"/>
              <a:chExt cx="691700" cy="159013"/>
            </a:xfrm>
          </p:grpSpPr>
          <p:sp>
            <p:nvSpPr>
              <p:cNvPr id="214" name="Google Shape;214;p17"/>
              <p:cNvSpPr/>
              <p:nvPr/>
            </p:nvSpPr>
            <p:spPr>
              <a:xfrm>
                <a:off x="65977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5" name="Google Shape;215;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6" name="Google Shape;216;p17"/>
            <p:cNvGrpSpPr/>
            <p:nvPr/>
          </p:nvGrpSpPr>
          <p:grpSpPr>
            <a:xfrm>
              <a:off x="1218534" y="1255536"/>
              <a:ext cx="556242" cy="125540"/>
              <a:chOff x="6065025" y="1897413"/>
              <a:chExt cx="704550" cy="159013"/>
            </a:xfrm>
          </p:grpSpPr>
          <p:sp>
            <p:nvSpPr>
              <p:cNvPr id="217" name="Google Shape;217;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8" name="Google Shape;218;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9" name="Google Shape;219;p17"/>
            <p:cNvGrpSpPr/>
            <p:nvPr/>
          </p:nvGrpSpPr>
          <p:grpSpPr>
            <a:xfrm>
              <a:off x="1218534" y="1571363"/>
              <a:ext cx="556242" cy="125540"/>
              <a:chOff x="6065025" y="1897413"/>
              <a:chExt cx="704550" cy="159013"/>
            </a:xfrm>
          </p:grpSpPr>
          <p:sp>
            <p:nvSpPr>
              <p:cNvPr id="220" name="Google Shape;220;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1" name="Google Shape;221;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222" name="Google Shape;222;p17"/>
            <p:cNvCxnSpPr>
              <a:stCxn id="223" idx="0"/>
              <a:endCxn id="224" idx="0"/>
            </p:cNvCxnSpPr>
            <p:nvPr/>
          </p:nvCxnSpPr>
          <p:spPr>
            <a:xfrm rot="10800000">
              <a:off x="1280216" y="1914323"/>
              <a:ext cx="0" cy="781800"/>
            </a:xfrm>
            <a:prstGeom prst="straightConnector1">
              <a:avLst/>
            </a:prstGeom>
            <a:noFill/>
            <a:ln w="38100" cap="flat" cmpd="sng">
              <a:solidFill>
                <a:srgbClr val="000000"/>
              </a:solidFill>
              <a:prstDash val="solid"/>
              <a:round/>
              <a:headEnd type="none" w="med" len="med"/>
              <a:tailEnd type="none" w="med" len="med"/>
            </a:ln>
          </p:spPr>
        </p:cxnSp>
        <p:cxnSp>
          <p:nvCxnSpPr>
            <p:cNvPr id="225" name="Google Shape;225;p17"/>
            <p:cNvCxnSpPr>
              <a:stCxn id="226" idx="4"/>
            </p:cNvCxnSpPr>
            <p:nvPr/>
          </p:nvCxnSpPr>
          <p:spPr>
            <a:xfrm rot="10800000">
              <a:off x="1711858" y="2197059"/>
              <a:ext cx="0" cy="785700"/>
            </a:xfrm>
            <a:prstGeom prst="straightConnector1">
              <a:avLst/>
            </a:prstGeom>
            <a:noFill/>
            <a:ln w="38100" cap="flat" cmpd="sng">
              <a:solidFill>
                <a:srgbClr val="000000"/>
              </a:solidFill>
              <a:prstDash val="solid"/>
              <a:round/>
              <a:headEnd type="none" w="med" len="med"/>
              <a:tailEnd type="none" w="med" len="med"/>
            </a:ln>
          </p:spPr>
        </p:cxnSp>
        <p:sp>
          <p:nvSpPr>
            <p:cNvPr id="227" name="Google Shape;227;p17"/>
            <p:cNvSpPr/>
            <p:nvPr/>
          </p:nvSpPr>
          <p:spPr>
            <a:xfrm>
              <a:off x="1135793" y="1309666"/>
              <a:ext cx="720600" cy="3315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28" name="Google Shape;228;p17"/>
            <p:cNvSpPr/>
            <p:nvPr/>
          </p:nvSpPr>
          <p:spPr>
            <a:xfrm>
              <a:off x="1135793" y="3255918"/>
              <a:ext cx="720600" cy="3315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29" name="Google Shape;229;p17"/>
            <p:cNvSpPr txBox="1"/>
            <p:nvPr/>
          </p:nvSpPr>
          <p:spPr>
            <a:xfrm>
              <a:off x="1107175" y="2288602"/>
              <a:ext cx="344100" cy="3201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230" name="Google Shape;230;p17"/>
            <p:cNvSpPr txBox="1"/>
            <p:nvPr/>
          </p:nvSpPr>
          <p:spPr>
            <a:xfrm>
              <a:off x="1543592" y="2288612"/>
              <a:ext cx="344100" cy="3201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cxnSp>
          <p:nvCxnSpPr>
            <p:cNvPr id="231" name="Google Shape;231;p17"/>
            <p:cNvCxnSpPr/>
            <p:nvPr/>
          </p:nvCxnSpPr>
          <p:spPr>
            <a:xfrm>
              <a:off x="884801" y="2448550"/>
              <a:ext cx="1203300" cy="0"/>
            </a:xfrm>
            <a:prstGeom prst="straightConnector1">
              <a:avLst/>
            </a:prstGeom>
            <a:noFill/>
            <a:ln w="38100" cap="flat" cmpd="sng">
              <a:solidFill>
                <a:srgbClr val="000000"/>
              </a:solidFill>
              <a:prstDash val="solid"/>
              <a:round/>
              <a:headEnd type="none" w="med" len="med"/>
              <a:tailEnd type="none" w="med" len="med"/>
            </a:ln>
          </p:spPr>
        </p:cxnSp>
        <p:cxnSp>
          <p:nvCxnSpPr>
            <p:cNvPr id="232" name="Google Shape;232;p17"/>
            <p:cNvCxnSpPr/>
            <p:nvPr/>
          </p:nvCxnSpPr>
          <p:spPr>
            <a:xfrm>
              <a:off x="884801" y="2839443"/>
              <a:ext cx="1203300" cy="0"/>
            </a:xfrm>
            <a:prstGeom prst="straightConnector1">
              <a:avLst/>
            </a:prstGeom>
            <a:noFill/>
            <a:ln w="38100" cap="flat" cmpd="sng">
              <a:solidFill>
                <a:srgbClr val="000000"/>
              </a:solidFill>
              <a:prstDash val="solid"/>
              <a:round/>
              <a:headEnd type="none" w="med" len="med"/>
              <a:tailEnd type="none" w="med" len="med"/>
            </a:ln>
          </p:spPr>
        </p:cxnSp>
        <p:cxnSp>
          <p:nvCxnSpPr>
            <p:cNvPr id="233" name="Google Shape;233;p17"/>
            <p:cNvCxnSpPr/>
            <p:nvPr/>
          </p:nvCxnSpPr>
          <p:spPr>
            <a:xfrm>
              <a:off x="884801" y="2057732"/>
              <a:ext cx="1203300" cy="0"/>
            </a:xfrm>
            <a:prstGeom prst="straightConnector1">
              <a:avLst/>
            </a:prstGeom>
            <a:noFill/>
            <a:ln w="38100" cap="flat" cmpd="sng">
              <a:solidFill>
                <a:srgbClr val="000000"/>
              </a:solidFill>
              <a:prstDash val="solid"/>
              <a:round/>
              <a:headEnd type="none" w="med" len="med"/>
              <a:tailEnd type="none" w="med" len="med"/>
            </a:ln>
          </p:spPr>
        </p:cxnSp>
        <p:grpSp>
          <p:nvGrpSpPr>
            <p:cNvPr id="234" name="Google Shape;234;p17"/>
            <p:cNvGrpSpPr/>
            <p:nvPr/>
          </p:nvGrpSpPr>
          <p:grpSpPr>
            <a:xfrm>
              <a:off x="1135856" y="1914440"/>
              <a:ext cx="288720" cy="1068319"/>
              <a:chOff x="1975325" y="1580225"/>
              <a:chExt cx="365700" cy="1363000"/>
            </a:xfrm>
          </p:grpSpPr>
          <p:sp>
            <p:nvSpPr>
              <p:cNvPr id="224" name="Google Shape;224;p17"/>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5" name="Google Shape;235;p17"/>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3" name="Google Shape;223;p17"/>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36" name="Google Shape;236;p17"/>
            <p:cNvGrpSpPr/>
            <p:nvPr/>
          </p:nvGrpSpPr>
          <p:grpSpPr>
            <a:xfrm>
              <a:off x="1567498" y="1914440"/>
              <a:ext cx="288720" cy="1068319"/>
              <a:chOff x="1975325" y="1580225"/>
              <a:chExt cx="365700" cy="1363000"/>
            </a:xfrm>
          </p:grpSpPr>
          <p:sp>
            <p:nvSpPr>
              <p:cNvPr id="237" name="Google Shape;237;p17"/>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8" name="Google Shape;238;p17"/>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6" name="Google Shape;226;p17"/>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39" name="Google Shape;239;p17"/>
            <p:cNvGrpSpPr/>
            <p:nvPr/>
          </p:nvGrpSpPr>
          <p:grpSpPr>
            <a:xfrm>
              <a:off x="1107379" y="2288662"/>
              <a:ext cx="780579" cy="319994"/>
              <a:chOff x="6382400" y="1849612"/>
              <a:chExt cx="988700" cy="405313"/>
            </a:xfrm>
          </p:grpSpPr>
          <p:sp>
            <p:nvSpPr>
              <p:cNvPr id="240" name="Google Shape;240;p17"/>
              <p:cNvSpPr txBox="1"/>
              <p:nvPr/>
            </p:nvSpPr>
            <p:spPr>
              <a:xfrm>
                <a:off x="6382400" y="1849612"/>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241" name="Google Shape;241;p17"/>
              <p:cNvSpPr txBox="1"/>
              <p:nvPr/>
            </p:nvSpPr>
            <p:spPr>
              <a:xfrm>
                <a:off x="6935200" y="1849625"/>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sp>
        <p:nvSpPr>
          <p:cNvPr id="242" name="Google Shape;242;p17"/>
          <p:cNvSpPr txBox="1"/>
          <p:nvPr/>
        </p:nvSpPr>
        <p:spPr>
          <a:xfrm>
            <a:off x="4662050" y="1519675"/>
            <a:ext cx="5217900" cy="429300"/>
          </a:xfrm>
          <a:prstGeom prst="rect">
            <a:avLst/>
          </a:prstGeom>
          <a:noFill/>
          <a:ln>
            <a:noFill/>
          </a:ln>
        </p:spPr>
        <p:txBody>
          <a:bodyPr spcFirstLastPara="1" wrap="square" lIns="91425" tIns="91425" rIns="91425" bIns="91425" anchor="t" anchorCtr="0">
            <a:noAutofit/>
          </a:bodyPr>
          <a:lstStyle/>
          <a:p>
            <a:pPr marL="457200" marR="0" lvl="0" indent="-342900" algn="l" defTabSz="914400" rtl="0" eaLnBrk="1" fontAlgn="auto" latinLnBrk="0" hangingPunct="1">
              <a:lnSpc>
                <a:spcPct val="100000"/>
              </a:lnSpc>
              <a:spcBef>
                <a:spcPts val="0"/>
              </a:spcBef>
              <a:spcAft>
                <a:spcPts val="0"/>
              </a:spcAft>
              <a:buClr>
                <a:srgbClr val="0070C0"/>
              </a:buClr>
              <a:buSzPts val="1800"/>
              <a:buFont typeface="Cambria"/>
              <a:buChar char="●"/>
              <a:tabLst/>
              <a:defRPr/>
            </a:pPr>
            <a:r>
              <a:rPr kumimoji="0" lang="en" sz="1800" b="1" i="0" u="none" strike="noStrike" kern="0" cap="none" spc="0" normalizeH="0" baseline="0" noProof="0">
                <a:ln>
                  <a:noFill/>
                </a:ln>
                <a:solidFill>
                  <a:srgbClr val="0070C0"/>
                </a:solidFill>
                <a:effectLst/>
                <a:uLnTx/>
                <a:uFillTx/>
                <a:latin typeface="Cambria"/>
                <a:ea typeface="Cambria"/>
                <a:cs typeface="Cambria"/>
                <a:sym typeface="Cambria"/>
              </a:rPr>
              <a:t>High-performance mode</a:t>
            </a:r>
            <a:endParaRPr kumimoji="0" sz="1800" b="1" i="0" u="none" strike="noStrike" kern="0" cap="none" spc="0" normalizeH="0" baseline="0" noProof="0">
              <a:ln>
                <a:noFill/>
              </a:ln>
              <a:solidFill>
                <a:srgbClr val="0070C0"/>
              </a:solidFill>
              <a:effectLst/>
              <a:uLnTx/>
              <a:uFillTx/>
              <a:latin typeface="Cambria"/>
              <a:ea typeface="Cambria"/>
              <a:cs typeface="Cambria"/>
              <a:sym typeface="Cambria"/>
            </a:endParaRPr>
          </a:p>
        </p:txBody>
      </p:sp>
      <p:sp>
        <p:nvSpPr>
          <p:cNvPr id="243" name="Google Shape;243;p17"/>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CLR-DRAM (</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C</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apacity-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L</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atency-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R</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econfigurable DRAM)</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grpSp>
        <p:nvGrpSpPr>
          <p:cNvPr id="244" name="Google Shape;244;p17"/>
          <p:cNvGrpSpPr/>
          <p:nvPr/>
        </p:nvGrpSpPr>
        <p:grpSpPr>
          <a:xfrm>
            <a:off x="7393380" y="2250300"/>
            <a:ext cx="1788421" cy="1988038"/>
            <a:chOff x="7469879" y="1472688"/>
            <a:chExt cx="1788421" cy="1988038"/>
          </a:xfrm>
        </p:grpSpPr>
        <p:sp>
          <p:nvSpPr>
            <p:cNvPr id="245" name="Google Shape;245;p17"/>
            <p:cNvSpPr txBox="1"/>
            <p:nvPr/>
          </p:nvSpPr>
          <p:spPr>
            <a:xfrm>
              <a:off x="7676400" y="2116775"/>
              <a:ext cx="1581900" cy="5310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1C4587"/>
                  </a:solidFill>
                  <a:effectLst/>
                  <a:uLnTx/>
                  <a:uFillTx/>
                  <a:latin typeface="Cambria"/>
                  <a:ea typeface="Cambria"/>
                  <a:cs typeface="Cambria"/>
                  <a:sym typeface="Cambria"/>
                </a:rPr>
                <a:t>coupled </a:t>
              </a:r>
              <a:endParaRPr kumimoji="0" sz="1400" b="1" i="0" u="none" strike="noStrike" kern="0" cap="none" spc="0" normalizeH="0" baseline="0" noProof="0">
                <a:ln>
                  <a:noFill/>
                </a:ln>
                <a:solidFill>
                  <a:srgbClr val="1C4587"/>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1C4587"/>
                  </a:solidFill>
                  <a:effectLst/>
                  <a:uLnTx/>
                  <a:uFillTx/>
                  <a:latin typeface="Cambria"/>
                  <a:ea typeface="Cambria"/>
                  <a:cs typeface="Cambria"/>
                  <a:sym typeface="Cambria"/>
                </a:rPr>
                <a:t>sense amplifiers</a:t>
              </a:r>
              <a:endParaRPr kumimoji="0" sz="1400" b="1" i="0" u="none" strike="noStrike" kern="0" cap="none" spc="0" normalizeH="0" baseline="0" noProof="0">
                <a:ln>
                  <a:noFill/>
                </a:ln>
                <a:solidFill>
                  <a:srgbClr val="1C4587"/>
                </a:solidFill>
                <a:effectLst/>
                <a:uLnTx/>
                <a:uFillTx/>
                <a:latin typeface="Cambria"/>
                <a:ea typeface="Cambria"/>
                <a:cs typeface="Cambria"/>
                <a:sym typeface="Cambria"/>
              </a:endParaRPr>
            </a:p>
          </p:txBody>
        </p:sp>
        <p:cxnSp>
          <p:nvCxnSpPr>
            <p:cNvPr id="246" name="Google Shape;246;p17"/>
            <p:cNvCxnSpPr/>
            <p:nvPr/>
          </p:nvCxnSpPr>
          <p:spPr>
            <a:xfrm flipH="1">
              <a:off x="7528125" y="2790525"/>
              <a:ext cx="919800" cy="670200"/>
            </a:xfrm>
            <a:prstGeom prst="straightConnector1">
              <a:avLst/>
            </a:prstGeom>
            <a:noFill/>
            <a:ln w="28575" cap="flat" cmpd="sng">
              <a:solidFill>
                <a:srgbClr val="1C4587"/>
              </a:solidFill>
              <a:prstDash val="solid"/>
              <a:round/>
              <a:headEnd type="none" w="med" len="med"/>
              <a:tailEnd type="stealth" w="med" len="med"/>
            </a:ln>
          </p:spPr>
        </p:cxnSp>
        <p:cxnSp>
          <p:nvCxnSpPr>
            <p:cNvPr id="247" name="Google Shape;247;p17"/>
            <p:cNvCxnSpPr/>
            <p:nvPr/>
          </p:nvCxnSpPr>
          <p:spPr>
            <a:xfrm rot="10800000">
              <a:off x="7469879" y="1472688"/>
              <a:ext cx="972000" cy="573000"/>
            </a:xfrm>
            <a:prstGeom prst="straightConnector1">
              <a:avLst/>
            </a:prstGeom>
            <a:noFill/>
            <a:ln w="28575" cap="flat" cmpd="sng">
              <a:solidFill>
                <a:srgbClr val="1C4587"/>
              </a:solidFill>
              <a:prstDash val="solid"/>
              <a:round/>
              <a:headEnd type="none" w="med" len="med"/>
              <a:tailEnd type="stealth" w="med" len="med"/>
            </a:ln>
          </p:spPr>
        </p:cxnSp>
      </p:grpSp>
      <p:sp>
        <p:nvSpPr>
          <p:cNvPr id="248" name="Google Shape;248;p17"/>
          <p:cNvSpPr txBox="1"/>
          <p:nvPr/>
        </p:nvSpPr>
        <p:spPr>
          <a:xfrm>
            <a:off x="413150" y="4707500"/>
            <a:ext cx="3732900" cy="6702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Tx/>
              <a:buNone/>
              <a:tabLst/>
              <a:defRPr/>
            </a:pPr>
            <a:r>
              <a:rPr kumimoji="0" lang="en" sz="1500" b="1" i="0" u="none" strike="noStrike" kern="0" cap="none" spc="0" normalizeH="0" baseline="0" noProof="0">
                <a:ln>
                  <a:noFill/>
                </a:ln>
                <a:solidFill>
                  <a:srgbClr val="38761D"/>
                </a:solidFill>
                <a:effectLst/>
                <a:uLnTx/>
                <a:uFillTx/>
                <a:latin typeface="Cambria"/>
                <a:ea typeface="Cambria"/>
                <a:cs typeface="Cambria"/>
                <a:sym typeface="Cambria"/>
              </a:rPr>
              <a:t>The same storage capacity</a:t>
            </a:r>
            <a:r>
              <a:rPr kumimoji="0" lang="en" sz="1500" b="1" i="0" u="none" strike="noStrike" kern="0" cap="none" spc="0" normalizeH="0" baseline="0" noProof="0">
                <a:ln>
                  <a:noFill/>
                </a:ln>
                <a:solidFill>
                  <a:srgbClr val="000000"/>
                </a:solidFill>
                <a:effectLst/>
                <a:uLnTx/>
                <a:uFillTx/>
                <a:latin typeface="Cambria"/>
                <a:ea typeface="Cambria"/>
                <a:cs typeface="Cambria"/>
                <a:sym typeface="Cambria"/>
              </a:rPr>
              <a:t> as the conventional open-bitline architecture</a:t>
            </a:r>
            <a:endParaRPr kumimoji="0" sz="300" b="1" i="0" u="none" strike="noStrike" kern="0" cap="none" spc="0" normalizeH="0" baseline="0" noProof="0">
              <a:ln>
                <a:noFill/>
              </a:ln>
              <a:solidFill>
                <a:srgbClr val="1C4587"/>
              </a:solidFill>
              <a:effectLst/>
              <a:uLnTx/>
              <a:uFillTx/>
              <a:latin typeface="Cambria"/>
              <a:ea typeface="Cambria"/>
              <a:cs typeface="Cambria"/>
              <a:sym typeface="Cambria"/>
            </a:endParaRPr>
          </a:p>
        </p:txBody>
      </p:sp>
      <p:sp>
        <p:nvSpPr>
          <p:cNvPr id="249" name="Google Shape;249;p17"/>
          <p:cNvSpPr txBox="1"/>
          <p:nvPr/>
        </p:nvSpPr>
        <p:spPr>
          <a:xfrm>
            <a:off x="4987500" y="4692063"/>
            <a:ext cx="3732900" cy="6702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500" b="1" i="0" u="none" strike="noStrike" kern="0" cap="none" spc="0" normalizeH="0" baseline="0" noProof="0">
                <a:ln>
                  <a:noFill/>
                </a:ln>
                <a:solidFill>
                  <a:srgbClr val="38761D"/>
                </a:solidFill>
                <a:effectLst/>
                <a:uLnTx/>
                <a:uFillTx/>
                <a:latin typeface="Cambria"/>
                <a:ea typeface="Cambria"/>
                <a:cs typeface="Cambria"/>
                <a:sym typeface="Cambria"/>
              </a:rPr>
              <a:t>Reduced latency and refresh overhead</a:t>
            </a:r>
            <a:r>
              <a:rPr kumimoji="0" lang="en" sz="1500" b="1" i="0" u="none" strike="noStrike" kern="0" cap="none" spc="0" normalizeH="0" baseline="0" noProof="0">
                <a:ln>
                  <a:noFill/>
                </a:ln>
                <a:solidFill>
                  <a:srgbClr val="000000"/>
                </a:solidFill>
                <a:effectLst/>
                <a:uLnTx/>
                <a:uFillTx/>
                <a:latin typeface="Cambria"/>
                <a:ea typeface="Cambria"/>
                <a:cs typeface="Cambria"/>
                <a:sym typeface="Cambria"/>
              </a:rPr>
              <a:t> via coupled cell/SA operation</a:t>
            </a:r>
            <a:endParaRPr kumimoji="0" sz="300" b="1" i="0" u="none" strike="noStrike" kern="0" cap="none" spc="0" normalizeH="0" baseline="0" noProof="0">
              <a:ln>
                <a:noFill/>
              </a:ln>
              <a:solidFill>
                <a:srgbClr val="1C4587"/>
              </a:solidFill>
              <a:effectLst/>
              <a:uLnTx/>
              <a:uFillTx/>
              <a:latin typeface="Cambria"/>
              <a:ea typeface="Cambria"/>
              <a:cs typeface="Cambria"/>
              <a:sym typeface="Cambria"/>
            </a:endParaRPr>
          </a:p>
        </p:txBody>
      </p:sp>
      <p:grpSp>
        <p:nvGrpSpPr>
          <p:cNvPr id="250" name="Google Shape;250;p17"/>
          <p:cNvGrpSpPr/>
          <p:nvPr/>
        </p:nvGrpSpPr>
        <p:grpSpPr>
          <a:xfrm>
            <a:off x="1058411" y="2747475"/>
            <a:ext cx="3605215" cy="999300"/>
            <a:chOff x="1058410" y="1966425"/>
            <a:chExt cx="3605215" cy="999300"/>
          </a:xfrm>
        </p:grpSpPr>
        <p:sp>
          <p:nvSpPr>
            <p:cNvPr id="251" name="Google Shape;251;p17"/>
            <p:cNvSpPr txBox="1"/>
            <p:nvPr/>
          </p:nvSpPr>
          <p:spPr>
            <a:xfrm>
              <a:off x="2394425" y="1966425"/>
              <a:ext cx="2269200" cy="9993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500" b="0" i="1" u="none" strike="noStrike" kern="0" cap="none" spc="0" normalizeH="0" baseline="0" noProof="0">
                  <a:ln>
                    <a:noFill/>
                  </a:ln>
                  <a:solidFill>
                    <a:srgbClr val="558B3D"/>
                  </a:solidFill>
                  <a:effectLst/>
                  <a:uLnTx/>
                  <a:uFillTx/>
                  <a:latin typeface="Cambria"/>
                  <a:ea typeface="Cambria"/>
                  <a:cs typeface="Cambria"/>
                  <a:sym typeface="Cambria"/>
                </a:rPr>
                <a:t>mimics</a:t>
              </a:r>
              <a:r>
                <a:rPr kumimoji="0" lang="en" sz="1500" b="1" i="1" u="none" strike="noStrike" kern="0" cap="none" spc="0" normalizeH="0" baseline="0" noProof="0">
                  <a:ln>
                    <a:noFill/>
                  </a:ln>
                  <a:solidFill>
                    <a:srgbClr val="558B3D"/>
                  </a:solidFill>
                  <a:effectLst/>
                  <a:uLnTx/>
                  <a:uFillTx/>
                  <a:latin typeface="Cambria"/>
                  <a:ea typeface="Cambria"/>
                  <a:cs typeface="Cambria"/>
                  <a:sym typeface="Cambria"/>
                </a:rPr>
                <a:t> </a:t>
              </a:r>
              <a:r>
                <a:rPr kumimoji="0" lang="en" sz="1500" b="0" i="1" u="none" strike="noStrike" kern="0" cap="none" spc="0" normalizeH="0" baseline="0" noProof="0">
                  <a:ln>
                    <a:noFill/>
                  </a:ln>
                  <a:solidFill>
                    <a:srgbClr val="000000"/>
                  </a:solidFill>
                  <a:effectLst/>
                  <a:uLnTx/>
                  <a:uFillTx/>
                  <a:latin typeface="Cambria"/>
                  <a:ea typeface="Cambria"/>
                  <a:cs typeface="Cambria"/>
                  <a:sym typeface="Cambria"/>
                </a:rPr>
                <a:t>the cell-to-SA connections as in the open-bitline architecture</a:t>
              </a:r>
              <a:endParaRPr kumimoji="0" sz="1500" b="1" i="1" u="none" strike="noStrike" kern="0" cap="none" spc="0" normalizeH="0" baseline="0" noProof="0">
                <a:ln>
                  <a:noFill/>
                </a:ln>
                <a:solidFill>
                  <a:srgbClr val="1C4587"/>
                </a:solidFill>
                <a:effectLst/>
                <a:uLnTx/>
                <a:uFillTx/>
                <a:latin typeface="Cambria"/>
                <a:ea typeface="Cambria"/>
                <a:cs typeface="Cambria"/>
                <a:sym typeface="Cambria"/>
              </a:endParaRPr>
            </a:p>
          </p:txBody>
        </p:sp>
        <p:grpSp>
          <p:nvGrpSpPr>
            <p:cNvPr id="252" name="Google Shape;252;p17"/>
            <p:cNvGrpSpPr/>
            <p:nvPr/>
          </p:nvGrpSpPr>
          <p:grpSpPr>
            <a:xfrm>
              <a:off x="1058410" y="2109179"/>
              <a:ext cx="877095" cy="698589"/>
              <a:chOff x="6320375" y="1622275"/>
              <a:chExt cx="1110950" cy="884850"/>
            </a:xfrm>
          </p:grpSpPr>
          <p:cxnSp>
            <p:nvCxnSpPr>
              <p:cNvPr id="253" name="Google Shape;253;p17"/>
              <p:cNvCxnSpPr/>
              <p:nvPr/>
            </p:nvCxnSpPr>
            <p:spPr>
              <a:xfrm rot="10800000">
                <a:off x="6320375"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254" name="Google Shape;254;p17"/>
              <p:cNvCxnSpPr/>
              <p:nvPr/>
            </p:nvCxnSpPr>
            <p:spPr>
              <a:xfrm>
                <a:off x="7431325" y="1961725"/>
                <a:ext cx="0" cy="545400"/>
              </a:xfrm>
              <a:prstGeom prst="straightConnector1">
                <a:avLst/>
              </a:prstGeom>
              <a:noFill/>
              <a:ln w="28575" cap="flat" cmpd="sng">
                <a:solidFill>
                  <a:srgbClr val="FF00FF"/>
                </a:solidFill>
                <a:prstDash val="solid"/>
                <a:round/>
                <a:headEnd type="none" w="med" len="med"/>
                <a:tailEnd type="triangle" w="med" len="med"/>
              </a:ln>
            </p:spPr>
          </p:cxnSp>
        </p:grpSp>
      </p:grpSp>
      <p:grpSp>
        <p:nvGrpSpPr>
          <p:cNvPr id="255" name="Google Shape;255;p17"/>
          <p:cNvGrpSpPr/>
          <p:nvPr/>
        </p:nvGrpSpPr>
        <p:grpSpPr>
          <a:xfrm>
            <a:off x="5842559" y="2036574"/>
            <a:ext cx="2040260" cy="2421067"/>
            <a:chOff x="3264814" y="1317299"/>
            <a:chExt cx="1892986" cy="2246304"/>
          </a:xfrm>
        </p:grpSpPr>
        <p:grpSp>
          <p:nvGrpSpPr>
            <p:cNvPr id="256" name="Google Shape;256;p17"/>
            <p:cNvGrpSpPr/>
            <p:nvPr/>
          </p:nvGrpSpPr>
          <p:grpSpPr>
            <a:xfrm>
              <a:off x="3264814" y="1650798"/>
              <a:ext cx="1892986" cy="1577332"/>
              <a:chOff x="5612800" y="989756"/>
              <a:chExt cx="2547075" cy="2122352"/>
            </a:xfrm>
          </p:grpSpPr>
          <p:grpSp>
            <p:nvGrpSpPr>
              <p:cNvPr id="257" name="Google Shape;257;p17"/>
              <p:cNvGrpSpPr/>
              <p:nvPr/>
            </p:nvGrpSpPr>
            <p:grpSpPr>
              <a:xfrm flipH="1">
                <a:off x="6433332" y="989762"/>
                <a:ext cx="169070" cy="453908"/>
                <a:chOff x="5013805" y="2895606"/>
                <a:chExt cx="167795" cy="457200"/>
              </a:xfrm>
            </p:grpSpPr>
            <p:sp>
              <p:nvSpPr>
                <p:cNvPr id="258" name="Google Shape;258;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59" name="Google Shape;259;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grpSp>
            <p:nvGrpSpPr>
              <p:cNvPr id="260" name="Google Shape;260;p17"/>
              <p:cNvGrpSpPr/>
              <p:nvPr/>
            </p:nvGrpSpPr>
            <p:grpSpPr>
              <a:xfrm>
                <a:off x="5612800" y="989756"/>
                <a:ext cx="2547075" cy="2122352"/>
                <a:chOff x="5612800" y="989756"/>
                <a:chExt cx="2547075" cy="2122352"/>
              </a:xfrm>
            </p:grpSpPr>
            <p:grpSp>
              <p:nvGrpSpPr>
                <p:cNvPr id="261" name="Google Shape;261;p17"/>
                <p:cNvGrpSpPr/>
                <p:nvPr/>
              </p:nvGrpSpPr>
              <p:grpSpPr>
                <a:xfrm>
                  <a:off x="5612800" y="1097213"/>
                  <a:ext cx="2547075" cy="1930138"/>
                  <a:chOff x="5612800" y="1097213"/>
                  <a:chExt cx="2547075" cy="1930138"/>
                </a:xfrm>
              </p:grpSpPr>
              <p:sp>
                <p:nvSpPr>
                  <p:cNvPr id="262" name="Google Shape;262;p17"/>
                  <p:cNvSpPr txBox="1"/>
                  <p:nvPr/>
                </p:nvSpPr>
                <p:spPr>
                  <a:xfrm>
                    <a:off x="5612800" y="2726150"/>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3" name="Google Shape;263;p17"/>
                  <p:cNvSpPr txBox="1"/>
                  <p:nvPr/>
                </p:nvSpPr>
                <p:spPr>
                  <a:xfrm>
                    <a:off x="7293175" y="1097213"/>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64" name="Google Shape;264;p17"/>
                <p:cNvGrpSpPr/>
                <p:nvPr/>
              </p:nvGrpSpPr>
              <p:grpSpPr>
                <a:xfrm flipH="1">
                  <a:off x="6429357" y="2658200"/>
                  <a:ext cx="169070" cy="453908"/>
                  <a:chOff x="5013805" y="2895606"/>
                  <a:chExt cx="167795" cy="457200"/>
                </a:xfrm>
              </p:grpSpPr>
              <p:sp>
                <p:nvSpPr>
                  <p:cNvPr id="265" name="Google Shape;265;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66" name="Google Shape;266;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grpSp>
              <p:nvGrpSpPr>
                <p:cNvPr id="267" name="Google Shape;267;p17"/>
                <p:cNvGrpSpPr/>
                <p:nvPr/>
              </p:nvGrpSpPr>
              <p:grpSpPr>
                <a:xfrm>
                  <a:off x="7145184" y="2658194"/>
                  <a:ext cx="165633" cy="453908"/>
                  <a:chOff x="4983522" y="2890167"/>
                  <a:chExt cx="198078" cy="457200"/>
                </a:xfrm>
              </p:grpSpPr>
              <p:sp>
                <p:nvSpPr>
                  <p:cNvPr id="268" name="Google Shape;268;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69" name="Google Shape;269;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70" name="Google Shape;270;p17"/>
                <p:cNvSpPr txBox="1"/>
                <p:nvPr/>
              </p:nvSpPr>
              <p:spPr>
                <a:xfrm>
                  <a:off x="7289200" y="2726704"/>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nvGrpSpPr>
                <p:cNvPr id="271" name="Google Shape;271;p17"/>
                <p:cNvGrpSpPr/>
                <p:nvPr/>
              </p:nvGrpSpPr>
              <p:grpSpPr>
                <a:xfrm>
                  <a:off x="7149159" y="989756"/>
                  <a:ext cx="165633" cy="453908"/>
                  <a:chOff x="4983522" y="2890167"/>
                  <a:chExt cx="198078" cy="457200"/>
                </a:xfrm>
              </p:grpSpPr>
              <p:sp>
                <p:nvSpPr>
                  <p:cNvPr id="272" name="Google Shape;272;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73" name="Google Shape;273;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74" name="Google Shape;274;p17"/>
                <p:cNvSpPr txBox="1"/>
                <p:nvPr/>
              </p:nvSpPr>
              <p:spPr>
                <a:xfrm>
                  <a:off x="5616775" y="1097750"/>
                  <a:ext cx="866700" cy="237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grpSp>
        <p:cxnSp>
          <p:nvCxnSpPr>
            <p:cNvPr id="275" name="Google Shape;275;p17"/>
            <p:cNvCxnSpPr/>
            <p:nvPr/>
          </p:nvCxnSpPr>
          <p:spPr>
            <a:xfrm>
              <a:off x="4360234" y="2357202"/>
              <a:ext cx="114900" cy="0"/>
            </a:xfrm>
            <a:prstGeom prst="straightConnector1">
              <a:avLst/>
            </a:prstGeom>
            <a:noFill/>
            <a:ln w="28575" cap="flat" cmpd="sng">
              <a:solidFill>
                <a:srgbClr val="000000"/>
              </a:solidFill>
              <a:prstDash val="solid"/>
              <a:round/>
              <a:headEnd type="none" w="med" len="med"/>
              <a:tailEnd type="none" w="med" len="med"/>
            </a:ln>
          </p:spPr>
        </p:cxnSp>
        <p:grpSp>
          <p:nvGrpSpPr>
            <p:cNvPr id="276" name="Google Shape;276;p17"/>
            <p:cNvGrpSpPr/>
            <p:nvPr/>
          </p:nvGrpSpPr>
          <p:grpSpPr>
            <a:xfrm>
              <a:off x="3950968" y="3445425"/>
              <a:ext cx="517713" cy="118178"/>
              <a:chOff x="6065025" y="1897413"/>
              <a:chExt cx="696600" cy="159013"/>
            </a:xfrm>
          </p:grpSpPr>
          <p:sp>
            <p:nvSpPr>
              <p:cNvPr id="277" name="Google Shape;277;p17"/>
              <p:cNvSpPr/>
              <p:nvPr/>
            </p:nvSpPr>
            <p:spPr>
              <a:xfrm>
                <a:off x="66026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78" name="Google Shape;278;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79" name="Google Shape;279;p17"/>
            <p:cNvGrpSpPr/>
            <p:nvPr/>
          </p:nvGrpSpPr>
          <p:grpSpPr>
            <a:xfrm>
              <a:off x="3950968" y="3144885"/>
              <a:ext cx="514071" cy="118178"/>
              <a:chOff x="6065025" y="1897413"/>
              <a:chExt cx="691700" cy="159013"/>
            </a:xfrm>
          </p:grpSpPr>
          <p:sp>
            <p:nvSpPr>
              <p:cNvPr id="280" name="Google Shape;280;p17"/>
              <p:cNvSpPr/>
              <p:nvPr/>
            </p:nvSpPr>
            <p:spPr>
              <a:xfrm>
                <a:off x="65977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1" name="Google Shape;281;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82" name="Google Shape;282;p17"/>
            <p:cNvGrpSpPr/>
            <p:nvPr/>
          </p:nvGrpSpPr>
          <p:grpSpPr>
            <a:xfrm>
              <a:off x="3941418" y="1317299"/>
              <a:ext cx="523622" cy="118178"/>
              <a:chOff x="6065025" y="1897413"/>
              <a:chExt cx="704550" cy="159013"/>
            </a:xfrm>
          </p:grpSpPr>
          <p:sp>
            <p:nvSpPr>
              <p:cNvPr id="283" name="Google Shape;283;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4" name="Google Shape;284;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85" name="Google Shape;285;p17"/>
            <p:cNvGrpSpPr/>
            <p:nvPr/>
          </p:nvGrpSpPr>
          <p:grpSpPr>
            <a:xfrm>
              <a:off x="3941418" y="1614606"/>
              <a:ext cx="523622" cy="118178"/>
              <a:chOff x="6065025" y="1897413"/>
              <a:chExt cx="704550" cy="159013"/>
            </a:xfrm>
          </p:grpSpPr>
          <p:sp>
            <p:nvSpPr>
              <p:cNvPr id="286" name="Google Shape;286;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7" name="Google Shape;287;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288" name="Google Shape;288;p17"/>
            <p:cNvCxnSpPr>
              <a:stCxn id="289" idx="0"/>
              <a:endCxn id="290" idx="0"/>
            </p:cNvCxnSpPr>
            <p:nvPr/>
          </p:nvCxnSpPr>
          <p:spPr>
            <a:xfrm rot="10800000">
              <a:off x="3999444" y="1937480"/>
              <a:ext cx="0" cy="735900"/>
            </a:xfrm>
            <a:prstGeom prst="straightConnector1">
              <a:avLst/>
            </a:prstGeom>
            <a:noFill/>
            <a:ln w="38100" cap="flat" cmpd="sng">
              <a:solidFill>
                <a:srgbClr val="000000"/>
              </a:solidFill>
              <a:prstDash val="solid"/>
              <a:round/>
              <a:headEnd type="none" w="med" len="med"/>
              <a:tailEnd type="none" w="med" len="med"/>
            </a:ln>
          </p:spPr>
        </p:cxnSp>
        <p:cxnSp>
          <p:nvCxnSpPr>
            <p:cNvPr id="291" name="Google Shape;291;p17"/>
            <p:cNvCxnSpPr>
              <a:stCxn id="292" idx="4"/>
            </p:cNvCxnSpPr>
            <p:nvPr/>
          </p:nvCxnSpPr>
          <p:spPr>
            <a:xfrm rot="10800000">
              <a:off x="4405773" y="2203280"/>
              <a:ext cx="0" cy="739800"/>
            </a:xfrm>
            <a:prstGeom prst="straightConnector1">
              <a:avLst/>
            </a:prstGeom>
            <a:noFill/>
            <a:ln w="38100" cap="flat" cmpd="sng">
              <a:solidFill>
                <a:srgbClr val="000000"/>
              </a:solidFill>
              <a:prstDash val="solid"/>
              <a:round/>
              <a:headEnd type="none" w="med" len="med"/>
              <a:tailEnd type="none" w="med" len="med"/>
            </a:ln>
          </p:spPr>
        </p:cxnSp>
        <p:sp>
          <p:nvSpPr>
            <p:cNvPr id="293" name="Google Shape;293;p17"/>
            <p:cNvSpPr/>
            <p:nvPr/>
          </p:nvSpPr>
          <p:spPr>
            <a:xfrm>
              <a:off x="3863544" y="1368263"/>
              <a:ext cx="678300" cy="3120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94" name="Google Shape;294;p17"/>
            <p:cNvSpPr/>
            <p:nvPr/>
          </p:nvSpPr>
          <p:spPr>
            <a:xfrm>
              <a:off x="3863544" y="3200389"/>
              <a:ext cx="678300" cy="3120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95" name="Google Shape;295;p17"/>
            <p:cNvSpPr txBox="1"/>
            <p:nvPr/>
          </p:nvSpPr>
          <p:spPr>
            <a:xfrm>
              <a:off x="3836604" y="2289796"/>
              <a:ext cx="324000" cy="301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296" name="Google Shape;296;p17"/>
            <p:cNvSpPr txBox="1"/>
            <p:nvPr/>
          </p:nvSpPr>
          <p:spPr>
            <a:xfrm>
              <a:off x="4247430" y="2289805"/>
              <a:ext cx="324000" cy="301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cxnSp>
          <p:nvCxnSpPr>
            <p:cNvPr id="297" name="Google Shape;297;p17"/>
            <p:cNvCxnSpPr/>
            <p:nvPr/>
          </p:nvCxnSpPr>
          <p:spPr>
            <a:xfrm>
              <a:off x="3627271" y="2440365"/>
              <a:ext cx="1132800" cy="0"/>
            </a:xfrm>
            <a:prstGeom prst="straightConnector1">
              <a:avLst/>
            </a:prstGeom>
            <a:noFill/>
            <a:ln w="38100" cap="flat" cmpd="sng">
              <a:solidFill>
                <a:srgbClr val="000000"/>
              </a:solidFill>
              <a:prstDash val="solid"/>
              <a:round/>
              <a:headEnd type="none" w="med" len="med"/>
              <a:tailEnd type="none" w="med" len="med"/>
            </a:ln>
          </p:spPr>
        </p:cxnSp>
        <p:cxnSp>
          <p:nvCxnSpPr>
            <p:cNvPr id="298" name="Google Shape;298;p17"/>
            <p:cNvCxnSpPr/>
            <p:nvPr/>
          </p:nvCxnSpPr>
          <p:spPr>
            <a:xfrm>
              <a:off x="3627271" y="2808336"/>
              <a:ext cx="1132800" cy="0"/>
            </a:xfrm>
            <a:prstGeom prst="straightConnector1">
              <a:avLst/>
            </a:prstGeom>
            <a:noFill/>
            <a:ln w="38100" cap="flat" cmpd="sng">
              <a:solidFill>
                <a:srgbClr val="000000"/>
              </a:solidFill>
              <a:prstDash val="solid"/>
              <a:round/>
              <a:headEnd type="none" w="med" len="med"/>
              <a:tailEnd type="none" w="med" len="med"/>
            </a:ln>
          </p:spPr>
        </p:cxnSp>
        <p:cxnSp>
          <p:nvCxnSpPr>
            <p:cNvPr id="299" name="Google Shape;299;p17"/>
            <p:cNvCxnSpPr/>
            <p:nvPr/>
          </p:nvCxnSpPr>
          <p:spPr>
            <a:xfrm>
              <a:off x="3627271" y="2072464"/>
              <a:ext cx="1132800" cy="0"/>
            </a:xfrm>
            <a:prstGeom prst="straightConnector1">
              <a:avLst/>
            </a:prstGeom>
            <a:noFill/>
            <a:ln w="38100" cap="flat" cmpd="sng">
              <a:solidFill>
                <a:srgbClr val="000000"/>
              </a:solidFill>
              <a:prstDash val="solid"/>
              <a:round/>
              <a:headEnd type="none" w="med" len="med"/>
              <a:tailEnd type="none" w="med" len="med"/>
            </a:ln>
          </p:spPr>
        </p:cxnSp>
        <p:sp>
          <p:nvSpPr>
            <p:cNvPr id="300" name="Google Shape;300;p17"/>
            <p:cNvSpPr/>
            <p:nvPr/>
          </p:nvSpPr>
          <p:spPr>
            <a:xfrm>
              <a:off x="4269873" y="1937549"/>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92" name="Google Shape;292;p17"/>
            <p:cNvSpPr/>
            <p:nvPr/>
          </p:nvSpPr>
          <p:spPr>
            <a:xfrm>
              <a:off x="4269873" y="2673380"/>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1" name="Google Shape;301;p17"/>
            <p:cNvSpPr/>
            <p:nvPr/>
          </p:nvSpPr>
          <p:spPr>
            <a:xfrm>
              <a:off x="4269873" y="2305465"/>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90" name="Google Shape;290;p17"/>
            <p:cNvSpPr/>
            <p:nvPr/>
          </p:nvSpPr>
          <p:spPr>
            <a:xfrm>
              <a:off x="3863544" y="1937549"/>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9" name="Google Shape;289;p17"/>
            <p:cNvSpPr/>
            <p:nvPr/>
          </p:nvSpPr>
          <p:spPr>
            <a:xfrm>
              <a:off x="3863544" y="2673380"/>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2" name="Google Shape;302;p17"/>
            <p:cNvSpPr/>
            <p:nvPr/>
          </p:nvSpPr>
          <p:spPr>
            <a:xfrm>
              <a:off x="3863544" y="2305465"/>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303" name="Google Shape;303;p17"/>
            <p:cNvGrpSpPr/>
            <p:nvPr/>
          </p:nvGrpSpPr>
          <p:grpSpPr>
            <a:xfrm>
              <a:off x="3835753" y="2289841"/>
              <a:ext cx="734802" cy="301228"/>
              <a:chOff x="3496600" y="2825900"/>
              <a:chExt cx="988700" cy="405313"/>
            </a:xfrm>
          </p:grpSpPr>
          <p:grpSp>
            <p:nvGrpSpPr>
              <p:cNvPr id="304" name="Google Shape;304;p17"/>
              <p:cNvGrpSpPr/>
              <p:nvPr/>
            </p:nvGrpSpPr>
            <p:grpSpPr>
              <a:xfrm>
                <a:off x="3539500" y="2847046"/>
                <a:ext cx="912450" cy="363000"/>
                <a:chOff x="4225300" y="2237446"/>
                <a:chExt cx="912450" cy="363000"/>
              </a:xfrm>
            </p:grpSpPr>
            <p:sp>
              <p:nvSpPr>
                <p:cNvPr id="305" name="Google Shape;305;p17"/>
                <p:cNvSpPr/>
                <p:nvPr/>
              </p:nvSpPr>
              <p:spPr>
                <a:xfrm>
                  <a:off x="4772050" y="2237446"/>
                  <a:ext cx="365700" cy="363000"/>
                </a:xfrm>
                <a:prstGeom prst="ellipse">
                  <a:avLst/>
                </a:prstGeom>
                <a:solidFill>
                  <a:srgbClr val="A4C2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6" name="Google Shape;306;p17"/>
                <p:cNvSpPr/>
                <p:nvPr/>
              </p:nvSpPr>
              <p:spPr>
                <a:xfrm>
                  <a:off x="4225300" y="2237446"/>
                  <a:ext cx="365700" cy="363000"/>
                </a:xfrm>
                <a:prstGeom prst="ellipse">
                  <a:avLst/>
                </a:prstGeom>
                <a:solidFill>
                  <a:srgbClr val="A4C2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cxnSp>
              <p:nvCxnSpPr>
                <p:cNvPr id="307" name="Google Shape;307;p17"/>
                <p:cNvCxnSpPr/>
                <p:nvPr/>
              </p:nvCxnSpPr>
              <p:spPr>
                <a:xfrm>
                  <a:off x="4862463" y="2307000"/>
                  <a:ext cx="154500" cy="0"/>
                </a:xfrm>
                <a:prstGeom prst="straightConnector1">
                  <a:avLst/>
                </a:prstGeom>
                <a:noFill/>
                <a:ln w="28575" cap="flat" cmpd="sng">
                  <a:solidFill>
                    <a:srgbClr val="000000"/>
                  </a:solidFill>
                  <a:prstDash val="solid"/>
                  <a:round/>
                  <a:headEnd type="none" w="med" len="med"/>
                  <a:tailEnd type="none" w="med" len="med"/>
                </a:ln>
              </p:spPr>
            </p:cxnSp>
          </p:grpSp>
          <p:grpSp>
            <p:nvGrpSpPr>
              <p:cNvPr id="308" name="Google Shape;308;p17"/>
              <p:cNvGrpSpPr/>
              <p:nvPr/>
            </p:nvGrpSpPr>
            <p:grpSpPr>
              <a:xfrm>
                <a:off x="3496600" y="2825900"/>
                <a:ext cx="988700" cy="405313"/>
                <a:chOff x="6382400" y="1849612"/>
                <a:chExt cx="988700" cy="405313"/>
              </a:xfrm>
            </p:grpSpPr>
            <p:sp>
              <p:nvSpPr>
                <p:cNvPr id="309" name="Google Shape;309;p17"/>
                <p:cNvSpPr txBox="1"/>
                <p:nvPr/>
              </p:nvSpPr>
              <p:spPr>
                <a:xfrm>
                  <a:off x="6382400" y="1849612"/>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310" name="Google Shape;310;p17"/>
                <p:cNvSpPr txBox="1"/>
                <p:nvPr/>
              </p:nvSpPr>
              <p:spPr>
                <a:xfrm>
                  <a:off x="6935200" y="1849625"/>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grpSp>
      <p:grpSp>
        <p:nvGrpSpPr>
          <p:cNvPr id="311" name="Google Shape;311;p17"/>
          <p:cNvGrpSpPr/>
          <p:nvPr/>
        </p:nvGrpSpPr>
        <p:grpSpPr>
          <a:xfrm rot="10800000">
            <a:off x="6336338" y="3134364"/>
            <a:ext cx="1052680" cy="436865"/>
            <a:chOff x="6225246" y="1622275"/>
            <a:chExt cx="1314207" cy="545400"/>
          </a:xfrm>
        </p:grpSpPr>
        <p:cxnSp>
          <p:nvCxnSpPr>
            <p:cNvPr id="312" name="Google Shape;312;p17"/>
            <p:cNvCxnSpPr/>
            <p:nvPr/>
          </p:nvCxnSpPr>
          <p:spPr>
            <a:xfrm rot="10800000">
              <a:off x="6225246"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313" name="Google Shape;313;p17"/>
            <p:cNvCxnSpPr/>
            <p:nvPr/>
          </p:nvCxnSpPr>
          <p:spPr>
            <a:xfrm rot="10800000">
              <a:off x="7539454" y="1622275"/>
              <a:ext cx="0" cy="545400"/>
            </a:xfrm>
            <a:prstGeom prst="straightConnector1">
              <a:avLst/>
            </a:prstGeom>
            <a:noFill/>
            <a:ln w="28575" cap="flat" cmpd="sng">
              <a:solidFill>
                <a:srgbClr val="FF00FF"/>
              </a:solidFill>
              <a:prstDash val="solid"/>
              <a:round/>
              <a:headEnd type="none" w="med" len="med"/>
              <a:tailEnd type="triangle" w="med" len="med"/>
            </a:ln>
          </p:spPr>
        </p:cxnSp>
      </p:grpSp>
      <p:grpSp>
        <p:nvGrpSpPr>
          <p:cNvPr id="314" name="Google Shape;314;p17"/>
          <p:cNvGrpSpPr/>
          <p:nvPr/>
        </p:nvGrpSpPr>
        <p:grpSpPr>
          <a:xfrm>
            <a:off x="4904412" y="2758670"/>
            <a:ext cx="2399837" cy="667462"/>
            <a:chOff x="4904411" y="1977620"/>
            <a:chExt cx="2399837" cy="667462"/>
          </a:xfrm>
        </p:grpSpPr>
        <p:grpSp>
          <p:nvGrpSpPr>
            <p:cNvPr id="315" name="Google Shape;315;p17"/>
            <p:cNvGrpSpPr/>
            <p:nvPr/>
          </p:nvGrpSpPr>
          <p:grpSpPr>
            <a:xfrm>
              <a:off x="4904411" y="1977620"/>
              <a:ext cx="1417049" cy="531063"/>
              <a:chOff x="4337036" y="1424428"/>
              <a:chExt cx="1769100" cy="663000"/>
            </a:xfrm>
          </p:grpSpPr>
          <p:sp>
            <p:nvSpPr>
              <p:cNvPr id="316" name="Google Shape;316;p17"/>
              <p:cNvSpPr txBox="1"/>
              <p:nvPr/>
            </p:nvSpPr>
            <p:spPr>
              <a:xfrm>
                <a:off x="4337036" y="1424428"/>
                <a:ext cx="1124400" cy="6630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1C4587"/>
                    </a:solidFill>
                    <a:effectLst/>
                    <a:uLnTx/>
                    <a:uFillTx/>
                    <a:latin typeface="Cambria"/>
                    <a:ea typeface="Cambria"/>
                    <a:cs typeface="Cambria"/>
                    <a:sym typeface="Cambria"/>
                  </a:rPr>
                  <a:t>coupled cells</a:t>
                </a:r>
                <a:endParaRPr kumimoji="0" sz="1400" b="1" i="0" u="none" strike="noStrike" kern="0" cap="none" spc="0" normalizeH="0" baseline="0" noProof="0">
                  <a:ln>
                    <a:noFill/>
                  </a:ln>
                  <a:solidFill>
                    <a:srgbClr val="1C4587"/>
                  </a:solidFill>
                  <a:effectLst/>
                  <a:uLnTx/>
                  <a:uFillTx/>
                  <a:latin typeface="Cambria"/>
                  <a:ea typeface="Cambria"/>
                  <a:cs typeface="Cambria"/>
                  <a:sym typeface="Cambria"/>
                </a:endParaRPr>
              </a:p>
            </p:txBody>
          </p:sp>
          <p:cxnSp>
            <p:nvCxnSpPr>
              <p:cNvPr id="317" name="Google Shape;317;p17"/>
              <p:cNvCxnSpPr>
                <a:stCxn id="316" idx="3"/>
              </p:cNvCxnSpPr>
              <p:nvPr/>
            </p:nvCxnSpPr>
            <p:spPr>
              <a:xfrm>
                <a:off x="5461436" y="1755928"/>
                <a:ext cx="644700" cy="178800"/>
              </a:xfrm>
              <a:prstGeom prst="straightConnector1">
                <a:avLst/>
              </a:prstGeom>
              <a:noFill/>
              <a:ln w="28575" cap="flat" cmpd="sng">
                <a:solidFill>
                  <a:srgbClr val="1C4587"/>
                </a:solidFill>
                <a:prstDash val="solid"/>
                <a:round/>
                <a:headEnd type="none" w="med" len="med"/>
                <a:tailEnd type="stealth" w="med" len="med"/>
              </a:ln>
            </p:spPr>
          </p:cxnSp>
        </p:grpSp>
        <p:sp>
          <p:nvSpPr>
            <p:cNvPr id="318" name="Google Shape;318;p17"/>
            <p:cNvSpPr/>
            <p:nvPr/>
          </p:nvSpPr>
          <p:spPr>
            <a:xfrm>
              <a:off x="6403648" y="2281482"/>
              <a:ext cx="900600" cy="363600"/>
            </a:xfrm>
            <a:prstGeom prst="roundRect">
              <a:avLst>
                <a:gd name="adj" fmla="val 45572"/>
              </a:avLst>
            </a:prstGeom>
            <a:noFill/>
            <a:ln w="38100" cap="flat" cmpd="sng">
              <a:solidFill>
                <a:srgbClr val="1C4587"/>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1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319" name="Google Shape;319;p17"/>
          <p:cNvGrpSpPr/>
          <p:nvPr/>
        </p:nvGrpSpPr>
        <p:grpSpPr>
          <a:xfrm>
            <a:off x="6488453" y="2088783"/>
            <a:ext cx="730993" cy="2311102"/>
            <a:chOff x="6342450" y="762017"/>
            <a:chExt cx="912600" cy="2885271"/>
          </a:xfrm>
        </p:grpSpPr>
        <p:sp>
          <p:nvSpPr>
            <p:cNvPr id="320" name="Google Shape;320;p17"/>
            <p:cNvSpPr/>
            <p:nvPr/>
          </p:nvSpPr>
          <p:spPr>
            <a:xfrm>
              <a:off x="6342450" y="762017"/>
              <a:ext cx="912600" cy="420000"/>
            </a:xfrm>
            <a:prstGeom prst="rect">
              <a:avLst/>
            </a:prstGeom>
            <a:solidFill>
              <a:srgbClr val="434343"/>
            </a:solidFill>
            <a:ln w="381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000" b="1" i="0" u="none" strike="noStrike" kern="0" cap="none" spc="0" normalizeH="0" baseline="0" noProof="0">
                  <a:ln>
                    <a:noFill/>
                  </a:ln>
                  <a:solidFill>
                    <a:srgbClr val="FFFFFF"/>
                  </a:solidFill>
                  <a:effectLst/>
                  <a:uLnTx/>
                  <a:uFillTx/>
                  <a:latin typeface="Arial"/>
                  <a:ea typeface="+mn-ea"/>
                  <a:cs typeface="Arial"/>
                  <a:sym typeface="Arial"/>
                </a:rPr>
                <a:t>SA</a:t>
              </a:r>
              <a:endParaRPr kumimoji="0" sz="20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321" name="Google Shape;321;p17"/>
            <p:cNvSpPr/>
            <p:nvPr/>
          </p:nvSpPr>
          <p:spPr>
            <a:xfrm>
              <a:off x="6342450" y="3227288"/>
              <a:ext cx="912600" cy="420000"/>
            </a:xfrm>
            <a:prstGeom prst="rect">
              <a:avLst/>
            </a:prstGeom>
            <a:solidFill>
              <a:srgbClr val="434343"/>
            </a:solidFill>
            <a:ln w="381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000" b="1" i="0" u="none" strike="noStrike" kern="0" cap="none" spc="0" normalizeH="0" baseline="0" noProof="0">
                  <a:ln>
                    <a:noFill/>
                  </a:ln>
                  <a:solidFill>
                    <a:srgbClr val="FFFFFF"/>
                  </a:solidFill>
                  <a:effectLst/>
                  <a:uLnTx/>
                  <a:uFillTx/>
                  <a:latin typeface="Arial"/>
                  <a:ea typeface="+mn-ea"/>
                  <a:cs typeface="Arial"/>
                  <a:sym typeface="Arial"/>
                </a:rPr>
                <a:t>SA</a:t>
              </a:r>
              <a:endParaRPr kumimoji="0" sz="2000" b="1" i="0" u="none" strike="noStrike" kern="0" cap="none" spc="0" normalizeH="0" baseline="0" noProof="0">
                <a:ln>
                  <a:noFill/>
                </a:ln>
                <a:solidFill>
                  <a:srgbClr val="FFFFFF"/>
                </a:solidFill>
                <a:effectLst/>
                <a:uLnTx/>
                <a:uFillTx/>
                <a:latin typeface="Arial"/>
                <a:ea typeface="+mn-ea"/>
                <a:cs typeface="Arial"/>
                <a:sym typeface="Arial"/>
              </a:endParaRPr>
            </a:p>
          </p:txBody>
        </p:sp>
      </p:grpSp>
      <p:grpSp>
        <p:nvGrpSpPr>
          <p:cNvPr id="322" name="Google Shape;322;p17"/>
          <p:cNvGrpSpPr/>
          <p:nvPr/>
        </p:nvGrpSpPr>
        <p:grpSpPr>
          <a:xfrm>
            <a:off x="6336338" y="2915939"/>
            <a:ext cx="1052680" cy="436865"/>
            <a:chOff x="6225246" y="1622275"/>
            <a:chExt cx="1314207" cy="545400"/>
          </a:xfrm>
        </p:grpSpPr>
        <p:cxnSp>
          <p:nvCxnSpPr>
            <p:cNvPr id="323" name="Google Shape;323;p17"/>
            <p:cNvCxnSpPr/>
            <p:nvPr/>
          </p:nvCxnSpPr>
          <p:spPr>
            <a:xfrm rot="10800000">
              <a:off x="6225246"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324" name="Google Shape;324;p17"/>
            <p:cNvCxnSpPr/>
            <p:nvPr/>
          </p:nvCxnSpPr>
          <p:spPr>
            <a:xfrm rot="10800000">
              <a:off x="7539454" y="1622275"/>
              <a:ext cx="0" cy="545400"/>
            </a:xfrm>
            <a:prstGeom prst="straightConnector1">
              <a:avLst/>
            </a:prstGeom>
            <a:noFill/>
            <a:ln w="28575" cap="flat" cmpd="sng">
              <a:solidFill>
                <a:srgbClr val="FF00FF"/>
              </a:solidFill>
              <a:prstDash val="solid"/>
              <a:round/>
              <a:headEnd type="none" w="med" len="med"/>
              <a:tailEnd type="triangle" w="med" len="med"/>
            </a:ln>
          </p:spPr>
        </p:cxnSp>
      </p:grpSp>
    </p:spTree>
    <p:extLst>
      <p:ext uri="{BB962C8B-B14F-4D97-AF65-F5344CB8AC3E}">
        <p14:creationId xmlns:p14="http://schemas.microsoft.com/office/powerpoint/2010/main" val="3424370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1"/>
                                        </p:tgtEl>
                                        <p:attrNameLst>
                                          <p:attrName>style.visibility</p:attrName>
                                        </p:attrNameLst>
                                      </p:cBhvr>
                                      <p:to>
                                        <p:strVal val="visible"/>
                                      </p:to>
                                    </p:set>
                                    <p:animEffect transition="in" filter="fade">
                                      <p:cBhvr>
                                        <p:cTn id="7" dur="1000"/>
                                        <p:tgtEl>
                                          <p:spTgt spid="19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92"/>
                                        </p:tgtEl>
                                        <p:attrNameLst>
                                          <p:attrName>style.visibility</p:attrName>
                                        </p:attrNameLst>
                                      </p:cBhvr>
                                      <p:to>
                                        <p:strVal val="visible"/>
                                      </p:to>
                                    </p:set>
                                    <p:animEffect transition="in" filter="fade">
                                      <p:cBhvr>
                                        <p:cTn id="11" dur="1000"/>
                                        <p:tgtEl>
                                          <p:spTgt spid="192"/>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250"/>
                                        </p:tgtEl>
                                        <p:attrNameLst>
                                          <p:attrName>style.visibility</p:attrName>
                                        </p:attrNameLst>
                                      </p:cBhvr>
                                      <p:to>
                                        <p:strVal val="visible"/>
                                      </p:to>
                                    </p:set>
                                    <p:animEffect transition="in" filter="fade">
                                      <p:cBhvr>
                                        <p:cTn id="15" dur="1000"/>
                                        <p:tgtEl>
                                          <p:spTgt spid="25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48"/>
                                        </p:tgtEl>
                                        <p:attrNameLst>
                                          <p:attrName>style.visibility</p:attrName>
                                        </p:attrNameLst>
                                      </p:cBhvr>
                                      <p:to>
                                        <p:strVal val="visible"/>
                                      </p:to>
                                    </p:set>
                                    <p:animEffect transition="in" filter="fade">
                                      <p:cBhvr>
                                        <p:cTn id="20" dur="1000"/>
                                        <p:tgtEl>
                                          <p:spTgt spid="24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42"/>
                                        </p:tgtEl>
                                        <p:attrNameLst>
                                          <p:attrName>style.visibility</p:attrName>
                                        </p:attrNameLst>
                                      </p:cBhvr>
                                      <p:to>
                                        <p:strVal val="visible"/>
                                      </p:to>
                                    </p:set>
                                    <p:animEffect transition="in" filter="fade">
                                      <p:cBhvr>
                                        <p:cTn id="25" dur="1000"/>
                                        <p:tgtEl>
                                          <p:spTgt spid="242"/>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255"/>
                                        </p:tgtEl>
                                        <p:attrNameLst>
                                          <p:attrName>style.visibility</p:attrName>
                                        </p:attrNameLst>
                                      </p:cBhvr>
                                      <p:to>
                                        <p:strVal val="visible"/>
                                      </p:to>
                                    </p:set>
                                    <p:animEffect transition="in" filter="fade">
                                      <p:cBhvr>
                                        <p:cTn id="29" dur="1000"/>
                                        <p:tgtEl>
                                          <p:spTgt spid="25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14"/>
                                        </p:tgtEl>
                                        <p:attrNameLst>
                                          <p:attrName>style.visibility</p:attrName>
                                        </p:attrNameLst>
                                      </p:cBhvr>
                                      <p:to>
                                        <p:strVal val="visible"/>
                                      </p:to>
                                    </p:set>
                                    <p:animEffect transition="in" filter="fade">
                                      <p:cBhvr>
                                        <p:cTn id="34" dur="1000"/>
                                        <p:tgtEl>
                                          <p:spTgt spid="314"/>
                                        </p:tgtEl>
                                      </p:cBhvr>
                                    </p:animEffect>
                                  </p:childTnLst>
                                </p:cTn>
                              </p:par>
                              <p:par>
                                <p:cTn id="35" presetID="10" presetClass="entr" presetSubtype="0" fill="hold" nodeType="withEffect">
                                  <p:stCondLst>
                                    <p:cond delay="0"/>
                                  </p:stCondLst>
                                  <p:childTnLst>
                                    <p:set>
                                      <p:cBhvr>
                                        <p:cTn id="36" dur="1" fill="hold">
                                          <p:stCondLst>
                                            <p:cond delay="0"/>
                                          </p:stCondLst>
                                        </p:cTn>
                                        <p:tgtEl>
                                          <p:spTgt spid="311"/>
                                        </p:tgtEl>
                                        <p:attrNameLst>
                                          <p:attrName>style.visibility</p:attrName>
                                        </p:attrNameLst>
                                      </p:cBhvr>
                                      <p:to>
                                        <p:strVal val="visible"/>
                                      </p:to>
                                    </p:set>
                                    <p:animEffect transition="in" filter="fade">
                                      <p:cBhvr>
                                        <p:cTn id="37" dur="1000"/>
                                        <p:tgtEl>
                                          <p:spTgt spid="3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19"/>
                                        </p:tgtEl>
                                        <p:attrNameLst>
                                          <p:attrName>style.visibility</p:attrName>
                                        </p:attrNameLst>
                                      </p:cBhvr>
                                      <p:to>
                                        <p:strVal val="visible"/>
                                      </p:to>
                                    </p:set>
                                    <p:animEffect transition="in" filter="fade">
                                      <p:cBhvr>
                                        <p:cTn id="42" dur="1000"/>
                                        <p:tgtEl>
                                          <p:spTgt spid="319"/>
                                        </p:tgtEl>
                                      </p:cBhvr>
                                    </p:animEffect>
                                  </p:childTnLst>
                                </p:cTn>
                              </p:par>
                            </p:childTnLst>
                          </p:cTn>
                        </p:par>
                        <p:par>
                          <p:cTn id="43" fill="hold">
                            <p:stCondLst>
                              <p:cond delay="1000"/>
                            </p:stCondLst>
                            <p:childTnLst>
                              <p:par>
                                <p:cTn id="44" presetID="10" presetClass="entr" presetSubtype="0" fill="hold" nodeType="afterEffect">
                                  <p:stCondLst>
                                    <p:cond delay="0"/>
                                  </p:stCondLst>
                                  <p:childTnLst>
                                    <p:set>
                                      <p:cBhvr>
                                        <p:cTn id="45" dur="1" fill="hold">
                                          <p:stCondLst>
                                            <p:cond delay="0"/>
                                          </p:stCondLst>
                                        </p:cTn>
                                        <p:tgtEl>
                                          <p:spTgt spid="244"/>
                                        </p:tgtEl>
                                        <p:attrNameLst>
                                          <p:attrName>style.visibility</p:attrName>
                                        </p:attrNameLst>
                                      </p:cBhvr>
                                      <p:to>
                                        <p:strVal val="visible"/>
                                      </p:to>
                                    </p:set>
                                    <p:animEffect transition="in" filter="fade">
                                      <p:cBhvr>
                                        <p:cTn id="46" dur="1000"/>
                                        <p:tgtEl>
                                          <p:spTgt spid="244"/>
                                        </p:tgtEl>
                                      </p:cBhvr>
                                    </p:animEffect>
                                  </p:childTnLst>
                                </p:cTn>
                              </p:par>
                              <p:par>
                                <p:cTn id="47" presetID="10" presetClass="entr" presetSubtype="0" fill="hold" nodeType="withEffect">
                                  <p:stCondLst>
                                    <p:cond delay="0"/>
                                  </p:stCondLst>
                                  <p:childTnLst>
                                    <p:set>
                                      <p:cBhvr>
                                        <p:cTn id="48" dur="1" fill="hold">
                                          <p:stCondLst>
                                            <p:cond delay="0"/>
                                          </p:stCondLst>
                                        </p:cTn>
                                        <p:tgtEl>
                                          <p:spTgt spid="322"/>
                                        </p:tgtEl>
                                        <p:attrNameLst>
                                          <p:attrName>style.visibility</p:attrName>
                                        </p:attrNameLst>
                                      </p:cBhvr>
                                      <p:to>
                                        <p:strVal val="visible"/>
                                      </p:to>
                                    </p:set>
                                    <p:animEffect transition="in" filter="fade">
                                      <p:cBhvr>
                                        <p:cTn id="49" dur="1200"/>
                                        <p:tgtEl>
                                          <p:spTgt spid="322"/>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49"/>
                                        </p:tgtEl>
                                        <p:attrNameLst>
                                          <p:attrName>style.visibility</p:attrName>
                                        </p:attrNameLst>
                                      </p:cBhvr>
                                      <p:to>
                                        <p:strVal val="visible"/>
                                      </p:to>
                                    </p:set>
                                    <p:animEffect transition="in" filter="fade">
                                      <p:cBhvr>
                                        <p:cTn id="54" dur="1000"/>
                                        <p:tgtEl>
                                          <p:spTgt spid="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18"/>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30" name="Google Shape;330;p18"/>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320</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331" name="Google Shape;331;p1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332" name="Google Shape;332;p18"/>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Key Results</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sp>
        <p:nvSpPr>
          <p:cNvPr id="333" name="Google Shape;333;p18"/>
          <p:cNvSpPr txBox="1"/>
          <p:nvPr/>
        </p:nvSpPr>
        <p:spPr>
          <a:xfrm>
            <a:off x="0" y="1341138"/>
            <a:ext cx="4766700" cy="2409300"/>
          </a:xfrm>
          <a:prstGeom prst="rect">
            <a:avLst/>
          </a:prstGeom>
          <a:noFill/>
          <a:ln>
            <a:noFill/>
          </a:ln>
        </p:spPr>
        <p:txBody>
          <a:bodyPr spcFirstLastPara="1" wrap="square" lIns="91425" tIns="45700" rIns="91425" bIns="45700" anchor="ctr" anchorCtr="0">
            <a:noAutofit/>
          </a:bodyPr>
          <a:lstStyle/>
          <a:p>
            <a:pPr marL="342900" marR="0" lvl="0" indent="-228600" algn="l" defTabSz="914400" rtl="0" eaLnBrk="1" fontAlgn="auto" latinLnBrk="0" hangingPunct="1">
              <a:lnSpc>
                <a:spcPct val="150000"/>
              </a:lnSpc>
              <a:spcBef>
                <a:spcPts val="0"/>
              </a:spcBef>
              <a:spcAft>
                <a:spcPts val="0"/>
              </a:spcAft>
              <a:buClr>
                <a:srgbClr val="000000"/>
              </a:buClr>
              <a:buSzPts val="1800"/>
              <a:buFont typeface="Arial"/>
              <a:buChar char="●"/>
              <a:tabLst/>
              <a:defRPr/>
            </a:pPr>
            <a:r>
              <a:rPr kumimoji="0" lang="en" sz="1800" b="1" i="0" u="sng" strike="noStrike" kern="0" cap="none" spc="0" normalizeH="0" baseline="0" noProof="0">
                <a:ln>
                  <a:noFill/>
                </a:ln>
                <a:solidFill>
                  <a:srgbClr val="000000"/>
                </a:solidFill>
                <a:effectLst/>
                <a:uLnTx/>
                <a:uFillTx/>
                <a:latin typeface="Cambria"/>
                <a:ea typeface="Cambria"/>
                <a:cs typeface="Cambria"/>
                <a:sym typeface="Cambria"/>
              </a:rPr>
              <a:t>DRAM Latency Reduction</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t>
            </a:r>
            <a:r>
              <a:rPr kumimoji="0" lang="en" sz="1800" b="0" i="0" u="none" strike="noStrike" kern="0" cap="none" spc="0" normalizeH="0" baseline="0" noProof="0">
                <a:ln>
                  <a:noFill/>
                </a:ln>
                <a:solidFill>
                  <a:srgbClr val="38761D"/>
                </a:solidFill>
                <a:effectLst/>
                <a:uLnTx/>
                <a:uFillTx/>
                <a:latin typeface="Cambria"/>
                <a:ea typeface="Cambria"/>
                <a:cs typeface="Cambria"/>
                <a:sym typeface="Cambria"/>
              </a:rPr>
              <a:t> </a:t>
            </a:r>
            <a:endParaRPr kumimoji="0" sz="1800" b="0" i="0" u="none" strike="noStrike" kern="0" cap="none" spc="0" normalizeH="0" baseline="0" noProof="0">
              <a:ln>
                <a:noFill/>
              </a:ln>
              <a:solidFill>
                <a:srgbClr val="38761D"/>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Activation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tRCD</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60.1%</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Restoration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tRAS</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64.2%</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Precharge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tRP</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46.4%</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Write-recovery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tWR</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35.2%</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p:txBody>
      </p:sp>
      <p:sp>
        <p:nvSpPr>
          <p:cNvPr id="334" name="Google Shape;334;p18"/>
          <p:cNvSpPr txBox="1"/>
          <p:nvPr/>
        </p:nvSpPr>
        <p:spPr>
          <a:xfrm>
            <a:off x="0" y="3431200"/>
            <a:ext cx="4766700" cy="2157300"/>
          </a:xfrm>
          <a:prstGeom prst="rect">
            <a:avLst/>
          </a:prstGeom>
          <a:noFill/>
          <a:ln>
            <a:noFill/>
          </a:ln>
        </p:spPr>
        <p:txBody>
          <a:bodyPr spcFirstLastPara="1" wrap="square" lIns="91425" tIns="45700" rIns="91425" bIns="45700" anchor="ctr" anchorCtr="0">
            <a:noAutofit/>
          </a:bodyPr>
          <a:lstStyle/>
          <a:p>
            <a:pPr marL="342900" marR="0" lvl="0" indent="-228600" algn="l" defTabSz="914400" rtl="0" eaLnBrk="1" fontAlgn="auto" latinLnBrk="0" hangingPunct="1">
              <a:lnSpc>
                <a:spcPct val="150000"/>
              </a:lnSpc>
              <a:spcBef>
                <a:spcPts val="0"/>
              </a:spcBef>
              <a:spcAft>
                <a:spcPts val="0"/>
              </a:spcAft>
              <a:buClr>
                <a:srgbClr val="000000"/>
              </a:buClr>
              <a:buSzPts val="1800"/>
              <a:buFont typeface="Arial"/>
              <a:buChar char="●"/>
              <a:tabLst/>
              <a:defRPr/>
            </a:pPr>
            <a:r>
              <a:rPr kumimoji="0" lang="en" sz="1800" b="1" i="0" u="sng" strike="noStrike" kern="0" cap="none" spc="0" normalizeH="0" baseline="0" noProof="0">
                <a:ln>
                  <a:noFill/>
                </a:ln>
                <a:solidFill>
                  <a:srgbClr val="000000"/>
                </a:solidFill>
                <a:effectLst/>
                <a:uLnTx/>
                <a:uFillTx/>
                <a:latin typeface="Cambria"/>
                <a:ea typeface="Cambria"/>
                <a:cs typeface="Cambria"/>
                <a:sym typeface="Cambria"/>
              </a:rPr>
              <a:t>System-level Benefits</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t>
            </a:r>
            <a:r>
              <a:rPr kumimoji="0" lang="en" sz="1800" b="0" i="0" u="none" strike="noStrike" kern="0" cap="none" spc="0" normalizeH="0" baseline="0" noProof="0">
                <a:ln>
                  <a:noFill/>
                </a:ln>
                <a:solidFill>
                  <a:srgbClr val="38761D"/>
                </a:solidFill>
                <a:effectLst/>
                <a:uLnTx/>
                <a:uFillTx/>
                <a:latin typeface="Cambria"/>
                <a:ea typeface="Cambria"/>
                <a:cs typeface="Cambria"/>
                <a:sym typeface="Cambria"/>
              </a:rPr>
              <a:t> </a:t>
            </a:r>
            <a:endParaRPr kumimoji="0" sz="1800" b="0" i="0" u="none" strike="noStrike" kern="0" cap="none" spc="0" normalizeH="0" baseline="0" noProof="0">
              <a:ln>
                <a:noFill/>
              </a:ln>
              <a:solidFill>
                <a:srgbClr val="38761D"/>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Performance improvement: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18.6%</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DRAM energy reduction: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29.7%</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DRAM refresh energy reduction: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66.1%</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nvGrpSpPr>
          <p:cNvPr id="335" name="Google Shape;335;p18"/>
          <p:cNvGrpSpPr/>
          <p:nvPr/>
        </p:nvGrpSpPr>
        <p:grpSpPr>
          <a:xfrm>
            <a:off x="5140062" y="1495300"/>
            <a:ext cx="4033489" cy="2419800"/>
            <a:chOff x="5140061" y="638050"/>
            <a:chExt cx="4033489" cy="2419800"/>
          </a:xfrm>
        </p:grpSpPr>
        <p:pic>
          <p:nvPicPr>
            <p:cNvPr id="336" name="Google Shape;336;p18" title="Chart"/>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140061" y="638050"/>
              <a:ext cx="3397863" cy="2101012"/>
            </a:xfrm>
            <a:prstGeom prst="rect">
              <a:avLst/>
            </a:prstGeom>
            <a:noFill/>
            <a:ln>
              <a:noFill/>
            </a:ln>
          </p:spPr>
        </p:pic>
        <p:cxnSp>
          <p:nvCxnSpPr>
            <p:cNvPr id="337" name="Google Shape;337;p18"/>
            <p:cNvCxnSpPr/>
            <p:nvPr/>
          </p:nvCxnSpPr>
          <p:spPr>
            <a:xfrm>
              <a:off x="5810550" y="1075000"/>
              <a:ext cx="2619900" cy="0"/>
            </a:xfrm>
            <a:prstGeom prst="straightConnector1">
              <a:avLst/>
            </a:prstGeom>
            <a:noFill/>
            <a:ln w="19050" cap="flat" cmpd="sng">
              <a:solidFill>
                <a:srgbClr val="FF0000"/>
              </a:solidFill>
              <a:prstDash val="solid"/>
              <a:round/>
              <a:headEnd type="none" w="med" len="med"/>
              <a:tailEnd type="none" w="med" len="med"/>
            </a:ln>
          </p:spPr>
        </p:cxnSp>
        <p:grpSp>
          <p:nvGrpSpPr>
            <p:cNvPr id="338" name="Google Shape;338;p18"/>
            <p:cNvGrpSpPr/>
            <p:nvPr/>
          </p:nvGrpSpPr>
          <p:grpSpPr>
            <a:xfrm>
              <a:off x="5748821" y="2573950"/>
              <a:ext cx="1572704" cy="483900"/>
              <a:chOff x="494796" y="1712125"/>
              <a:chExt cx="1572704" cy="483900"/>
            </a:xfrm>
          </p:grpSpPr>
          <p:sp>
            <p:nvSpPr>
              <p:cNvPr id="339" name="Google Shape;339;p18"/>
              <p:cNvSpPr/>
              <p:nvPr/>
            </p:nvSpPr>
            <p:spPr>
              <a:xfrm>
                <a:off x="494796" y="1811725"/>
                <a:ext cx="151800" cy="151500"/>
              </a:xfrm>
              <a:prstGeom prst="rect">
                <a:avLst/>
              </a:prstGeom>
              <a:solidFill>
                <a:srgbClr val="4285F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40" name="Google Shape;340;p18"/>
              <p:cNvSpPr txBox="1"/>
              <p:nvPr/>
            </p:nvSpPr>
            <p:spPr>
              <a:xfrm>
                <a:off x="686300" y="1712125"/>
                <a:ext cx="1381200" cy="483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200" b="0" i="0" u="none" strike="noStrike" kern="0" cap="none" spc="0" normalizeH="0" baseline="0" noProof="0">
                    <a:ln>
                      <a:noFill/>
                    </a:ln>
                    <a:solidFill>
                      <a:srgbClr val="000000"/>
                    </a:solidFill>
                    <a:effectLst/>
                    <a:uLnTx/>
                    <a:uFillTx/>
                    <a:latin typeface="Cambria"/>
                    <a:ea typeface="Cambria"/>
                    <a:cs typeface="Cambria"/>
                    <a:sym typeface="Cambria"/>
                  </a:rPr>
                  <a:t>Max-capacity</a:t>
                </a:r>
                <a:endParaRPr kumimoji="0" sz="12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grpSp>
          <p:nvGrpSpPr>
            <p:cNvPr id="341" name="Google Shape;341;p18"/>
            <p:cNvGrpSpPr/>
            <p:nvPr/>
          </p:nvGrpSpPr>
          <p:grpSpPr>
            <a:xfrm>
              <a:off x="7041147" y="2573950"/>
              <a:ext cx="2132403" cy="483900"/>
              <a:chOff x="487997" y="1712125"/>
              <a:chExt cx="2132403" cy="483900"/>
            </a:xfrm>
          </p:grpSpPr>
          <p:sp>
            <p:nvSpPr>
              <p:cNvPr id="342" name="Google Shape;342;p18"/>
              <p:cNvSpPr/>
              <p:nvPr/>
            </p:nvSpPr>
            <p:spPr>
              <a:xfrm>
                <a:off x="487997" y="1811725"/>
                <a:ext cx="158700" cy="158400"/>
              </a:xfrm>
              <a:prstGeom prst="rect">
                <a:avLst/>
              </a:prstGeom>
              <a:solidFill>
                <a:srgbClr val="34A85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43" name="Google Shape;343;p18"/>
              <p:cNvSpPr txBox="1"/>
              <p:nvPr/>
            </p:nvSpPr>
            <p:spPr>
              <a:xfrm>
                <a:off x="686300" y="1712125"/>
                <a:ext cx="1934100" cy="483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200" b="0" i="0" u="none" strike="noStrike" kern="0" cap="none" spc="0" normalizeH="0" baseline="0" noProof="0">
                    <a:ln>
                      <a:noFill/>
                    </a:ln>
                    <a:solidFill>
                      <a:srgbClr val="000000"/>
                    </a:solidFill>
                    <a:effectLst/>
                    <a:uLnTx/>
                    <a:uFillTx/>
                    <a:latin typeface="Cambria"/>
                    <a:ea typeface="Cambria"/>
                    <a:cs typeface="Cambria"/>
                    <a:sym typeface="Cambria"/>
                  </a:rPr>
                  <a:t>High-performance</a:t>
                </a:r>
                <a:endParaRPr kumimoji="0" sz="12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grpSp>
      <p:sp>
        <p:nvSpPr>
          <p:cNvPr id="344" name="Google Shape;344;p18"/>
          <p:cNvSpPr txBox="1"/>
          <p:nvPr/>
        </p:nvSpPr>
        <p:spPr>
          <a:xfrm>
            <a:off x="4835375" y="3946275"/>
            <a:ext cx="4033500" cy="13170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500" b="1" i="0" u="none" strike="noStrike" kern="0" cap="none" spc="0" normalizeH="0" baseline="0" noProof="0">
                <a:ln>
                  <a:noFill/>
                </a:ln>
                <a:solidFill>
                  <a:srgbClr val="0070C0"/>
                </a:solidFill>
                <a:effectLst/>
                <a:uLnTx/>
                <a:uFillTx/>
                <a:latin typeface="Cambria"/>
                <a:ea typeface="Cambria"/>
                <a:cs typeface="Cambria"/>
                <a:sym typeface="Cambria"/>
              </a:rPr>
              <a:t>We hope that CLR-DRAM can be exploited to develop more flexible systems that can adapt to the diverse and changing DRAM capacity and latency demands of workloads.</a:t>
            </a:r>
            <a:endParaRPr kumimoji="0" sz="1200" b="1" i="0" u="none" strike="noStrike" kern="0" cap="none" spc="0" normalizeH="0" baseline="0" noProof="0">
              <a:ln>
                <a:noFill/>
              </a:ln>
              <a:solidFill>
                <a:srgbClr val="0070C0"/>
              </a:solidFill>
              <a:effectLst/>
              <a:uLnTx/>
              <a:uFillTx/>
              <a:latin typeface="Cambria"/>
              <a:ea typeface="Cambria"/>
              <a:cs typeface="Cambria"/>
              <a:sym typeface="Cambria"/>
            </a:endParaRPr>
          </a:p>
        </p:txBody>
      </p:sp>
    </p:spTree>
    <p:extLst>
      <p:ext uri="{BB962C8B-B14F-4D97-AF65-F5344CB8AC3E}">
        <p14:creationId xmlns:p14="http://schemas.microsoft.com/office/powerpoint/2010/main" val="1548297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3"/>
                                        </p:tgtEl>
                                        <p:attrNameLst>
                                          <p:attrName>style.visibility</p:attrName>
                                        </p:attrNameLst>
                                      </p:cBhvr>
                                      <p:to>
                                        <p:strVal val="visible"/>
                                      </p:to>
                                    </p:set>
                                    <p:animEffect transition="in" filter="fade">
                                      <p:cBhvr>
                                        <p:cTn id="7" dur="1000"/>
                                        <p:tgtEl>
                                          <p:spTgt spid="333"/>
                                        </p:tgtEl>
                                      </p:cBhvr>
                                    </p:animEffect>
                                  </p:childTnLst>
                                </p:cTn>
                              </p:par>
                              <p:par>
                                <p:cTn id="8" presetID="10" presetClass="entr" presetSubtype="0" fill="hold" nodeType="withEffect">
                                  <p:stCondLst>
                                    <p:cond delay="0"/>
                                  </p:stCondLst>
                                  <p:childTnLst>
                                    <p:set>
                                      <p:cBhvr>
                                        <p:cTn id="9" dur="1" fill="hold">
                                          <p:stCondLst>
                                            <p:cond delay="0"/>
                                          </p:stCondLst>
                                        </p:cTn>
                                        <p:tgtEl>
                                          <p:spTgt spid="335"/>
                                        </p:tgtEl>
                                        <p:attrNameLst>
                                          <p:attrName>style.visibility</p:attrName>
                                        </p:attrNameLst>
                                      </p:cBhvr>
                                      <p:to>
                                        <p:strVal val="visible"/>
                                      </p:to>
                                    </p:set>
                                    <p:animEffect transition="in" filter="fade">
                                      <p:cBhvr>
                                        <p:cTn id="10" dur="1000"/>
                                        <p:tgtEl>
                                          <p:spTgt spid="33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34"/>
                                        </p:tgtEl>
                                        <p:attrNameLst>
                                          <p:attrName>style.visibility</p:attrName>
                                        </p:attrNameLst>
                                      </p:cBhvr>
                                      <p:to>
                                        <p:strVal val="visible"/>
                                      </p:to>
                                    </p:set>
                                    <p:animEffect transition="in" filter="fade">
                                      <p:cBhvr>
                                        <p:cTn id="15" dur="1000"/>
                                        <p:tgtEl>
                                          <p:spTgt spid="33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44"/>
                                        </p:tgtEl>
                                        <p:attrNameLst>
                                          <p:attrName>style.visibility</p:attrName>
                                        </p:attrNameLst>
                                      </p:cBhvr>
                                      <p:to>
                                        <p:strVal val="visible"/>
                                      </p:to>
                                    </p:set>
                                    <p:animEffect transition="in" filter="fade">
                                      <p:cBhvr>
                                        <p:cTn id="20" dur="1000"/>
                                        <p:tgtEl>
                                          <p:spTgt spid="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03BB-C474-3743-9AED-4F8E5978E0F9}"/>
              </a:ext>
            </a:extLst>
          </p:cNvPr>
          <p:cNvSpPr>
            <a:spLocks noGrp="1"/>
          </p:cNvSpPr>
          <p:nvPr>
            <p:ph type="title"/>
          </p:nvPr>
        </p:nvSpPr>
        <p:spPr>
          <a:xfrm>
            <a:off x="228600" y="152400"/>
            <a:ext cx="8915400" cy="1066800"/>
          </a:xfrm>
        </p:spPr>
        <p:txBody>
          <a:bodyPr/>
          <a:lstStyle/>
          <a:p>
            <a:r>
              <a:rPr lang="en-US" sz="3600" dirty="0"/>
              <a:t>More on CLR-DRAM</a:t>
            </a:r>
          </a:p>
        </p:txBody>
      </p:sp>
      <p:sp>
        <p:nvSpPr>
          <p:cNvPr id="3" name="Content Placeholder 2">
            <a:extLst>
              <a:ext uri="{FF2B5EF4-FFF2-40B4-BE49-F238E27FC236}">
                <a16:creationId xmlns:a16="http://schemas.microsoft.com/office/drawing/2014/main" id="{46338C27-AA63-F346-9B31-7ED0FA9A86DD}"/>
              </a:ext>
            </a:extLst>
          </p:cNvPr>
          <p:cNvSpPr>
            <a:spLocks noGrp="1"/>
          </p:cNvSpPr>
          <p:nvPr>
            <p:ph idx="1"/>
          </p:nvPr>
        </p:nvSpPr>
        <p:spPr/>
        <p:txBody>
          <a:bodyPr/>
          <a:lstStyle/>
          <a:p>
            <a:r>
              <a:rPr lang="en-US" sz="2200" dirty="0" err="1"/>
              <a:t>Haocong</a:t>
            </a:r>
            <a:r>
              <a:rPr lang="en-US" sz="2200" dirty="0"/>
              <a:t> Luo, Taha </a:t>
            </a:r>
            <a:r>
              <a:rPr lang="en-US" sz="2200" dirty="0" err="1"/>
              <a:t>Shahroodi</a:t>
            </a:r>
            <a:r>
              <a:rPr lang="en-US" sz="2200" dirty="0"/>
              <a:t>, Hasan Hassan, Minesh Patel, A. </a:t>
            </a:r>
            <a:r>
              <a:rPr lang="en-US" sz="2200" dirty="0" err="1"/>
              <a:t>Giray</a:t>
            </a:r>
            <a:r>
              <a:rPr lang="en-US" sz="2200" dirty="0"/>
              <a:t> </a:t>
            </a:r>
            <a:r>
              <a:rPr lang="en-US" sz="2200" dirty="0" err="1"/>
              <a:t>Yaglikci</a:t>
            </a:r>
            <a:r>
              <a:rPr lang="en-US" sz="2200" dirty="0"/>
              <a:t>, Lois </a:t>
            </a:r>
            <a:r>
              <a:rPr lang="en-US" sz="2200" dirty="0" err="1"/>
              <a:t>Orosa</a:t>
            </a:r>
            <a:r>
              <a:rPr lang="en-US" sz="2200" dirty="0"/>
              <a:t>, Jisung Park, and Onur Mutlu,</a:t>
            </a:r>
            <a:br>
              <a:rPr lang="en-US" sz="2200" dirty="0"/>
            </a:br>
            <a:r>
              <a:rPr lang="en-US" sz="2200" b="1" dirty="0">
                <a:hlinkClick r:id="rId2"/>
              </a:rPr>
              <a:t>"CLR-DRAM: A Low-Cost DRAM Architecture Enabling Dynamic Capacity-Latency Trade-Off"</a:t>
            </a:r>
            <a:br>
              <a:rPr lang="en-US" sz="2200" dirty="0"/>
            </a:br>
            <a:r>
              <a:rPr lang="en-US" sz="2200" i="1" dirty="0"/>
              <a:t>Proceedings of the </a:t>
            </a:r>
            <a:r>
              <a:rPr lang="en-US" sz="2200" i="1" dirty="0">
                <a:hlinkClick r:id="rId3"/>
              </a:rPr>
              <a:t>47th International Symposium on Computer Architecture</a:t>
            </a:r>
            <a:r>
              <a:rPr lang="en-US" sz="2200" i="1" dirty="0"/>
              <a:t> (</a:t>
            </a:r>
            <a:r>
              <a:rPr lang="en-US" sz="2200" b="1" i="1" dirty="0"/>
              <a:t>ISCA</a:t>
            </a:r>
            <a:r>
              <a:rPr lang="en-US" sz="2200" i="1" dirty="0"/>
              <a:t>)</a:t>
            </a:r>
            <a:r>
              <a:rPr lang="en-US" sz="2200" dirty="0"/>
              <a:t>, Valencia, Spain, June 2020.</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a:t>
            </a:r>
            <a:br>
              <a:rPr lang="en-US" sz="2200" dirty="0"/>
            </a:br>
            <a:r>
              <a:rPr lang="en-US" sz="2200" dirty="0"/>
              <a:t>[</a:t>
            </a:r>
            <a:r>
              <a:rPr lang="en-US" sz="2200" dirty="0">
                <a:hlinkClick r:id="rId6"/>
              </a:rPr>
              <a:t>Lightning Talk Slides (pptx)</a:t>
            </a:r>
            <a:r>
              <a:rPr lang="en-US" sz="2200" dirty="0"/>
              <a:t> </a:t>
            </a:r>
            <a:r>
              <a:rPr lang="en-US" sz="2200" dirty="0">
                <a:hlinkClick r:id="rId7"/>
              </a:rPr>
              <a:t>(pdf)</a:t>
            </a:r>
            <a:r>
              <a:rPr lang="en-US" sz="2200" dirty="0"/>
              <a:t>]</a:t>
            </a:r>
            <a:br>
              <a:rPr lang="en-US" sz="2200" dirty="0"/>
            </a:br>
            <a:r>
              <a:rPr lang="en-US" sz="2200" dirty="0"/>
              <a:t>[</a:t>
            </a:r>
            <a:r>
              <a:rPr lang="en-US" sz="2200" dirty="0">
                <a:hlinkClick r:id="rId8"/>
              </a:rPr>
              <a:t>Talk Video</a:t>
            </a:r>
            <a:r>
              <a:rPr lang="en-US" sz="2200" dirty="0"/>
              <a:t> (20 minutes)]</a:t>
            </a:r>
            <a:br>
              <a:rPr lang="en-US" sz="2200" dirty="0"/>
            </a:br>
            <a:r>
              <a:rPr lang="en-US" sz="2200" dirty="0"/>
              <a:t>[</a:t>
            </a:r>
            <a:r>
              <a:rPr lang="en-US" sz="2200" dirty="0">
                <a:hlinkClick r:id="rId9"/>
              </a:rPr>
              <a:t>Lightning Talk Video</a:t>
            </a:r>
            <a:r>
              <a:rPr lang="en-US" sz="2200" dirty="0"/>
              <a:t> (3 minutes)]</a:t>
            </a:r>
          </a:p>
          <a:p>
            <a:pPr marL="0" indent="0">
              <a:buNone/>
            </a:pPr>
            <a:endParaRPr lang="en-US" sz="2200" dirty="0"/>
          </a:p>
        </p:txBody>
      </p:sp>
      <p:sp>
        <p:nvSpPr>
          <p:cNvPr id="4" name="Slide Number Placeholder 3">
            <a:extLst>
              <a:ext uri="{FF2B5EF4-FFF2-40B4-BE49-F238E27FC236}">
                <a16:creationId xmlns:a16="http://schemas.microsoft.com/office/drawing/2014/main" id="{BE9F525C-1573-0943-86E0-ACEB4B8A310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0F14FA1-CD5D-204C-A4F6-152CF334C6AE}"/>
              </a:ext>
            </a:extLst>
          </p:cNvPr>
          <p:cNvPicPr>
            <a:picLocks noChangeAspect="1"/>
          </p:cNvPicPr>
          <p:nvPr/>
        </p:nvPicPr>
        <p:blipFill>
          <a:blip r:embed="rId10"/>
          <a:stretch>
            <a:fillRect/>
          </a:stretch>
        </p:blipFill>
        <p:spPr>
          <a:xfrm>
            <a:off x="1330142" y="4692650"/>
            <a:ext cx="6489700" cy="1854200"/>
          </a:xfrm>
          <a:prstGeom prst="rect">
            <a:avLst/>
          </a:prstGeom>
        </p:spPr>
      </p:pic>
    </p:spTree>
    <p:extLst>
      <p:ext uri="{BB962C8B-B14F-4D97-AF65-F5344CB8AC3E}">
        <p14:creationId xmlns:p14="http://schemas.microsoft.com/office/powerpoint/2010/main" val="296617342"/>
      </p:ext>
    </p:extLst>
  </p:cSld>
  <p:clrMapOvr>
    <a:masterClrMapping/>
  </p:clrMapOvr>
  <p:transition/>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Reducing Refresh Latency</a:t>
            </a:r>
          </a:p>
        </p:txBody>
      </p:sp>
      <p:sp>
        <p:nvSpPr>
          <p:cNvPr id="3" name="Content Placeholder 2"/>
          <p:cNvSpPr>
            <a:spLocks noGrp="1"/>
          </p:cNvSpPr>
          <p:nvPr>
            <p:ph idx="1"/>
          </p:nvPr>
        </p:nvSpPr>
        <p:spPr>
          <a:xfrm>
            <a:off x="228600" y="980728"/>
            <a:ext cx="8915400" cy="5193723"/>
          </a:xfrm>
        </p:spPr>
        <p:txBody>
          <a:bodyPr/>
          <a:lstStyle/>
          <a:p>
            <a:r>
              <a:rPr lang="en-US" dirty="0"/>
              <a:t>Anup Das, Hasan Hassan, and Onur Mutlu,</a:t>
            </a:r>
            <a:br>
              <a:rPr lang="en-US" dirty="0"/>
            </a:br>
            <a:r>
              <a:rPr lang="en-US" b="1" dirty="0">
                <a:hlinkClick r:id="rId2"/>
              </a:rPr>
              <a:t>"VRL-DRAM: Improving DRAM Performance via Variable Refresh Latency"</a:t>
            </a:r>
            <a:br>
              <a:rPr lang="en-US" dirty="0"/>
            </a:br>
            <a:r>
              <a:rPr lang="en-US" i="1" dirty="0"/>
              <a:t>Proceedings of the </a:t>
            </a:r>
            <a:r>
              <a:rPr lang="en-US" i="1" dirty="0">
                <a:hlinkClick r:id="rId3"/>
              </a:rPr>
              <a:t>55th Design Automation Conference</a:t>
            </a:r>
            <a:r>
              <a:rPr lang="en-US" i="1" dirty="0"/>
              <a:t> (</a:t>
            </a:r>
            <a:r>
              <a:rPr lang="en-US" b="1" i="1" dirty="0"/>
              <a:t>DAC</a:t>
            </a:r>
            <a:r>
              <a:rPr lang="en-US" i="1" dirty="0"/>
              <a:t>)</a:t>
            </a:r>
            <a:r>
              <a:rPr lang="en-US" dirty="0"/>
              <a:t>, San Francisco, CA, USA, June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F6FB4DB5-F4F4-BB45-BE1E-975C9983FAD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717129"/>
            <a:ext cx="9144000" cy="2376167"/>
          </a:xfrm>
          <a:prstGeom prst="rect">
            <a:avLst/>
          </a:prstGeom>
        </p:spPr>
      </p:pic>
    </p:spTree>
    <p:extLst>
      <p:ext uri="{BB962C8B-B14F-4D97-AF65-F5344CB8AC3E}">
        <p14:creationId xmlns:p14="http://schemas.microsoft.com/office/powerpoint/2010/main" val="12808978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Parallelizing Refreshes and Accesses</a:t>
            </a:r>
          </a:p>
        </p:txBody>
      </p:sp>
      <p:sp>
        <p:nvSpPr>
          <p:cNvPr id="3" name="Content Placeholder 2"/>
          <p:cNvSpPr>
            <a:spLocks noGrp="1"/>
          </p:cNvSpPr>
          <p:nvPr>
            <p:ph idx="1"/>
          </p:nvPr>
        </p:nvSpPr>
        <p:spPr>
          <a:xfrm>
            <a:off x="228600" y="980728"/>
            <a:ext cx="8610600" cy="4876800"/>
          </a:xfrm>
        </p:spPr>
        <p:txBody>
          <a:bodyPr/>
          <a:lstStyle/>
          <a:p>
            <a:r>
              <a:rPr lang="en-US" sz="2000" dirty="0"/>
              <a:t>Kevin Chang, Donghyuk Lee, </a:t>
            </a:r>
            <a:r>
              <a:rPr lang="en-US" sz="2000" dirty="0" err="1"/>
              <a:t>Zeshan</a:t>
            </a:r>
            <a:r>
              <a:rPr lang="en-US" sz="2000" dirty="0"/>
              <a:t> </a:t>
            </a:r>
            <a:r>
              <a:rPr lang="en-US" sz="2000" dirty="0" err="1"/>
              <a:t>Chishti</a:t>
            </a:r>
            <a:r>
              <a:rPr lang="en-US" sz="2000" dirty="0"/>
              <a:t>, </a:t>
            </a:r>
            <a:r>
              <a:rPr lang="en-US" sz="2000" dirty="0" err="1"/>
              <a:t>Alaa</a:t>
            </a:r>
            <a:r>
              <a:rPr lang="en-US" sz="2000" dirty="0"/>
              <a:t> </a:t>
            </a:r>
            <a:r>
              <a:rPr lang="en-US" sz="2000" dirty="0" err="1"/>
              <a:t>Alameldeen</a:t>
            </a:r>
            <a:r>
              <a:rPr lang="en-US" sz="2000" dirty="0"/>
              <a:t>, Chris Wilkerson, Yoongu Kim, and Onur Mutlu,</a:t>
            </a:r>
            <a:br>
              <a:rPr lang="en-US" sz="2000" dirty="0"/>
            </a:br>
            <a:r>
              <a:rPr lang="en-US" sz="2000" b="1" dirty="0">
                <a:hlinkClick r:id="rId2"/>
              </a:rPr>
              <a:t>"Improving DRAM Performance by Parallelizing Refreshes with Accesses"</a:t>
            </a:r>
            <a:r>
              <a:rPr lang="en-US" sz="2000" dirty="0"/>
              <a:t> </a:t>
            </a:r>
            <a:br>
              <a:rPr lang="en-US" sz="2000" dirty="0"/>
            </a:br>
            <a:r>
              <a:rPr lang="en-US" sz="2000" i="1" dirty="0"/>
              <a:t>Proceedings of the </a:t>
            </a:r>
            <a:r>
              <a:rPr lang="en-US" sz="2000" i="1" dirty="0">
                <a:hlinkClick r:id="rId3"/>
              </a:rPr>
              <a:t>20th International Symposium on High-Performance Computer Architecture</a:t>
            </a:r>
            <a:r>
              <a:rPr lang="en-US" sz="2000" i="1" dirty="0"/>
              <a:t> (</a:t>
            </a:r>
            <a:r>
              <a:rPr lang="en-US" sz="2000" b="1" i="1" dirty="0"/>
              <a:t>HPCA</a:t>
            </a:r>
            <a:r>
              <a:rPr lang="en-US" sz="2000" i="1" dirty="0"/>
              <a:t>)</a:t>
            </a:r>
            <a:r>
              <a:rPr lang="en-US" sz="2000" dirty="0"/>
              <a:t>, Orlando, FL, February 2014. [</a:t>
            </a:r>
            <a:r>
              <a:rPr lang="en-US" sz="2000" dirty="0">
                <a:hlinkClick r:id="rId4"/>
              </a:rPr>
              <a:t>Summary</a:t>
            </a:r>
            <a:r>
              <a:rPr lang="en-US" sz="2000" dirty="0"/>
              <a:t>] [</a:t>
            </a:r>
            <a:r>
              <a:rPr lang="en-US" sz="2000" dirty="0">
                <a:hlinkClick r:id="rId5"/>
              </a:rPr>
              <a:t>Slides (pptx)</a:t>
            </a:r>
            <a:r>
              <a:rPr lang="en-US" sz="2000" dirty="0"/>
              <a:t> </a:t>
            </a:r>
            <a:r>
              <a:rPr lang="en-US" sz="2000" dirty="0">
                <a:hlinkClick r:id="rId6"/>
              </a:rPr>
              <a:t>(pdf)</a:t>
            </a:r>
            <a:r>
              <a:rPr lang="en-US" sz="20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108520" y="3804590"/>
            <a:ext cx="9144000" cy="2576738"/>
          </a:xfrm>
          <a:prstGeom prst="rect">
            <a:avLst/>
          </a:prstGeom>
        </p:spPr>
      </p:pic>
    </p:spTree>
    <p:extLst>
      <p:ext uri="{BB962C8B-B14F-4D97-AF65-F5344CB8AC3E}">
        <p14:creationId xmlns:p14="http://schemas.microsoft.com/office/powerpoint/2010/main" val="35372771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Eliminating Refreshes</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3108985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Latency-Voltage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 </a:t>
            </a:r>
            <a:r>
              <a:rPr lang="en-US" sz="2000" dirty="0" err="1"/>
              <a:t>Giray</a:t>
            </a:r>
            <a:r>
              <a:rPr lang="en-US" sz="2000" dirty="0"/>
              <a:t> </a:t>
            </a:r>
            <a:r>
              <a:rPr lang="en-US" sz="2000" dirty="0" err="1"/>
              <a:t>Yaglikci</a:t>
            </a:r>
            <a:r>
              <a:rPr lang="en-US" sz="2000" dirty="0"/>
              <a:t>, </a:t>
            </a:r>
            <a:r>
              <a:rPr lang="en-US" sz="2000" dirty="0" err="1"/>
              <a:t>Saugata</a:t>
            </a:r>
            <a:r>
              <a:rPr lang="en-US" sz="2000" dirty="0"/>
              <a:t> </a:t>
            </a:r>
            <a:r>
              <a:rPr lang="en-US" sz="2000" dirty="0" err="1"/>
              <a:t>Ghose</a:t>
            </a:r>
            <a:r>
              <a:rPr lang="en-US" sz="2000" dirty="0"/>
              <a:t>, </a:t>
            </a:r>
            <a:r>
              <a:rPr lang="en-US" sz="2000" dirty="0" err="1"/>
              <a:t>Aditya</a:t>
            </a:r>
            <a:r>
              <a:rPr lang="en-US" sz="2000" dirty="0"/>
              <a:t> </a:t>
            </a:r>
            <a:r>
              <a:rPr lang="en-US" sz="2000" dirty="0" err="1"/>
              <a:t>Agrawal</a:t>
            </a:r>
            <a:r>
              <a:rPr lang="en-US" sz="2000" dirty="0"/>
              <a:t>, </a:t>
            </a:r>
            <a:r>
              <a:rPr lang="en-US" sz="2000" dirty="0" err="1"/>
              <a:t>Niladrish</a:t>
            </a:r>
            <a:r>
              <a:rPr lang="en-US" sz="2000" dirty="0"/>
              <a:t> </a:t>
            </a:r>
            <a:r>
              <a:rPr lang="en-US" sz="2000" dirty="0" err="1"/>
              <a:t>Chatterjee</a:t>
            </a:r>
            <a:r>
              <a:rPr lang="en-US" sz="2000" dirty="0"/>
              <a:t>, </a:t>
            </a:r>
            <a:r>
              <a:rPr lang="en-US" sz="2000" dirty="0" err="1"/>
              <a:t>Abhijith</a:t>
            </a:r>
            <a:r>
              <a:rPr lang="en-US" sz="2000" dirty="0"/>
              <a:t> </a:t>
            </a:r>
            <a:r>
              <a:rPr lang="en-US" sz="2000" dirty="0" err="1"/>
              <a:t>Kashyap</a:t>
            </a:r>
            <a:r>
              <a:rPr lang="en-US" sz="2000" dirty="0"/>
              <a:t>, </a:t>
            </a:r>
            <a:r>
              <a:rPr lang="en-US" sz="2000" dirty="0" err="1"/>
              <a:t>Donghyuk</a:t>
            </a:r>
            <a:r>
              <a:rPr lang="en-US" sz="2000" dirty="0"/>
              <a:t> Lee, Mike O'Connor, Hasan Hassan, and Onur Mutlu,</a:t>
            </a:r>
            <a:br>
              <a:rPr lang="en-US" sz="2000" dirty="0"/>
            </a:br>
            <a:r>
              <a:rPr lang="en-US" sz="2000" b="1" dirty="0">
                <a:hlinkClick r:id="rId2"/>
              </a:rPr>
              <a:t>"Understanding Reduced-Voltage Operation in Modern DRAM Devices: Experimental Characterization, Analysis, and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372785"/>
            <a:ext cx="9144000" cy="1864527"/>
          </a:xfrm>
          <a:prstGeom prst="rect">
            <a:avLst/>
          </a:prstGeom>
        </p:spPr>
      </p:pic>
    </p:spTree>
    <p:extLst>
      <p:ext uri="{BB962C8B-B14F-4D97-AF65-F5344CB8AC3E}">
        <p14:creationId xmlns:p14="http://schemas.microsoft.com/office/powerpoint/2010/main" val="13123967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VAMPIRE DRAM Power Model</a:t>
            </a:r>
          </a:p>
        </p:txBody>
      </p:sp>
      <p:sp>
        <p:nvSpPr>
          <p:cNvPr id="3" name="Content Placeholder 2"/>
          <p:cNvSpPr>
            <a:spLocks noGrp="1"/>
          </p:cNvSpPr>
          <p:nvPr>
            <p:ph idx="1"/>
          </p:nvPr>
        </p:nvSpPr>
        <p:spPr/>
        <p:txBody>
          <a:bodyPr/>
          <a:lstStyle/>
          <a:p>
            <a:r>
              <a:rPr lang="en-US" sz="1600" dirty="0"/>
              <a:t>Saugata Ghose, A. </a:t>
            </a:r>
            <a:r>
              <a:rPr lang="en-US" sz="1600" dirty="0" err="1"/>
              <a:t>Giray</a:t>
            </a:r>
            <a:r>
              <a:rPr lang="en-US" sz="1600" dirty="0"/>
              <a:t> </a:t>
            </a:r>
            <a:r>
              <a:rPr lang="en-US" sz="1600" dirty="0" err="1"/>
              <a:t>Yaglikci</a:t>
            </a:r>
            <a:r>
              <a:rPr lang="en-US" sz="1600" dirty="0"/>
              <a:t>, Raghav Gupta, </a:t>
            </a:r>
            <a:r>
              <a:rPr lang="en-US" sz="1600" dirty="0" err="1"/>
              <a:t>Donghyuk</a:t>
            </a:r>
            <a:r>
              <a:rPr lang="en-US" sz="1600" dirty="0"/>
              <a:t> Lee, Kais </a:t>
            </a:r>
            <a:r>
              <a:rPr lang="en-US" sz="1600" dirty="0" err="1"/>
              <a:t>Kudrolli</a:t>
            </a:r>
            <a:r>
              <a:rPr lang="en-US" sz="1600" dirty="0"/>
              <a:t>, William X. Liu, Hasan Hassan, Kevin K. Chang, </a:t>
            </a:r>
            <a:r>
              <a:rPr lang="en-US" sz="1600" dirty="0" err="1"/>
              <a:t>Niladrish</a:t>
            </a:r>
            <a:r>
              <a:rPr lang="en-US" sz="1600" dirty="0"/>
              <a:t> Chatterjee, Aditya Agrawal, Mike O'Connor, and Onur Mutlu,</a:t>
            </a:r>
            <a:br>
              <a:rPr lang="en-US" sz="1600" dirty="0"/>
            </a:br>
            <a:r>
              <a:rPr lang="en-US" sz="1600" b="1" dirty="0">
                <a:hlinkClick r:id="rId2"/>
              </a:rPr>
              <a:t>"What Your DRAM Power Models Are Not Telling You: Lessons from a Detailed Experimental Study"</a:t>
            </a:r>
            <a:br>
              <a:rPr lang="en-US" sz="1600" dirty="0"/>
            </a:br>
            <a:r>
              <a:rPr lang="en-US" sz="1600" i="1" dirty="0"/>
              <a:t>Proceedings of the </a:t>
            </a:r>
            <a:r>
              <a:rPr lang="en-US" sz="1600" i="1" dirty="0">
                <a:hlinkClick r:id="rId3"/>
              </a:rPr>
              <a:t>ACM International Conference on Measurement and Modeling of Computer Systems</a:t>
            </a:r>
            <a:r>
              <a:rPr lang="en-US" sz="1600" i="1" dirty="0"/>
              <a:t> (</a:t>
            </a:r>
            <a:r>
              <a:rPr lang="en-US" sz="1600" b="1" i="1" dirty="0"/>
              <a:t>SIGMETRICS</a:t>
            </a:r>
            <a:r>
              <a:rPr lang="en-US" sz="1600" i="1" dirty="0"/>
              <a:t>)</a:t>
            </a:r>
            <a:r>
              <a:rPr lang="en-US" sz="1600" dirty="0"/>
              <a:t>, Irvine, CA, USA, June 2018.</a:t>
            </a:r>
            <a:br>
              <a:rPr lang="en-US" sz="1600" dirty="0"/>
            </a:br>
            <a:r>
              <a:rPr lang="en-US" sz="1600" dirty="0"/>
              <a:t>[</a:t>
            </a:r>
            <a:r>
              <a:rPr lang="en-US" sz="1600" dirty="0">
                <a:hlinkClick r:id="rId4"/>
              </a:rPr>
              <a:t>Abstract</a:t>
            </a:r>
            <a:r>
              <a:rPr lang="en-US" sz="1600" dirty="0"/>
              <a:t>]</a:t>
            </a:r>
            <a:br>
              <a:rPr lang="en-US" sz="1600" dirty="0"/>
            </a:br>
            <a:r>
              <a:rPr lang="en-US" sz="1600" dirty="0"/>
              <a:t>[</a:t>
            </a:r>
            <a:r>
              <a:rPr lang="en-US" sz="1600" dirty="0">
                <a:hlinkClick r:id="rId5"/>
              </a:rPr>
              <a:t>POMACS Journal Version (same content, different format)</a:t>
            </a:r>
            <a:r>
              <a:rPr lang="en-US" sz="1600" dirty="0"/>
              <a:t>]</a:t>
            </a:r>
            <a:br>
              <a:rPr lang="en-US" sz="1600" dirty="0"/>
            </a:br>
            <a:r>
              <a:rPr lang="en-US" sz="1600" dirty="0"/>
              <a:t>[</a:t>
            </a:r>
            <a:r>
              <a:rPr lang="en-US" sz="1600" dirty="0">
                <a:hlinkClick r:id="rId6"/>
              </a:rPr>
              <a:t>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VAMPIRE DRAM Power Model</a:t>
            </a:r>
            <a:r>
              <a:rPr lang="en-US" sz="1600" dirty="0"/>
              <a:t>]</a:t>
            </a:r>
          </a:p>
          <a:p>
            <a:pPr marL="0" indent="0">
              <a:buNone/>
            </a:pPr>
            <a:br>
              <a:rPr lang="en-US" sz="1600" dirty="0"/>
            </a:br>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25264329-3EB3-D04C-8267-5E1D7D5F7D6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05064"/>
            <a:ext cx="9144000" cy="2425744"/>
          </a:xfrm>
          <a:prstGeom prst="rect">
            <a:avLst/>
          </a:prstGeom>
        </p:spPr>
      </p:pic>
    </p:spTree>
    <p:extLst>
      <p:ext uri="{BB962C8B-B14F-4D97-AF65-F5344CB8AC3E}">
        <p14:creationId xmlns:p14="http://schemas.microsoft.com/office/powerpoint/2010/main" val="40741584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We Can Reduce</a:t>
            </a:r>
          </a:p>
          <a:p>
            <a:pPr marL="0" indent="0" algn="ctr">
              <a:buNone/>
            </a:pPr>
            <a:r>
              <a:rPr lang="en-US" sz="6400" dirty="0">
                <a:solidFill>
                  <a:srgbClr val="FF0000"/>
                </a:solidFill>
              </a:rPr>
              <a:t>Memory Latency</a:t>
            </a:r>
          </a:p>
          <a:p>
            <a:pPr marL="0" indent="0" algn="ctr">
              <a:buNone/>
            </a:pPr>
            <a:r>
              <a:rPr lang="en-US" sz="6400" dirty="0">
                <a:solidFill>
                  <a:srgbClr val="0432FF"/>
                </a:solidFill>
              </a:rPr>
              <a:t>with Change of Mindset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119857883"/>
      </p:ext>
    </p:extLst>
  </p:cSld>
  <p:clrMapOvr>
    <a:masterClrMapping/>
  </p:clrMapOvr>
  <p:transition/>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solidFill>
                  <a:srgbClr val="0432FF"/>
                </a:solidFill>
              </a:rPr>
              <a:t>to Reduce Latency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835066258"/>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28.5|1.1|0.7|1.2|0.5|13.7|1|5.9|1.2|10"/>
</p:tagLst>
</file>

<file path=ppt/tags/tag2.xml><?xml version="1.0" encoding="utf-8"?>
<p:tagLst xmlns:a="http://schemas.openxmlformats.org/drawingml/2006/main" xmlns:r="http://schemas.openxmlformats.org/officeDocument/2006/relationships" xmlns:p="http://schemas.openxmlformats.org/presentationml/2006/main">
  <p:tag name="TIMING" val="|6.8|4.7|6.4"/>
</p:tagLst>
</file>

<file path=ppt/tags/tag3.xml><?xml version="1.0" encoding="utf-8"?>
<p:tagLst xmlns:a="http://schemas.openxmlformats.org/drawingml/2006/main" xmlns:r="http://schemas.openxmlformats.org/officeDocument/2006/relationships" xmlns:p="http://schemas.openxmlformats.org/presentationml/2006/main">
  <p:tag name="TIMING" val="|0.7|8.6"/>
</p:tagLst>
</file>

<file path=ppt/tags/tag4.xml><?xml version="1.0" encoding="utf-8"?>
<p:tagLst xmlns:a="http://schemas.openxmlformats.org/drawingml/2006/main" xmlns:r="http://schemas.openxmlformats.org/officeDocument/2006/relationships" xmlns:p="http://schemas.openxmlformats.org/presentationml/2006/main">
  <p:tag name="TIMING" val="|19.9|10.3"/>
</p:tagLst>
</file>

<file path=ppt/tags/tag5.xml><?xml version="1.0" encoding="utf-8"?>
<p:tagLst xmlns:a="http://schemas.openxmlformats.org/drawingml/2006/main" xmlns:r="http://schemas.openxmlformats.org/officeDocument/2006/relationships" xmlns:p="http://schemas.openxmlformats.org/presentationml/2006/main">
  <p:tag name="TIMING" val="|8.4|5|6.7|4.9|9.2|10.8"/>
</p:tagLst>
</file>

<file path=ppt/tags/tag6.xml><?xml version="1.0" encoding="utf-8"?>
<p:tagLst xmlns:a="http://schemas.openxmlformats.org/drawingml/2006/main" xmlns:r="http://schemas.openxmlformats.org/officeDocument/2006/relationships" xmlns:p="http://schemas.openxmlformats.org/presentationml/2006/main">
  <p:tag name="TIMING" val="|6.4|6.4"/>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1.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5.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7.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7.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9.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CMU-SAFARI">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F497D"/>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MU-SAFARI" id="{B15788EB-35F8-49D3-8BDF-2EB8D26A72D0}" vid="{7C2D58BB-235D-4341-930F-6DE16E8DC665}"/>
    </a:ext>
  </a:extLst>
</a:theme>
</file>

<file path=ppt/theme/theme74.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76.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7.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ambria"/>
        <a:ea typeface=""/>
        <a:cs typeface=""/>
      </a:majorFont>
      <a:minorFont>
        <a:latin typeface="Cambri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9.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0.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1.xml><?xml version="1.0" encoding="utf-8"?>
<a:theme xmlns:a="http://schemas.openxmlformats.org/drawingml/2006/main" name="6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2.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4.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221967</TotalTime>
  <Words>23155</Words>
  <Application>Microsoft Macintosh PowerPoint</Application>
  <PresentationFormat>On-screen Show (4:3)</PresentationFormat>
  <Paragraphs>3181</Paragraphs>
  <Slides>328</Slides>
  <Notes>54</Notes>
  <HiddenSlides>0</HiddenSlides>
  <MMClips>6</MMClips>
  <ScaleCrop>false</ScaleCrop>
  <HeadingPairs>
    <vt:vector size="8" baseType="variant">
      <vt:variant>
        <vt:lpstr>Fonts Used</vt:lpstr>
      </vt:variant>
      <vt:variant>
        <vt:i4>38</vt:i4>
      </vt:variant>
      <vt:variant>
        <vt:lpstr>Theme</vt:lpstr>
      </vt:variant>
      <vt:variant>
        <vt:i4>84</vt:i4>
      </vt:variant>
      <vt:variant>
        <vt:lpstr>Embedded OLE Servers</vt:lpstr>
      </vt:variant>
      <vt:variant>
        <vt:i4>1</vt:i4>
      </vt:variant>
      <vt:variant>
        <vt:lpstr>Slide Titles</vt:lpstr>
      </vt:variant>
      <vt:variant>
        <vt:i4>328</vt:i4>
      </vt:variant>
    </vt:vector>
  </HeadingPairs>
  <TitlesOfParts>
    <vt:vector size="451" baseType="lpstr">
      <vt:lpstr>맑은 고딕</vt:lpstr>
      <vt:lpstr>ＭＳ Ｐゴシック</vt:lpstr>
      <vt:lpstr>宋体</vt:lpstr>
      <vt:lpstr>ヒラギノ角ゴ ProN W3</vt:lpstr>
      <vt:lpstr>ヒラギノ角ゴ ProN W6</vt:lpstr>
      <vt:lpstr>Adobe Garamond Pro</vt:lpstr>
      <vt:lpstr>Adobe Garamond Pro Bold</vt:lpstr>
      <vt:lpstr>Apple Chancery</vt:lpstr>
      <vt:lpstr>Arial</vt:lpstr>
      <vt:lpstr>Arial Narrow</vt:lpstr>
      <vt:lpstr>Calibri</vt:lpstr>
      <vt:lpstr>Calibri Light</vt:lpstr>
      <vt:lpstr>Cambria</vt:lpstr>
      <vt:lpstr>Cambria Math</vt:lpstr>
      <vt:lpstr>Chalkduster</vt:lpstr>
      <vt:lpstr>Corbel</vt:lpstr>
      <vt:lpstr>Courier New</vt:lpstr>
      <vt:lpstr>europa</vt:lpstr>
      <vt:lpstr>Futura Medium</vt:lpstr>
      <vt:lpstr>Garamond</vt:lpstr>
      <vt:lpstr>Gill Sans</vt:lpstr>
      <vt:lpstr>Gill Sans MT</vt:lpstr>
      <vt:lpstr>Lucida Grande</vt:lpstr>
      <vt:lpstr>Mangal</vt:lpstr>
      <vt:lpstr>Myriad Pro Bold Cond</vt:lpstr>
      <vt:lpstr>Myriad Pro Cond</vt:lpstr>
      <vt:lpstr>나눔고딕</vt:lpstr>
      <vt:lpstr>Palatino Linotype</vt:lpstr>
      <vt:lpstr>Symbol</vt:lpstr>
      <vt:lpstr>Tahoma</vt:lpstr>
      <vt:lpstr>Times New Roman</vt:lpstr>
      <vt:lpstr>Verdana</vt:lpstr>
      <vt:lpstr>Vista Sans OT Medium</vt:lpstr>
      <vt:lpstr>Whitney-Bold</vt:lpstr>
      <vt:lpstr>Whitney-Medium</vt:lpstr>
      <vt:lpstr>Whitney-Semibold SC</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7_sesha-theme</vt:lpstr>
      <vt:lpstr>153_Edge</vt:lpstr>
      <vt:lpstr>5_Edge</vt:lpstr>
      <vt:lpstr>7_Edge</vt:lpstr>
      <vt:lpstr>3_sesha-theme</vt:lpstr>
      <vt:lpstr>18_Edge</vt:lpstr>
      <vt:lpstr>4_sesha-theme</vt:lpstr>
      <vt:lpstr>19_Edge</vt:lpstr>
      <vt:lpstr>10_Edge</vt:lpstr>
      <vt:lpstr>60_Edge</vt:lpstr>
      <vt:lpstr>11_Edge</vt:lpstr>
      <vt:lpstr>12_Edge</vt:lpstr>
      <vt:lpstr>14_Edge</vt:lpstr>
      <vt:lpstr>171_Edge</vt:lpstr>
      <vt:lpstr>2_Edge</vt:lpstr>
      <vt:lpstr>40_Edge</vt:lpstr>
      <vt:lpstr>Simple Light</vt:lpstr>
      <vt:lpstr>15_Edge</vt:lpstr>
      <vt:lpstr>19_Office Theme</vt:lpstr>
      <vt:lpstr>16_Edge</vt:lpstr>
      <vt:lpstr>Office Theme</vt:lpstr>
      <vt:lpstr>99_Edge</vt:lpstr>
      <vt:lpstr>137_Edge</vt:lpstr>
      <vt:lpstr>24_Edge</vt:lpstr>
      <vt:lpstr>155_Edge</vt:lpstr>
      <vt:lpstr>25_Edge</vt:lpstr>
      <vt:lpstr>62_Edge</vt:lpstr>
      <vt:lpstr>28_Edge</vt:lpstr>
      <vt:lpstr>24_Office Theme</vt:lpstr>
      <vt:lpstr>100_Edge</vt:lpstr>
      <vt:lpstr>29_Edge</vt:lpstr>
      <vt:lpstr>41_Edge</vt:lpstr>
      <vt:lpstr>101_Edge</vt:lpstr>
      <vt:lpstr>CMU-SAFARI</vt:lpstr>
      <vt:lpstr>102_Edge</vt:lpstr>
      <vt:lpstr>5_Office Theme</vt:lpstr>
      <vt:lpstr>21_Office Theme</vt:lpstr>
      <vt:lpstr>22_Edge</vt:lpstr>
      <vt:lpstr>1_Office Theme</vt:lpstr>
      <vt:lpstr>1_Simple Light</vt:lpstr>
      <vt:lpstr>6_Office Theme</vt:lpstr>
      <vt:lpstr>68_Edge</vt:lpstr>
      <vt:lpstr>30_Edge</vt:lpstr>
      <vt:lpstr>31_Edge</vt:lpstr>
      <vt:lpstr>20_Edge</vt:lpstr>
      <vt:lpstr>Visio</vt:lpstr>
      <vt:lpstr>Memory-Centric  Computing Systems</vt:lpstr>
      <vt:lpstr>Brief Self Introduction</vt:lpstr>
      <vt:lpstr>Current Research Mission</vt:lpstr>
      <vt:lpstr>Four Key Current Directions</vt:lpstr>
      <vt:lpstr>The Transformation Hierarchy</vt:lpstr>
      <vt:lpstr>Axiom</vt:lpstr>
      <vt:lpstr>Current Research Mission &amp; Major Topics</vt:lpstr>
      <vt:lpstr>PowerPoint Presentation</vt:lpstr>
      <vt:lpstr>Principle: Teaching and Research</vt:lpstr>
      <vt:lpstr>Principle: Insight and Ideas</vt:lpstr>
      <vt:lpstr>Research &amp; Teaching: Some Overview Talks</vt:lpstr>
      <vt:lpstr>An Interview on Research and Education</vt:lpstr>
      <vt:lpstr>More Thoughts and Suggestions</vt:lpstr>
      <vt:lpstr>Memory-Centric     Computing Systems</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Accelerating Genome Analysis</vt:lpstr>
      <vt:lpstr>GenASM Framework [MICRO 2020]</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Data-Centric (Memory-Centric) Architectures</vt:lpstr>
      <vt:lpstr>Data-Centric Architectures: Properties</vt:lpstr>
      <vt:lpstr>Processing Data           Where It Makes Sense</vt:lpstr>
      <vt:lpstr>Processing in/near Memory: An Old Idea</vt:lpstr>
      <vt:lpstr>Why In-Memory Computation Today?</vt:lpstr>
      <vt:lpstr>Why In-Memory Computation Today?</vt:lpstr>
      <vt:lpstr>Memory Scaling Issues Were Real</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A Curious Discovery [Kim et al., ISCA 2014]</vt:lpstr>
      <vt:lpstr>The Story of RowHammer </vt:lpstr>
      <vt:lpstr>Modern DRAM is Prone to Disturbance Errors</vt:lpstr>
      <vt:lpstr>Most DRAM Modules Are Vulnerable</vt:lpstr>
      <vt:lpstr>Recent DRAM Is More Vulnerable</vt:lpstr>
      <vt:lpstr>One Can Take Over an Otherwise-Secure System</vt:lpstr>
      <vt:lpstr>The Push from Circuits and Devices</vt:lpstr>
      <vt:lpstr>Memory Scaling Issues Are Real</vt:lpstr>
      <vt:lpstr>Memory Scaling Issues Are Real</vt:lpstr>
      <vt:lpstr>RowHammer in 2020 (I)</vt:lpstr>
      <vt:lpstr>Key Takeaways from 1580 Chips</vt:lpstr>
      <vt:lpstr>RowHammer in 2020 (II)</vt:lpstr>
      <vt:lpstr>RowHammer in 2020 (III)</vt:lpstr>
      <vt:lpstr>More on RowHammer &amp; Solutions</vt:lpstr>
      <vt:lpstr>The Push from Circuits and Devices</vt:lpstr>
      <vt:lpstr>Data Retention in Memory [Liu et al., ISCA 2013]</vt:lpstr>
      <vt:lpstr>More on DRAM Refresh (I)</vt:lpstr>
      <vt:lpstr>More on DRAM Refresh (II)</vt:lpstr>
      <vt:lpstr>More on DRAM Refresh (III)</vt:lpstr>
      <vt:lpstr>More on DRAM Refresh (IV)</vt:lpstr>
      <vt:lpstr>More on DRAM Refresh (V)</vt:lpstr>
      <vt:lpstr>More on DRAM Refresh (VI)</vt:lpstr>
      <vt:lpstr>More on DRAM Refresh (VII)</vt:lpstr>
      <vt:lpstr>More on DRAM Refresh (VIII)</vt:lpstr>
      <vt:lpstr>More on DRAM Refresh (IX)</vt:lpstr>
      <vt:lpstr>The Push from Circuits and Devices</vt:lpstr>
      <vt:lpstr>An Example Intelligent Controller</vt:lpstr>
      <vt:lpstr>Industry Is Writing Papers About It, Too</vt:lpstr>
      <vt:lpstr>Call for Intelligent Memory Controllers</vt:lpstr>
      <vt:lpstr>Promising Direction: Hybrid Memory Systems</vt:lpstr>
      <vt:lpstr>The Push from Circuits and Devices</vt:lpstr>
      <vt:lpstr>Why In-Memory Computation Today?</vt:lpstr>
      <vt:lpstr>Three Key Systems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Processing in Memory:   Two Approaches</vt:lpstr>
      <vt:lpstr>Approach 1: Minimally Changing Memory</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In-Memory Bulk Bitwise Operations</vt:lpstr>
      <vt:lpstr>In-DRAM AND/OR: Triple Row Activation</vt:lpstr>
      <vt:lpstr>In-DRAM Bulk Bitwise AND/OR Operation</vt:lpstr>
      <vt:lpstr>In-DRAM NOT: Dual Contact Cell</vt:lpstr>
      <vt:lpstr>Ambit vs. DDR3: Performance and Energy</vt:lpstr>
      <vt:lpstr>Bulk Bitwise Operations in Workloads</vt:lpstr>
      <vt:lpstr>Performance: Bitmap Index on Ambit</vt:lpstr>
      <vt:lpstr>Performance: BitWeaving on Ambit</vt:lpstr>
      <vt:lpstr>More on In-DRAM Bulk AND/OR</vt:lpstr>
      <vt:lpstr>More on Ambit</vt:lpstr>
      <vt:lpstr>In-DRAM Bulk Bitwise Execution</vt:lpstr>
      <vt:lpstr>RowClone &amp; Bitwise Ops in Real DRAM Chips</vt:lpstr>
      <vt:lpstr>Pinatubo: RowClone and Bitwise Ops in PCM</vt:lpstr>
      <vt:lpstr>Pinatubo: RowClone and Bitwise Ops in PCM</vt:lpstr>
      <vt:lpstr>In-Memory Crossbar Array Operations</vt:lpstr>
      <vt:lpstr>In-Memory Crossbar Computation</vt:lpstr>
      <vt:lpstr>In-Memory Crossbar Computation</vt:lpstr>
      <vt:lpstr>Required Peripheral Circuitry</vt:lpstr>
      <vt:lpstr>An Example of 2D Convolution</vt:lpstr>
      <vt:lpstr>Mapping Computation onto the Crossbar</vt:lpstr>
      <vt:lpstr>An Overview of NVM-Based PIM System</vt:lpstr>
      <vt:lpstr>Example Readings on NVM-Based PIM </vt:lpstr>
      <vt:lpstr>Processing in Memory:   Two Approaches</vt:lpstr>
      <vt:lpstr>Opportunity: 3D-Stacked Logic+Memory</vt:lpstr>
      <vt:lpstr>DRAM Landscape (circa 2015)</vt:lpstr>
      <vt:lpstr>Two Key Questions in 3D-Stacked PIM</vt:lpstr>
      <vt:lpstr>Graph Processing</vt:lpstr>
      <vt:lpstr>Key Bottlenecks in Graph Processing</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Two Key Questions in 3D-Stacked PIM</vt:lpstr>
      <vt:lpstr>PIM on Mobile Devices</vt:lpstr>
      <vt:lpstr>Consumer Devices</vt:lpstr>
      <vt:lpstr>Four Important Workloads</vt:lpstr>
      <vt:lpstr>Energy Cost of Data Movement</vt:lpstr>
      <vt:lpstr>Simple PIM on Mobile Workloads</vt:lpstr>
      <vt:lpstr>Workload Analysis</vt:lpstr>
      <vt:lpstr>TensorFlow Mobile</vt:lpstr>
      <vt:lpstr>Packing</vt:lpstr>
      <vt:lpstr>Quantization</vt:lpstr>
      <vt:lpstr>Normalized Energy </vt:lpstr>
      <vt:lpstr>Normalized Runtime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Time Series Analysis</vt:lpstr>
      <vt:lpstr>Two Key Questions in 3D-Stacked PIM</vt:lpstr>
      <vt:lpstr>PEI: PIM-Enabled Instructions (Ideas)</vt:lpstr>
      <vt:lpstr>PEI: PIM-Enabled Instructions (Example)</vt:lpstr>
      <vt:lpstr>PEI: Initial Evaluation Results</vt:lpstr>
      <vt:lpstr>PEI Performance Delta: Large Data Sets</vt:lpstr>
      <vt:lpstr>PEI Energy Consumption</vt:lpstr>
      <vt:lpstr>Simpler PIM: PIM-Enabled Instructions</vt:lpstr>
      <vt:lpstr>Eliminating the Adoption Barriers</vt:lpstr>
      <vt:lpstr>Barriers to Adoption of PIM</vt:lpstr>
      <vt:lpstr>We Need to Revisit the Entire Stack</vt:lpstr>
      <vt:lpstr>PIM Review and Open Problems</vt:lpstr>
      <vt:lpstr>PIM Review and Open Problems (II)</vt:lpstr>
      <vt:lpstr>UPMEM Processing-in-DRAM Engine (2019)</vt:lpstr>
      <vt:lpstr>Key Challenge 1: Code Mapping</vt:lpstr>
      <vt:lpstr>Key Challenge 2: Data Mapping</vt:lpstr>
      <vt:lpstr>How to Do the Code and Data Mapping?</vt:lpstr>
      <vt:lpstr>How to Schedule Code? (I)</vt:lpstr>
      <vt:lpstr>How to Schedule Code? (II)</vt:lpstr>
      <vt:lpstr>How to Schedule Code? (III)</vt:lpstr>
      <vt:lpstr>How to Maintain Coherence? (I)</vt:lpstr>
      <vt:lpstr>How to Maintain Coherence? (II)</vt:lpstr>
      <vt:lpstr>How to Support Virtual Memory?</vt:lpstr>
      <vt:lpstr>How to Design Data Structures for PIM?</vt:lpstr>
      <vt:lpstr>Simulation Infrastructures for PIM</vt:lpstr>
      <vt:lpstr>Performance &amp; Energy Models for PIM</vt:lpstr>
      <vt:lpstr>Challenge and Opportunity for Future</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An Intelligent Architecture</vt:lpstr>
      <vt:lpstr>Challenge and Opportunity for Future</vt:lpstr>
      <vt:lpstr>Corollaries: Architectures Today …</vt:lpstr>
      <vt:lpstr>Data-Aware Architectures</vt:lpstr>
      <vt:lpstr>One Problem: Limited Expressiveness</vt:lpstr>
      <vt:lpstr>A Solution: More Expressive Interfaces</vt:lpstr>
      <vt:lpstr>Expressive (Memory) Interfaces</vt:lpstr>
      <vt:lpstr>X-MeM Aids Many Optimizations</vt:lpstr>
      <vt:lpstr>Expressive (Memory) Interfaces for GPUs</vt:lpstr>
      <vt:lpstr>An Example: Hybrid Memory Management</vt:lpstr>
      <vt:lpstr>An Example: Heterogeneous-Reliability Memory</vt:lpstr>
      <vt:lpstr>Exploiting Memory Error Tolerance  with Hybrid Memory Systems</vt:lpstr>
      <vt:lpstr>More on Heterogeneous-Reliability Memory</vt:lpstr>
      <vt:lpstr>Another Example: EDEN for DNNs</vt:lpstr>
      <vt:lpstr>PowerPoint Presentation</vt:lpstr>
      <vt:lpstr>EDEN: Data-Aware Efficient DNN Inference</vt:lpstr>
      <vt:lpstr>SMASH: SW/HW Indexing Acceleration</vt:lpstr>
      <vt:lpstr>Data-Aware Virtual Memory Framework</vt:lpstr>
      <vt:lpstr>Challenge and Opportunity for Future</vt:lpstr>
      <vt:lpstr>Concluding Remarks</vt:lpstr>
      <vt:lpstr>Recap: Corollaries: Architectures Today …</vt:lpstr>
      <vt:lpstr>Concluding Remarks</vt:lpstr>
      <vt:lpstr>Architectures for Intelligent Machines</vt:lpstr>
      <vt:lpstr>PowerPoint Presentation</vt:lpstr>
      <vt:lpstr>We Need to Revisit the Entire Stack</vt:lpstr>
      <vt:lpstr>We Need to Exploit Good Principles</vt:lpstr>
      <vt:lpstr>PIM Review and Open Problems</vt:lpstr>
      <vt:lpstr>PIM Review and Open Problems (II)</vt:lpstr>
      <vt:lpstr>Another Versions of This Lecture</vt:lpstr>
      <vt:lpstr>Funding Acknowledgments</vt:lpstr>
      <vt:lpstr>Acknowledgments</vt:lpstr>
      <vt:lpstr>Acknowledgments</vt:lpstr>
      <vt:lpstr>PowerPoint Presentation</vt:lpstr>
      <vt:lpstr>SAFARI Newsletter April 2020 Edition</vt:lpstr>
      <vt:lpstr>Memory-Centric  Computing Systems</vt:lpstr>
      <vt:lpstr>Backup Slides</vt:lpstr>
      <vt:lpstr>List of References (Incomplete but Hopefully Useful)</vt:lpstr>
      <vt:lpstr>Overview Readings (I)</vt:lpstr>
      <vt:lpstr>Overview Readings (II)</vt:lpstr>
      <vt:lpstr>Overview Readings (III)</vt:lpstr>
      <vt:lpstr>All Referenced Works Can Be Found At</vt:lpstr>
      <vt:lpstr>Further Readings, Lecture Videos,  Reference Materials</vt:lpstr>
      <vt:lpstr>A Bit About Myself</vt:lpstr>
      <vt:lpstr>Related Overview Talks</vt:lpstr>
      <vt:lpstr>Accelerated Memory Course (~6.5 hours)</vt:lpstr>
      <vt:lpstr>Longer Memory Course (~18 hours)</vt:lpstr>
      <vt:lpstr>An Interview on Research and Education</vt:lpstr>
      <vt:lpstr>Reference Overview Paper I</vt:lpstr>
      <vt:lpstr>Reference Overview Paper II</vt:lpstr>
      <vt:lpstr>Reference Overview Paper III</vt:lpstr>
      <vt:lpstr>Reference Overview Paper IV</vt:lpstr>
      <vt:lpstr>Reference Overview Paper V</vt:lpstr>
      <vt:lpstr>Reference Overview Paper VI</vt:lpstr>
      <vt:lpstr>Reference Overview Paper VII</vt:lpstr>
      <vt:lpstr>Reference Overview Paper VIII</vt:lpstr>
      <vt:lpstr>Related Videos and Course Materials (I)</vt:lpstr>
      <vt:lpstr>Related Videos and Course Materials (II)</vt:lpstr>
      <vt:lpstr>Some Open Source Tools (I)</vt:lpstr>
      <vt:lpstr>Some Open Source Tools (II)</vt:lpstr>
      <vt:lpstr>More Open Source Tools (III)</vt:lpstr>
      <vt:lpstr>PowerPoint Presentation</vt:lpstr>
      <vt:lpstr>Referenced Papers and Talks</vt:lpstr>
      <vt:lpstr>An Interview on Research and Education</vt:lpstr>
      <vt:lpstr>Low-Latency Memory</vt:lpstr>
      <vt:lpstr>Workload-DRAM Interaction Analysis</vt:lpstr>
      <vt:lpstr>Why Study Workload–DRAM Interactions?</vt:lpstr>
      <vt:lpstr>Modern DRAM Types: Comparison to DDR3</vt:lpstr>
      <vt:lpstr>4. Need for Lower Access Latency: Performance</vt:lpstr>
      <vt:lpstr>Key Takeaways</vt:lpstr>
      <vt:lpstr>Conclusion</vt:lpstr>
      <vt:lpstr>The Memory Latency Problem</vt:lpstr>
      <vt:lpstr>Retrospective: Conventional Latency Tolerance Techniques</vt:lpstr>
      <vt:lpstr>Two Major Sources of Latency Inefficiency</vt:lpstr>
      <vt:lpstr>Why is Memory Latency High?</vt:lpstr>
      <vt:lpstr>Adaptive-Latency DRAM</vt:lpstr>
      <vt:lpstr>Infrastructures to Understand Such Issues</vt:lpstr>
      <vt:lpstr>SoftMC: Open Source DRAM Infrastructure</vt:lpstr>
      <vt:lpstr>SoftMC</vt:lpstr>
      <vt:lpstr>PowerPoint Presentation</vt:lpstr>
      <vt:lpstr>PowerPoint Presentation</vt:lpstr>
      <vt:lpstr>Reducing Latency Also Reduces Energy</vt:lpstr>
      <vt:lpstr>More on Adaptive-Latency DRAM</vt:lpstr>
      <vt:lpstr>Tackling the Fixed Latency Mindset</vt:lpstr>
      <vt:lpstr>Analysis of Latency Variation in DRAM Chips</vt:lpstr>
      <vt:lpstr>Design-Induced Latency Variation in DRAM</vt:lpstr>
      <vt:lpstr>Solar-DRAM: Exploiting Spatial Variation</vt:lpstr>
      <vt:lpstr>DRAM Latency PUFs</vt:lpstr>
      <vt:lpstr>DRAM Latency True Random Number Generator</vt:lpstr>
      <vt:lpstr>ChargeCache: Exploiting Access Patterns</vt:lpstr>
      <vt:lpstr>Exploiting Subarray Level Parallelism</vt:lpstr>
      <vt:lpstr>Tiered-Latency DRAM</vt:lpstr>
      <vt:lpstr>LISA: Low-cost Inter-linked Subarrays</vt:lpstr>
      <vt:lpstr>The CROW Substrate for DRAM</vt:lpstr>
      <vt:lpstr>CROW: The Copy Row Substrate [ISCA 2019]</vt:lpstr>
      <vt:lpstr>Challenges of DRAM Scaling</vt:lpstr>
      <vt:lpstr>Conventional DRAM</vt:lpstr>
      <vt:lpstr>Copy Row DRAM (CROW)</vt:lpstr>
      <vt:lpstr>Use Cases of CROW</vt:lpstr>
      <vt:lpstr>Key Results</vt:lpstr>
      <vt:lpstr>More on CROW</vt:lpstr>
      <vt:lpstr>CLR-DRAM: Capacity-Latency Reconfigurability</vt:lpstr>
      <vt:lpstr>CLR-DRAM: Capacity-Latency Reconfigurable DRAM [ISCA 2020]</vt:lpstr>
      <vt:lpstr>PowerPoint Presentation</vt:lpstr>
      <vt:lpstr>PowerPoint Presentation</vt:lpstr>
      <vt:lpstr>PowerPoint Presentation</vt:lpstr>
      <vt:lpstr>PowerPoint Presentation</vt:lpstr>
      <vt:lpstr>PowerPoint Presentation</vt:lpstr>
      <vt:lpstr>More on CLR-DRAM</vt:lpstr>
      <vt:lpstr>Reducing Refresh Latency</vt:lpstr>
      <vt:lpstr>Parallelizing Refreshes and Accesses</vt:lpstr>
      <vt:lpstr>Eliminating Refreshes</vt:lpstr>
      <vt:lpstr>Analysis of Latency-Voltage in DRAM Chips</vt:lpstr>
      <vt:lpstr>VAMPIRE DRAM Power Model</vt:lpstr>
      <vt:lpstr>Takeaway I</vt:lpstr>
      <vt:lpstr>Takeaway II</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Microsoft Office User</cp:lastModifiedBy>
  <cp:revision>2940</cp:revision>
  <cp:lastPrinted>2017-12-05T03:30:35Z</cp:lastPrinted>
  <dcterms:created xsi:type="dcterms:W3CDTF">2010-10-08T20:41:54Z</dcterms:created>
  <dcterms:modified xsi:type="dcterms:W3CDTF">2020-11-30T17:53:02Z</dcterms:modified>
</cp:coreProperties>
</file>