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null)" ContentType="image/x-emf"/>
  <Default Extension="wdp" ContentType="image/vnd.ms-photo"/>
  <Default Extension="tiff" ContentType="image/tif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Masters/slideMaster4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8.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9.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10.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11.xml" ContentType="application/vnd.openxmlformats-officedocument.theme+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theme/theme12.xml" ContentType="application/vnd.openxmlformats-officedocument.theme+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theme/theme13.xml" ContentType="application/vnd.openxmlformats-officedocument.theme+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theme/theme14.xml" ContentType="application/vnd.openxmlformats-officedocument.theme+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theme/theme15.xml" ContentType="application/vnd.openxmlformats-officedocument.theme+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theme/theme16.xml" ContentType="application/vnd.openxmlformats-officedocument.theme+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theme/theme17.xml" ContentType="application/vnd.openxmlformats-officedocument.theme+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theme/theme18.xml" ContentType="application/vnd.openxmlformats-officedocument.theme+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theme/theme19.xml" ContentType="application/vnd.openxmlformats-officedocument.theme+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theme/theme20.xml" ContentType="application/vnd.openxmlformats-officedocument.theme+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theme/theme21.xml" ContentType="application/vnd.openxmlformats-officedocument.theme+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theme/theme22.xml" ContentType="application/vnd.openxmlformats-officedocument.theme+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theme/theme23.xml" ContentType="application/vnd.openxmlformats-officedocument.theme+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theme/theme24.xml" ContentType="application/vnd.openxmlformats-officedocument.theme+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theme/theme25.xml" ContentType="application/vnd.openxmlformats-officedocument.theme+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theme/theme26.xml" ContentType="application/vnd.openxmlformats-officedocument.theme+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theme/theme27.xml" ContentType="application/vnd.openxmlformats-officedocument.theme+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theme/theme28.xml" ContentType="application/vnd.openxmlformats-officedocument.theme+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theme/theme29.xml" ContentType="application/vnd.openxmlformats-officedocument.theme+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theme/theme30.xml" ContentType="application/vnd.openxmlformats-officedocument.theme+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theme/theme31.xml" ContentType="application/vnd.openxmlformats-officedocument.theme+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theme/theme32.xml" ContentType="application/vnd.openxmlformats-officedocument.theme+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theme/theme33.xml" ContentType="application/vnd.openxmlformats-officedocument.theme+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theme/theme34.xml" ContentType="application/vnd.openxmlformats-officedocument.theme+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theme/theme35.xml" ContentType="application/vnd.openxmlformats-officedocument.theme+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theme/theme36.xml" ContentType="application/vnd.openxmlformats-officedocument.theme+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theme/theme37.xml" ContentType="application/vnd.openxmlformats-officedocument.theme+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theme/theme38.xml" ContentType="application/vnd.openxmlformats-officedocument.theme+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theme/theme39.xml" ContentType="application/vnd.openxmlformats-officedocument.theme+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theme/theme40.xml" ContentType="application/vnd.openxmlformats-officedocument.theme+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theme/theme41.xml" ContentType="application/vnd.openxmlformats-officedocument.theme+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theme/theme42.xml" ContentType="application/vnd.openxmlformats-officedocument.theme+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theme/theme43.xml" ContentType="application/vnd.openxmlformats-officedocument.theme+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theme/theme44.xml" ContentType="application/vnd.openxmlformats-officedocument.theme+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theme/theme45.xml" ContentType="application/vnd.openxmlformats-officedocument.theme+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theme/theme46.xml" ContentType="application/vnd.openxmlformats-officedocument.theme+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slideLayouts/slideLayout489.xml" ContentType="application/vnd.openxmlformats-officedocument.presentationml.slideLayout+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slideLayouts/slideLayout496.xml" ContentType="application/vnd.openxmlformats-officedocument.presentationml.slideLayout+xml"/>
  <Override PartName="/ppt/theme/theme47.xml" ContentType="application/vnd.openxmlformats-officedocument.theme+xml"/>
  <Override PartName="/ppt/slideLayouts/slideLayout497.xml" ContentType="application/vnd.openxmlformats-officedocument.presentationml.slideLayout+xml"/>
  <Override PartName="/ppt/slideLayouts/slideLayout498.xml" ContentType="application/vnd.openxmlformats-officedocument.presentationml.slideLayout+xml"/>
  <Override PartName="/ppt/slideLayouts/slideLayout499.xml" ContentType="application/vnd.openxmlformats-officedocument.presentationml.slideLayout+xml"/>
  <Override PartName="/ppt/slideLayouts/slideLayout500.xml" ContentType="application/vnd.openxmlformats-officedocument.presentationml.slideLayout+xml"/>
  <Override PartName="/ppt/slideLayouts/slideLayout501.xml" ContentType="application/vnd.openxmlformats-officedocument.presentationml.slideLayout+xml"/>
  <Override PartName="/ppt/slideLayouts/slideLayout502.xml" ContentType="application/vnd.openxmlformats-officedocument.presentationml.slideLayout+xml"/>
  <Override PartName="/ppt/slideLayouts/slideLayout503.xml" ContentType="application/vnd.openxmlformats-officedocument.presentationml.slideLayout+xml"/>
  <Override PartName="/ppt/slideLayouts/slideLayout504.xml" ContentType="application/vnd.openxmlformats-officedocument.presentationml.slideLayout+xml"/>
  <Override PartName="/ppt/slideLayouts/slideLayout505.xml" ContentType="application/vnd.openxmlformats-officedocument.presentationml.slideLayout+xml"/>
  <Override PartName="/ppt/slideLayouts/slideLayout506.xml" ContentType="application/vnd.openxmlformats-officedocument.presentationml.slideLayout+xml"/>
  <Override PartName="/ppt/slideLayouts/slideLayout507.xml" ContentType="application/vnd.openxmlformats-officedocument.presentationml.slideLayout+xml"/>
  <Override PartName="/ppt/theme/theme48.xml" ContentType="application/vnd.openxmlformats-officedocument.theme+xml"/>
  <Override PartName="/ppt/theme/theme49.xml" ContentType="application/vnd.openxmlformats-officedocument.theme+xml"/>
  <Override PartName="/ppt/theme/theme5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1.xml" ContentType="application/vnd.openxmlformats-officedocument.drawingml.chart+xml"/>
  <Override PartName="/ppt/notesSlides/notesSlide14.xml" ContentType="application/vnd.openxmlformats-officedocument.presentationml.notesSlide+xml"/>
  <Override PartName="/ppt/charts/chart2.xml" ContentType="application/vnd.openxmlformats-officedocument.drawingml.chart+xml"/>
  <Override PartName="/ppt/theme/themeOverride1.xml" ContentType="application/vnd.openxmlformats-officedocument.themeOverr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notesSlides/notesSlide128.xml" ContentType="application/vnd.openxmlformats-officedocument.presentationml.notesSlid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notesSlides/notesSlide134.xml" ContentType="application/vnd.openxmlformats-officedocument.presentationml.notesSlide+xml"/>
  <Override PartName="/ppt/charts/chart3.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35.xml" ContentType="application/vnd.openxmlformats-officedocument.presentationml.notesSlide+xml"/>
  <Override PartName="/ppt/charts/chart4.xml" ContentType="application/vnd.openxmlformats-officedocument.drawingml.chart+xml"/>
  <Override PartName="/ppt/charts/style2.xml" ContentType="application/vnd.ms-office.chartstyle+xml"/>
  <Override PartName="/ppt/charts/colors2.xml" ContentType="application/vnd.ms-office.chartcolorstyle+xml"/>
  <Override PartName="/ppt/charts/chart5.xml" ContentType="application/vnd.openxmlformats-officedocument.drawingml.chart+xml"/>
  <Override PartName="/ppt/charts/style3.xml" ContentType="application/vnd.ms-office.chartstyle+xml"/>
  <Override PartName="/ppt/charts/colors3.xml" ContentType="application/vnd.ms-office.chartcolorstyle+xml"/>
  <Override PartName="/ppt/charts/chart6.xml" ContentType="application/vnd.openxmlformats-officedocument.drawingml.chart+xml"/>
  <Override PartName="/ppt/charts/style4.xml" ContentType="application/vnd.ms-office.chartstyle+xml"/>
  <Override PartName="/ppt/charts/colors4.xml" ContentType="application/vnd.ms-office.chartcolorstyle+xml"/>
  <Override PartName="/ppt/charts/chart7.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36.xml" ContentType="application/vnd.openxmlformats-officedocument.presentationml.notesSlide+xml"/>
  <Override PartName="/ppt/notesSlides/notesSlide137.xml" ContentType="application/vnd.openxmlformats-officedocument.presentationml.notesSlide+xml"/>
  <Override PartName="/ppt/notesSlides/notesSlide138.xml" ContentType="application/vnd.openxmlformats-officedocument.presentationml.notesSlide+xml"/>
  <Override PartName="/ppt/notesSlides/notesSlide139.xml" ContentType="application/vnd.openxmlformats-officedocument.presentationml.notesSlide+xml"/>
  <Override PartName="/ppt/notesSlides/notesSlide140.xml" ContentType="application/vnd.openxmlformats-officedocument.presentationml.notesSlide+xml"/>
  <Override PartName="/ppt/charts/chart8.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41.xml" ContentType="application/vnd.openxmlformats-officedocument.presentationml.notesSlide+xml"/>
  <Override PartName="/ppt/charts/chart9.xml" ContentType="application/vnd.openxmlformats-officedocument.drawingml.chart+xml"/>
  <Override PartName="/ppt/charts/style7.xml" ContentType="application/vnd.ms-office.chartstyle+xml"/>
  <Override PartName="/ppt/charts/colors7.xml" ContentType="application/vnd.ms-office.chartcolorstyle+xml"/>
  <Override PartName="/ppt/charts/chart10.xml" ContentType="application/vnd.openxmlformats-officedocument.drawingml.chart+xml"/>
  <Override PartName="/ppt/charts/style8.xml" ContentType="application/vnd.ms-office.chartstyle+xml"/>
  <Override PartName="/ppt/charts/colors8.xml" ContentType="application/vnd.ms-office.chartcolorstyle+xml"/>
  <Override PartName="/ppt/charts/chart11.xml" ContentType="application/vnd.openxmlformats-officedocument.drawingml.chart+xml"/>
  <Override PartName="/ppt/charts/style9.xml" ContentType="application/vnd.ms-office.chartstyle+xml"/>
  <Override PartName="/ppt/charts/colors9.xml" ContentType="application/vnd.ms-office.chartcolorstyle+xml"/>
  <Override PartName="/ppt/charts/chart12.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142.xml" ContentType="application/vnd.openxmlformats-officedocument.presentationml.notesSlide+xml"/>
  <Override PartName="/ppt/notesSlides/notesSlide14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48" r:id="rId5"/>
    <p:sldMasterId id="2147483872" r:id="rId6"/>
    <p:sldMasterId id="2147483909" r:id="rId7"/>
    <p:sldMasterId id="2147483936" r:id="rId8"/>
    <p:sldMasterId id="2147484074" r:id="rId9"/>
    <p:sldMasterId id="2147484087" r:id="rId10"/>
    <p:sldMasterId id="2147484099" r:id="rId11"/>
    <p:sldMasterId id="2147484281" r:id="rId12"/>
    <p:sldMasterId id="2147484522" r:id="rId13"/>
    <p:sldMasterId id="2147484571" r:id="rId14"/>
    <p:sldMasterId id="2147484777" r:id="rId15"/>
    <p:sldMasterId id="2147484837" r:id="rId16"/>
    <p:sldMasterId id="2147484849" r:id="rId17"/>
    <p:sldMasterId id="2147484861" r:id="rId18"/>
    <p:sldMasterId id="2147484873" r:id="rId19"/>
    <p:sldMasterId id="2147484969" r:id="rId20"/>
    <p:sldMasterId id="2147485410" r:id="rId21"/>
    <p:sldMasterId id="2147485520" r:id="rId22"/>
    <p:sldMasterId id="2147485532" r:id="rId23"/>
    <p:sldMasterId id="2147485665" r:id="rId24"/>
    <p:sldMasterId id="2147485714" r:id="rId25"/>
    <p:sldMasterId id="2147486472" r:id="rId26"/>
    <p:sldMasterId id="2147486594" r:id="rId27"/>
    <p:sldMasterId id="2147486871" r:id="rId28"/>
    <p:sldMasterId id="2147487120" r:id="rId29"/>
    <p:sldMasterId id="2147487144" r:id="rId30"/>
    <p:sldMasterId id="2147487194" r:id="rId31"/>
    <p:sldMasterId id="2147487206" r:id="rId32"/>
    <p:sldMasterId id="2147487258" r:id="rId33"/>
    <p:sldMasterId id="2147487574" r:id="rId34"/>
    <p:sldMasterId id="2147487623" r:id="rId35"/>
    <p:sldMasterId id="2147487743" r:id="rId36"/>
    <p:sldMasterId id="2147488085" r:id="rId37"/>
    <p:sldMasterId id="2147488097" r:id="rId38"/>
    <p:sldMasterId id="2147488265" r:id="rId39"/>
    <p:sldMasterId id="2147488328" r:id="rId40"/>
    <p:sldMasterId id="2147488331" r:id="rId41"/>
    <p:sldMasterId id="2147488356" r:id="rId42"/>
    <p:sldMasterId id="2147488359" r:id="rId43"/>
    <p:sldMasterId id="2147488372" r:id="rId44"/>
    <p:sldMasterId id="2147488385" r:id="rId45"/>
    <p:sldMasterId id="2147488398" r:id="rId46"/>
    <p:sldMasterId id="2147488411" r:id="rId47"/>
    <p:sldMasterId id="2147488424" r:id="rId48"/>
  </p:sldMasterIdLst>
  <p:notesMasterIdLst>
    <p:notesMasterId r:id="rId284"/>
  </p:notesMasterIdLst>
  <p:handoutMasterIdLst>
    <p:handoutMasterId r:id="rId285"/>
  </p:handoutMasterIdLst>
  <p:sldIdLst>
    <p:sldId id="5119" r:id="rId49"/>
    <p:sldId id="4138" r:id="rId50"/>
    <p:sldId id="4139" r:id="rId51"/>
    <p:sldId id="5165" r:id="rId52"/>
    <p:sldId id="5166" r:id="rId53"/>
    <p:sldId id="5167" r:id="rId54"/>
    <p:sldId id="5169" r:id="rId55"/>
    <p:sldId id="5168" r:id="rId56"/>
    <p:sldId id="5170" r:id="rId57"/>
    <p:sldId id="5178" r:id="rId58"/>
    <p:sldId id="815" r:id="rId59"/>
    <p:sldId id="794" r:id="rId60"/>
    <p:sldId id="816" r:id="rId61"/>
    <p:sldId id="796" r:id="rId62"/>
    <p:sldId id="814" r:id="rId63"/>
    <p:sldId id="5071" r:id="rId64"/>
    <p:sldId id="5064" r:id="rId65"/>
    <p:sldId id="5065" r:id="rId66"/>
    <p:sldId id="5066" r:id="rId67"/>
    <p:sldId id="5067" r:id="rId68"/>
    <p:sldId id="5068" r:id="rId69"/>
    <p:sldId id="5069" r:id="rId70"/>
    <p:sldId id="5070" r:id="rId71"/>
    <p:sldId id="810" r:id="rId72"/>
    <p:sldId id="5242" r:id="rId73"/>
    <p:sldId id="5179" r:id="rId74"/>
    <p:sldId id="5180" r:id="rId75"/>
    <p:sldId id="5214" r:id="rId76"/>
    <p:sldId id="5046" r:id="rId77"/>
    <p:sldId id="5215" r:id="rId78"/>
    <p:sldId id="5182" r:id="rId79"/>
    <p:sldId id="5163" r:id="rId80"/>
    <p:sldId id="5171" r:id="rId81"/>
    <p:sldId id="5175" r:id="rId82"/>
    <p:sldId id="4827" r:id="rId83"/>
    <p:sldId id="5174" r:id="rId84"/>
    <p:sldId id="5183" r:id="rId85"/>
    <p:sldId id="257" r:id="rId86"/>
    <p:sldId id="353" r:id="rId87"/>
    <p:sldId id="344" r:id="rId88"/>
    <p:sldId id="442" r:id="rId89"/>
    <p:sldId id="352" r:id="rId90"/>
    <p:sldId id="413" r:id="rId91"/>
    <p:sldId id="469" r:id="rId92"/>
    <p:sldId id="437" r:id="rId93"/>
    <p:sldId id="444" r:id="rId94"/>
    <p:sldId id="434" r:id="rId95"/>
    <p:sldId id="425" r:id="rId96"/>
    <p:sldId id="358" r:id="rId97"/>
    <p:sldId id="367" r:id="rId98"/>
    <p:sldId id="445" r:id="rId99"/>
    <p:sldId id="359" r:id="rId100"/>
    <p:sldId id="459" r:id="rId101"/>
    <p:sldId id="366" r:id="rId102"/>
    <p:sldId id="458" r:id="rId103"/>
    <p:sldId id="438" r:id="rId104"/>
    <p:sldId id="486" r:id="rId105"/>
    <p:sldId id="464" r:id="rId106"/>
    <p:sldId id="474" r:id="rId107"/>
    <p:sldId id="475" r:id="rId108"/>
    <p:sldId id="468" r:id="rId109"/>
    <p:sldId id="463" r:id="rId110"/>
    <p:sldId id="446" r:id="rId111"/>
    <p:sldId id="406" r:id="rId112"/>
    <p:sldId id="447" r:id="rId113"/>
    <p:sldId id="477" r:id="rId114"/>
    <p:sldId id="405" r:id="rId115"/>
    <p:sldId id="465" r:id="rId116"/>
    <p:sldId id="467" r:id="rId117"/>
    <p:sldId id="439" r:id="rId118"/>
    <p:sldId id="440" r:id="rId119"/>
    <p:sldId id="408" r:id="rId120"/>
    <p:sldId id="448" r:id="rId121"/>
    <p:sldId id="454" r:id="rId122"/>
    <p:sldId id="449" r:id="rId123"/>
    <p:sldId id="348" r:id="rId124"/>
    <p:sldId id="349" r:id="rId125"/>
    <p:sldId id="4882" r:id="rId126"/>
    <p:sldId id="4967" r:id="rId127"/>
    <p:sldId id="365" r:id="rId128"/>
    <p:sldId id="488" r:id="rId129"/>
    <p:sldId id="423" r:id="rId130"/>
    <p:sldId id="450" r:id="rId131"/>
    <p:sldId id="456" r:id="rId132"/>
    <p:sldId id="466" r:id="rId133"/>
    <p:sldId id="489" r:id="rId134"/>
    <p:sldId id="487" r:id="rId135"/>
    <p:sldId id="471" r:id="rId136"/>
    <p:sldId id="5187" r:id="rId137"/>
    <p:sldId id="5184" r:id="rId138"/>
    <p:sldId id="5158" r:id="rId139"/>
    <p:sldId id="5142" r:id="rId140"/>
    <p:sldId id="5143" r:id="rId141"/>
    <p:sldId id="394" r:id="rId142"/>
    <p:sldId id="5144" r:id="rId143"/>
    <p:sldId id="5145" r:id="rId144"/>
    <p:sldId id="395" r:id="rId145"/>
    <p:sldId id="354" r:id="rId146"/>
    <p:sldId id="419" r:id="rId147"/>
    <p:sldId id="420" r:id="rId148"/>
    <p:sldId id="421" r:id="rId149"/>
    <p:sldId id="422" r:id="rId150"/>
    <p:sldId id="428" r:id="rId151"/>
    <p:sldId id="410" r:id="rId152"/>
    <p:sldId id="396" r:id="rId153"/>
    <p:sldId id="5146" r:id="rId154"/>
    <p:sldId id="5147" r:id="rId155"/>
    <p:sldId id="397" r:id="rId156"/>
    <p:sldId id="5148" r:id="rId157"/>
    <p:sldId id="435" r:id="rId158"/>
    <p:sldId id="5149" r:id="rId159"/>
    <p:sldId id="368" r:id="rId160"/>
    <p:sldId id="414" r:id="rId161"/>
    <p:sldId id="398" r:id="rId162"/>
    <p:sldId id="5150" r:id="rId163"/>
    <p:sldId id="5151" r:id="rId164"/>
    <p:sldId id="355" r:id="rId165"/>
    <p:sldId id="399" r:id="rId166"/>
    <p:sldId id="5152" r:id="rId167"/>
    <p:sldId id="391" r:id="rId168"/>
    <p:sldId id="400" r:id="rId169"/>
    <p:sldId id="5153" r:id="rId170"/>
    <p:sldId id="424" r:id="rId171"/>
    <p:sldId id="401" r:id="rId172"/>
    <p:sldId id="5154" r:id="rId173"/>
    <p:sldId id="403" r:id="rId174"/>
    <p:sldId id="409" r:id="rId175"/>
    <p:sldId id="5155" r:id="rId176"/>
    <p:sldId id="427" r:id="rId177"/>
    <p:sldId id="426" r:id="rId178"/>
    <p:sldId id="5156" r:id="rId179"/>
    <p:sldId id="5157" r:id="rId180"/>
    <p:sldId id="402" r:id="rId181"/>
    <p:sldId id="429" r:id="rId182"/>
    <p:sldId id="5206" r:id="rId183"/>
    <p:sldId id="5188" r:id="rId184"/>
    <p:sldId id="5185" r:id="rId185"/>
    <p:sldId id="5225" r:id="rId186"/>
    <p:sldId id="5226" r:id="rId187"/>
    <p:sldId id="5227" r:id="rId188"/>
    <p:sldId id="5228" r:id="rId189"/>
    <p:sldId id="5229" r:id="rId190"/>
    <p:sldId id="5230" r:id="rId191"/>
    <p:sldId id="5231" r:id="rId192"/>
    <p:sldId id="5232" r:id="rId193"/>
    <p:sldId id="5233" r:id="rId194"/>
    <p:sldId id="5234" r:id="rId195"/>
    <p:sldId id="5235" r:id="rId196"/>
    <p:sldId id="380" r:id="rId197"/>
    <p:sldId id="5236" r:id="rId198"/>
    <p:sldId id="5237" r:id="rId199"/>
    <p:sldId id="5238" r:id="rId200"/>
    <p:sldId id="5239" r:id="rId201"/>
    <p:sldId id="5240" r:id="rId202"/>
    <p:sldId id="5241" r:id="rId203"/>
    <p:sldId id="404" r:id="rId204"/>
    <p:sldId id="5189" r:id="rId205"/>
    <p:sldId id="5244" r:id="rId206"/>
    <p:sldId id="5186" r:id="rId207"/>
    <p:sldId id="4214" r:id="rId208"/>
    <p:sldId id="5224" r:id="rId209"/>
    <p:sldId id="5243" r:id="rId210"/>
    <p:sldId id="1863" r:id="rId211"/>
    <p:sldId id="5217" r:id="rId212"/>
    <p:sldId id="5218" r:id="rId213"/>
    <p:sldId id="5219" r:id="rId214"/>
    <p:sldId id="5220" r:id="rId215"/>
    <p:sldId id="5221" r:id="rId216"/>
    <p:sldId id="5222" r:id="rId217"/>
    <p:sldId id="5050" r:id="rId218"/>
    <p:sldId id="5051" r:id="rId219"/>
    <p:sldId id="5052" r:id="rId220"/>
    <p:sldId id="5053" r:id="rId221"/>
    <p:sldId id="4929" r:id="rId222"/>
    <p:sldId id="4930" r:id="rId223"/>
    <p:sldId id="4931" r:id="rId224"/>
    <p:sldId id="5223" r:id="rId225"/>
    <p:sldId id="4145" r:id="rId226"/>
    <p:sldId id="3583" r:id="rId227"/>
    <p:sldId id="3614" r:id="rId228"/>
    <p:sldId id="3615" r:id="rId229"/>
    <p:sldId id="5190" r:id="rId230"/>
    <p:sldId id="470" r:id="rId231"/>
    <p:sldId id="478" r:id="rId232"/>
    <p:sldId id="480" r:id="rId233"/>
    <p:sldId id="481" r:id="rId234"/>
    <p:sldId id="482" r:id="rId235"/>
    <p:sldId id="483" r:id="rId236"/>
    <p:sldId id="479" r:id="rId237"/>
    <p:sldId id="5192" r:id="rId238"/>
    <p:sldId id="457" r:id="rId239"/>
    <p:sldId id="5193" r:id="rId240"/>
    <p:sldId id="5194" r:id="rId241"/>
    <p:sldId id="5195" r:id="rId242"/>
    <p:sldId id="5196" r:id="rId243"/>
    <p:sldId id="5197" r:id="rId244"/>
    <p:sldId id="5198" r:id="rId245"/>
    <p:sldId id="5199" r:id="rId246"/>
    <p:sldId id="5200" r:id="rId247"/>
    <p:sldId id="5201" r:id="rId248"/>
    <p:sldId id="5202" r:id="rId249"/>
    <p:sldId id="5203" r:id="rId250"/>
    <p:sldId id="5204" r:id="rId251"/>
    <p:sldId id="5205" r:id="rId252"/>
    <p:sldId id="5191" r:id="rId253"/>
    <p:sldId id="345" r:id="rId254"/>
    <p:sldId id="381" r:id="rId255"/>
    <p:sldId id="383" r:id="rId256"/>
    <p:sldId id="384" r:id="rId257"/>
    <p:sldId id="385" r:id="rId258"/>
    <p:sldId id="386" r:id="rId259"/>
    <p:sldId id="387" r:id="rId260"/>
    <p:sldId id="388" r:id="rId261"/>
    <p:sldId id="389" r:id="rId262"/>
    <p:sldId id="390" r:id="rId263"/>
    <p:sldId id="382" r:id="rId264"/>
    <p:sldId id="267" r:id="rId265"/>
    <p:sldId id="273" r:id="rId266"/>
    <p:sldId id="278" r:id="rId267"/>
    <p:sldId id="313" r:id="rId268"/>
    <p:sldId id="331" r:id="rId269"/>
    <p:sldId id="332" r:id="rId270"/>
    <p:sldId id="308" r:id="rId271"/>
    <p:sldId id="333" r:id="rId272"/>
    <p:sldId id="334" r:id="rId273"/>
    <p:sldId id="335" r:id="rId274"/>
    <p:sldId id="336" r:id="rId275"/>
    <p:sldId id="286" r:id="rId276"/>
    <p:sldId id="5216" r:id="rId277"/>
    <p:sldId id="4680" r:id="rId278"/>
    <p:sldId id="5176" r:id="rId279"/>
    <p:sldId id="5177" r:id="rId280"/>
    <p:sldId id="1534" r:id="rId281"/>
    <p:sldId id="5207" r:id="rId282"/>
    <p:sldId id="5208" r:id="rId283"/>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F00C4"/>
    <a:srgbClr val="1A5712"/>
    <a:srgbClr val="CC8D2A"/>
    <a:srgbClr val="0432FF"/>
    <a:srgbClr val="948A54"/>
    <a:srgbClr val="2A55D6"/>
    <a:srgbClr val="8C0000"/>
    <a:srgbClr val="663D63"/>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872" autoAdjust="0"/>
    <p:restoredTop sz="72243" autoAdjust="0"/>
  </p:normalViewPr>
  <p:slideViewPr>
    <p:cSldViewPr>
      <p:cViewPr varScale="1">
        <p:scale>
          <a:sx n="65" d="100"/>
          <a:sy n="65" d="100"/>
        </p:scale>
        <p:origin x="1832" y="192"/>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69.xml"/><Relationship Id="rId21" Type="http://schemas.openxmlformats.org/officeDocument/2006/relationships/slideMaster" Target="slideMasters/slideMaster21.xml"/><Relationship Id="rId63" Type="http://schemas.openxmlformats.org/officeDocument/2006/relationships/slide" Target="slides/slide15.xml"/><Relationship Id="rId159" Type="http://schemas.openxmlformats.org/officeDocument/2006/relationships/slide" Target="slides/slide111.xml"/><Relationship Id="rId170" Type="http://schemas.openxmlformats.org/officeDocument/2006/relationships/slide" Target="slides/slide122.xml"/><Relationship Id="rId226" Type="http://schemas.openxmlformats.org/officeDocument/2006/relationships/slide" Target="slides/slide178.xml"/><Relationship Id="rId268" Type="http://schemas.openxmlformats.org/officeDocument/2006/relationships/slide" Target="slides/slide220.xml"/><Relationship Id="rId32" Type="http://schemas.openxmlformats.org/officeDocument/2006/relationships/slideMaster" Target="slideMasters/slideMaster32.xml"/><Relationship Id="rId74" Type="http://schemas.openxmlformats.org/officeDocument/2006/relationships/slide" Target="slides/slide26.xml"/><Relationship Id="rId128" Type="http://schemas.openxmlformats.org/officeDocument/2006/relationships/slide" Target="slides/slide80.xml"/><Relationship Id="rId5" Type="http://schemas.openxmlformats.org/officeDocument/2006/relationships/slideMaster" Target="slideMasters/slideMaster5.xml"/><Relationship Id="rId181" Type="http://schemas.openxmlformats.org/officeDocument/2006/relationships/slide" Target="slides/slide133.xml"/><Relationship Id="rId237" Type="http://schemas.openxmlformats.org/officeDocument/2006/relationships/slide" Target="slides/slide189.xml"/><Relationship Id="rId279" Type="http://schemas.openxmlformats.org/officeDocument/2006/relationships/slide" Target="slides/slide231.xml"/><Relationship Id="rId43" Type="http://schemas.openxmlformats.org/officeDocument/2006/relationships/slideMaster" Target="slideMasters/slideMaster43.xml"/><Relationship Id="rId139" Type="http://schemas.openxmlformats.org/officeDocument/2006/relationships/slide" Target="slides/slide91.xml"/><Relationship Id="rId85" Type="http://schemas.openxmlformats.org/officeDocument/2006/relationships/slide" Target="slides/slide37.xml"/><Relationship Id="rId150" Type="http://schemas.openxmlformats.org/officeDocument/2006/relationships/slide" Target="slides/slide102.xml"/><Relationship Id="rId192" Type="http://schemas.openxmlformats.org/officeDocument/2006/relationships/slide" Target="slides/slide144.xml"/><Relationship Id="rId206" Type="http://schemas.openxmlformats.org/officeDocument/2006/relationships/slide" Target="slides/slide158.xml"/><Relationship Id="rId248" Type="http://schemas.openxmlformats.org/officeDocument/2006/relationships/slide" Target="slides/slide200.xml"/><Relationship Id="rId269" Type="http://schemas.openxmlformats.org/officeDocument/2006/relationships/slide" Target="slides/slide221.xml"/><Relationship Id="rId12" Type="http://schemas.openxmlformats.org/officeDocument/2006/relationships/slideMaster" Target="slideMasters/slideMaster12.xml"/><Relationship Id="rId33" Type="http://schemas.openxmlformats.org/officeDocument/2006/relationships/slideMaster" Target="slideMasters/slideMaster33.xml"/><Relationship Id="rId108" Type="http://schemas.openxmlformats.org/officeDocument/2006/relationships/slide" Target="slides/slide60.xml"/><Relationship Id="rId129" Type="http://schemas.openxmlformats.org/officeDocument/2006/relationships/slide" Target="slides/slide81.xml"/><Relationship Id="rId280" Type="http://schemas.openxmlformats.org/officeDocument/2006/relationships/slide" Target="slides/slide232.xml"/><Relationship Id="rId54" Type="http://schemas.openxmlformats.org/officeDocument/2006/relationships/slide" Target="slides/slide6.xml"/><Relationship Id="rId75" Type="http://schemas.openxmlformats.org/officeDocument/2006/relationships/slide" Target="slides/slide27.xml"/><Relationship Id="rId96" Type="http://schemas.openxmlformats.org/officeDocument/2006/relationships/slide" Target="slides/slide48.xml"/><Relationship Id="rId140" Type="http://schemas.openxmlformats.org/officeDocument/2006/relationships/slide" Target="slides/slide92.xml"/><Relationship Id="rId161" Type="http://schemas.openxmlformats.org/officeDocument/2006/relationships/slide" Target="slides/slide113.xml"/><Relationship Id="rId182" Type="http://schemas.openxmlformats.org/officeDocument/2006/relationships/slide" Target="slides/slide134.xml"/><Relationship Id="rId217" Type="http://schemas.openxmlformats.org/officeDocument/2006/relationships/slide" Target="slides/slide169.xml"/><Relationship Id="rId6" Type="http://schemas.openxmlformats.org/officeDocument/2006/relationships/slideMaster" Target="slideMasters/slideMaster6.xml"/><Relationship Id="rId238" Type="http://schemas.openxmlformats.org/officeDocument/2006/relationships/slide" Target="slides/slide190.xml"/><Relationship Id="rId259" Type="http://schemas.openxmlformats.org/officeDocument/2006/relationships/slide" Target="slides/slide211.xml"/><Relationship Id="rId23" Type="http://schemas.openxmlformats.org/officeDocument/2006/relationships/slideMaster" Target="slideMasters/slideMaster23.xml"/><Relationship Id="rId119" Type="http://schemas.openxmlformats.org/officeDocument/2006/relationships/slide" Target="slides/slide71.xml"/><Relationship Id="rId270" Type="http://schemas.openxmlformats.org/officeDocument/2006/relationships/slide" Target="slides/slide222.xml"/><Relationship Id="rId44" Type="http://schemas.openxmlformats.org/officeDocument/2006/relationships/slideMaster" Target="slideMasters/slideMaster44.xml"/><Relationship Id="rId65" Type="http://schemas.openxmlformats.org/officeDocument/2006/relationships/slide" Target="slides/slide17.xml"/><Relationship Id="rId86" Type="http://schemas.openxmlformats.org/officeDocument/2006/relationships/slide" Target="slides/slide38.xml"/><Relationship Id="rId130" Type="http://schemas.openxmlformats.org/officeDocument/2006/relationships/slide" Target="slides/slide82.xml"/><Relationship Id="rId151" Type="http://schemas.openxmlformats.org/officeDocument/2006/relationships/slide" Target="slides/slide103.xml"/><Relationship Id="rId172" Type="http://schemas.openxmlformats.org/officeDocument/2006/relationships/slide" Target="slides/slide124.xml"/><Relationship Id="rId193" Type="http://schemas.openxmlformats.org/officeDocument/2006/relationships/slide" Target="slides/slide145.xml"/><Relationship Id="rId207" Type="http://schemas.openxmlformats.org/officeDocument/2006/relationships/slide" Target="slides/slide159.xml"/><Relationship Id="rId228" Type="http://schemas.openxmlformats.org/officeDocument/2006/relationships/slide" Target="slides/slide180.xml"/><Relationship Id="rId249" Type="http://schemas.openxmlformats.org/officeDocument/2006/relationships/slide" Target="slides/slide201.xml"/><Relationship Id="rId13" Type="http://schemas.openxmlformats.org/officeDocument/2006/relationships/slideMaster" Target="slideMasters/slideMaster13.xml"/><Relationship Id="rId109" Type="http://schemas.openxmlformats.org/officeDocument/2006/relationships/slide" Target="slides/slide61.xml"/><Relationship Id="rId260" Type="http://schemas.openxmlformats.org/officeDocument/2006/relationships/slide" Target="slides/slide212.xml"/><Relationship Id="rId281" Type="http://schemas.openxmlformats.org/officeDocument/2006/relationships/slide" Target="slides/slide233.xml"/><Relationship Id="rId34" Type="http://schemas.openxmlformats.org/officeDocument/2006/relationships/slideMaster" Target="slideMasters/slideMaster34.xml"/><Relationship Id="rId55" Type="http://schemas.openxmlformats.org/officeDocument/2006/relationships/slide" Target="slides/slide7.xml"/><Relationship Id="rId76" Type="http://schemas.openxmlformats.org/officeDocument/2006/relationships/slide" Target="slides/slide28.xml"/><Relationship Id="rId97" Type="http://schemas.openxmlformats.org/officeDocument/2006/relationships/slide" Target="slides/slide49.xml"/><Relationship Id="rId120" Type="http://schemas.openxmlformats.org/officeDocument/2006/relationships/slide" Target="slides/slide72.xml"/><Relationship Id="rId141" Type="http://schemas.openxmlformats.org/officeDocument/2006/relationships/slide" Target="slides/slide93.xml"/><Relationship Id="rId7" Type="http://schemas.openxmlformats.org/officeDocument/2006/relationships/slideMaster" Target="slideMasters/slideMaster7.xml"/><Relationship Id="rId162" Type="http://schemas.openxmlformats.org/officeDocument/2006/relationships/slide" Target="slides/slide114.xml"/><Relationship Id="rId183" Type="http://schemas.openxmlformats.org/officeDocument/2006/relationships/slide" Target="slides/slide135.xml"/><Relationship Id="rId218" Type="http://schemas.openxmlformats.org/officeDocument/2006/relationships/slide" Target="slides/slide170.xml"/><Relationship Id="rId239" Type="http://schemas.openxmlformats.org/officeDocument/2006/relationships/slide" Target="slides/slide191.xml"/><Relationship Id="rId250" Type="http://schemas.openxmlformats.org/officeDocument/2006/relationships/slide" Target="slides/slide202.xml"/><Relationship Id="rId271" Type="http://schemas.openxmlformats.org/officeDocument/2006/relationships/slide" Target="slides/slide223.xml"/><Relationship Id="rId24" Type="http://schemas.openxmlformats.org/officeDocument/2006/relationships/slideMaster" Target="slideMasters/slideMaster24.xml"/><Relationship Id="rId45" Type="http://schemas.openxmlformats.org/officeDocument/2006/relationships/slideMaster" Target="slideMasters/slideMaster45.xml"/><Relationship Id="rId66" Type="http://schemas.openxmlformats.org/officeDocument/2006/relationships/slide" Target="slides/slide18.xml"/><Relationship Id="rId87" Type="http://schemas.openxmlformats.org/officeDocument/2006/relationships/slide" Target="slides/slide39.xml"/><Relationship Id="rId110" Type="http://schemas.openxmlformats.org/officeDocument/2006/relationships/slide" Target="slides/slide62.xml"/><Relationship Id="rId131" Type="http://schemas.openxmlformats.org/officeDocument/2006/relationships/slide" Target="slides/slide83.xml"/><Relationship Id="rId152" Type="http://schemas.openxmlformats.org/officeDocument/2006/relationships/slide" Target="slides/slide104.xml"/><Relationship Id="rId173" Type="http://schemas.openxmlformats.org/officeDocument/2006/relationships/slide" Target="slides/slide125.xml"/><Relationship Id="rId194" Type="http://schemas.openxmlformats.org/officeDocument/2006/relationships/slide" Target="slides/slide146.xml"/><Relationship Id="rId208" Type="http://schemas.openxmlformats.org/officeDocument/2006/relationships/slide" Target="slides/slide160.xml"/><Relationship Id="rId229" Type="http://schemas.openxmlformats.org/officeDocument/2006/relationships/slide" Target="slides/slide181.xml"/><Relationship Id="rId240" Type="http://schemas.openxmlformats.org/officeDocument/2006/relationships/slide" Target="slides/slide192.xml"/><Relationship Id="rId261" Type="http://schemas.openxmlformats.org/officeDocument/2006/relationships/slide" Target="slides/slide213.xml"/><Relationship Id="rId14" Type="http://schemas.openxmlformats.org/officeDocument/2006/relationships/slideMaster" Target="slideMasters/slideMaster14.xml"/><Relationship Id="rId35" Type="http://schemas.openxmlformats.org/officeDocument/2006/relationships/slideMaster" Target="slideMasters/slideMaster35.xml"/><Relationship Id="rId56" Type="http://schemas.openxmlformats.org/officeDocument/2006/relationships/slide" Target="slides/slide8.xml"/><Relationship Id="rId77" Type="http://schemas.openxmlformats.org/officeDocument/2006/relationships/slide" Target="slides/slide29.xml"/><Relationship Id="rId100" Type="http://schemas.openxmlformats.org/officeDocument/2006/relationships/slide" Target="slides/slide52.xml"/><Relationship Id="rId282" Type="http://schemas.openxmlformats.org/officeDocument/2006/relationships/slide" Target="slides/slide234.xml"/><Relationship Id="rId8" Type="http://schemas.openxmlformats.org/officeDocument/2006/relationships/slideMaster" Target="slideMasters/slideMaster8.xml"/><Relationship Id="rId98" Type="http://schemas.openxmlformats.org/officeDocument/2006/relationships/slide" Target="slides/slide50.xml"/><Relationship Id="rId121" Type="http://schemas.openxmlformats.org/officeDocument/2006/relationships/slide" Target="slides/slide73.xml"/><Relationship Id="rId142" Type="http://schemas.openxmlformats.org/officeDocument/2006/relationships/slide" Target="slides/slide94.xml"/><Relationship Id="rId163" Type="http://schemas.openxmlformats.org/officeDocument/2006/relationships/slide" Target="slides/slide115.xml"/><Relationship Id="rId184" Type="http://schemas.openxmlformats.org/officeDocument/2006/relationships/slide" Target="slides/slide136.xml"/><Relationship Id="rId219" Type="http://schemas.openxmlformats.org/officeDocument/2006/relationships/slide" Target="slides/slide171.xml"/><Relationship Id="rId230" Type="http://schemas.openxmlformats.org/officeDocument/2006/relationships/slide" Target="slides/slide182.xml"/><Relationship Id="rId251" Type="http://schemas.openxmlformats.org/officeDocument/2006/relationships/slide" Target="slides/slide203.xml"/><Relationship Id="rId25" Type="http://schemas.openxmlformats.org/officeDocument/2006/relationships/slideMaster" Target="slideMasters/slideMaster25.xml"/><Relationship Id="rId46" Type="http://schemas.openxmlformats.org/officeDocument/2006/relationships/slideMaster" Target="slideMasters/slideMaster46.xml"/><Relationship Id="rId67" Type="http://schemas.openxmlformats.org/officeDocument/2006/relationships/slide" Target="slides/slide19.xml"/><Relationship Id="rId272" Type="http://schemas.openxmlformats.org/officeDocument/2006/relationships/slide" Target="slides/slide224.xml"/><Relationship Id="rId88" Type="http://schemas.openxmlformats.org/officeDocument/2006/relationships/slide" Target="slides/slide40.xml"/><Relationship Id="rId111" Type="http://schemas.openxmlformats.org/officeDocument/2006/relationships/slide" Target="slides/slide63.xml"/><Relationship Id="rId132" Type="http://schemas.openxmlformats.org/officeDocument/2006/relationships/slide" Target="slides/slide84.xml"/><Relationship Id="rId153" Type="http://schemas.openxmlformats.org/officeDocument/2006/relationships/slide" Target="slides/slide105.xml"/><Relationship Id="rId174" Type="http://schemas.openxmlformats.org/officeDocument/2006/relationships/slide" Target="slides/slide126.xml"/><Relationship Id="rId195" Type="http://schemas.openxmlformats.org/officeDocument/2006/relationships/slide" Target="slides/slide147.xml"/><Relationship Id="rId209" Type="http://schemas.openxmlformats.org/officeDocument/2006/relationships/slide" Target="slides/slide161.xml"/><Relationship Id="rId220" Type="http://schemas.openxmlformats.org/officeDocument/2006/relationships/slide" Target="slides/slide172.xml"/><Relationship Id="rId241" Type="http://schemas.openxmlformats.org/officeDocument/2006/relationships/slide" Target="slides/slide193.xml"/><Relationship Id="rId15" Type="http://schemas.openxmlformats.org/officeDocument/2006/relationships/slideMaster" Target="slideMasters/slideMaster15.xml"/><Relationship Id="rId36" Type="http://schemas.openxmlformats.org/officeDocument/2006/relationships/slideMaster" Target="slideMasters/slideMaster36.xml"/><Relationship Id="rId57" Type="http://schemas.openxmlformats.org/officeDocument/2006/relationships/slide" Target="slides/slide9.xml"/><Relationship Id="rId262" Type="http://schemas.openxmlformats.org/officeDocument/2006/relationships/slide" Target="slides/slide214.xml"/><Relationship Id="rId283" Type="http://schemas.openxmlformats.org/officeDocument/2006/relationships/slide" Target="slides/slide235.xml"/><Relationship Id="rId78" Type="http://schemas.openxmlformats.org/officeDocument/2006/relationships/slide" Target="slides/slide30.xml"/><Relationship Id="rId99" Type="http://schemas.openxmlformats.org/officeDocument/2006/relationships/slide" Target="slides/slide51.xml"/><Relationship Id="rId101" Type="http://schemas.openxmlformats.org/officeDocument/2006/relationships/slide" Target="slides/slide53.xml"/><Relationship Id="rId122" Type="http://schemas.openxmlformats.org/officeDocument/2006/relationships/slide" Target="slides/slide74.xml"/><Relationship Id="rId143" Type="http://schemas.openxmlformats.org/officeDocument/2006/relationships/slide" Target="slides/slide95.xml"/><Relationship Id="rId164" Type="http://schemas.openxmlformats.org/officeDocument/2006/relationships/slide" Target="slides/slide116.xml"/><Relationship Id="rId185" Type="http://schemas.openxmlformats.org/officeDocument/2006/relationships/slide" Target="slides/slide137.xml"/><Relationship Id="rId9" Type="http://schemas.openxmlformats.org/officeDocument/2006/relationships/slideMaster" Target="slideMasters/slideMaster9.xml"/><Relationship Id="rId210" Type="http://schemas.openxmlformats.org/officeDocument/2006/relationships/slide" Target="slides/slide162.xml"/><Relationship Id="rId26" Type="http://schemas.openxmlformats.org/officeDocument/2006/relationships/slideMaster" Target="slideMasters/slideMaster26.xml"/><Relationship Id="rId231" Type="http://schemas.openxmlformats.org/officeDocument/2006/relationships/slide" Target="slides/slide183.xml"/><Relationship Id="rId252" Type="http://schemas.openxmlformats.org/officeDocument/2006/relationships/slide" Target="slides/slide204.xml"/><Relationship Id="rId273" Type="http://schemas.openxmlformats.org/officeDocument/2006/relationships/slide" Target="slides/slide225.xml"/><Relationship Id="rId47" Type="http://schemas.openxmlformats.org/officeDocument/2006/relationships/slideMaster" Target="slideMasters/slideMaster47.xml"/><Relationship Id="rId68" Type="http://schemas.openxmlformats.org/officeDocument/2006/relationships/slide" Target="slides/slide20.xml"/><Relationship Id="rId89" Type="http://schemas.openxmlformats.org/officeDocument/2006/relationships/slide" Target="slides/slide41.xml"/><Relationship Id="rId112" Type="http://schemas.openxmlformats.org/officeDocument/2006/relationships/slide" Target="slides/slide64.xml"/><Relationship Id="rId133" Type="http://schemas.openxmlformats.org/officeDocument/2006/relationships/slide" Target="slides/slide85.xml"/><Relationship Id="rId154" Type="http://schemas.openxmlformats.org/officeDocument/2006/relationships/slide" Target="slides/slide106.xml"/><Relationship Id="rId175" Type="http://schemas.openxmlformats.org/officeDocument/2006/relationships/slide" Target="slides/slide127.xml"/><Relationship Id="rId196" Type="http://schemas.openxmlformats.org/officeDocument/2006/relationships/slide" Target="slides/slide148.xml"/><Relationship Id="rId200" Type="http://schemas.openxmlformats.org/officeDocument/2006/relationships/slide" Target="slides/slide152.xml"/><Relationship Id="rId16" Type="http://schemas.openxmlformats.org/officeDocument/2006/relationships/slideMaster" Target="slideMasters/slideMaster16.xml"/><Relationship Id="rId221" Type="http://schemas.openxmlformats.org/officeDocument/2006/relationships/slide" Target="slides/slide173.xml"/><Relationship Id="rId242" Type="http://schemas.openxmlformats.org/officeDocument/2006/relationships/slide" Target="slides/slide194.xml"/><Relationship Id="rId263" Type="http://schemas.openxmlformats.org/officeDocument/2006/relationships/slide" Target="slides/slide215.xml"/><Relationship Id="rId284" Type="http://schemas.openxmlformats.org/officeDocument/2006/relationships/notesMaster" Target="notesMasters/notesMaster1.xml"/><Relationship Id="rId37" Type="http://schemas.openxmlformats.org/officeDocument/2006/relationships/slideMaster" Target="slideMasters/slideMaster37.xml"/><Relationship Id="rId58" Type="http://schemas.openxmlformats.org/officeDocument/2006/relationships/slide" Target="slides/slide10.xml"/><Relationship Id="rId79" Type="http://schemas.openxmlformats.org/officeDocument/2006/relationships/slide" Target="slides/slide31.xml"/><Relationship Id="rId102" Type="http://schemas.openxmlformats.org/officeDocument/2006/relationships/slide" Target="slides/slide54.xml"/><Relationship Id="rId123" Type="http://schemas.openxmlformats.org/officeDocument/2006/relationships/slide" Target="slides/slide75.xml"/><Relationship Id="rId144" Type="http://schemas.openxmlformats.org/officeDocument/2006/relationships/slide" Target="slides/slide96.xml"/><Relationship Id="rId90" Type="http://schemas.openxmlformats.org/officeDocument/2006/relationships/slide" Target="slides/slide42.xml"/><Relationship Id="rId165" Type="http://schemas.openxmlformats.org/officeDocument/2006/relationships/slide" Target="slides/slide117.xml"/><Relationship Id="rId186" Type="http://schemas.openxmlformats.org/officeDocument/2006/relationships/slide" Target="slides/slide138.xml"/><Relationship Id="rId211" Type="http://schemas.openxmlformats.org/officeDocument/2006/relationships/slide" Target="slides/slide163.xml"/><Relationship Id="rId232" Type="http://schemas.openxmlformats.org/officeDocument/2006/relationships/slide" Target="slides/slide184.xml"/><Relationship Id="rId253" Type="http://schemas.openxmlformats.org/officeDocument/2006/relationships/slide" Target="slides/slide205.xml"/><Relationship Id="rId274" Type="http://schemas.openxmlformats.org/officeDocument/2006/relationships/slide" Target="slides/slide226.xml"/><Relationship Id="rId27" Type="http://schemas.openxmlformats.org/officeDocument/2006/relationships/slideMaster" Target="slideMasters/slideMaster27.xml"/><Relationship Id="rId48" Type="http://schemas.openxmlformats.org/officeDocument/2006/relationships/slideMaster" Target="slideMasters/slideMaster48.xml"/><Relationship Id="rId69" Type="http://schemas.openxmlformats.org/officeDocument/2006/relationships/slide" Target="slides/slide21.xml"/><Relationship Id="rId113" Type="http://schemas.openxmlformats.org/officeDocument/2006/relationships/slide" Target="slides/slide65.xml"/><Relationship Id="rId134" Type="http://schemas.openxmlformats.org/officeDocument/2006/relationships/slide" Target="slides/slide86.xml"/><Relationship Id="rId80" Type="http://schemas.openxmlformats.org/officeDocument/2006/relationships/slide" Target="slides/slide32.xml"/><Relationship Id="rId155" Type="http://schemas.openxmlformats.org/officeDocument/2006/relationships/slide" Target="slides/slide107.xml"/><Relationship Id="rId176" Type="http://schemas.openxmlformats.org/officeDocument/2006/relationships/slide" Target="slides/slide128.xml"/><Relationship Id="rId197" Type="http://schemas.openxmlformats.org/officeDocument/2006/relationships/slide" Target="slides/slide149.xml"/><Relationship Id="rId201" Type="http://schemas.openxmlformats.org/officeDocument/2006/relationships/slide" Target="slides/slide153.xml"/><Relationship Id="rId222" Type="http://schemas.openxmlformats.org/officeDocument/2006/relationships/slide" Target="slides/slide174.xml"/><Relationship Id="rId243" Type="http://schemas.openxmlformats.org/officeDocument/2006/relationships/slide" Target="slides/slide195.xml"/><Relationship Id="rId264" Type="http://schemas.openxmlformats.org/officeDocument/2006/relationships/slide" Target="slides/slide216.xml"/><Relationship Id="rId285" Type="http://schemas.openxmlformats.org/officeDocument/2006/relationships/handoutMaster" Target="handoutMasters/handoutMaster1.xml"/><Relationship Id="rId17" Type="http://schemas.openxmlformats.org/officeDocument/2006/relationships/slideMaster" Target="slideMasters/slideMaster17.xml"/><Relationship Id="rId38" Type="http://schemas.openxmlformats.org/officeDocument/2006/relationships/slideMaster" Target="slideMasters/slideMaster38.xml"/><Relationship Id="rId59" Type="http://schemas.openxmlformats.org/officeDocument/2006/relationships/slide" Target="slides/slide11.xml"/><Relationship Id="rId103" Type="http://schemas.openxmlformats.org/officeDocument/2006/relationships/slide" Target="slides/slide55.xml"/><Relationship Id="rId124" Type="http://schemas.openxmlformats.org/officeDocument/2006/relationships/slide" Target="slides/slide76.xml"/><Relationship Id="rId70" Type="http://schemas.openxmlformats.org/officeDocument/2006/relationships/slide" Target="slides/slide22.xml"/><Relationship Id="rId91" Type="http://schemas.openxmlformats.org/officeDocument/2006/relationships/slide" Target="slides/slide43.xml"/><Relationship Id="rId145" Type="http://schemas.openxmlformats.org/officeDocument/2006/relationships/slide" Target="slides/slide97.xml"/><Relationship Id="rId166" Type="http://schemas.openxmlformats.org/officeDocument/2006/relationships/slide" Target="slides/slide118.xml"/><Relationship Id="rId187" Type="http://schemas.openxmlformats.org/officeDocument/2006/relationships/slide" Target="slides/slide139.xml"/><Relationship Id="rId1" Type="http://schemas.openxmlformats.org/officeDocument/2006/relationships/slideMaster" Target="slideMasters/slideMaster1.xml"/><Relationship Id="rId212" Type="http://schemas.openxmlformats.org/officeDocument/2006/relationships/slide" Target="slides/slide164.xml"/><Relationship Id="rId233" Type="http://schemas.openxmlformats.org/officeDocument/2006/relationships/slide" Target="slides/slide185.xml"/><Relationship Id="rId254" Type="http://schemas.openxmlformats.org/officeDocument/2006/relationships/slide" Target="slides/slide206.xml"/><Relationship Id="rId28" Type="http://schemas.openxmlformats.org/officeDocument/2006/relationships/slideMaster" Target="slideMasters/slideMaster28.xml"/><Relationship Id="rId49" Type="http://schemas.openxmlformats.org/officeDocument/2006/relationships/slide" Target="slides/slide1.xml"/><Relationship Id="rId114" Type="http://schemas.openxmlformats.org/officeDocument/2006/relationships/slide" Target="slides/slide66.xml"/><Relationship Id="rId275" Type="http://schemas.openxmlformats.org/officeDocument/2006/relationships/slide" Target="slides/slide227.xml"/><Relationship Id="rId60" Type="http://schemas.openxmlformats.org/officeDocument/2006/relationships/slide" Target="slides/slide12.xml"/><Relationship Id="rId81" Type="http://schemas.openxmlformats.org/officeDocument/2006/relationships/slide" Target="slides/slide33.xml"/><Relationship Id="rId135" Type="http://schemas.openxmlformats.org/officeDocument/2006/relationships/slide" Target="slides/slide87.xml"/><Relationship Id="rId156" Type="http://schemas.openxmlformats.org/officeDocument/2006/relationships/slide" Target="slides/slide108.xml"/><Relationship Id="rId177" Type="http://schemas.openxmlformats.org/officeDocument/2006/relationships/slide" Target="slides/slide129.xml"/><Relationship Id="rId198" Type="http://schemas.openxmlformats.org/officeDocument/2006/relationships/slide" Target="slides/slide150.xml"/><Relationship Id="rId202" Type="http://schemas.openxmlformats.org/officeDocument/2006/relationships/slide" Target="slides/slide154.xml"/><Relationship Id="rId223" Type="http://schemas.openxmlformats.org/officeDocument/2006/relationships/slide" Target="slides/slide175.xml"/><Relationship Id="rId244" Type="http://schemas.openxmlformats.org/officeDocument/2006/relationships/slide" Target="slides/slide196.xml"/><Relationship Id="rId18" Type="http://schemas.openxmlformats.org/officeDocument/2006/relationships/slideMaster" Target="slideMasters/slideMaster18.xml"/><Relationship Id="rId39" Type="http://schemas.openxmlformats.org/officeDocument/2006/relationships/slideMaster" Target="slideMasters/slideMaster39.xml"/><Relationship Id="rId265" Type="http://schemas.openxmlformats.org/officeDocument/2006/relationships/slide" Target="slides/slide217.xml"/><Relationship Id="rId286" Type="http://schemas.openxmlformats.org/officeDocument/2006/relationships/presProps" Target="presProps.xml"/><Relationship Id="rId50" Type="http://schemas.openxmlformats.org/officeDocument/2006/relationships/slide" Target="slides/slide2.xml"/><Relationship Id="rId104" Type="http://schemas.openxmlformats.org/officeDocument/2006/relationships/slide" Target="slides/slide56.xml"/><Relationship Id="rId125" Type="http://schemas.openxmlformats.org/officeDocument/2006/relationships/slide" Target="slides/slide77.xml"/><Relationship Id="rId146" Type="http://schemas.openxmlformats.org/officeDocument/2006/relationships/slide" Target="slides/slide98.xml"/><Relationship Id="rId167" Type="http://schemas.openxmlformats.org/officeDocument/2006/relationships/slide" Target="slides/slide119.xml"/><Relationship Id="rId188" Type="http://schemas.openxmlformats.org/officeDocument/2006/relationships/slide" Target="slides/slide140.xml"/><Relationship Id="rId71" Type="http://schemas.openxmlformats.org/officeDocument/2006/relationships/slide" Target="slides/slide23.xml"/><Relationship Id="rId92" Type="http://schemas.openxmlformats.org/officeDocument/2006/relationships/slide" Target="slides/slide44.xml"/><Relationship Id="rId213" Type="http://schemas.openxmlformats.org/officeDocument/2006/relationships/slide" Target="slides/slide165.xml"/><Relationship Id="rId234" Type="http://schemas.openxmlformats.org/officeDocument/2006/relationships/slide" Target="slides/slide186.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55" Type="http://schemas.openxmlformats.org/officeDocument/2006/relationships/slide" Target="slides/slide207.xml"/><Relationship Id="rId276" Type="http://schemas.openxmlformats.org/officeDocument/2006/relationships/slide" Target="slides/slide228.xml"/><Relationship Id="rId40" Type="http://schemas.openxmlformats.org/officeDocument/2006/relationships/slideMaster" Target="slideMasters/slideMaster40.xml"/><Relationship Id="rId115" Type="http://schemas.openxmlformats.org/officeDocument/2006/relationships/slide" Target="slides/slide67.xml"/><Relationship Id="rId136" Type="http://schemas.openxmlformats.org/officeDocument/2006/relationships/slide" Target="slides/slide88.xml"/><Relationship Id="rId157" Type="http://schemas.openxmlformats.org/officeDocument/2006/relationships/slide" Target="slides/slide109.xml"/><Relationship Id="rId178" Type="http://schemas.openxmlformats.org/officeDocument/2006/relationships/slide" Target="slides/slide130.xml"/><Relationship Id="rId61" Type="http://schemas.openxmlformats.org/officeDocument/2006/relationships/slide" Target="slides/slide13.xml"/><Relationship Id="rId82" Type="http://schemas.openxmlformats.org/officeDocument/2006/relationships/slide" Target="slides/slide34.xml"/><Relationship Id="rId199" Type="http://schemas.openxmlformats.org/officeDocument/2006/relationships/slide" Target="slides/slide151.xml"/><Relationship Id="rId203" Type="http://schemas.openxmlformats.org/officeDocument/2006/relationships/slide" Target="slides/slide155.xml"/><Relationship Id="rId19" Type="http://schemas.openxmlformats.org/officeDocument/2006/relationships/slideMaster" Target="slideMasters/slideMaster19.xml"/><Relationship Id="rId224" Type="http://schemas.openxmlformats.org/officeDocument/2006/relationships/slide" Target="slides/slide176.xml"/><Relationship Id="rId245" Type="http://schemas.openxmlformats.org/officeDocument/2006/relationships/slide" Target="slides/slide197.xml"/><Relationship Id="rId266" Type="http://schemas.openxmlformats.org/officeDocument/2006/relationships/slide" Target="slides/slide218.xml"/><Relationship Id="rId287" Type="http://schemas.openxmlformats.org/officeDocument/2006/relationships/viewProps" Target="viewProps.xml"/><Relationship Id="rId30" Type="http://schemas.openxmlformats.org/officeDocument/2006/relationships/slideMaster" Target="slideMasters/slideMaster30.xml"/><Relationship Id="rId105" Type="http://schemas.openxmlformats.org/officeDocument/2006/relationships/slide" Target="slides/slide57.xml"/><Relationship Id="rId126" Type="http://schemas.openxmlformats.org/officeDocument/2006/relationships/slide" Target="slides/slide78.xml"/><Relationship Id="rId147" Type="http://schemas.openxmlformats.org/officeDocument/2006/relationships/slide" Target="slides/slide99.xml"/><Relationship Id="rId168" Type="http://schemas.openxmlformats.org/officeDocument/2006/relationships/slide" Target="slides/slide120.xml"/><Relationship Id="rId51" Type="http://schemas.openxmlformats.org/officeDocument/2006/relationships/slide" Target="slides/slide3.xml"/><Relationship Id="rId72" Type="http://schemas.openxmlformats.org/officeDocument/2006/relationships/slide" Target="slides/slide24.xml"/><Relationship Id="rId93" Type="http://schemas.openxmlformats.org/officeDocument/2006/relationships/slide" Target="slides/slide45.xml"/><Relationship Id="rId189" Type="http://schemas.openxmlformats.org/officeDocument/2006/relationships/slide" Target="slides/slide141.xml"/><Relationship Id="rId3" Type="http://schemas.openxmlformats.org/officeDocument/2006/relationships/slideMaster" Target="slideMasters/slideMaster3.xml"/><Relationship Id="rId214" Type="http://schemas.openxmlformats.org/officeDocument/2006/relationships/slide" Target="slides/slide166.xml"/><Relationship Id="rId235" Type="http://schemas.openxmlformats.org/officeDocument/2006/relationships/slide" Target="slides/slide187.xml"/><Relationship Id="rId256" Type="http://schemas.openxmlformats.org/officeDocument/2006/relationships/slide" Target="slides/slide208.xml"/><Relationship Id="rId277" Type="http://schemas.openxmlformats.org/officeDocument/2006/relationships/slide" Target="slides/slide229.xml"/><Relationship Id="rId116" Type="http://schemas.openxmlformats.org/officeDocument/2006/relationships/slide" Target="slides/slide68.xml"/><Relationship Id="rId137" Type="http://schemas.openxmlformats.org/officeDocument/2006/relationships/slide" Target="slides/slide89.xml"/><Relationship Id="rId158" Type="http://schemas.openxmlformats.org/officeDocument/2006/relationships/slide" Target="slides/slide110.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62" Type="http://schemas.openxmlformats.org/officeDocument/2006/relationships/slide" Target="slides/slide14.xml"/><Relationship Id="rId83" Type="http://schemas.openxmlformats.org/officeDocument/2006/relationships/slide" Target="slides/slide35.xml"/><Relationship Id="rId179" Type="http://schemas.openxmlformats.org/officeDocument/2006/relationships/slide" Target="slides/slide131.xml"/><Relationship Id="rId190" Type="http://schemas.openxmlformats.org/officeDocument/2006/relationships/slide" Target="slides/slide142.xml"/><Relationship Id="rId204" Type="http://schemas.openxmlformats.org/officeDocument/2006/relationships/slide" Target="slides/slide156.xml"/><Relationship Id="rId225" Type="http://schemas.openxmlformats.org/officeDocument/2006/relationships/slide" Target="slides/slide177.xml"/><Relationship Id="rId246" Type="http://schemas.openxmlformats.org/officeDocument/2006/relationships/slide" Target="slides/slide198.xml"/><Relationship Id="rId267" Type="http://schemas.openxmlformats.org/officeDocument/2006/relationships/slide" Target="slides/slide219.xml"/><Relationship Id="rId288" Type="http://schemas.openxmlformats.org/officeDocument/2006/relationships/theme" Target="theme/theme1.xml"/><Relationship Id="rId106" Type="http://schemas.openxmlformats.org/officeDocument/2006/relationships/slide" Target="slides/slide58.xml"/><Relationship Id="rId127" Type="http://schemas.openxmlformats.org/officeDocument/2006/relationships/slide" Target="slides/slide79.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52" Type="http://schemas.openxmlformats.org/officeDocument/2006/relationships/slide" Target="slides/slide4.xml"/><Relationship Id="rId73" Type="http://schemas.openxmlformats.org/officeDocument/2006/relationships/slide" Target="slides/slide25.xml"/><Relationship Id="rId94" Type="http://schemas.openxmlformats.org/officeDocument/2006/relationships/slide" Target="slides/slide46.xml"/><Relationship Id="rId148" Type="http://schemas.openxmlformats.org/officeDocument/2006/relationships/slide" Target="slides/slide100.xml"/><Relationship Id="rId169" Type="http://schemas.openxmlformats.org/officeDocument/2006/relationships/slide" Target="slides/slide121.xml"/><Relationship Id="rId4" Type="http://schemas.openxmlformats.org/officeDocument/2006/relationships/slideMaster" Target="slideMasters/slideMaster4.xml"/><Relationship Id="rId180" Type="http://schemas.openxmlformats.org/officeDocument/2006/relationships/slide" Target="slides/slide132.xml"/><Relationship Id="rId215" Type="http://schemas.openxmlformats.org/officeDocument/2006/relationships/slide" Target="slides/slide167.xml"/><Relationship Id="rId236" Type="http://schemas.openxmlformats.org/officeDocument/2006/relationships/slide" Target="slides/slide188.xml"/><Relationship Id="rId257" Type="http://schemas.openxmlformats.org/officeDocument/2006/relationships/slide" Target="slides/slide209.xml"/><Relationship Id="rId278" Type="http://schemas.openxmlformats.org/officeDocument/2006/relationships/slide" Target="slides/slide230.xml"/><Relationship Id="rId42" Type="http://schemas.openxmlformats.org/officeDocument/2006/relationships/slideMaster" Target="slideMasters/slideMaster42.xml"/><Relationship Id="rId84" Type="http://schemas.openxmlformats.org/officeDocument/2006/relationships/slide" Target="slides/slide36.xml"/><Relationship Id="rId138" Type="http://schemas.openxmlformats.org/officeDocument/2006/relationships/slide" Target="slides/slide90.xml"/><Relationship Id="rId191" Type="http://schemas.openxmlformats.org/officeDocument/2006/relationships/slide" Target="slides/slide143.xml"/><Relationship Id="rId205" Type="http://schemas.openxmlformats.org/officeDocument/2006/relationships/slide" Target="slides/slide157.xml"/><Relationship Id="rId247" Type="http://schemas.openxmlformats.org/officeDocument/2006/relationships/slide" Target="slides/slide199.xml"/><Relationship Id="rId107" Type="http://schemas.openxmlformats.org/officeDocument/2006/relationships/slide" Target="slides/slide59.xml"/><Relationship Id="rId289" Type="http://schemas.openxmlformats.org/officeDocument/2006/relationships/tableStyles" Target="tableStyles.xml"/><Relationship Id="rId11" Type="http://schemas.openxmlformats.org/officeDocument/2006/relationships/slideMaster" Target="slideMasters/slideMaster11.xml"/><Relationship Id="rId53" Type="http://schemas.openxmlformats.org/officeDocument/2006/relationships/slide" Target="slides/slide5.xml"/><Relationship Id="rId149" Type="http://schemas.openxmlformats.org/officeDocument/2006/relationships/slide" Target="slides/slide101.xml"/><Relationship Id="rId95" Type="http://schemas.openxmlformats.org/officeDocument/2006/relationships/slide" Target="slides/slide47.xml"/><Relationship Id="rId160" Type="http://schemas.openxmlformats.org/officeDocument/2006/relationships/slide" Target="slides/slide112.xml"/><Relationship Id="rId216" Type="http://schemas.openxmlformats.org/officeDocument/2006/relationships/slide" Target="slides/slide168.xml"/><Relationship Id="rId258" Type="http://schemas.openxmlformats.org/officeDocument/2006/relationships/slide" Target="slides/slide210.xml"/><Relationship Id="rId22" Type="http://schemas.openxmlformats.org/officeDocument/2006/relationships/slideMaster" Target="slideMasters/slideMaster22.xml"/><Relationship Id="rId64" Type="http://schemas.openxmlformats.org/officeDocument/2006/relationships/slide" Target="slides/slide16.xml"/><Relationship Id="rId118" Type="http://schemas.openxmlformats.org/officeDocument/2006/relationships/slide" Target="slides/slide70.xml"/><Relationship Id="rId171" Type="http://schemas.openxmlformats.org/officeDocument/2006/relationships/slide" Target="slides/slide123.xml"/><Relationship Id="rId227" Type="http://schemas.openxmlformats.org/officeDocument/2006/relationships/slide" Target="slides/slide179.xml"/></Relationships>
</file>

<file path=ppt/charts/_rels/chart1.xml.rels><?xml version="1.0" encoding="UTF-8" standalone="yes"?>
<Relationships xmlns="http://schemas.openxmlformats.org/package/2006/relationships"><Relationship Id="rId1" Type="http://schemas.openxmlformats.org/officeDocument/2006/relationships/oleObject" Target="Macintosh%20HD:Users:amiraliboroumand:cmu:Google-internship:Amirali-Internship-data:all-data-final.xls" TargetMode="Externa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Worksheet.xlsx"/><Relationship Id="rId1" Type="http://schemas.openxmlformats.org/officeDocument/2006/relationships/themeOverride" Target="../theme/themeOverride1.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2.xml"/><Relationship Id="rId1" Type="http://schemas.microsoft.com/office/2011/relationships/chartStyle" Target="style2.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3.xml"/><Relationship Id="rId1" Type="http://schemas.microsoft.com/office/2011/relationships/chartStyle" Target="style3.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4.xml"/><Relationship Id="rId1" Type="http://schemas.microsoft.com/office/2011/relationships/chartStyle" Target="style4.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5.xml"/><Relationship Id="rId1" Type="http://schemas.microsoft.com/office/2011/relationships/chartStyle" Target="style5.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6.xml"/><Relationship Id="rId1" Type="http://schemas.microsoft.com/office/2011/relationships/chartStyle" Target="style6.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7.xml"/><Relationship Id="rId1" Type="http://schemas.microsoft.com/office/2011/relationships/chartStyle" Target="style7.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8.xml"/><Relationship Id="rId1" Type="http://schemas.microsoft.com/office/2011/relationships/chartStyle" Target="style8.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9.xml"/><Relationship Id="rId1" Type="http://schemas.microsoft.com/office/2011/relationships/chartStyle" Target="style9.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9.89094488188976E-2"/>
          <c:y val="0.157407518030899"/>
          <c:w val="0.89136832895887996"/>
          <c:h val="0.56280839895013102"/>
        </c:manualLayout>
      </c:layout>
      <c:barChart>
        <c:barDir val="col"/>
        <c:grouping val="clustered"/>
        <c:varyColors val="0"/>
        <c:ser>
          <c:idx val="0"/>
          <c:order val="0"/>
          <c:tx>
            <c:strRef>
              <c:f>Browser!$C$79</c:f>
              <c:strCache>
                <c:ptCount val="1"/>
                <c:pt idx="0">
                  <c:v>CPU-Only</c:v>
                </c:pt>
              </c:strCache>
            </c:strRef>
          </c:tx>
          <c:spPr>
            <a:pattFill prst="wdDnDiag">
              <a:fgClr>
                <a:schemeClr val="tx2">
                  <a:lumMod val="40000"/>
                  <a:lumOff val="60000"/>
                </a:schemeClr>
              </a:fgClr>
              <a:bgClr>
                <a:schemeClr val="tx1"/>
              </a:bgClr>
            </a:pattFill>
            <a:ln>
              <a:solidFill>
                <a:schemeClr val="tx1"/>
              </a:solidFill>
            </a:ln>
          </c:spPr>
          <c:invertIfNegative val="0"/>
          <c:cat>
            <c:strRef>
              <c:f>Browser!$A$80:$B$88</c:f>
              <c:strCache>
                <c:ptCount val="9"/>
                <c:pt idx="0">
                  <c:v>Texture_x000d_Tiling</c:v>
                </c:pt>
                <c:pt idx="1">
                  <c:v>Color_x000d_Blitting</c:v>
                </c:pt>
                <c:pt idx="2">
                  <c:v>Com-_x000d_pression</c:v>
                </c:pt>
                <c:pt idx="3">
                  <c:v>Decom-_x000d_pression</c:v>
                </c:pt>
                <c:pt idx="4">
                  <c:v>Packing</c:v>
                </c:pt>
                <c:pt idx="5">
                  <c:v>Quantization</c:v>
                </c:pt>
                <c:pt idx="6">
                  <c:v>Sub-Pixel Interpolation</c:v>
                </c:pt>
                <c:pt idx="7">
                  <c:v>Deblocking Filter</c:v>
                </c:pt>
                <c:pt idx="8">
                  <c:v>Motion Estimation</c:v>
                </c:pt>
              </c:strCache>
            </c:strRef>
          </c:cat>
          <c:val>
            <c:numRef>
              <c:f>Browser!$C$80:$C$88</c:f>
              <c:numCache>
                <c:formatCode>General</c:formatCode>
                <c:ptCount val="9"/>
                <c:pt idx="0">
                  <c:v>1</c:v>
                </c:pt>
                <c:pt idx="1">
                  <c:v>1</c:v>
                </c:pt>
                <c:pt idx="2">
                  <c:v>1</c:v>
                </c:pt>
                <c:pt idx="3">
                  <c:v>1</c:v>
                </c:pt>
                <c:pt idx="4">
                  <c:v>1</c:v>
                </c:pt>
                <c:pt idx="5">
                  <c:v>1</c:v>
                </c:pt>
                <c:pt idx="6">
                  <c:v>1</c:v>
                </c:pt>
                <c:pt idx="7">
                  <c:v>1</c:v>
                </c:pt>
                <c:pt idx="8">
                  <c:v>1</c:v>
                </c:pt>
              </c:numCache>
            </c:numRef>
          </c:val>
          <c:extLst>
            <c:ext xmlns:c16="http://schemas.microsoft.com/office/drawing/2014/chart" uri="{C3380CC4-5D6E-409C-BE32-E72D297353CC}">
              <c16:uniqueId val="{00000000-ABE2-41F6-8046-EDE793FCF2A6}"/>
            </c:ext>
          </c:extLst>
        </c:ser>
        <c:ser>
          <c:idx val="1"/>
          <c:order val="1"/>
          <c:tx>
            <c:strRef>
              <c:f>Browser!$D$79</c:f>
              <c:strCache>
                <c:ptCount val="1"/>
                <c:pt idx="0">
                  <c:v>PIM-Core</c:v>
                </c:pt>
              </c:strCache>
            </c:strRef>
          </c:tx>
          <c:spPr>
            <a:solidFill>
              <a:srgbClr val="4A8861"/>
            </a:solidFill>
            <a:ln>
              <a:solidFill>
                <a:srgbClr val="000000"/>
              </a:solidFill>
            </a:ln>
          </c:spPr>
          <c:invertIfNegative val="0"/>
          <c:cat>
            <c:strRef>
              <c:f>Browser!$A$80:$B$88</c:f>
              <c:strCache>
                <c:ptCount val="9"/>
                <c:pt idx="0">
                  <c:v>Texture_x000d_Tiling</c:v>
                </c:pt>
                <c:pt idx="1">
                  <c:v>Color_x000d_Blitting</c:v>
                </c:pt>
                <c:pt idx="2">
                  <c:v>Com-_x000d_pression</c:v>
                </c:pt>
                <c:pt idx="3">
                  <c:v>Decom-_x000d_pression</c:v>
                </c:pt>
                <c:pt idx="4">
                  <c:v>Packing</c:v>
                </c:pt>
                <c:pt idx="5">
                  <c:v>Quantization</c:v>
                </c:pt>
                <c:pt idx="6">
                  <c:v>Sub-Pixel Interpolation</c:v>
                </c:pt>
                <c:pt idx="7">
                  <c:v>Deblocking Filter</c:v>
                </c:pt>
                <c:pt idx="8">
                  <c:v>Motion Estimation</c:v>
                </c:pt>
              </c:strCache>
            </c:strRef>
          </c:cat>
          <c:val>
            <c:numRef>
              <c:f>Browser!$D$80:$D$88</c:f>
              <c:numCache>
                <c:formatCode>General</c:formatCode>
                <c:ptCount val="9"/>
                <c:pt idx="0">
                  <c:v>0.41637715800000002</c:v>
                </c:pt>
                <c:pt idx="1">
                  <c:v>0.531000429</c:v>
                </c:pt>
                <c:pt idx="2">
                  <c:v>0.59396378400000005</c:v>
                </c:pt>
                <c:pt idx="3">
                  <c:v>0.40527101500000001</c:v>
                </c:pt>
                <c:pt idx="4">
                  <c:v>0.50870371400000003</c:v>
                </c:pt>
                <c:pt idx="5">
                  <c:v>0.50461625300000001</c:v>
                </c:pt>
                <c:pt idx="6">
                  <c:v>0.50061163066835501</c:v>
                </c:pt>
                <c:pt idx="7">
                  <c:v>0.49893281561268099</c:v>
                </c:pt>
                <c:pt idx="8">
                  <c:v>0.59594186319049902</c:v>
                </c:pt>
              </c:numCache>
            </c:numRef>
          </c:val>
          <c:extLst>
            <c:ext xmlns:c16="http://schemas.microsoft.com/office/drawing/2014/chart" uri="{C3380CC4-5D6E-409C-BE32-E72D297353CC}">
              <c16:uniqueId val="{00000001-ABE2-41F6-8046-EDE793FCF2A6}"/>
            </c:ext>
          </c:extLst>
        </c:ser>
        <c:ser>
          <c:idx val="2"/>
          <c:order val="2"/>
          <c:tx>
            <c:strRef>
              <c:f>Browser!$E$79</c:f>
              <c:strCache>
                <c:ptCount val="1"/>
                <c:pt idx="0">
                  <c:v>PIM-Acc</c:v>
                </c:pt>
              </c:strCache>
            </c:strRef>
          </c:tx>
          <c:spPr>
            <a:solidFill>
              <a:schemeClr val="accent1">
                <a:lumMod val="60000"/>
                <a:lumOff val="40000"/>
              </a:schemeClr>
            </a:solidFill>
            <a:ln>
              <a:solidFill>
                <a:srgbClr val="000000"/>
              </a:solidFill>
            </a:ln>
          </c:spPr>
          <c:invertIfNegative val="0"/>
          <c:cat>
            <c:strRef>
              <c:f>Browser!$A$80:$B$88</c:f>
              <c:strCache>
                <c:ptCount val="9"/>
                <c:pt idx="0">
                  <c:v>Texture_x000d_Tiling</c:v>
                </c:pt>
                <c:pt idx="1">
                  <c:v>Color_x000d_Blitting</c:v>
                </c:pt>
                <c:pt idx="2">
                  <c:v>Com-_x000d_pression</c:v>
                </c:pt>
                <c:pt idx="3">
                  <c:v>Decom-_x000d_pression</c:v>
                </c:pt>
                <c:pt idx="4">
                  <c:v>Packing</c:v>
                </c:pt>
                <c:pt idx="5">
                  <c:v>Quantization</c:v>
                </c:pt>
                <c:pt idx="6">
                  <c:v>Sub-Pixel Interpolation</c:v>
                </c:pt>
                <c:pt idx="7">
                  <c:v>Deblocking Filter</c:v>
                </c:pt>
                <c:pt idx="8">
                  <c:v>Motion Estimation</c:v>
                </c:pt>
              </c:strCache>
            </c:strRef>
          </c:cat>
          <c:val>
            <c:numRef>
              <c:f>Browser!$E$80:$E$88</c:f>
              <c:numCache>
                <c:formatCode>General</c:formatCode>
                <c:ptCount val="9"/>
                <c:pt idx="0">
                  <c:v>0.36127458499999998</c:v>
                </c:pt>
                <c:pt idx="1">
                  <c:v>0.42334838200000002</c:v>
                </c:pt>
                <c:pt idx="2">
                  <c:v>0.47293959899999999</c:v>
                </c:pt>
                <c:pt idx="3">
                  <c:v>0.29851487900000001</c:v>
                </c:pt>
                <c:pt idx="4">
                  <c:v>0.47245494599999999</c:v>
                </c:pt>
                <c:pt idx="5">
                  <c:v>0.42913338499999998</c:v>
                </c:pt>
                <c:pt idx="6">
                  <c:v>0.34481412367965097</c:v>
                </c:pt>
                <c:pt idx="7">
                  <c:v>0.26459175069815999</c:v>
                </c:pt>
                <c:pt idx="8">
                  <c:v>0.39249674136108298</c:v>
                </c:pt>
              </c:numCache>
            </c:numRef>
          </c:val>
          <c:extLst>
            <c:ext xmlns:c16="http://schemas.microsoft.com/office/drawing/2014/chart" uri="{C3380CC4-5D6E-409C-BE32-E72D297353CC}">
              <c16:uniqueId val="{00000002-ABE2-41F6-8046-EDE793FCF2A6}"/>
            </c:ext>
          </c:extLst>
        </c:ser>
        <c:dLbls>
          <c:showLegendKey val="0"/>
          <c:showVal val="0"/>
          <c:showCatName val="0"/>
          <c:showSerName val="0"/>
          <c:showPercent val="0"/>
          <c:showBubbleSize val="0"/>
        </c:dLbls>
        <c:gapWidth val="150"/>
        <c:axId val="-2072377240"/>
        <c:axId val="-2077900536"/>
      </c:barChart>
      <c:catAx>
        <c:axId val="-2072377240"/>
        <c:scaling>
          <c:orientation val="minMax"/>
        </c:scaling>
        <c:delete val="0"/>
        <c:axPos val="b"/>
        <c:numFmt formatCode="General" sourceLinked="1"/>
        <c:majorTickMark val="out"/>
        <c:minorTickMark val="none"/>
        <c:tickLblPos val="nextTo"/>
        <c:txPr>
          <a:bodyPr/>
          <a:lstStyle/>
          <a:p>
            <a:pPr>
              <a:defRPr lang="en-US" sz="1350" b="0"/>
            </a:pPr>
            <a:endParaRPr lang="en-US"/>
          </a:p>
        </c:txPr>
        <c:crossAx val="-2077900536"/>
        <c:crosses val="autoZero"/>
        <c:auto val="1"/>
        <c:lblAlgn val="ctr"/>
        <c:lblOffset val="100"/>
        <c:noMultiLvlLbl val="0"/>
      </c:catAx>
      <c:valAx>
        <c:axId val="-2077900536"/>
        <c:scaling>
          <c:orientation val="minMax"/>
          <c:max val="1"/>
        </c:scaling>
        <c:delete val="0"/>
        <c:axPos val="l"/>
        <c:majorGridlines>
          <c:spPr>
            <a:ln>
              <a:prstDash val="dash"/>
            </a:ln>
          </c:spPr>
        </c:majorGridlines>
        <c:title>
          <c:tx>
            <c:rich>
              <a:bodyPr rot="-5400000" vert="horz"/>
              <a:lstStyle/>
              <a:p>
                <a:pPr>
                  <a:defRPr sz="2000"/>
                </a:pPr>
                <a:r>
                  <a:rPr lang="en-US" sz="2000"/>
                  <a:t>Normalized Energy</a:t>
                </a:r>
              </a:p>
            </c:rich>
          </c:tx>
          <c:layout>
            <c:manualLayout>
              <c:xMode val="edge"/>
              <c:yMode val="edge"/>
              <c:x val="9.0979877515310597E-3"/>
              <c:y val="0.165996075412493"/>
            </c:manualLayout>
          </c:layout>
          <c:overlay val="0"/>
        </c:title>
        <c:numFmt formatCode="General" sourceLinked="1"/>
        <c:majorTickMark val="out"/>
        <c:minorTickMark val="none"/>
        <c:tickLblPos val="nextTo"/>
        <c:txPr>
          <a:bodyPr/>
          <a:lstStyle/>
          <a:p>
            <a:pPr>
              <a:defRPr sz="1600" b="0"/>
            </a:pPr>
            <a:endParaRPr lang="en-US"/>
          </a:p>
        </c:txPr>
        <c:crossAx val="-2072377240"/>
        <c:crosses val="autoZero"/>
        <c:crossBetween val="between"/>
        <c:majorUnit val="0.2"/>
      </c:valAx>
      <c:spPr>
        <a:ln w="19050" cmpd="sng">
          <a:solidFill>
            <a:schemeClr val="tx1"/>
          </a:solidFill>
        </a:ln>
      </c:spPr>
    </c:plotArea>
    <c:legend>
      <c:legendPos val="r"/>
      <c:layout>
        <c:manualLayout>
          <c:xMode val="edge"/>
          <c:yMode val="edge"/>
          <c:x val="0.18173490813648299"/>
          <c:y val="4.2457713619130904E-3"/>
          <c:w val="0.61249945319335097"/>
          <c:h val="0.15850029163021301"/>
        </c:manualLayout>
      </c:layout>
      <c:overlay val="0"/>
      <c:txPr>
        <a:bodyPr/>
        <a:lstStyle/>
        <a:p>
          <a:pPr>
            <a:defRPr sz="2400"/>
          </a:pPr>
          <a:endParaRPr lang="en-US"/>
        </a:p>
      </c:txPr>
    </c:legend>
    <c:plotVisOnly val="1"/>
    <c:dispBlanksAs val="gap"/>
    <c:showDLblsOverMax val="0"/>
  </c:chart>
  <c:spPr>
    <a:ln w="28575" cmpd="sng">
      <a:noFill/>
    </a:ln>
  </c:spPr>
  <c:txPr>
    <a:bodyPr/>
    <a:lstStyle/>
    <a:p>
      <a:pPr>
        <a:defRPr sz="1200" b="1"/>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9.2807438436081205E-2"/>
          <c:y val="0.15926448849066299"/>
          <c:w val="0.90268141876943397"/>
          <c:h val="0.576615983346909"/>
        </c:manualLayout>
      </c:layout>
      <c:barChart>
        <c:barDir val="col"/>
        <c:grouping val="clustered"/>
        <c:varyColors val="0"/>
        <c:ser>
          <c:idx val="14"/>
          <c:order val="0"/>
          <c:tx>
            <c:strRef>
              <c:f>Browser!$F$40</c:f>
              <c:strCache>
                <c:ptCount val="1"/>
                <c:pt idx="0">
                  <c:v>CPU-Only</c:v>
                </c:pt>
              </c:strCache>
            </c:strRef>
          </c:tx>
          <c:spPr>
            <a:pattFill prst="wdDnDiag">
              <a:fgClr>
                <a:schemeClr val="accent5">
                  <a:lumMod val="40000"/>
                  <a:lumOff val="60000"/>
                </a:schemeClr>
              </a:fgClr>
              <a:bgClr>
                <a:schemeClr val="tx1"/>
              </a:bgClr>
            </a:pattFill>
            <a:ln w="12700">
              <a:solidFill>
                <a:srgbClr val="000000"/>
              </a:solidFill>
              <a:prstDash val="solid"/>
            </a:ln>
          </c:spPr>
          <c:invertIfNegative val="0"/>
          <c:cat>
            <c:strRef>
              <c:f>Browser!$G$39:$N$39</c:f>
              <c:strCache>
                <c:ptCount val="8"/>
                <c:pt idx="0">
                  <c:v>Texture       Tiling</c:v>
                </c:pt>
                <c:pt idx="1">
                  <c:v>Color       Blitting</c:v>
                </c:pt>
                <c:pt idx="2">
                  <c:v>Comp-    ression</c:v>
                </c:pt>
                <c:pt idx="3">
                  <c:v>Decomp-    ression</c:v>
                </c:pt>
                <c:pt idx="4">
                  <c:v>Sub-Pixel Interpolation</c:v>
                </c:pt>
                <c:pt idx="5">
                  <c:v>Deblocking Filter</c:v>
                </c:pt>
                <c:pt idx="6">
                  <c:v>Motion Estimation</c:v>
                </c:pt>
                <c:pt idx="7">
                  <c:v>TensorFlow</c:v>
                </c:pt>
              </c:strCache>
            </c:strRef>
          </c:cat>
          <c:val>
            <c:numRef>
              <c:f>Browser!$G$40:$N$40</c:f>
              <c:numCache>
                <c:formatCode>General</c:formatCode>
                <c:ptCount val="8"/>
                <c:pt idx="0">
                  <c:v>1</c:v>
                </c:pt>
                <c:pt idx="1">
                  <c:v>1</c:v>
                </c:pt>
                <c:pt idx="2">
                  <c:v>1</c:v>
                </c:pt>
                <c:pt idx="3">
                  <c:v>1</c:v>
                </c:pt>
                <c:pt idx="4">
                  <c:v>1</c:v>
                </c:pt>
                <c:pt idx="5">
                  <c:v>1</c:v>
                </c:pt>
                <c:pt idx="6">
                  <c:v>1</c:v>
                </c:pt>
                <c:pt idx="7">
                  <c:v>1</c:v>
                </c:pt>
              </c:numCache>
            </c:numRef>
          </c:val>
          <c:extLst>
            <c:ext xmlns:c16="http://schemas.microsoft.com/office/drawing/2014/chart" uri="{C3380CC4-5D6E-409C-BE32-E72D297353CC}">
              <c16:uniqueId val="{00000000-8B57-4CCF-8AA2-1F832DB160CC}"/>
            </c:ext>
          </c:extLst>
        </c:ser>
        <c:ser>
          <c:idx val="0"/>
          <c:order val="1"/>
          <c:tx>
            <c:strRef>
              <c:f>Browser!$F$41</c:f>
              <c:strCache>
                <c:ptCount val="1"/>
                <c:pt idx="0">
                  <c:v>PIM-Core</c:v>
                </c:pt>
              </c:strCache>
            </c:strRef>
          </c:tx>
          <c:spPr>
            <a:solidFill>
              <a:srgbClr val="4A8861"/>
            </a:solidFill>
            <a:ln w="12700">
              <a:solidFill>
                <a:srgbClr val="000000"/>
              </a:solidFill>
              <a:prstDash val="solid"/>
            </a:ln>
          </c:spPr>
          <c:invertIfNegative val="0"/>
          <c:cat>
            <c:strRef>
              <c:f>Browser!$G$39:$N$39</c:f>
              <c:strCache>
                <c:ptCount val="8"/>
                <c:pt idx="0">
                  <c:v>Texture       Tiling</c:v>
                </c:pt>
                <c:pt idx="1">
                  <c:v>Color       Blitting</c:v>
                </c:pt>
                <c:pt idx="2">
                  <c:v>Comp-    ression</c:v>
                </c:pt>
                <c:pt idx="3">
                  <c:v>Decomp-    ression</c:v>
                </c:pt>
                <c:pt idx="4">
                  <c:v>Sub-Pixel Interpolation</c:v>
                </c:pt>
                <c:pt idx="5">
                  <c:v>Deblocking Filter</c:v>
                </c:pt>
                <c:pt idx="6">
                  <c:v>Motion Estimation</c:v>
                </c:pt>
                <c:pt idx="7">
                  <c:v>TensorFlow</c:v>
                </c:pt>
              </c:strCache>
            </c:strRef>
          </c:cat>
          <c:val>
            <c:numRef>
              <c:f>Browser!$G$41:$N$41</c:f>
              <c:numCache>
                <c:formatCode>General</c:formatCode>
                <c:ptCount val="8"/>
                <c:pt idx="0">
                  <c:v>0.43478260899999999</c:v>
                </c:pt>
                <c:pt idx="1">
                  <c:v>0.64516129</c:v>
                </c:pt>
                <c:pt idx="2">
                  <c:v>0.76335877900000004</c:v>
                </c:pt>
                <c:pt idx="3">
                  <c:v>0.76923076899999998</c:v>
                </c:pt>
                <c:pt idx="4">
                  <c:v>0.72463768115941996</c:v>
                </c:pt>
                <c:pt idx="5">
                  <c:v>0.8</c:v>
                </c:pt>
                <c:pt idx="6">
                  <c:v>0.84745762711864403</c:v>
                </c:pt>
                <c:pt idx="7">
                  <c:v>0.63694267515923597</c:v>
                </c:pt>
              </c:numCache>
            </c:numRef>
          </c:val>
          <c:extLst>
            <c:ext xmlns:c16="http://schemas.microsoft.com/office/drawing/2014/chart" uri="{C3380CC4-5D6E-409C-BE32-E72D297353CC}">
              <c16:uniqueId val="{00000001-8B57-4CCF-8AA2-1F832DB160CC}"/>
            </c:ext>
          </c:extLst>
        </c:ser>
        <c:ser>
          <c:idx val="1"/>
          <c:order val="2"/>
          <c:tx>
            <c:strRef>
              <c:f>Browser!$F$42</c:f>
              <c:strCache>
                <c:ptCount val="1"/>
                <c:pt idx="0">
                  <c:v>PIM-Acc</c:v>
                </c:pt>
              </c:strCache>
            </c:strRef>
          </c:tx>
          <c:spPr>
            <a:solidFill>
              <a:srgbClr val="FDC600">
                <a:lumMod val="60000"/>
                <a:lumOff val="40000"/>
              </a:srgbClr>
            </a:solidFill>
            <a:ln w="12700">
              <a:solidFill>
                <a:srgbClr val="000000"/>
              </a:solidFill>
              <a:prstDash val="solid"/>
            </a:ln>
          </c:spPr>
          <c:invertIfNegative val="0"/>
          <c:cat>
            <c:strRef>
              <c:f>Browser!$G$39:$N$39</c:f>
              <c:strCache>
                <c:ptCount val="8"/>
                <c:pt idx="0">
                  <c:v>Texture       Tiling</c:v>
                </c:pt>
                <c:pt idx="1">
                  <c:v>Color       Blitting</c:v>
                </c:pt>
                <c:pt idx="2">
                  <c:v>Comp-    ression</c:v>
                </c:pt>
                <c:pt idx="3">
                  <c:v>Decomp-    ression</c:v>
                </c:pt>
                <c:pt idx="4">
                  <c:v>Sub-Pixel Interpolation</c:v>
                </c:pt>
                <c:pt idx="5">
                  <c:v>Deblocking Filter</c:v>
                </c:pt>
                <c:pt idx="6">
                  <c:v>Motion Estimation</c:v>
                </c:pt>
                <c:pt idx="7">
                  <c:v>TensorFlow</c:v>
                </c:pt>
              </c:strCache>
            </c:strRef>
          </c:cat>
          <c:val>
            <c:numRef>
              <c:f>Browser!$G$42:$N$42</c:f>
              <c:numCache>
                <c:formatCode>General</c:formatCode>
                <c:ptCount val="8"/>
                <c:pt idx="0">
                  <c:v>0.4</c:v>
                </c:pt>
                <c:pt idx="1">
                  <c:v>0.57803468199999997</c:v>
                </c:pt>
                <c:pt idx="2">
                  <c:v>0.47619047599999997</c:v>
                </c:pt>
                <c:pt idx="3">
                  <c:v>0.5</c:v>
                </c:pt>
                <c:pt idx="4">
                  <c:v>0.581395348837209</c:v>
                </c:pt>
                <c:pt idx="5">
                  <c:v>0.70422535211267601</c:v>
                </c:pt>
                <c:pt idx="6">
                  <c:v>0.476190476190476</c:v>
                </c:pt>
                <c:pt idx="7">
                  <c:v>0.50505050505050497</c:v>
                </c:pt>
              </c:numCache>
            </c:numRef>
          </c:val>
          <c:extLst>
            <c:ext xmlns:c16="http://schemas.microsoft.com/office/drawing/2014/chart" uri="{C3380CC4-5D6E-409C-BE32-E72D297353CC}">
              <c16:uniqueId val="{00000002-8B57-4CCF-8AA2-1F832DB160CC}"/>
            </c:ext>
          </c:extLst>
        </c:ser>
        <c:dLbls>
          <c:showLegendKey val="0"/>
          <c:showVal val="0"/>
          <c:showCatName val="0"/>
          <c:showSerName val="0"/>
          <c:showPercent val="0"/>
          <c:showBubbleSize val="0"/>
        </c:dLbls>
        <c:gapWidth val="75"/>
        <c:overlap val="-25"/>
        <c:axId val="-2070333720"/>
        <c:axId val="-2070330520"/>
      </c:barChart>
      <c:catAx>
        <c:axId val="-2070333720"/>
        <c:scaling>
          <c:orientation val="minMax"/>
        </c:scaling>
        <c:delete val="0"/>
        <c:axPos val="b"/>
        <c:numFmt formatCode="General" sourceLinked="0"/>
        <c:majorTickMark val="out"/>
        <c:minorTickMark val="none"/>
        <c:tickLblPos val="nextTo"/>
        <c:spPr>
          <a:ln w="3175">
            <a:solidFill>
              <a:srgbClr val="000000"/>
            </a:solidFill>
            <a:prstDash val="solid"/>
          </a:ln>
        </c:spPr>
        <c:txPr>
          <a:bodyPr rot="0" vert="horz"/>
          <a:lstStyle/>
          <a:p>
            <a:pPr>
              <a:defRPr sz="1500" b="0" spc="0" baseline="0"/>
            </a:pPr>
            <a:endParaRPr lang="en-US"/>
          </a:p>
        </c:txPr>
        <c:crossAx val="-2070330520"/>
        <c:crosses val="autoZero"/>
        <c:auto val="1"/>
        <c:lblAlgn val="ctr"/>
        <c:lblOffset val="100"/>
        <c:noMultiLvlLbl val="0"/>
      </c:catAx>
      <c:valAx>
        <c:axId val="-2070330520"/>
        <c:scaling>
          <c:orientation val="minMax"/>
          <c:max val="1"/>
        </c:scaling>
        <c:delete val="0"/>
        <c:axPos val="l"/>
        <c:majorGridlines>
          <c:spPr>
            <a:ln w="3175">
              <a:solidFill>
                <a:srgbClr val="C0C0C0"/>
              </a:solidFill>
              <a:prstDash val="lgDash"/>
            </a:ln>
          </c:spPr>
        </c:majorGridlines>
        <c:title>
          <c:tx>
            <c:rich>
              <a:bodyPr rot="-5400000" vert="horz"/>
              <a:lstStyle/>
              <a:p>
                <a:pPr>
                  <a:defRPr sz="2000"/>
                </a:pPr>
                <a:r>
                  <a:rPr lang="en-US" sz="2000" dirty="0"/>
                  <a:t>Normalized Runtime</a:t>
                </a:r>
              </a:p>
            </c:rich>
          </c:tx>
          <c:layout>
            <c:manualLayout>
              <c:xMode val="edge"/>
              <c:yMode val="edge"/>
              <c:x val="2.8248777946751698E-3"/>
              <c:y val="0.20151246719160101"/>
            </c:manualLayout>
          </c:layout>
          <c:overlay val="0"/>
          <c:spPr>
            <a:noFill/>
            <a:ln w="25400">
              <a:noFill/>
            </a:ln>
          </c:spPr>
        </c:title>
        <c:numFmt formatCode="#,##0.0" sourceLinked="0"/>
        <c:majorTickMark val="out"/>
        <c:minorTickMark val="none"/>
        <c:tickLblPos val="nextTo"/>
        <c:spPr>
          <a:ln w="3175">
            <a:solidFill>
              <a:srgbClr val="000000"/>
            </a:solidFill>
            <a:prstDash val="solid"/>
          </a:ln>
        </c:spPr>
        <c:txPr>
          <a:bodyPr/>
          <a:lstStyle/>
          <a:p>
            <a:pPr>
              <a:defRPr sz="1600" b="0">
                <a:latin typeface="+mn-lt"/>
              </a:defRPr>
            </a:pPr>
            <a:endParaRPr lang="en-US"/>
          </a:p>
        </c:txPr>
        <c:crossAx val="-2070333720"/>
        <c:crosses val="autoZero"/>
        <c:crossBetween val="between"/>
        <c:majorUnit val="0.2"/>
      </c:valAx>
      <c:spPr>
        <a:solidFill>
          <a:srgbClr val="FFFFFF"/>
        </a:solidFill>
        <a:ln w="12700">
          <a:solidFill>
            <a:srgbClr val="000000"/>
          </a:solidFill>
          <a:prstDash val="solid"/>
        </a:ln>
      </c:spPr>
    </c:plotArea>
    <c:legend>
      <c:legendPos val="r"/>
      <c:legendEntry>
        <c:idx val="2"/>
        <c:txPr>
          <a:bodyPr/>
          <a:lstStyle/>
          <a:p>
            <a:pPr>
              <a:defRPr sz="2400" b="1" i="0" u="none" strike="noStrike" baseline="0">
                <a:solidFill>
                  <a:srgbClr val="000000"/>
                </a:solidFill>
                <a:latin typeface="+mn-lt"/>
                <a:ea typeface="Calibri"/>
                <a:cs typeface="Calibri"/>
              </a:defRPr>
            </a:pPr>
            <a:endParaRPr lang="en-US"/>
          </a:p>
        </c:txPr>
      </c:legendEntry>
      <c:layout>
        <c:manualLayout>
          <c:xMode val="edge"/>
          <c:yMode val="edge"/>
          <c:x val="0.30491803278688501"/>
          <c:y val="1.51515151515151E-2"/>
          <c:w val="0.50163934426229495"/>
          <c:h val="0.11111111111111099"/>
        </c:manualLayout>
      </c:layout>
      <c:overlay val="0"/>
      <c:spPr>
        <a:noFill/>
        <a:ln w="25400">
          <a:noFill/>
        </a:ln>
      </c:spPr>
      <c:txPr>
        <a:bodyPr/>
        <a:lstStyle/>
        <a:p>
          <a:pPr>
            <a:defRPr sz="2400" b="1" i="0" u="none" strike="noStrike" baseline="0">
              <a:solidFill>
                <a:srgbClr val="000000"/>
              </a:solidFill>
              <a:latin typeface="+mn-lt"/>
              <a:ea typeface="Calibri"/>
              <a:cs typeface="Calibri"/>
            </a:defRPr>
          </a:pPr>
          <a:endParaRPr lang="en-US"/>
        </a:p>
      </c:txPr>
    </c:legend>
    <c:plotVisOnly val="1"/>
    <c:dispBlanksAs val="gap"/>
    <c:showDLblsOverMax val="0"/>
  </c:chart>
  <c:spPr>
    <a:noFill/>
    <a:ln w="6350">
      <a:noFill/>
    </a:ln>
  </c:spPr>
  <c:txPr>
    <a:bodyPr/>
    <a:lstStyle/>
    <a:p>
      <a:pPr>
        <a:defRPr sz="1200" b="1">
          <a:solidFill>
            <a:srgbClr val="000000"/>
          </a:solidFill>
        </a:defRPr>
      </a:pPr>
      <a:endParaRPr lang="en-US"/>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Sheet1!$B$1</c:f>
              <c:strCache>
                <c:ptCount val="1"/>
                <c:pt idx="0">
                  <c:v>Y-Values</c:v>
                </c:pt>
              </c:strCache>
            </c:strRef>
          </c:tx>
          <c:spPr>
            <a:ln w="57150" cap="rnd" cmpd="sng">
              <a:solidFill>
                <a:schemeClr val="accent1"/>
              </a:solidFill>
              <a:round/>
            </a:ln>
            <a:effectLst/>
          </c:spPr>
          <c:marker>
            <c:symbol val="none"/>
          </c:marker>
          <c:xVal>
            <c:numRef>
              <c:f>Sheet1!$A$2:$A$10</c:f>
              <c:numCache>
                <c:formatCode>General</c:formatCode>
                <c:ptCount val="9"/>
                <c:pt idx="0">
                  <c:v>0</c:v>
                </c:pt>
                <c:pt idx="1">
                  <c:v>1</c:v>
                </c:pt>
                <c:pt idx="2">
                  <c:v>2</c:v>
                </c:pt>
                <c:pt idx="3">
                  <c:v>3</c:v>
                </c:pt>
                <c:pt idx="4">
                  <c:v>4</c:v>
                </c:pt>
                <c:pt idx="5">
                  <c:v>5</c:v>
                </c:pt>
                <c:pt idx="6">
                  <c:v>6</c:v>
                </c:pt>
                <c:pt idx="7">
                  <c:v>7</c:v>
                </c:pt>
              </c:numCache>
            </c:numRef>
          </c:xVal>
          <c:yVal>
            <c:numRef>
              <c:f>Sheet1!$B$2:$B$10</c:f>
              <c:numCache>
                <c:formatCode>General</c:formatCode>
                <c:ptCount val="9"/>
              </c:numCache>
            </c:numRef>
          </c:yVal>
          <c:smooth val="1"/>
          <c:extLst>
            <c:ext xmlns:c16="http://schemas.microsoft.com/office/drawing/2014/chart" uri="{C3380CC4-5D6E-409C-BE32-E72D297353CC}">
              <c16:uniqueId val="{00000000-3C58-4F61-8CE2-0D3283FBA0FE}"/>
            </c:ext>
          </c:extLst>
        </c:ser>
        <c:dLbls>
          <c:showLegendKey val="0"/>
          <c:showVal val="0"/>
          <c:showCatName val="0"/>
          <c:showSerName val="0"/>
          <c:showPercent val="0"/>
          <c:showBubbleSize val="0"/>
        </c:dLbls>
        <c:axId val="-2127681056"/>
        <c:axId val="-2127159280"/>
      </c:scatterChart>
      <c:valAx>
        <c:axId val="-2127681056"/>
        <c:scaling>
          <c:orientation val="minMax"/>
          <c:max val="6"/>
          <c:min val="0"/>
        </c:scaling>
        <c:delete val="0"/>
        <c:axPos val="b"/>
        <c:majorGridlines>
          <c:spPr>
            <a:ln w="9525" cap="flat" cmpd="sng" algn="ctr">
              <a:noFill/>
              <a:round/>
            </a:ln>
            <a:effectLst/>
          </c:spPr>
        </c:majorGridlines>
        <c:title>
          <c:tx>
            <c:rich>
              <a:bodyPr rot="0" spcFirstLastPara="1" vertOverflow="ellipsis" vert="horz" wrap="square" anchor="ctr" anchorCtr="1"/>
              <a:lstStyle/>
              <a:p>
                <a:pPr>
                  <a:defRPr sz="2800" b="0" i="0" u="none" strike="noStrike" kern="1200" baseline="0">
                    <a:solidFill>
                      <a:schemeClr val="tx1"/>
                    </a:solidFill>
                    <a:latin typeface="Cambria" panose="02040503050406030204" pitchFamily="18" charset="0"/>
                    <a:ea typeface="+mn-ea"/>
                    <a:cs typeface="+mn-cs"/>
                  </a:defRPr>
                </a:pPr>
                <a:r>
                  <a:rPr lang="en-US" sz="2800" dirty="0">
                    <a:solidFill>
                      <a:schemeClr val="tx1"/>
                    </a:solidFill>
                    <a:latin typeface="Cambria" panose="02040503050406030204" pitchFamily="18" charset="0"/>
                  </a:rPr>
                  <a:t>Refresh</a:t>
                </a:r>
                <a:r>
                  <a:rPr lang="en-US" sz="2800" baseline="0" dirty="0">
                    <a:solidFill>
                      <a:schemeClr val="tx1"/>
                    </a:solidFill>
                    <a:latin typeface="Cambria" panose="02040503050406030204" pitchFamily="18" charset="0"/>
                  </a:rPr>
                  <a:t> Interval (s)</a:t>
                </a:r>
                <a:endParaRPr lang="en-US" sz="2800" dirty="0">
                  <a:solidFill>
                    <a:schemeClr val="tx1"/>
                  </a:solidFill>
                  <a:latin typeface="Cambria" panose="02040503050406030204" pitchFamily="18" charset="0"/>
                </a:endParaRPr>
              </a:p>
            </c:rich>
          </c:tx>
          <c:overlay val="0"/>
          <c:spPr>
            <a:noFill/>
            <a:ln>
              <a:noFill/>
            </a:ln>
            <a:effectLst/>
          </c:spPr>
          <c:txPr>
            <a:bodyPr rot="0" spcFirstLastPara="1" vertOverflow="ellipsis" vert="horz" wrap="square" anchor="ctr" anchorCtr="1"/>
            <a:lstStyle/>
            <a:p>
              <a:pPr>
                <a:defRPr sz="2800" b="0" i="0" u="none" strike="noStrike" kern="1200" baseline="0">
                  <a:solidFill>
                    <a:schemeClr val="tx1"/>
                  </a:solidFill>
                  <a:latin typeface="Cambria" panose="02040503050406030204" pitchFamily="18" charset="0"/>
                  <a:ea typeface="+mn-ea"/>
                  <a:cs typeface="+mn-cs"/>
                </a:defRPr>
              </a:pPr>
              <a:endParaRPr lang="en-US"/>
            </a:p>
          </c:txPr>
        </c:title>
        <c:numFmt formatCode="General" sourceLinked="1"/>
        <c:majorTickMark val="none"/>
        <c:minorTickMark val="none"/>
        <c:tickLblPos val="nextTo"/>
        <c:spPr>
          <a:noFill/>
          <a:ln w="25400"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Cambria" panose="02040503050406030204" pitchFamily="18" charset="0"/>
                <a:ea typeface="+mn-ea"/>
                <a:cs typeface="+mn-cs"/>
              </a:defRPr>
            </a:pPr>
            <a:endParaRPr lang="en-US"/>
          </a:p>
        </c:txPr>
        <c:crossAx val="-2127159280"/>
        <c:crosses val="autoZero"/>
        <c:crossBetween val="midCat"/>
      </c:valAx>
      <c:valAx>
        <c:axId val="-2127159280"/>
        <c:scaling>
          <c:orientation val="minMax"/>
          <c:max val="1"/>
          <c:min val="0"/>
        </c:scaling>
        <c:delete val="0"/>
        <c:axPos val="l"/>
        <c:majorGridlines>
          <c:spPr>
            <a:ln w="15875" cap="flat" cmpd="sng" algn="ctr">
              <a:noFill/>
              <a:round/>
            </a:ln>
            <a:effectLst/>
          </c:spPr>
        </c:majorGridlines>
        <c:title>
          <c:tx>
            <c:rich>
              <a:bodyPr rot="-5400000" spcFirstLastPara="1" vertOverflow="ellipsis" vert="horz" wrap="square" anchor="ctr" anchorCtr="1"/>
              <a:lstStyle/>
              <a:p>
                <a:pPr>
                  <a:defRPr sz="2800" b="0" i="0" u="none" strike="noStrike" kern="1200" baseline="0">
                    <a:solidFill>
                      <a:schemeClr val="tx1"/>
                    </a:solidFill>
                    <a:latin typeface="Cambria" panose="02040503050406030204" pitchFamily="18" charset="0"/>
                    <a:ea typeface="+mn-ea"/>
                    <a:cs typeface="+mn-cs"/>
                  </a:defRPr>
                </a:pPr>
                <a:r>
                  <a:rPr lang="en-US" sz="2800" b="0" i="0" u="none" strike="noStrike" baseline="0" dirty="0">
                    <a:effectLst/>
                  </a:rPr>
                  <a:t>Probability of </a:t>
                </a:r>
                <a:r>
                  <a:rPr lang="en-US" sz="2800" dirty="0">
                    <a:solidFill>
                      <a:schemeClr val="tx1"/>
                    </a:solidFill>
                    <a:latin typeface="Cambria" panose="02040503050406030204" pitchFamily="18" charset="0"/>
                  </a:rPr>
                  <a:t>Read</a:t>
                </a:r>
                <a:r>
                  <a:rPr lang="en-US" sz="2800" baseline="0" dirty="0">
                    <a:solidFill>
                      <a:schemeClr val="tx1"/>
                    </a:solidFill>
                    <a:latin typeface="Cambria" panose="02040503050406030204" pitchFamily="18" charset="0"/>
                  </a:rPr>
                  <a:t> </a:t>
                </a:r>
                <a:r>
                  <a:rPr lang="en-US" sz="2800" dirty="0">
                    <a:solidFill>
                      <a:schemeClr val="tx1"/>
                    </a:solidFill>
                    <a:latin typeface="Cambria" panose="02040503050406030204" pitchFamily="18" charset="0"/>
                  </a:rPr>
                  <a:t>Failure</a:t>
                </a:r>
              </a:p>
            </c:rich>
          </c:tx>
          <c:layout>
            <c:manualLayout>
              <c:xMode val="edge"/>
              <c:yMode val="edge"/>
              <c:x val="7.1839080459770097E-3"/>
              <c:y val="6.8416137662899099E-2"/>
            </c:manualLayout>
          </c:layout>
          <c:overlay val="0"/>
          <c:spPr>
            <a:noFill/>
            <a:ln>
              <a:noFill/>
            </a:ln>
            <a:effectLst/>
          </c:spPr>
          <c:txPr>
            <a:bodyPr rot="-5400000" spcFirstLastPara="1" vertOverflow="ellipsis" vert="horz" wrap="square" anchor="ctr" anchorCtr="1"/>
            <a:lstStyle/>
            <a:p>
              <a:pPr>
                <a:defRPr sz="2800" b="0" i="0" u="none" strike="noStrike" kern="1200" baseline="0">
                  <a:solidFill>
                    <a:schemeClr val="tx1"/>
                  </a:solidFill>
                  <a:latin typeface="Cambria" panose="02040503050406030204" pitchFamily="18" charset="0"/>
                  <a:ea typeface="+mn-ea"/>
                  <a:cs typeface="+mn-cs"/>
                </a:defRPr>
              </a:pPr>
              <a:endParaRPr lang="en-US"/>
            </a:p>
          </c:txPr>
        </c:title>
        <c:numFmt formatCode="#,##0.00" sourceLinked="0"/>
        <c:majorTickMark val="none"/>
        <c:minorTickMark val="none"/>
        <c:tickLblPos val="nextTo"/>
        <c:spPr>
          <a:noFill/>
          <a:ln w="25400"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Cambria" panose="02040503050406030204" pitchFamily="18" charset="0"/>
                <a:ea typeface="+mn-ea"/>
                <a:cs typeface="+mn-cs"/>
              </a:defRPr>
            </a:pPr>
            <a:endParaRPr lang="en-US"/>
          </a:p>
        </c:txPr>
        <c:crossAx val="-2127681056"/>
        <c:crosses val="autoZero"/>
        <c:crossBetween val="midCat"/>
        <c:majorUnit val="0.25"/>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Sheet1!$E$1</c:f>
              <c:strCache>
                <c:ptCount val="1"/>
                <c:pt idx="0">
                  <c:v>Column3</c:v>
                </c:pt>
              </c:strCache>
            </c:strRef>
          </c:tx>
          <c:spPr>
            <a:ln w="57150" cap="rnd">
              <a:solidFill>
                <a:schemeClr val="accent4"/>
              </a:solidFill>
              <a:round/>
            </a:ln>
            <a:effectLst/>
          </c:spPr>
          <c:marker>
            <c:symbol val="none"/>
          </c:marker>
          <c:xVal>
            <c:numRef>
              <c:f>Sheet1!$A$2:$A$63</c:f>
              <c:numCache>
                <c:formatCode>General</c:formatCode>
                <c:ptCount val="62"/>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Sheet1!$E$2:$E$63</c:f>
              <c:numCache>
                <c:formatCode>General</c:formatCode>
                <c:ptCount val="6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1.0526000000000001E-2</c:v>
                </c:pt>
                <c:pt idx="20">
                  <c:v>1.0526000000000001E-2</c:v>
                </c:pt>
                <c:pt idx="21">
                  <c:v>0.15789500000000001</c:v>
                </c:pt>
                <c:pt idx="22">
                  <c:v>0.42105300000000001</c:v>
                </c:pt>
                <c:pt idx="23">
                  <c:v>0.56842099999999895</c:v>
                </c:pt>
                <c:pt idx="24">
                  <c:v>0.81052599999999897</c:v>
                </c:pt>
                <c:pt idx="25">
                  <c:v>0.98947399999999897</c:v>
                </c:pt>
                <c:pt idx="26">
                  <c:v>0.98947399999999897</c:v>
                </c:pt>
                <c:pt idx="27">
                  <c:v>1</c:v>
                </c:pt>
                <c:pt idx="28">
                  <c:v>1</c:v>
                </c:pt>
                <c:pt idx="29">
                  <c:v>1</c:v>
                </c:pt>
                <c:pt idx="30">
                  <c:v>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0"/>
          <c:extLst>
            <c:ext xmlns:c16="http://schemas.microsoft.com/office/drawing/2014/chart" uri="{C3380CC4-5D6E-409C-BE32-E72D297353CC}">
              <c16:uniqueId val="{00000000-2460-432F-822C-30DE2975ACD7}"/>
            </c:ext>
          </c:extLst>
        </c:ser>
        <c:dLbls>
          <c:showLegendKey val="0"/>
          <c:showVal val="0"/>
          <c:showCatName val="0"/>
          <c:showSerName val="0"/>
          <c:showPercent val="0"/>
          <c:showBubbleSize val="0"/>
        </c:dLbls>
        <c:axId val="-2126827808"/>
        <c:axId val="-2123555840"/>
      </c:scatterChart>
      <c:valAx>
        <c:axId val="-2126827808"/>
        <c:scaling>
          <c:orientation val="minMax"/>
          <c:max val="2"/>
          <c:min val="1.5"/>
        </c:scaling>
        <c:delete val="1"/>
        <c:axPos val="b"/>
        <c:numFmt formatCode="#,##0.0" sourceLinked="0"/>
        <c:majorTickMark val="out"/>
        <c:minorTickMark val="none"/>
        <c:tickLblPos val="nextTo"/>
        <c:crossAx val="-2123555840"/>
        <c:crosses val="autoZero"/>
        <c:crossBetween val="midCat"/>
      </c:valAx>
      <c:valAx>
        <c:axId val="-2123555840"/>
        <c:scaling>
          <c:orientation val="minMax"/>
          <c:max val="1.01"/>
          <c:min val="-0.01"/>
        </c:scaling>
        <c:delete val="1"/>
        <c:axPos val="l"/>
        <c:numFmt formatCode="#,##0.00" sourceLinked="0"/>
        <c:majorTickMark val="out"/>
        <c:minorTickMark val="none"/>
        <c:tickLblPos val="nextTo"/>
        <c:crossAx val="-2126827808"/>
        <c:crosses val="autoZero"/>
        <c:crossBetween val="midCat"/>
        <c:majorUnit val="0.25"/>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Sheet1!$B$1</c:f>
              <c:strCache>
                <c:ptCount val="1"/>
                <c:pt idx="0">
                  <c:v>Y-Values</c:v>
                </c:pt>
              </c:strCache>
            </c:strRef>
          </c:tx>
          <c:spPr>
            <a:ln w="57150" cap="rnd" cmpd="sng">
              <a:solidFill>
                <a:schemeClr val="accent1"/>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Sheet1!$B$2:$B$62</c:f>
              <c:numCache>
                <c:formatCode>General</c:formatCode>
                <c:ptCount val="61"/>
              </c:numCache>
            </c:numRef>
          </c:yVal>
          <c:smooth val="1"/>
          <c:extLst>
            <c:ext xmlns:c16="http://schemas.microsoft.com/office/drawing/2014/chart" uri="{C3380CC4-5D6E-409C-BE32-E72D297353CC}">
              <c16:uniqueId val="{00000000-3C58-4F61-8CE2-0D3283FBA0FE}"/>
            </c:ext>
          </c:extLst>
        </c:ser>
        <c:ser>
          <c:idx val="1"/>
          <c:order val="1"/>
          <c:tx>
            <c:strRef>
              <c:f>Sheet1!$C$1</c:f>
              <c:strCache>
                <c:ptCount val="1"/>
                <c:pt idx="0">
                  <c:v>Column1</c:v>
                </c:pt>
              </c:strCache>
            </c:strRef>
          </c:tx>
          <c:spPr>
            <a:ln w="57150" cap="rnd">
              <a:solidFill>
                <a:schemeClr val="accent2"/>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Sheet1!$C$2:$C$62</c:f>
              <c:numCache>
                <c:formatCode>General</c:formatCode>
                <c:ptCount val="61"/>
              </c:numCache>
            </c:numRef>
          </c:yVal>
          <c:smooth val="1"/>
          <c:extLst>
            <c:ext xmlns:c16="http://schemas.microsoft.com/office/drawing/2014/chart" uri="{C3380CC4-5D6E-409C-BE32-E72D297353CC}">
              <c16:uniqueId val="{00000000-3625-4DA6-A2C5-C9D0756BAB85}"/>
            </c:ext>
          </c:extLst>
        </c:ser>
        <c:ser>
          <c:idx val="2"/>
          <c:order val="2"/>
          <c:tx>
            <c:strRef>
              <c:f>Sheet1!$D$1</c:f>
              <c:strCache>
                <c:ptCount val="1"/>
                <c:pt idx="0">
                  <c:v>Column2</c:v>
                </c:pt>
              </c:strCache>
            </c:strRef>
          </c:tx>
          <c:spPr>
            <a:ln w="57150" cap="rnd">
              <a:solidFill>
                <a:schemeClr val="accent3"/>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Sheet1!$D$2:$D$62</c:f>
              <c:numCache>
                <c:formatCode>General</c:formatCode>
                <c:ptCount val="61"/>
              </c:numCache>
            </c:numRef>
          </c:yVal>
          <c:smooth val="1"/>
          <c:extLst>
            <c:ext xmlns:c16="http://schemas.microsoft.com/office/drawing/2014/chart" uri="{C3380CC4-5D6E-409C-BE32-E72D297353CC}">
              <c16:uniqueId val="{00000001-3625-4DA6-A2C5-C9D0756BAB85}"/>
            </c:ext>
          </c:extLst>
        </c:ser>
        <c:ser>
          <c:idx val="3"/>
          <c:order val="3"/>
          <c:tx>
            <c:strRef>
              <c:f>Sheet1!$E$1</c:f>
              <c:strCache>
                <c:ptCount val="1"/>
                <c:pt idx="0">
                  <c:v>Column3</c:v>
                </c:pt>
              </c:strCache>
            </c:strRef>
          </c:tx>
          <c:spPr>
            <a:ln w="57150" cap="rnd">
              <a:solidFill>
                <a:schemeClr val="accent4"/>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Sheet1!$E$2:$E$62</c:f>
              <c:numCache>
                <c:formatCode>General</c:formatCode>
                <c:ptCount val="61"/>
              </c:numCache>
            </c:numRef>
          </c:yVal>
          <c:smooth val="1"/>
          <c:extLst>
            <c:ext xmlns:c16="http://schemas.microsoft.com/office/drawing/2014/chart" uri="{C3380CC4-5D6E-409C-BE32-E72D297353CC}">
              <c16:uniqueId val="{00000002-3625-4DA6-A2C5-C9D0756BAB85}"/>
            </c:ext>
          </c:extLst>
        </c:ser>
        <c:ser>
          <c:idx val="4"/>
          <c:order val="4"/>
          <c:tx>
            <c:strRef>
              <c:f>Sheet1!$F$1</c:f>
              <c:strCache>
                <c:ptCount val="1"/>
                <c:pt idx="0">
                  <c:v>Column4</c:v>
                </c:pt>
              </c:strCache>
            </c:strRef>
          </c:tx>
          <c:spPr>
            <a:ln w="57150" cap="rnd">
              <a:solidFill>
                <a:schemeClr val="accent5"/>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Sheet1!$F$2:$F$62</c:f>
              <c:numCache>
                <c:formatCode>General</c:formatCode>
                <c:ptCount val="61"/>
              </c:numCache>
            </c:numRef>
          </c:yVal>
          <c:smooth val="1"/>
          <c:extLst>
            <c:ext xmlns:c16="http://schemas.microsoft.com/office/drawing/2014/chart" uri="{C3380CC4-5D6E-409C-BE32-E72D297353CC}">
              <c16:uniqueId val="{00000003-3625-4DA6-A2C5-C9D0756BAB85}"/>
            </c:ext>
          </c:extLst>
        </c:ser>
        <c:ser>
          <c:idx val="5"/>
          <c:order val="5"/>
          <c:tx>
            <c:strRef>
              <c:f>Sheet1!$G$1</c:f>
              <c:strCache>
                <c:ptCount val="1"/>
                <c:pt idx="0">
                  <c:v>Column5</c:v>
                </c:pt>
              </c:strCache>
            </c:strRef>
          </c:tx>
          <c:spPr>
            <a:ln w="57150" cap="rnd">
              <a:solidFill>
                <a:schemeClr val="accent6"/>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Sheet1!$G$2:$G$62</c:f>
              <c:numCache>
                <c:formatCode>General</c:formatCode>
                <c:ptCount val="61"/>
              </c:numCache>
            </c:numRef>
          </c:yVal>
          <c:smooth val="1"/>
          <c:extLst>
            <c:ext xmlns:c16="http://schemas.microsoft.com/office/drawing/2014/chart" uri="{C3380CC4-5D6E-409C-BE32-E72D297353CC}">
              <c16:uniqueId val="{00000004-3625-4DA6-A2C5-C9D0756BAB85}"/>
            </c:ext>
          </c:extLst>
        </c:ser>
        <c:ser>
          <c:idx val="6"/>
          <c:order val="6"/>
          <c:tx>
            <c:strRef>
              <c:f>Sheet1!$H$1</c:f>
              <c:strCache>
                <c:ptCount val="1"/>
                <c:pt idx="0">
                  <c:v>Column6</c:v>
                </c:pt>
              </c:strCache>
            </c:strRef>
          </c:tx>
          <c:spPr>
            <a:ln w="57150" cap="rnd">
              <a:solidFill>
                <a:schemeClr val="accent1">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Sheet1!$H$2:$H$62</c:f>
              <c:numCache>
                <c:formatCode>General</c:formatCode>
                <c:ptCount val="61"/>
              </c:numCache>
            </c:numRef>
          </c:yVal>
          <c:smooth val="1"/>
          <c:extLst>
            <c:ext xmlns:c16="http://schemas.microsoft.com/office/drawing/2014/chart" uri="{C3380CC4-5D6E-409C-BE32-E72D297353CC}">
              <c16:uniqueId val="{00000005-3625-4DA6-A2C5-C9D0756BAB85}"/>
            </c:ext>
          </c:extLst>
        </c:ser>
        <c:ser>
          <c:idx val="7"/>
          <c:order val="7"/>
          <c:tx>
            <c:strRef>
              <c:f>Sheet1!$I$1</c:f>
              <c:strCache>
                <c:ptCount val="1"/>
                <c:pt idx="0">
                  <c:v>Column7</c:v>
                </c:pt>
              </c:strCache>
            </c:strRef>
          </c:tx>
          <c:spPr>
            <a:ln w="57150" cap="rnd">
              <a:solidFill>
                <a:schemeClr val="accent2">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Sheet1!$I$2:$I$62</c:f>
              <c:numCache>
                <c:formatCode>General</c:formatCode>
                <c:ptCount val="61"/>
              </c:numCache>
            </c:numRef>
          </c:yVal>
          <c:smooth val="1"/>
          <c:extLst>
            <c:ext xmlns:c16="http://schemas.microsoft.com/office/drawing/2014/chart" uri="{C3380CC4-5D6E-409C-BE32-E72D297353CC}">
              <c16:uniqueId val="{00000006-3625-4DA6-A2C5-C9D0756BAB85}"/>
            </c:ext>
          </c:extLst>
        </c:ser>
        <c:ser>
          <c:idx val="8"/>
          <c:order val="8"/>
          <c:tx>
            <c:strRef>
              <c:f>Sheet1!$J$1</c:f>
              <c:strCache>
                <c:ptCount val="1"/>
                <c:pt idx="0">
                  <c:v>Column8</c:v>
                </c:pt>
              </c:strCache>
            </c:strRef>
          </c:tx>
          <c:spPr>
            <a:ln w="57150" cap="rnd">
              <a:solidFill>
                <a:schemeClr val="accent3">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Sheet1!$J$2:$J$62</c:f>
              <c:numCache>
                <c:formatCode>General</c:formatCode>
                <c:ptCount val="61"/>
              </c:numCache>
            </c:numRef>
          </c:yVal>
          <c:smooth val="1"/>
          <c:extLst>
            <c:ext xmlns:c16="http://schemas.microsoft.com/office/drawing/2014/chart" uri="{C3380CC4-5D6E-409C-BE32-E72D297353CC}">
              <c16:uniqueId val="{00000007-3625-4DA6-A2C5-C9D0756BAB85}"/>
            </c:ext>
          </c:extLst>
        </c:ser>
        <c:ser>
          <c:idx val="9"/>
          <c:order val="9"/>
          <c:tx>
            <c:strRef>
              <c:f>Sheet1!$K$1</c:f>
              <c:strCache>
                <c:ptCount val="1"/>
                <c:pt idx="0">
                  <c:v>Column9</c:v>
                </c:pt>
              </c:strCache>
            </c:strRef>
          </c:tx>
          <c:spPr>
            <a:ln w="19050" cap="rnd">
              <a:solidFill>
                <a:schemeClr val="accent4">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Sheet1!$K$2:$K$62</c:f>
              <c:numCache>
                <c:formatCode>General</c:formatCode>
                <c:ptCount val="61"/>
              </c:numCache>
            </c:numRef>
          </c:yVal>
          <c:smooth val="1"/>
          <c:extLst>
            <c:ext xmlns:c16="http://schemas.microsoft.com/office/drawing/2014/chart" uri="{C3380CC4-5D6E-409C-BE32-E72D297353CC}">
              <c16:uniqueId val="{00000008-3625-4DA6-A2C5-C9D0756BAB85}"/>
            </c:ext>
          </c:extLst>
        </c:ser>
        <c:ser>
          <c:idx val="10"/>
          <c:order val="10"/>
          <c:tx>
            <c:strRef>
              <c:f>Sheet1!$L$1</c:f>
              <c:strCache>
                <c:ptCount val="1"/>
                <c:pt idx="0">
                  <c:v>Column10</c:v>
                </c:pt>
              </c:strCache>
            </c:strRef>
          </c:tx>
          <c:spPr>
            <a:ln w="19050" cap="rnd">
              <a:solidFill>
                <a:schemeClr val="accent5">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Sheet1!$L$2:$L$62</c:f>
              <c:numCache>
                <c:formatCode>General</c:formatCode>
                <c:ptCount val="61"/>
              </c:numCache>
            </c:numRef>
          </c:yVal>
          <c:smooth val="1"/>
          <c:extLst>
            <c:ext xmlns:c16="http://schemas.microsoft.com/office/drawing/2014/chart" uri="{C3380CC4-5D6E-409C-BE32-E72D297353CC}">
              <c16:uniqueId val="{00000009-3625-4DA6-A2C5-C9D0756BAB85}"/>
            </c:ext>
          </c:extLst>
        </c:ser>
        <c:ser>
          <c:idx val="11"/>
          <c:order val="11"/>
          <c:tx>
            <c:strRef>
              <c:f>Sheet1!$M$1</c:f>
              <c:strCache>
                <c:ptCount val="1"/>
                <c:pt idx="0">
                  <c:v>Column11</c:v>
                </c:pt>
              </c:strCache>
            </c:strRef>
          </c:tx>
          <c:spPr>
            <a:ln w="19050" cap="rnd">
              <a:solidFill>
                <a:schemeClr val="accent6">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Sheet1!$M$2:$M$62</c:f>
              <c:numCache>
                <c:formatCode>General</c:formatCode>
                <c:ptCount val="61"/>
              </c:numCache>
            </c:numRef>
          </c:yVal>
          <c:smooth val="1"/>
          <c:extLst>
            <c:ext xmlns:c16="http://schemas.microsoft.com/office/drawing/2014/chart" uri="{C3380CC4-5D6E-409C-BE32-E72D297353CC}">
              <c16:uniqueId val="{0000000A-3625-4DA6-A2C5-C9D0756BAB85}"/>
            </c:ext>
          </c:extLst>
        </c:ser>
        <c:ser>
          <c:idx val="12"/>
          <c:order val="12"/>
          <c:tx>
            <c:strRef>
              <c:f>Sheet1!$N$1</c:f>
              <c:strCache>
                <c:ptCount val="1"/>
                <c:pt idx="0">
                  <c:v>Column12</c:v>
                </c:pt>
              </c:strCache>
            </c:strRef>
          </c:tx>
          <c:spPr>
            <a:ln w="19050" cap="rnd">
              <a:solidFill>
                <a:schemeClr val="accent1">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Sheet1!$N$2:$N$62</c:f>
              <c:numCache>
                <c:formatCode>General</c:formatCode>
                <c:ptCount val="61"/>
              </c:numCache>
            </c:numRef>
          </c:yVal>
          <c:smooth val="1"/>
          <c:extLst>
            <c:ext xmlns:c16="http://schemas.microsoft.com/office/drawing/2014/chart" uri="{C3380CC4-5D6E-409C-BE32-E72D297353CC}">
              <c16:uniqueId val="{0000000B-3625-4DA6-A2C5-C9D0756BAB85}"/>
            </c:ext>
          </c:extLst>
        </c:ser>
        <c:ser>
          <c:idx val="13"/>
          <c:order val="13"/>
          <c:tx>
            <c:strRef>
              <c:f>Sheet1!$O$1</c:f>
              <c:strCache>
                <c:ptCount val="1"/>
                <c:pt idx="0">
                  <c:v>Column13</c:v>
                </c:pt>
              </c:strCache>
            </c:strRef>
          </c:tx>
          <c:spPr>
            <a:ln w="19050" cap="rnd">
              <a:solidFill>
                <a:schemeClr val="accent2">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Sheet1!$O$2:$O$62</c:f>
              <c:numCache>
                <c:formatCode>General</c:formatCode>
                <c:ptCount val="61"/>
              </c:numCache>
            </c:numRef>
          </c:yVal>
          <c:smooth val="1"/>
          <c:extLst>
            <c:ext xmlns:c16="http://schemas.microsoft.com/office/drawing/2014/chart" uri="{C3380CC4-5D6E-409C-BE32-E72D297353CC}">
              <c16:uniqueId val="{0000000C-3625-4DA6-A2C5-C9D0756BAB85}"/>
            </c:ext>
          </c:extLst>
        </c:ser>
        <c:ser>
          <c:idx val="14"/>
          <c:order val="14"/>
          <c:tx>
            <c:strRef>
              <c:f>Sheet1!$P$1</c:f>
              <c:strCache>
                <c:ptCount val="1"/>
                <c:pt idx="0">
                  <c:v>Column14</c:v>
                </c:pt>
              </c:strCache>
            </c:strRef>
          </c:tx>
          <c:spPr>
            <a:ln w="19050" cap="rnd">
              <a:solidFill>
                <a:schemeClr val="accent3">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Sheet1!$P$2:$P$62</c:f>
              <c:numCache>
                <c:formatCode>General</c:formatCode>
                <c:ptCount val="61"/>
              </c:numCache>
            </c:numRef>
          </c:yVal>
          <c:smooth val="1"/>
          <c:extLst>
            <c:ext xmlns:c16="http://schemas.microsoft.com/office/drawing/2014/chart" uri="{C3380CC4-5D6E-409C-BE32-E72D297353CC}">
              <c16:uniqueId val="{0000000D-3625-4DA6-A2C5-C9D0756BAB85}"/>
            </c:ext>
          </c:extLst>
        </c:ser>
        <c:ser>
          <c:idx val="15"/>
          <c:order val="15"/>
          <c:tx>
            <c:strRef>
              <c:f>Sheet1!$Q$1</c:f>
              <c:strCache>
                <c:ptCount val="1"/>
                <c:pt idx="0">
                  <c:v>Column15</c:v>
                </c:pt>
              </c:strCache>
            </c:strRef>
          </c:tx>
          <c:spPr>
            <a:ln w="19050" cap="rnd">
              <a:solidFill>
                <a:schemeClr val="accent4">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Sheet1!$Q$2:$Q$62</c:f>
              <c:numCache>
                <c:formatCode>General</c:formatCode>
                <c:ptCount val="61"/>
              </c:numCache>
            </c:numRef>
          </c:yVal>
          <c:smooth val="1"/>
          <c:extLst>
            <c:ext xmlns:c16="http://schemas.microsoft.com/office/drawing/2014/chart" uri="{C3380CC4-5D6E-409C-BE32-E72D297353CC}">
              <c16:uniqueId val="{0000000E-3625-4DA6-A2C5-C9D0756BAB85}"/>
            </c:ext>
          </c:extLst>
        </c:ser>
        <c:ser>
          <c:idx val="16"/>
          <c:order val="16"/>
          <c:tx>
            <c:strRef>
              <c:f>Sheet1!$R$1</c:f>
              <c:strCache>
                <c:ptCount val="1"/>
                <c:pt idx="0">
                  <c:v>Column16</c:v>
                </c:pt>
              </c:strCache>
            </c:strRef>
          </c:tx>
          <c:spPr>
            <a:ln w="19050" cap="rnd">
              <a:solidFill>
                <a:schemeClr val="accent5">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Sheet1!$R$2:$R$62</c:f>
              <c:numCache>
                <c:formatCode>General</c:formatCode>
                <c:ptCount val="61"/>
              </c:numCache>
            </c:numRef>
          </c:yVal>
          <c:smooth val="1"/>
          <c:extLst>
            <c:ext xmlns:c16="http://schemas.microsoft.com/office/drawing/2014/chart" uri="{C3380CC4-5D6E-409C-BE32-E72D297353CC}">
              <c16:uniqueId val="{0000000F-3625-4DA6-A2C5-C9D0756BAB85}"/>
            </c:ext>
          </c:extLst>
        </c:ser>
        <c:ser>
          <c:idx val="17"/>
          <c:order val="17"/>
          <c:tx>
            <c:strRef>
              <c:f>Sheet1!$S$1</c:f>
              <c:strCache>
                <c:ptCount val="1"/>
                <c:pt idx="0">
                  <c:v>Column17</c:v>
                </c:pt>
              </c:strCache>
            </c:strRef>
          </c:tx>
          <c:spPr>
            <a:ln w="19050" cap="rnd">
              <a:solidFill>
                <a:schemeClr val="accent6">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Sheet1!$S$2:$S$62</c:f>
              <c:numCache>
                <c:formatCode>General</c:formatCode>
                <c:ptCount val="61"/>
              </c:numCache>
            </c:numRef>
          </c:yVal>
          <c:smooth val="1"/>
          <c:extLst>
            <c:ext xmlns:c16="http://schemas.microsoft.com/office/drawing/2014/chart" uri="{C3380CC4-5D6E-409C-BE32-E72D297353CC}">
              <c16:uniqueId val="{00000010-3625-4DA6-A2C5-C9D0756BAB85}"/>
            </c:ext>
          </c:extLst>
        </c:ser>
        <c:ser>
          <c:idx val="18"/>
          <c:order val="18"/>
          <c:tx>
            <c:strRef>
              <c:f>Sheet1!$T$1</c:f>
              <c:strCache>
                <c:ptCount val="1"/>
                <c:pt idx="0">
                  <c:v>Column18</c:v>
                </c:pt>
              </c:strCache>
            </c:strRef>
          </c:tx>
          <c:spPr>
            <a:ln w="19050" cap="rnd">
              <a:solidFill>
                <a:schemeClr val="accent1">
                  <a:lumMod val="8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Sheet1!$T$2:$T$62</c:f>
              <c:numCache>
                <c:formatCode>General</c:formatCode>
                <c:ptCount val="61"/>
              </c:numCache>
            </c:numRef>
          </c:yVal>
          <c:smooth val="1"/>
          <c:extLst>
            <c:ext xmlns:c16="http://schemas.microsoft.com/office/drawing/2014/chart" uri="{C3380CC4-5D6E-409C-BE32-E72D297353CC}">
              <c16:uniqueId val="{00000011-3625-4DA6-A2C5-C9D0756BAB85}"/>
            </c:ext>
          </c:extLst>
        </c:ser>
        <c:dLbls>
          <c:showLegendKey val="0"/>
          <c:showVal val="0"/>
          <c:showCatName val="0"/>
          <c:showSerName val="0"/>
          <c:showPercent val="0"/>
          <c:showBubbleSize val="0"/>
        </c:dLbls>
        <c:axId val="2071126000"/>
        <c:axId val="2071106720"/>
      </c:scatterChart>
      <c:valAx>
        <c:axId val="2071126000"/>
        <c:scaling>
          <c:orientation val="minMax"/>
          <c:max val="2"/>
          <c:min val="1.5"/>
        </c:scaling>
        <c:delete val="0"/>
        <c:axPos val="b"/>
        <c:majorGridlines>
          <c:spPr>
            <a:ln w="9525" cap="flat" cmpd="sng" algn="ctr">
              <a:noFill/>
              <a:round/>
            </a:ln>
            <a:effectLst/>
          </c:spPr>
        </c:majorGridlines>
        <c:title>
          <c:tx>
            <c:rich>
              <a:bodyPr rot="0" spcFirstLastPara="1" vertOverflow="ellipsis" vert="horz" wrap="square" anchor="ctr" anchorCtr="1"/>
              <a:lstStyle/>
              <a:p>
                <a:pPr>
                  <a:defRPr sz="2800" b="0" i="0" u="none" strike="noStrike" kern="1200" baseline="0">
                    <a:solidFill>
                      <a:schemeClr val="tx1"/>
                    </a:solidFill>
                    <a:latin typeface="Cambria" panose="02040503050406030204" pitchFamily="18" charset="0"/>
                    <a:ea typeface="+mn-ea"/>
                    <a:cs typeface="+mn-cs"/>
                  </a:defRPr>
                </a:pPr>
                <a:r>
                  <a:rPr lang="en-US" sz="2800" dirty="0">
                    <a:solidFill>
                      <a:schemeClr val="tx1"/>
                    </a:solidFill>
                    <a:latin typeface="Cambria" panose="02040503050406030204" pitchFamily="18" charset="0"/>
                  </a:rPr>
                  <a:t>Refresh</a:t>
                </a:r>
                <a:r>
                  <a:rPr lang="en-US" sz="2800" baseline="0" dirty="0">
                    <a:solidFill>
                      <a:schemeClr val="tx1"/>
                    </a:solidFill>
                    <a:latin typeface="Cambria" panose="02040503050406030204" pitchFamily="18" charset="0"/>
                  </a:rPr>
                  <a:t> Interval (s)</a:t>
                </a:r>
                <a:endParaRPr lang="en-US" sz="2800" dirty="0">
                  <a:solidFill>
                    <a:schemeClr val="tx1"/>
                  </a:solidFill>
                  <a:latin typeface="Cambria" panose="02040503050406030204" pitchFamily="18" charset="0"/>
                </a:endParaRPr>
              </a:p>
            </c:rich>
          </c:tx>
          <c:overlay val="0"/>
          <c:spPr>
            <a:noFill/>
            <a:ln>
              <a:noFill/>
            </a:ln>
            <a:effectLst/>
          </c:spPr>
          <c:txPr>
            <a:bodyPr rot="0" spcFirstLastPara="1" vertOverflow="ellipsis" vert="horz" wrap="square" anchor="ctr" anchorCtr="1"/>
            <a:lstStyle/>
            <a:p>
              <a:pPr>
                <a:defRPr sz="2800" b="0" i="0" u="none" strike="noStrike" kern="1200" baseline="0">
                  <a:solidFill>
                    <a:schemeClr val="tx1"/>
                  </a:solidFill>
                  <a:latin typeface="Cambria" panose="02040503050406030204" pitchFamily="18" charset="0"/>
                  <a:ea typeface="+mn-ea"/>
                  <a:cs typeface="+mn-cs"/>
                </a:defRPr>
              </a:pPr>
              <a:endParaRPr lang="en-US"/>
            </a:p>
          </c:txPr>
        </c:title>
        <c:numFmt formatCode="#,##0.0" sourceLinked="0"/>
        <c:majorTickMark val="none"/>
        <c:minorTickMark val="none"/>
        <c:tickLblPos val="nextTo"/>
        <c:spPr>
          <a:noFill/>
          <a:ln w="25400"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Cambria" panose="02040503050406030204" pitchFamily="18" charset="0"/>
                <a:ea typeface="+mn-ea"/>
                <a:cs typeface="+mn-cs"/>
              </a:defRPr>
            </a:pPr>
            <a:endParaRPr lang="en-US"/>
          </a:p>
        </c:txPr>
        <c:crossAx val="2071106720"/>
        <c:crosses val="autoZero"/>
        <c:crossBetween val="midCat"/>
        <c:majorUnit val="0.1"/>
      </c:valAx>
      <c:valAx>
        <c:axId val="2071106720"/>
        <c:scaling>
          <c:orientation val="minMax"/>
          <c:max val="1"/>
          <c:min val="0"/>
        </c:scaling>
        <c:delete val="0"/>
        <c:axPos val="l"/>
        <c:majorGridlines>
          <c:spPr>
            <a:ln w="15875" cap="flat" cmpd="sng" algn="ctr">
              <a:noFill/>
              <a:round/>
            </a:ln>
            <a:effectLst/>
          </c:spPr>
        </c:majorGridlines>
        <c:title>
          <c:tx>
            <c:rich>
              <a:bodyPr rot="-5400000" spcFirstLastPara="1" vertOverflow="ellipsis" vert="horz" wrap="square" anchor="ctr" anchorCtr="1"/>
              <a:lstStyle/>
              <a:p>
                <a:pPr>
                  <a:defRPr sz="2800" b="0" i="0" u="none" strike="noStrike" kern="1200" baseline="0">
                    <a:solidFill>
                      <a:schemeClr val="tx1"/>
                    </a:solidFill>
                    <a:latin typeface="Cambria" panose="02040503050406030204" pitchFamily="18" charset="0"/>
                    <a:ea typeface="+mn-ea"/>
                    <a:cs typeface="+mn-cs"/>
                  </a:defRPr>
                </a:pPr>
                <a:r>
                  <a:rPr lang="en-US" sz="2800" dirty="0">
                    <a:solidFill>
                      <a:schemeClr val="tx1"/>
                    </a:solidFill>
                    <a:latin typeface="Cambria" panose="02040503050406030204" pitchFamily="18" charset="0"/>
                  </a:rPr>
                  <a:t>Read Failure Probability</a:t>
                </a:r>
              </a:p>
            </c:rich>
          </c:tx>
          <c:layout>
            <c:manualLayout>
              <c:xMode val="edge"/>
              <c:yMode val="edge"/>
              <c:x val="1.6955199666741201E-2"/>
              <c:y val="7.3165764985448203E-2"/>
            </c:manualLayout>
          </c:layout>
          <c:overlay val="0"/>
          <c:spPr>
            <a:noFill/>
            <a:ln>
              <a:noFill/>
            </a:ln>
            <a:effectLst/>
          </c:spPr>
          <c:txPr>
            <a:bodyPr rot="-5400000" spcFirstLastPara="1" vertOverflow="ellipsis" vert="horz" wrap="square" anchor="ctr" anchorCtr="1"/>
            <a:lstStyle/>
            <a:p>
              <a:pPr>
                <a:defRPr sz="2800" b="0" i="0" u="none" strike="noStrike" kern="1200" baseline="0">
                  <a:solidFill>
                    <a:schemeClr val="tx1"/>
                  </a:solidFill>
                  <a:latin typeface="Cambria" panose="02040503050406030204" pitchFamily="18" charset="0"/>
                  <a:ea typeface="+mn-ea"/>
                  <a:cs typeface="+mn-cs"/>
                </a:defRPr>
              </a:pPr>
              <a:endParaRPr lang="en-US"/>
            </a:p>
          </c:txPr>
        </c:title>
        <c:numFmt formatCode="#,##0.00" sourceLinked="0"/>
        <c:majorTickMark val="none"/>
        <c:minorTickMark val="none"/>
        <c:tickLblPos val="nextTo"/>
        <c:spPr>
          <a:noFill/>
          <a:ln w="25400"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Cambria" panose="02040503050406030204" pitchFamily="18" charset="0"/>
                <a:ea typeface="+mn-ea"/>
                <a:cs typeface="+mn-cs"/>
              </a:defRPr>
            </a:pPr>
            <a:endParaRPr lang="en-US"/>
          </a:p>
        </c:txPr>
        <c:crossAx val="2071126000"/>
        <c:crosses val="autoZero"/>
        <c:crossBetween val="midCat"/>
        <c:majorUnit val="0.25"/>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Sheet1!$B$1</c:f>
              <c:strCache>
                <c:ptCount val="1"/>
                <c:pt idx="0">
                  <c:v>Y-Values</c:v>
                </c:pt>
              </c:strCache>
            </c:strRef>
          </c:tx>
          <c:spPr>
            <a:ln w="57150" cap="rnd" cmpd="sng">
              <a:solidFill>
                <a:schemeClr val="accent1"/>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Sheet1!$B$2:$B$62</c:f>
              <c:numCache>
                <c:formatCode>General</c:formatCode>
                <c:ptCount val="6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6.3158000000000006E-2</c:v>
                </c:pt>
                <c:pt idx="20">
                  <c:v>0.78947400000000001</c:v>
                </c:pt>
                <c:pt idx="21">
                  <c:v>0.98947399999999897</c:v>
                </c:pt>
                <c:pt idx="22">
                  <c:v>1</c:v>
                </c:pt>
                <c:pt idx="23">
                  <c:v>1</c:v>
                </c:pt>
                <c:pt idx="24">
                  <c:v>1</c:v>
                </c:pt>
                <c:pt idx="25">
                  <c:v>1</c:v>
                </c:pt>
                <c:pt idx="26">
                  <c:v>1</c:v>
                </c:pt>
                <c:pt idx="27">
                  <c:v>1</c:v>
                </c:pt>
                <c:pt idx="28">
                  <c:v>1</c:v>
                </c:pt>
                <c:pt idx="29">
                  <c:v>1</c:v>
                </c:pt>
                <c:pt idx="30">
                  <c:v>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0"/>
          <c:extLst>
            <c:ext xmlns:c16="http://schemas.microsoft.com/office/drawing/2014/chart" uri="{C3380CC4-5D6E-409C-BE32-E72D297353CC}">
              <c16:uniqueId val="{00000000-719F-4E0A-B996-B799D6EE6EFD}"/>
            </c:ext>
          </c:extLst>
        </c:ser>
        <c:ser>
          <c:idx val="1"/>
          <c:order val="1"/>
          <c:tx>
            <c:strRef>
              <c:f>Sheet1!$C$1</c:f>
              <c:strCache>
                <c:ptCount val="1"/>
                <c:pt idx="0">
                  <c:v>Column1</c:v>
                </c:pt>
              </c:strCache>
            </c:strRef>
          </c:tx>
          <c:spPr>
            <a:ln w="57150" cap="rnd">
              <a:solidFill>
                <a:schemeClr val="accent2"/>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Sheet1!$C$2:$C$62</c:f>
              <c:numCache>
                <c:formatCode>General</c:formatCode>
                <c:ptCount val="6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1.0526000000000001E-2</c:v>
                </c:pt>
                <c:pt idx="18">
                  <c:v>1.0526000000000001E-2</c:v>
                </c:pt>
                <c:pt idx="19">
                  <c:v>1.0526000000000001E-2</c:v>
                </c:pt>
                <c:pt idx="20">
                  <c:v>0.16842099999999899</c:v>
                </c:pt>
                <c:pt idx="21">
                  <c:v>0.484211</c:v>
                </c:pt>
                <c:pt idx="22">
                  <c:v>0.91578899999999896</c:v>
                </c:pt>
                <c:pt idx="23">
                  <c:v>0.98947399999999897</c:v>
                </c:pt>
                <c:pt idx="24">
                  <c:v>1</c:v>
                </c:pt>
                <c:pt idx="25">
                  <c:v>1</c:v>
                </c:pt>
                <c:pt idx="26">
                  <c:v>1</c:v>
                </c:pt>
                <c:pt idx="27">
                  <c:v>1</c:v>
                </c:pt>
                <c:pt idx="28">
                  <c:v>1</c:v>
                </c:pt>
                <c:pt idx="29">
                  <c:v>1</c:v>
                </c:pt>
                <c:pt idx="30">
                  <c:v>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0"/>
          <c:extLst>
            <c:ext xmlns:c16="http://schemas.microsoft.com/office/drawing/2014/chart" uri="{C3380CC4-5D6E-409C-BE32-E72D297353CC}">
              <c16:uniqueId val="{00000001-719F-4E0A-B996-B799D6EE6EFD}"/>
            </c:ext>
          </c:extLst>
        </c:ser>
        <c:ser>
          <c:idx val="2"/>
          <c:order val="2"/>
          <c:tx>
            <c:strRef>
              <c:f>Sheet1!$D$1</c:f>
              <c:strCache>
                <c:ptCount val="1"/>
                <c:pt idx="0">
                  <c:v>Column2</c:v>
                </c:pt>
              </c:strCache>
            </c:strRef>
          </c:tx>
          <c:spPr>
            <a:ln w="57150" cap="rnd">
              <a:solidFill>
                <a:schemeClr val="accent3"/>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Sheet1!$D$2:$D$62</c:f>
              <c:numCache>
                <c:formatCode>General</c:formatCode>
                <c:ptCount val="6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1.0526000000000001E-2</c:v>
                </c:pt>
                <c:pt idx="19">
                  <c:v>1.0526000000000001E-2</c:v>
                </c:pt>
                <c:pt idx="20">
                  <c:v>1.0526000000000001E-2</c:v>
                </c:pt>
                <c:pt idx="21">
                  <c:v>0.16842099999999899</c:v>
                </c:pt>
                <c:pt idx="22">
                  <c:v>0.52631600000000001</c:v>
                </c:pt>
                <c:pt idx="23">
                  <c:v>0.85263199999999895</c:v>
                </c:pt>
                <c:pt idx="24">
                  <c:v>0.98947399999999897</c:v>
                </c:pt>
                <c:pt idx="25">
                  <c:v>0.98947399999999897</c:v>
                </c:pt>
                <c:pt idx="26">
                  <c:v>1</c:v>
                </c:pt>
                <c:pt idx="27">
                  <c:v>1</c:v>
                </c:pt>
                <c:pt idx="28">
                  <c:v>1</c:v>
                </c:pt>
                <c:pt idx="29">
                  <c:v>1</c:v>
                </c:pt>
                <c:pt idx="30">
                  <c:v>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0"/>
          <c:extLst>
            <c:ext xmlns:c16="http://schemas.microsoft.com/office/drawing/2014/chart" uri="{C3380CC4-5D6E-409C-BE32-E72D297353CC}">
              <c16:uniqueId val="{00000002-719F-4E0A-B996-B799D6EE6EFD}"/>
            </c:ext>
          </c:extLst>
        </c:ser>
        <c:ser>
          <c:idx val="3"/>
          <c:order val="3"/>
          <c:tx>
            <c:strRef>
              <c:f>Sheet1!$E$1</c:f>
              <c:strCache>
                <c:ptCount val="1"/>
                <c:pt idx="0">
                  <c:v>Column3</c:v>
                </c:pt>
              </c:strCache>
            </c:strRef>
          </c:tx>
          <c:spPr>
            <a:ln w="57150" cap="rnd">
              <a:solidFill>
                <a:schemeClr val="accent4"/>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Sheet1!$E$2:$E$62</c:f>
              <c:numCache>
                <c:formatCode>General</c:formatCode>
                <c:ptCount val="6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1.0526000000000001E-2</c:v>
                </c:pt>
                <c:pt idx="20">
                  <c:v>1.0526000000000001E-2</c:v>
                </c:pt>
                <c:pt idx="21">
                  <c:v>0.15789500000000001</c:v>
                </c:pt>
                <c:pt idx="22">
                  <c:v>0.42105300000000001</c:v>
                </c:pt>
                <c:pt idx="23">
                  <c:v>0.56842099999999895</c:v>
                </c:pt>
                <c:pt idx="24">
                  <c:v>0.81052599999999897</c:v>
                </c:pt>
                <c:pt idx="25">
                  <c:v>0.98947399999999897</c:v>
                </c:pt>
                <c:pt idx="26">
                  <c:v>0.98947399999999897</c:v>
                </c:pt>
                <c:pt idx="27">
                  <c:v>1</c:v>
                </c:pt>
                <c:pt idx="28">
                  <c:v>1</c:v>
                </c:pt>
                <c:pt idx="29">
                  <c:v>1</c:v>
                </c:pt>
                <c:pt idx="30">
                  <c:v>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0"/>
          <c:extLst>
            <c:ext xmlns:c16="http://schemas.microsoft.com/office/drawing/2014/chart" uri="{C3380CC4-5D6E-409C-BE32-E72D297353CC}">
              <c16:uniqueId val="{00000003-719F-4E0A-B996-B799D6EE6EFD}"/>
            </c:ext>
          </c:extLst>
        </c:ser>
        <c:ser>
          <c:idx val="4"/>
          <c:order val="4"/>
          <c:tx>
            <c:strRef>
              <c:f>Sheet1!$F$1</c:f>
              <c:strCache>
                <c:ptCount val="1"/>
                <c:pt idx="0">
                  <c:v>Column4</c:v>
                </c:pt>
              </c:strCache>
            </c:strRef>
          </c:tx>
          <c:spPr>
            <a:ln w="57150" cap="rnd">
              <a:solidFill>
                <a:schemeClr val="accent5"/>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Sheet1!$F$2:$F$62</c:f>
              <c:numCache>
                <c:formatCode>General</c:formatCode>
                <c:ptCount val="6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1.0526000000000001E-2</c:v>
                </c:pt>
                <c:pt idx="22">
                  <c:v>5.2631999999999901E-2</c:v>
                </c:pt>
                <c:pt idx="23">
                  <c:v>0.30526300000000001</c:v>
                </c:pt>
                <c:pt idx="24">
                  <c:v>0.58947400000000005</c:v>
                </c:pt>
                <c:pt idx="25">
                  <c:v>0.85263199999999895</c:v>
                </c:pt>
                <c:pt idx="26">
                  <c:v>0.98947399999999897</c:v>
                </c:pt>
                <c:pt idx="27">
                  <c:v>0.98947399999999897</c:v>
                </c:pt>
                <c:pt idx="28">
                  <c:v>1</c:v>
                </c:pt>
                <c:pt idx="29">
                  <c:v>1</c:v>
                </c:pt>
                <c:pt idx="30">
                  <c:v>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0"/>
          <c:extLst>
            <c:ext xmlns:c16="http://schemas.microsoft.com/office/drawing/2014/chart" uri="{C3380CC4-5D6E-409C-BE32-E72D297353CC}">
              <c16:uniqueId val="{00000004-719F-4E0A-B996-B799D6EE6EFD}"/>
            </c:ext>
          </c:extLst>
        </c:ser>
        <c:ser>
          <c:idx val="5"/>
          <c:order val="5"/>
          <c:tx>
            <c:strRef>
              <c:f>Sheet1!$G$1</c:f>
              <c:strCache>
                <c:ptCount val="1"/>
                <c:pt idx="0">
                  <c:v>Column5</c:v>
                </c:pt>
              </c:strCache>
            </c:strRef>
          </c:tx>
          <c:spPr>
            <a:ln w="57150" cap="rnd">
              <a:solidFill>
                <a:schemeClr val="accent6"/>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Sheet1!$G$2:$G$62</c:f>
              <c:numCache>
                <c:formatCode>General</c:formatCode>
                <c:ptCount val="6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1.0526000000000001E-2</c:v>
                </c:pt>
                <c:pt idx="22">
                  <c:v>1.0526000000000001E-2</c:v>
                </c:pt>
                <c:pt idx="23">
                  <c:v>0.27368399999999898</c:v>
                </c:pt>
                <c:pt idx="24">
                  <c:v>0.410526</c:v>
                </c:pt>
                <c:pt idx="25">
                  <c:v>0.62105299999999897</c:v>
                </c:pt>
                <c:pt idx="26">
                  <c:v>0.87368400000000002</c:v>
                </c:pt>
                <c:pt idx="27">
                  <c:v>0.98947399999999897</c:v>
                </c:pt>
                <c:pt idx="28">
                  <c:v>1</c:v>
                </c:pt>
                <c:pt idx="29">
                  <c:v>1</c:v>
                </c:pt>
                <c:pt idx="30">
                  <c:v>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0"/>
          <c:extLst>
            <c:ext xmlns:c16="http://schemas.microsoft.com/office/drawing/2014/chart" uri="{C3380CC4-5D6E-409C-BE32-E72D297353CC}">
              <c16:uniqueId val="{00000005-719F-4E0A-B996-B799D6EE6EFD}"/>
            </c:ext>
          </c:extLst>
        </c:ser>
        <c:ser>
          <c:idx val="6"/>
          <c:order val="6"/>
          <c:tx>
            <c:strRef>
              <c:f>Sheet1!$H$1</c:f>
              <c:strCache>
                <c:ptCount val="1"/>
                <c:pt idx="0">
                  <c:v>Column6</c:v>
                </c:pt>
              </c:strCache>
            </c:strRef>
          </c:tx>
          <c:spPr>
            <a:ln w="57150" cap="rnd">
              <a:solidFill>
                <a:schemeClr val="accent1">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Sheet1!$H$2:$H$62</c:f>
              <c:numCache>
                <c:formatCode>General</c:formatCode>
                <c:ptCount val="6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1.0526000000000001E-2</c:v>
                </c:pt>
                <c:pt idx="22">
                  <c:v>1.0526000000000001E-2</c:v>
                </c:pt>
                <c:pt idx="23">
                  <c:v>1.0526000000000001E-2</c:v>
                </c:pt>
                <c:pt idx="24">
                  <c:v>3.1579000000000003E-2</c:v>
                </c:pt>
                <c:pt idx="25">
                  <c:v>0.54736799999999897</c:v>
                </c:pt>
                <c:pt idx="26">
                  <c:v>0.88421099999999897</c:v>
                </c:pt>
                <c:pt idx="27">
                  <c:v>0.98947399999999897</c:v>
                </c:pt>
                <c:pt idx="28">
                  <c:v>0.98947399999999897</c:v>
                </c:pt>
                <c:pt idx="29">
                  <c:v>1</c:v>
                </c:pt>
                <c:pt idx="30">
                  <c:v>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0"/>
          <c:extLst>
            <c:ext xmlns:c16="http://schemas.microsoft.com/office/drawing/2014/chart" uri="{C3380CC4-5D6E-409C-BE32-E72D297353CC}">
              <c16:uniqueId val="{00000006-719F-4E0A-B996-B799D6EE6EFD}"/>
            </c:ext>
          </c:extLst>
        </c:ser>
        <c:ser>
          <c:idx val="7"/>
          <c:order val="7"/>
          <c:tx>
            <c:strRef>
              <c:f>Sheet1!$I$1</c:f>
              <c:strCache>
                <c:ptCount val="1"/>
                <c:pt idx="0">
                  <c:v>Column7</c:v>
                </c:pt>
              </c:strCache>
            </c:strRef>
          </c:tx>
          <c:spPr>
            <a:ln w="57150" cap="rnd">
              <a:solidFill>
                <a:schemeClr val="accent2">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Sheet1!$I$2:$I$62</c:f>
              <c:numCache>
                <c:formatCode>General</c:formatCode>
                <c:ptCount val="6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1.0526000000000001E-2</c:v>
                </c:pt>
                <c:pt idx="24">
                  <c:v>1.0526000000000001E-2</c:v>
                </c:pt>
                <c:pt idx="25">
                  <c:v>2.1052999999999902E-2</c:v>
                </c:pt>
                <c:pt idx="26">
                  <c:v>0.23157900000000001</c:v>
                </c:pt>
                <c:pt idx="27">
                  <c:v>0.91578899999999896</c:v>
                </c:pt>
                <c:pt idx="28">
                  <c:v>0.98947399999999897</c:v>
                </c:pt>
                <c:pt idx="29">
                  <c:v>0.98947399999999897</c:v>
                </c:pt>
                <c:pt idx="30">
                  <c:v>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0"/>
          <c:extLst>
            <c:ext xmlns:c16="http://schemas.microsoft.com/office/drawing/2014/chart" uri="{C3380CC4-5D6E-409C-BE32-E72D297353CC}">
              <c16:uniqueId val="{00000007-719F-4E0A-B996-B799D6EE6EFD}"/>
            </c:ext>
          </c:extLst>
        </c:ser>
        <c:ser>
          <c:idx val="8"/>
          <c:order val="8"/>
          <c:tx>
            <c:strRef>
              <c:f>Sheet1!$J$1</c:f>
              <c:strCache>
                <c:ptCount val="1"/>
                <c:pt idx="0">
                  <c:v>Column8</c:v>
                </c:pt>
              </c:strCache>
            </c:strRef>
          </c:tx>
          <c:spPr>
            <a:ln w="57150" cap="rnd">
              <a:solidFill>
                <a:schemeClr val="accent3">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Sheet1!$J$2:$J$62</c:f>
              <c:numCache>
                <c:formatCode>General</c:formatCode>
                <c:ptCount val="61"/>
              </c:numCache>
            </c:numRef>
          </c:yVal>
          <c:smooth val="0"/>
          <c:extLst>
            <c:ext xmlns:c16="http://schemas.microsoft.com/office/drawing/2014/chart" uri="{C3380CC4-5D6E-409C-BE32-E72D297353CC}">
              <c16:uniqueId val="{00000008-719F-4E0A-B996-B799D6EE6EFD}"/>
            </c:ext>
          </c:extLst>
        </c:ser>
        <c:ser>
          <c:idx val="9"/>
          <c:order val="9"/>
          <c:tx>
            <c:strRef>
              <c:f>Sheet1!$K$1</c:f>
              <c:strCache>
                <c:ptCount val="1"/>
                <c:pt idx="0">
                  <c:v>Column9</c:v>
                </c:pt>
              </c:strCache>
            </c:strRef>
          </c:tx>
          <c:spPr>
            <a:ln w="19050" cap="rnd">
              <a:solidFill>
                <a:schemeClr val="accent4">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Sheet1!$K$2:$K$62</c:f>
              <c:numCache>
                <c:formatCode>General</c:formatCode>
                <c:ptCount val="61"/>
              </c:numCache>
            </c:numRef>
          </c:yVal>
          <c:smooth val="1"/>
          <c:extLst>
            <c:ext xmlns:c16="http://schemas.microsoft.com/office/drawing/2014/chart" uri="{C3380CC4-5D6E-409C-BE32-E72D297353CC}">
              <c16:uniqueId val="{00000009-719F-4E0A-B996-B799D6EE6EFD}"/>
            </c:ext>
          </c:extLst>
        </c:ser>
        <c:ser>
          <c:idx val="10"/>
          <c:order val="10"/>
          <c:tx>
            <c:strRef>
              <c:f>Sheet1!$L$1</c:f>
              <c:strCache>
                <c:ptCount val="1"/>
                <c:pt idx="0">
                  <c:v>Column10</c:v>
                </c:pt>
              </c:strCache>
            </c:strRef>
          </c:tx>
          <c:spPr>
            <a:ln w="19050" cap="rnd">
              <a:solidFill>
                <a:schemeClr val="accent5">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Sheet1!$L$2:$L$62</c:f>
              <c:numCache>
                <c:formatCode>General</c:formatCode>
                <c:ptCount val="61"/>
              </c:numCache>
            </c:numRef>
          </c:yVal>
          <c:smooth val="1"/>
          <c:extLst>
            <c:ext xmlns:c16="http://schemas.microsoft.com/office/drawing/2014/chart" uri="{C3380CC4-5D6E-409C-BE32-E72D297353CC}">
              <c16:uniqueId val="{0000000A-719F-4E0A-B996-B799D6EE6EFD}"/>
            </c:ext>
          </c:extLst>
        </c:ser>
        <c:ser>
          <c:idx val="11"/>
          <c:order val="11"/>
          <c:tx>
            <c:strRef>
              <c:f>Sheet1!$M$1</c:f>
              <c:strCache>
                <c:ptCount val="1"/>
                <c:pt idx="0">
                  <c:v>Column11</c:v>
                </c:pt>
              </c:strCache>
            </c:strRef>
          </c:tx>
          <c:spPr>
            <a:ln w="19050" cap="rnd">
              <a:solidFill>
                <a:schemeClr val="accent6">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Sheet1!$M$2:$M$62</c:f>
              <c:numCache>
                <c:formatCode>General</c:formatCode>
                <c:ptCount val="61"/>
              </c:numCache>
            </c:numRef>
          </c:yVal>
          <c:smooth val="1"/>
          <c:extLst>
            <c:ext xmlns:c16="http://schemas.microsoft.com/office/drawing/2014/chart" uri="{C3380CC4-5D6E-409C-BE32-E72D297353CC}">
              <c16:uniqueId val="{00000013-719F-4E0A-B996-B799D6EE6EFD}"/>
            </c:ext>
          </c:extLst>
        </c:ser>
        <c:ser>
          <c:idx val="12"/>
          <c:order val="12"/>
          <c:tx>
            <c:strRef>
              <c:f>Sheet1!$N$1</c:f>
              <c:strCache>
                <c:ptCount val="1"/>
                <c:pt idx="0">
                  <c:v>Column12</c:v>
                </c:pt>
              </c:strCache>
            </c:strRef>
          </c:tx>
          <c:spPr>
            <a:ln w="19050" cap="rnd">
              <a:solidFill>
                <a:schemeClr val="accent1">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Sheet1!$N$2:$N$62</c:f>
              <c:numCache>
                <c:formatCode>General</c:formatCode>
                <c:ptCount val="61"/>
              </c:numCache>
            </c:numRef>
          </c:yVal>
          <c:smooth val="1"/>
          <c:extLst>
            <c:ext xmlns:c16="http://schemas.microsoft.com/office/drawing/2014/chart" uri="{C3380CC4-5D6E-409C-BE32-E72D297353CC}">
              <c16:uniqueId val="{00000014-719F-4E0A-B996-B799D6EE6EFD}"/>
            </c:ext>
          </c:extLst>
        </c:ser>
        <c:ser>
          <c:idx val="13"/>
          <c:order val="13"/>
          <c:tx>
            <c:strRef>
              <c:f>Sheet1!$O$1</c:f>
              <c:strCache>
                <c:ptCount val="1"/>
                <c:pt idx="0">
                  <c:v>Column13</c:v>
                </c:pt>
              </c:strCache>
            </c:strRef>
          </c:tx>
          <c:spPr>
            <a:ln w="19050" cap="rnd">
              <a:solidFill>
                <a:schemeClr val="accent2">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Sheet1!$O$2:$O$62</c:f>
              <c:numCache>
                <c:formatCode>General</c:formatCode>
                <c:ptCount val="61"/>
              </c:numCache>
            </c:numRef>
          </c:yVal>
          <c:smooth val="1"/>
          <c:extLst>
            <c:ext xmlns:c16="http://schemas.microsoft.com/office/drawing/2014/chart" uri="{C3380CC4-5D6E-409C-BE32-E72D297353CC}">
              <c16:uniqueId val="{00000015-719F-4E0A-B996-B799D6EE6EFD}"/>
            </c:ext>
          </c:extLst>
        </c:ser>
        <c:ser>
          <c:idx val="14"/>
          <c:order val="14"/>
          <c:tx>
            <c:strRef>
              <c:f>Sheet1!$P$1</c:f>
              <c:strCache>
                <c:ptCount val="1"/>
                <c:pt idx="0">
                  <c:v>Column14</c:v>
                </c:pt>
              </c:strCache>
            </c:strRef>
          </c:tx>
          <c:spPr>
            <a:ln w="19050" cap="rnd">
              <a:solidFill>
                <a:schemeClr val="accent3">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Sheet1!$P$2:$P$62</c:f>
              <c:numCache>
                <c:formatCode>General</c:formatCode>
                <c:ptCount val="61"/>
              </c:numCache>
            </c:numRef>
          </c:yVal>
          <c:smooth val="1"/>
          <c:extLst>
            <c:ext xmlns:c16="http://schemas.microsoft.com/office/drawing/2014/chart" uri="{C3380CC4-5D6E-409C-BE32-E72D297353CC}">
              <c16:uniqueId val="{00000016-719F-4E0A-B996-B799D6EE6EFD}"/>
            </c:ext>
          </c:extLst>
        </c:ser>
        <c:ser>
          <c:idx val="15"/>
          <c:order val="15"/>
          <c:tx>
            <c:strRef>
              <c:f>Sheet1!$Q$1</c:f>
              <c:strCache>
                <c:ptCount val="1"/>
                <c:pt idx="0">
                  <c:v>Column15</c:v>
                </c:pt>
              </c:strCache>
            </c:strRef>
          </c:tx>
          <c:spPr>
            <a:ln w="19050" cap="rnd">
              <a:solidFill>
                <a:schemeClr val="accent4">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Sheet1!$Q$2:$Q$62</c:f>
              <c:numCache>
                <c:formatCode>General</c:formatCode>
                <c:ptCount val="61"/>
              </c:numCache>
            </c:numRef>
          </c:yVal>
          <c:smooth val="1"/>
          <c:extLst>
            <c:ext xmlns:c16="http://schemas.microsoft.com/office/drawing/2014/chart" uri="{C3380CC4-5D6E-409C-BE32-E72D297353CC}">
              <c16:uniqueId val="{00000017-719F-4E0A-B996-B799D6EE6EFD}"/>
            </c:ext>
          </c:extLst>
        </c:ser>
        <c:ser>
          <c:idx val="16"/>
          <c:order val="16"/>
          <c:tx>
            <c:strRef>
              <c:f>Sheet1!$R$1</c:f>
              <c:strCache>
                <c:ptCount val="1"/>
                <c:pt idx="0">
                  <c:v>Column16</c:v>
                </c:pt>
              </c:strCache>
            </c:strRef>
          </c:tx>
          <c:spPr>
            <a:ln w="19050" cap="rnd">
              <a:solidFill>
                <a:schemeClr val="accent5">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Sheet1!$R$2:$R$62</c:f>
              <c:numCache>
                <c:formatCode>General</c:formatCode>
                <c:ptCount val="61"/>
              </c:numCache>
            </c:numRef>
          </c:yVal>
          <c:smooth val="1"/>
          <c:extLst>
            <c:ext xmlns:c16="http://schemas.microsoft.com/office/drawing/2014/chart" uri="{C3380CC4-5D6E-409C-BE32-E72D297353CC}">
              <c16:uniqueId val="{00000018-719F-4E0A-B996-B799D6EE6EFD}"/>
            </c:ext>
          </c:extLst>
        </c:ser>
        <c:ser>
          <c:idx val="17"/>
          <c:order val="17"/>
          <c:tx>
            <c:strRef>
              <c:f>Sheet1!$S$1</c:f>
              <c:strCache>
                <c:ptCount val="1"/>
                <c:pt idx="0">
                  <c:v>Column17</c:v>
                </c:pt>
              </c:strCache>
            </c:strRef>
          </c:tx>
          <c:spPr>
            <a:ln w="19050" cap="rnd">
              <a:solidFill>
                <a:schemeClr val="accent6">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Sheet1!$S$2:$S$62</c:f>
              <c:numCache>
                <c:formatCode>General</c:formatCode>
                <c:ptCount val="61"/>
              </c:numCache>
            </c:numRef>
          </c:yVal>
          <c:smooth val="1"/>
          <c:extLst>
            <c:ext xmlns:c16="http://schemas.microsoft.com/office/drawing/2014/chart" uri="{C3380CC4-5D6E-409C-BE32-E72D297353CC}">
              <c16:uniqueId val="{00000019-719F-4E0A-B996-B799D6EE6EFD}"/>
            </c:ext>
          </c:extLst>
        </c:ser>
        <c:ser>
          <c:idx val="18"/>
          <c:order val="18"/>
          <c:tx>
            <c:strRef>
              <c:f>Sheet1!$T$1</c:f>
              <c:strCache>
                <c:ptCount val="1"/>
                <c:pt idx="0">
                  <c:v>Column18</c:v>
                </c:pt>
              </c:strCache>
            </c:strRef>
          </c:tx>
          <c:spPr>
            <a:ln w="19050" cap="rnd">
              <a:solidFill>
                <a:schemeClr val="accent1">
                  <a:lumMod val="8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Sheet1!$T$2:$T$62</c:f>
              <c:numCache>
                <c:formatCode>General</c:formatCode>
                <c:ptCount val="61"/>
              </c:numCache>
            </c:numRef>
          </c:yVal>
          <c:smooth val="1"/>
          <c:extLst>
            <c:ext xmlns:c16="http://schemas.microsoft.com/office/drawing/2014/chart" uri="{C3380CC4-5D6E-409C-BE32-E72D297353CC}">
              <c16:uniqueId val="{0000001A-719F-4E0A-B996-B799D6EE6EFD}"/>
            </c:ext>
          </c:extLst>
        </c:ser>
        <c:dLbls>
          <c:showLegendKey val="0"/>
          <c:showVal val="0"/>
          <c:showCatName val="0"/>
          <c:showSerName val="0"/>
          <c:showPercent val="0"/>
          <c:showBubbleSize val="0"/>
        </c:dLbls>
        <c:axId val="-2123751968"/>
        <c:axId val="-2123756144"/>
      </c:scatterChart>
      <c:valAx>
        <c:axId val="-2123751968"/>
        <c:scaling>
          <c:orientation val="minMax"/>
          <c:max val="2"/>
          <c:min val="1.5"/>
        </c:scaling>
        <c:delete val="1"/>
        <c:axPos val="b"/>
        <c:numFmt formatCode="#,##0.0" sourceLinked="0"/>
        <c:majorTickMark val="out"/>
        <c:minorTickMark val="none"/>
        <c:tickLblPos val="nextTo"/>
        <c:crossAx val="-2123756144"/>
        <c:crosses val="autoZero"/>
        <c:crossBetween val="midCat"/>
      </c:valAx>
      <c:valAx>
        <c:axId val="-2123756144"/>
        <c:scaling>
          <c:orientation val="minMax"/>
          <c:max val="1.01"/>
          <c:min val="-0.01"/>
        </c:scaling>
        <c:delete val="1"/>
        <c:axPos val="l"/>
        <c:numFmt formatCode="#,##0.00" sourceLinked="0"/>
        <c:majorTickMark val="out"/>
        <c:minorTickMark val="none"/>
        <c:tickLblPos val="nextTo"/>
        <c:crossAx val="-2123751968"/>
        <c:crosses val="autoZero"/>
        <c:crossBetween val="midCat"/>
        <c:majorUnit val="0.25"/>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Sheet1!$B$1</c:f>
              <c:strCache>
                <c:ptCount val="1"/>
                <c:pt idx="0">
                  <c:v>Y-Values</c:v>
                </c:pt>
              </c:strCache>
            </c:strRef>
          </c:tx>
          <c:spPr>
            <a:ln w="57150" cap="rnd" cmpd="sng">
              <a:solidFill>
                <a:schemeClr val="accent1"/>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Sheet1!$B$2:$B$62</c:f>
              <c:numCache>
                <c:formatCode>General</c:formatCode>
                <c:ptCount val="61"/>
                <c:pt idx="0">
                  <c:v>0</c:v>
                </c:pt>
                <c:pt idx="1">
                  <c:v>0</c:v>
                </c:pt>
                <c:pt idx="2">
                  <c:v>0</c:v>
                </c:pt>
                <c:pt idx="3">
                  <c:v>0</c:v>
                </c:pt>
                <c:pt idx="4">
                  <c:v>7.9573204188383903E-292</c:v>
                </c:pt>
                <c:pt idx="5">
                  <c:v>4.8762809088018301E-256</c:v>
                </c:pt>
                <c:pt idx="6">
                  <c:v>1.31193141853073E-222</c:v>
                </c:pt>
                <c:pt idx="7">
                  <c:v>1.55074095490988E-191</c:v>
                </c:pt>
                <c:pt idx="8">
                  <c:v>8.0603341898697398E-163</c:v>
                </c:pt>
                <c:pt idx="9">
                  <c:v>1.8443096120080001E-136</c:v>
                </c:pt>
                <c:pt idx="10">
                  <c:v>1.86038892729099E-112</c:v>
                </c:pt>
                <c:pt idx="11">
                  <c:v>8.2887002587017102E-91</c:v>
                </c:pt>
                <c:pt idx="12">
                  <c:v>1.63532527357116E-71</c:v>
                </c:pt>
                <c:pt idx="13">
                  <c:v>1.4339732592919399E-54</c:v>
                </c:pt>
                <c:pt idx="14">
                  <c:v>5.61868721560178E-40</c:v>
                </c:pt>
                <c:pt idx="15">
                  <c:v>9.9206213131685004E-28</c:v>
                </c:pt>
                <c:pt idx="16">
                  <c:v>8.0060441707774395E-18</c:v>
                </c:pt>
                <c:pt idx="17">
                  <c:v>3.03288841533774E-10</c:v>
                </c:pt>
                <c:pt idx="18">
                  <c:v>5.7197827313023699E-5</c:v>
                </c:pt>
                <c:pt idx="19">
                  <c:v>6.3385642286705998E-2</c:v>
                </c:pt>
                <c:pt idx="20">
                  <c:v>0.78927783203263202</c:v>
                </c:pt>
                <c:pt idx="21">
                  <c:v>0.98</c:v>
                </c:pt>
                <c:pt idx="22">
                  <c:v>0.99999997694209797</c:v>
                </c:pt>
                <c:pt idx="23">
                  <c:v>0.999999999999997</c:v>
                </c:pt>
                <c:pt idx="24">
                  <c:v>1</c:v>
                </c:pt>
                <c:pt idx="25">
                  <c:v>1</c:v>
                </c:pt>
                <c:pt idx="26">
                  <c:v>1</c:v>
                </c:pt>
                <c:pt idx="27">
                  <c:v>1</c:v>
                </c:pt>
                <c:pt idx="28">
                  <c:v>1</c:v>
                </c:pt>
                <c:pt idx="29">
                  <c:v>1</c:v>
                </c:pt>
                <c:pt idx="30">
                  <c:v>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1"/>
          <c:extLst>
            <c:ext xmlns:c16="http://schemas.microsoft.com/office/drawing/2014/chart" uri="{C3380CC4-5D6E-409C-BE32-E72D297353CC}">
              <c16:uniqueId val="{00000000-1B01-4B9E-8AF3-B6DB9E1A6AC0}"/>
            </c:ext>
          </c:extLst>
        </c:ser>
        <c:ser>
          <c:idx val="1"/>
          <c:order val="1"/>
          <c:tx>
            <c:strRef>
              <c:f>Sheet1!$C$1</c:f>
              <c:strCache>
                <c:ptCount val="1"/>
                <c:pt idx="0">
                  <c:v>Column1</c:v>
                </c:pt>
              </c:strCache>
            </c:strRef>
          </c:tx>
          <c:spPr>
            <a:ln w="57150" cap="rnd">
              <a:solidFill>
                <a:schemeClr val="accent2"/>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Sheet1!$C$2:$C$62</c:f>
              <c:numCache>
                <c:formatCode>General</c:formatCode>
                <c:ptCount val="61"/>
                <c:pt idx="0">
                  <c:v>4.5234824178127897E-126</c:v>
                </c:pt>
                <c:pt idx="1">
                  <c:v>1.5348950472335101E-114</c:v>
                </c:pt>
                <c:pt idx="2">
                  <c:v>1.42965338188422E-103</c:v>
                </c:pt>
                <c:pt idx="3">
                  <c:v>3.65632350042749E-93</c:v>
                </c:pt>
                <c:pt idx="4">
                  <c:v>2.5683561926965699E-83</c:v>
                </c:pt>
                <c:pt idx="5">
                  <c:v>4.95703289766886E-74</c:v>
                </c:pt>
                <c:pt idx="6">
                  <c:v>2.6298658207867401E-65</c:v>
                </c:pt>
                <c:pt idx="7">
                  <c:v>3.8372339254362302E-57</c:v>
                </c:pt>
                <c:pt idx="8">
                  <c:v>1.54082326983449E-49</c:v>
                </c:pt>
                <c:pt idx="9">
                  <c:v>1.7040359921045301E-42</c:v>
                </c:pt>
                <c:pt idx="10">
                  <c:v>5.1954557116852101E-36</c:v>
                </c:pt>
                <c:pt idx="11">
                  <c:v>4.3725246979057101E-30</c:v>
                </c:pt>
                <c:pt idx="12">
                  <c:v>1.01745008669771E-24</c:v>
                </c:pt>
                <c:pt idx="13">
                  <c:v>6.56009115731236E-20</c:v>
                </c:pt>
                <c:pt idx="14">
                  <c:v>1.1754817518295E-15</c:v>
                </c:pt>
                <c:pt idx="15">
                  <c:v>5.8784848632246803E-12</c:v>
                </c:pt>
                <c:pt idx="16">
                  <c:v>8.2560139419403706E-9</c:v>
                </c:pt>
                <c:pt idx="17">
                  <c:v>3.2881488991022699E-6</c:v>
                </c:pt>
                <c:pt idx="18">
                  <c:v>3.7740318119135202E-4</c:v>
                </c:pt>
                <c:pt idx="19">
                  <c:v>1.2848733317716399E-2</c:v>
                </c:pt>
                <c:pt idx="20">
                  <c:v>0.13727373683503299</c:v>
                </c:pt>
                <c:pt idx="21">
                  <c:v>0.51812700193899297</c:v>
                </c:pt>
                <c:pt idx="22">
                  <c:v>0.88170569845872804</c:v>
                </c:pt>
                <c:pt idx="23">
                  <c:v>0.98987437557399205</c:v>
                </c:pt>
                <c:pt idx="24">
                  <c:v>0.99972967488573705</c:v>
                </c:pt>
                <c:pt idx="25">
                  <c:v>0.999997865805903</c:v>
                </c:pt>
                <c:pt idx="26">
                  <c:v>0.99999999515221205</c:v>
                </c:pt>
                <c:pt idx="27">
                  <c:v>0.99999999999688005</c:v>
                </c:pt>
                <c:pt idx="28">
                  <c:v>0.999999999999999</c:v>
                </c:pt>
                <c:pt idx="29">
                  <c:v>1</c:v>
                </c:pt>
                <c:pt idx="30">
                  <c:v>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1"/>
          <c:extLst>
            <c:ext xmlns:c16="http://schemas.microsoft.com/office/drawing/2014/chart" uri="{C3380CC4-5D6E-409C-BE32-E72D297353CC}">
              <c16:uniqueId val="{00000001-1B01-4B9E-8AF3-B6DB9E1A6AC0}"/>
            </c:ext>
          </c:extLst>
        </c:ser>
        <c:ser>
          <c:idx val="2"/>
          <c:order val="2"/>
          <c:tx>
            <c:strRef>
              <c:f>Sheet1!$D$1</c:f>
              <c:strCache>
                <c:ptCount val="1"/>
                <c:pt idx="0">
                  <c:v>Column2</c:v>
                </c:pt>
              </c:strCache>
            </c:strRef>
          </c:tx>
          <c:spPr>
            <a:ln w="57150" cap="rnd">
              <a:solidFill>
                <a:schemeClr val="accent3"/>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Sheet1!$D$2:$D$62</c:f>
              <c:numCache>
                <c:formatCode>General</c:formatCode>
                <c:ptCount val="61"/>
                <c:pt idx="0">
                  <c:v>1.1257474879459401E-111</c:v>
                </c:pt>
                <c:pt idx="1">
                  <c:v>6.26301271365318E-102</c:v>
                </c:pt>
                <c:pt idx="2">
                  <c:v>1.22917101031665E-92</c:v>
                </c:pt>
                <c:pt idx="3">
                  <c:v>8.5119153294153308E-84</c:v>
                </c:pt>
                <c:pt idx="4">
                  <c:v>2.0803832272809301E-75</c:v>
                </c:pt>
                <c:pt idx="5">
                  <c:v>1.7951259049479401E-67</c:v>
                </c:pt>
                <c:pt idx="6">
                  <c:v>5.4706685677890801E-60</c:v>
                </c:pt>
                <c:pt idx="7">
                  <c:v>5.8907168735062199E-53</c:v>
                </c:pt>
                <c:pt idx="8">
                  <c:v>2.2423551857763402E-46</c:v>
                </c:pt>
                <c:pt idx="9">
                  <c:v>3.0194243736592899E-40</c:v>
                </c:pt>
                <c:pt idx="10">
                  <c:v>1.4393487232117301E-34</c:v>
                </c:pt>
                <c:pt idx="11">
                  <c:v>2.4313824799978799E-29</c:v>
                </c:pt>
                <c:pt idx="12">
                  <c:v>1.45721669416547E-24</c:v>
                </c:pt>
                <c:pt idx="13">
                  <c:v>3.1036781474976902E-20</c:v>
                </c:pt>
                <c:pt idx="14">
                  <c:v>2.3541686429759801E-16</c:v>
                </c:pt>
                <c:pt idx="15">
                  <c:v>6.3778010107848801E-13</c:v>
                </c:pt>
                <c:pt idx="16">
                  <c:v>6.1966705258975896E-10</c:v>
                </c:pt>
                <c:pt idx="17">
                  <c:v>2.1722539714510701E-7</c:v>
                </c:pt>
                <c:pt idx="18">
                  <c:v>2.7729250700352901E-5</c:v>
                </c:pt>
                <c:pt idx="19">
                  <c:v>1.30846466860542E-3</c:v>
                </c:pt>
                <c:pt idx="20">
                  <c:v>2.3426853101589901E-2</c:v>
                </c:pt>
                <c:pt idx="21">
                  <c:v>0.16708271415228501</c:v>
                </c:pt>
                <c:pt idx="22">
                  <c:v>0.52237083770361004</c:v>
                </c:pt>
                <c:pt idx="23">
                  <c:v>0.85947582778773102</c:v>
                </c:pt>
                <c:pt idx="24">
                  <c:v>0.98212809331705098</c:v>
                </c:pt>
                <c:pt idx="25">
                  <c:v>0.99910092628820002</c:v>
                </c:pt>
                <c:pt idx="26">
                  <c:v>0.99998290183919802</c:v>
                </c:pt>
                <c:pt idx="27">
                  <c:v>0.99999988004850904</c:v>
                </c:pt>
                <c:pt idx="28">
                  <c:v>0.99999999969394404</c:v>
                </c:pt>
                <c:pt idx="29">
                  <c:v>0.999999999999718</c:v>
                </c:pt>
                <c:pt idx="30">
                  <c:v>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1"/>
          <c:extLst>
            <c:ext xmlns:c16="http://schemas.microsoft.com/office/drawing/2014/chart" uri="{C3380CC4-5D6E-409C-BE32-E72D297353CC}">
              <c16:uniqueId val="{00000002-1B01-4B9E-8AF3-B6DB9E1A6AC0}"/>
            </c:ext>
          </c:extLst>
        </c:ser>
        <c:ser>
          <c:idx val="3"/>
          <c:order val="3"/>
          <c:tx>
            <c:strRef>
              <c:f>Sheet1!$E$1</c:f>
              <c:strCache>
                <c:ptCount val="1"/>
                <c:pt idx="0">
                  <c:v>Column3</c:v>
                </c:pt>
              </c:strCache>
            </c:strRef>
          </c:tx>
          <c:spPr>
            <a:ln w="57150" cap="rnd">
              <a:solidFill>
                <a:schemeClr val="accent4"/>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Sheet1!$E$2:$E$62</c:f>
              <c:numCache>
                <c:formatCode>General</c:formatCode>
                <c:ptCount val="61"/>
                <c:pt idx="0">
                  <c:v>7.35684789888582E-48</c:v>
                </c:pt>
                <c:pt idx="1">
                  <c:v>6.9137877832096099E-44</c:v>
                </c:pt>
                <c:pt idx="2">
                  <c:v>4.3081225000760098E-40</c:v>
                </c:pt>
                <c:pt idx="3">
                  <c:v>1.7803096376662601E-36</c:v>
                </c:pt>
                <c:pt idx="4">
                  <c:v>4.8802212379188499E-33</c:v>
                </c:pt>
                <c:pt idx="5">
                  <c:v>8.8763999938454507E-30</c:v>
                </c:pt>
                <c:pt idx="6">
                  <c:v>1.0715784334363601E-26</c:v>
                </c:pt>
                <c:pt idx="7">
                  <c:v>8.5893658478245905E-24</c:v>
                </c:pt>
                <c:pt idx="8">
                  <c:v>4.5733910026551997E-21</c:v>
                </c:pt>
                <c:pt idx="9">
                  <c:v>1.6183899757492501E-18</c:v>
                </c:pt>
                <c:pt idx="10">
                  <c:v>3.80864862680313E-16</c:v>
                </c:pt>
                <c:pt idx="11">
                  <c:v>5.9653853654696804E-14</c:v>
                </c:pt>
                <c:pt idx="12">
                  <c:v>6.2244930939332898E-12</c:v>
                </c:pt>
                <c:pt idx="13">
                  <c:v>4.33205159819986E-10</c:v>
                </c:pt>
                <c:pt idx="14">
                  <c:v>2.0140999303843299E-8</c:v>
                </c:pt>
                <c:pt idx="15">
                  <c:v>6.2682263971207703E-7</c:v>
                </c:pt>
                <c:pt idx="16">
                  <c:v>1.3093466624001E-5</c:v>
                </c:pt>
                <c:pt idx="17">
                  <c:v>1.8424951588771199E-4</c:v>
                </c:pt>
                <c:pt idx="18">
                  <c:v>1.7556282423011099E-3</c:v>
                </c:pt>
                <c:pt idx="19">
                  <c:v>1.1411602310965999E-2</c:v>
                </c:pt>
                <c:pt idx="20">
                  <c:v>5.1157228511273301E-2</c:v>
                </c:pt>
                <c:pt idx="21">
                  <c:v>0.16082099421940299</c:v>
                </c:pt>
                <c:pt idx="22">
                  <c:v>0.36375363622310602</c:v>
                </c:pt>
                <c:pt idx="23">
                  <c:v>0.61569846584343602</c:v>
                </c:pt>
                <c:pt idx="24">
                  <c:v>0.82558177622289497</c:v>
                </c:pt>
                <c:pt idx="25">
                  <c:v>0.94288866655822401</c:v>
                </c:pt>
                <c:pt idx="26">
                  <c:v>0.98686309399466599</c:v>
                </c:pt>
                <c:pt idx="27">
                  <c:v>0.997913547293098</c:v>
                </c:pt>
                <c:pt idx="28">
                  <c:v>0.99977377336198403</c:v>
                </c:pt>
                <c:pt idx="29">
                  <c:v>0.99998338192674996</c:v>
                </c:pt>
                <c:pt idx="30">
                  <c:v>0.999999177341796</c:v>
                </c:pt>
                <c:pt idx="31">
                  <c:v>0.99999997265862195</c:v>
                </c:pt>
                <c:pt idx="32">
                  <c:v>0.999999999391608</c:v>
                </c:pt>
                <c:pt idx="33">
                  <c:v>0.99999999999095501</c:v>
                </c:pt>
                <c:pt idx="34">
                  <c:v>0.99999999999990996</c:v>
                </c:pt>
                <c:pt idx="35">
                  <c:v>0.999999999999999</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1"/>
          <c:extLst>
            <c:ext xmlns:c16="http://schemas.microsoft.com/office/drawing/2014/chart" uri="{C3380CC4-5D6E-409C-BE32-E72D297353CC}">
              <c16:uniqueId val="{00000003-1B01-4B9E-8AF3-B6DB9E1A6AC0}"/>
            </c:ext>
          </c:extLst>
        </c:ser>
        <c:ser>
          <c:idx val="4"/>
          <c:order val="4"/>
          <c:tx>
            <c:strRef>
              <c:f>Sheet1!$F$1</c:f>
              <c:strCache>
                <c:ptCount val="1"/>
                <c:pt idx="0">
                  <c:v>Column4</c:v>
                </c:pt>
              </c:strCache>
            </c:strRef>
          </c:tx>
          <c:spPr>
            <a:ln w="57150" cap="rnd">
              <a:solidFill>
                <a:schemeClr val="accent5"/>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Sheet1!$F$2:$F$62</c:f>
              <c:numCache>
                <c:formatCode>General</c:formatCode>
                <c:ptCount val="61"/>
                <c:pt idx="0">
                  <c:v>1.1054324828098501E-86</c:v>
                </c:pt>
                <c:pt idx="1">
                  <c:v>1.0550084887555699E-79</c:v>
                </c:pt>
                <c:pt idx="2">
                  <c:v>5.0552609649325799E-73</c:v>
                </c:pt>
                <c:pt idx="3">
                  <c:v>1.2163877156900899E-66</c:v>
                </c:pt>
                <c:pt idx="4">
                  <c:v>1.4700407035247201E-60</c:v>
                </c:pt>
                <c:pt idx="5">
                  <c:v>8.9251811474745402E-55</c:v>
                </c:pt>
                <c:pt idx="6">
                  <c:v>2.7230319869145799E-49</c:v>
                </c:pt>
                <c:pt idx="7">
                  <c:v>4.17612984164548E-44</c:v>
                </c:pt>
                <c:pt idx="8">
                  <c:v>3.2206448404921397E-39</c:v>
                </c:pt>
                <c:pt idx="9">
                  <c:v>1.2495451910995001E-34</c:v>
                </c:pt>
                <c:pt idx="10">
                  <c:v>2.4402419292416698E-30</c:v>
                </c:pt>
                <c:pt idx="11">
                  <c:v>2.40030749963802E-26</c:v>
                </c:pt>
                <c:pt idx="12">
                  <c:v>1.1901458246287101E-22</c:v>
                </c:pt>
                <c:pt idx="13">
                  <c:v>2.97759162110974E-19</c:v>
                </c:pt>
                <c:pt idx="14">
                  <c:v>3.7636627159446102E-16</c:v>
                </c:pt>
                <c:pt idx="15">
                  <c:v>2.4073939804339302E-13</c:v>
                </c:pt>
                <c:pt idx="16">
                  <c:v>7.8093334260598506E-11</c:v>
                </c:pt>
                <c:pt idx="17">
                  <c:v>1.28850296605529E-8</c:v>
                </c:pt>
                <c:pt idx="18">
                  <c:v>1.0857805489263201E-6</c:v>
                </c:pt>
                <c:pt idx="19">
                  <c:v>4.7006591088948197E-5</c:v>
                </c:pt>
                <c:pt idx="20">
                  <c:v>1.0548979073203E-3</c:v>
                </c:pt>
                <c:pt idx="21">
                  <c:v>1.24450398781363E-2</c:v>
                </c:pt>
                <c:pt idx="22">
                  <c:v>7.8992048768208895E-2</c:v>
                </c:pt>
                <c:pt idx="23">
                  <c:v>0.28073356590393</c:v>
                </c:pt>
                <c:pt idx="24">
                  <c:v>0.59892155969820304</c:v>
                </c:pt>
                <c:pt idx="25">
                  <c:v>0.86032419710563601</c:v>
                </c:pt>
                <c:pt idx="26">
                  <c:v>0.97212580911707402</c:v>
                </c:pt>
                <c:pt idx="27">
                  <c:v>0.99696723602484005</c:v>
                </c:pt>
                <c:pt idx="28">
                  <c:v>0.99982517910342095</c:v>
                </c:pt>
                <c:pt idx="29">
                  <c:v>0.99999475112639502</c:v>
                </c:pt>
                <c:pt idx="30">
                  <c:v>0.99999991878372196</c:v>
                </c:pt>
                <c:pt idx="31">
                  <c:v>0.99999999935685202</c:v>
                </c:pt>
                <c:pt idx="32">
                  <c:v>0.99999999999740596</c:v>
                </c:pt>
                <c:pt idx="33">
                  <c:v>0.999999999999995</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1"/>
          <c:extLst>
            <c:ext xmlns:c16="http://schemas.microsoft.com/office/drawing/2014/chart" uri="{C3380CC4-5D6E-409C-BE32-E72D297353CC}">
              <c16:uniqueId val="{00000004-1B01-4B9E-8AF3-B6DB9E1A6AC0}"/>
            </c:ext>
          </c:extLst>
        </c:ser>
        <c:ser>
          <c:idx val="5"/>
          <c:order val="5"/>
          <c:tx>
            <c:strRef>
              <c:f>Sheet1!$G$1</c:f>
              <c:strCache>
                <c:ptCount val="1"/>
                <c:pt idx="0">
                  <c:v>Column5</c:v>
                </c:pt>
              </c:strCache>
            </c:strRef>
          </c:tx>
          <c:spPr>
            <a:ln w="57150" cap="rnd">
              <a:solidFill>
                <a:schemeClr val="accent6"/>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Sheet1!$G$2:$G$62</c:f>
              <c:numCache>
                <c:formatCode>General</c:formatCode>
                <c:ptCount val="61"/>
                <c:pt idx="0">
                  <c:v>9.7573932793362902E-54</c:v>
                </c:pt>
                <c:pt idx="1">
                  <c:v>1.40841001611864E-49</c:v>
                </c:pt>
                <c:pt idx="2">
                  <c:v>1.36479725846537E-45</c:v>
                </c:pt>
                <c:pt idx="3">
                  <c:v>8.8801477892486E-42</c:v>
                </c:pt>
                <c:pt idx="4">
                  <c:v>3.8802894157923899E-38</c:v>
                </c:pt>
                <c:pt idx="5">
                  <c:v>1.1389120564302499E-34</c:v>
                </c:pt>
                <c:pt idx="6">
                  <c:v>2.2459618762956198E-31</c:v>
                </c:pt>
                <c:pt idx="7">
                  <c:v>2.9766052302693501E-28</c:v>
                </c:pt>
                <c:pt idx="8">
                  <c:v>2.6520857855222998E-25</c:v>
                </c:pt>
                <c:pt idx="9">
                  <c:v>1.5891581527529001E-22</c:v>
                </c:pt>
                <c:pt idx="10">
                  <c:v>6.4070301343300597E-20</c:v>
                </c:pt>
                <c:pt idx="11">
                  <c:v>1.7389720728182E-17</c:v>
                </c:pt>
                <c:pt idx="12">
                  <c:v>3.1795148644575498E-15</c:v>
                </c:pt>
                <c:pt idx="13">
                  <c:v>3.9193376485407502E-13</c:v>
                </c:pt>
                <c:pt idx="14">
                  <c:v>3.2605037410636201E-11</c:v>
                </c:pt>
                <c:pt idx="15">
                  <c:v>1.8328547974959599E-9</c:v>
                </c:pt>
                <c:pt idx="16">
                  <c:v>6.9734904841468594E-8</c:v>
                </c:pt>
                <c:pt idx="17">
                  <c:v>1.79960269865181E-6</c:v>
                </c:pt>
                <c:pt idx="18">
                  <c:v>3.1589588140031602E-5</c:v>
                </c:pt>
                <c:pt idx="19">
                  <c:v>3.7865534917388603E-4</c:v>
                </c:pt>
                <c:pt idx="20">
                  <c:v>3.1163953243129299E-3</c:v>
                </c:pt>
                <c:pt idx="21">
                  <c:v>1.77499710165843E-2</c:v>
                </c:pt>
                <c:pt idx="22">
                  <c:v>7.0788728701944997E-2</c:v>
                </c:pt>
                <c:pt idx="23">
                  <c:v>0.20121905818689001</c:v>
                </c:pt>
                <c:pt idx="24">
                  <c:v>0.41893936070679499</c:v>
                </c:pt>
                <c:pt idx="25">
                  <c:v>0.66569614235110797</c:v>
                </c:pt>
                <c:pt idx="26">
                  <c:v>0.85559296892129799</c:v>
                </c:pt>
                <c:pt idx="27">
                  <c:v>0.95480975624450004</c:v>
                </c:pt>
                <c:pt idx="28">
                  <c:v>0.989992358548896</c:v>
                </c:pt>
                <c:pt idx="29">
                  <c:v>0.99845544421865096</c:v>
                </c:pt>
                <c:pt idx="30">
                  <c:v>0.99983554408831699</c:v>
                </c:pt>
                <c:pt idx="31">
                  <c:v>0.99998800314813396</c:v>
                </c:pt>
                <c:pt idx="32">
                  <c:v>0.99999940329961701</c:v>
                </c:pt>
                <c:pt idx="33">
                  <c:v>0.99999997983462596</c:v>
                </c:pt>
                <c:pt idx="34">
                  <c:v>0.999999999538147</c:v>
                </c:pt>
                <c:pt idx="35">
                  <c:v>0.99999999999284495</c:v>
                </c:pt>
                <c:pt idx="36">
                  <c:v>0.99999999999992495</c:v>
                </c:pt>
                <c:pt idx="37">
                  <c:v>0.999999999999999</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1"/>
          <c:extLst>
            <c:ext xmlns:c16="http://schemas.microsoft.com/office/drawing/2014/chart" uri="{C3380CC4-5D6E-409C-BE32-E72D297353CC}">
              <c16:uniqueId val="{00000005-1B01-4B9E-8AF3-B6DB9E1A6AC0}"/>
            </c:ext>
          </c:extLst>
        </c:ser>
        <c:ser>
          <c:idx val="6"/>
          <c:order val="6"/>
          <c:tx>
            <c:strRef>
              <c:f>Sheet1!$H$1</c:f>
              <c:strCache>
                <c:ptCount val="1"/>
                <c:pt idx="0">
                  <c:v>Column6</c:v>
                </c:pt>
              </c:strCache>
            </c:strRef>
          </c:tx>
          <c:spPr>
            <a:ln w="57150" cap="rnd">
              <a:solidFill>
                <a:schemeClr val="accent1">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Sheet1!$H$2:$H$62</c:f>
              <c:numCache>
                <c:formatCode>General</c:formatCode>
                <c:ptCount val="61"/>
                <c:pt idx="0">
                  <c:v>8.4361816427831005E-293</c:v>
                </c:pt>
                <c:pt idx="1">
                  <c:v>5.1472155099414302E-270</c:v>
                </c:pt>
                <c:pt idx="2">
                  <c:v>3.6938555968222803E-248</c:v>
                </c:pt>
                <c:pt idx="3">
                  <c:v>3.1184246772649302E-227</c:v>
                </c:pt>
                <c:pt idx="4">
                  <c:v>3.0975211941034298E-207</c:v>
                </c:pt>
                <c:pt idx="5">
                  <c:v>3.6207949892726301E-188</c:v>
                </c:pt>
                <c:pt idx="6">
                  <c:v>4.9820080542560803E-170</c:v>
                </c:pt>
                <c:pt idx="7">
                  <c:v>8.0710883551849204E-153</c:v>
                </c:pt>
                <c:pt idx="8">
                  <c:v>1.5400083731104901E-136</c:v>
                </c:pt>
                <c:pt idx="9">
                  <c:v>3.4620871071495098E-121</c:v>
                </c:pt>
                <c:pt idx="10">
                  <c:v>9.1741997884542797E-107</c:v>
                </c:pt>
                <c:pt idx="11">
                  <c:v>2.8671086219467798E-93</c:v>
                </c:pt>
                <c:pt idx="12">
                  <c:v>1.0574181650902699E-80</c:v>
                </c:pt>
                <c:pt idx="13">
                  <c:v>4.6059926339979899E-69</c:v>
                </c:pt>
                <c:pt idx="14">
                  <c:v>2.37197167971115E-58</c:v>
                </c:pt>
                <c:pt idx="15">
                  <c:v>1.44598255931257E-48</c:v>
                </c:pt>
                <c:pt idx="16">
                  <c:v>1.04523121445378E-39</c:v>
                </c:pt>
                <c:pt idx="17">
                  <c:v>8.9791217968679396E-32</c:v>
                </c:pt>
                <c:pt idx="18">
                  <c:v>9.1955356273204609E-25</c:v>
                </c:pt>
                <c:pt idx="19">
                  <c:v>1.1276602785352499E-18</c:v>
                </c:pt>
                <c:pt idx="20">
                  <c:v>1.6670517388568101E-13</c:v>
                </c:pt>
                <c:pt idx="21">
                  <c:v>3.00285911988689E-9</c:v>
                </c:pt>
                <c:pt idx="22">
                  <c:v>6.7134031736894098E-6</c:v>
                </c:pt>
                <c:pt idx="23">
                  <c:v>1.92949678322404E-3</c:v>
                </c:pt>
                <c:pt idx="24">
                  <c:v>7.6949098601708898E-2</c:v>
                </c:pt>
                <c:pt idx="25">
                  <c:v>0.51502488424077997</c:v>
                </c:pt>
                <c:pt idx="26">
                  <c:v>0.93335299182226905</c:v>
                </c:pt>
                <c:pt idx="27">
                  <c:v>0.99848562714924305</c:v>
                </c:pt>
                <c:pt idx="28">
                  <c:v>0.99999525266047495</c:v>
                </c:pt>
                <c:pt idx="29">
                  <c:v>0.99999999809155904</c:v>
                </c:pt>
                <c:pt idx="30">
                  <c:v>0.99999999999990496</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1"/>
          <c:extLst>
            <c:ext xmlns:c16="http://schemas.microsoft.com/office/drawing/2014/chart" uri="{C3380CC4-5D6E-409C-BE32-E72D297353CC}">
              <c16:uniqueId val="{00000006-1B01-4B9E-8AF3-B6DB9E1A6AC0}"/>
            </c:ext>
          </c:extLst>
        </c:ser>
        <c:ser>
          <c:idx val="7"/>
          <c:order val="7"/>
          <c:tx>
            <c:strRef>
              <c:f>Sheet1!$I$1</c:f>
              <c:strCache>
                <c:ptCount val="1"/>
                <c:pt idx="0">
                  <c:v>Column7</c:v>
                </c:pt>
              </c:strCache>
            </c:strRef>
          </c:tx>
          <c:spPr>
            <a:ln w="57150" cap="rnd">
              <a:solidFill>
                <a:schemeClr val="accent2">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Sheet1!$I$2:$I$62</c:f>
              <c:numCache>
                <c:formatCode>General</c:formatCode>
                <c:ptCount val="61"/>
                <c:pt idx="0">
                  <c:v>0</c:v>
                </c:pt>
                <c:pt idx="1">
                  <c:v>0</c:v>
                </c:pt>
                <c:pt idx="2">
                  <c:v>0</c:v>
                </c:pt>
                <c:pt idx="3">
                  <c:v>0</c:v>
                </c:pt>
                <c:pt idx="4">
                  <c:v>0</c:v>
                </c:pt>
                <c:pt idx="5">
                  <c:v>0</c:v>
                </c:pt>
                <c:pt idx="6">
                  <c:v>0</c:v>
                </c:pt>
                <c:pt idx="7">
                  <c:v>0</c:v>
                </c:pt>
                <c:pt idx="8">
                  <c:v>0</c:v>
                </c:pt>
                <c:pt idx="9">
                  <c:v>2.7206911156218799E-291</c:v>
                </c:pt>
                <c:pt idx="10">
                  <c:v>5.9479686870232803E-259</c:v>
                </c:pt>
                <c:pt idx="11">
                  <c:v>1.57641898042144E-228</c:v>
                </c:pt>
                <c:pt idx="12">
                  <c:v>5.0676353549364402E-200</c:v>
                </c:pt>
                <c:pt idx="13">
                  <c:v>1.9771229477313401E-173</c:v>
                </c:pt>
                <c:pt idx="14">
                  <c:v>9.3687497664408492E-149</c:v>
                </c:pt>
                <c:pt idx="15">
                  <c:v>5.3970421029160203E-126</c:v>
                </c:pt>
                <c:pt idx="16">
                  <c:v>3.7841987759739403E-105</c:v>
                </c:pt>
                <c:pt idx="17">
                  <c:v>3.2345172123006298E-86</c:v>
                </c:pt>
                <c:pt idx="18">
                  <c:v>3.3772288216376701E-69</c:v>
                </c:pt>
                <c:pt idx="19">
                  <c:v>4.31977954199997E-54</c:v>
                </c:pt>
                <c:pt idx="20">
                  <c:v>6.7963292647368405E-41</c:v>
                </c:pt>
                <c:pt idx="21">
                  <c:v>1.3232255201928899E-29</c:v>
                </c:pt>
                <c:pt idx="22">
                  <c:v>3.2190608936994102E-20</c:v>
                </c:pt>
                <c:pt idx="23">
                  <c:v>9.9492631178298504E-13</c:v>
                </c:pt>
                <c:pt idx="24">
                  <c:v>4.0348066749841398E-7</c:v>
                </c:pt>
                <c:pt idx="25">
                  <c:v>0.03</c:v>
                </c:pt>
                <c:pt idx="26">
                  <c:v>0.23249869475556001</c:v>
                </c:pt>
                <c:pt idx="27">
                  <c:v>0.91479288427034999</c:v>
                </c:pt>
                <c:pt idx="28">
                  <c:v>0.99974207758363698</c:v>
                </c:pt>
                <c:pt idx="29">
                  <c:v>0.99999998754560404</c:v>
                </c:pt>
                <c:pt idx="30">
                  <c:v>0.99999999999999201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1"/>
          <c:extLst>
            <c:ext xmlns:c16="http://schemas.microsoft.com/office/drawing/2014/chart" uri="{C3380CC4-5D6E-409C-BE32-E72D297353CC}">
              <c16:uniqueId val="{00000007-1B01-4B9E-8AF3-B6DB9E1A6AC0}"/>
            </c:ext>
          </c:extLst>
        </c:ser>
        <c:ser>
          <c:idx val="8"/>
          <c:order val="8"/>
          <c:tx>
            <c:strRef>
              <c:f>Sheet1!$J$1</c:f>
              <c:strCache>
                <c:ptCount val="1"/>
                <c:pt idx="0">
                  <c:v>Column8</c:v>
                </c:pt>
              </c:strCache>
            </c:strRef>
          </c:tx>
          <c:spPr>
            <a:ln w="57150" cap="rnd">
              <a:solidFill>
                <a:schemeClr val="accent3">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Sheet1!$J$2:$J$62</c:f>
              <c:numCache>
                <c:formatCode>General</c:formatCode>
                <c:ptCount val="61"/>
              </c:numCache>
            </c:numRef>
          </c:yVal>
          <c:smooth val="1"/>
          <c:extLst>
            <c:ext xmlns:c16="http://schemas.microsoft.com/office/drawing/2014/chart" uri="{C3380CC4-5D6E-409C-BE32-E72D297353CC}">
              <c16:uniqueId val="{00000008-1B01-4B9E-8AF3-B6DB9E1A6AC0}"/>
            </c:ext>
          </c:extLst>
        </c:ser>
        <c:ser>
          <c:idx val="9"/>
          <c:order val="9"/>
          <c:tx>
            <c:strRef>
              <c:f>Sheet1!$K$1</c:f>
              <c:strCache>
                <c:ptCount val="1"/>
                <c:pt idx="0">
                  <c:v>Column9</c:v>
                </c:pt>
              </c:strCache>
            </c:strRef>
          </c:tx>
          <c:spPr>
            <a:ln w="19050" cap="rnd">
              <a:solidFill>
                <a:schemeClr val="accent4">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Sheet1!$K$2:$K$62</c:f>
              <c:numCache>
                <c:formatCode>General</c:formatCode>
                <c:ptCount val="61"/>
              </c:numCache>
            </c:numRef>
          </c:yVal>
          <c:smooth val="1"/>
          <c:extLst>
            <c:ext xmlns:c16="http://schemas.microsoft.com/office/drawing/2014/chart" uri="{C3380CC4-5D6E-409C-BE32-E72D297353CC}">
              <c16:uniqueId val="{00000009-1B01-4B9E-8AF3-B6DB9E1A6AC0}"/>
            </c:ext>
          </c:extLst>
        </c:ser>
        <c:ser>
          <c:idx val="10"/>
          <c:order val="10"/>
          <c:tx>
            <c:strRef>
              <c:f>Sheet1!$L$1</c:f>
              <c:strCache>
                <c:ptCount val="1"/>
                <c:pt idx="0">
                  <c:v>Column10</c:v>
                </c:pt>
              </c:strCache>
            </c:strRef>
          </c:tx>
          <c:spPr>
            <a:ln w="19050" cap="rnd">
              <a:solidFill>
                <a:schemeClr val="accent5">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Sheet1!$L$2:$L$62</c:f>
              <c:numCache>
                <c:formatCode>General</c:formatCode>
                <c:ptCount val="61"/>
              </c:numCache>
            </c:numRef>
          </c:yVal>
          <c:smooth val="1"/>
          <c:extLst>
            <c:ext xmlns:c16="http://schemas.microsoft.com/office/drawing/2014/chart" uri="{C3380CC4-5D6E-409C-BE32-E72D297353CC}">
              <c16:uniqueId val="{0000000A-1B01-4B9E-8AF3-B6DB9E1A6AC0}"/>
            </c:ext>
          </c:extLst>
        </c:ser>
        <c:ser>
          <c:idx val="11"/>
          <c:order val="11"/>
          <c:tx>
            <c:strRef>
              <c:f>Sheet1!$M$1</c:f>
              <c:strCache>
                <c:ptCount val="1"/>
                <c:pt idx="0">
                  <c:v>Column11</c:v>
                </c:pt>
              </c:strCache>
            </c:strRef>
          </c:tx>
          <c:spPr>
            <a:ln w="19050" cap="rnd">
              <a:solidFill>
                <a:schemeClr val="accent6">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Sheet1!$M$2:$M$62</c:f>
              <c:numCache>
                <c:formatCode>General</c:formatCode>
                <c:ptCount val="61"/>
              </c:numCache>
            </c:numRef>
          </c:yVal>
          <c:smooth val="1"/>
          <c:extLst>
            <c:ext xmlns:c16="http://schemas.microsoft.com/office/drawing/2014/chart" uri="{C3380CC4-5D6E-409C-BE32-E72D297353CC}">
              <c16:uniqueId val="{0000000B-1B01-4B9E-8AF3-B6DB9E1A6AC0}"/>
            </c:ext>
          </c:extLst>
        </c:ser>
        <c:ser>
          <c:idx val="12"/>
          <c:order val="12"/>
          <c:tx>
            <c:strRef>
              <c:f>Sheet1!$N$1</c:f>
              <c:strCache>
                <c:ptCount val="1"/>
                <c:pt idx="0">
                  <c:v>Column12</c:v>
                </c:pt>
              </c:strCache>
            </c:strRef>
          </c:tx>
          <c:spPr>
            <a:ln w="19050" cap="rnd">
              <a:solidFill>
                <a:schemeClr val="accent1">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Sheet1!$N$2:$N$62</c:f>
              <c:numCache>
                <c:formatCode>General</c:formatCode>
                <c:ptCount val="61"/>
              </c:numCache>
            </c:numRef>
          </c:yVal>
          <c:smooth val="1"/>
          <c:extLst>
            <c:ext xmlns:c16="http://schemas.microsoft.com/office/drawing/2014/chart" uri="{C3380CC4-5D6E-409C-BE32-E72D297353CC}">
              <c16:uniqueId val="{0000000C-1B01-4B9E-8AF3-B6DB9E1A6AC0}"/>
            </c:ext>
          </c:extLst>
        </c:ser>
        <c:ser>
          <c:idx val="13"/>
          <c:order val="13"/>
          <c:tx>
            <c:strRef>
              <c:f>Sheet1!$O$1</c:f>
              <c:strCache>
                <c:ptCount val="1"/>
                <c:pt idx="0">
                  <c:v>Column13</c:v>
                </c:pt>
              </c:strCache>
            </c:strRef>
          </c:tx>
          <c:spPr>
            <a:ln w="19050" cap="rnd">
              <a:solidFill>
                <a:schemeClr val="accent2">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Sheet1!$O$2:$O$62</c:f>
              <c:numCache>
                <c:formatCode>General</c:formatCode>
                <c:ptCount val="61"/>
              </c:numCache>
            </c:numRef>
          </c:yVal>
          <c:smooth val="1"/>
          <c:extLst>
            <c:ext xmlns:c16="http://schemas.microsoft.com/office/drawing/2014/chart" uri="{C3380CC4-5D6E-409C-BE32-E72D297353CC}">
              <c16:uniqueId val="{0000000D-1B01-4B9E-8AF3-B6DB9E1A6AC0}"/>
            </c:ext>
          </c:extLst>
        </c:ser>
        <c:ser>
          <c:idx val="14"/>
          <c:order val="14"/>
          <c:tx>
            <c:strRef>
              <c:f>Sheet1!$P$1</c:f>
              <c:strCache>
                <c:ptCount val="1"/>
                <c:pt idx="0">
                  <c:v>Column14</c:v>
                </c:pt>
              </c:strCache>
            </c:strRef>
          </c:tx>
          <c:spPr>
            <a:ln w="19050" cap="rnd">
              <a:solidFill>
                <a:schemeClr val="accent3">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Sheet1!$P$2:$P$62</c:f>
              <c:numCache>
                <c:formatCode>General</c:formatCode>
                <c:ptCount val="61"/>
              </c:numCache>
            </c:numRef>
          </c:yVal>
          <c:smooth val="1"/>
          <c:extLst>
            <c:ext xmlns:c16="http://schemas.microsoft.com/office/drawing/2014/chart" uri="{C3380CC4-5D6E-409C-BE32-E72D297353CC}">
              <c16:uniqueId val="{0000000E-1B01-4B9E-8AF3-B6DB9E1A6AC0}"/>
            </c:ext>
          </c:extLst>
        </c:ser>
        <c:ser>
          <c:idx val="15"/>
          <c:order val="15"/>
          <c:tx>
            <c:strRef>
              <c:f>Sheet1!$Q$1</c:f>
              <c:strCache>
                <c:ptCount val="1"/>
                <c:pt idx="0">
                  <c:v>Column15</c:v>
                </c:pt>
              </c:strCache>
            </c:strRef>
          </c:tx>
          <c:spPr>
            <a:ln w="19050" cap="rnd">
              <a:solidFill>
                <a:schemeClr val="accent4">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Sheet1!$Q$2:$Q$62</c:f>
              <c:numCache>
                <c:formatCode>General</c:formatCode>
                <c:ptCount val="61"/>
              </c:numCache>
            </c:numRef>
          </c:yVal>
          <c:smooth val="1"/>
          <c:extLst>
            <c:ext xmlns:c16="http://schemas.microsoft.com/office/drawing/2014/chart" uri="{C3380CC4-5D6E-409C-BE32-E72D297353CC}">
              <c16:uniqueId val="{0000000F-1B01-4B9E-8AF3-B6DB9E1A6AC0}"/>
            </c:ext>
          </c:extLst>
        </c:ser>
        <c:ser>
          <c:idx val="16"/>
          <c:order val="16"/>
          <c:tx>
            <c:strRef>
              <c:f>Sheet1!$R$1</c:f>
              <c:strCache>
                <c:ptCount val="1"/>
                <c:pt idx="0">
                  <c:v>Column16</c:v>
                </c:pt>
              </c:strCache>
            </c:strRef>
          </c:tx>
          <c:spPr>
            <a:ln w="19050" cap="rnd">
              <a:solidFill>
                <a:schemeClr val="accent5">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Sheet1!$R$2:$R$62</c:f>
              <c:numCache>
                <c:formatCode>General</c:formatCode>
                <c:ptCount val="61"/>
              </c:numCache>
            </c:numRef>
          </c:yVal>
          <c:smooth val="1"/>
          <c:extLst>
            <c:ext xmlns:c16="http://schemas.microsoft.com/office/drawing/2014/chart" uri="{C3380CC4-5D6E-409C-BE32-E72D297353CC}">
              <c16:uniqueId val="{00000010-1B01-4B9E-8AF3-B6DB9E1A6AC0}"/>
            </c:ext>
          </c:extLst>
        </c:ser>
        <c:ser>
          <c:idx val="17"/>
          <c:order val="17"/>
          <c:tx>
            <c:strRef>
              <c:f>Sheet1!$S$1</c:f>
              <c:strCache>
                <c:ptCount val="1"/>
                <c:pt idx="0">
                  <c:v>Column17</c:v>
                </c:pt>
              </c:strCache>
            </c:strRef>
          </c:tx>
          <c:spPr>
            <a:ln w="19050" cap="rnd">
              <a:solidFill>
                <a:schemeClr val="accent6">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Sheet1!$S$2:$S$62</c:f>
              <c:numCache>
                <c:formatCode>General</c:formatCode>
                <c:ptCount val="61"/>
              </c:numCache>
            </c:numRef>
          </c:yVal>
          <c:smooth val="1"/>
          <c:extLst>
            <c:ext xmlns:c16="http://schemas.microsoft.com/office/drawing/2014/chart" uri="{C3380CC4-5D6E-409C-BE32-E72D297353CC}">
              <c16:uniqueId val="{00000011-1B01-4B9E-8AF3-B6DB9E1A6AC0}"/>
            </c:ext>
          </c:extLst>
        </c:ser>
        <c:ser>
          <c:idx val="18"/>
          <c:order val="18"/>
          <c:tx>
            <c:strRef>
              <c:f>Sheet1!$T$1</c:f>
              <c:strCache>
                <c:ptCount val="1"/>
                <c:pt idx="0">
                  <c:v>Column18</c:v>
                </c:pt>
              </c:strCache>
            </c:strRef>
          </c:tx>
          <c:spPr>
            <a:ln w="19050" cap="rnd">
              <a:solidFill>
                <a:schemeClr val="accent1">
                  <a:lumMod val="8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Sheet1!$T$2:$T$62</c:f>
              <c:numCache>
                <c:formatCode>General</c:formatCode>
                <c:ptCount val="61"/>
              </c:numCache>
            </c:numRef>
          </c:yVal>
          <c:smooth val="1"/>
          <c:extLst>
            <c:ext xmlns:c16="http://schemas.microsoft.com/office/drawing/2014/chart" uri="{C3380CC4-5D6E-409C-BE32-E72D297353CC}">
              <c16:uniqueId val="{00000012-1B01-4B9E-8AF3-B6DB9E1A6AC0}"/>
            </c:ext>
          </c:extLst>
        </c:ser>
        <c:dLbls>
          <c:showLegendKey val="0"/>
          <c:showVal val="0"/>
          <c:showCatName val="0"/>
          <c:showSerName val="0"/>
          <c:showPercent val="0"/>
          <c:showBubbleSize val="0"/>
        </c:dLbls>
        <c:axId val="-2127436768"/>
        <c:axId val="-2127434192"/>
      </c:scatterChart>
      <c:valAx>
        <c:axId val="-2127436768"/>
        <c:scaling>
          <c:orientation val="minMax"/>
          <c:max val="2"/>
          <c:min val="1.5"/>
        </c:scaling>
        <c:delete val="1"/>
        <c:axPos val="b"/>
        <c:numFmt formatCode="#,##0" sourceLinked="0"/>
        <c:majorTickMark val="out"/>
        <c:minorTickMark val="none"/>
        <c:tickLblPos val="nextTo"/>
        <c:crossAx val="-2127434192"/>
        <c:crosses val="autoZero"/>
        <c:crossBetween val="midCat"/>
      </c:valAx>
      <c:valAx>
        <c:axId val="-2127434192"/>
        <c:scaling>
          <c:orientation val="minMax"/>
          <c:max val="1.01"/>
          <c:min val="-0.01"/>
        </c:scaling>
        <c:delete val="1"/>
        <c:axPos val="l"/>
        <c:numFmt formatCode="#,##0.00" sourceLinked="0"/>
        <c:majorTickMark val="out"/>
        <c:minorTickMark val="none"/>
        <c:tickLblPos val="nextTo"/>
        <c:crossAx val="-2127436768"/>
        <c:crosses val="autoZero"/>
        <c:crossBetween val="midCat"/>
        <c:majorUnit val="0.25"/>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Sheet1!$B$1</c:f>
              <c:strCache>
                <c:ptCount val="1"/>
                <c:pt idx="0">
                  <c:v>Y-Values</c:v>
                </c:pt>
              </c:strCache>
            </c:strRef>
          </c:tx>
          <c:spPr>
            <a:ln w="57150" cap="rnd" cmpd="sng">
              <a:solidFill>
                <a:schemeClr val="accent1"/>
              </a:solidFill>
              <a:round/>
            </a:ln>
            <a:effectLst/>
          </c:spPr>
          <c:marker>
            <c:symbol val="none"/>
          </c:marker>
          <c:xVal>
            <c:numRef>
              <c:f>Sheet1!$A$2:$A$10</c:f>
              <c:numCache>
                <c:formatCode>General</c:formatCode>
                <c:ptCount val="9"/>
                <c:pt idx="0">
                  <c:v>0</c:v>
                </c:pt>
                <c:pt idx="1">
                  <c:v>1</c:v>
                </c:pt>
                <c:pt idx="2">
                  <c:v>2</c:v>
                </c:pt>
                <c:pt idx="3">
                  <c:v>3</c:v>
                </c:pt>
                <c:pt idx="4">
                  <c:v>4</c:v>
                </c:pt>
                <c:pt idx="5">
                  <c:v>5</c:v>
                </c:pt>
                <c:pt idx="6">
                  <c:v>6</c:v>
                </c:pt>
                <c:pt idx="7">
                  <c:v>7</c:v>
                </c:pt>
              </c:numCache>
            </c:numRef>
          </c:xVal>
          <c:yVal>
            <c:numRef>
              <c:f>Sheet1!$B$2:$B$10</c:f>
              <c:numCache>
                <c:formatCode>General</c:formatCode>
                <c:ptCount val="9"/>
              </c:numCache>
            </c:numRef>
          </c:yVal>
          <c:smooth val="1"/>
          <c:extLst>
            <c:ext xmlns:c16="http://schemas.microsoft.com/office/drawing/2014/chart" uri="{C3380CC4-5D6E-409C-BE32-E72D297353CC}">
              <c16:uniqueId val="{00000000-3C58-4F61-8CE2-0D3283FBA0FE}"/>
            </c:ext>
          </c:extLst>
        </c:ser>
        <c:dLbls>
          <c:showLegendKey val="0"/>
          <c:showVal val="0"/>
          <c:showCatName val="0"/>
          <c:showSerName val="0"/>
          <c:showPercent val="0"/>
          <c:showBubbleSize val="0"/>
        </c:dLbls>
        <c:axId val="-2127681056"/>
        <c:axId val="-2127159280"/>
      </c:scatterChart>
      <c:valAx>
        <c:axId val="-2127681056"/>
        <c:scaling>
          <c:orientation val="minMax"/>
          <c:max val="6"/>
          <c:min val="0"/>
        </c:scaling>
        <c:delete val="0"/>
        <c:axPos val="b"/>
        <c:majorGridlines>
          <c:spPr>
            <a:ln w="9525" cap="flat" cmpd="sng" algn="ctr">
              <a:noFill/>
              <a:round/>
            </a:ln>
            <a:effectLst/>
          </c:spPr>
        </c:majorGridlines>
        <c:title>
          <c:tx>
            <c:rich>
              <a:bodyPr rot="0" spcFirstLastPara="1" vertOverflow="ellipsis" vert="horz" wrap="square" anchor="ctr" anchorCtr="1"/>
              <a:lstStyle/>
              <a:p>
                <a:pPr>
                  <a:defRPr sz="2800" b="0" i="0" u="none" strike="noStrike" kern="1200" baseline="0">
                    <a:solidFill>
                      <a:schemeClr val="tx1"/>
                    </a:solidFill>
                    <a:latin typeface="Cambria" panose="02040503050406030204" pitchFamily="18" charset="0"/>
                    <a:ea typeface="+mn-ea"/>
                    <a:cs typeface="+mn-cs"/>
                  </a:defRPr>
                </a:pPr>
                <a:r>
                  <a:rPr lang="en-US" sz="2800" dirty="0">
                    <a:solidFill>
                      <a:schemeClr val="tx1"/>
                    </a:solidFill>
                    <a:latin typeface="Cambria" panose="02040503050406030204" pitchFamily="18" charset="0"/>
                  </a:rPr>
                  <a:t>Refresh</a:t>
                </a:r>
                <a:r>
                  <a:rPr lang="en-US" sz="2800" baseline="0" dirty="0">
                    <a:solidFill>
                      <a:schemeClr val="tx1"/>
                    </a:solidFill>
                    <a:latin typeface="Cambria" panose="02040503050406030204" pitchFamily="18" charset="0"/>
                  </a:rPr>
                  <a:t> Interval (s)</a:t>
                </a:r>
                <a:endParaRPr lang="en-US" sz="2800" dirty="0">
                  <a:solidFill>
                    <a:schemeClr val="tx1"/>
                  </a:solidFill>
                  <a:latin typeface="Cambria" panose="02040503050406030204" pitchFamily="18" charset="0"/>
                </a:endParaRPr>
              </a:p>
            </c:rich>
          </c:tx>
          <c:overlay val="0"/>
          <c:spPr>
            <a:noFill/>
            <a:ln>
              <a:noFill/>
            </a:ln>
            <a:effectLst/>
          </c:spPr>
          <c:txPr>
            <a:bodyPr rot="0" spcFirstLastPara="1" vertOverflow="ellipsis" vert="horz" wrap="square" anchor="ctr" anchorCtr="1"/>
            <a:lstStyle/>
            <a:p>
              <a:pPr>
                <a:defRPr sz="2800" b="0" i="0" u="none" strike="noStrike" kern="1200" baseline="0">
                  <a:solidFill>
                    <a:schemeClr val="tx1"/>
                  </a:solidFill>
                  <a:latin typeface="Cambria" panose="02040503050406030204" pitchFamily="18" charset="0"/>
                  <a:ea typeface="+mn-ea"/>
                  <a:cs typeface="+mn-cs"/>
                </a:defRPr>
              </a:pPr>
              <a:endParaRPr lang="en-US"/>
            </a:p>
          </c:txPr>
        </c:title>
        <c:numFmt formatCode="General" sourceLinked="1"/>
        <c:majorTickMark val="none"/>
        <c:minorTickMark val="none"/>
        <c:tickLblPos val="nextTo"/>
        <c:spPr>
          <a:noFill/>
          <a:ln w="25400"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Cambria" panose="02040503050406030204" pitchFamily="18" charset="0"/>
                <a:ea typeface="+mn-ea"/>
                <a:cs typeface="+mn-cs"/>
              </a:defRPr>
            </a:pPr>
            <a:endParaRPr lang="en-US"/>
          </a:p>
        </c:txPr>
        <c:crossAx val="-2127159280"/>
        <c:crosses val="autoZero"/>
        <c:crossBetween val="midCat"/>
      </c:valAx>
      <c:valAx>
        <c:axId val="-2127159280"/>
        <c:scaling>
          <c:orientation val="minMax"/>
          <c:max val="1"/>
          <c:min val="0"/>
        </c:scaling>
        <c:delete val="0"/>
        <c:axPos val="l"/>
        <c:majorGridlines>
          <c:spPr>
            <a:ln w="15875" cap="flat" cmpd="sng" algn="ctr">
              <a:noFill/>
              <a:round/>
            </a:ln>
            <a:effectLst/>
          </c:spPr>
        </c:majorGridlines>
        <c:title>
          <c:tx>
            <c:rich>
              <a:bodyPr rot="-5400000" spcFirstLastPara="1" vertOverflow="ellipsis" vert="horz" wrap="square" anchor="ctr" anchorCtr="1"/>
              <a:lstStyle/>
              <a:p>
                <a:pPr>
                  <a:defRPr sz="2800" b="0" i="0" u="none" strike="noStrike" kern="1200" baseline="0">
                    <a:solidFill>
                      <a:schemeClr val="tx1"/>
                    </a:solidFill>
                    <a:latin typeface="Cambria" panose="02040503050406030204" pitchFamily="18" charset="0"/>
                    <a:ea typeface="+mn-ea"/>
                    <a:cs typeface="+mn-cs"/>
                  </a:defRPr>
                </a:pPr>
                <a:r>
                  <a:rPr lang="en-US" sz="2800" b="0" i="0" u="none" strike="noStrike" baseline="0" dirty="0">
                    <a:effectLst/>
                  </a:rPr>
                  <a:t>Probability of </a:t>
                </a:r>
                <a:r>
                  <a:rPr lang="en-US" sz="2800" dirty="0">
                    <a:solidFill>
                      <a:schemeClr val="tx1"/>
                    </a:solidFill>
                    <a:latin typeface="Cambria" panose="02040503050406030204" pitchFamily="18" charset="0"/>
                  </a:rPr>
                  <a:t>Read</a:t>
                </a:r>
                <a:r>
                  <a:rPr lang="en-US" sz="2800" baseline="0" dirty="0">
                    <a:solidFill>
                      <a:schemeClr val="tx1"/>
                    </a:solidFill>
                    <a:latin typeface="Cambria" panose="02040503050406030204" pitchFamily="18" charset="0"/>
                  </a:rPr>
                  <a:t> </a:t>
                </a:r>
                <a:r>
                  <a:rPr lang="en-US" sz="2800" dirty="0">
                    <a:solidFill>
                      <a:schemeClr val="tx1"/>
                    </a:solidFill>
                    <a:latin typeface="Cambria" panose="02040503050406030204" pitchFamily="18" charset="0"/>
                  </a:rPr>
                  <a:t>Failure</a:t>
                </a:r>
              </a:p>
            </c:rich>
          </c:tx>
          <c:layout>
            <c:manualLayout>
              <c:xMode val="edge"/>
              <c:yMode val="edge"/>
              <c:x val="7.1839080459770097E-3"/>
              <c:y val="6.8416137662899099E-2"/>
            </c:manualLayout>
          </c:layout>
          <c:overlay val="0"/>
          <c:spPr>
            <a:noFill/>
            <a:ln>
              <a:noFill/>
            </a:ln>
            <a:effectLst/>
          </c:spPr>
          <c:txPr>
            <a:bodyPr rot="-5400000" spcFirstLastPara="1" vertOverflow="ellipsis" vert="horz" wrap="square" anchor="ctr" anchorCtr="1"/>
            <a:lstStyle/>
            <a:p>
              <a:pPr>
                <a:defRPr sz="2800" b="0" i="0" u="none" strike="noStrike" kern="1200" baseline="0">
                  <a:solidFill>
                    <a:schemeClr val="tx1"/>
                  </a:solidFill>
                  <a:latin typeface="Cambria" panose="02040503050406030204" pitchFamily="18" charset="0"/>
                  <a:ea typeface="+mn-ea"/>
                  <a:cs typeface="+mn-cs"/>
                </a:defRPr>
              </a:pPr>
              <a:endParaRPr lang="en-US"/>
            </a:p>
          </c:txPr>
        </c:title>
        <c:numFmt formatCode="#,##0.00" sourceLinked="0"/>
        <c:majorTickMark val="none"/>
        <c:minorTickMark val="none"/>
        <c:tickLblPos val="nextTo"/>
        <c:spPr>
          <a:noFill/>
          <a:ln w="25400"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Cambria" panose="02040503050406030204" pitchFamily="18" charset="0"/>
                <a:ea typeface="+mn-ea"/>
                <a:cs typeface="+mn-cs"/>
              </a:defRPr>
            </a:pPr>
            <a:endParaRPr lang="en-US"/>
          </a:p>
        </c:txPr>
        <c:crossAx val="-2127681056"/>
        <c:crosses val="autoZero"/>
        <c:crossBetween val="midCat"/>
        <c:majorUnit val="0.25"/>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Sheet1!$E$1</c:f>
              <c:strCache>
                <c:ptCount val="1"/>
                <c:pt idx="0">
                  <c:v>Column3</c:v>
                </c:pt>
              </c:strCache>
            </c:strRef>
          </c:tx>
          <c:spPr>
            <a:ln w="57150" cap="rnd">
              <a:solidFill>
                <a:schemeClr val="accent4"/>
              </a:solidFill>
              <a:round/>
            </a:ln>
            <a:effectLst/>
          </c:spPr>
          <c:marker>
            <c:symbol val="none"/>
          </c:marker>
          <c:xVal>
            <c:numRef>
              <c:f>Sheet1!$A$2:$A$63</c:f>
              <c:numCache>
                <c:formatCode>General</c:formatCode>
                <c:ptCount val="62"/>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Sheet1!$E$2:$E$63</c:f>
              <c:numCache>
                <c:formatCode>General</c:formatCode>
                <c:ptCount val="6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1.0526000000000001E-2</c:v>
                </c:pt>
                <c:pt idx="20">
                  <c:v>1.0526000000000001E-2</c:v>
                </c:pt>
                <c:pt idx="21">
                  <c:v>0.15789500000000001</c:v>
                </c:pt>
                <c:pt idx="22">
                  <c:v>0.42105300000000001</c:v>
                </c:pt>
                <c:pt idx="23">
                  <c:v>0.56842099999999895</c:v>
                </c:pt>
                <c:pt idx="24">
                  <c:v>0.81052599999999897</c:v>
                </c:pt>
                <c:pt idx="25">
                  <c:v>0.98947399999999897</c:v>
                </c:pt>
                <c:pt idx="26">
                  <c:v>0.98947399999999897</c:v>
                </c:pt>
                <c:pt idx="27">
                  <c:v>1</c:v>
                </c:pt>
                <c:pt idx="28">
                  <c:v>1</c:v>
                </c:pt>
                <c:pt idx="29">
                  <c:v>1</c:v>
                </c:pt>
                <c:pt idx="30">
                  <c:v>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0"/>
          <c:extLst>
            <c:ext xmlns:c16="http://schemas.microsoft.com/office/drawing/2014/chart" uri="{C3380CC4-5D6E-409C-BE32-E72D297353CC}">
              <c16:uniqueId val="{00000000-2460-432F-822C-30DE2975ACD7}"/>
            </c:ext>
          </c:extLst>
        </c:ser>
        <c:dLbls>
          <c:showLegendKey val="0"/>
          <c:showVal val="0"/>
          <c:showCatName val="0"/>
          <c:showSerName val="0"/>
          <c:showPercent val="0"/>
          <c:showBubbleSize val="0"/>
        </c:dLbls>
        <c:axId val="-2126827808"/>
        <c:axId val="-2123555840"/>
      </c:scatterChart>
      <c:valAx>
        <c:axId val="-2126827808"/>
        <c:scaling>
          <c:orientation val="minMax"/>
          <c:max val="2"/>
          <c:min val="1.5"/>
        </c:scaling>
        <c:delete val="1"/>
        <c:axPos val="b"/>
        <c:numFmt formatCode="#,##0.0" sourceLinked="0"/>
        <c:majorTickMark val="out"/>
        <c:minorTickMark val="none"/>
        <c:tickLblPos val="nextTo"/>
        <c:crossAx val="-2123555840"/>
        <c:crosses val="autoZero"/>
        <c:crossBetween val="midCat"/>
      </c:valAx>
      <c:valAx>
        <c:axId val="-2123555840"/>
        <c:scaling>
          <c:orientation val="minMax"/>
          <c:max val="1.01"/>
          <c:min val="-0.01"/>
        </c:scaling>
        <c:delete val="1"/>
        <c:axPos val="l"/>
        <c:numFmt formatCode="#,##0.00" sourceLinked="0"/>
        <c:majorTickMark val="out"/>
        <c:minorTickMark val="none"/>
        <c:tickLblPos val="nextTo"/>
        <c:crossAx val="-2126827808"/>
        <c:crosses val="autoZero"/>
        <c:crossBetween val="midCat"/>
        <c:majorUnit val="0.25"/>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Sheet1!$B$1</c:f>
              <c:strCache>
                <c:ptCount val="1"/>
                <c:pt idx="0">
                  <c:v>Y-Values</c:v>
                </c:pt>
              </c:strCache>
            </c:strRef>
          </c:tx>
          <c:spPr>
            <a:ln w="57150" cap="rnd" cmpd="sng">
              <a:solidFill>
                <a:schemeClr val="accent1"/>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Sheet1!$B$2:$B$62</c:f>
              <c:numCache>
                <c:formatCode>General</c:formatCode>
                <c:ptCount val="61"/>
              </c:numCache>
            </c:numRef>
          </c:yVal>
          <c:smooth val="1"/>
          <c:extLst>
            <c:ext xmlns:c16="http://schemas.microsoft.com/office/drawing/2014/chart" uri="{C3380CC4-5D6E-409C-BE32-E72D297353CC}">
              <c16:uniqueId val="{00000000-3C58-4F61-8CE2-0D3283FBA0FE}"/>
            </c:ext>
          </c:extLst>
        </c:ser>
        <c:ser>
          <c:idx val="1"/>
          <c:order val="1"/>
          <c:tx>
            <c:strRef>
              <c:f>Sheet1!$C$1</c:f>
              <c:strCache>
                <c:ptCount val="1"/>
                <c:pt idx="0">
                  <c:v>Column1</c:v>
                </c:pt>
              </c:strCache>
            </c:strRef>
          </c:tx>
          <c:spPr>
            <a:ln w="57150" cap="rnd">
              <a:solidFill>
                <a:schemeClr val="accent2"/>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Sheet1!$C$2:$C$62</c:f>
              <c:numCache>
                <c:formatCode>General</c:formatCode>
                <c:ptCount val="61"/>
              </c:numCache>
            </c:numRef>
          </c:yVal>
          <c:smooth val="1"/>
          <c:extLst>
            <c:ext xmlns:c16="http://schemas.microsoft.com/office/drawing/2014/chart" uri="{C3380CC4-5D6E-409C-BE32-E72D297353CC}">
              <c16:uniqueId val="{00000000-3625-4DA6-A2C5-C9D0756BAB85}"/>
            </c:ext>
          </c:extLst>
        </c:ser>
        <c:ser>
          <c:idx val="2"/>
          <c:order val="2"/>
          <c:tx>
            <c:strRef>
              <c:f>Sheet1!$D$1</c:f>
              <c:strCache>
                <c:ptCount val="1"/>
                <c:pt idx="0">
                  <c:v>Column2</c:v>
                </c:pt>
              </c:strCache>
            </c:strRef>
          </c:tx>
          <c:spPr>
            <a:ln w="57150" cap="rnd">
              <a:solidFill>
                <a:schemeClr val="accent3"/>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Sheet1!$D$2:$D$62</c:f>
              <c:numCache>
                <c:formatCode>General</c:formatCode>
                <c:ptCount val="61"/>
              </c:numCache>
            </c:numRef>
          </c:yVal>
          <c:smooth val="1"/>
          <c:extLst>
            <c:ext xmlns:c16="http://schemas.microsoft.com/office/drawing/2014/chart" uri="{C3380CC4-5D6E-409C-BE32-E72D297353CC}">
              <c16:uniqueId val="{00000001-3625-4DA6-A2C5-C9D0756BAB85}"/>
            </c:ext>
          </c:extLst>
        </c:ser>
        <c:ser>
          <c:idx val="3"/>
          <c:order val="3"/>
          <c:tx>
            <c:strRef>
              <c:f>Sheet1!$E$1</c:f>
              <c:strCache>
                <c:ptCount val="1"/>
                <c:pt idx="0">
                  <c:v>Column3</c:v>
                </c:pt>
              </c:strCache>
            </c:strRef>
          </c:tx>
          <c:spPr>
            <a:ln w="57150" cap="rnd">
              <a:solidFill>
                <a:schemeClr val="accent4"/>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Sheet1!$E$2:$E$62</c:f>
              <c:numCache>
                <c:formatCode>General</c:formatCode>
                <c:ptCount val="61"/>
              </c:numCache>
            </c:numRef>
          </c:yVal>
          <c:smooth val="1"/>
          <c:extLst>
            <c:ext xmlns:c16="http://schemas.microsoft.com/office/drawing/2014/chart" uri="{C3380CC4-5D6E-409C-BE32-E72D297353CC}">
              <c16:uniqueId val="{00000002-3625-4DA6-A2C5-C9D0756BAB85}"/>
            </c:ext>
          </c:extLst>
        </c:ser>
        <c:ser>
          <c:idx val="4"/>
          <c:order val="4"/>
          <c:tx>
            <c:strRef>
              <c:f>Sheet1!$F$1</c:f>
              <c:strCache>
                <c:ptCount val="1"/>
                <c:pt idx="0">
                  <c:v>Column4</c:v>
                </c:pt>
              </c:strCache>
            </c:strRef>
          </c:tx>
          <c:spPr>
            <a:ln w="57150" cap="rnd">
              <a:solidFill>
                <a:schemeClr val="accent5"/>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Sheet1!$F$2:$F$62</c:f>
              <c:numCache>
                <c:formatCode>General</c:formatCode>
                <c:ptCount val="61"/>
              </c:numCache>
            </c:numRef>
          </c:yVal>
          <c:smooth val="1"/>
          <c:extLst>
            <c:ext xmlns:c16="http://schemas.microsoft.com/office/drawing/2014/chart" uri="{C3380CC4-5D6E-409C-BE32-E72D297353CC}">
              <c16:uniqueId val="{00000003-3625-4DA6-A2C5-C9D0756BAB85}"/>
            </c:ext>
          </c:extLst>
        </c:ser>
        <c:ser>
          <c:idx val="5"/>
          <c:order val="5"/>
          <c:tx>
            <c:strRef>
              <c:f>Sheet1!$G$1</c:f>
              <c:strCache>
                <c:ptCount val="1"/>
                <c:pt idx="0">
                  <c:v>Column5</c:v>
                </c:pt>
              </c:strCache>
            </c:strRef>
          </c:tx>
          <c:spPr>
            <a:ln w="57150" cap="rnd">
              <a:solidFill>
                <a:schemeClr val="accent6"/>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Sheet1!$G$2:$G$62</c:f>
              <c:numCache>
                <c:formatCode>General</c:formatCode>
                <c:ptCount val="61"/>
              </c:numCache>
            </c:numRef>
          </c:yVal>
          <c:smooth val="1"/>
          <c:extLst>
            <c:ext xmlns:c16="http://schemas.microsoft.com/office/drawing/2014/chart" uri="{C3380CC4-5D6E-409C-BE32-E72D297353CC}">
              <c16:uniqueId val="{00000004-3625-4DA6-A2C5-C9D0756BAB85}"/>
            </c:ext>
          </c:extLst>
        </c:ser>
        <c:ser>
          <c:idx val="6"/>
          <c:order val="6"/>
          <c:tx>
            <c:strRef>
              <c:f>Sheet1!$H$1</c:f>
              <c:strCache>
                <c:ptCount val="1"/>
                <c:pt idx="0">
                  <c:v>Column6</c:v>
                </c:pt>
              </c:strCache>
            </c:strRef>
          </c:tx>
          <c:spPr>
            <a:ln w="57150" cap="rnd">
              <a:solidFill>
                <a:schemeClr val="accent1">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Sheet1!$H$2:$H$62</c:f>
              <c:numCache>
                <c:formatCode>General</c:formatCode>
                <c:ptCount val="61"/>
              </c:numCache>
            </c:numRef>
          </c:yVal>
          <c:smooth val="1"/>
          <c:extLst>
            <c:ext xmlns:c16="http://schemas.microsoft.com/office/drawing/2014/chart" uri="{C3380CC4-5D6E-409C-BE32-E72D297353CC}">
              <c16:uniqueId val="{00000005-3625-4DA6-A2C5-C9D0756BAB85}"/>
            </c:ext>
          </c:extLst>
        </c:ser>
        <c:ser>
          <c:idx val="7"/>
          <c:order val="7"/>
          <c:tx>
            <c:strRef>
              <c:f>Sheet1!$I$1</c:f>
              <c:strCache>
                <c:ptCount val="1"/>
                <c:pt idx="0">
                  <c:v>Column7</c:v>
                </c:pt>
              </c:strCache>
            </c:strRef>
          </c:tx>
          <c:spPr>
            <a:ln w="57150" cap="rnd">
              <a:solidFill>
                <a:schemeClr val="accent2">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Sheet1!$I$2:$I$62</c:f>
              <c:numCache>
                <c:formatCode>General</c:formatCode>
                <c:ptCount val="61"/>
              </c:numCache>
            </c:numRef>
          </c:yVal>
          <c:smooth val="1"/>
          <c:extLst>
            <c:ext xmlns:c16="http://schemas.microsoft.com/office/drawing/2014/chart" uri="{C3380CC4-5D6E-409C-BE32-E72D297353CC}">
              <c16:uniqueId val="{00000006-3625-4DA6-A2C5-C9D0756BAB85}"/>
            </c:ext>
          </c:extLst>
        </c:ser>
        <c:ser>
          <c:idx val="8"/>
          <c:order val="8"/>
          <c:tx>
            <c:strRef>
              <c:f>Sheet1!$J$1</c:f>
              <c:strCache>
                <c:ptCount val="1"/>
                <c:pt idx="0">
                  <c:v>Column8</c:v>
                </c:pt>
              </c:strCache>
            </c:strRef>
          </c:tx>
          <c:spPr>
            <a:ln w="57150" cap="rnd">
              <a:solidFill>
                <a:schemeClr val="accent3">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Sheet1!$J$2:$J$62</c:f>
              <c:numCache>
                <c:formatCode>General</c:formatCode>
                <c:ptCount val="61"/>
              </c:numCache>
            </c:numRef>
          </c:yVal>
          <c:smooth val="1"/>
          <c:extLst>
            <c:ext xmlns:c16="http://schemas.microsoft.com/office/drawing/2014/chart" uri="{C3380CC4-5D6E-409C-BE32-E72D297353CC}">
              <c16:uniqueId val="{00000007-3625-4DA6-A2C5-C9D0756BAB85}"/>
            </c:ext>
          </c:extLst>
        </c:ser>
        <c:ser>
          <c:idx val="9"/>
          <c:order val="9"/>
          <c:tx>
            <c:strRef>
              <c:f>Sheet1!$K$1</c:f>
              <c:strCache>
                <c:ptCount val="1"/>
                <c:pt idx="0">
                  <c:v>Column9</c:v>
                </c:pt>
              </c:strCache>
            </c:strRef>
          </c:tx>
          <c:spPr>
            <a:ln w="19050" cap="rnd">
              <a:solidFill>
                <a:schemeClr val="accent4">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Sheet1!$K$2:$K$62</c:f>
              <c:numCache>
                <c:formatCode>General</c:formatCode>
                <c:ptCount val="61"/>
              </c:numCache>
            </c:numRef>
          </c:yVal>
          <c:smooth val="1"/>
          <c:extLst>
            <c:ext xmlns:c16="http://schemas.microsoft.com/office/drawing/2014/chart" uri="{C3380CC4-5D6E-409C-BE32-E72D297353CC}">
              <c16:uniqueId val="{00000008-3625-4DA6-A2C5-C9D0756BAB85}"/>
            </c:ext>
          </c:extLst>
        </c:ser>
        <c:ser>
          <c:idx val="10"/>
          <c:order val="10"/>
          <c:tx>
            <c:strRef>
              <c:f>Sheet1!$L$1</c:f>
              <c:strCache>
                <c:ptCount val="1"/>
                <c:pt idx="0">
                  <c:v>Column10</c:v>
                </c:pt>
              </c:strCache>
            </c:strRef>
          </c:tx>
          <c:spPr>
            <a:ln w="19050" cap="rnd">
              <a:solidFill>
                <a:schemeClr val="accent5">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Sheet1!$L$2:$L$62</c:f>
              <c:numCache>
                <c:formatCode>General</c:formatCode>
                <c:ptCount val="61"/>
              </c:numCache>
            </c:numRef>
          </c:yVal>
          <c:smooth val="1"/>
          <c:extLst>
            <c:ext xmlns:c16="http://schemas.microsoft.com/office/drawing/2014/chart" uri="{C3380CC4-5D6E-409C-BE32-E72D297353CC}">
              <c16:uniqueId val="{00000009-3625-4DA6-A2C5-C9D0756BAB85}"/>
            </c:ext>
          </c:extLst>
        </c:ser>
        <c:ser>
          <c:idx val="11"/>
          <c:order val="11"/>
          <c:tx>
            <c:strRef>
              <c:f>Sheet1!$M$1</c:f>
              <c:strCache>
                <c:ptCount val="1"/>
                <c:pt idx="0">
                  <c:v>Column11</c:v>
                </c:pt>
              </c:strCache>
            </c:strRef>
          </c:tx>
          <c:spPr>
            <a:ln w="19050" cap="rnd">
              <a:solidFill>
                <a:schemeClr val="accent6">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Sheet1!$M$2:$M$62</c:f>
              <c:numCache>
                <c:formatCode>General</c:formatCode>
                <c:ptCount val="61"/>
              </c:numCache>
            </c:numRef>
          </c:yVal>
          <c:smooth val="1"/>
          <c:extLst>
            <c:ext xmlns:c16="http://schemas.microsoft.com/office/drawing/2014/chart" uri="{C3380CC4-5D6E-409C-BE32-E72D297353CC}">
              <c16:uniqueId val="{0000000A-3625-4DA6-A2C5-C9D0756BAB85}"/>
            </c:ext>
          </c:extLst>
        </c:ser>
        <c:ser>
          <c:idx val="12"/>
          <c:order val="12"/>
          <c:tx>
            <c:strRef>
              <c:f>Sheet1!$N$1</c:f>
              <c:strCache>
                <c:ptCount val="1"/>
                <c:pt idx="0">
                  <c:v>Column12</c:v>
                </c:pt>
              </c:strCache>
            </c:strRef>
          </c:tx>
          <c:spPr>
            <a:ln w="19050" cap="rnd">
              <a:solidFill>
                <a:schemeClr val="accent1">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Sheet1!$N$2:$N$62</c:f>
              <c:numCache>
                <c:formatCode>General</c:formatCode>
                <c:ptCount val="61"/>
              </c:numCache>
            </c:numRef>
          </c:yVal>
          <c:smooth val="1"/>
          <c:extLst>
            <c:ext xmlns:c16="http://schemas.microsoft.com/office/drawing/2014/chart" uri="{C3380CC4-5D6E-409C-BE32-E72D297353CC}">
              <c16:uniqueId val="{0000000B-3625-4DA6-A2C5-C9D0756BAB85}"/>
            </c:ext>
          </c:extLst>
        </c:ser>
        <c:ser>
          <c:idx val="13"/>
          <c:order val="13"/>
          <c:tx>
            <c:strRef>
              <c:f>Sheet1!$O$1</c:f>
              <c:strCache>
                <c:ptCount val="1"/>
                <c:pt idx="0">
                  <c:v>Column13</c:v>
                </c:pt>
              </c:strCache>
            </c:strRef>
          </c:tx>
          <c:spPr>
            <a:ln w="19050" cap="rnd">
              <a:solidFill>
                <a:schemeClr val="accent2">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Sheet1!$O$2:$O$62</c:f>
              <c:numCache>
                <c:formatCode>General</c:formatCode>
                <c:ptCount val="61"/>
              </c:numCache>
            </c:numRef>
          </c:yVal>
          <c:smooth val="1"/>
          <c:extLst>
            <c:ext xmlns:c16="http://schemas.microsoft.com/office/drawing/2014/chart" uri="{C3380CC4-5D6E-409C-BE32-E72D297353CC}">
              <c16:uniqueId val="{0000000C-3625-4DA6-A2C5-C9D0756BAB85}"/>
            </c:ext>
          </c:extLst>
        </c:ser>
        <c:ser>
          <c:idx val="14"/>
          <c:order val="14"/>
          <c:tx>
            <c:strRef>
              <c:f>Sheet1!$P$1</c:f>
              <c:strCache>
                <c:ptCount val="1"/>
                <c:pt idx="0">
                  <c:v>Column14</c:v>
                </c:pt>
              </c:strCache>
            </c:strRef>
          </c:tx>
          <c:spPr>
            <a:ln w="19050" cap="rnd">
              <a:solidFill>
                <a:schemeClr val="accent3">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Sheet1!$P$2:$P$62</c:f>
              <c:numCache>
                <c:formatCode>General</c:formatCode>
                <c:ptCount val="61"/>
              </c:numCache>
            </c:numRef>
          </c:yVal>
          <c:smooth val="1"/>
          <c:extLst>
            <c:ext xmlns:c16="http://schemas.microsoft.com/office/drawing/2014/chart" uri="{C3380CC4-5D6E-409C-BE32-E72D297353CC}">
              <c16:uniqueId val="{0000000D-3625-4DA6-A2C5-C9D0756BAB85}"/>
            </c:ext>
          </c:extLst>
        </c:ser>
        <c:ser>
          <c:idx val="15"/>
          <c:order val="15"/>
          <c:tx>
            <c:strRef>
              <c:f>Sheet1!$Q$1</c:f>
              <c:strCache>
                <c:ptCount val="1"/>
                <c:pt idx="0">
                  <c:v>Column15</c:v>
                </c:pt>
              </c:strCache>
            </c:strRef>
          </c:tx>
          <c:spPr>
            <a:ln w="19050" cap="rnd">
              <a:solidFill>
                <a:schemeClr val="accent4">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Sheet1!$Q$2:$Q$62</c:f>
              <c:numCache>
                <c:formatCode>General</c:formatCode>
                <c:ptCount val="61"/>
              </c:numCache>
            </c:numRef>
          </c:yVal>
          <c:smooth val="1"/>
          <c:extLst>
            <c:ext xmlns:c16="http://schemas.microsoft.com/office/drawing/2014/chart" uri="{C3380CC4-5D6E-409C-BE32-E72D297353CC}">
              <c16:uniqueId val="{0000000E-3625-4DA6-A2C5-C9D0756BAB85}"/>
            </c:ext>
          </c:extLst>
        </c:ser>
        <c:ser>
          <c:idx val="16"/>
          <c:order val="16"/>
          <c:tx>
            <c:strRef>
              <c:f>Sheet1!$R$1</c:f>
              <c:strCache>
                <c:ptCount val="1"/>
                <c:pt idx="0">
                  <c:v>Column16</c:v>
                </c:pt>
              </c:strCache>
            </c:strRef>
          </c:tx>
          <c:spPr>
            <a:ln w="19050" cap="rnd">
              <a:solidFill>
                <a:schemeClr val="accent5">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Sheet1!$R$2:$R$62</c:f>
              <c:numCache>
                <c:formatCode>General</c:formatCode>
                <c:ptCount val="61"/>
              </c:numCache>
            </c:numRef>
          </c:yVal>
          <c:smooth val="1"/>
          <c:extLst>
            <c:ext xmlns:c16="http://schemas.microsoft.com/office/drawing/2014/chart" uri="{C3380CC4-5D6E-409C-BE32-E72D297353CC}">
              <c16:uniqueId val="{0000000F-3625-4DA6-A2C5-C9D0756BAB85}"/>
            </c:ext>
          </c:extLst>
        </c:ser>
        <c:ser>
          <c:idx val="17"/>
          <c:order val="17"/>
          <c:tx>
            <c:strRef>
              <c:f>Sheet1!$S$1</c:f>
              <c:strCache>
                <c:ptCount val="1"/>
                <c:pt idx="0">
                  <c:v>Column17</c:v>
                </c:pt>
              </c:strCache>
            </c:strRef>
          </c:tx>
          <c:spPr>
            <a:ln w="19050" cap="rnd">
              <a:solidFill>
                <a:schemeClr val="accent6">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Sheet1!$S$2:$S$62</c:f>
              <c:numCache>
                <c:formatCode>General</c:formatCode>
                <c:ptCount val="61"/>
              </c:numCache>
            </c:numRef>
          </c:yVal>
          <c:smooth val="1"/>
          <c:extLst>
            <c:ext xmlns:c16="http://schemas.microsoft.com/office/drawing/2014/chart" uri="{C3380CC4-5D6E-409C-BE32-E72D297353CC}">
              <c16:uniqueId val="{00000010-3625-4DA6-A2C5-C9D0756BAB85}"/>
            </c:ext>
          </c:extLst>
        </c:ser>
        <c:ser>
          <c:idx val="18"/>
          <c:order val="18"/>
          <c:tx>
            <c:strRef>
              <c:f>Sheet1!$T$1</c:f>
              <c:strCache>
                <c:ptCount val="1"/>
                <c:pt idx="0">
                  <c:v>Column18</c:v>
                </c:pt>
              </c:strCache>
            </c:strRef>
          </c:tx>
          <c:spPr>
            <a:ln w="19050" cap="rnd">
              <a:solidFill>
                <a:schemeClr val="accent1">
                  <a:lumMod val="8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Sheet1!$T$2:$T$62</c:f>
              <c:numCache>
                <c:formatCode>General</c:formatCode>
                <c:ptCount val="61"/>
              </c:numCache>
            </c:numRef>
          </c:yVal>
          <c:smooth val="1"/>
          <c:extLst>
            <c:ext xmlns:c16="http://schemas.microsoft.com/office/drawing/2014/chart" uri="{C3380CC4-5D6E-409C-BE32-E72D297353CC}">
              <c16:uniqueId val="{00000011-3625-4DA6-A2C5-C9D0756BAB85}"/>
            </c:ext>
          </c:extLst>
        </c:ser>
        <c:dLbls>
          <c:showLegendKey val="0"/>
          <c:showVal val="0"/>
          <c:showCatName val="0"/>
          <c:showSerName val="0"/>
          <c:showPercent val="0"/>
          <c:showBubbleSize val="0"/>
        </c:dLbls>
        <c:axId val="2071126000"/>
        <c:axId val="2071106720"/>
      </c:scatterChart>
      <c:valAx>
        <c:axId val="2071126000"/>
        <c:scaling>
          <c:orientation val="minMax"/>
          <c:max val="2"/>
          <c:min val="1.5"/>
        </c:scaling>
        <c:delete val="0"/>
        <c:axPos val="b"/>
        <c:majorGridlines>
          <c:spPr>
            <a:ln w="9525" cap="flat" cmpd="sng" algn="ctr">
              <a:noFill/>
              <a:round/>
            </a:ln>
            <a:effectLst/>
          </c:spPr>
        </c:majorGridlines>
        <c:title>
          <c:tx>
            <c:rich>
              <a:bodyPr rot="0" spcFirstLastPara="1" vertOverflow="ellipsis" vert="horz" wrap="square" anchor="ctr" anchorCtr="1"/>
              <a:lstStyle/>
              <a:p>
                <a:pPr>
                  <a:defRPr sz="2800" b="0" i="0" u="none" strike="noStrike" kern="1200" baseline="0">
                    <a:solidFill>
                      <a:schemeClr val="tx1"/>
                    </a:solidFill>
                    <a:latin typeface="Cambria" panose="02040503050406030204" pitchFamily="18" charset="0"/>
                    <a:ea typeface="+mn-ea"/>
                    <a:cs typeface="+mn-cs"/>
                  </a:defRPr>
                </a:pPr>
                <a:r>
                  <a:rPr lang="en-US" sz="2800" dirty="0">
                    <a:solidFill>
                      <a:schemeClr val="tx1"/>
                    </a:solidFill>
                    <a:latin typeface="Cambria" panose="02040503050406030204" pitchFamily="18" charset="0"/>
                  </a:rPr>
                  <a:t>Refresh</a:t>
                </a:r>
                <a:r>
                  <a:rPr lang="en-US" sz="2800" baseline="0" dirty="0">
                    <a:solidFill>
                      <a:schemeClr val="tx1"/>
                    </a:solidFill>
                    <a:latin typeface="Cambria" panose="02040503050406030204" pitchFamily="18" charset="0"/>
                  </a:rPr>
                  <a:t> Interval (s)</a:t>
                </a:r>
                <a:endParaRPr lang="en-US" sz="2800" dirty="0">
                  <a:solidFill>
                    <a:schemeClr val="tx1"/>
                  </a:solidFill>
                  <a:latin typeface="Cambria" panose="02040503050406030204" pitchFamily="18" charset="0"/>
                </a:endParaRPr>
              </a:p>
            </c:rich>
          </c:tx>
          <c:overlay val="0"/>
          <c:spPr>
            <a:noFill/>
            <a:ln>
              <a:noFill/>
            </a:ln>
            <a:effectLst/>
          </c:spPr>
          <c:txPr>
            <a:bodyPr rot="0" spcFirstLastPara="1" vertOverflow="ellipsis" vert="horz" wrap="square" anchor="ctr" anchorCtr="1"/>
            <a:lstStyle/>
            <a:p>
              <a:pPr>
                <a:defRPr sz="2800" b="0" i="0" u="none" strike="noStrike" kern="1200" baseline="0">
                  <a:solidFill>
                    <a:schemeClr val="tx1"/>
                  </a:solidFill>
                  <a:latin typeface="Cambria" panose="02040503050406030204" pitchFamily="18" charset="0"/>
                  <a:ea typeface="+mn-ea"/>
                  <a:cs typeface="+mn-cs"/>
                </a:defRPr>
              </a:pPr>
              <a:endParaRPr lang="en-US"/>
            </a:p>
          </c:txPr>
        </c:title>
        <c:numFmt formatCode="#,##0.0" sourceLinked="0"/>
        <c:majorTickMark val="none"/>
        <c:minorTickMark val="none"/>
        <c:tickLblPos val="nextTo"/>
        <c:spPr>
          <a:noFill/>
          <a:ln w="25400"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Cambria" panose="02040503050406030204" pitchFamily="18" charset="0"/>
                <a:ea typeface="+mn-ea"/>
                <a:cs typeface="+mn-cs"/>
              </a:defRPr>
            </a:pPr>
            <a:endParaRPr lang="en-US"/>
          </a:p>
        </c:txPr>
        <c:crossAx val="2071106720"/>
        <c:crosses val="autoZero"/>
        <c:crossBetween val="midCat"/>
        <c:majorUnit val="0.1"/>
      </c:valAx>
      <c:valAx>
        <c:axId val="2071106720"/>
        <c:scaling>
          <c:orientation val="minMax"/>
          <c:max val="1"/>
          <c:min val="0"/>
        </c:scaling>
        <c:delete val="0"/>
        <c:axPos val="l"/>
        <c:majorGridlines>
          <c:spPr>
            <a:ln w="15875" cap="flat" cmpd="sng" algn="ctr">
              <a:noFill/>
              <a:round/>
            </a:ln>
            <a:effectLst/>
          </c:spPr>
        </c:majorGridlines>
        <c:title>
          <c:tx>
            <c:rich>
              <a:bodyPr rot="-5400000" spcFirstLastPara="1" vertOverflow="ellipsis" vert="horz" wrap="square" anchor="ctr" anchorCtr="1"/>
              <a:lstStyle/>
              <a:p>
                <a:pPr>
                  <a:defRPr sz="2800" b="0" i="0" u="none" strike="noStrike" kern="1200" baseline="0">
                    <a:solidFill>
                      <a:schemeClr val="tx1"/>
                    </a:solidFill>
                    <a:latin typeface="Cambria" panose="02040503050406030204" pitchFamily="18" charset="0"/>
                    <a:ea typeface="+mn-ea"/>
                    <a:cs typeface="+mn-cs"/>
                  </a:defRPr>
                </a:pPr>
                <a:r>
                  <a:rPr lang="en-US" sz="2800" dirty="0">
                    <a:solidFill>
                      <a:schemeClr val="tx1"/>
                    </a:solidFill>
                    <a:latin typeface="Cambria" panose="02040503050406030204" pitchFamily="18" charset="0"/>
                  </a:rPr>
                  <a:t>Read Failure Probability</a:t>
                </a:r>
              </a:p>
            </c:rich>
          </c:tx>
          <c:layout>
            <c:manualLayout>
              <c:xMode val="edge"/>
              <c:yMode val="edge"/>
              <c:x val="1.6955199666741201E-2"/>
              <c:y val="7.3165764985448203E-2"/>
            </c:manualLayout>
          </c:layout>
          <c:overlay val="0"/>
          <c:spPr>
            <a:noFill/>
            <a:ln>
              <a:noFill/>
            </a:ln>
            <a:effectLst/>
          </c:spPr>
          <c:txPr>
            <a:bodyPr rot="-5400000" spcFirstLastPara="1" vertOverflow="ellipsis" vert="horz" wrap="square" anchor="ctr" anchorCtr="1"/>
            <a:lstStyle/>
            <a:p>
              <a:pPr>
                <a:defRPr sz="2800" b="0" i="0" u="none" strike="noStrike" kern="1200" baseline="0">
                  <a:solidFill>
                    <a:schemeClr val="tx1"/>
                  </a:solidFill>
                  <a:latin typeface="Cambria" panose="02040503050406030204" pitchFamily="18" charset="0"/>
                  <a:ea typeface="+mn-ea"/>
                  <a:cs typeface="+mn-cs"/>
                </a:defRPr>
              </a:pPr>
              <a:endParaRPr lang="en-US"/>
            </a:p>
          </c:txPr>
        </c:title>
        <c:numFmt formatCode="#,##0.00" sourceLinked="0"/>
        <c:majorTickMark val="none"/>
        <c:minorTickMark val="none"/>
        <c:tickLblPos val="nextTo"/>
        <c:spPr>
          <a:noFill/>
          <a:ln w="25400"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Cambria" panose="02040503050406030204" pitchFamily="18" charset="0"/>
                <a:ea typeface="+mn-ea"/>
                <a:cs typeface="+mn-cs"/>
              </a:defRPr>
            </a:pPr>
            <a:endParaRPr lang="en-US"/>
          </a:p>
        </c:txPr>
        <c:crossAx val="2071126000"/>
        <c:crosses val="autoZero"/>
        <c:crossBetween val="midCat"/>
        <c:majorUnit val="0.25"/>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Sheet1!$B$1</c:f>
              <c:strCache>
                <c:ptCount val="1"/>
                <c:pt idx="0">
                  <c:v>Y-Values</c:v>
                </c:pt>
              </c:strCache>
            </c:strRef>
          </c:tx>
          <c:spPr>
            <a:ln w="57150" cap="rnd" cmpd="sng">
              <a:solidFill>
                <a:schemeClr val="accent1"/>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Sheet1!$B$2:$B$62</c:f>
              <c:numCache>
                <c:formatCode>General</c:formatCode>
                <c:ptCount val="6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6.3158000000000006E-2</c:v>
                </c:pt>
                <c:pt idx="20">
                  <c:v>0.78947400000000001</c:v>
                </c:pt>
                <c:pt idx="21">
                  <c:v>0.98947399999999897</c:v>
                </c:pt>
                <c:pt idx="22">
                  <c:v>1</c:v>
                </c:pt>
                <c:pt idx="23">
                  <c:v>1</c:v>
                </c:pt>
                <c:pt idx="24">
                  <c:v>1</c:v>
                </c:pt>
                <c:pt idx="25">
                  <c:v>1</c:v>
                </c:pt>
                <c:pt idx="26">
                  <c:v>1</c:v>
                </c:pt>
                <c:pt idx="27">
                  <c:v>1</c:v>
                </c:pt>
                <c:pt idx="28">
                  <c:v>1</c:v>
                </c:pt>
                <c:pt idx="29">
                  <c:v>1</c:v>
                </c:pt>
                <c:pt idx="30">
                  <c:v>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0"/>
          <c:extLst>
            <c:ext xmlns:c16="http://schemas.microsoft.com/office/drawing/2014/chart" uri="{C3380CC4-5D6E-409C-BE32-E72D297353CC}">
              <c16:uniqueId val="{00000000-719F-4E0A-B996-B799D6EE6EFD}"/>
            </c:ext>
          </c:extLst>
        </c:ser>
        <c:ser>
          <c:idx val="1"/>
          <c:order val="1"/>
          <c:tx>
            <c:strRef>
              <c:f>Sheet1!$C$1</c:f>
              <c:strCache>
                <c:ptCount val="1"/>
                <c:pt idx="0">
                  <c:v>Column1</c:v>
                </c:pt>
              </c:strCache>
            </c:strRef>
          </c:tx>
          <c:spPr>
            <a:ln w="57150" cap="rnd">
              <a:solidFill>
                <a:schemeClr val="accent2"/>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Sheet1!$C$2:$C$62</c:f>
              <c:numCache>
                <c:formatCode>General</c:formatCode>
                <c:ptCount val="6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1.0526000000000001E-2</c:v>
                </c:pt>
                <c:pt idx="18">
                  <c:v>1.0526000000000001E-2</c:v>
                </c:pt>
                <c:pt idx="19">
                  <c:v>1.0526000000000001E-2</c:v>
                </c:pt>
                <c:pt idx="20">
                  <c:v>0.16842099999999899</c:v>
                </c:pt>
                <c:pt idx="21">
                  <c:v>0.484211</c:v>
                </c:pt>
                <c:pt idx="22">
                  <c:v>0.91578899999999896</c:v>
                </c:pt>
                <c:pt idx="23">
                  <c:v>0.98947399999999897</c:v>
                </c:pt>
                <c:pt idx="24">
                  <c:v>1</c:v>
                </c:pt>
                <c:pt idx="25">
                  <c:v>1</c:v>
                </c:pt>
                <c:pt idx="26">
                  <c:v>1</c:v>
                </c:pt>
                <c:pt idx="27">
                  <c:v>1</c:v>
                </c:pt>
                <c:pt idx="28">
                  <c:v>1</c:v>
                </c:pt>
                <c:pt idx="29">
                  <c:v>1</c:v>
                </c:pt>
                <c:pt idx="30">
                  <c:v>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0"/>
          <c:extLst>
            <c:ext xmlns:c16="http://schemas.microsoft.com/office/drawing/2014/chart" uri="{C3380CC4-5D6E-409C-BE32-E72D297353CC}">
              <c16:uniqueId val="{00000001-719F-4E0A-B996-B799D6EE6EFD}"/>
            </c:ext>
          </c:extLst>
        </c:ser>
        <c:ser>
          <c:idx val="2"/>
          <c:order val="2"/>
          <c:tx>
            <c:strRef>
              <c:f>Sheet1!$D$1</c:f>
              <c:strCache>
                <c:ptCount val="1"/>
                <c:pt idx="0">
                  <c:v>Column2</c:v>
                </c:pt>
              </c:strCache>
            </c:strRef>
          </c:tx>
          <c:spPr>
            <a:ln w="57150" cap="rnd">
              <a:solidFill>
                <a:schemeClr val="accent3"/>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Sheet1!$D$2:$D$62</c:f>
              <c:numCache>
                <c:formatCode>General</c:formatCode>
                <c:ptCount val="6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1.0526000000000001E-2</c:v>
                </c:pt>
                <c:pt idx="19">
                  <c:v>1.0526000000000001E-2</c:v>
                </c:pt>
                <c:pt idx="20">
                  <c:v>1.0526000000000001E-2</c:v>
                </c:pt>
                <c:pt idx="21">
                  <c:v>0.16842099999999899</c:v>
                </c:pt>
                <c:pt idx="22">
                  <c:v>0.52631600000000001</c:v>
                </c:pt>
                <c:pt idx="23">
                  <c:v>0.85263199999999895</c:v>
                </c:pt>
                <c:pt idx="24">
                  <c:v>0.98947399999999897</c:v>
                </c:pt>
                <c:pt idx="25">
                  <c:v>0.98947399999999897</c:v>
                </c:pt>
                <c:pt idx="26">
                  <c:v>1</c:v>
                </c:pt>
                <c:pt idx="27">
                  <c:v>1</c:v>
                </c:pt>
                <c:pt idx="28">
                  <c:v>1</c:v>
                </c:pt>
                <c:pt idx="29">
                  <c:v>1</c:v>
                </c:pt>
                <c:pt idx="30">
                  <c:v>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0"/>
          <c:extLst>
            <c:ext xmlns:c16="http://schemas.microsoft.com/office/drawing/2014/chart" uri="{C3380CC4-5D6E-409C-BE32-E72D297353CC}">
              <c16:uniqueId val="{00000002-719F-4E0A-B996-B799D6EE6EFD}"/>
            </c:ext>
          </c:extLst>
        </c:ser>
        <c:ser>
          <c:idx val="3"/>
          <c:order val="3"/>
          <c:tx>
            <c:strRef>
              <c:f>Sheet1!$E$1</c:f>
              <c:strCache>
                <c:ptCount val="1"/>
                <c:pt idx="0">
                  <c:v>Column3</c:v>
                </c:pt>
              </c:strCache>
            </c:strRef>
          </c:tx>
          <c:spPr>
            <a:ln w="57150" cap="rnd">
              <a:solidFill>
                <a:schemeClr val="accent4"/>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Sheet1!$E$2:$E$62</c:f>
              <c:numCache>
                <c:formatCode>General</c:formatCode>
                <c:ptCount val="6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1.0526000000000001E-2</c:v>
                </c:pt>
                <c:pt idx="20">
                  <c:v>1.0526000000000001E-2</c:v>
                </c:pt>
                <c:pt idx="21">
                  <c:v>0.15789500000000001</c:v>
                </c:pt>
                <c:pt idx="22">
                  <c:v>0.42105300000000001</c:v>
                </c:pt>
                <c:pt idx="23">
                  <c:v>0.56842099999999895</c:v>
                </c:pt>
                <c:pt idx="24">
                  <c:v>0.81052599999999897</c:v>
                </c:pt>
                <c:pt idx="25">
                  <c:v>0.98947399999999897</c:v>
                </c:pt>
                <c:pt idx="26">
                  <c:v>0.98947399999999897</c:v>
                </c:pt>
                <c:pt idx="27">
                  <c:v>1</c:v>
                </c:pt>
                <c:pt idx="28">
                  <c:v>1</c:v>
                </c:pt>
                <c:pt idx="29">
                  <c:v>1</c:v>
                </c:pt>
                <c:pt idx="30">
                  <c:v>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0"/>
          <c:extLst>
            <c:ext xmlns:c16="http://schemas.microsoft.com/office/drawing/2014/chart" uri="{C3380CC4-5D6E-409C-BE32-E72D297353CC}">
              <c16:uniqueId val="{00000003-719F-4E0A-B996-B799D6EE6EFD}"/>
            </c:ext>
          </c:extLst>
        </c:ser>
        <c:ser>
          <c:idx val="4"/>
          <c:order val="4"/>
          <c:tx>
            <c:strRef>
              <c:f>Sheet1!$F$1</c:f>
              <c:strCache>
                <c:ptCount val="1"/>
                <c:pt idx="0">
                  <c:v>Column4</c:v>
                </c:pt>
              </c:strCache>
            </c:strRef>
          </c:tx>
          <c:spPr>
            <a:ln w="57150" cap="rnd">
              <a:solidFill>
                <a:schemeClr val="accent5"/>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Sheet1!$F$2:$F$62</c:f>
              <c:numCache>
                <c:formatCode>General</c:formatCode>
                <c:ptCount val="6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1.0526000000000001E-2</c:v>
                </c:pt>
                <c:pt idx="22">
                  <c:v>5.2631999999999901E-2</c:v>
                </c:pt>
                <c:pt idx="23">
                  <c:v>0.30526300000000001</c:v>
                </c:pt>
                <c:pt idx="24">
                  <c:v>0.58947400000000005</c:v>
                </c:pt>
                <c:pt idx="25">
                  <c:v>0.85263199999999895</c:v>
                </c:pt>
                <c:pt idx="26">
                  <c:v>0.98947399999999897</c:v>
                </c:pt>
                <c:pt idx="27">
                  <c:v>0.98947399999999897</c:v>
                </c:pt>
                <c:pt idx="28">
                  <c:v>1</c:v>
                </c:pt>
                <c:pt idx="29">
                  <c:v>1</c:v>
                </c:pt>
                <c:pt idx="30">
                  <c:v>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0"/>
          <c:extLst>
            <c:ext xmlns:c16="http://schemas.microsoft.com/office/drawing/2014/chart" uri="{C3380CC4-5D6E-409C-BE32-E72D297353CC}">
              <c16:uniqueId val="{00000004-719F-4E0A-B996-B799D6EE6EFD}"/>
            </c:ext>
          </c:extLst>
        </c:ser>
        <c:ser>
          <c:idx val="5"/>
          <c:order val="5"/>
          <c:tx>
            <c:strRef>
              <c:f>Sheet1!$G$1</c:f>
              <c:strCache>
                <c:ptCount val="1"/>
                <c:pt idx="0">
                  <c:v>Column5</c:v>
                </c:pt>
              </c:strCache>
            </c:strRef>
          </c:tx>
          <c:spPr>
            <a:ln w="57150" cap="rnd">
              <a:solidFill>
                <a:schemeClr val="accent6"/>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Sheet1!$G$2:$G$62</c:f>
              <c:numCache>
                <c:formatCode>General</c:formatCode>
                <c:ptCount val="6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1.0526000000000001E-2</c:v>
                </c:pt>
                <c:pt idx="22">
                  <c:v>1.0526000000000001E-2</c:v>
                </c:pt>
                <c:pt idx="23">
                  <c:v>0.27368399999999898</c:v>
                </c:pt>
                <c:pt idx="24">
                  <c:v>0.410526</c:v>
                </c:pt>
                <c:pt idx="25">
                  <c:v>0.62105299999999897</c:v>
                </c:pt>
                <c:pt idx="26">
                  <c:v>0.87368400000000002</c:v>
                </c:pt>
                <c:pt idx="27">
                  <c:v>0.98947399999999897</c:v>
                </c:pt>
                <c:pt idx="28">
                  <c:v>1</c:v>
                </c:pt>
                <c:pt idx="29">
                  <c:v>1</c:v>
                </c:pt>
                <c:pt idx="30">
                  <c:v>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0"/>
          <c:extLst>
            <c:ext xmlns:c16="http://schemas.microsoft.com/office/drawing/2014/chart" uri="{C3380CC4-5D6E-409C-BE32-E72D297353CC}">
              <c16:uniqueId val="{00000005-719F-4E0A-B996-B799D6EE6EFD}"/>
            </c:ext>
          </c:extLst>
        </c:ser>
        <c:ser>
          <c:idx val="6"/>
          <c:order val="6"/>
          <c:tx>
            <c:strRef>
              <c:f>Sheet1!$H$1</c:f>
              <c:strCache>
                <c:ptCount val="1"/>
                <c:pt idx="0">
                  <c:v>Column6</c:v>
                </c:pt>
              </c:strCache>
            </c:strRef>
          </c:tx>
          <c:spPr>
            <a:ln w="57150" cap="rnd">
              <a:solidFill>
                <a:schemeClr val="accent1">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Sheet1!$H$2:$H$62</c:f>
              <c:numCache>
                <c:formatCode>General</c:formatCode>
                <c:ptCount val="6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1.0526000000000001E-2</c:v>
                </c:pt>
                <c:pt idx="22">
                  <c:v>1.0526000000000001E-2</c:v>
                </c:pt>
                <c:pt idx="23">
                  <c:v>1.0526000000000001E-2</c:v>
                </c:pt>
                <c:pt idx="24">
                  <c:v>3.1579000000000003E-2</c:v>
                </c:pt>
                <c:pt idx="25">
                  <c:v>0.54736799999999897</c:v>
                </c:pt>
                <c:pt idx="26">
                  <c:v>0.88421099999999897</c:v>
                </c:pt>
                <c:pt idx="27">
                  <c:v>0.98947399999999897</c:v>
                </c:pt>
                <c:pt idx="28">
                  <c:v>0.98947399999999897</c:v>
                </c:pt>
                <c:pt idx="29">
                  <c:v>1</c:v>
                </c:pt>
                <c:pt idx="30">
                  <c:v>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0"/>
          <c:extLst>
            <c:ext xmlns:c16="http://schemas.microsoft.com/office/drawing/2014/chart" uri="{C3380CC4-5D6E-409C-BE32-E72D297353CC}">
              <c16:uniqueId val="{00000006-719F-4E0A-B996-B799D6EE6EFD}"/>
            </c:ext>
          </c:extLst>
        </c:ser>
        <c:ser>
          <c:idx val="7"/>
          <c:order val="7"/>
          <c:tx>
            <c:strRef>
              <c:f>Sheet1!$I$1</c:f>
              <c:strCache>
                <c:ptCount val="1"/>
                <c:pt idx="0">
                  <c:v>Column7</c:v>
                </c:pt>
              </c:strCache>
            </c:strRef>
          </c:tx>
          <c:spPr>
            <a:ln w="57150" cap="rnd">
              <a:solidFill>
                <a:schemeClr val="accent2">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Sheet1!$I$2:$I$62</c:f>
              <c:numCache>
                <c:formatCode>General</c:formatCode>
                <c:ptCount val="6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1.0526000000000001E-2</c:v>
                </c:pt>
                <c:pt idx="24">
                  <c:v>1.0526000000000001E-2</c:v>
                </c:pt>
                <c:pt idx="25">
                  <c:v>2.1052999999999902E-2</c:v>
                </c:pt>
                <c:pt idx="26">
                  <c:v>0.23157900000000001</c:v>
                </c:pt>
                <c:pt idx="27">
                  <c:v>0.91578899999999896</c:v>
                </c:pt>
                <c:pt idx="28">
                  <c:v>0.98947399999999897</c:v>
                </c:pt>
                <c:pt idx="29">
                  <c:v>0.98947399999999897</c:v>
                </c:pt>
                <c:pt idx="30">
                  <c:v>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0"/>
          <c:extLst>
            <c:ext xmlns:c16="http://schemas.microsoft.com/office/drawing/2014/chart" uri="{C3380CC4-5D6E-409C-BE32-E72D297353CC}">
              <c16:uniqueId val="{00000007-719F-4E0A-B996-B799D6EE6EFD}"/>
            </c:ext>
          </c:extLst>
        </c:ser>
        <c:ser>
          <c:idx val="8"/>
          <c:order val="8"/>
          <c:tx>
            <c:strRef>
              <c:f>Sheet1!$J$1</c:f>
              <c:strCache>
                <c:ptCount val="1"/>
                <c:pt idx="0">
                  <c:v>Column8</c:v>
                </c:pt>
              </c:strCache>
            </c:strRef>
          </c:tx>
          <c:spPr>
            <a:ln w="57150" cap="rnd">
              <a:solidFill>
                <a:schemeClr val="accent3">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Sheet1!$J$2:$J$62</c:f>
              <c:numCache>
                <c:formatCode>General</c:formatCode>
                <c:ptCount val="61"/>
              </c:numCache>
            </c:numRef>
          </c:yVal>
          <c:smooth val="0"/>
          <c:extLst>
            <c:ext xmlns:c16="http://schemas.microsoft.com/office/drawing/2014/chart" uri="{C3380CC4-5D6E-409C-BE32-E72D297353CC}">
              <c16:uniqueId val="{00000008-719F-4E0A-B996-B799D6EE6EFD}"/>
            </c:ext>
          </c:extLst>
        </c:ser>
        <c:ser>
          <c:idx val="9"/>
          <c:order val="9"/>
          <c:tx>
            <c:strRef>
              <c:f>Sheet1!$K$1</c:f>
              <c:strCache>
                <c:ptCount val="1"/>
                <c:pt idx="0">
                  <c:v>Column9</c:v>
                </c:pt>
              </c:strCache>
            </c:strRef>
          </c:tx>
          <c:spPr>
            <a:ln w="19050" cap="rnd">
              <a:solidFill>
                <a:schemeClr val="accent4">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Sheet1!$K$2:$K$62</c:f>
              <c:numCache>
                <c:formatCode>General</c:formatCode>
                <c:ptCount val="61"/>
              </c:numCache>
            </c:numRef>
          </c:yVal>
          <c:smooth val="1"/>
          <c:extLst>
            <c:ext xmlns:c16="http://schemas.microsoft.com/office/drawing/2014/chart" uri="{C3380CC4-5D6E-409C-BE32-E72D297353CC}">
              <c16:uniqueId val="{00000009-719F-4E0A-B996-B799D6EE6EFD}"/>
            </c:ext>
          </c:extLst>
        </c:ser>
        <c:ser>
          <c:idx val="10"/>
          <c:order val="10"/>
          <c:tx>
            <c:strRef>
              <c:f>Sheet1!$L$1</c:f>
              <c:strCache>
                <c:ptCount val="1"/>
                <c:pt idx="0">
                  <c:v>Column10</c:v>
                </c:pt>
              </c:strCache>
            </c:strRef>
          </c:tx>
          <c:spPr>
            <a:ln w="19050" cap="rnd">
              <a:solidFill>
                <a:schemeClr val="accent5">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Sheet1!$L$2:$L$62</c:f>
              <c:numCache>
                <c:formatCode>General</c:formatCode>
                <c:ptCount val="61"/>
              </c:numCache>
            </c:numRef>
          </c:yVal>
          <c:smooth val="1"/>
          <c:extLst>
            <c:ext xmlns:c16="http://schemas.microsoft.com/office/drawing/2014/chart" uri="{C3380CC4-5D6E-409C-BE32-E72D297353CC}">
              <c16:uniqueId val="{0000000A-719F-4E0A-B996-B799D6EE6EFD}"/>
            </c:ext>
          </c:extLst>
        </c:ser>
        <c:ser>
          <c:idx val="11"/>
          <c:order val="11"/>
          <c:tx>
            <c:strRef>
              <c:f>Sheet1!$M$1</c:f>
              <c:strCache>
                <c:ptCount val="1"/>
                <c:pt idx="0">
                  <c:v>Column11</c:v>
                </c:pt>
              </c:strCache>
            </c:strRef>
          </c:tx>
          <c:spPr>
            <a:ln w="19050" cap="rnd">
              <a:solidFill>
                <a:schemeClr val="accent6">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Sheet1!$M$2:$M$62</c:f>
              <c:numCache>
                <c:formatCode>General</c:formatCode>
                <c:ptCount val="61"/>
              </c:numCache>
            </c:numRef>
          </c:yVal>
          <c:smooth val="1"/>
          <c:extLst>
            <c:ext xmlns:c16="http://schemas.microsoft.com/office/drawing/2014/chart" uri="{C3380CC4-5D6E-409C-BE32-E72D297353CC}">
              <c16:uniqueId val="{00000013-719F-4E0A-B996-B799D6EE6EFD}"/>
            </c:ext>
          </c:extLst>
        </c:ser>
        <c:ser>
          <c:idx val="12"/>
          <c:order val="12"/>
          <c:tx>
            <c:strRef>
              <c:f>Sheet1!$N$1</c:f>
              <c:strCache>
                <c:ptCount val="1"/>
                <c:pt idx="0">
                  <c:v>Column12</c:v>
                </c:pt>
              </c:strCache>
            </c:strRef>
          </c:tx>
          <c:spPr>
            <a:ln w="19050" cap="rnd">
              <a:solidFill>
                <a:schemeClr val="accent1">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Sheet1!$N$2:$N$62</c:f>
              <c:numCache>
                <c:formatCode>General</c:formatCode>
                <c:ptCount val="61"/>
              </c:numCache>
            </c:numRef>
          </c:yVal>
          <c:smooth val="1"/>
          <c:extLst>
            <c:ext xmlns:c16="http://schemas.microsoft.com/office/drawing/2014/chart" uri="{C3380CC4-5D6E-409C-BE32-E72D297353CC}">
              <c16:uniqueId val="{00000014-719F-4E0A-B996-B799D6EE6EFD}"/>
            </c:ext>
          </c:extLst>
        </c:ser>
        <c:ser>
          <c:idx val="13"/>
          <c:order val="13"/>
          <c:tx>
            <c:strRef>
              <c:f>Sheet1!$O$1</c:f>
              <c:strCache>
                <c:ptCount val="1"/>
                <c:pt idx="0">
                  <c:v>Column13</c:v>
                </c:pt>
              </c:strCache>
            </c:strRef>
          </c:tx>
          <c:spPr>
            <a:ln w="19050" cap="rnd">
              <a:solidFill>
                <a:schemeClr val="accent2">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Sheet1!$O$2:$O$62</c:f>
              <c:numCache>
                <c:formatCode>General</c:formatCode>
                <c:ptCount val="61"/>
              </c:numCache>
            </c:numRef>
          </c:yVal>
          <c:smooth val="1"/>
          <c:extLst>
            <c:ext xmlns:c16="http://schemas.microsoft.com/office/drawing/2014/chart" uri="{C3380CC4-5D6E-409C-BE32-E72D297353CC}">
              <c16:uniqueId val="{00000015-719F-4E0A-B996-B799D6EE6EFD}"/>
            </c:ext>
          </c:extLst>
        </c:ser>
        <c:ser>
          <c:idx val="14"/>
          <c:order val="14"/>
          <c:tx>
            <c:strRef>
              <c:f>Sheet1!$P$1</c:f>
              <c:strCache>
                <c:ptCount val="1"/>
                <c:pt idx="0">
                  <c:v>Column14</c:v>
                </c:pt>
              </c:strCache>
            </c:strRef>
          </c:tx>
          <c:spPr>
            <a:ln w="19050" cap="rnd">
              <a:solidFill>
                <a:schemeClr val="accent3">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Sheet1!$P$2:$P$62</c:f>
              <c:numCache>
                <c:formatCode>General</c:formatCode>
                <c:ptCount val="61"/>
              </c:numCache>
            </c:numRef>
          </c:yVal>
          <c:smooth val="1"/>
          <c:extLst>
            <c:ext xmlns:c16="http://schemas.microsoft.com/office/drawing/2014/chart" uri="{C3380CC4-5D6E-409C-BE32-E72D297353CC}">
              <c16:uniqueId val="{00000016-719F-4E0A-B996-B799D6EE6EFD}"/>
            </c:ext>
          </c:extLst>
        </c:ser>
        <c:ser>
          <c:idx val="15"/>
          <c:order val="15"/>
          <c:tx>
            <c:strRef>
              <c:f>Sheet1!$Q$1</c:f>
              <c:strCache>
                <c:ptCount val="1"/>
                <c:pt idx="0">
                  <c:v>Column15</c:v>
                </c:pt>
              </c:strCache>
            </c:strRef>
          </c:tx>
          <c:spPr>
            <a:ln w="19050" cap="rnd">
              <a:solidFill>
                <a:schemeClr val="accent4">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Sheet1!$Q$2:$Q$62</c:f>
              <c:numCache>
                <c:formatCode>General</c:formatCode>
                <c:ptCount val="61"/>
              </c:numCache>
            </c:numRef>
          </c:yVal>
          <c:smooth val="1"/>
          <c:extLst>
            <c:ext xmlns:c16="http://schemas.microsoft.com/office/drawing/2014/chart" uri="{C3380CC4-5D6E-409C-BE32-E72D297353CC}">
              <c16:uniqueId val="{00000017-719F-4E0A-B996-B799D6EE6EFD}"/>
            </c:ext>
          </c:extLst>
        </c:ser>
        <c:ser>
          <c:idx val="16"/>
          <c:order val="16"/>
          <c:tx>
            <c:strRef>
              <c:f>Sheet1!$R$1</c:f>
              <c:strCache>
                <c:ptCount val="1"/>
                <c:pt idx="0">
                  <c:v>Column16</c:v>
                </c:pt>
              </c:strCache>
            </c:strRef>
          </c:tx>
          <c:spPr>
            <a:ln w="19050" cap="rnd">
              <a:solidFill>
                <a:schemeClr val="accent5">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Sheet1!$R$2:$R$62</c:f>
              <c:numCache>
                <c:formatCode>General</c:formatCode>
                <c:ptCount val="61"/>
              </c:numCache>
            </c:numRef>
          </c:yVal>
          <c:smooth val="1"/>
          <c:extLst>
            <c:ext xmlns:c16="http://schemas.microsoft.com/office/drawing/2014/chart" uri="{C3380CC4-5D6E-409C-BE32-E72D297353CC}">
              <c16:uniqueId val="{00000018-719F-4E0A-B996-B799D6EE6EFD}"/>
            </c:ext>
          </c:extLst>
        </c:ser>
        <c:ser>
          <c:idx val="17"/>
          <c:order val="17"/>
          <c:tx>
            <c:strRef>
              <c:f>Sheet1!$S$1</c:f>
              <c:strCache>
                <c:ptCount val="1"/>
                <c:pt idx="0">
                  <c:v>Column17</c:v>
                </c:pt>
              </c:strCache>
            </c:strRef>
          </c:tx>
          <c:spPr>
            <a:ln w="19050" cap="rnd">
              <a:solidFill>
                <a:schemeClr val="accent6">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Sheet1!$S$2:$S$62</c:f>
              <c:numCache>
                <c:formatCode>General</c:formatCode>
                <c:ptCount val="61"/>
              </c:numCache>
            </c:numRef>
          </c:yVal>
          <c:smooth val="1"/>
          <c:extLst>
            <c:ext xmlns:c16="http://schemas.microsoft.com/office/drawing/2014/chart" uri="{C3380CC4-5D6E-409C-BE32-E72D297353CC}">
              <c16:uniqueId val="{00000019-719F-4E0A-B996-B799D6EE6EFD}"/>
            </c:ext>
          </c:extLst>
        </c:ser>
        <c:ser>
          <c:idx val="18"/>
          <c:order val="18"/>
          <c:tx>
            <c:strRef>
              <c:f>Sheet1!$T$1</c:f>
              <c:strCache>
                <c:ptCount val="1"/>
                <c:pt idx="0">
                  <c:v>Column18</c:v>
                </c:pt>
              </c:strCache>
            </c:strRef>
          </c:tx>
          <c:spPr>
            <a:ln w="19050" cap="rnd">
              <a:solidFill>
                <a:schemeClr val="accent1">
                  <a:lumMod val="8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Sheet1!$T$2:$T$62</c:f>
              <c:numCache>
                <c:formatCode>General</c:formatCode>
                <c:ptCount val="61"/>
              </c:numCache>
            </c:numRef>
          </c:yVal>
          <c:smooth val="1"/>
          <c:extLst>
            <c:ext xmlns:c16="http://schemas.microsoft.com/office/drawing/2014/chart" uri="{C3380CC4-5D6E-409C-BE32-E72D297353CC}">
              <c16:uniqueId val="{0000001A-719F-4E0A-B996-B799D6EE6EFD}"/>
            </c:ext>
          </c:extLst>
        </c:ser>
        <c:dLbls>
          <c:showLegendKey val="0"/>
          <c:showVal val="0"/>
          <c:showCatName val="0"/>
          <c:showSerName val="0"/>
          <c:showPercent val="0"/>
          <c:showBubbleSize val="0"/>
        </c:dLbls>
        <c:axId val="-2123751968"/>
        <c:axId val="-2123756144"/>
      </c:scatterChart>
      <c:valAx>
        <c:axId val="-2123751968"/>
        <c:scaling>
          <c:orientation val="minMax"/>
          <c:max val="2"/>
          <c:min val="1.5"/>
        </c:scaling>
        <c:delete val="1"/>
        <c:axPos val="b"/>
        <c:numFmt formatCode="#,##0.0" sourceLinked="0"/>
        <c:majorTickMark val="out"/>
        <c:minorTickMark val="none"/>
        <c:tickLblPos val="nextTo"/>
        <c:crossAx val="-2123756144"/>
        <c:crosses val="autoZero"/>
        <c:crossBetween val="midCat"/>
      </c:valAx>
      <c:valAx>
        <c:axId val="-2123756144"/>
        <c:scaling>
          <c:orientation val="minMax"/>
          <c:max val="1.01"/>
          <c:min val="-0.01"/>
        </c:scaling>
        <c:delete val="1"/>
        <c:axPos val="l"/>
        <c:numFmt formatCode="#,##0.00" sourceLinked="0"/>
        <c:majorTickMark val="out"/>
        <c:minorTickMark val="none"/>
        <c:tickLblPos val="nextTo"/>
        <c:crossAx val="-2123751968"/>
        <c:crosses val="autoZero"/>
        <c:crossBetween val="midCat"/>
        <c:majorUnit val="0.25"/>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Sheet1!$B$1</c:f>
              <c:strCache>
                <c:ptCount val="1"/>
                <c:pt idx="0">
                  <c:v>Y-Values</c:v>
                </c:pt>
              </c:strCache>
            </c:strRef>
          </c:tx>
          <c:spPr>
            <a:ln w="57150" cap="rnd" cmpd="sng">
              <a:solidFill>
                <a:schemeClr val="accent1"/>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Sheet1!$B$2:$B$62</c:f>
              <c:numCache>
                <c:formatCode>General</c:formatCode>
                <c:ptCount val="61"/>
                <c:pt idx="0">
                  <c:v>0</c:v>
                </c:pt>
                <c:pt idx="1">
                  <c:v>0</c:v>
                </c:pt>
                <c:pt idx="2">
                  <c:v>0</c:v>
                </c:pt>
                <c:pt idx="3">
                  <c:v>0</c:v>
                </c:pt>
                <c:pt idx="4">
                  <c:v>7.9573204188383903E-292</c:v>
                </c:pt>
                <c:pt idx="5">
                  <c:v>4.8762809088018301E-256</c:v>
                </c:pt>
                <c:pt idx="6">
                  <c:v>1.31193141853073E-222</c:v>
                </c:pt>
                <c:pt idx="7">
                  <c:v>1.55074095490988E-191</c:v>
                </c:pt>
                <c:pt idx="8">
                  <c:v>8.0603341898697398E-163</c:v>
                </c:pt>
                <c:pt idx="9">
                  <c:v>1.8443096120080001E-136</c:v>
                </c:pt>
                <c:pt idx="10">
                  <c:v>1.86038892729099E-112</c:v>
                </c:pt>
                <c:pt idx="11">
                  <c:v>8.2887002587017102E-91</c:v>
                </c:pt>
                <c:pt idx="12">
                  <c:v>1.63532527357116E-71</c:v>
                </c:pt>
                <c:pt idx="13">
                  <c:v>1.4339732592919399E-54</c:v>
                </c:pt>
                <c:pt idx="14">
                  <c:v>5.61868721560178E-40</c:v>
                </c:pt>
                <c:pt idx="15">
                  <c:v>9.9206213131685004E-28</c:v>
                </c:pt>
                <c:pt idx="16">
                  <c:v>8.0060441707774395E-18</c:v>
                </c:pt>
                <c:pt idx="17">
                  <c:v>3.03288841533774E-10</c:v>
                </c:pt>
                <c:pt idx="18">
                  <c:v>5.7197827313023699E-5</c:v>
                </c:pt>
                <c:pt idx="19">
                  <c:v>6.3385642286705998E-2</c:v>
                </c:pt>
                <c:pt idx="20">
                  <c:v>0.78927783203263202</c:v>
                </c:pt>
                <c:pt idx="21">
                  <c:v>0.98</c:v>
                </c:pt>
                <c:pt idx="22">
                  <c:v>0.99999997694209797</c:v>
                </c:pt>
                <c:pt idx="23">
                  <c:v>0.999999999999997</c:v>
                </c:pt>
                <c:pt idx="24">
                  <c:v>1</c:v>
                </c:pt>
                <c:pt idx="25">
                  <c:v>1</c:v>
                </c:pt>
                <c:pt idx="26">
                  <c:v>1</c:v>
                </c:pt>
                <c:pt idx="27">
                  <c:v>1</c:v>
                </c:pt>
                <c:pt idx="28">
                  <c:v>1</c:v>
                </c:pt>
                <c:pt idx="29">
                  <c:v>1</c:v>
                </c:pt>
                <c:pt idx="30">
                  <c:v>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1"/>
          <c:extLst>
            <c:ext xmlns:c16="http://schemas.microsoft.com/office/drawing/2014/chart" uri="{C3380CC4-5D6E-409C-BE32-E72D297353CC}">
              <c16:uniqueId val="{00000000-1B01-4B9E-8AF3-B6DB9E1A6AC0}"/>
            </c:ext>
          </c:extLst>
        </c:ser>
        <c:ser>
          <c:idx val="1"/>
          <c:order val="1"/>
          <c:tx>
            <c:strRef>
              <c:f>Sheet1!$C$1</c:f>
              <c:strCache>
                <c:ptCount val="1"/>
                <c:pt idx="0">
                  <c:v>Column1</c:v>
                </c:pt>
              </c:strCache>
            </c:strRef>
          </c:tx>
          <c:spPr>
            <a:ln w="57150" cap="rnd">
              <a:solidFill>
                <a:schemeClr val="accent2"/>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Sheet1!$C$2:$C$62</c:f>
              <c:numCache>
                <c:formatCode>General</c:formatCode>
                <c:ptCount val="61"/>
                <c:pt idx="0">
                  <c:v>4.5234824178127897E-126</c:v>
                </c:pt>
                <c:pt idx="1">
                  <c:v>1.5348950472335101E-114</c:v>
                </c:pt>
                <c:pt idx="2">
                  <c:v>1.42965338188422E-103</c:v>
                </c:pt>
                <c:pt idx="3">
                  <c:v>3.65632350042749E-93</c:v>
                </c:pt>
                <c:pt idx="4">
                  <c:v>2.5683561926965699E-83</c:v>
                </c:pt>
                <c:pt idx="5">
                  <c:v>4.95703289766886E-74</c:v>
                </c:pt>
                <c:pt idx="6">
                  <c:v>2.6298658207867401E-65</c:v>
                </c:pt>
                <c:pt idx="7">
                  <c:v>3.8372339254362302E-57</c:v>
                </c:pt>
                <c:pt idx="8">
                  <c:v>1.54082326983449E-49</c:v>
                </c:pt>
                <c:pt idx="9">
                  <c:v>1.7040359921045301E-42</c:v>
                </c:pt>
                <c:pt idx="10">
                  <c:v>5.1954557116852101E-36</c:v>
                </c:pt>
                <c:pt idx="11">
                  <c:v>4.3725246979057101E-30</c:v>
                </c:pt>
                <c:pt idx="12">
                  <c:v>1.01745008669771E-24</c:v>
                </c:pt>
                <c:pt idx="13">
                  <c:v>6.56009115731236E-20</c:v>
                </c:pt>
                <c:pt idx="14">
                  <c:v>1.1754817518295E-15</c:v>
                </c:pt>
                <c:pt idx="15">
                  <c:v>5.8784848632246803E-12</c:v>
                </c:pt>
                <c:pt idx="16">
                  <c:v>8.2560139419403706E-9</c:v>
                </c:pt>
                <c:pt idx="17">
                  <c:v>3.2881488991022699E-6</c:v>
                </c:pt>
                <c:pt idx="18">
                  <c:v>3.7740318119135202E-4</c:v>
                </c:pt>
                <c:pt idx="19">
                  <c:v>1.2848733317716399E-2</c:v>
                </c:pt>
                <c:pt idx="20">
                  <c:v>0.13727373683503299</c:v>
                </c:pt>
                <c:pt idx="21">
                  <c:v>0.51812700193899297</c:v>
                </c:pt>
                <c:pt idx="22">
                  <c:v>0.88170569845872804</c:v>
                </c:pt>
                <c:pt idx="23">
                  <c:v>0.98987437557399205</c:v>
                </c:pt>
                <c:pt idx="24">
                  <c:v>0.99972967488573705</c:v>
                </c:pt>
                <c:pt idx="25">
                  <c:v>0.999997865805903</c:v>
                </c:pt>
                <c:pt idx="26">
                  <c:v>0.99999999515221205</c:v>
                </c:pt>
                <c:pt idx="27">
                  <c:v>0.99999999999688005</c:v>
                </c:pt>
                <c:pt idx="28">
                  <c:v>0.999999999999999</c:v>
                </c:pt>
                <c:pt idx="29">
                  <c:v>1</c:v>
                </c:pt>
                <c:pt idx="30">
                  <c:v>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1"/>
          <c:extLst>
            <c:ext xmlns:c16="http://schemas.microsoft.com/office/drawing/2014/chart" uri="{C3380CC4-5D6E-409C-BE32-E72D297353CC}">
              <c16:uniqueId val="{00000001-1B01-4B9E-8AF3-B6DB9E1A6AC0}"/>
            </c:ext>
          </c:extLst>
        </c:ser>
        <c:ser>
          <c:idx val="2"/>
          <c:order val="2"/>
          <c:tx>
            <c:strRef>
              <c:f>Sheet1!$D$1</c:f>
              <c:strCache>
                <c:ptCount val="1"/>
                <c:pt idx="0">
                  <c:v>Column2</c:v>
                </c:pt>
              </c:strCache>
            </c:strRef>
          </c:tx>
          <c:spPr>
            <a:ln w="57150" cap="rnd">
              <a:solidFill>
                <a:schemeClr val="accent3"/>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Sheet1!$D$2:$D$62</c:f>
              <c:numCache>
                <c:formatCode>General</c:formatCode>
                <c:ptCount val="61"/>
                <c:pt idx="0">
                  <c:v>1.1257474879459401E-111</c:v>
                </c:pt>
                <c:pt idx="1">
                  <c:v>6.26301271365318E-102</c:v>
                </c:pt>
                <c:pt idx="2">
                  <c:v>1.22917101031665E-92</c:v>
                </c:pt>
                <c:pt idx="3">
                  <c:v>8.5119153294153308E-84</c:v>
                </c:pt>
                <c:pt idx="4">
                  <c:v>2.0803832272809301E-75</c:v>
                </c:pt>
                <c:pt idx="5">
                  <c:v>1.7951259049479401E-67</c:v>
                </c:pt>
                <c:pt idx="6">
                  <c:v>5.4706685677890801E-60</c:v>
                </c:pt>
                <c:pt idx="7">
                  <c:v>5.8907168735062199E-53</c:v>
                </c:pt>
                <c:pt idx="8">
                  <c:v>2.2423551857763402E-46</c:v>
                </c:pt>
                <c:pt idx="9">
                  <c:v>3.0194243736592899E-40</c:v>
                </c:pt>
                <c:pt idx="10">
                  <c:v>1.4393487232117301E-34</c:v>
                </c:pt>
                <c:pt idx="11">
                  <c:v>2.4313824799978799E-29</c:v>
                </c:pt>
                <c:pt idx="12">
                  <c:v>1.45721669416547E-24</c:v>
                </c:pt>
                <c:pt idx="13">
                  <c:v>3.1036781474976902E-20</c:v>
                </c:pt>
                <c:pt idx="14">
                  <c:v>2.3541686429759801E-16</c:v>
                </c:pt>
                <c:pt idx="15">
                  <c:v>6.3778010107848801E-13</c:v>
                </c:pt>
                <c:pt idx="16">
                  <c:v>6.1966705258975896E-10</c:v>
                </c:pt>
                <c:pt idx="17">
                  <c:v>2.1722539714510701E-7</c:v>
                </c:pt>
                <c:pt idx="18">
                  <c:v>2.7729250700352901E-5</c:v>
                </c:pt>
                <c:pt idx="19">
                  <c:v>1.30846466860542E-3</c:v>
                </c:pt>
                <c:pt idx="20">
                  <c:v>2.3426853101589901E-2</c:v>
                </c:pt>
                <c:pt idx="21">
                  <c:v>0.16708271415228501</c:v>
                </c:pt>
                <c:pt idx="22">
                  <c:v>0.52237083770361004</c:v>
                </c:pt>
                <c:pt idx="23">
                  <c:v>0.85947582778773102</c:v>
                </c:pt>
                <c:pt idx="24">
                  <c:v>0.98212809331705098</c:v>
                </c:pt>
                <c:pt idx="25">
                  <c:v>0.99910092628820002</c:v>
                </c:pt>
                <c:pt idx="26">
                  <c:v>0.99998290183919802</c:v>
                </c:pt>
                <c:pt idx="27">
                  <c:v>0.99999988004850904</c:v>
                </c:pt>
                <c:pt idx="28">
                  <c:v>0.99999999969394404</c:v>
                </c:pt>
                <c:pt idx="29">
                  <c:v>0.999999999999718</c:v>
                </c:pt>
                <c:pt idx="30">
                  <c:v>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1"/>
          <c:extLst>
            <c:ext xmlns:c16="http://schemas.microsoft.com/office/drawing/2014/chart" uri="{C3380CC4-5D6E-409C-BE32-E72D297353CC}">
              <c16:uniqueId val="{00000002-1B01-4B9E-8AF3-B6DB9E1A6AC0}"/>
            </c:ext>
          </c:extLst>
        </c:ser>
        <c:ser>
          <c:idx val="3"/>
          <c:order val="3"/>
          <c:tx>
            <c:strRef>
              <c:f>Sheet1!$E$1</c:f>
              <c:strCache>
                <c:ptCount val="1"/>
                <c:pt idx="0">
                  <c:v>Column3</c:v>
                </c:pt>
              </c:strCache>
            </c:strRef>
          </c:tx>
          <c:spPr>
            <a:ln w="57150" cap="rnd">
              <a:solidFill>
                <a:schemeClr val="accent4"/>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Sheet1!$E$2:$E$62</c:f>
              <c:numCache>
                <c:formatCode>General</c:formatCode>
                <c:ptCount val="61"/>
                <c:pt idx="0">
                  <c:v>7.35684789888582E-48</c:v>
                </c:pt>
                <c:pt idx="1">
                  <c:v>6.9137877832096099E-44</c:v>
                </c:pt>
                <c:pt idx="2">
                  <c:v>4.3081225000760098E-40</c:v>
                </c:pt>
                <c:pt idx="3">
                  <c:v>1.7803096376662601E-36</c:v>
                </c:pt>
                <c:pt idx="4">
                  <c:v>4.8802212379188499E-33</c:v>
                </c:pt>
                <c:pt idx="5">
                  <c:v>8.8763999938454507E-30</c:v>
                </c:pt>
                <c:pt idx="6">
                  <c:v>1.0715784334363601E-26</c:v>
                </c:pt>
                <c:pt idx="7">
                  <c:v>8.5893658478245905E-24</c:v>
                </c:pt>
                <c:pt idx="8">
                  <c:v>4.5733910026551997E-21</c:v>
                </c:pt>
                <c:pt idx="9">
                  <c:v>1.6183899757492501E-18</c:v>
                </c:pt>
                <c:pt idx="10">
                  <c:v>3.80864862680313E-16</c:v>
                </c:pt>
                <c:pt idx="11">
                  <c:v>5.9653853654696804E-14</c:v>
                </c:pt>
                <c:pt idx="12">
                  <c:v>6.2244930939332898E-12</c:v>
                </c:pt>
                <c:pt idx="13">
                  <c:v>4.33205159819986E-10</c:v>
                </c:pt>
                <c:pt idx="14">
                  <c:v>2.0140999303843299E-8</c:v>
                </c:pt>
                <c:pt idx="15">
                  <c:v>6.2682263971207703E-7</c:v>
                </c:pt>
                <c:pt idx="16">
                  <c:v>1.3093466624001E-5</c:v>
                </c:pt>
                <c:pt idx="17">
                  <c:v>1.8424951588771199E-4</c:v>
                </c:pt>
                <c:pt idx="18">
                  <c:v>1.7556282423011099E-3</c:v>
                </c:pt>
                <c:pt idx="19">
                  <c:v>1.1411602310965999E-2</c:v>
                </c:pt>
                <c:pt idx="20">
                  <c:v>5.1157228511273301E-2</c:v>
                </c:pt>
                <c:pt idx="21">
                  <c:v>0.16082099421940299</c:v>
                </c:pt>
                <c:pt idx="22">
                  <c:v>0.36375363622310602</c:v>
                </c:pt>
                <c:pt idx="23">
                  <c:v>0.61569846584343602</c:v>
                </c:pt>
                <c:pt idx="24">
                  <c:v>0.82558177622289497</c:v>
                </c:pt>
                <c:pt idx="25">
                  <c:v>0.94288866655822401</c:v>
                </c:pt>
                <c:pt idx="26">
                  <c:v>0.98686309399466599</c:v>
                </c:pt>
                <c:pt idx="27">
                  <c:v>0.997913547293098</c:v>
                </c:pt>
                <c:pt idx="28">
                  <c:v>0.99977377336198403</c:v>
                </c:pt>
                <c:pt idx="29">
                  <c:v>0.99998338192674996</c:v>
                </c:pt>
                <c:pt idx="30">
                  <c:v>0.999999177341796</c:v>
                </c:pt>
                <c:pt idx="31">
                  <c:v>0.99999997265862195</c:v>
                </c:pt>
                <c:pt idx="32">
                  <c:v>0.999999999391608</c:v>
                </c:pt>
                <c:pt idx="33">
                  <c:v>0.99999999999095501</c:v>
                </c:pt>
                <c:pt idx="34">
                  <c:v>0.99999999999990996</c:v>
                </c:pt>
                <c:pt idx="35">
                  <c:v>0.999999999999999</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1"/>
          <c:extLst>
            <c:ext xmlns:c16="http://schemas.microsoft.com/office/drawing/2014/chart" uri="{C3380CC4-5D6E-409C-BE32-E72D297353CC}">
              <c16:uniqueId val="{00000003-1B01-4B9E-8AF3-B6DB9E1A6AC0}"/>
            </c:ext>
          </c:extLst>
        </c:ser>
        <c:ser>
          <c:idx val="4"/>
          <c:order val="4"/>
          <c:tx>
            <c:strRef>
              <c:f>Sheet1!$F$1</c:f>
              <c:strCache>
                <c:ptCount val="1"/>
                <c:pt idx="0">
                  <c:v>Column4</c:v>
                </c:pt>
              </c:strCache>
            </c:strRef>
          </c:tx>
          <c:spPr>
            <a:ln w="57150" cap="rnd">
              <a:solidFill>
                <a:schemeClr val="accent5"/>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Sheet1!$F$2:$F$62</c:f>
              <c:numCache>
                <c:formatCode>General</c:formatCode>
                <c:ptCount val="61"/>
                <c:pt idx="0">
                  <c:v>1.1054324828098501E-86</c:v>
                </c:pt>
                <c:pt idx="1">
                  <c:v>1.0550084887555699E-79</c:v>
                </c:pt>
                <c:pt idx="2">
                  <c:v>5.0552609649325799E-73</c:v>
                </c:pt>
                <c:pt idx="3">
                  <c:v>1.2163877156900899E-66</c:v>
                </c:pt>
                <c:pt idx="4">
                  <c:v>1.4700407035247201E-60</c:v>
                </c:pt>
                <c:pt idx="5">
                  <c:v>8.9251811474745402E-55</c:v>
                </c:pt>
                <c:pt idx="6">
                  <c:v>2.7230319869145799E-49</c:v>
                </c:pt>
                <c:pt idx="7">
                  <c:v>4.17612984164548E-44</c:v>
                </c:pt>
                <c:pt idx="8">
                  <c:v>3.2206448404921397E-39</c:v>
                </c:pt>
                <c:pt idx="9">
                  <c:v>1.2495451910995001E-34</c:v>
                </c:pt>
                <c:pt idx="10">
                  <c:v>2.4402419292416698E-30</c:v>
                </c:pt>
                <c:pt idx="11">
                  <c:v>2.40030749963802E-26</c:v>
                </c:pt>
                <c:pt idx="12">
                  <c:v>1.1901458246287101E-22</c:v>
                </c:pt>
                <c:pt idx="13">
                  <c:v>2.97759162110974E-19</c:v>
                </c:pt>
                <c:pt idx="14">
                  <c:v>3.7636627159446102E-16</c:v>
                </c:pt>
                <c:pt idx="15">
                  <c:v>2.4073939804339302E-13</c:v>
                </c:pt>
                <c:pt idx="16">
                  <c:v>7.8093334260598506E-11</c:v>
                </c:pt>
                <c:pt idx="17">
                  <c:v>1.28850296605529E-8</c:v>
                </c:pt>
                <c:pt idx="18">
                  <c:v>1.0857805489263201E-6</c:v>
                </c:pt>
                <c:pt idx="19">
                  <c:v>4.7006591088948197E-5</c:v>
                </c:pt>
                <c:pt idx="20">
                  <c:v>1.0548979073203E-3</c:v>
                </c:pt>
                <c:pt idx="21">
                  <c:v>1.24450398781363E-2</c:v>
                </c:pt>
                <c:pt idx="22">
                  <c:v>7.8992048768208895E-2</c:v>
                </c:pt>
                <c:pt idx="23">
                  <c:v>0.28073356590393</c:v>
                </c:pt>
                <c:pt idx="24">
                  <c:v>0.59892155969820304</c:v>
                </c:pt>
                <c:pt idx="25">
                  <c:v>0.86032419710563601</c:v>
                </c:pt>
                <c:pt idx="26">
                  <c:v>0.97212580911707402</c:v>
                </c:pt>
                <c:pt idx="27">
                  <c:v>0.99696723602484005</c:v>
                </c:pt>
                <c:pt idx="28">
                  <c:v>0.99982517910342095</c:v>
                </c:pt>
                <c:pt idx="29">
                  <c:v>0.99999475112639502</c:v>
                </c:pt>
                <c:pt idx="30">
                  <c:v>0.99999991878372196</c:v>
                </c:pt>
                <c:pt idx="31">
                  <c:v>0.99999999935685202</c:v>
                </c:pt>
                <c:pt idx="32">
                  <c:v>0.99999999999740596</c:v>
                </c:pt>
                <c:pt idx="33">
                  <c:v>0.999999999999995</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1"/>
          <c:extLst>
            <c:ext xmlns:c16="http://schemas.microsoft.com/office/drawing/2014/chart" uri="{C3380CC4-5D6E-409C-BE32-E72D297353CC}">
              <c16:uniqueId val="{00000004-1B01-4B9E-8AF3-B6DB9E1A6AC0}"/>
            </c:ext>
          </c:extLst>
        </c:ser>
        <c:ser>
          <c:idx val="5"/>
          <c:order val="5"/>
          <c:tx>
            <c:strRef>
              <c:f>Sheet1!$G$1</c:f>
              <c:strCache>
                <c:ptCount val="1"/>
                <c:pt idx="0">
                  <c:v>Column5</c:v>
                </c:pt>
              </c:strCache>
            </c:strRef>
          </c:tx>
          <c:spPr>
            <a:ln w="57150" cap="rnd">
              <a:solidFill>
                <a:schemeClr val="accent6"/>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Sheet1!$G$2:$G$62</c:f>
              <c:numCache>
                <c:formatCode>General</c:formatCode>
                <c:ptCount val="61"/>
                <c:pt idx="0">
                  <c:v>9.7573932793362902E-54</c:v>
                </c:pt>
                <c:pt idx="1">
                  <c:v>1.40841001611864E-49</c:v>
                </c:pt>
                <c:pt idx="2">
                  <c:v>1.36479725846537E-45</c:v>
                </c:pt>
                <c:pt idx="3">
                  <c:v>8.8801477892486E-42</c:v>
                </c:pt>
                <c:pt idx="4">
                  <c:v>3.8802894157923899E-38</c:v>
                </c:pt>
                <c:pt idx="5">
                  <c:v>1.1389120564302499E-34</c:v>
                </c:pt>
                <c:pt idx="6">
                  <c:v>2.2459618762956198E-31</c:v>
                </c:pt>
                <c:pt idx="7">
                  <c:v>2.9766052302693501E-28</c:v>
                </c:pt>
                <c:pt idx="8">
                  <c:v>2.6520857855222998E-25</c:v>
                </c:pt>
                <c:pt idx="9">
                  <c:v>1.5891581527529001E-22</c:v>
                </c:pt>
                <c:pt idx="10">
                  <c:v>6.4070301343300597E-20</c:v>
                </c:pt>
                <c:pt idx="11">
                  <c:v>1.7389720728182E-17</c:v>
                </c:pt>
                <c:pt idx="12">
                  <c:v>3.1795148644575498E-15</c:v>
                </c:pt>
                <c:pt idx="13">
                  <c:v>3.9193376485407502E-13</c:v>
                </c:pt>
                <c:pt idx="14">
                  <c:v>3.2605037410636201E-11</c:v>
                </c:pt>
                <c:pt idx="15">
                  <c:v>1.8328547974959599E-9</c:v>
                </c:pt>
                <c:pt idx="16">
                  <c:v>6.9734904841468594E-8</c:v>
                </c:pt>
                <c:pt idx="17">
                  <c:v>1.79960269865181E-6</c:v>
                </c:pt>
                <c:pt idx="18">
                  <c:v>3.1589588140031602E-5</c:v>
                </c:pt>
                <c:pt idx="19">
                  <c:v>3.7865534917388603E-4</c:v>
                </c:pt>
                <c:pt idx="20">
                  <c:v>3.1163953243129299E-3</c:v>
                </c:pt>
                <c:pt idx="21">
                  <c:v>1.77499710165843E-2</c:v>
                </c:pt>
                <c:pt idx="22">
                  <c:v>7.0788728701944997E-2</c:v>
                </c:pt>
                <c:pt idx="23">
                  <c:v>0.20121905818689001</c:v>
                </c:pt>
                <c:pt idx="24">
                  <c:v>0.41893936070679499</c:v>
                </c:pt>
                <c:pt idx="25">
                  <c:v>0.66569614235110797</c:v>
                </c:pt>
                <c:pt idx="26">
                  <c:v>0.85559296892129799</c:v>
                </c:pt>
                <c:pt idx="27">
                  <c:v>0.95480975624450004</c:v>
                </c:pt>
                <c:pt idx="28">
                  <c:v>0.989992358548896</c:v>
                </c:pt>
                <c:pt idx="29">
                  <c:v>0.99845544421865096</c:v>
                </c:pt>
                <c:pt idx="30">
                  <c:v>0.99983554408831699</c:v>
                </c:pt>
                <c:pt idx="31">
                  <c:v>0.99998800314813396</c:v>
                </c:pt>
                <c:pt idx="32">
                  <c:v>0.99999940329961701</c:v>
                </c:pt>
                <c:pt idx="33">
                  <c:v>0.99999997983462596</c:v>
                </c:pt>
                <c:pt idx="34">
                  <c:v>0.999999999538147</c:v>
                </c:pt>
                <c:pt idx="35">
                  <c:v>0.99999999999284495</c:v>
                </c:pt>
                <c:pt idx="36">
                  <c:v>0.99999999999992495</c:v>
                </c:pt>
                <c:pt idx="37">
                  <c:v>0.999999999999999</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1"/>
          <c:extLst>
            <c:ext xmlns:c16="http://schemas.microsoft.com/office/drawing/2014/chart" uri="{C3380CC4-5D6E-409C-BE32-E72D297353CC}">
              <c16:uniqueId val="{00000005-1B01-4B9E-8AF3-B6DB9E1A6AC0}"/>
            </c:ext>
          </c:extLst>
        </c:ser>
        <c:ser>
          <c:idx val="6"/>
          <c:order val="6"/>
          <c:tx>
            <c:strRef>
              <c:f>Sheet1!$H$1</c:f>
              <c:strCache>
                <c:ptCount val="1"/>
                <c:pt idx="0">
                  <c:v>Column6</c:v>
                </c:pt>
              </c:strCache>
            </c:strRef>
          </c:tx>
          <c:spPr>
            <a:ln w="57150" cap="rnd">
              <a:solidFill>
                <a:schemeClr val="accent1">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Sheet1!$H$2:$H$62</c:f>
              <c:numCache>
                <c:formatCode>General</c:formatCode>
                <c:ptCount val="61"/>
                <c:pt idx="0">
                  <c:v>8.4361816427831005E-293</c:v>
                </c:pt>
                <c:pt idx="1">
                  <c:v>5.1472155099414302E-270</c:v>
                </c:pt>
                <c:pt idx="2">
                  <c:v>3.6938555968222803E-248</c:v>
                </c:pt>
                <c:pt idx="3">
                  <c:v>3.1184246772649302E-227</c:v>
                </c:pt>
                <c:pt idx="4">
                  <c:v>3.0975211941034298E-207</c:v>
                </c:pt>
                <c:pt idx="5">
                  <c:v>3.6207949892726301E-188</c:v>
                </c:pt>
                <c:pt idx="6">
                  <c:v>4.9820080542560803E-170</c:v>
                </c:pt>
                <c:pt idx="7">
                  <c:v>8.0710883551849204E-153</c:v>
                </c:pt>
                <c:pt idx="8">
                  <c:v>1.5400083731104901E-136</c:v>
                </c:pt>
                <c:pt idx="9">
                  <c:v>3.4620871071495098E-121</c:v>
                </c:pt>
                <c:pt idx="10">
                  <c:v>9.1741997884542797E-107</c:v>
                </c:pt>
                <c:pt idx="11">
                  <c:v>2.8671086219467798E-93</c:v>
                </c:pt>
                <c:pt idx="12">
                  <c:v>1.0574181650902699E-80</c:v>
                </c:pt>
                <c:pt idx="13">
                  <c:v>4.6059926339979899E-69</c:v>
                </c:pt>
                <c:pt idx="14">
                  <c:v>2.37197167971115E-58</c:v>
                </c:pt>
                <c:pt idx="15">
                  <c:v>1.44598255931257E-48</c:v>
                </c:pt>
                <c:pt idx="16">
                  <c:v>1.04523121445378E-39</c:v>
                </c:pt>
                <c:pt idx="17">
                  <c:v>8.9791217968679396E-32</c:v>
                </c:pt>
                <c:pt idx="18">
                  <c:v>9.1955356273204609E-25</c:v>
                </c:pt>
                <c:pt idx="19">
                  <c:v>1.1276602785352499E-18</c:v>
                </c:pt>
                <c:pt idx="20">
                  <c:v>1.6670517388568101E-13</c:v>
                </c:pt>
                <c:pt idx="21">
                  <c:v>3.00285911988689E-9</c:v>
                </c:pt>
                <c:pt idx="22">
                  <c:v>6.7134031736894098E-6</c:v>
                </c:pt>
                <c:pt idx="23">
                  <c:v>1.92949678322404E-3</c:v>
                </c:pt>
                <c:pt idx="24">
                  <c:v>7.6949098601708898E-2</c:v>
                </c:pt>
                <c:pt idx="25">
                  <c:v>0.51502488424077997</c:v>
                </c:pt>
                <c:pt idx="26">
                  <c:v>0.93335299182226905</c:v>
                </c:pt>
                <c:pt idx="27">
                  <c:v>0.99848562714924305</c:v>
                </c:pt>
                <c:pt idx="28">
                  <c:v>0.99999525266047495</c:v>
                </c:pt>
                <c:pt idx="29">
                  <c:v>0.99999999809155904</c:v>
                </c:pt>
                <c:pt idx="30">
                  <c:v>0.99999999999990496</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1"/>
          <c:extLst>
            <c:ext xmlns:c16="http://schemas.microsoft.com/office/drawing/2014/chart" uri="{C3380CC4-5D6E-409C-BE32-E72D297353CC}">
              <c16:uniqueId val="{00000006-1B01-4B9E-8AF3-B6DB9E1A6AC0}"/>
            </c:ext>
          </c:extLst>
        </c:ser>
        <c:ser>
          <c:idx val="7"/>
          <c:order val="7"/>
          <c:tx>
            <c:strRef>
              <c:f>Sheet1!$I$1</c:f>
              <c:strCache>
                <c:ptCount val="1"/>
                <c:pt idx="0">
                  <c:v>Column7</c:v>
                </c:pt>
              </c:strCache>
            </c:strRef>
          </c:tx>
          <c:spPr>
            <a:ln w="57150" cap="rnd">
              <a:solidFill>
                <a:schemeClr val="accent2">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Sheet1!$I$2:$I$62</c:f>
              <c:numCache>
                <c:formatCode>General</c:formatCode>
                <c:ptCount val="61"/>
                <c:pt idx="0">
                  <c:v>0</c:v>
                </c:pt>
                <c:pt idx="1">
                  <c:v>0</c:v>
                </c:pt>
                <c:pt idx="2">
                  <c:v>0</c:v>
                </c:pt>
                <c:pt idx="3">
                  <c:v>0</c:v>
                </c:pt>
                <c:pt idx="4">
                  <c:v>0</c:v>
                </c:pt>
                <c:pt idx="5">
                  <c:v>0</c:v>
                </c:pt>
                <c:pt idx="6">
                  <c:v>0</c:v>
                </c:pt>
                <c:pt idx="7">
                  <c:v>0</c:v>
                </c:pt>
                <c:pt idx="8">
                  <c:v>0</c:v>
                </c:pt>
                <c:pt idx="9">
                  <c:v>2.7206911156218799E-291</c:v>
                </c:pt>
                <c:pt idx="10">
                  <c:v>5.9479686870232803E-259</c:v>
                </c:pt>
                <c:pt idx="11">
                  <c:v>1.57641898042144E-228</c:v>
                </c:pt>
                <c:pt idx="12">
                  <c:v>5.0676353549364402E-200</c:v>
                </c:pt>
                <c:pt idx="13">
                  <c:v>1.9771229477313401E-173</c:v>
                </c:pt>
                <c:pt idx="14">
                  <c:v>9.3687497664408492E-149</c:v>
                </c:pt>
                <c:pt idx="15">
                  <c:v>5.3970421029160203E-126</c:v>
                </c:pt>
                <c:pt idx="16">
                  <c:v>3.7841987759739403E-105</c:v>
                </c:pt>
                <c:pt idx="17">
                  <c:v>3.2345172123006298E-86</c:v>
                </c:pt>
                <c:pt idx="18">
                  <c:v>3.3772288216376701E-69</c:v>
                </c:pt>
                <c:pt idx="19">
                  <c:v>4.31977954199997E-54</c:v>
                </c:pt>
                <c:pt idx="20">
                  <c:v>6.7963292647368405E-41</c:v>
                </c:pt>
                <c:pt idx="21">
                  <c:v>1.3232255201928899E-29</c:v>
                </c:pt>
                <c:pt idx="22">
                  <c:v>3.2190608936994102E-20</c:v>
                </c:pt>
                <c:pt idx="23">
                  <c:v>9.9492631178298504E-13</c:v>
                </c:pt>
                <c:pt idx="24">
                  <c:v>4.0348066749841398E-7</c:v>
                </c:pt>
                <c:pt idx="25">
                  <c:v>0.03</c:v>
                </c:pt>
                <c:pt idx="26">
                  <c:v>0.23249869475556001</c:v>
                </c:pt>
                <c:pt idx="27">
                  <c:v>0.91479288427034999</c:v>
                </c:pt>
                <c:pt idx="28">
                  <c:v>0.99974207758363698</c:v>
                </c:pt>
                <c:pt idx="29">
                  <c:v>0.99999998754560404</c:v>
                </c:pt>
                <c:pt idx="30">
                  <c:v>0.99999999999999201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1"/>
          <c:extLst>
            <c:ext xmlns:c16="http://schemas.microsoft.com/office/drawing/2014/chart" uri="{C3380CC4-5D6E-409C-BE32-E72D297353CC}">
              <c16:uniqueId val="{00000007-1B01-4B9E-8AF3-B6DB9E1A6AC0}"/>
            </c:ext>
          </c:extLst>
        </c:ser>
        <c:ser>
          <c:idx val="8"/>
          <c:order val="8"/>
          <c:tx>
            <c:strRef>
              <c:f>Sheet1!$J$1</c:f>
              <c:strCache>
                <c:ptCount val="1"/>
                <c:pt idx="0">
                  <c:v>Column8</c:v>
                </c:pt>
              </c:strCache>
            </c:strRef>
          </c:tx>
          <c:spPr>
            <a:ln w="57150" cap="rnd">
              <a:solidFill>
                <a:schemeClr val="accent3">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Sheet1!$J$2:$J$62</c:f>
              <c:numCache>
                <c:formatCode>General</c:formatCode>
                <c:ptCount val="61"/>
              </c:numCache>
            </c:numRef>
          </c:yVal>
          <c:smooth val="1"/>
          <c:extLst>
            <c:ext xmlns:c16="http://schemas.microsoft.com/office/drawing/2014/chart" uri="{C3380CC4-5D6E-409C-BE32-E72D297353CC}">
              <c16:uniqueId val="{00000008-1B01-4B9E-8AF3-B6DB9E1A6AC0}"/>
            </c:ext>
          </c:extLst>
        </c:ser>
        <c:ser>
          <c:idx val="9"/>
          <c:order val="9"/>
          <c:tx>
            <c:strRef>
              <c:f>Sheet1!$K$1</c:f>
              <c:strCache>
                <c:ptCount val="1"/>
                <c:pt idx="0">
                  <c:v>Column9</c:v>
                </c:pt>
              </c:strCache>
            </c:strRef>
          </c:tx>
          <c:spPr>
            <a:ln w="19050" cap="rnd">
              <a:solidFill>
                <a:schemeClr val="accent4">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Sheet1!$K$2:$K$62</c:f>
              <c:numCache>
                <c:formatCode>General</c:formatCode>
                <c:ptCount val="61"/>
              </c:numCache>
            </c:numRef>
          </c:yVal>
          <c:smooth val="1"/>
          <c:extLst>
            <c:ext xmlns:c16="http://schemas.microsoft.com/office/drawing/2014/chart" uri="{C3380CC4-5D6E-409C-BE32-E72D297353CC}">
              <c16:uniqueId val="{00000009-1B01-4B9E-8AF3-B6DB9E1A6AC0}"/>
            </c:ext>
          </c:extLst>
        </c:ser>
        <c:ser>
          <c:idx val="10"/>
          <c:order val="10"/>
          <c:tx>
            <c:strRef>
              <c:f>Sheet1!$L$1</c:f>
              <c:strCache>
                <c:ptCount val="1"/>
                <c:pt idx="0">
                  <c:v>Column10</c:v>
                </c:pt>
              </c:strCache>
            </c:strRef>
          </c:tx>
          <c:spPr>
            <a:ln w="19050" cap="rnd">
              <a:solidFill>
                <a:schemeClr val="accent5">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Sheet1!$L$2:$L$62</c:f>
              <c:numCache>
                <c:formatCode>General</c:formatCode>
                <c:ptCount val="61"/>
              </c:numCache>
            </c:numRef>
          </c:yVal>
          <c:smooth val="1"/>
          <c:extLst>
            <c:ext xmlns:c16="http://schemas.microsoft.com/office/drawing/2014/chart" uri="{C3380CC4-5D6E-409C-BE32-E72D297353CC}">
              <c16:uniqueId val="{0000000A-1B01-4B9E-8AF3-B6DB9E1A6AC0}"/>
            </c:ext>
          </c:extLst>
        </c:ser>
        <c:ser>
          <c:idx val="11"/>
          <c:order val="11"/>
          <c:tx>
            <c:strRef>
              <c:f>Sheet1!$M$1</c:f>
              <c:strCache>
                <c:ptCount val="1"/>
                <c:pt idx="0">
                  <c:v>Column11</c:v>
                </c:pt>
              </c:strCache>
            </c:strRef>
          </c:tx>
          <c:spPr>
            <a:ln w="19050" cap="rnd">
              <a:solidFill>
                <a:schemeClr val="accent6">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Sheet1!$M$2:$M$62</c:f>
              <c:numCache>
                <c:formatCode>General</c:formatCode>
                <c:ptCount val="61"/>
              </c:numCache>
            </c:numRef>
          </c:yVal>
          <c:smooth val="1"/>
          <c:extLst>
            <c:ext xmlns:c16="http://schemas.microsoft.com/office/drawing/2014/chart" uri="{C3380CC4-5D6E-409C-BE32-E72D297353CC}">
              <c16:uniqueId val="{0000000B-1B01-4B9E-8AF3-B6DB9E1A6AC0}"/>
            </c:ext>
          </c:extLst>
        </c:ser>
        <c:ser>
          <c:idx val="12"/>
          <c:order val="12"/>
          <c:tx>
            <c:strRef>
              <c:f>Sheet1!$N$1</c:f>
              <c:strCache>
                <c:ptCount val="1"/>
                <c:pt idx="0">
                  <c:v>Column12</c:v>
                </c:pt>
              </c:strCache>
            </c:strRef>
          </c:tx>
          <c:spPr>
            <a:ln w="19050" cap="rnd">
              <a:solidFill>
                <a:schemeClr val="accent1">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Sheet1!$N$2:$N$62</c:f>
              <c:numCache>
                <c:formatCode>General</c:formatCode>
                <c:ptCount val="61"/>
              </c:numCache>
            </c:numRef>
          </c:yVal>
          <c:smooth val="1"/>
          <c:extLst>
            <c:ext xmlns:c16="http://schemas.microsoft.com/office/drawing/2014/chart" uri="{C3380CC4-5D6E-409C-BE32-E72D297353CC}">
              <c16:uniqueId val="{0000000C-1B01-4B9E-8AF3-B6DB9E1A6AC0}"/>
            </c:ext>
          </c:extLst>
        </c:ser>
        <c:ser>
          <c:idx val="13"/>
          <c:order val="13"/>
          <c:tx>
            <c:strRef>
              <c:f>Sheet1!$O$1</c:f>
              <c:strCache>
                <c:ptCount val="1"/>
                <c:pt idx="0">
                  <c:v>Column13</c:v>
                </c:pt>
              </c:strCache>
            </c:strRef>
          </c:tx>
          <c:spPr>
            <a:ln w="19050" cap="rnd">
              <a:solidFill>
                <a:schemeClr val="accent2">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Sheet1!$O$2:$O$62</c:f>
              <c:numCache>
                <c:formatCode>General</c:formatCode>
                <c:ptCount val="61"/>
              </c:numCache>
            </c:numRef>
          </c:yVal>
          <c:smooth val="1"/>
          <c:extLst>
            <c:ext xmlns:c16="http://schemas.microsoft.com/office/drawing/2014/chart" uri="{C3380CC4-5D6E-409C-BE32-E72D297353CC}">
              <c16:uniqueId val="{0000000D-1B01-4B9E-8AF3-B6DB9E1A6AC0}"/>
            </c:ext>
          </c:extLst>
        </c:ser>
        <c:ser>
          <c:idx val="14"/>
          <c:order val="14"/>
          <c:tx>
            <c:strRef>
              <c:f>Sheet1!$P$1</c:f>
              <c:strCache>
                <c:ptCount val="1"/>
                <c:pt idx="0">
                  <c:v>Column14</c:v>
                </c:pt>
              </c:strCache>
            </c:strRef>
          </c:tx>
          <c:spPr>
            <a:ln w="19050" cap="rnd">
              <a:solidFill>
                <a:schemeClr val="accent3">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Sheet1!$P$2:$P$62</c:f>
              <c:numCache>
                <c:formatCode>General</c:formatCode>
                <c:ptCount val="61"/>
              </c:numCache>
            </c:numRef>
          </c:yVal>
          <c:smooth val="1"/>
          <c:extLst>
            <c:ext xmlns:c16="http://schemas.microsoft.com/office/drawing/2014/chart" uri="{C3380CC4-5D6E-409C-BE32-E72D297353CC}">
              <c16:uniqueId val="{0000000E-1B01-4B9E-8AF3-B6DB9E1A6AC0}"/>
            </c:ext>
          </c:extLst>
        </c:ser>
        <c:ser>
          <c:idx val="15"/>
          <c:order val="15"/>
          <c:tx>
            <c:strRef>
              <c:f>Sheet1!$Q$1</c:f>
              <c:strCache>
                <c:ptCount val="1"/>
                <c:pt idx="0">
                  <c:v>Column15</c:v>
                </c:pt>
              </c:strCache>
            </c:strRef>
          </c:tx>
          <c:spPr>
            <a:ln w="19050" cap="rnd">
              <a:solidFill>
                <a:schemeClr val="accent4">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Sheet1!$Q$2:$Q$62</c:f>
              <c:numCache>
                <c:formatCode>General</c:formatCode>
                <c:ptCount val="61"/>
              </c:numCache>
            </c:numRef>
          </c:yVal>
          <c:smooth val="1"/>
          <c:extLst>
            <c:ext xmlns:c16="http://schemas.microsoft.com/office/drawing/2014/chart" uri="{C3380CC4-5D6E-409C-BE32-E72D297353CC}">
              <c16:uniqueId val="{0000000F-1B01-4B9E-8AF3-B6DB9E1A6AC0}"/>
            </c:ext>
          </c:extLst>
        </c:ser>
        <c:ser>
          <c:idx val="16"/>
          <c:order val="16"/>
          <c:tx>
            <c:strRef>
              <c:f>Sheet1!$R$1</c:f>
              <c:strCache>
                <c:ptCount val="1"/>
                <c:pt idx="0">
                  <c:v>Column16</c:v>
                </c:pt>
              </c:strCache>
            </c:strRef>
          </c:tx>
          <c:spPr>
            <a:ln w="19050" cap="rnd">
              <a:solidFill>
                <a:schemeClr val="accent5">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Sheet1!$R$2:$R$62</c:f>
              <c:numCache>
                <c:formatCode>General</c:formatCode>
                <c:ptCount val="61"/>
              </c:numCache>
            </c:numRef>
          </c:yVal>
          <c:smooth val="1"/>
          <c:extLst>
            <c:ext xmlns:c16="http://schemas.microsoft.com/office/drawing/2014/chart" uri="{C3380CC4-5D6E-409C-BE32-E72D297353CC}">
              <c16:uniqueId val="{00000010-1B01-4B9E-8AF3-B6DB9E1A6AC0}"/>
            </c:ext>
          </c:extLst>
        </c:ser>
        <c:ser>
          <c:idx val="17"/>
          <c:order val="17"/>
          <c:tx>
            <c:strRef>
              <c:f>Sheet1!$S$1</c:f>
              <c:strCache>
                <c:ptCount val="1"/>
                <c:pt idx="0">
                  <c:v>Column17</c:v>
                </c:pt>
              </c:strCache>
            </c:strRef>
          </c:tx>
          <c:spPr>
            <a:ln w="19050" cap="rnd">
              <a:solidFill>
                <a:schemeClr val="accent6">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Sheet1!$S$2:$S$62</c:f>
              <c:numCache>
                <c:formatCode>General</c:formatCode>
                <c:ptCount val="61"/>
              </c:numCache>
            </c:numRef>
          </c:yVal>
          <c:smooth val="1"/>
          <c:extLst>
            <c:ext xmlns:c16="http://schemas.microsoft.com/office/drawing/2014/chart" uri="{C3380CC4-5D6E-409C-BE32-E72D297353CC}">
              <c16:uniqueId val="{00000011-1B01-4B9E-8AF3-B6DB9E1A6AC0}"/>
            </c:ext>
          </c:extLst>
        </c:ser>
        <c:ser>
          <c:idx val="18"/>
          <c:order val="18"/>
          <c:tx>
            <c:strRef>
              <c:f>Sheet1!$T$1</c:f>
              <c:strCache>
                <c:ptCount val="1"/>
                <c:pt idx="0">
                  <c:v>Column18</c:v>
                </c:pt>
              </c:strCache>
            </c:strRef>
          </c:tx>
          <c:spPr>
            <a:ln w="19050" cap="rnd">
              <a:solidFill>
                <a:schemeClr val="accent1">
                  <a:lumMod val="8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Sheet1!$T$2:$T$62</c:f>
              <c:numCache>
                <c:formatCode>General</c:formatCode>
                <c:ptCount val="61"/>
              </c:numCache>
            </c:numRef>
          </c:yVal>
          <c:smooth val="1"/>
          <c:extLst>
            <c:ext xmlns:c16="http://schemas.microsoft.com/office/drawing/2014/chart" uri="{C3380CC4-5D6E-409C-BE32-E72D297353CC}">
              <c16:uniqueId val="{00000012-1B01-4B9E-8AF3-B6DB9E1A6AC0}"/>
            </c:ext>
          </c:extLst>
        </c:ser>
        <c:dLbls>
          <c:showLegendKey val="0"/>
          <c:showVal val="0"/>
          <c:showCatName val="0"/>
          <c:showSerName val="0"/>
          <c:showPercent val="0"/>
          <c:showBubbleSize val="0"/>
        </c:dLbls>
        <c:axId val="-2127436768"/>
        <c:axId val="-2127434192"/>
      </c:scatterChart>
      <c:valAx>
        <c:axId val="-2127436768"/>
        <c:scaling>
          <c:orientation val="minMax"/>
          <c:max val="2"/>
          <c:min val="1.5"/>
        </c:scaling>
        <c:delete val="1"/>
        <c:axPos val="b"/>
        <c:numFmt formatCode="#,##0" sourceLinked="0"/>
        <c:majorTickMark val="out"/>
        <c:minorTickMark val="none"/>
        <c:tickLblPos val="nextTo"/>
        <c:crossAx val="-2127434192"/>
        <c:crosses val="autoZero"/>
        <c:crossBetween val="midCat"/>
      </c:valAx>
      <c:valAx>
        <c:axId val="-2127434192"/>
        <c:scaling>
          <c:orientation val="minMax"/>
          <c:max val="1.01"/>
          <c:min val="-0.01"/>
        </c:scaling>
        <c:delete val="1"/>
        <c:axPos val="l"/>
        <c:numFmt formatCode="#,##0.00" sourceLinked="0"/>
        <c:majorTickMark val="out"/>
        <c:minorTickMark val="none"/>
        <c:tickLblPos val="nextTo"/>
        <c:crossAx val="-2127436768"/>
        <c:crosses val="autoZero"/>
        <c:crossBetween val="midCat"/>
        <c:majorUnit val="0.25"/>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5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4/25/19</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4/25/19</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46.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47.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48.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49.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50.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53.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54.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55.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56.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62.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63.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190.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194.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195.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196.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199.xml"/><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2" Type="http://schemas.openxmlformats.org/officeDocument/2006/relationships/slide" Target="../slides/slide204.xml"/><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2" Type="http://schemas.openxmlformats.org/officeDocument/2006/relationships/slide" Target="../slides/slide217.xml"/><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2" Type="http://schemas.openxmlformats.org/officeDocument/2006/relationships/slide" Target="../slides/slide218.xml"/><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2" Type="http://schemas.openxmlformats.org/officeDocument/2006/relationships/slide" Target="../slides/slide219.xml"/><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2" Type="http://schemas.openxmlformats.org/officeDocument/2006/relationships/slide" Target="../slides/slide220.xml"/><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2" Type="http://schemas.openxmlformats.org/officeDocument/2006/relationships/slide" Target="../slides/slide223.xml"/><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2" Type="http://schemas.openxmlformats.org/officeDocument/2006/relationships/slide" Target="../slides/slide2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260377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spect="1" noChangeArrowheads="1" noTextEdit="1"/>
          </p:cNvSpPr>
          <p:nvPr>
            <p:ph type="sldImg"/>
          </p:nvPr>
        </p:nvSpPr>
        <p:spPr>
          <a:xfrm>
            <a:off x="1165225" y="676275"/>
            <a:ext cx="4713288" cy="3533775"/>
          </a:xfrm>
          <a:ln/>
        </p:spPr>
      </p:sp>
      <p:sp>
        <p:nvSpPr>
          <p:cNvPr id="27651" name="Rectangle 3"/>
          <p:cNvSpPr>
            <a:spLocks noGrp="1" noChangeArrowheads="1"/>
          </p:cNvSpPr>
          <p:nvPr>
            <p:ph type="body" idx="1"/>
          </p:nvPr>
        </p:nvSpPr>
        <p:spPr>
          <a:xfrm>
            <a:off x="897994" y="4434208"/>
            <a:ext cx="5166647" cy="4135091"/>
          </a:xfrm>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t>Professor Mutlu</a:t>
            </a:r>
            <a:r>
              <a:rPr lang="ja-JP" altLang="en-US" dirty="0"/>
              <a:t>’</a:t>
            </a:r>
            <a:r>
              <a:rPr lang="en-US" dirty="0"/>
              <a:t>s research focus is all aspects of computer</a:t>
            </a:r>
            <a:r>
              <a:rPr lang="en-US" baseline="0" dirty="0"/>
              <a:t> </a:t>
            </a:r>
            <a:r>
              <a:rPr lang="en-US" dirty="0"/>
              <a:t>architecture, HW/SW interaction</a:t>
            </a:r>
            <a:r>
              <a:rPr lang="en-US" baseline="0" dirty="0"/>
              <a:t> and bioinformatics</a:t>
            </a:r>
            <a:r>
              <a:rPr lang="en-US" dirty="0"/>
              <a:t>. </a:t>
            </a:r>
          </a:p>
          <a:p>
            <a:endParaRPr lang="en-US" dirty="0"/>
          </a:p>
          <a:p>
            <a:r>
              <a:rPr lang="en-US" dirty="0"/>
              <a:t>He is looking for students to perform research</a:t>
            </a:r>
            <a:r>
              <a:rPr lang="en-US" baseline="0" dirty="0"/>
              <a:t> in these areas.</a:t>
            </a:r>
            <a:endParaRPr lang="en-US" dirty="0"/>
          </a:p>
          <a:p>
            <a:endParaRPr lang="en-US" dirty="0"/>
          </a:p>
          <a:p>
            <a:r>
              <a:rPr lang="en-US" dirty="0"/>
              <a:t>He and his group, SAFARI,</a:t>
            </a:r>
            <a:r>
              <a:rPr lang="en-US" baseline="0" dirty="0"/>
              <a:t> solve fundamental problems spanning:</a:t>
            </a:r>
          </a:p>
          <a:p>
            <a:endParaRPr lang="en-US" dirty="0"/>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Memory, memory, memory, storage, interconnects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Parallel architectures, heterogeneous architectures, GP-GPUs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System/architecture interaction, new execution models</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Energy efficiency, fault tolerance, hardware security </a:t>
            </a:r>
          </a:p>
          <a:p>
            <a:pPr defTabSz="931774" fontAlgn="base">
              <a:spcBef>
                <a:spcPct val="0"/>
              </a:spcBef>
              <a:spcAft>
                <a:spcPct val="0"/>
              </a:spcAft>
              <a:buFontTx/>
              <a:buChar char="•"/>
            </a:pPr>
            <a:r>
              <a:rPr lang="en-US" b="1" i="1" dirty="0">
                <a:solidFill>
                  <a:srgbClr val="3333CC"/>
                </a:solidFill>
                <a:latin typeface="Arial Narrow" charset="0"/>
                <a:ea typeface="ＭＳ Ｐゴシック" charset="0"/>
                <a:cs typeface="Arial" charset="0"/>
              </a:rPr>
              <a:t> Genome sequence analysis and assembly</a:t>
            </a:r>
          </a:p>
          <a:p>
            <a:pPr defTabSz="931774" fontAlgn="base">
              <a:spcBef>
                <a:spcPct val="0"/>
              </a:spcBef>
              <a:spcAft>
                <a:spcPct val="0"/>
              </a:spcAft>
              <a:buFontTx/>
              <a:buChar char="•"/>
            </a:pPr>
            <a:endParaRPr lang="en-US" b="1" i="1" dirty="0">
              <a:solidFill>
                <a:srgbClr val="3333CC"/>
              </a:solidFill>
              <a:latin typeface="Arial Narrow" charset="0"/>
              <a:ea typeface="ＭＳ Ｐゴシック" charset="0"/>
              <a:cs typeface="Arial" charset="0"/>
            </a:endParaRPr>
          </a:p>
          <a:p>
            <a:pPr defTabSz="931774" fontAlgn="base">
              <a:spcBef>
                <a:spcPct val="0"/>
              </a:spcBef>
              <a:spcAft>
                <a:spcPct val="0"/>
              </a:spcAft>
            </a:pPr>
            <a:r>
              <a:rPr lang="en-US" dirty="0">
                <a:solidFill>
                  <a:srgbClr val="3333CC"/>
                </a:solidFill>
                <a:latin typeface="Arial Narrow" charset="0"/>
                <a:ea typeface="ＭＳ Ｐゴシック" charset="0"/>
                <a:cs typeface="Arial" charset="0"/>
              </a:rPr>
              <a:t>His group does broad research spanning systems to logic with architecture at center</a:t>
            </a:r>
          </a:p>
          <a:p>
            <a:pPr defTabSz="931774" fontAlgn="base">
              <a:spcBef>
                <a:spcPct val="0"/>
              </a:spcBef>
              <a:spcAft>
                <a:spcPct val="0"/>
              </a:spcAft>
              <a:buFontTx/>
              <a:buChar char="•"/>
            </a:pPr>
            <a:endParaRPr lang="en-US" b="1" i="1" dirty="0">
              <a:solidFill>
                <a:srgbClr val="3333CC"/>
              </a:solidFill>
              <a:latin typeface="Arial Narrow" charset="0"/>
              <a:ea typeface="ＭＳ Ｐゴシック" charset="0"/>
              <a:cs typeface="Arial" charset="0"/>
            </a:endParaRPr>
          </a:p>
          <a:p>
            <a:endParaRPr lang="en-US" dirty="0"/>
          </a:p>
        </p:txBody>
      </p:sp>
    </p:spTree>
    <p:extLst>
      <p:ext uri="{BB962C8B-B14F-4D97-AF65-F5344CB8AC3E}">
        <p14:creationId xmlns:p14="http://schemas.microsoft.com/office/powerpoint/2010/main" val="9892924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Consumer</a:t>
            </a:r>
            <a:r>
              <a:rPr lang="en-US" baseline="0" dirty="0"/>
              <a:t> devices like tablets smartphone and wearable are now everywhere and used by billions of people.</a:t>
            </a:r>
          </a:p>
          <a:p>
            <a:r>
              <a:rPr lang="en-US" dirty="0"/>
              <a:t>One of the</a:t>
            </a:r>
            <a:r>
              <a:rPr lang="en-US" baseline="0" dirty="0"/>
              <a:t> major challenge in these devices is battery limitation which makes the energy consumption a critical concern </a:t>
            </a:r>
            <a:r>
              <a:rPr lang="mr-IN" baseline="0" dirty="0"/>
              <a:t>…</a:t>
            </a:r>
            <a:endParaRPr lang="en-US" baseline="0" dirty="0"/>
          </a:p>
          <a:p>
            <a:endParaRPr lang="en-US" baseline="0" dirty="0"/>
          </a:p>
          <a:p>
            <a:endParaRPr lang="en-US" baseline="0" dirty="0"/>
          </a:p>
          <a:p>
            <a:endParaRPr lang="en-US" baseline="0" dirty="0"/>
          </a:p>
          <a:p>
            <a:endParaRPr lang="en-US" baseline="0"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198103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5690634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Throughout our analysis, we make</a:t>
            </a:r>
            <a:r>
              <a:rPr lang="en-US" baseline="0" dirty="0"/>
              <a:t> a key observation </a:t>
            </a:r>
            <a:r>
              <a:rPr lang="en-US" dirty="0"/>
              <a:t>that</a:t>
            </a:r>
            <a:r>
              <a:rPr lang="en-US" baseline="0" dirty="0"/>
              <a:t> out of all sources of energy consumption, data movement is a major contributor to the total system energy. We find that across all of the workloads</a:t>
            </a:r>
            <a:r>
              <a:rPr lang="en-US" dirty="0"/>
              <a:t>,</a:t>
            </a:r>
            <a:r>
              <a:rPr lang="en-US" baseline="0" dirty="0"/>
              <a:t> on average around 62.7% of total system energy is spent on data movement.</a:t>
            </a:r>
          </a:p>
          <a:p>
            <a:endParaRPr lang="en-US" baseline="0" dirty="0"/>
          </a:p>
          <a:p>
            <a:r>
              <a:rPr lang="en-US" baseline="0" dirty="0"/>
              <a:t>One way to reduce data movement cost is to move computation close to data, or </a:t>
            </a:r>
            <a:r>
              <a:rPr lang="mr-IN" baseline="0" dirty="0"/>
              <a:t>…</a:t>
            </a:r>
            <a:endParaRPr lang="en-US" baseline="0" dirty="0"/>
          </a:p>
          <a:p>
            <a:r>
              <a:rPr lang="en-US" baseline="0" dirty="0"/>
              <a:t>One potential solution to address this cost it do move computation close to data, or in other words, do </a:t>
            </a:r>
            <a:r>
              <a:rPr lang="en-US" baseline="0" dirty="0" err="1"/>
              <a:t>procesing</a:t>
            </a:r>
            <a:r>
              <a:rPr lang="en-US" baseline="0" dirty="0"/>
              <a:t> in memory. However, the challenge is that these devices.</a:t>
            </a:r>
          </a:p>
          <a:p>
            <a:endParaRPr lang="en-US" baseline="0" dirty="0"/>
          </a:p>
          <a:p>
            <a:endParaRPr lang="en-US" baseline="0" dirty="0"/>
          </a:p>
          <a:p>
            <a:r>
              <a:rPr lang="en-US" dirty="0"/>
              <a:t>One potential</a:t>
            </a:r>
            <a:r>
              <a:rPr lang="en-US" baseline="0" dirty="0"/>
              <a:t> solution to mitigate data movement cost and reduce total system energy is to execute data-movement heavy portions of application close to data, or in other words, do processing in memory. However, consumer devices are </a:t>
            </a:r>
            <a:r>
              <a:rPr lang="en-US" baseline="0" dirty="0" err="1"/>
              <a:t>extermely</a:t>
            </a:r>
            <a:r>
              <a:rPr lang="en-US" baseline="0" dirty="0"/>
              <a:t> limited in terms of area and power budget. So the question is can we move part of the data movement heavy portion given the limited area and energy budget. Our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716784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fontScale="85000" lnSpcReduction="20000"/>
          </a:bodyPr>
          <a:lstStyle/>
          <a:p>
            <a:r>
              <a:rPr lang="en-US" sz="1200" kern="1200" dirty="0">
                <a:solidFill>
                  <a:schemeClr val="tx1"/>
                </a:solidFill>
                <a:latin typeface="+mn-lt"/>
                <a:ea typeface="+mn-ea"/>
                <a:cs typeface="+mn-cs"/>
              </a:rPr>
              <a:t>To figure</a:t>
            </a:r>
            <a:r>
              <a:rPr lang="en-US" sz="1200" kern="1200" baseline="0" dirty="0">
                <a:solidFill>
                  <a:schemeClr val="tx1"/>
                </a:solidFill>
                <a:latin typeface="+mn-lt"/>
                <a:ea typeface="+mn-ea"/>
                <a:cs typeface="+mn-cs"/>
              </a:rPr>
              <a:t> out if we can use processing in memory, we dig deeper into our analysis and we make another key observation that majority of data movement often comes form simple functions and </a:t>
            </a:r>
            <a:r>
              <a:rPr lang="en-US" sz="1200" kern="1200" baseline="0" dirty="0" err="1">
                <a:solidFill>
                  <a:schemeClr val="tx1"/>
                </a:solidFill>
                <a:latin typeface="+mn-lt"/>
                <a:ea typeface="+mn-ea"/>
                <a:cs typeface="+mn-cs"/>
              </a:rPr>
              <a:t>pritmitives</a:t>
            </a:r>
            <a:r>
              <a:rPr lang="en-US" sz="1200" kern="1200" baseline="0" dirty="0">
                <a:solidFill>
                  <a:schemeClr val="tx1"/>
                </a:solidFill>
                <a:latin typeface="+mn-lt"/>
                <a:ea typeface="+mn-ea"/>
                <a:cs typeface="+mn-cs"/>
              </a:rPr>
              <a:t>. We find that these simple function can be implemented in memory as either a small embedded core, or group of small fixed function accelerators. Our result shows that offloading these function to PIM logic can significantly reduce data movement for each function and reduce energy on average around 55%  and improve </a:t>
            </a:r>
            <a:r>
              <a:rPr lang="en-US" sz="1200" kern="1200" baseline="0" dirty="0" err="1">
                <a:solidFill>
                  <a:schemeClr val="tx1"/>
                </a:solidFill>
                <a:latin typeface="+mn-lt"/>
                <a:ea typeface="+mn-ea"/>
                <a:cs typeface="+mn-cs"/>
              </a:rPr>
              <a:t>perforamcne</a:t>
            </a:r>
            <a:r>
              <a:rPr lang="en-US" sz="1200" kern="1200" baseline="0" dirty="0">
                <a:solidFill>
                  <a:schemeClr val="tx1"/>
                </a:solidFill>
                <a:latin typeface="+mn-lt"/>
                <a:ea typeface="+mn-ea"/>
                <a:cs typeface="+mn-cs"/>
              </a:rPr>
              <a:t> around 54%. </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 our PIM core can reduce significant portion of data movement, reduce </a:t>
            </a:r>
            <a:r>
              <a:rPr lang="en-US" sz="1200" kern="1200" baseline="0" dirty="0" err="1">
                <a:solidFill>
                  <a:schemeClr val="tx1"/>
                </a:solidFill>
                <a:latin typeface="+mn-lt"/>
                <a:ea typeface="+mn-ea"/>
                <a:cs typeface="+mn-cs"/>
              </a:rPr>
              <a:t>enregy</a:t>
            </a:r>
            <a:r>
              <a:rPr lang="en-US" sz="1200" kern="1200" baseline="0" dirty="0">
                <a:solidFill>
                  <a:schemeClr val="tx1"/>
                </a:solidFill>
                <a:latin typeface="+mn-lt"/>
                <a:ea typeface="+mn-ea"/>
                <a:cs typeface="+mn-cs"/>
              </a:rPr>
              <a:t> by 49.1% for each function and improve performance up to 2.2X. While using group of fixed function accelerator reduce energy by 55.4% and improve performance by up to 2.5X. </a:t>
            </a:r>
          </a:p>
          <a:p>
            <a:endParaRPr lang="en-US" sz="1200" kern="1200" baseline="0" dirty="0">
              <a:solidFill>
                <a:schemeClr val="tx1"/>
              </a:solidFill>
              <a:latin typeface="+mn-lt"/>
              <a:ea typeface="+mn-ea"/>
              <a:cs typeface="+mn-cs"/>
            </a:endParaRPr>
          </a:p>
          <a:p>
            <a:pPr lvl="1">
              <a:spcBef>
                <a:spcPts val="600"/>
              </a:spcBef>
            </a:pPr>
            <a:r>
              <a:rPr lang="en-US" sz="1200" kern="1200" baseline="0" dirty="0">
                <a:solidFill>
                  <a:schemeClr val="tx1"/>
                </a:solidFill>
                <a:latin typeface="+mn-lt"/>
                <a:ea typeface="+mn-ea"/>
                <a:cs typeface="+mn-cs"/>
              </a:rPr>
              <a:t>Or use </a:t>
            </a:r>
            <a:r>
              <a:rPr lang="en-US" sz="1200" kern="1200" baseline="0" dirty="0" err="1">
                <a:solidFill>
                  <a:schemeClr val="tx1"/>
                </a:solidFill>
                <a:latin typeface="+mn-lt"/>
                <a:ea typeface="+mn-ea"/>
                <a:cs typeface="+mn-cs"/>
              </a:rPr>
              <a:t>Saugata’s</a:t>
            </a:r>
            <a:r>
              <a:rPr lang="en-US" sz="1200" kern="1200" baseline="0" dirty="0">
                <a:solidFill>
                  <a:schemeClr val="tx1"/>
                </a:solidFill>
                <a:latin typeface="+mn-lt"/>
                <a:ea typeface="+mn-ea"/>
                <a:cs typeface="+mn-cs"/>
              </a:rPr>
              <a:t> approach : </a:t>
            </a:r>
            <a:r>
              <a:rPr lang="en-US" sz="2100" b="0" dirty="0">
                <a:solidFill>
                  <a:srgbClr val="00B050"/>
                </a:solidFill>
              </a:rPr>
              <a:t>Reduces </a:t>
            </a:r>
            <a:r>
              <a:rPr lang="en-US" sz="2100" dirty="0">
                <a:solidFill>
                  <a:srgbClr val="00B050"/>
                </a:solidFill>
              </a:rPr>
              <a:t>total system energy </a:t>
            </a:r>
            <a:r>
              <a:rPr lang="en-US" sz="2100" b="0" dirty="0">
                <a:solidFill>
                  <a:srgbClr val="00B050"/>
                </a:solidFill>
              </a:rPr>
              <a:t>by an average of </a:t>
            </a:r>
            <a:r>
              <a:rPr lang="en-US" sz="2100" dirty="0">
                <a:solidFill>
                  <a:srgbClr val="00B050"/>
                </a:solidFill>
              </a:rPr>
              <a:t>55.4%</a:t>
            </a:r>
          </a:p>
          <a:p>
            <a:pPr lvl="1">
              <a:spcBef>
                <a:spcPts val="300"/>
              </a:spcBef>
            </a:pPr>
            <a:r>
              <a:rPr lang="en-US" sz="2100" b="0" dirty="0">
                <a:solidFill>
                  <a:srgbClr val="00B050"/>
                </a:solidFill>
              </a:rPr>
              <a:t>Reduces </a:t>
            </a:r>
            <a:r>
              <a:rPr lang="en-US" sz="2100" dirty="0">
                <a:solidFill>
                  <a:srgbClr val="00B050"/>
                </a:solidFill>
              </a:rPr>
              <a:t>execution time</a:t>
            </a:r>
            <a:r>
              <a:rPr lang="en-US" sz="2100" b="0" dirty="0">
                <a:solidFill>
                  <a:srgbClr val="00B050"/>
                </a:solidFill>
              </a:rPr>
              <a:t> by an average of </a:t>
            </a:r>
            <a:r>
              <a:rPr lang="en-US" sz="2100" dirty="0">
                <a:solidFill>
                  <a:srgbClr val="00B050"/>
                </a:solidFill>
              </a:rPr>
              <a:t>54.2%</a:t>
            </a:r>
            <a:endParaRPr lang="en-US" sz="2400" dirty="0">
              <a:solidFill>
                <a:srgbClr val="00B050"/>
              </a:solidFill>
            </a:endParaRPr>
          </a:p>
          <a:p>
            <a:endParaRPr lang="en-US" sz="1200" kern="1200" baseline="0" dirty="0">
              <a:solidFill>
                <a:schemeClr val="tx1"/>
              </a:solidFill>
              <a:latin typeface="+mn-lt"/>
              <a:ea typeface="+mn-ea"/>
              <a:cs typeface="+mn-cs"/>
            </a:endParaRP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Our result show that both of them can significantly reduce the data movement for each function.</a:t>
            </a: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Feedback: talk about result more</a:t>
            </a:r>
          </a:p>
          <a:p>
            <a:r>
              <a:rPr lang="en-US" sz="1200" kern="1200" dirty="0">
                <a:solidFill>
                  <a:schemeClr val="tx1"/>
                </a:solidFill>
                <a:latin typeface="+mn-lt"/>
                <a:ea typeface="+mn-ea"/>
                <a:cs typeface="+mn-cs"/>
              </a:rPr>
              <a:t>Don’t talk about specific detail like </a:t>
            </a:r>
            <a:r>
              <a:rPr lang="en-US" sz="1200" kern="1200" dirty="0" err="1">
                <a:solidFill>
                  <a:schemeClr val="tx1"/>
                </a:solidFill>
                <a:latin typeface="+mn-lt"/>
                <a:ea typeface="+mn-ea"/>
                <a:cs typeface="+mn-cs"/>
              </a:rPr>
              <a:t>MemCopy</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MemSet</a:t>
            </a:r>
            <a:r>
              <a:rPr lang="en-US" sz="1200" kern="1200" dirty="0">
                <a:solidFill>
                  <a:schemeClr val="tx1"/>
                </a:solidFill>
                <a:latin typeface="+mn-lt"/>
                <a:ea typeface="+mn-ea"/>
                <a:cs typeface="+mn-cs"/>
              </a:rPr>
              <a:t> stuff like that</a:t>
            </a:r>
          </a:p>
          <a:p>
            <a:r>
              <a:rPr lang="en-US" sz="1200" kern="1200" dirty="0">
                <a:solidFill>
                  <a:schemeClr val="tx1"/>
                </a:solidFill>
                <a:latin typeface="+mn-lt"/>
                <a:ea typeface="+mn-ea"/>
                <a:cs typeface="+mn-cs"/>
              </a:rPr>
              <a:t>Main take away:</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data movement come from simple functions</a:t>
            </a:r>
            <a:r>
              <a:rPr lang="en-US" sz="1200" kern="1200" baseline="0" dirty="0">
                <a:solidFill>
                  <a:schemeClr val="tx1"/>
                </a:solidFill>
                <a:latin typeface="+mn-lt"/>
                <a:ea typeface="+mn-ea"/>
                <a:cs typeface="+mn-cs"/>
              </a:rPr>
              <a:t> that are simple enough to implement in PIM</a:t>
            </a:r>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We find that these</a:t>
            </a:r>
            <a:r>
              <a:rPr lang="en-US" sz="1200" kern="1200" baseline="0" dirty="0">
                <a:solidFill>
                  <a:schemeClr val="tx1"/>
                </a:solidFill>
                <a:latin typeface="+mn-lt"/>
                <a:ea typeface="+mn-ea"/>
                <a:cs typeface="+mn-cs"/>
              </a:rPr>
              <a:t> functions and </a:t>
            </a:r>
            <a:r>
              <a:rPr lang="en-US" sz="1200" kern="1200" baseline="0" dirty="0" err="1">
                <a:solidFill>
                  <a:schemeClr val="tx1"/>
                </a:solidFill>
                <a:latin typeface="+mn-lt"/>
                <a:ea typeface="+mn-ea"/>
                <a:cs typeface="+mn-cs"/>
              </a:rPr>
              <a:t>primitves</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can be implemented as PIM logic using either (1) a small low-power general-purpose embedded core or (2) a group of small fixed-function accelerators (PIM accelerators).</a:t>
            </a:r>
            <a:r>
              <a:rPr lang="en-US" sz="1200" kern="1200" baseline="0" dirty="0">
                <a:solidFill>
                  <a:schemeClr val="tx1"/>
                </a:solidFill>
                <a:latin typeface="+mn-lt"/>
                <a:ea typeface="+mn-ea"/>
                <a:cs typeface="+mn-cs"/>
              </a:rPr>
              <a:t> Our Analysis shows that both are cost-feasible to use in consumer devices. We find that they eliminate a significant fraction of </a:t>
            </a:r>
            <a:r>
              <a:rPr lang="en-US" sz="1200" kern="1200" baseline="0" dirty="0" err="1">
                <a:solidFill>
                  <a:schemeClr val="tx1"/>
                </a:solidFill>
                <a:latin typeface="+mn-lt"/>
                <a:ea typeface="+mn-ea"/>
                <a:cs typeface="+mn-cs"/>
              </a:rPr>
              <a:t>dat</a:t>
            </a:r>
            <a:r>
              <a:rPr lang="en-US" sz="1200" kern="1200" baseline="0" dirty="0">
                <a:solidFill>
                  <a:schemeClr val="tx1"/>
                </a:solidFill>
                <a:latin typeface="+mn-lt"/>
                <a:ea typeface="+mn-ea"/>
                <a:cs typeface="+mn-cs"/>
              </a:rPr>
              <a:t> </a:t>
            </a:r>
            <a:r>
              <a:rPr lang="en-US" sz="1200" kern="1200" baseline="0" dirty="0" err="1">
                <a:solidFill>
                  <a:schemeClr val="tx1"/>
                </a:solidFill>
                <a:latin typeface="+mn-lt"/>
                <a:ea typeface="+mn-ea"/>
                <a:cs typeface="+mn-cs"/>
              </a:rPr>
              <a:t>amovement</a:t>
            </a:r>
            <a:r>
              <a:rPr lang="en-US" sz="1200" kern="1200" baseline="0" dirty="0">
                <a:solidFill>
                  <a:schemeClr val="tx1"/>
                </a:solidFill>
                <a:latin typeface="+mn-lt"/>
                <a:ea typeface="+mn-ea"/>
                <a:cs typeface="+mn-cs"/>
              </a:rPr>
              <a:t>, and reduce energy consumption for each of these operation on average by 49 and 55%.</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029561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945678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92991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870501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1846294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9996060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and then analyzing the benefit of PIM in our simulator</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4644849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make another </a:t>
            </a:r>
            <a:r>
              <a:rPr lang="en-US" dirty="0" err="1"/>
              <a:t>obsrevation</a:t>
            </a:r>
            <a:r>
              <a:rPr lang="en-US" dirty="0"/>
              <a:t> that using PIM accelerator provide</a:t>
            </a:r>
            <a:r>
              <a:rPr lang="en-US" baseline="0" dirty="0"/>
              <a:t> limited energy reduction over PIM core, for some of these workloads, such as texture tiling. This is </a:t>
            </a:r>
            <a:r>
              <a:rPr lang="en-US" baseline="0" dirty="0" err="1"/>
              <a:t>becase</a:t>
            </a:r>
            <a:r>
              <a:rPr lang="en-US" baseline="0" dirty="0"/>
              <a:t> these kernels are data intensive and have low </a:t>
            </a:r>
            <a:r>
              <a:rPr lang="en-US" baseline="0" dirty="0" err="1"/>
              <a:t>ocmputational</a:t>
            </a:r>
            <a:r>
              <a:rPr lang="en-US" baseline="0" dirty="0"/>
              <a:t> </a:t>
            </a:r>
            <a:r>
              <a:rPr lang="en-US" baseline="0" dirty="0" err="1"/>
              <a:t>compleity</a:t>
            </a:r>
            <a:r>
              <a:rPr lang="en-US" baseline="0" dirty="0"/>
              <a:t>, and as a result, using fixed function accelerator does not provide significant energy reduction over the PIM core.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70565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PIM-Core and PIM-</a:t>
            </a:r>
            <a:r>
              <a:rPr lang="en-US" sz="1200" kern="1200" dirty="0" err="1">
                <a:solidFill>
                  <a:schemeClr val="tx1"/>
                </a:solidFill>
                <a:latin typeface="+mn-lt"/>
                <a:ea typeface="+mn-ea"/>
                <a:cs typeface="+mn-cs"/>
              </a:rPr>
              <a:t>Acc</a:t>
            </a:r>
            <a:r>
              <a:rPr lang="en-US" sz="1200" kern="1200" dirty="0">
                <a:solidFill>
                  <a:schemeClr val="tx1"/>
                </a:solidFill>
                <a:latin typeface="+mn-lt"/>
                <a:ea typeface="+mn-ea"/>
                <a:cs typeface="+mn-cs"/>
              </a:rPr>
              <a:t> significantly outperform CPU-Only across all kernels, improving performance</a:t>
            </a:r>
            <a:r>
              <a:rPr lang="en-US" sz="1200" kern="1200" baseline="0" dirty="0">
                <a:solidFill>
                  <a:schemeClr val="tx1"/>
                </a:solidFill>
                <a:latin typeface="+mn-lt"/>
                <a:ea typeface="+mn-ea"/>
                <a:cs typeface="+mn-cs"/>
              </a:rPr>
              <a:t> by </a:t>
            </a:r>
            <a:r>
              <a:rPr lang="mr-IN" sz="1200" kern="1200" baseline="0" dirty="0">
                <a:solidFill>
                  <a:schemeClr val="tx1"/>
                </a:solidFill>
                <a:latin typeface="+mn-lt"/>
                <a:ea typeface="+mn-ea"/>
                <a:cs typeface="+mn-cs"/>
              </a:rPr>
              <a:t>…</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This </a:t>
            </a:r>
            <a:r>
              <a:rPr lang="en-US" sz="1200" kern="1200" dirty="0" err="1">
                <a:solidFill>
                  <a:schemeClr val="tx1"/>
                </a:solidFill>
                <a:latin typeface="+mn-lt"/>
                <a:ea typeface="+mn-ea"/>
                <a:cs typeface="+mn-cs"/>
              </a:rPr>
              <a:t>perfomance</a:t>
            </a:r>
            <a:r>
              <a:rPr lang="en-US" sz="1200" kern="1200" dirty="0">
                <a:solidFill>
                  <a:schemeClr val="tx1"/>
                </a:solidFill>
                <a:latin typeface="+mn-lt"/>
                <a:ea typeface="+mn-ea"/>
                <a:cs typeface="+mn-cs"/>
              </a:rPr>
              <a:t> benefit come from higher bandwidth and lower access latency of 3D-stacked memory, because all of these kernels are data intensive. </a:t>
            </a:r>
          </a:p>
          <a:p>
            <a:r>
              <a:rPr lang="en-US" sz="1200" kern="1200" dirty="0">
                <a:solidFill>
                  <a:schemeClr val="tx1"/>
                </a:solidFill>
                <a:latin typeface="+mn-lt"/>
                <a:ea typeface="+mn-ea"/>
                <a:cs typeface="+mn-cs"/>
              </a:rPr>
              <a:t>Performance improvement</a:t>
            </a:r>
            <a:r>
              <a:rPr lang="en-US" sz="1200" kern="1200" baseline="0" dirty="0">
                <a:solidFill>
                  <a:schemeClr val="tx1"/>
                </a:solidFill>
                <a:latin typeface="+mn-lt"/>
                <a:ea typeface="+mn-ea"/>
                <a:cs typeface="+mn-cs"/>
              </a:rPr>
              <a:t> of PIM-</a:t>
            </a:r>
            <a:r>
              <a:rPr lang="en-US" sz="1200" kern="1200" baseline="0" dirty="0" err="1">
                <a:solidFill>
                  <a:schemeClr val="tx1"/>
                </a:solidFill>
                <a:latin typeface="+mn-lt"/>
                <a:ea typeface="+mn-ea"/>
                <a:cs typeface="+mn-cs"/>
              </a:rPr>
              <a:t>acc</a:t>
            </a:r>
            <a:r>
              <a:rPr lang="en-US" sz="1200" kern="1200" baseline="0" dirty="0">
                <a:solidFill>
                  <a:schemeClr val="tx1"/>
                </a:solidFill>
                <a:latin typeface="+mn-lt"/>
                <a:ea typeface="+mn-ea"/>
                <a:cs typeface="+mn-cs"/>
              </a:rPr>
              <a:t> over PIM-core </a:t>
            </a:r>
            <a:r>
              <a:rPr lang="en-US" sz="1200" kern="1200" baseline="0" dirty="0" err="1">
                <a:solidFill>
                  <a:schemeClr val="tx1"/>
                </a:solidFill>
                <a:latin typeface="+mn-lt"/>
                <a:ea typeface="+mn-ea"/>
                <a:cs typeface="+mn-cs"/>
              </a:rPr>
              <a:t>differes</a:t>
            </a:r>
            <a:r>
              <a:rPr lang="en-US" sz="1200" kern="1200" baseline="0" dirty="0">
                <a:solidFill>
                  <a:schemeClr val="tx1"/>
                </a:solidFill>
                <a:latin typeface="+mn-lt"/>
                <a:ea typeface="+mn-ea"/>
                <a:cs typeface="+mn-cs"/>
              </a:rPr>
              <a:t> across different workloads. </a:t>
            </a:r>
            <a:r>
              <a:rPr lang="en-US" sz="1200" kern="1200" dirty="0">
                <a:solidFill>
                  <a:schemeClr val="tx1"/>
                </a:solidFill>
                <a:latin typeface="+mn-lt"/>
                <a:ea typeface="+mn-ea"/>
                <a:cs typeface="+mn-cs"/>
              </a:rPr>
              <a:t>In some cases</a:t>
            </a:r>
            <a:r>
              <a:rPr lang="en-US" sz="1200" kern="1200" baseline="0" dirty="0">
                <a:solidFill>
                  <a:schemeClr val="tx1"/>
                </a:solidFill>
                <a:latin typeface="+mn-lt"/>
                <a:ea typeface="+mn-ea"/>
                <a:cs typeface="+mn-cs"/>
              </a:rPr>
              <a:t> such as Texture Tiling, </a:t>
            </a:r>
            <a:r>
              <a:rPr lang="en-US" sz="1200" kern="1200" dirty="0">
                <a:solidFill>
                  <a:schemeClr val="tx1"/>
                </a:solidFill>
                <a:latin typeface="+mn-lt"/>
                <a:ea typeface="+mn-ea"/>
                <a:cs typeface="+mn-cs"/>
              </a:rPr>
              <a:t>the performance improvement of PIM-</a:t>
            </a:r>
            <a:r>
              <a:rPr lang="en-US" sz="1200" kern="1200" dirty="0" err="1">
                <a:solidFill>
                  <a:schemeClr val="tx1"/>
                </a:solidFill>
                <a:latin typeface="+mn-lt"/>
                <a:ea typeface="+mn-ea"/>
                <a:cs typeface="+mn-cs"/>
              </a:rPr>
              <a:t>Acc</a:t>
            </a:r>
            <a:r>
              <a:rPr lang="en-US" sz="1200" kern="1200" dirty="0">
                <a:solidFill>
                  <a:schemeClr val="tx1"/>
                </a:solidFill>
                <a:latin typeface="+mn-lt"/>
                <a:ea typeface="+mn-ea"/>
                <a:cs typeface="+mn-cs"/>
              </a:rPr>
              <a:t> over PIM-Core is limited by the low computational complexity of these two kernels. But</a:t>
            </a:r>
            <a:r>
              <a:rPr lang="en-US" sz="1200" kern="1200" baseline="0" dirty="0">
                <a:solidFill>
                  <a:schemeClr val="tx1"/>
                </a:solidFill>
                <a:latin typeface="+mn-lt"/>
                <a:ea typeface="+mn-ea"/>
                <a:cs typeface="+mn-cs"/>
              </a:rPr>
              <a:t> there are other cases, such as</a:t>
            </a:r>
            <a:r>
              <a:rPr lang="en-US" sz="1200" kern="1200" dirty="0">
                <a:solidFill>
                  <a:schemeClr val="tx1"/>
                </a:solidFill>
                <a:latin typeface="+mn-lt"/>
                <a:ea typeface="+mn-ea"/>
                <a:cs typeface="+mn-cs"/>
              </a:rPr>
              <a:t> compression that benefit significantly from using PIM-</a:t>
            </a:r>
            <a:r>
              <a:rPr lang="en-US" sz="1200" kern="1200" dirty="0" err="1">
                <a:solidFill>
                  <a:schemeClr val="tx1"/>
                </a:solidFill>
                <a:latin typeface="+mn-lt"/>
                <a:ea typeface="+mn-ea"/>
                <a:cs typeface="+mn-cs"/>
              </a:rPr>
              <a:t>Acc</a:t>
            </a:r>
            <a:r>
              <a:rPr lang="en-US" sz="1200" kern="1200" dirty="0">
                <a:solidFill>
                  <a:schemeClr val="tx1"/>
                </a:solidFill>
                <a:latin typeface="+mn-lt"/>
                <a:ea typeface="+mn-ea"/>
                <a:cs typeface="+mn-cs"/>
              </a:rPr>
              <a:t> over PIM-Core in terms of performance, because these kernels are more compute-intensive and less data-intensive compared to texture tiling and.</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279692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Please drop by our talk during session 1 if you would like to learn more about data movement in Google</a:t>
            </a:r>
            <a:r>
              <a:rPr lang="en-US" sz="1200" kern="1200" baseline="0" dirty="0">
                <a:solidFill>
                  <a:schemeClr val="tx1"/>
                </a:solidFill>
                <a:latin typeface="+mn-lt"/>
                <a:ea typeface="+mn-ea"/>
                <a:cs typeface="+mn-cs"/>
              </a:rPr>
              <a:t> workloads</a:t>
            </a:r>
            <a:r>
              <a:rPr lang="en-US" sz="1200" kern="1200" dirty="0">
                <a:solidFill>
                  <a:schemeClr val="tx1"/>
                </a:solidFill>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1247946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20 Minute</a:t>
            </a:r>
            <a:r>
              <a:rPr lang="en-US" baseline="0" dirty="0"/>
              <a:t> talk 5 minute questions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Hello, my name is Jeremie Kim and I will be presenting D-</a:t>
            </a:r>
            <a:r>
              <a:rPr lang="en-US" baseline="0" dirty="0" err="1"/>
              <a:t>RaNGe</a:t>
            </a:r>
            <a:r>
              <a:rPr lang="en-US" baseline="0" dirty="0"/>
              <a:t>: a mechanism that uses commodity DRAM devices to generate true random numbers with low latency and high throughput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574278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a:t>To begin, I</a:t>
            </a:r>
            <a:r>
              <a:rPr lang="en-US" baseline="0" dirty="0"/>
              <a:t> will give a brief overview. </a:t>
            </a:r>
            <a:r>
              <a:rPr lang="en-US" b="1" baseline="0" dirty="0"/>
              <a:t>[CLICK]</a:t>
            </a:r>
            <a:r>
              <a:rPr lang="en-US" baseline="0" dirty="0"/>
              <a:t> Our motivation is that high throughput true random numbers enable system security, and various randomized algorithms. </a:t>
            </a:r>
          </a:p>
          <a:p>
            <a:r>
              <a:rPr lang="en-US" baseline="0" dirty="0"/>
              <a:t>[CLICK] Unfortunately, many systems like IoT, mobile, and embedded systems do not have dedicated true random number generator (TRNG) hardware. However, they do have DRAM devices, on which a few recent papers have proposed generating true random numbers on. </a:t>
            </a:r>
          </a:p>
          <a:p>
            <a:endParaRPr lang="en-US" b="0" baseline="0" dirty="0"/>
          </a:p>
          <a:p>
            <a:r>
              <a:rPr lang="en-US" b="1" baseline="0" dirty="0"/>
              <a:t>[CLICK] </a:t>
            </a:r>
            <a:r>
              <a:rPr lang="en-US" b="0" baseline="0" dirty="0"/>
              <a:t>The problem is that current DRAM-based TRNGs either [CLICK] do not sample a fundamentally non-deterministic entropy source, which may not result in true random numbers, or [CLICK] they are too slow for continuous high-throughput operation</a:t>
            </a:r>
          </a:p>
          <a:p>
            <a:endParaRPr lang="en-US" b="0" baseline="0" dirty="0"/>
          </a:p>
          <a:p>
            <a:r>
              <a:rPr lang="en-US" b="1" baseline="0" dirty="0"/>
              <a:t>[CLICK]</a:t>
            </a:r>
            <a:r>
              <a:rPr lang="en-US" b="0" baseline="0" dirty="0"/>
              <a:t> Our goal is to develop a novel and effective TRNG for existing commodity DRAM devices that can provide continuous high-throughput random values at low latency while minimally affecting concurrently running applications. </a:t>
            </a:r>
          </a:p>
          <a:p>
            <a:endParaRPr lang="en-US" b="0" baseline="0" dirty="0"/>
          </a:p>
          <a:p>
            <a:r>
              <a:rPr lang="en-US" b="1" baseline="0" dirty="0"/>
              <a:t>[CLICK]</a:t>
            </a:r>
            <a:r>
              <a:rPr lang="en-US" b="0" baseline="0" dirty="0"/>
              <a:t> We propose D-</a:t>
            </a:r>
            <a:r>
              <a:rPr lang="en-US" b="0" baseline="0" dirty="0" err="1"/>
              <a:t>RaNGe</a:t>
            </a:r>
            <a:r>
              <a:rPr lang="en-US" b="0" baseline="0" dirty="0"/>
              <a:t>, a high-throughput TRNG that reduces DRAM access latency below reliable values and exploits DRAM cell failure probabilities to quickly generate random values </a:t>
            </a:r>
          </a:p>
          <a:p>
            <a:endParaRPr lang="en-US" b="0" baseline="0" dirty="0"/>
          </a:p>
          <a:p>
            <a:r>
              <a:rPr lang="en-US" b="1" baseline="0" dirty="0"/>
              <a:t>[CLICK]</a:t>
            </a:r>
            <a:r>
              <a:rPr lang="en-US" b="0" baseline="0" dirty="0"/>
              <a:t> In our evaluation</a:t>
            </a:r>
          </a:p>
          <a:p>
            <a:r>
              <a:rPr lang="en-US" b="1" baseline="0" dirty="0"/>
              <a:t>[CLICK]</a:t>
            </a:r>
            <a:r>
              <a:rPr lang="en-US" b="0" baseline="0" dirty="0"/>
              <a:t> we experimentally characterize 282 real LPDDR4 DRAM devices and </a:t>
            </a:r>
            <a:r>
              <a:rPr lang="en-US" b="1" baseline="0" dirty="0"/>
              <a:t>[CLICK]</a:t>
            </a:r>
            <a:r>
              <a:rPr lang="en-US" b="0" baseline="0" dirty="0"/>
              <a:t> find that D-</a:t>
            </a:r>
            <a:r>
              <a:rPr lang="en-US" b="0" baseline="0" dirty="0" err="1"/>
              <a:t>RaNGe</a:t>
            </a:r>
            <a:r>
              <a:rPr lang="en-US" b="0" baseline="0" dirty="0"/>
              <a:t> provides random values at over 700 Mb/s which is orders of magnitude over prior DRAM-based TRNGs [CLICK] In addition, D-</a:t>
            </a:r>
            <a:r>
              <a:rPr lang="en-US" b="0" baseline="0" dirty="0" err="1"/>
              <a:t>RaNGe</a:t>
            </a:r>
            <a:r>
              <a:rPr lang="en-US" b="0" baseline="0" dirty="0"/>
              <a:t> can provide 64 bits of random data in 100 ns which is 180x faster than prior proposals </a:t>
            </a:r>
            <a:endParaRPr lang="en-US" b="1"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6925432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the outline for the talk today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001102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will first discuss the Motivation of the work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493975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[CLICK] </a:t>
            </a:r>
            <a:r>
              <a:rPr lang="en-US" b="0" dirty="0"/>
              <a:t> high throughput True random numbers are required for many real world applications </a:t>
            </a:r>
          </a:p>
          <a:p>
            <a:r>
              <a:rPr lang="en-US" b="1" dirty="0"/>
              <a:t>[CLICK] </a:t>
            </a:r>
            <a:r>
              <a:rPr lang="en-US" b="0" dirty="0"/>
              <a:t>These applications include cryptography for securely encrypting file systems, network packets, data in standard protocols such as TLS, SSL, RSA, etc. </a:t>
            </a:r>
          </a:p>
          <a:p>
            <a:r>
              <a:rPr lang="en-US" b="1" dirty="0"/>
              <a:t>[CLICK] </a:t>
            </a:r>
            <a:r>
              <a:rPr lang="en-US" b="0" dirty="0"/>
              <a:t>others include randomized algorithms, scientific simulation, statistical sampling, industrial testing, recreational entertainment, etc.</a:t>
            </a:r>
          </a:p>
          <a:p>
            <a:r>
              <a:rPr lang="en-US" b="1" dirty="0"/>
              <a:t>[CLICK] </a:t>
            </a:r>
            <a:r>
              <a:rPr lang="en-US" b="0" dirty="0"/>
              <a:t>True random numbers can only be generated from physical processes </a:t>
            </a:r>
            <a:r>
              <a:rPr lang="en-US" b="1" dirty="0"/>
              <a:t>[CLICK]</a:t>
            </a:r>
            <a:r>
              <a:rPr lang="en-US" b="0" dirty="0"/>
              <a:t> such as</a:t>
            </a:r>
            <a:r>
              <a:rPr lang="en-US" dirty="0"/>
              <a:t> shot noise, electrical noise, thermal noise, radioactive decay, Brownian motion, etc.</a:t>
            </a:r>
            <a:endParaRPr lang="en-US" b="1" dirty="0"/>
          </a:p>
          <a:p>
            <a:r>
              <a:rPr lang="en-US" b="1" dirty="0"/>
              <a:t>[CLICK] </a:t>
            </a:r>
            <a:r>
              <a:rPr lang="en-US" b="0" dirty="0"/>
              <a:t>For this reason, systems generally rely on dedicated TRNG Hardware that samples non-deterministic random variables that are inherent in various physical phenomena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311344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[CLICK]</a:t>
            </a:r>
            <a:r>
              <a:rPr lang="en-US" dirty="0"/>
              <a:t> Unfortunately, smaller devices such as IoT, mobile  or embedded devices that may not have the provisions for dedicated True random number generator or TRNG hardware, require a high-throughput TRNG to enable the previously mentioned applications  </a:t>
            </a:r>
          </a:p>
          <a:p>
            <a:r>
              <a:rPr lang="en-US" b="1" baseline="0" dirty="0"/>
              <a:t>[CLICK]</a:t>
            </a:r>
            <a:r>
              <a:rPr lang="en-US" b="0" baseline="0" dirty="0"/>
              <a:t> However, DRAM devices are available on most systems </a:t>
            </a:r>
          </a:p>
          <a:p>
            <a:r>
              <a:rPr lang="en-US" b="1" baseline="0" dirty="0"/>
              <a:t>[CLICK] </a:t>
            </a:r>
            <a:r>
              <a:rPr lang="en-US" b="0" baseline="0" dirty="0"/>
              <a:t>A TRNG that generates true random numbers using DRAM, would enable </a:t>
            </a:r>
          </a:p>
          <a:p>
            <a:r>
              <a:rPr lang="en-US" b="1" baseline="0" dirty="0"/>
              <a:t>[CLICK]</a:t>
            </a:r>
            <a:r>
              <a:rPr lang="en-US" b="0" baseline="0" dirty="0"/>
              <a:t> applications that require true random numbers to now run on most systems and </a:t>
            </a:r>
          </a:p>
          <a:p>
            <a:r>
              <a:rPr lang="en-US" b="1" baseline="0" dirty="0"/>
              <a:t>[CLICK] </a:t>
            </a:r>
            <a:r>
              <a:rPr lang="en-US" b="0" baseline="0" dirty="0"/>
              <a:t>other applications and use cases. One example would be PIM applications generating true random numbers within memory itself </a:t>
            </a:r>
            <a:endParaRPr lang="en-US" b="1" baseline="0" dirty="0"/>
          </a:p>
          <a:p>
            <a:r>
              <a:rPr lang="en-US" b="1" baseline="0" dirty="0"/>
              <a:t>[CLICK] </a:t>
            </a:r>
            <a:r>
              <a:rPr lang="en-US" b="0" baseline="0" dirty="0"/>
              <a:t>Our goal is to therefore provide a TRNG that uses DRAM devices and satisfies the characteristics of an effective TRNG. </a:t>
            </a:r>
            <a:endParaRPr lang="en-US" b="1"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487898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baseline="0" dirty="0"/>
              <a:t>I will discuss these </a:t>
            </a:r>
            <a:r>
              <a:rPr lang="en-US" b="0" baseline="0" dirty="0" err="1"/>
              <a:t>characteritstics</a:t>
            </a:r>
            <a:r>
              <a:rPr lang="en-US" b="0" baseline="0" dirty="0"/>
              <a:t> next.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0845932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We identify 6 effective TRNG characteristics that we want our proposal to satisfy. </a:t>
            </a:r>
          </a:p>
          <a:p>
            <a:r>
              <a:rPr lang="en-US" b="1" dirty="0"/>
              <a:t>[CLICK]</a:t>
            </a:r>
            <a:r>
              <a:rPr lang="en-US" b="0" dirty="0"/>
              <a:t> it should have a Low implementation cost. A mechanism that requires little or no changes to current systems and minimal additional area overhead. </a:t>
            </a:r>
          </a:p>
          <a:p>
            <a:r>
              <a:rPr lang="en-US" b="1" dirty="0"/>
              <a:t>[CLICK]</a:t>
            </a:r>
            <a:r>
              <a:rPr lang="en-US" b="0" dirty="0"/>
              <a:t> it should be Fully non-deterministic which can be guaranteed by sampling a truly random physical phenomena, so it is impossible to predict the next output given complete information about how the mechanism operates. </a:t>
            </a:r>
          </a:p>
          <a:p>
            <a:r>
              <a:rPr lang="en-US" b="1" dirty="0"/>
              <a:t>[CLICK]</a:t>
            </a:r>
            <a:r>
              <a:rPr lang="en-US" b="0" dirty="0"/>
              <a:t> It should provide a continuous stream of true random numbers with high throughput </a:t>
            </a:r>
            <a:endParaRPr lang="en-US" b="1" dirty="0"/>
          </a:p>
          <a:p>
            <a:r>
              <a:rPr lang="en-US" b="1" dirty="0"/>
              <a:t>[CLICK] </a:t>
            </a:r>
            <a:r>
              <a:rPr lang="en-US" b="0" dirty="0"/>
              <a:t>it should provide true random numbers with low latency such that applications do not have to stall when requesting random values. </a:t>
            </a:r>
          </a:p>
          <a:p>
            <a:r>
              <a:rPr lang="en-US" b="1" dirty="0"/>
              <a:t>[CLICK]</a:t>
            </a:r>
            <a:r>
              <a:rPr lang="en-US" b="0" dirty="0"/>
              <a:t> it should exhibit low system interference, which means that it should not significantly slow down concurrently-running applications </a:t>
            </a:r>
          </a:p>
          <a:p>
            <a:r>
              <a:rPr lang="en-US" b="0" dirty="0"/>
              <a:t>Finally, </a:t>
            </a:r>
            <a:r>
              <a:rPr lang="en-US" b="1" dirty="0"/>
              <a:t>[CLICK]</a:t>
            </a:r>
            <a:r>
              <a:rPr lang="en-US" b="0" dirty="0"/>
              <a:t> it should generate random values with low energy overhead </a:t>
            </a:r>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3833831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will now discuss our mechanism D-</a:t>
            </a:r>
            <a:r>
              <a:rPr lang="en-US" dirty="0" err="1"/>
              <a:t>RaNGe</a:t>
            </a:r>
            <a:r>
              <a:rPr lang="en-US" dirty="0"/>
              <a:t>, after providing the necessary background on DRAM</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540715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[CLICK]</a:t>
            </a:r>
            <a:r>
              <a:rPr lang="en-US" b="0" dirty="0"/>
              <a:t> Each DRAM bank is hierarchically organized into subarrays. </a:t>
            </a:r>
            <a:r>
              <a:rPr lang="en-US" b="1" dirty="0"/>
              <a:t>[CLICK]</a:t>
            </a:r>
            <a:r>
              <a:rPr lang="en-US" b="0" dirty="0"/>
              <a:t>  Each circle in the cartoon represents a single DRAM cell. </a:t>
            </a:r>
            <a:r>
              <a:rPr lang="en-US" b="1" dirty="0"/>
              <a:t>[CLICK]</a:t>
            </a:r>
            <a:r>
              <a:rPr lang="en-US" b="0" dirty="0"/>
              <a:t> columns of DRAM cells in a subarray are connected with a wire referred to as a local </a:t>
            </a:r>
            <a:r>
              <a:rPr lang="en-US" b="0" dirty="0" err="1"/>
              <a:t>bitline</a:t>
            </a:r>
            <a:r>
              <a:rPr lang="en-US" b="0" dirty="0"/>
              <a:t>. </a:t>
            </a:r>
            <a:r>
              <a:rPr lang="en-US" b="1" dirty="0"/>
              <a:t>[CLICK]</a:t>
            </a:r>
            <a:r>
              <a:rPr lang="en-US" b="0" dirty="0"/>
              <a:t> and rows of DRAM cells are connected with a wire referred to as a </a:t>
            </a:r>
            <a:r>
              <a:rPr lang="en-US" b="0" dirty="0" err="1"/>
              <a:t>wordline</a:t>
            </a:r>
            <a:r>
              <a:rPr lang="en-US" b="0" dirty="0"/>
              <a:t>, and </a:t>
            </a:r>
            <a:r>
              <a:rPr lang="en-US" b="1" dirty="0"/>
              <a:t>[CLICK]</a:t>
            </a:r>
            <a:r>
              <a:rPr lang="en-US" b="0" dirty="0"/>
              <a:t> a row of DRAM cells is called a DRAM row. </a:t>
            </a:r>
            <a:r>
              <a:rPr lang="en-US" b="1" dirty="0"/>
              <a:t>[CLICK]</a:t>
            </a:r>
            <a:r>
              <a:rPr lang="en-US" b="0" dirty="0"/>
              <a:t> at the peripherals of the core cell arrays are a local row decoder, which selects the row to read and write to, and a local row-buffer which amplifies the data that is stored in the cell to an I/O readable value. </a:t>
            </a:r>
            <a:r>
              <a:rPr lang="en-US" b="1" dirty="0"/>
              <a:t>[CLICK]</a:t>
            </a:r>
            <a:r>
              <a:rPr lang="en-US" b="0" dirty="0"/>
              <a:t> DRAM is comprised of many subarrays which are often composed of 512 to 1024 rows. Further peripherals exist containing  groups of subarrays called </a:t>
            </a:r>
            <a:r>
              <a:rPr lang="en-US" b="1" dirty="0"/>
              <a:t>[CLICK]</a:t>
            </a:r>
            <a:r>
              <a:rPr lang="en-US" b="0" dirty="0"/>
              <a:t> a bank. The global row decoder selects the local row decoder that will drive the </a:t>
            </a:r>
            <a:r>
              <a:rPr lang="en-US" b="0" dirty="0" err="1"/>
              <a:t>wordline</a:t>
            </a:r>
            <a:r>
              <a:rPr lang="en-US" b="0" dirty="0"/>
              <a:t>, and global row buffer aids in the transfer of data to and from the CPU. A DRAM device is comprised of several banks, and each bank can be accessed independently </a:t>
            </a:r>
            <a:r>
              <a:rPr lang="en-US" b="1" dirty="0"/>
              <a:t>[CLICK]</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1FA935-BBE5-BC45-93FB-2CABE2AD613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3417257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take a look at how DRAM operates in the scope of a single subarray. </a:t>
            </a:r>
            <a:r>
              <a:rPr lang="en-US" b="1" dirty="0"/>
              <a:t>[CLICK] </a:t>
            </a:r>
            <a:r>
              <a:rPr lang="en-US" b="0" dirty="0"/>
              <a:t>Because memory controllers typically access DRAM at the granularity of a cache line, we combine consecutive, aligned DRAM cells as cache lines in our diagram. </a:t>
            </a:r>
            <a:r>
              <a:rPr lang="en-US" b="1" dirty="0"/>
              <a:t>[CLICK] </a:t>
            </a:r>
            <a:r>
              <a:rPr lang="en-US" b="0" dirty="0"/>
              <a:t>First, we activate the first row, which </a:t>
            </a:r>
            <a:r>
              <a:rPr lang="en-US" b="1" dirty="0"/>
              <a:t>[CLICK]</a:t>
            </a:r>
            <a:r>
              <a:rPr lang="en-US" b="0" dirty="0"/>
              <a:t> copies the entire rows' data into the row buffer. At this point, we can </a:t>
            </a:r>
            <a:r>
              <a:rPr lang="en-US" b="1" dirty="0"/>
              <a:t>[CLICK] </a:t>
            </a:r>
            <a:r>
              <a:rPr lang="en-US" b="0" dirty="0"/>
              <a:t>read our data at the granularity </a:t>
            </a:r>
            <a:r>
              <a:rPr lang="en-US" b="1" dirty="0"/>
              <a:t>[CLICK] </a:t>
            </a:r>
            <a:r>
              <a:rPr lang="en-US" b="0" dirty="0"/>
              <a:t>of cache lines within the </a:t>
            </a:r>
            <a:r>
              <a:rPr lang="en-US" b="1" dirty="0"/>
              <a:t>[CLICK] </a:t>
            </a:r>
            <a:r>
              <a:rPr lang="en-US" b="0" dirty="0"/>
              <a:t>activated or opened row. When we want to access data on another row, we must </a:t>
            </a:r>
            <a:r>
              <a:rPr lang="en-US" b="0" dirty="0" err="1"/>
              <a:t>precharge</a:t>
            </a:r>
            <a:r>
              <a:rPr lang="en-US" b="0" dirty="0"/>
              <a:t> </a:t>
            </a:r>
            <a:r>
              <a:rPr lang="en-US" b="1" dirty="0"/>
              <a:t>[CLICK] </a:t>
            </a:r>
            <a:r>
              <a:rPr lang="en-US" b="0" dirty="0"/>
              <a:t>the currently opened row, which prepares the row buffer for copying data from another row. We can now </a:t>
            </a:r>
            <a:r>
              <a:rPr lang="en-US" b="1" dirty="0"/>
              <a:t>[CLICK] </a:t>
            </a:r>
            <a:r>
              <a:rPr lang="en-US" b="0" dirty="0"/>
              <a:t>activate the second row, before reading data from it </a:t>
            </a:r>
            <a:r>
              <a:rPr lang="en-US" b="1" dirty="0"/>
              <a:t>[CLICK][CLICK][CLICK]</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1FA935-BBE5-BC45-93FB-2CABE2AD613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954465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latin typeface="+mn-lt"/>
                <a:ea typeface="+mn-ea"/>
                <a:cs typeface="+mn-cs"/>
              </a:rPr>
              <a:t>Now Lets take a deeper look at the circuitry to understand access latency failures.</a:t>
            </a:r>
          </a:p>
          <a:p>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A DRAM cell holds its data as charge in a capacitor and and the access transistor gates reads and writes to the cell data. The data gets read out by the sense amplifier via the </a:t>
            </a:r>
            <a:r>
              <a:rPr lang="en-US" sz="1200" b="0" kern="1200" dirty="0" err="1">
                <a:solidFill>
                  <a:schemeClr val="tx1"/>
                </a:solidFill>
                <a:latin typeface="+mn-lt"/>
                <a:ea typeface="+mn-ea"/>
                <a:cs typeface="+mn-cs"/>
              </a:rPr>
              <a:t>bitline</a:t>
            </a:r>
            <a:r>
              <a:rPr lang="en-US" sz="1200" b="0" kern="1200" dirty="0">
                <a:solidFill>
                  <a:schemeClr val="tx1"/>
                </a:solidFill>
                <a:latin typeface="+mn-lt"/>
                <a:ea typeface="+mn-ea"/>
                <a:cs typeface="+mn-cs"/>
              </a:rPr>
              <a:t> when the access transistor is enabled. </a:t>
            </a:r>
            <a:r>
              <a:rPr lang="en-US" sz="1200" b="1" kern="1200" dirty="0">
                <a:solidFill>
                  <a:schemeClr val="tx1"/>
                </a:solidFill>
                <a:latin typeface="+mn-lt"/>
                <a:ea typeface="+mn-ea"/>
                <a:cs typeface="+mn-cs"/>
              </a:rPr>
              <a:t>[CLICK][CLICK] </a:t>
            </a:r>
            <a:r>
              <a:rPr lang="en-US" sz="1200" b="0" kern="1200" dirty="0">
                <a:solidFill>
                  <a:schemeClr val="tx1"/>
                </a:solidFill>
                <a:latin typeface="+mn-lt"/>
                <a:ea typeface="+mn-ea"/>
                <a:cs typeface="+mn-cs"/>
              </a:rPr>
              <a:t>Initially the </a:t>
            </a:r>
            <a:r>
              <a:rPr lang="en-US" sz="1200" b="0" kern="1200" dirty="0" err="1">
                <a:solidFill>
                  <a:schemeClr val="tx1"/>
                </a:solidFill>
                <a:latin typeface="+mn-lt"/>
                <a:ea typeface="+mn-ea"/>
                <a:cs typeface="+mn-cs"/>
              </a:rPr>
              <a:t>bitline</a:t>
            </a:r>
            <a:r>
              <a:rPr lang="en-US" sz="1200" b="0" kern="1200" dirty="0">
                <a:solidFill>
                  <a:schemeClr val="tx1"/>
                </a:solidFill>
                <a:latin typeface="+mn-lt"/>
                <a:ea typeface="+mn-ea"/>
                <a:cs typeface="+mn-cs"/>
              </a:rPr>
              <a:t> is kept at </a:t>
            </a:r>
            <a:r>
              <a:rPr lang="en-US" sz="1200" b="0" kern="1200" dirty="0" err="1">
                <a:solidFill>
                  <a:schemeClr val="tx1"/>
                </a:solidFill>
                <a:latin typeface="+mn-lt"/>
                <a:ea typeface="+mn-ea"/>
                <a:cs typeface="+mn-cs"/>
              </a:rPr>
              <a:t>Vdd</a:t>
            </a:r>
            <a:r>
              <a:rPr lang="en-US" sz="1200" b="0" kern="1200" dirty="0">
                <a:solidFill>
                  <a:schemeClr val="tx1"/>
                </a:solidFill>
                <a:latin typeface="+mn-lt"/>
                <a:ea typeface="+mn-ea"/>
                <a:cs typeface="+mn-cs"/>
              </a:rPr>
              <a:t>/2.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When the </a:t>
            </a:r>
            <a:r>
              <a:rPr lang="en-US" sz="1200" b="0" kern="1200" dirty="0" err="1">
                <a:solidFill>
                  <a:schemeClr val="tx1"/>
                </a:solidFill>
                <a:latin typeface="+mn-lt"/>
                <a:ea typeface="+mn-ea"/>
                <a:cs typeface="+mn-cs"/>
              </a:rPr>
              <a:t>wordline</a:t>
            </a:r>
            <a:r>
              <a:rPr lang="en-US" sz="1200" b="0" kern="1200" dirty="0">
                <a:solidFill>
                  <a:schemeClr val="tx1"/>
                </a:solidFill>
                <a:latin typeface="+mn-lt"/>
                <a:ea typeface="+mn-ea"/>
                <a:cs typeface="+mn-cs"/>
              </a:rPr>
              <a:t> is driven high or activated, </a:t>
            </a: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the capacitor begins to share charge with the </a:t>
            </a:r>
            <a:r>
              <a:rPr lang="en-US" sz="1200" b="0" kern="1200" dirty="0" err="1">
                <a:solidFill>
                  <a:schemeClr val="tx1"/>
                </a:solidFill>
                <a:latin typeface="+mn-lt"/>
                <a:ea typeface="+mn-ea"/>
                <a:cs typeface="+mn-cs"/>
              </a:rPr>
              <a:t>bitline</a:t>
            </a:r>
            <a:r>
              <a:rPr lang="en-US" sz="1200" b="0" kern="1200" dirty="0">
                <a:solidFill>
                  <a:schemeClr val="tx1"/>
                </a:solidFill>
                <a:latin typeface="+mn-lt"/>
                <a:ea typeface="+mn-ea"/>
                <a:cs typeface="+mn-cs"/>
              </a:rPr>
              <a:t>. The sense amplifier is then enabled and </a:t>
            </a: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the voltage differential on the </a:t>
            </a:r>
            <a:r>
              <a:rPr lang="en-US" sz="1200" b="0" kern="1200" dirty="0" err="1">
                <a:solidFill>
                  <a:schemeClr val="tx1"/>
                </a:solidFill>
                <a:latin typeface="+mn-lt"/>
                <a:ea typeface="+mn-ea"/>
                <a:cs typeface="+mn-cs"/>
              </a:rPr>
              <a:t>bitline</a:t>
            </a:r>
            <a:r>
              <a:rPr lang="en-US" sz="1200" b="0" kern="1200" dirty="0">
                <a:solidFill>
                  <a:schemeClr val="tx1"/>
                </a:solidFill>
                <a:latin typeface="+mn-lt"/>
                <a:ea typeface="+mn-ea"/>
                <a:cs typeface="+mn-cs"/>
              </a:rPr>
              <a:t> is amplified to an I/O readable value. </a:t>
            </a: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In order to ensure correctness of operation, the memory controller can only read data </a:t>
            </a:r>
            <a:r>
              <a:rPr lang="en-US" sz="1200" b="0" kern="1200" dirty="0" err="1">
                <a:solidFill>
                  <a:schemeClr val="tx1"/>
                </a:solidFill>
                <a:latin typeface="+mn-lt"/>
                <a:ea typeface="+mn-ea"/>
                <a:cs typeface="+mn-cs"/>
              </a:rPr>
              <a:t>tRCD</a:t>
            </a:r>
            <a:r>
              <a:rPr lang="en-US" sz="1200" b="0" kern="1200" dirty="0">
                <a:solidFill>
                  <a:schemeClr val="tx1"/>
                </a:solidFill>
                <a:latin typeface="+mn-lt"/>
                <a:ea typeface="+mn-ea"/>
                <a:cs typeface="+mn-cs"/>
              </a:rPr>
              <a:t> time after the activation.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We could read this data earlier, when it reaches a readable voltage threshold (</a:t>
            </a:r>
            <a:r>
              <a:rPr lang="en-US" sz="1200" b="0" kern="1200" dirty="0" err="1">
                <a:solidFill>
                  <a:schemeClr val="tx1"/>
                </a:solidFill>
                <a:latin typeface="+mn-lt"/>
                <a:ea typeface="+mn-ea"/>
                <a:cs typeface="+mn-cs"/>
              </a:rPr>
              <a:t>Vmin</a:t>
            </a:r>
            <a:r>
              <a:rPr lang="en-US" sz="1200" b="0" kern="1200" dirty="0">
                <a:solidFill>
                  <a:schemeClr val="tx1"/>
                </a:solidFill>
                <a:latin typeface="+mn-lt"/>
                <a:ea typeface="+mn-ea"/>
                <a:cs typeface="+mn-cs"/>
              </a:rPr>
              <a:t>),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but we</a:t>
            </a:r>
            <a:r>
              <a:rPr lang="en-US" sz="1200" b="0" kern="1200" baseline="0" dirty="0">
                <a:solidFill>
                  <a:schemeClr val="tx1"/>
                </a:solidFill>
                <a:latin typeface="+mn-lt"/>
                <a:ea typeface="+mn-ea"/>
                <a:cs typeface="+mn-cs"/>
              </a:rPr>
              <a:t> want to make sure that there is enough </a:t>
            </a:r>
            <a:r>
              <a:rPr lang="en-US" sz="1200" b="0" kern="1200" baseline="0" dirty="0" err="1">
                <a:solidFill>
                  <a:schemeClr val="tx1"/>
                </a:solidFill>
                <a:latin typeface="+mn-lt"/>
                <a:ea typeface="+mn-ea"/>
                <a:cs typeface="+mn-cs"/>
              </a:rPr>
              <a:t>guardband</a:t>
            </a:r>
            <a:r>
              <a:rPr lang="en-US" sz="1200" b="0" kern="1200" baseline="0" dirty="0">
                <a:solidFill>
                  <a:schemeClr val="tx1"/>
                </a:solidFill>
                <a:latin typeface="+mn-lt"/>
                <a:ea typeface="+mn-ea"/>
                <a:cs typeface="+mn-cs"/>
              </a:rPr>
              <a:t> such that other cells that may be </a:t>
            </a:r>
            <a:r>
              <a:rPr lang="en-US" sz="1200" b="1" kern="1200" baseline="0" dirty="0">
                <a:solidFill>
                  <a:schemeClr val="tx1"/>
                </a:solidFill>
                <a:latin typeface="+mn-lt"/>
                <a:ea typeface="+mn-ea"/>
                <a:cs typeface="+mn-cs"/>
              </a:rPr>
              <a:t>[CLICK] </a:t>
            </a:r>
            <a:r>
              <a:rPr lang="en-US" sz="1200" b="0" kern="1200" baseline="0" dirty="0">
                <a:solidFill>
                  <a:schemeClr val="tx1"/>
                </a:solidFill>
                <a:latin typeface="+mn-lt"/>
                <a:ea typeface="+mn-ea"/>
                <a:cs typeface="+mn-cs"/>
              </a:rPr>
              <a:t>weaker</a:t>
            </a:r>
            <a:r>
              <a:rPr lang="en-US" sz="1200" b="1" kern="1200" baseline="0" dirty="0">
                <a:solidFill>
                  <a:schemeClr val="tx1"/>
                </a:solidFill>
                <a:latin typeface="+mn-lt"/>
                <a:ea typeface="+mn-ea"/>
                <a:cs typeface="+mn-cs"/>
              </a:rPr>
              <a:t> </a:t>
            </a:r>
            <a:r>
              <a:rPr lang="en-US" sz="1200" b="0" kern="1200" dirty="0">
                <a:solidFill>
                  <a:schemeClr val="tx1"/>
                </a:solidFill>
                <a:latin typeface="+mn-lt"/>
                <a:ea typeface="+mn-ea"/>
                <a:cs typeface="+mn-cs"/>
              </a:rPr>
              <a:t>due to process variatio</a:t>
            </a:r>
            <a:r>
              <a:rPr lang="en-US" sz="1200" b="0" kern="1200" baseline="0" dirty="0">
                <a:solidFill>
                  <a:schemeClr val="tx1"/>
                </a:solidFill>
                <a:latin typeface="+mn-lt"/>
                <a:ea typeface="+mn-ea"/>
                <a:cs typeface="+mn-cs"/>
              </a:rPr>
              <a:t>n will not fail when accessed </a:t>
            </a:r>
            <a:r>
              <a:rPr lang="en-US" sz="1200" b="0" kern="1200" baseline="0" dirty="0" err="1">
                <a:solidFill>
                  <a:schemeClr val="tx1"/>
                </a:solidFill>
                <a:latin typeface="+mn-lt"/>
                <a:ea typeface="+mn-ea"/>
                <a:cs typeface="+mn-cs"/>
              </a:rPr>
              <a:t>tRCD</a:t>
            </a:r>
            <a:r>
              <a:rPr lang="en-US" sz="1200" b="0" kern="1200" baseline="0" dirty="0">
                <a:solidFill>
                  <a:schemeClr val="tx1"/>
                </a:solidFill>
                <a:latin typeface="+mn-lt"/>
                <a:ea typeface="+mn-ea"/>
                <a:cs typeface="+mn-cs"/>
              </a:rPr>
              <a:t> time after activation</a:t>
            </a:r>
            <a:r>
              <a:rPr lang="en-US" sz="1200" b="0" kern="1200" dirty="0">
                <a:solidFill>
                  <a:schemeClr val="tx1"/>
                </a:solidFill>
                <a:latin typeface="+mn-lt"/>
                <a:ea typeface="+mn-ea"/>
                <a:cs typeface="+mn-cs"/>
              </a:rPr>
              <a:t>.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We highlight</a:t>
            </a:r>
            <a:r>
              <a:rPr lang="en-US" sz="1200" b="0" kern="1200" baseline="0" dirty="0">
                <a:solidFill>
                  <a:schemeClr val="tx1"/>
                </a:solidFill>
                <a:latin typeface="+mn-lt"/>
                <a:ea typeface="+mn-ea"/>
                <a:cs typeface="+mn-cs"/>
              </a:rPr>
              <a:t> and refer to varying degrees of strengths of cells in terms of how early they reach the readable voltage threshold.</a:t>
            </a:r>
            <a:endParaRPr lang="en-US" sz="1200" b="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7704473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kern="1200" dirty="0">
                <a:solidFill>
                  <a:schemeClr val="tx1"/>
                </a:solidFill>
                <a:latin typeface="+mn-lt"/>
                <a:ea typeface="+mn-ea"/>
                <a:cs typeface="+mn-cs"/>
              </a:rPr>
              <a:t>If we are</a:t>
            </a:r>
            <a:r>
              <a:rPr lang="en-US" sz="1200" b="0" kern="1200" baseline="0" dirty="0">
                <a:solidFill>
                  <a:schemeClr val="tx1"/>
                </a:solidFill>
                <a:latin typeface="+mn-lt"/>
                <a:ea typeface="+mn-ea"/>
                <a:cs typeface="+mn-cs"/>
              </a:rPr>
              <a:t> to read with a </a:t>
            </a:r>
            <a:r>
              <a:rPr lang="en-US" sz="1200" b="1" kern="1200" baseline="0" dirty="0">
                <a:solidFill>
                  <a:schemeClr val="tx1"/>
                </a:solidFill>
                <a:latin typeface="+mn-lt"/>
                <a:ea typeface="+mn-ea"/>
                <a:cs typeface="+mn-cs"/>
              </a:rPr>
              <a:t>[CLICK]</a:t>
            </a:r>
            <a:r>
              <a:rPr lang="en-US" sz="1200" b="0" kern="1200" baseline="0" dirty="0">
                <a:solidFill>
                  <a:schemeClr val="tx1"/>
                </a:solidFill>
                <a:latin typeface="+mn-lt"/>
                <a:ea typeface="+mn-ea"/>
                <a:cs typeface="+mn-cs"/>
              </a:rPr>
              <a:t> </a:t>
            </a:r>
            <a:r>
              <a:rPr lang="en-US" sz="1200" b="0" kern="1200" baseline="0" dirty="0" err="1">
                <a:solidFill>
                  <a:schemeClr val="tx1"/>
                </a:solidFill>
                <a:latin typeface="+mn-lt"/>
                <a:ea typeface="+mn-ea"/>
                <a:cs typeface="+mn-cs"/>
              </a:rPr>
              <a:t>tRCD</a:t>
            </a:r>
            <a:r>
              <a:rPr lang="en-US" sz="1200" b="0" kern="1200" baseline="0" dirty="0">
                <a:solidFill>
                  <a:schemeClr val="tx1"/>
                </a:solidFill>
                <a:latin typeface="+mn-lt"/>
                <a:ea typeface="+mn-ea"/>
                <a:cs typeface="+mn-cs"/>
              </a:rPr>
              <a:t> reduced below manufacturer-recommended values, we begin to induce latency failures in the weaker cell. </a:t>
            </a:r>
            <a:r>
              <a:rPr lang="en-US" sz="1200" b="0" kern="1200" dirty="0">
                <a:solidFill>
                  <a:schemeClr val="tx1"/>
                </a:solidFill>
                <a:latin typeface="+mn-lt"/>
                <a:ea typeface="+mn-ea"/>
                <a:cs typeface="+mn-cs"/>
              </a:rPr>
              <a:t>Cells that are read when their </a:t>
            </a:r>
            <a:r>
              <a:rPr lang="en-US" sz="1200" b="0" kern="1200" dirty="0" err="1">
                <a:solidFill>
                  <a:schemeClr val="tx1"/>
                </a:solidFill>
                <a:latin typeface="+mn-lt"/>
                <a:ea typeface="+mn-ea"/>
                <a:cs typeface="+mn-cs"/>
              </a:rPr>
              <a:t>bitline’s</a:t>
            </a:r>
            <a:r>
              <a:rPr lang="en-US" sz="1200" b="0" kern="1200" dirty="0">
                <a:solidFill>
                  <a:schemeClr val="tx1"/>
                </a:solidFill>
                <a:latin typeface="+mn-lt"/>
                <a:ea typeface="+mn-ea"/>
                <a:cs typeface="+mn-cs"/>
              </a:rPr>
              <a:t> voltage is lower than </a:t>
            </a:r>
            <a:r>
              <a:rPr lang="en-US" sz="1200" b="0" kern="1200" dirty="0" err="1">
                <a:solidFill>
                  <a:schemeClr val="tx1"/>
                </a:solidFill>
                <a:latin typeface="+mn-lt"/>
                <a:ea typeface="+mn-ea"/>
                <a:cs typeface="+mn-cs"/>
              </a:rPr>
              <a:t>Vmin</a:t>
            </a:r>
            <a:r>
              <a:rPr lang="en-US" sz="1200" b="0" kern="1200" dirty="0">
                <a:solidFill>
                  <a:schemeClr val="tx1"/>
                </a:solidFill>
                <a:latin typeface="+mn-lt"/>
                <a:ea typeface="+mn-ea"/>
                <a:cs typeface="+mn-cs"/>
              </a:rPr>
              <a:t>, have a probability of failure. And this probability increases as you read further below the voltage threshold.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0619039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leads to our key idea.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8553109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Our key idea is to reduce DRAM read access latency below the reliable datasheet specification values using software-only system calls in order to exploit the resulting error patterns as true random numbers</a:t>
            </a: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We</a:t>
            </a:r>
            <a:r>
              <a:rPr lang="en-US" sz="1200" b="0" kern="1200" baseline="0" dirty="0">
                <a:solidFill>
                  <a:schemeClr val="tx1"/>
                </a:solidFill>
                <a:latin typeface="+mn-lt"/>
                <a:ea typeface="+mn-ea"/>
                <a:cs typeface="+mn-cs"/>
              </a:rPr>
              <a:t> find that the probability that a cell will result in a latency failure due to a reduced-</a:t>
            </a:r>
            <a:r>
              <a:rPr lang="en-US" sz="1200" b="0" kern="1200" baseline="0" dirty="0" err="1">
                <a:solidFill>
                  <a:schemeClr val="tx1"/>
                </a:solidFill>
                <a:latin typeface="+mn-lt"/>
                <a:ea typeface="+mn-ea"/>
                <a:cs typeface="+mn-cs"/>
              </a:rPr>
              <a:t>tRCD</a:t>
            </a:r>
            <a:r>
              <a:rPr lang="en-US" sz="1200" b="0" kern="1200" baseline="0" dirty="0">
                <a:solidFill>
                  <a:schemeClr val="tx1"/>
                </a:solidFill>
                <a:latin typeface="+mn-lt"/>
                <a:ea typeface="+mn-ea"/>
                <a:cs typeface="+mn-cs"/>
              </a:rPr>
              <a:t> access, is inherently related to random process variation from manufacturing</a:t>
            </a:r>
            <a:r>
              <a:rPr lang="en-US" sz="1200" b="1" kern="1200" baseline="0" dirty="0">
                <a:solidFill>
                  <a:schemeClr val="tx1"/>
                </a:solidFill>
                <a:latin typeface="+mn-lt"/>
                <a:ea typeface="+mn-ea"/>
                <a:cs typeface="+mn-cs"/>
              </a:rPr>
              <a:t> [CLICK]</a:t>
            </a:r>
            <a:r>
              <a:rPr lang="en-US" sz="1200" b="0" kern="1200" baseline="0" dirty="0">
                <a:solidFill>
                  <a:schemeClr val="tx1"/>
                </a:solidFill>
                <a:latin typeface="+mn-lt"/>
                <a:ea typeface="+mn-ea"/>
                <a:cs typeface="+mn-cs"/>
              </a:rPr>
              <a:t> This knowledge enables us to provide random values by observing DRAM cells’ latency failure probabilities.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latin typeface="+mn-lt"/>
                <a:ea typeface="+mn-ea"/>
                <a:cs typeface="+mn-cs"/>
              </a:rPr>
              <a:t>[CLICK]</a:t>
            </a:r>
            <a:r>
              <a:rPr lang="en-US" sz="1200" kern="1200" dirty="0">
                <a:solidFill>
                  <a:schemeClr val="tx1"/>
                </a:solidFill>
                <a:latin typeface="+mn-lt"/>
                <a:ea typeface="+mn-ea"/>
                <a:cs typeface="+mn-cs"/>
              </a:rPr>
              <a:t> Here is a cartoon showing the manufacturing variation across a region of DRAM. When accessed with a reduced timing parameter,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some cells have a high percentage chance of failing, while others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have a low percentage chance of failing. </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2285721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a:t>
            </a:r>
            <a:r>
              <a:rPr lang="en-US" baseline="0" dirty="0"/>
              <a:t> Key Idea is to extract random values by sampling those DRAM cells that fail truly randomly and using the resulting data as random data.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3275296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[CLICK] </a:t>
            </a:r>
            <a:r>
              <a:rPr lang="en-US" b="0" dirty="0"/>
              <a:t>we first identify all DRAM cells that fail randomly when accessed with a reduced </a:t>
            </a:r>
            <a:r>
              <a:rPr lang="en-US" b="0" dirty="0" err="1"/>
              <a:t>tRCD</a:t>
            </a:r>
            <a:r>
              <a:rPr lang="en-US" b="0" dirty="0"/>
              <a:t>, and we refer to these as RNG cells. </a:t>
            </a:r>
            <a:r>
              <a:rPr lang="en-US" b="1" dirty="0"/>
              <a:t>[CLICK]</a:t>
            </a:r>
          </a:p>
          <a:p>
            <a:r>
              <a:rPr lang="en-US" b="1" baseline="0" dirty="0"/>
              <a:t>[CLICK] </a:t>
            </a:r>
            <a:r>
              <a:rPr lang="en-US" b="0" baseline="0" dirty="0"/>
              <a:t>When accessing an RNG cell with a reduced </a:t>
            </a:r>
            <a:r>
              <a:rPr lang="en-US" b="0" baseline="0" dirty="0" err="1"/>
              <a:t>tRCD</a:t>
            </a:r>
            <a:r>
              <a:rPr lang="en-US" b="0" baseline="0" dirty="0"/>
              <a:t>, the values read will be truly random values and we can directly use the output as such </a:t>
            </a:r>
          </a:p>
          <a:p>
            <a:endParaRPr lang="en-US" b="0" baseline="0" dirty="0"/>
          </a:p>
          <a:p>
            <a:endParaRPr lang="en-US" b="0"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3767801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[CLICK]</a:t>
            </a:r>
            <a:r>
              <a:rPr lang="en-US" b="0" dirty="0"/>
              <a:t> to identify RNG cells, we first extract one million values that we will refer to as a bitstream from each DRAM cell.</a:t>
            </a:r>
          </a:p>
          <a:p>
            <a:r>
              <a:rPr lang="en-US" b="1" baseline="0" dirty="0"/>
              <a:t>[CLICK]</a:t>
            </a:r>
            <a:r>
              <a:rPr lang="en-US" b="0" baseline="0" dirty="0"/>
              <a:t> We then classify each DRAM cell whose output passes the NIST statistical test suite for randomness as RNG cells</a:t>
            </a:r>
          </a:p>
          <a:p>
            <a:r>
              <a:rPr lang="en-US" b="1" baseline="0" dirty="0"/>
              <a:t>[CLICK] </a:t>
            </a:r>
            <a:r>
              <a:rPr lang="en-US" b="0" baseline="0" dirty="0"/>
              <a:t>the NIST test suite includes tests for:</a:t>
            </a:r>
          </a:p>
          <a:p>
            <a:r>
              <a:rPr lang="en-US" b="1" baseline="0" dirty="0"/>
              <a:t>[CLICK]</a:t>
            </a:r>
            <a:r>
              <a:rPr lang="en-US" b="0" baseline="0" dirty="0"/>
              <a:t> unbiased output of 1’s and 0’s across the entire bitstream</a:t>
            </a:r>
          </a:p>
          <a:p>
            <a:r>
              <a:rPr lang="en-US" b="1" baseline="0" dirty="0"/>
              <a:t>[CLICK]</a:t>
            </a:r>
            <a:r>
              <a:rPr lang="en-US" b="0" baseline="0" dirty="0"/>
              <a:t> unbiased output within smaller segments of the bitstream </a:t>
            </a:r>
          </a:p>
          <a:p>
            <a:r>
              <a:rPr lang="en-US" b="1" baseline="0" dirty="0"/>
              <a:t>[CLICK]</a:t>
            </a:r>
            <a:r>
              <a:rPr lang="en-US" b="0" baseline="0" dirty="0"/>
              <a:t> a limited number of uninterrupted sequences of identical bits </a:t>
            </a:r>
          </a:p>
          <a:p>
            <a:r>
              <a:rPr lang="en-US" b="1" baseline="0" dirty="0"/>
              <a:t>[CLICK]</a:t>
            </a:r>
            <a:r>
              <a:rPr lang="en-US" b="0" baseline="0" dirty="0"/>
              <a:t> etc. </a:t>
            </a:r>
            <a:r>
              <a:rPr lang="en-US" b="1" baseline="0" dirty="0"/>
              <a:t>[CLICK][CLICK][CLICK]</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4676965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[CLICK] </a:t>
            </a:r>
            <a:r>
              <a:rPr lang="en-US" b="0" dirty="0"/>
              <a:t>To maximize the bits that are accessed immediately following an activation, we alternate accesses to distinct rows in a bank. </a:t>
            </a:r>
          </a:p>
          <a:p>
            <a:r>
              <a:rPr lang="en-US" b="1" dirty="0"/>
              <a:t>[CLICK]</a:t>
            </a:r>
            <a:r>
              <a:rPr lang="en-US" b="0" dirty="0"/>
              <a:t> This access pattern quickly generates </a:t>
            </a:r>
            <a:r>
              <a:rPr lang="en-US" b="0" dirty="0" err="1"/>
              <a:t>tRCD</a:t>
            </a:r>
            <a:r>
              <a:rPr lang="en-US" b="0" dirty="0"/>
              <a:t> failures within cache lines in two rows </a:t>
            </a:r>
          </a:p>
          <a:p>
            <a:r>
              <a:rPr lang="en-US" b="1" dirty="0"/>
              <a:t>[CLICK] </a:t>
            </a:r>
            <a:r>
              <a:rPr lang="en-US" b="0" dirty="0"/>
              <a:t>this maximizes </a:t>
            </a:r>
            <a:r>
              <a:rPr lang="en-US" b="0" dirty="0" err="1"/>
              <a:t>tRCD</a:t>
            </a:r>
            <a:r>
              <a:rPr lang="en-US" b="0" dirty="0"/>
              <a:t> failures when accessing with a reduced </a:t>
            </a:r>
            <a:r>
              <a:rPr lang="en-US" b="0" dirty="0" err="1"/>
              <a:t>tRCD</a:t>
            </a:r>
            <a:r>
              <a:rPr lang="en-US" b="0" dirty="0"/>
              <a:t> </a:t>
            </a:r>
          </a:p>
          <a:p>
            <a:r>
              <a:rPr lang="en-US" b="1" dirty="0"/>
              <a:t>[CLICK]</a:t>
            </a:r>
            <a:r>
              <a:rPr lang="en-US" b="0" dirty="0"/>
              <a:t> </a:t>
            </a:r>
          </a:p>
          <a:p>
            <a:r>
              <a:rPr lang="en-US" b="0" dirty="0"/>
              <a:t>[CLICK] we activate the first </a:t>
            </a:r>
            <a:r>
              <a:rPr lang="en-US" b="0" dirty="0" err="1"/>
              <a:t>wordline</a:t>
            </a:r>
            <a:r>
              <a:rPr lang="en-US" b="0" dirty="0"/>
              <a:t> </a:t>
            </a:r>
          </a:p>
          <a:p>
            <a:r>
              <a:rPr lang="en-US" b="0" dirty="0"/>
              <a:t>[CLICK] and immediately read the cache line from the first row </a:t>
            </a:r>
          </a:p>
          <a:p>
            <a:r>
              <a:rPr lang="en-US" b="1" dirty="0"/>
              <a:t>[CLICK] </a:t>
            </a:r>
          </a:p>
          <a:p>
            <a:r>
              <a:rPr lang="en-US" b="1" dirty="0"/>
              <a:t>[CLICK] we then activate the second </a:t>
            </a:r>
            <a:r>
              <a:rPr lang="en-US" b="1" dirty="0" err="1"/>
              <a:t>wordline</a:t>
            </a:r>
            <a:endParaRPr lang="en-US" b="1" dirty="0"/>
          </a:p>
          <a:p>
            <a:r>
              <a:rPr lang="en-US" b="1" dirty="0"/>
              <a:t>[CLICK] </a:t>
            </a:r>
          </a:p>
          <a:p>
            <a:r>
              <a:rPr lang="en-US" b="1" dirty="0"/>
              <a:t>[CLICK] we then immediately read the </a:t>
            </a:r>
            <a:r>
              <a:rPr lang="en-US" b="1" dirty="0" err="1"/>
              <a:t>cacheline</a:t>
            </a:r>
            <a:r>
              <a:rPr lang="en-US" b="1" dirty="0"/>
              <a:t> from the second row </a:t>
            </a:r>
          </a:p>
          <a:p>
            <a:r>
              <a:rPr lang="en-US" b="1" dirty="0"/>
              <a:t>[CLICK] [CLICK].... We keep alternating accesses to different rows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021184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[CLICK] </a:t>
            </a:r>
            <a:r>
              <a:rPr lang="en-US" b="0" dirty="0"/>
              <a:t>Because only cache lines immediately read after activation result in failures, Cache lines containing more RNG cells provide more random bits of data per access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5522952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minimize the system interference of D-</a:t>
            </a:r>
            <a:r>
              <a:rPr lang="en-US" dirty="0" err="1"/>
              <a:t>RaNGe</a:t>
            </a:r>
            <a:r>
              <a:rPr lang="en-US" dirty="0"/>
              <a:t>, we give D-</a:t>
            </a:r>
            <a:r>
              <a:rPr lang="en-US" dirty="0" err="1"/>
              <a:t>RaNGe</a:t>
            </a:r>
            <a:r>
              <a:rPr lang="en-US" dirty="0"/>
              <a:t> exclusive access to RNG cells, such that data must not be migrated before starting to generate random values. </a:t>
            </a:r>
          </a:p>
          <a:p>
            <a:r>
              <a:rPr lang="en-US" dirty="0"/>
              <a:t>[CLICK] here we show a DRAM array of cache lines </a:t>
            </a:r>
          </a:p>
          <a:p>
            <a:r>
              <a:rPr lang="en-US" dirty="0"/>
              <a:t>[CLICK] We highlight the two cache lines in distinct rows with the most number of RNG cells in this bank.</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9626788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order to minimize interference, we reserve these rows such that D-</a:t>
            </a:r>
            <a:r>
              <a:rPr lang="en-US" dirty="0" err="1"/>
              <a:t>RaNGe</a:t>
            </a:r>
            <a:r>
              <a:rPr lang="en-US" dirty="0"/>
              <a:t> can exclusively access the cache lines containing the most RNG cells.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1925076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also reserve the surrounding rows such that DRAM data pattern or read/write interference does not occur. </a:t>
            </a:r>
          </a:p>
          <a:p>
            <a:r>
              <a:rPr lang="en-US" dirty="0"/>
              <a:t>[CLICK]</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2012898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can parallelize accesses across all available DRAM banks for higher throughput of random values. [CLICK]</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0387718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one such example implementation of D-</a:t>
            </a:r>
            <a:r>
              <a:rPr lang="en-US" dirty="0" err="1"/>
              <a:t>RaNGe</a:t>
            </a:r>
            <a:r>
              <a:rPr lang="en-US" dirty="0"/>
              <a:t> is that:</a:t>
            </a:r>
          </a:p>
          <a:p>
            <a:r>
              <a:rPr lang="en-US" dirty="0"/>
              <a:t>[CLICK] The memory controller reserves rows containing the selected RNG cells and neighboring rows in each bank to avoid DRAM read/write interference</a:t>
            </a:r>
          </a:p>
          <a:p>
            <a:r>
              <a:rPr lang="en-US" dirty="0"/>
              <a:t>[CLICK] When the system is not accessing memory , the memory controller runs firmware that generates random values using the D-</a:t>
            </a:r>
            <a:r>
              <a:rPr lang="en-US" dirty="0" err="1"/>
              <a:t>RaNGe</a:t>
            </a:r>
            <a:r>
              <a:rPr lang="en-US" dirty="0"/>
              <a:t> methodology</a:t>
            </a:r>
          </a:p>
          <a:p>
            <a:r>
              <a:rPr lang="en-US" dirty="0"/>
              <a:t>[CLICK] the memory controller maintains a buffer of random data.</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and D-</a:t>
            </a:r>
            <a:r>
              <a:rPr lang="en-US" dirty="0" err="1"/>
              <a:t>RaNGe</a:t>
            </a:r>
            <a:r>
              <a:rPr lang="en-US" dirty="0"/>
              <a:t> stores the random numbers in the memory buffer at the memory controller</a:t>
            </a:r>
          </a:p>
          <a:p>
            <a:r>
              <a:rPr lang="en-US" dirty="0"/>
              <a:t>[CLICK] We then expose an API for returning random values from the buffer whenever requested by the user</a:t>
            </a:r>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8246100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will next discuss the methodology for testing DRAM and evaluating our mechanism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4720079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[CLICK] The infrastructure we developed can test 282 state-of-the-art LPDDR4 DRAM chips.</a:t>
            </a:r>
          </a:p>
          <a:p>
            <a:r>
              <a:rPr lang="en-US" baseline="0" dirty="0"/>
              <a:t>Each device is </a:t>
            </a:r>
            <a:r>
              <a:rPr lang="en-US" b="1" baseline="0" dirty="0"/>
              <a:t>[CLICK]</a:t>
            </a:r>
            <a:r>
              <a:rPr lang="en-US" baseline="0" dirty="0"/>
              <a:t> 2 gigabytes in size, and we have chips from across three major DRAM manufacturers.</a:t>
            </a:r>
          </a:p>
          <a:p>
            <a:endParaRPr lang="en-US" baseline="0" dirty="0"/>
          </a:p>
          <a:p>
            <a:r>
              <a:rPr lang="en-US" b="1" baseline="0" dirty="0"/>
              <a:t>[CLICK]</a:t>
            </a:r>
            <a:r>
              <a:rPr lang="en-US" b="0" baseline="0" dirty="0"/>
              <a:t> </a:t>
            </a:r>
            <a:r>
              <a:rPr lang="en-US" baseline="0" dirty="0"/>
              <a:t>We test within a thermally controlled chamber with an </a:t>
            </a:r>
            <a:r>
              <a:rPr lang="en-US" b="1" baseline="0" dirty="0"/>
              <a:t>[CLICK] </a:t>
            </a:r>
            <a:r>
              <a:rPr lang="en-US" baseline="0" dirty="0"/>
              <a:t>ambient temperature range of 40 to 55 degrees C with a tolerance of 0.25 degrees.</a:t>
            </a:r>
          </a:p>
          <a:p>
            <a:r>
              <a:rPr lang="en-US" b="1" baseline="0" dirty="0"/>
              <a:t>[CLICK] </a:t>
            </a:r>
            <a:r>
              <a:rPr lang="en-US" baseline="0" dirty="0"/>
              <a:t>DRAM temperature is always held at 15 degrees C above ambient using a local heat source</a:t>
            </a:r>
          </a:p>
          <a:p>
            <a:endParaRPr lang="en-US" baseline="0" dirty="0"/>
          </a:p>
          <a:p>
            <a:r>
              <a:rPr lang="en-US" b="1" baseline="0" dirty="0"/>
              <a:t>[CLICK] </a:t>
            </a:r>
            <a:r>
              <a:rPr lang="en-US" b="0" baseline="0" dirty="0"/>
              <a:t>We had precise control over DRAM commands and timing parameters </a:t>
            </a:r>
          </a:p>
          <a:p>
            <a:r>
              <a:rPr lang="en-US" b="1" baseline="0" dirty="0"/>
              <a:t>[CLICK] </a:t>
            </a:r>
            <a:r>
              <a:rPr lang="en-US" b="0" baseline="0" dirty="0"/>
              <a:t>we test reduced latency effects by reducing the </a:t>
            </a:r>
            <a:r>
              <a:rPr lang="en-US" b="0" baseline="0" dirty="0" err="1"/>
              <a:t>tRCD</a:t>
            </a:r>
            <a:r>
              <a:rPr lang="en-US" b="0" baseline="0" dirty="0"/>
              <a:t> parameter </a:t>
            </a:r>
          </a:p>
          <a:p>
            <a:r>
              <a:rPr lang="en-US" b="1" baseline="0" dirty="0"/>
              <a:t>[CLICK] </a:t>
            </a:r>
            <a:r>
              <a:rPr lang="en-US" b="0" baseline="0" dirty="0"/>
              <a:t>We use a cycle-level simulator called </a:t>
            </a:r>
            <a:r>
              <a:rPr lang="en-US" b="0" baseline="0" dirty="0" err="1"/>
              <a:t>Ramulator</a:t>
            </a:r>
            <a:r>
              <a:rPr lang="en-US" b="0" baseline="0" dirty="0"/>
              <a:t> using SPEC CPU2006 workloads simulating a 4-core system to evaluate the throughput, latency, and system interference of D-</a:t>
            </a:r>
            <a:r>
              <a:rPr lang="en-US" b="0" baseline="0" dirty="0" err="1"/>
              <a:t>RaNGe</a:t>
            </a:r>
            <a:endParaRPr lang="en-US" b="0" baseline="0" dirty="0"/>
          </a:p>
          <a:p>
            <a:r>
              <a:rPr lang="en-US" b="1" baseline="0" dirty="0"/>
              <a:t>[CLICK]</a:t>
            </a:r>
            <a:r>
              <a:rPr lang="en-US" b="0" baseline="0" dirty="0"/>
              <a:t> We also use </a:t>
            </a:r>
            <a:r>
              <a:rPr lang="en-US" b="0" baseline="0" dirty="0" err="1"/>
              <a:t>DRAMPower</a:t>
            </a:r>
            <a:r>
              <a:rPr lang="en-US" b="0" baseline="0" dirty="0"/>
              <a:t> to estimate the DRAM energy consumption of D-</a:t>
            </a:r>
            <a:r>
              <a:rPr lang="en-US" b="0" baseline="0" dirty="0" err="1"/>
              <a:t>RaNGe</a:t>
            </a:r>
            <a:r>
              <a:rPr lang="en-US" b="0" baseline="0" dirty="0"/>
              <a:t> using the output from </a:t>
            </a:r>
            <a:r>
              <a:rPr lang="en-US" b="0" baseline="0" dirty="0" err="1"/>
              <a:t>Ramulator</a:t>
            </a:r>
            <a:r>
              <a:rPr lang="en-US" b="0" baseline="0" dirty="0"/>
              <a:t> </a:t>
            </a:r>
            <a:endParaRPr lang="en-US" b="1" baseline="0" dirty="0"/>
          </a:p>
          <a:p>
            <a:endParaRPr lang="en-US" baseline="0" dirty="0"/>
          </a:p>
          <a:p>
            <a:r>
              <a:rPr lang="en-US" baseline="0" dirty="0"/>
              <a:t>[CLICK]</a:t>
            </a:r>
          </a:p>
          <a:p>
            <a:endParaRPr lang="en-US" baseline="0"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3854821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will now go into our results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6153608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How do we know whether D-</a:t>
            </a:r>
            <a:r>
              <a:rPr lang="en-US" b="1" dirty="0" err="1"/>
              <a:t>RaNGe</a:t>
            </a:r>
            <a:r>
              <a:rPr lang="en-US" b="1" dirty="0"/>
              <a:t> provides truly random values? </a:t>
            </a:r>
          </a:p>
          <a:p>
            <a:endParaRPr lang="en-US" b="1" dirty="0"/>
          </a:p>
          <a:p>
            <a:r>
              <a:rPr lang="en-US" b="1" dirty="0"/>
              <a:t>We test many bitstreams with the NIST Statistical Test Suite for Randomness and show that the RNG cells that we sample pass the test </a:t>
            </a:r>
          </a:p>
          <a:p>
            <a:endParaRPr lang="en-US" b="1" dirty="0"/>
          </a:p>
          <a:p>
            <a:r>
              <a:rPr lang="en-US" b="1" dirty="0"/>
              <a:t>[CLICK] There are more details in the paper.</a:t>
            </a:r>
          </a:p>
          <a:p>
            <a:endParaRPr lang="en-US" b="1" dirty="0"/>
          </a:p>
          <a:p>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3766270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I will now discuss our latency results </a:t>
            </a:r>
          </a:p>
          <a:p>
            <a:endParaRPr lang="en-US" b="1" dirty="0"/>
          </a:p>
          <a:p>
            <a:r>
              <a:rPr lang="en-US" b="1" dirty="0"/>
              <a:t>[CLICK]</a:t>
            </a:r>
            <a:r>
              <a:rPr lang="en-US" b="0" dirty="0"/>
              <a:t> Latency is related to the density of available RNG cells per cache lines</a:t>
            </a:r>
          </a:p>
          <a:p>
            <a:r>
              <a:rPr lang="en-US" b="1" dirty="0"/>
              <a:t>[CLICK]</a:t>
            </a:r>
            <a:r>
              <a:rPr lang="en-US" b="0" dirty="0"/>
              <a:t> This plot shows the number of cache lines that we find in each bank containing a certain number of RNG cells which is on the x-axis. The most we ever observe is 4 RNG cells per cache line. </a:t>
            </a:r>
          </a:p>
          <a:p>
            <a:r>
              <a:rPr lang="en-US" b="1" dirty="0"/>
              <a:t>[CLICK] Each point here is represents the number of </a:t>
            </a:r>
            <a:r>
              <a:rPr lang="en-US" b="1" dirty="0" err="1"/>
              <a:t>cachelines</a:t>
            </a:r>
            <a:r>
              <a:rPr lang="en-US" b="1" dirty="0"/>
              <a:t> containing x RNG cells in a single bank. Note that the y-axis has a logarithmic scale.</a:t>
            </a:r>
          </a:p>
          <a:p>
            <a:r>
              <a:rPr lang="en-US" b="1" dirty="0"/>
              <a:t>[CLICK] We plot the distribution of points for each x value across many banks as a box-and-whisker plot. The median is the red line inside the box and represents the 50 percentile point. The box is bounded by Quartile 3 or the 75 percentile point and Quartile 1 or the 25 percentile point. The outliers are shown with x's.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5635766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We plot the latency distributions for each of the three DRAM manufacturers that we test. The manufacturers are labeled A, B, and C. </a:t>
            </a:r>
          </a:p>
          <a:p>
            <a:endParaRPr lang="en-US" b="1" dirty="0"/>
          </a:p>
          <a:p>
            <a:r>
              <a:rPr lang="en-US" b="1" dirty="0"/>
              <a:t>We use these distributions to determine the latency of generating 64 bits of random data. </a:t>
            </a:r>
          </a:p>
          <a:p>
            <a:endParaRPr lang="en-US" b="1" dirty="0"/>
          </a:p>
          <a:p>
            <a:r>
              <a:rPr lang="en-US" b="1" dirty="0"/>
              <a:t>[CLICK] As a maximum latency, we assume that we are accessing cache lines containing only one single RNG cell and also using only using cache lines within a single bank. We find the maximum latency to be 960 ns. </a:t>
            </a:r>
          </a:p>
          <a:p>
            <a:endParaRPr lang="en-US" b="1" dirty="0"/>
          </a:p>
          <a:p>
            <a:r>
              <a:rPr lang="en-US" b="1" dirty="0"/>
              <a:t>[CLICK] To find the minimum empirical latency, we assume that we are accessing cache lines that contain 4 RNG cells and that we parallelize accesses across all available banks. We find the minimum empirical latency to be 100 ns. </a:t>
            </a:r>
          </a:p>
          <a:p>
            <a:endParaRPr lang="en-US" b="1" dirty="0"/>
          </a:p>
          <a:p>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2744894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 will now present the single channel TRNG throughput evaluation results. </a:t>
            </a:r>
          </a:p>
          <a:p>
            <a:endParaRPr lang="en-US" b="1" dirty="0"/>
          </a:p>
          <a:p>
            <a:r>
              <a:rPr lang="en-US" b="1" dirty="0"/>
              <a:t>[CLICK] we plot a box and whisker plot again for the throughput. The x-axis sweeps the number of banks that we parallelize D-</a:t>
            </a:r>
            <a:r>
              <a:rPr lang="en-US" b="1" dirty="0" err="1"/>
              <a:t>RaNGe</a:t>
            </a:r>
            <a:r>
              <a:rPr lang="en-US" b="1" dirty="0"/>
              <a:t> accesses on, and the y-axis plots the TRNG throughput in terms of Mb/s. </a:t>
            </a:r>
          </a:p>
          <a:p>
            <a:endParaRPr lang="en-US" b="1" dirty="0"/>
          </a:p>
          <a:p>
            <a:r>
              <a:rPr lang="en-US" b="1" dirty="0"/>
              <a:t>[CLICK] we determine the throughput using the RNG cell densities found. </a:t>
            </a:r>
          </a:p>
          <a:p>
            <a:endParaRPr lang="en-US" b="1" dirty="0"/>
          </a:p>
          <a:p>
            <a:r>
              <a:rPr lang="en-US" b="1" dirty="0"/>
              <a:t>[CLICK] for each bank that we use, we select the two cache lines containing the most number of RNG cells </a:t>
            </a:r>
          </a:p>
          <a:p>
            <a:endParaRPr lang="en-US" b="1" dirty="0"/>
          </a:p>
          <a:p>
            <a:r>
              <a:rPr lang="en-US" b="1" dirty="0"/>
              <a:t>[CLICK] The throughput is calculated by taking the number of accesses we can make per second to a cache line when generating random numbers and multiplying that value, by the sum of all RNG cells in our selected cache lines.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5255400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We plot the distributions for all three DRAM  manufacturers </a:t>
            </a:r>
          </a:p>
          <a:p>
            <a:endParaRPr lang="en-US" b="1" dirty="0"/>
          </a:p>
          <a:p>
            <a:r>
              <a:rPr lang="en-US" b="1" dirty="0"/>
              <a:t>[CLICK] Because we have only observed between 1 and 4 RNG cells per cache line, there are a limited number of possible throughputs. </a:t>
            </a:r>
          </a:p>
          <a:p>
            <a:endParaRPr lang="en-US" b="1" dirty="0"/>
          </a:p>
          <a:p>
            <a:r>
              <a:rPr lang="en-US" b="1" dirty="0"/>
              <a:t>[CLICK] We find that we can generate true random numbers at at least 40 Mb/s when parallelizing D-</a:t>
            </a:r>
            <a:r>
              <a:rPr lang="en-US" b="1" dirty="0" err="1"/>
              <a:t>RaNGe</a:t>
            </a:r>
            <a:r>
              <a:rPr lang="en-US" b="1" dirty="0"/>
              <a:t> access across all banks. </a:t>
            </a:r>
          </a:p>
          <a:p>
            <a:endParaRPr lang="en-US" b="1" dirty="0"/>
          </a:p>
          <a:p>
            <a:r>
              <a:rPr lang="en-US" b="1" dirty="0"/>
              <a:t>[CLICK] We find that the maximum throughputs for manufacturers A,B, and C, are around 180, 180, and 130 Mb/s </a:t>
            </a:r>
          </a:p>
          <a:p>
            <a:endParaRPr lang="en-US" b="1" dirty="0"/>
          </a:p>
          <a:p>
            <a:r>
              <a:rPr lang="en-US" b="1" dirty="0"/>
              <a:t>[CLICK] When we parallelize across 4 Channels of DRAM which is often available on systems, D-</a:t>
            </a:r>
            <a:r>
              <a:rPr lang="en-US" b="1" dirty="0" err="1"/>
              <a:t>RaNGe</a:t>
            </a:r>
            <a:r>
              <a:rPr lang="en-US" b="1" dirty="0"/>
              <a:t> can produce random numbers at a maximum of 717 Mb/s and an average of 435 Mb/s </a:t>
            </a:r>
          </a:p>
          <a:p>
            <a:endParaRPr lang="en-US" b="1" dirty="0"/>
          </a:p>
          <a:p>
            <a:r>
              <a:rPr lang="en-US" b="1" dirty="0"/>
              <a:t>[CLICK]</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439210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Let’s now look at the system interference results.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We find that the capacity overhead of D-</a:t>
            </a:r>
            <a:r>
              <a:rPr lang="en-US" b="1" dirty="0" err="1"/>
              <a:t>RaNGe</a:t>
            </a:r>
            <a:r>
              <a:rPr lang="en-US" b="1" dirty="0"/>
              <a:t> is the 6 DRAM rows per DRAM bank that we must reserve. This includes the 2 rows containing the selected </a:t>
            </a:r>
            <a:r>
              <a:rPr lang="en-US" b="1" dirty="0" err="1"/>
              <a:t>cachelines</a:t>
            </a:r>
            <a:r>
              <a:rPr lang="en-US" b="1" dirty="0"/>
              <a:t> and the 4 rows surrounding each side of the two rows. This is an insignificant capacity overhead of less than 0.1%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D-</a:t>
            </a:r>
            <a:r>
              <a:rPr lang="en-US" b="1" dirty="0" err="1"/>
              <a:t>RaNGe</a:t>
            </a:r>
            <a:r>
              <a:rPr lang="en-US" b="1" dirty="0"/>
              <a:t> is inherently a flexible mechanism and can adjust its level of interference in a number of ways. One way would be to change the priority at which D-</a:t>
            </a:r>
            <a:r>
              <a:rPr lang="en-US" b="1" dirty="0" err="1"/>
              <a:t>RaNGe</a:t>
            </a:r>
            <a:r>
              <a:rPr lang="en-US" b="1" dirty="0"/>
              <a:t> accesses are issued compared to regular application DRAM accesses.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In trying to show the flexibility of D-</a:t>
            </a:r>
            <a:r>
              <a:rPr lang="en-US" b="1" dirty="0" err="1"/>
              <a:t>RaNGe</a:t>
            </a:r>
            <a:r>
              <a:rPr lang="en-US" b="1" dirty="0"/>
              <a:t>, we study the SPEC CPU2006 workloads in the pessimistic case where D-</a:t>
            </a:r>
            <a:r>
              <a:rPr lang="en-US" b="1" dirty="0" err="1"/>
              <a:t>RaNGe</a:t>
            </a:r>
            <a:r>
              <a:rPr lang="en-US" b="1" dirty="0"/>
              <a:t> only issues accesses to a DRAM bank when it is idle such that D-</a:t>
            </a:r>
            <a:r>
              <a:rPr lang="en-US" b="1" dirty="0" err="1"/>
              <a:t>RaNGe</a:t>
            </a:r>
            <a:r>
              <a:rPr lang="en-US" b="1" dirty="0"/>
              <a:t> has no interference with concurrently running applications. We find that in this case, D-</a:t>
            </a:r>
            <a:r>
              <a:rPr lang="en-US" b="1" dirty="0" err="1"/>
              <a:t>RaNGe</a:t>
            </a:r>
            <a:r>
              <a:rPr lang="en-US" b="1" dirty="0"/>
              <a:t> can still provide on average 83.1 Mb/s of random data.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Next we will look into the energy consumption of D-</a:t>
            </a:r>
            <a:r>
              <a:rPr lang="en-US" b="1" dirty="0" err="1"/>
              <a:t>RaNGe</a:t>
            </a:r>
            <a:r>
              <a:rPr lang="en-US" b="1" dirty="0"/>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We find that D-</a:t>
            </a:r>
            <a:r>
              <a:rPr lang="en-US" b="1" dirty="0" err="1"/>
              <a:t>RaNGe</a:t>
            </a:r>
            <a:r>
              <a:rPr lang="en-US" b="1" dirty="0"/>
              <a:t> can provide random data at the rate of 4.4 </a:t>
            </a:r>
            <a:r>
              <a:rPr lang="en-US" b="1" dirty="0" err="1"/>
              <a:t>nJ</a:t>
            </a:r>
            <a:r>
              <a:rPr lang="en-US" b="1" dirty="0"/>
              <a:t> per bit, and [CLICK] this was determined by </a:t>
            </a:r>
            <a:r>
              <a:rPr lang="en-US" b="1" dirty="0" err="1"/>
              <a:t>Ramulator</a:t>
            </a:r>
            <a:r>
              <a:rPr lang="en-US" b="1" dirty="0"/>
              <a:t> and </a:t>
            </a:r>
            <a:r>
              <a:rPr lang="en-US" b="1" dirty="0" err="1"/>
              <a:t>DRAMPower</a:t>
            </a:r>
            <a:r>
              <a:rPr lang="en-US" b="1" dirty="0"/>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2313276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baseline="0" dirty="0"/>
              <a:t>Let me briefly talk about </a:t>
            </a:r>
            <a:r>
              <a:rPr lang="en-US" b="0" baseline="0" dirty="0" err="1"/>
              <a:t>othlller</a:t>
            </a:r>
            <a:r>
              <a:rPr lang="en-US" b="0" baseline="0" dirty="0"/>
              <a:t> results that are included in the paper before presenting our comparison of D-</a:t>
            </a:r>
            <a:r>
              <a:rPr lang="en-US" b="0" baseline="0" dirty="0" err="1"/>
              <a:t>RaNGe</a:t>
            </a:r>
            <a:r>
              <a:rPr lang="en-US" b="0" baseline="0" dirty="0"/>
              <a:t> against prior work. These include the following: </a:t>
            </a:r>
          </a:p>
          <a:p>
            <a:r>
              <a:rPr lang="en-US" b="1" baseline="0" dirty="0"/>
              <a:t>[CLICK]</a:t>
            </a:r>
            <a:r>
              <a:rPr lang="en-US" b="0" baseline="0" dirty="0"/>
              <a:t> LPDDR4 DRAM Activation failure characterization, including [CLICK] the spatial distribution, data pattern dependence, temperature effects, and variation over time </a:t>
            </a:r>
          </a:p>
          <a:p>
            <a:r>
              <a:rPr lang="en-US" b="1" baseline="0" dirty="0"/>
              <a:t>[CLICK] </a:t>
            </a:r>
            <a:r>
              <a:rPr lang="en-US" b="0" baseline="0" dirty="0"/>
              <a:t>How D-</a:t>
            </a:r>
            <a:r>
              <a:rPr lang="en-US" b="0" baseline="0" dirty="0" err="1"/>
              <a:t>RaNGe</a:t>
            </a:r>
            <a:r>
              <a:rPr lang="en-US" b="0" baseline="0" dirty="0"/>
              <a:t> meets the basic requirements for an effective TRNG</a:t>
            </a:r>
          </a:p>
          <a:p>
            <a:r>
              <a:rPr lang="en-US" b="1" baseline="0" dirty="0"/>
              <a:t>[CLICK] </a:t>
            </a:r>
            <a:r>
              <a:rPr lang="en-US" b="0" baseline="0" dirty="0"/>
              <a:t>a detailed analysis on </a:t>
            </a:r>
            <a:r>
              <a:rPr lang="en-US" b="1" baseline="0" dirty="0"/>
              <a:t>[CLICK]</a:t>
            </a:r>
            <a:r>
              <a:rPr lang="en-US" b="0" baseline="0" dirty="0"/>
              <a:t> devices of the three major DRAM manufacturers and </a:t>
            </a:r>
            <a:r>
              <a:rPr lang="en-US" b="1" baseline="0" dirty="0"/>
              <a:t>[CLICK] </a:t>
            </a:r>
            <a:r>
              <a:rPr lang="en-US" b="0" baseline="0" dirty="0"/>
              <a:t>D-</a:t>
            </a:r>
            <a:r>
              <a:rPr lang="en-US" b="0" baseline="0" dirty="0" err="1"/>
              <a:t>RaNGe</a:t>
            </a:r>
            <a:r>
              <a:rPr lang="en-US" b="0" baseline="0" dirty="0"/>
              <a:t> energy consumption, 64 bit latency, and throughput</a:t>
            </a:r>
          </a:p>
          <a:p>
            <a:r>
              <a:rPr lang="en-US" b="1" baseline="0" dirty="0"/>
              <a:t>[CLICK] </a:t>
            </a:r>
            <a:r>
              <a:rPr lang="en-US" b="0" baseline="0" dirty="0"/>
              <a:t>Further discussion on </a:t>
            </a:r>
            <a:r>
              <a:rPr lang="en-US" b="1" baseline="0" dirty="0"/>
              <a:t>[CLICK] </a:t>
            </a:r>
            <a:r>
              <a:rPr lang="en-US" b="0" baseline="0" dirty="0"/>
              <a:t>the algorithm for D-</a:t>
            </a:r>
            <a:r>
              <a:rPr lang="en-US" b="0" baseline="0" dirty="0" err="1"/>
              <a:t>RaNGe</a:t>
            </a:r>
            <a:r>
              <a:rPr lang="en-US" b="0" baseline="0" dirty="0"/>
              <a:t> to effectively generate random values, </a:t>
            </a:r>
          </a:p>
          <a:p>
            <a:r>
              <a:rPr lang="en-US" b="1" baseline="0" dirty="0"/>
              <a:t>[CLICK] </a:t>
            </a:r>
            <a:r>
              <a:rPr lang="en-US" b="0" baseline="0" dirty="0"/>
              <a:t>design considerations for D-</a:t>
            </a:r>
            <a:r>
              <a:rPr lang="en-US" b="0" baseline="0" dirty="0" err="1"/>
              <a:t>RaNGe</a:t>
            </a:r>
            <a:endParaRPr lang="en-US" b="0" baseline="0" dirty="0"/>
          </a:p>
          <a:p>
            <a:r>
              <a:rPr lang="en-US" b="1" baseline="0" dirty="0"/>
              <a:t>[CLICK] </a:t>
            </a:r>
            <a:r>
              <a:rPr lang="en-US" b="0" baseline="0" dirty="0"/>
              <a:t>D-</a:t>
            </a:r>
            <a:r>
              <a:rPr lang="en-US" b="0" baseline="0" dirty="0" err="1"/>
              <a:t>RaNGe</a:t>
            </a:r>
            <a:r>
              <a:rPr lang="en-US" b="0" baseline="0" dirty="0"/>
              <a:t> overhead analysis</a:t>
            </a:r>
          </a:p>
          <a:p>
            <a:r>
              <a:rPr lang="en-US" b="1" baseline="0" dirty="0"/>
              <a:t>[CLICK] </a:t>
            </a:r>
            <a:r>
              <a:rPr lang="en-US" b="0" baseline="0" dirty="0"/>
              <a:t>detailed comparison against prior work </a:t>
            </a:r>
          </a:p>
          <a:p>
            <a:r>
              <a:rPr lang="en-US" b="1" baseline="0" dirty="0"/>
              <a:t>[CLICK] </a:t>
            </a:r>
            <a:r>
              <a:rPr lang="en-US" b="0" baseline="0" dirty="0"/>
              <a:t>analysis of NIST statistical test suite results </a:t>
            </a:r>
          </a:p>
          <a:p>
            <a:endParaRPr lang="en-US" b="1" baseline="0" dirty="0"/>
          </a:p>
          <a:p>
            <a:endParaRPr lang="en-US" b="0" baseline="0" dirty="0"/>
          </a:p>
          <a:p>
            <a:endParaRPr lang="en-US" b="0" baseline="0"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3268831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will now discuss the three classes of existing prior work on DRAM-based TRNGs. The first class is DRAM command-scheduling based, the second is DRAM cell charge retention based, and the third is DRAM start-up value based. I will start by comparing against the command-scheduling based TRNG.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4457197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[CLICK] </a:t>
            </a:r>
            <a:r>
              <a:rPr lang="en-US" b="0" dirty="0"/>
              <a:t>In DRAM Command-scheduling based TRNGs, the randomness source is the time it takes to run a code segment containing many DRAM accesses. </a:t>
            </a:r>
          </a:p>
          <a:p>
            <a:r>
              <a:rPr lang="en-US" b="1" dirty="0"/>
              <a:t>[CLICK] </a:t>
            </a:r>
            <a:r>
              <a:rPr lang="en-US" b="0" dirty="0"/>
              <a:t>The authors claim the time to complete this code segment is random because the time to access DRAM is unpredictable due to memory conflicts, refresh operations, calibration, etc. </a:t>
            </a:r>
          </a:p>
          <a:p>
            <a:r>
              <a:rPr lang="en-US" b="1" dirty="0"/>
              <a:t>[CLICK] </a:t>
            </a:r>
            <a:r>
              <a:rPr lang="en-US" b="0" dirty="0"/>
              <a:t>The time to complete this code segment is measured and the lower bits of the timer are extracted as random values, </a:t>
            </a:r>
          </a:p>
          <a:p>
            <a:r>
              <a:rPr lang="en-US" b="1" dirty="0"/>
              <a:t>[CLICK] </a:t>
            </a:r>
            <a:r>
              <a:rPr lang="en-US" b="0" dirty="0"/>
              <a:t>The authors show that this proposal can generate random numbers at 3.4 Mb/s </a:t>
            </a:r>
          </a:p>
          <a:p>
            <a:r>
              <a:rPr lang="en-US" b="1" dirty="0"/>
              <a:t>[CLICK]</a:t>
            </a:r>
            <a:r>
              <a:rPr lang="en-US" b="0" dirty="0"/>
              <a:t> On the other hand, D-</a:t>
            </a:r>
            <a:r>
              <a:rPr lang="en-US" b="0" dirty="0" err="1"/>
              <a:t>RaNGe</a:t>
            </a:r>
            <a:r>
              <a:rPr lang="en-US" b="0" dirty="0"/>
              <a:t> produces true random numbers at over 700 Mb/s which is orders of magnitude higher </a:t>
            </a:r>
            <a:endParaRPr lang="en-US" b="1" dirty="0"/>
          </a:p>
          <a:p>
            <a:r>
              <a:rPr lang="en-US" b="1" dirty="0"/>
              <a:t>[CLICK]</a:t>
            </a:r>
            <a:r>
              <a:rPr lang="en-US" b="0" dirty="0"/>
              <a:t> Unfortunately, we claim that the randomness source is not truly random as it does not rely on a physical non-deterministic phenomena </a:t>
            </a:r>
          </a:p>
          <a:p>
            <a:r>
              <a:rPr lang="en-US" b="1" dirty="0"/>
              <a:t>[CLICK] </a:t>
            </a:r>
            <a:r>
              <a:rPr lang="en-US" b="0" dirty="0"/>
              <a:t>In fact, it heavily depends on the memory controller implementation as we </a:t>
            </a:r>
            <a:r>
              <a:rPr lang="en-US" b="0" dirty="0" err="1"/>
              <a:t>ll</a:t>
            </a:r>
            <a:r>
              <a:rPr lang="en-US" b="0" dirty="0"/>
              <a:t> as concurrently running applications. </a:t>
            </a:r>
          </a:p>
          <a:p>
            <a:r>
              <a:rPr lang="en-US" b="1" dirty="0"/>
              <a:t>[CLICK] </a:t>
            </a:r>
            <a:r>
              <a:rPr lang="en-US" b="0" dirty="0"/>
              <a:t>it also can only provide a very small throughput of True random numbers compared to D-</a:t>
            </a:r>
            <a:r>
              <a:rPr lang="en-US" b="0" dirty="0" err="1"/>
              <a:t>RaNGe</a:t>
            </a:r>
            <a:r>
              <a:rPr lang="en-US" b="0" dirty="0"/>
              <a:t> </a:t>
            </a:r>
          </a:p>
          <a:p>
            <a:endParaRPr lang="en-US" b="1" dirty="0"/>
          </a:p>
          <a:p>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07902827"/>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next prior work I will discuss is the DRAM cell charge retention based TRNGs along with some background information</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8755673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DRAM </a:t>
            </a:r>
            <a:r>
              <a:rPr lang="en-US" b="1" dirty="0"/>
              <a:t>encodes</a:t>
            </a:r>
            <a:r>
              <a:rPr lang="en-US" b="1" baseline="0" dirty="0"/>
              <a:t> </a:t>
            </a:r>
            <a:r>
              <a:rPr lang="en-US" baseline="0" dirty="0"/>
              <a:t>data in </a:t>
            </a:r>
            <a:r>
              <a:rPr lang="en-US" b="1" baseline="0" dirty="0"/>
              <a:t>fundamentally leaky </a:t>
            </a:r>
            <a:r>
              <a:rPr lang="en-US" b="0" baseline="0" dirty="0"/>
              <a:t>capacitors </a:t>
            </a:r>
            <a:r>
              <a:rPr lang="en-US" b="1" baseline="0" dirty="0"/>
              <a:t>[CLICK] </a:t>
            </a:r>
            <a:r>
              <a:rPr lang="en-US" b="0" baseline="0" dirty="0"/>
              <a:t>Here is a </a:t>
            </a:r>
            <a:r>
              <a:rPr lang="en-US" b="1" baseline="0" dirty="0"/>
              <a:t>simplified diagram </a:t>
            </a:r>
            <a:r>
              <a:rPr lang="en-US" b="0" baseline="0" dirty="0"/>
              <a:t>of a DRAM cell. </a:t>
            </a:r>
          </a:p>
          <a:p>
            <a:r>
              <a:rPr lang="en-US" b="1" baseline="0" dirty="0"/>
              <a:t>[CLICK]</a:t>
            </a:r>
          </a:p>
          <a:p>
            <a:r>
              <a:rPr lang="en-US" b="0" baseline="0" dirty="0"/>
              <a:t>There are a </a:t>
            </a:r>
            <a:r>
              <a:rPr lang="en-US" b="1" baseline="0" dirty="0"/>
              <a:t>number of leakage paths </a:t>
            </a:r>
            <a:r>
              <a:rPr lang="en-US" b="0" baseline="0" dirty="0"/>
              <a:t>by which charge can </a:t>
            </a:r>
            <a:r>
              <a:rPr lang="en-US" b="1" baseline="0" dirty="0"/>
              <a:t>enter or exit the capacitor</a:t>
            </a:r>
            <a:r>
              <a:rPr lang="en-US" b="0" baseline="0" dirty="0"/>
              <a:t>.</a:t>
            </a:r>
          </a:p>
          <a:p>
            <a:r>
              <a:rPr lang="en-US" b="1" baseline="0" dirty="0"/>
              <a:t>[CLICK]</a:t>
            </a:r>
          </a:p>
          <a:p>
            <a:r>
              <a:rPr lang="en-US" b="0" baseline="0" dirty="0"/>
              <a:t>The </a:t>
            </a:r>
            <a:r>
              <a:rPr lang="en-US" b="1" baseline="0" dirty="0"/>
              <a:t>important thing to note </a:t>
            </a:r>
            <a:r>
              <a:rPr lang="en-US" b="0" baseline="0" dirty="0"/>
              <a:t>is that stored data can be corrupted if too much charge leaks</a:t>
            </a:r>
          </a:p>
          <a:p>
            <a:r>
              <a:rPr lang="en-US" b="0" baseline="0" dirty="0"/>
              <a:t>Which is the </a:t>
            </a:r>
            <a:r>
              <a:rPr lang="en-US" b="1" baseline="0" dirty="0"/>
              <a:t>same as saying </a:t>
            </a:r>
            <a:r>
              <a:rPr lang="en-US" b="0" baseline="0" dirty="0"/>
              <a:t>if the </a:t>
            </a:r>
            <a:r>
              <a:rPr lang="en-US" b="1" baseline="0" dirty="0"/>
              <a:t>capacitor voltage degrades </a:t>
            </a:r>
            <a:r>
              <a:rPr lang="en-US" b="0" baseline="0" dirty="0"/>
              <a:t>too much</a:t>
            </a:r>
          </a:p>
          <a:p>
            <a:r>
              <a:rPr lang="en-US" b="1" baseline="0" dirty="0"/>
              <a:t>[END]</a:t>
            </a:r>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2266238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a:t>
            </a:r>
            <a:r>
              <a:rPr lang="en-US" baseline="0" dirty="0"/>
              <a:t> we have a </a:t>
            </a:r>
            <a:r>
              <a:rPr lang="en-US" b="1" baseline="0" dirty="0"/>
              <a:t>simplified diagram </a:t>
            </a:r>
            <a:r>
              <a:rPr lang="en-US" baseline="0" dirty="0"/>
              <a:t>of the </a:t>
            </a:r>
            <a:r>
              <a:rPr lang="en-US" b="1" baseline="0" dirty="0"/>
              <a:t>capacitor voltage over time</a:t>
            </a:r>
          </a:p>
          <a:p>
            <a:r>
              <a:rPr lang="en-US" b="0" baseline="0" dirty="0"/>
              <a:t>We see that the </a:t>
            </a:r>
            <a:r>
              <a:rPr lang="en-US" b="1" baseline="0" dirty="0"/>
              <a:t>voltage decreases </a:t>
            </a:r>
            <a:r>
              <a:rPr lang="en-US" b="0" baseline="0" dirty="0"/>
              <a:t>over time in an </a:t>
            </a:r>
            <a:r>
              <a:rPr lang="en-US" b="1" baseline="0" dirty="0"/>
              <a:t>exponential decay</a:t>
            </a:r>
            <a:r>
              <a:rPr lang="en-US" b="0" baseline="0" dirty="0"/>
              <a:t>.</a:t>
            </a:r>
          </a:p>
          <a:p>
            <a:r>
              <a:rPr lang="en-US" b="1" baseline="0" dirty="0"/>
              <a:t>[CLICK]</a:t>
            </a:r>
          </a:p>
          <a:p>
            <a:r>
              <a:rPr lang="en-US" b="0" baseline="0" dirty="0"/>
              <a:t>Again we have our voltage, </a:t>
            </a:r>
            <a:r>
              <a:rPr lang="en-US" b="0" baseline="0" dirty="0" err="1"/>
              <a:t>Vmin</a:t>
            </a:r>
            <a:r>
              <a:rPr lang="en-US" b="0" baseline="0" dirty="0"/>
              <a:t>, under which we can no longer guarantee that we will correctly read the data that was originally stored in the cell.</a:t>
            </a:r>
          </a:p>
          <a:p>
            <a:r>
              <a:rPr lang="en-US" b="1" baseline="0" dirty="0"/>
              <a:t>[CLICK]</a:t>
            </a:r>
          </a:p>
          <a:p>
            <a:r>
              <a:rPr lang="en-US" b="0" baseline="0" dirty="0"/>
              <a:t>As long as a cell’s voltage remains above this line, we consider this a retention success.</a:t>
            </a:r>
          </a:p>
          <a:p>
            <a:r>
              <a:rPr lang="en-US" b="1" baseline="0" dirty="0"/>
              <a:t>[CLICK]</a:t>
            </a:r>
          </a:p>
          <a:p>
            <a:r>
              <a:rPr lang="en-US" b="0" baseline="0" dirty="0"/>
              <a:t>However, as soon as the voltage drops below </a:t>
            </a:r>
            <a:r>
              <a:rPr lang="en-US" b="0" baseline="0" dirty="0" err="1"/>
              <a:t>Vmin</a:t>
            </a:r>
            <a:r>
              <a:rPr lang="en-US" b="0" baseline="0" dirty="0"/>
              <a:t>, we consider this a retention failure</a:t>
            </a:r>
          </a:p>
          <a:p>
            <a:r>
              <a:rPr lang="en-US" b="1" baseline="0" dirty="0"/>
              <a:t>[CLICK]</a:t>
            </a:r>
          </a:p>
          <a:p>
            <a:r>
              <a:rPr lang="en-US" b="0" baseline="0" dirty="0"/>
              <a:t>We define the length of time that must elapse before a cell experiences a retention failure as the ‘retention time’ of a cell.</a:t>
            </a:r>
          </a:p>
          <a:p>
            <a:r>
              <a:rPr lang="en-US" b="1" baseline="0" dirty="0"/>
              <a:t>[END]</a:t>
            </a:r>
          </a:p>
          <a:p>
            <a:endParaRPr lang="en-US" b="0" baseline="0" dirty="0"/>
          </a:p>
          <a:p>
            <a:endParaRPr lang="en-US" b="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410402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a:t>[CLICK] </a:t>
            </a:r>
            <a:r>
              <a:rPr lang="en-US" b="0" baseline="0" dirty="0"/>
              <a:t>Retention-based TRNGs generate random values using data from cells that fail randomly with a refresh interval N. We induce retention failures by disabling refresh for a time longer than the standard 64ms. </a:t>
            </a:r>
          </a:p>
          <a:p>
            <a:r>
              <a:rPr lang="en-US" b="1" baseline="0" dirty="0"/>
              <a:t>[CLICK] </a:t>
            </a:r>
            <a:r>
              <a:rPr lang="en-US" b="0" baseline="0" dirty="0"/>
              <a:t>Here is a cartoon showing the variation of cell retention times in different colors. </a:t>
            </a:r>
          </a:p>
          <a:p>
            <a:r>
              <a:rPr lang="en-US" b="1" baseline="0" dirty="0"/>
              <a:t>[CLICK] </a:t>
            </a:r>
            <a:r>
              <a:rPr lang="en-US" b="0" baseline="0" dirty="0"/>
              <a:t>When we disable refresh for a time interval N, we see that the charge in different cells leak over time. </a:t>
            </a:r>
          </a:p>
          <a:p>
            <a:r>
              <a:rPr lang="en-US" b="1" baseline="0" dirty="0"/>
              <a:t>[CLICK] </a:t>
            </a:r>
            <a:r>
              <a:rPr lang="en-US" b="0" baseline="0" dirty="0"/>
              <a:t>some cells leak charge below </a:t>
            </a:r>
            <a:r>
              <a:rPr lang="en-US" b="0" baseline="0" dirty="0" err="1"/>
              <a:t>Vmin</a:t>
            </a:r>
            <a:r>
              <a:rPr lang="en-US" b="0" baseline="0" dirty="0"/>
              <a:t> which results in retention failures, but </a:t>
            </a:r>
          </a:p>
          <a:p>
            <a:r>
              <a:rPr lang="en-US" b="1" baseline="0" dirty="0"/>
              <a:t>[CLICK] </a:t>
            </a:r>
            <a:r>
              <a:rPr lang="en-US" b="0" baseline="0" dirty="0"/>
              <a:t>other cells can handle a longer refresh interval without failing.</a:t>
            </a:r>
          </a:p>
          <a:p>
            <a:r>
              <a:rPr lang="en-US" b="0" baseline="0" dirty="0"/>
              <a:t>[CLICK] After time N, some cells leak close to </a:t>
            </a:r>
            <a:r>
              <a:rPr lang="en-US" b="0" baseline="0" dirty="0" err="1"/>
              <a:t>Vmin</a:t>
            </a:r>
            <a:r>
              <a:rPr lang="en-US" b="0" baseline="0" dirty="0"/>
              <a:t> and it is these cells that fail randomly. We refer to these as RNG cells in this context. </a:t>
            </a:r>
          </a:p>
          <a:p>
            <a:endParaRPr lang="en-US" b="0"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78173614"/>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a:t>[CLICK] </a:t>
            </a:r>
            <a:r>
              <a:rPr lang="en-US" b="0" baseline="0" dirty="0"/>
              <a:t>Retention-based TRNGs generate random values using data from cells that fail randomly with a refresh interval N. We induce retention failures by disabling refresh for a time longer than the standard 64ms. </a:t>
            </a:r>
          </a:p>
          <a:p>
            <a:r>
              <a:rPr lang="en-US" b="1" baseline="0" dirty="0"/>
              <a:t>[CLICK] </a:t>
            </a:r>
            <a:r>
              <a:rPr lang="en-US" b="0" baseline="0" dirty="0"/>
              <a:t>Here is a cartoon showing the variation of cell retention times in different colors. </a:t>
            </a:r>
          </a:p>
          <a:p>
            <a:r>
              <a:rPr lang="en-US" b="1" baseline="0" dirty="0"/>
              <a:t>[CLICK] </a:t>
            </a:r>
            <a:r>
              <a:rPr lang="en-US" b="0" baseline="0" dirty="0"/>
              <a:t>When we disable refresh for a time interval N, we see that the charge in different cells leak over time. </a:t>
            </a:r>
          </a:p>
          <a:p>
            <a:r>
              <a:rPr lang="en-US" b="1" baseline="0" dirty="0"/>
              <a:t>[CLICK] </a:t>
            </a:r>
            <a:r>
              <a:rPr lang="en-US" b="0" baseline="0" dirty="0"/>
              <a:t>some cells leak charge below </a:t>
            </a:r>
            <a:r>
              <a:rPr lang="en-US" b="0" baseline="0" dirty="0" err="1"/>
              <a:t>Vmin</a:t>
            </a:r>
            <a:r>
              <a:rPr lang="en-US" b="0" baseline="0" dirty="0"/>
              <a:t> which results in retention failures, but </a:t>
            </a:r>
          </a:p>
          <a:p>
            <a:r>
              <a:rPr lang="en-US" b="1" baseline="0" dirty="0"/>
              <a:t>[CLICK] </a:t>
            </a:r>
            <a:r>
              <a:rPr lang="en-US" b="0" baseline="0" dirty="0"/>
              <a:t>other cells can handle a longer refresh interval without failing.</a:t>
            </a:r>
          </a:p>
          <a:p>
            <a:r>
              <a:rPr lang="en-US" b="0" baseline="0" dirty="0"/>
              <a:t>[CLICK] After time N, some cells leak close to </a:t>
            </a:r>
            <a:r>
              <a:rPr lang="en-US" b="0" baseline="0" dirty="0" err="1"/>
              <a:t>Vmin</a:t>
            </a:r>
            <a:r>
              <a:rPr lang="en-US" b="0" baseline="0" dirty="0"/>
              <a:t> and it is these cells that fail randomly. We refer to these as RNG cells in this context. </a:t>
            </a:r>
          </a:p>
          <a:p>
            <a:endParaRPr lang="en-US" b="0"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56278814"/>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Unfortunately, DRAM retention-</a:t>
            </a:r>
            <a:r>
              <a:rPr lang="en-US" b="0" dirty="0" err="1"/>
              <a:t>baed</a:t>
            </a:r>
            <a:r>
              <a:rPr lang="en-US" b="0" dirty="0"/>
              <a:t> TRNGs have weaknesses </a:t>
            </a:r>
          </a:p>
          <a:p>
            <a:endParaRPr lang="en-US" b="1" dirty="0"/>
          </a:p>
          <a:p>
            <a:r>
              <a:rPr lang="en-US" b="1" dirty="0"/>
              <a:t>[CLICK] </a:t>
            </a:r>
            <a:r>
              <a:rPr lang="en-US" b="0" dirty="0"/>
              <a:t>They generate random values with a low throughput and high latency </a:t>
            </a:r>
          </a:p>
          <a:p>
            <a:r>
              <a:rPr lang="en-US" b="1" dirty="0"/>
              <a:t>[CLICK] </a:t>
            </a:r>
            <a:r>
              <a:rPr lang="en-US" b="0" dirty="0"/>
              <a:t>Prior work shows that 40 second refresh intervals result in 256 random bits of data per 4MB DRAM blocks. This means that fully using a 32GB DRAM device would result in 0.05 Mb/s. This is significantly lower than D-</a:t>
            </a:r>
            <a:r>
              <a:rPr lang="en-US" b="0" dirty="0" err="1"/>
              <a:t>RaNGe</a:t>
            </a:r>
            <a:r>
              <a:rPr lang="en-US" b="0" dirty="0"/>
              <a:t> and [</a:t>
            </a:r>
            <a:r>
              <a:rPr lang="en-US" b="1" dirty="0"/>
              <a:t>CLICK] </a:t>
            </a:r>
            <a:r>
              <a:rPr lang="en-US" b="0" dirty="0"/>
              <a:t>has a much higher capacity overhead. </a:t>
            </a:r>
            <a:r>
              <a:rPr lang="en-US" b="1" dirty="0"/>
              <a:t>[CLICK] </a:t>
            </a:r>
            <a:r>
              <a:rPr lang="en-US" b="0" dirty="0"/>
              <a:t>Requiring reserving large region of DRAM during random number generation, since a whole 4MB DRAM block only produces 256 bits.</a:t>
            </a:r>
          </a:p>
          <a:p>
            <a:endParaRPr lang="en-US" b="0" dirty="0"/>
          </a:p>
          <a:p>
            <a:r>
              <a:rPr lang="en-US" b="1" dirty="0"/>
              <a:t>[CLICK]</a:t>
            </a:r>
            <a:r>
              <a:rPr lang="en-US" b="0" dirty="0"/>
              <a:t> They have high energy consumption. </a:t>
            </a:r>
          </a:p>
          <a:p>
            <a:r>
              <a:rPr lang="en-US" b="1" dirty="0"/>
              <a:t>[CLICK]</a:t>
            </a:r>
            <a:r>
              <a:rPr lang="en-US" b="0" dirty="0"/>
              <a:t> They consume 6.8milliJ per bit since they have a very long idle time for waiting for retention failure to occur. </a:t>
            </a:r>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6386710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Lastly, I will discuss the third class of DRAM-based TRNGs: DRAM start-up value based TRNGs.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66858100"/>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[CLICK]</a:t>
            </a:r>
            <a:r>
              <a:rPr lang="en-US" b="0" dirty="0"/>
              <a:t> Prior work exploit the interaction of </a:t>
            </a:r>
            <a:r>
              <a:rPr lang="en-US" b="0" dirty="0" err="1"/>
              <a:t>precharge</a:t>
            </a:r>
            <a:r>
              <a:rPr lang="en-US" b="0" dirty="0"/>
              <a:t> and row decoder logic, and column select lines when a device is powered up to produce random values in some DRAM cells</a:t>
            </a:r>
            <a:r>
              <a:rPr lang="en-US" b="1" dirty="0"/>
              <a:t>. </a:t>
            </a:r>
          </a:p>
          <a:p>
            <a:r>
              <a:rPr lang="en-US" b="1" dirty="0"/>
              <a:t>[CLICK] </a:t>
            </a:r>
            <a:r>
              <a:rPr lang="en-US" b="0" dirty="0"/>
              <a:t>Prior works propose power cycling DRAM to extract the random data resident in those cells. </a:t>
            </a:r>
          </a:p>
          <a:p>
            <a:r>
              <a:rPr lang="en-US" b="1" dirty="0"/>
              <a:t>[CLICK] </a:t>
            </a:r>
            <a:r>
              <a:rPr lang="en-US" b="0" dirty="0"/>
              <a:t>unfortunately, these TRNGs come with their own constraints as well.</a:t>
            </a:r>
          </a:p>
          <a:p>
            <a:r>
              <a:rPr lang="en-US" b="1" dirty="0"/>
              <a:t>[CLICK]</a:t>
            </a:r>
            <a:r>
              <a:rPr lang="en-US" b="0" dirty="0"/>
              <a:t> The latency of  generating random values depends on a long DRAM power cycle time. While the authors do not evaluate this, there is </a:t>
            </a:r>
            <a:r>
              <a:rPr lang="en-US" b="0" dirty="0" err="1"/>
              <a:t>oftentime</a:t>
            </a:r>
            <a:r>
              <a:rPr lang="en-US" b="0" dirty="0"/>
              <a:t> a high latency in power cycling DRAM due to all the initialization and calibration required for reading and writing from DRAM. </a:t>
            </a:r>
          </a:p>
          <a:p>
            <a:r>
              <a:rPr lang="en-US" b="1" dirty="0"/>
              <a:t>[CLICK]</a:t>
            </a:r>
            <a:r>
              <a:rPr lang="en-US" b="0" dirty="0"/>
              <a:t> this mechanism also has a high storage cost since all data will be lost during the power cycle, </a:t>
            </a:r>
            <a:r>
              <a:rPr lang="en-US" b="1" dirty="0"/>
              <a:t> </a:t>
            </a:r>
            <a:endParaRPr lang="en-US" b="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2814192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Compared to all prior work, D-</a:t>
            </a:r>
            <a:r>
              <a:rPr lang="en-US" dirty="0" err="1"/>
              <a:t>RaNGe</a:t>
            </a:r>
            <a:r>
              <a:rPr lang="en-US" dirty="0"/>
              <a:t> performs better in terms of all the identified characteristics of an effective TRNG. </a:t>
            </a:r>
          </a:p>
          <a:p>
            <a:r>
              <a:rPr lang="en-US" b="1" dirty="0"/>
              <a:t>[CLICK]</a:t>
            </a:r>
            <a:r>
              <a:rPr lang="en-US" b="0" dirty="0"/>
              <a:t> Compared to Command Scheduling, D-</a:t>
            </a:r>
            <a:r>
              <a:rPr lang="en-US" b="0" dirty="0" err="1"/>
              <a:t>RaNGe</a:t>
            </a:r>
            <a:r>
              <a:rPr lang="en-US" b="0" dirty="0"/>
              <a:t> actually samples a truly random entropy source, and provides random values at significantly higher throughput and lower latency. </a:t>
            </a:r>
          </a:p>
          <a:p>
            <a:endParaRPr lang="en-US" b="0" dirty="0"/>
          </a:p>
          <a:p>
            <a:r>
              <a:rPr lang="en-US" b="1" dirty="0"/>
              <a:t>[CLICK]</a:t>
            </a:r>
            <a:r>
              <a:rPr lang="en-US" b="0" dirty="0"/>
              <a:t> compared to retention time, D-</a:t>
            </a:r>
            <a:r>
              <a:rPr lang="en-US" b="0" dirty="0" err="1"/>
              <a:t>RaNGe</a:t>
            </a:r>
            <a:r>
              <a:rPr lang="en-US" b="0" dirty="0"/>
              <a:t> provides random values at orders of magnitude higher throughput, less energy, and lower latency. </a:t>
            </a:r>
          </a:p>
          <a:p>
            <a:r>
              <a:rPr lang="en-US" b="1" dirty="0"/>
              <a:t>[CLICK]</a:t>
            </a:r>
            <a:r>
              <a:rPr lang="en-US" b="0" dirty="0"/>
              <a:t> Compared to startup values, D-</a:t>
            </a:r>
            <a:r>
              <a:rPr lang="en-US" b="0" dirty="0" err="1"/>
              <a:t>RaNGe</a:t>
            </a:r>
            <a:r>
              <a:rPr lang="en-US" b="0" dirty="0"/>
              <a:t> can continuously produce random values, and likely generate random values with much lower latency and higher throughput.</a:t>
            </a:r>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15719995"/>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now let me conclude by giving the summary</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00658591"/>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a:t>To begin, I</a:t>
            </a:r>
            <a:r>
              <a:rPr lang="en-US" baseline="0" dirty="0"/>
              <a:t> will give a brief overview. </a:t>
            </a:r>
            <a:r>
              <a:rPr lang="en-US" b="1" baseline="0" dirty="0"/>
              <a:t>[CLICK]</a:t>
            </a:r>
            <a:r>
              <a:rPr lang="en-US" baseline="0" dirty="0"/>
              <a:t> Our motivation is that high throughput true random numbers enable system security, and various randomized algorithms. </a:t>
            </a:r>
          </a:p>
          <a:p>
            <a:r>
              <a:rPr lang="en-US" baseline="0" dirty="0"/>
              <a:t>[CLICK] Unfortunately, many systems like IoT, mobile, and embedded systems do not have dedicated true random number generator (TRNG) hardware. However, they do have DRAM devices, on which a few recent papers have proposed generating true random numbers on. </a:t>
            </a:r>
          </a:p>
          <a:p>
            <a:endParaRPr lang="en-US" b="0" baseline="0" dirty="0"/>
          </a:p>
          <a:p>
            <a:r>
              <a:rPr lang="en-US" b="1" baseline="0" dirty="0"/>
              <a:t>[CLICK] </a:t>
            </a:r>
            <a:r>
              <a:rPr lang="en-US" b="0" baseline="0" dirty="0"/>
              <a:t>The problem is that current DRAM-based TRNGs either [CLICK] do not sample a fundamentally non-deterministic entropy source, which may not result in true random numbers, or [CLICK] they are too slow for continuous high-throughput operation</a:t>
            </a:r>
          </a:p>
          <a:p>
            <a:endParaRPr lang="en-US" b="0" baseline="0" dirty="0"/>
          </a:p>
          <a:p>
            <a:r>
              <a:rPr lang="en-US" b="1" baseline="0" dirty="0"/>
              <a:t>[CLICK]</a:t>
            </a:r>
            <a:r>
              <a:rPr lang="en-US" b="0" baseline="0" dirty="0"/>
              <a:t> Our goal is to develop a novel and effective TRNG for existing commodity DRAM devices that can provide continuous high-throughput random values at low latency while minimally affecting concurrently running applications. </a:t>
            </a:r>
          </a:p>
          <a:p>
            <a:endParaRPr lang="en-US" b="0" baseline="0" dirty="0"/>
          </a:p>
          <a:p>
            <a:r>
              <a:rPr lang="en-US" b="1" baseline="0" dirty="0"/>
              <a:t>[CLICK]</a:t>
            </a:r>
            <a:r>
              <a:rPr lang="en-US" b="0" baseline="0" dirty="0"/>
              <a:t> We propose D-</a:t>
            </a:r>
            <a:r>
              <a:rPr lang="en-US" b="0" baseline="0" dirty="0" err="1"/>
              <a:t>RaNGe</a:t>
            </a:r>
            <a:r>
              <a:rPr lang="en-US" b="0" baseline="0" dirty="0"/>
              <a:t>, a high-throughput TRNG that reduces DRAM access latency below reliable values and exploits DRAM cell failure probabilities to quickly generate random values </a:t>
            </a:r>
          </a:p>
          <a:p>
            <a:endParaRPr lang="en-US" b="0" baseline="0" dirty="0"/>
          </a:p>
          <a:p>
            <a:r>
              <a:rPr lang="en-US" b="1" baseline="0" dirty="0"/>
              <a:t>[CLICK]</a:t>
            </a:r>
            <a:r>
              <a:rPr lang="en-US" b="0" baseline="0" dirty="0"/>
              <a:t> In our evaluation</a:t>
            </a:r>
          </a:p>
          <a:p>
            <a:r>
              <a:rPr lang="en-US" b="1" baseline="0" dirty="0"/>
              <a:t>[CLICK]</a:t>
            </a:r>
            <a:r>
              <a:rPr lang="en-US" b="0" baseline="0" dirty="0"/>
              <a:t> we experimentally characterize 282 real LPDDR4 DRAM devices and </a:t>
            </a:r>
            <a:r>
              <a:rPr lang="en-US" b="1" baseline="0" dirty="0"/>
              <a:t>[CLICK]</a:t>
            </a:r>
            <a:r>
              <a:rPr lang="en-US" b="0" baseline="0" dirty="0"/>
              <a:t> find that D-</a:t>
            </a:r>
            <a:r>
              <a:rPr lang="en-US" b="0" baseline="0" dirty="0" err="1"/>
              <a:t>RaNGe</a:t>
            </a:r>
            <a:r>
              <a:rPr lang="en-US" b="0" baseline="0" dirty="0"/>
              <a:t> provides random values at over 700 Mb/s which is orders of magnitude over prior DRAM-based TRNGs [CLICK] In addition, D-</a:t>
            </a:r>
            <a:r>
              <a:rPr lang="en-US" b="0" baseline="0" dirty="0" err="1"/>
              <a:t>RaNGe</a:t>
            </a:r>
            <a:r>
              <a:rPr lang="en-US" b="0" baseline="0" dirty="0"/>
              <a:t> can provide 64 bits of random data in 100 ns which is 180x faster than prior proposals </a:t>
            </a:r>
            <a:endParaRPr lang="en-US" b="1"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49150803"/>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20 Minute</a:t>
            </a:r>
            <a:r>
              <a:rPr lang="en-US" baseline="0" dirty="0"/>
              <a:t> talk 5 minute questions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Hello, my name is Jeremie Kim and I will be presenting D-</a:t>
            </a:r>
            <a:r>
              <a:rPr lang="en-US" baseline="0" dirty="0" err="1"/>
              <a:t>RaNGe</a:t>
            </a:r>
            <a:r>
              <a:rPr lang="en-US" baseline="0" dirty="0"/>
              <a:t>: a mechanism that uses commodity DRAM devices to generate true random numbers with low latency and high throughput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39836460"/>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20 Minute</a:t>
            </a:r>
            <a:r>
              <a:rPr lang="en-US" baseline="0" dirty="0"/>
              <a:t> talk 5 minute questions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Hello, my name is </a:t>
            </a:r>
            <a:r>
              <a:rPr lang="en-US" baseline="0" dirty="0" err="1"/>
              <a:t>Jeremie</a:t>
            </a:r>
            <a:r>
              <a:rPr lang="en-US" baseline="0" dirty="0"/>
              <a:t> Kim and I will be presenting the DRAM Latency PUF, a mechanism to quickly evaluate physical </a:t>
            </a:r>
            <a:r>
              <a:rPr lang="en-US" baseline="0" dirty="0" err="1"/>
              <a:t>unclonable</a:t>
            </a:r>
            <a:r>
              <a:rPr lang="en-US" baseline="0" dirty="0"/>
              <a:t> functions by exploiting the latency-reliability tradeoff in modern commodity DRAM devices.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82342884"/>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a:t>To begin, I</a:t>
            </a:r>
            <a:r>
              <a:rPr lang="en-US" baseline="0" dirty="0"/>
              <a:t> will give a brief overview. </a:t>
            </a:r>
            <a:r>
              <a:rPr lang="en-US" b="1" baseline="0" dirty="0"/>
              <a:t>[CLICK]</a:t>
            </a:r>
            <a:r>
              <a:rPr lang="en-US" baseline="0" dirty="0"/>
              <a:t> Our motivation is that we can </a:t>
            </a:r>
            <a:r>
              <a:rPr lang="en-US" b="1" baseline="0" dirty="0"/>
              <a:t>[CLICK]</a:t>
            </a:r>
            <a:r>
              <a:rPr lang="en-US" baseline="0" dirty="0"/>
              <a:t> </a:t>
            </a:r>
            <a:r>
              <a:rPr lang="en-US" b="0" baseline="0" dirty="0"/>
              <a:t>authenticate a system via unique signatures if we can evaluate a Physical </a:t>
            </a:r>
            <a:r>
              <a:rPr lang="en-US" b="0" baseline="0" dirty="0" err="1"/>
              <a:t>Unclonable</a:t>
            </a:r>
            <a:r>
              <a:rPr lang="en-US" b="0" baseline="0" dirty="0"/>
              <a:t> Function (PUF) on it</a:t>
            </a:r>
            <a:r>
              <a:rPr lang="en-US" baseline="0" dirty="0"/>
              <a:t>. </a:t>
            </a:r>
            <a:r>
              <a:rPr lang="en-US" b="1" baseline="0" dirty="0"/>
              <a:t>[CLICK]</a:t>
            </a:r>
            <a:r>
              <a:rPr lang="en-US" b="0" baseline="0" dirty="0"/>
              <a:t> These signatures or PUF responses reflect inherent properties of a device making it unique to the DRAM device generating it. </a:t>
            </a:r>
            <a:r>
              <a:rPr lang="en-US" b="1" baseline="0" dirty="0"/>
              <a:t>[CLICK]</a:t>
            </a:r>
            <a:r>
              <a:rPr lang="en-US" b="0" baseline="0" dirty="0"/>
              <a:t> DRAM memory technology is widely used today and has significantly many units that can be used in PUF evaluation, which makes it a promising substrate to evaluate PUFs on. A DRAM PUF would enable you to authenticate any system with a DRAM device on it.</a:t>
            </a:r>
            <a:r>
              <a:rPr lang="en-US" baseline="0" dirty="0"/>
              <a:t> </a:t>
            </a:r>
            <a:r>
              <a:rPr lang="en-US" b="1" baseline="0" dirty="0"/>
              <a:t>[CLICK] </a:t>
            </a:r>
            <a:r>
              <a:rPr lang="en-US" b="0" baseline="0" dirty="0"/>
              <a:t>The main problem is that current DRAM PUFs are either slow, taking on the order of minutes to evaluate, require a DRAM reboot, or require additional custom hardware and cannot be used on commodity DRAM devices. </a:t>
            </a:r>
            <a:r>
              <a:rPr lang="en-US" b="1" baseline="0" dirty="0"/>
              <a:t>[CLICK] </a:t>
            </a:r>
            <a:r>
              <a:rPr lang="en-US" b="0" baseline="0" dirty="0"/>
              <a:t>To this end</a:t>
            </a:r>
            <a:r>
              <a:rPr lang="en-US" b="1" baseline="0" dirty="0"/>
              <a:t> </a:t>
            </a:r>
            <a:r>
              <a:rPr lang="en-US" b="0" baseline="0" dirty="0"/>
              <a:t>the goal of this work is to develop a novel and effective PUF for commodity DRAM devices that can be evaluated with low latency and low system interference across all operating temperatures. </a:t>
            </a:r>
            <a:r>
              <a:rPr lang="en-US" b="1" baseline="0" dirty="0"/>
              <a:t>[CLICK] </a:t>
            </a:r>
            <a:r>
              <a:rPr lang="en-US" b="0" baseline="0" dirty="0"/>
              <a:t>Our key idea is to reduce DRAM read access latency below the reliable datasheet specifications using software-only system calls in order to exploit the resulting error patterns as unique identifiers. We can do this because we observe that we get reliable and consistent error patterns as a result that can be used as a PUF responses</a:t>
            </a:r>
            <a:r>
              <a:rPr lang="en-US" b="0" i="1" u="none" baseline="0" dirty="0"/>
              <a:t> </a:t>
            </a:r>
            <a:r>
              <a:rPr lang="en-US" b="1" baseline="0" dirty="0"/>
              <a:t>[CLICK] </a:t>
            </a:r>
            <a:r>
              <a:rPr lang="en-US" b="0" baseline="0" dirty="0"/>
              <a:t>We experimentally characterize 223 real LPDDR4 DRAM devices, and show that DRAM latency PUFs satisfy the requirements of an effective PUF</a:t>
            </a:r>
            <a:r>
              <a:rPr lang="en-US" sz="1200" b="0" i="0" kern="1200" baseline="0" dirty="0">
                <a:solidFill>
                  <a:schemeClr val="tx1"/>
                </a:solidFill>
                <a:effectLst/>
                <a:latin typeface="+mn-lt"/>
                <a:ea typeface="+mn-ea"/>
                <a:cs typeface="+mn-cs"/>
              </a:rPr>
              <a:t> </a:t>
            </a:r>
            <a:r>
              <a:rPr lang="en-US" sz="1200" b="1" i="0" kern="1200" baseline="0" dirty="0">
                <a:solidFill>
                  <a:schemeClr val="tx1"/>
                </a:solidFill>
                <a:effectLst/>
                <a:latin typeface="+mn-lt"/>
                <a:ea typeface="+mn-ea"/>
                <a:cs typeface="+mn-cs"/>
              </a:rPr>
              <a:t>[CLICK]</a:t>
            </a:r>
            <a:r>
              <a:rPr lang="en-US" sz="1200" b="0" i="0" kern="1200" baseline="0" dirty="0">
                <a:solidFill>
                  <a:schemeClr val="tx1"/>
                </a:solidFill>
                <a:effectLst/>
                <a:latin typeface="+mn-lt"/>
                <a:ea typeface="+mn-ea"/>
                <a:cs typeface="+mn-cs"/>
              </a:rPr>
              <a:t> </a:t>
            </a:r>
            <a:r>
              <a:rPr lang="en-US" b="0" baseline="0" dirty="0"/>
              <a:t>We also find that the DRAM latency PUF can be evaluated in 88.2 </a:t>
            </a:r>
            <a:r>
              <a:rPr lang="en-US" b="0" baseline="0" dirty="0" err="1"/>
              <a:t>ms</a:t>
            </a:r>
            <a:r>
              <a:rPr lang="en-US" b="0" baseline="0" dirty="0"/>
              <a:t> on average regardless of temperature. Since the evaluation time of prior DRAM PUFs depends on temperature, there is a large tradeoff space. However, we determine that we still achieve a speedup orders of magnitude larger than the prior DRAM PUF proposals at common operating temperatures.</a:t>
            </a:r>
          </a:p>
          <a:p>
            <a:endParaRPr lang="en-US" b="0" baseline="0" dirty="0"/>
          </a:p>
          <a:p>
            <a:endParaRPr lang="en-US" b="0"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03146517"/>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the outline for the talk today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95197566"/>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a:t>
            </a:r>
            <a:r>
              <a:rPr lang="en-US" baseline="0" dirty="0"/>
              <a:t> will first expand upon the motivation of our work</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60123387"/>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b="1" dirty="0"/>
              <a:t>[CLICK]</a:t>
            </a:r>
            <a:r>
              <a:rPr lang="en-US" b="0" dirty="0"/>
              <a:t> We</a:t>
            </a:r>
            <a:r>
              <a:rPr lang="en-US" b="0" baseline="0" dirty="0"/>
              <a:t> want a way to ensure that a system’s components are not compromised. One example would be if an attacker maliciously swaps a healthy component with a faulty one at runtime in order to steal information. </a:t>
            </a:r>
            <a:r>
              <a:rPr lang="en-US" b="1" baseline="0" dirty="0"/>
              <a:t>[CLICK] </a:t>
            </a:r>
            <a:r>
              <a:rPr lang="en-US" b="0" baseline="0" dirty="0"/>
              <a:t>A method for detecting this change in the system would be the use of a physical </a:t>
            </a:r>
            <a:r>
              <a:rPr lang="en-US" b="0" baseline="0" dirty="0" err="1"/>
              <a:t>unclonable</a:t>
            </a:r>
            <a:r>
              <a:rPr lang="en-US" b="0" baseline="0" dirty="0"/>
              <a:t> function or a PUF. A PUF is a function that we evaluate on a device to generate a signature that is unique to a device. </a:t>
            </a:r>
            <a:r>
              <a:rPr lang="en-US" b="1" baseline="0" dirty="0"/>
              <a:t>[CLICK]</a:t>
            </a:r>
            <a:r>
              <a:rPr lang="en-US" b="0" baseline="0" dirty="0"/>
              <a:t> We refer to this unique signature as a PUF response and it reflects the properties inherent In the device, making it unique to the device that generated it. </a:t>
            </a:r>
            <a:r>
              <a:rPr lang="en-US" b="1" baseline="0" dirty="0"/>
              <a:t>[CLICK]</a:t>
            </a:r>
            <a:r>
              <a:rPr lang="en-US" b="0" baseline="0" dirty="0"/>
              <a:t> PUFs are often used in a challenge-response protocol (CRP) for device authentication, which works as follows: </a:t>
            </a:r>
            <a:r>
              <a:rPr lang="en-US" b="1" baseline="0" dirty="0"/>
              <a:t>[CLICK]</a:t>
            </a:r>
            <a:r>
              <a:rPr lang="en-US" b="0" baseline="0" dirty="0"/>
              <a:t> a trusted device issues an </a:t>
            </a:r>
            <a:r>
              <a:rPr lang="en-US" b="1" baseline="0" dirty="0"/>
              <a:t>[CLICK]</a:t>
            </a:r>
            <a:r>
              <a:rPr lang="en-US" b="0" baseline="0" dirty="0"/>
              <a:t> input or a challenge X to the device </a:t>
            </a:r>
            <a:r>
              <a:rPr lang="en-US" b="1" baseline="0" dirty="0"/>
              <a:t>[CLICK] </a:t>
            </a:r>
            <a:r>
              <a:rPr lang="en-US" b="0" baseline="0" dirty="0"/>
              <a:t>The device then evaluates the physical </a:t>
            </a:r>
            <a:r>
              <a:rPr lang="en-US" b="0" baseline="0" dirty="0" err="1"/>
              <a:t>unclonable</a:t>
            </a:r>
            <a:r>
              <a:rPr lang="en-US" b="0" baseline="0" dirty="0"/>
              <a:t> function with the given challenge X, and </a:t>
            </a:r>
            <a:r>
              <a:rPr lang="en-US" b="1" baseline="0" dirty="0"/>
              <a:t>[CLICK]</a:t>
            </a:r>
            <a:r>
              <a:rPr lang="en-US" b="0" baseline="0" dirty="0"/>
              <a:t> returns the PUF response X to the trusted device. </a:t>
            </a:r>
            <a:r>
              <a:rPr lang="en-US" b="1" baseline="0" dirty="0"/>
              <a:t>[CLICK]</a:t>
            </a:r>
            <a:r>
              <a:rPr lang="en-US" b="0" baseline="0" dirty="0"/>
              <a:t> The trusted server then checks the PUF response, and if it matches the expected response for the given input challenge X, the device will be authenticated and can now be trusted to perform privileged tasks. </a:t>
            </a:r>
            <a:r>
              <a:rPr lang="en-US" b="1" baseline="0" dirty="0"/>
              <a:t>[CLICK]</a:t>
            </a:r>
            <a:endParaRPr lang="en-US" b="1" dirty="0"/>
          </a:p>
          <a:p>
            <a:endParaRPr lang="en-US" b="1" dirty="0"/>
          </a:p>
          <a:p>
            <a:endParaRPr lang="en-US" b="1" dirty="0"/>
          </a:p>
          <a:p>
            <a:endParaRPr lang="en-US" b="1" dirty="0"/>
          </a:p>
          <a:p>
            <a:r>
              <a:rPr lang="en-US" b="1" dirty="0"/>
              <a:t>====================</a:t>
            </a:r>
          </a:p>
          <a:p>
            <a:endParaRPr lang="en-US" b="1" dirty="0"/>
          </a:p>
          <a:p>
            <a:r>
              <a:rPr lang="en-US" b="1" dirty="0"/>
              <a:t>[CLICK] </a:t>
            </a:r>
            <a:r>
              <a:rPr lang="en-US" dirty="0"/>
              <a:t>A PUF is a function that generates</a:t>
            </a:r>
            <a:r>
              <a:rPr lang="en-US" baseline="0" dirty="0"/>
              <a:t> a signature that is unique to a given device. </a:t>
            </a:r>
            <a:r>
              <a:rPr lang="en-US" b="1" baseline="0" dirty="0"/>
              <a:t>[CLICK] </a:t>
            </a:r>
            <a:r>
              <a:rPr lang="en-US" b="0" baseline="0" dirty="0"/>
              <a:t>PUFs are often used in a challenge response protocol, which we refer to as a CRP, for authentication. </a:t>
            </a:r>
            <a:r>
              <a:rPr lang="en-US" b="1" baseline="0" dirty="0"/>
              <a:t>[CLICK] </a:t>
            </a:r>
            <a:r>
              <a:rPr lang="en-US" b="0" baseline="0" dirty="0"/>
              <a:t>A trusted server, which stores a database of challenges and expected PUF responses, issues a challenge to a device in the form of inputs, or conditions in which the PUF response must be generated. If the device returns the correct PUF response, then the device is authenticated. </a:t>
            </a: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We need a reliable and fast PUF for systems that use RDMA</a:t>
            </a:r>
            <a:r>
              <a:rPr lang="en-US" sz="1200" b="0" kern="1200" baseline="0" dirty="0">
                <a:solidFill>
                  <a:schemeClr val="tx1"/>
                </a:solidFill>
                <a:latin typeface="+mn-lt"/>
                <a:ea typeface="+mn-ea"/>
                <a:cs typeface="+mn-cs"/>
              </a:rPr>
              <a:t> or perform functions on remote devices or </a:t>
            </a: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systems with interchangeable system components</a:t>
            </a:r>
            <a:r>
              <a:rPr lang="en-US" sz="1200" b="0" kern="1200" baseline="0" dirty="0">
                <a:solidFill>
                  <a:schemeClr val="tx1"/>
                </a:solidFill>
                <a:latin typeface="+mn-lt"/>
                <a:ea typeface="+mn-ea"/>
                <a:cs typeface="+mn-cs"/>
              </a:rPr>
              <a:t> such as SSD drives</a:t>
            </a:r>
            <a:endParaRPr lang="en-US" b="0" baseline="0" dirty="0"/>
          </a:p>
          <a:p>
            <a:endParaRPr lang="en-US" b="0" baseline="0"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53208114"/>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[CLICK]</a:t>
            </a:r>
            <a:r>
              <a:rPr lang="en-US" dirty="0"/>
              <a:t> First, we want a PUF that is runtime-accessible,</a:t>
            </a:r>
            <a:r>
              <a:rPr lang="en-US" baseline="0" dirty="0"/>
              <a:t> which means that the PUF can be evaluated quickly with minimal performance impact on concurrently running applications. </a:t>
            </a:r>
            <a:r>
              <a:rPr lang="en-US" b="1" baseline="0" dirty="0"/>
              <a:t>[CLICK]</a:t>
            </a:r>
            <a:r>
              <a:rPr lang="en-US" baseline="0" dirty="0"/>
              <a:t> The faster you can evaluate a PUF, the earlier you can detect whether a system component has been compromised, and the better you can protect against a wide array of attacks. </a:t>
            </a:r>
            <a:r>
              <a:rPr lang="en-US" b="1" baseline="0" dirty="0"/>
              <a:t>[CLICK]</a:t>
            </a:r>
            <a:r>
              <a:rPr lang="en-US" b="0" baseline="0" dirty="0"/>
              <a:t> Secondly, we want to provide a runtime-accessible PUF that can be evaluated on DRAM since it is a ubiquitous memory technology in modern systems today. </a:t>
            </a:r>
            <a:r>
              <a:rPr lang="en-US" b="1" baseline="0" dirty="0"/>
              <a:t>[CLICK]</a:t>
            </a:r>
            <a:r>
              <a:rPr lang="en-US" b="0" baseline="0" dirty="0"/>
              <a:t> The problem with current DRAM PUFs, is that they are slow and get exponentially slower at lower temperatures. This is because the speed of their method of generating a unique identifier is inversely affected by temperature.</a:t>
            </a:r>
          </a:p>
          <a:p>
            <a:endParaRPr lang="en-US" b="0"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24328051"/>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a:t>
            </a:r>
            <a:r>
              <a:rPr lang="en-US" baseline="0" dirty="0"/>
              <a:t>let me briefly tell you the characteristics we want in an effective DRAM PUF.</a:t>
            </a:r>
          </a:p>
          <a:p>
            <a:endParaRPr lang="en-US" baseline="0"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72706184"/>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[CLICK] </a:t>
            </a:r>
            <a:r>
              <a:rPr lang="en-US" b="0" dirty="0"/>
              <a:t>I will</a:t>
            </a:r>
            <a:r>
              <a:rPr lang="en-US" b="0" baseline="0" dirty="0"/>
              <a:t> explain these characteristics in the context of a model where a trusted device wants to authenticate a DRAM device</a:t>
            </a:r>
            <a:endParaRPr lang="en-US" b="1" dirty="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a:t>[CLICK] </a:t>
            </a:r>
            <a:r>
              <a:rPr lang="en-US" b="0" dirty="0"/>
              <a:t>The</a:t>
            </a:r>
            <a:r>
              <a:rPr lang="en-US" b="0" baseline="0" dirty="0"/>
              <a:t> first characteristic is </a:t>
            </a:r>
            <a:r>
              <a:rPr lang="en-US" b="0" baseline="0" dirty="0" err="1"/>
              <a:t>repeatablility</a:t>
            </a:r>
            <a:r>
              <a:rPr lang="en-US" b="0" baseline="0" dirty="0"/>
              <a:t>, which means that for each particular challenge X, the PUF response must be highly similar every time.</a:t>
            </a:r>
            <a:endParaRPr lang="en-US" b="1" dirty="0"/>
          </a:p>
          <a:p>
            <a:r>
              <a:rPr lang="en-US" b="1" dirty="0"/>
              <a:t>[CLICK] </a:t>
            </a:r>
            <a:r>
              <a:rPr lang="en-US" b="0" dirty="0"/>
              <a:t>In</a:t>
            </a:r>
            <a:r>
              <a:rPr lang="en-US" b="0" baseline="0" dirty="0"/>
              <a:t> this example, the trusted device issues challenge0 twice, </a:t>
            </a:r>
            <a:r>
              <a:rPr lang="en-US" b="1" baseline="0" dirty="0"/>
              <a:t>[CLICK]</a:t>
            </a:r>
            <a:r>
              <a:rPr lang="en-US" b="0" baseline="0" dirty="0"/>
              <a:t> and this results in the same </a:t>
            </a:r>
            <a:r>
              <a:rPr lang="en-US" b="1" baseline="0" dirty="0"/>
              <a:t>[CLICK]</a:t>
            </a:r>
            <a:r>
              <a:rPr lang="en-US" b="0" baseline="0" dirty="0"/>
              <a:t> PUF response each time </a:t>
            </a:r>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2272746"/>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indent="0" algn="l" defTabSz="914400" rtl="0" eaLnBrk="1" fontAlgn="auto" latinLnBrk="0" hangingPunct="1">
              <a:lnSpc>
                <a:spcPct val="100000"/>
              </a:lnSpc>
              <a:spcBef>
                <a:spcPts val="0"/>
              </a:spcBef>
              <a:spcAft>
                <a:spcPts val="0"/>
              </a:spcAft>
              <a:buClrTx/>
              <a:buSzTx/>
              <a:buFontTx/>
              <a:buNone/>
              <a:tabLst/>
              <a:defRPr/>
            </a:pPr>
            <a:r>
              <a:rPr lang="en-US" b="0" dirty="0"/>
              <a:t>PUFs</a:t>
            </a:r>
            <a:r>
              <a:rPr lang="en-US" b="0" baseline="0" dirty="0"/>
              <a:t> must also exhibit diffuseness, which means that each device must have a large challenge-response space </a:t>
            </a:r>
            <a:r>
              <a:rPr lang="en-US" b="1" baseline="0" dirty="0"/>
              <a:t>[CLICK] </a:t>
            </a:r>
            <a:r>
              <a:rPr lang="en-US" b="0" baseline="0" dirty="0"/>
              <a:t>For the large input space, the DRAM device should generate unique signatures.  </a:t>
            </a:r>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05547976"/>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[CLICK] </a:t>
            </a:r>
            <a:r>
              <a:rPr lang="en-US" b="0" dirty="0"/>
              <a:t>PUF</a:t>
            </a:r>
            <a:r>
              <a:rPr lang="en-US" b="0" baseline="0" dirty="0"/>
              <a:t>s must also exhibit uniform randomness, which means that each device must be able to generate PUF responses that are very different from each other </a:t>
            </a:r>
            <a:r>
              <a:rPr lang="en-US" b="1" dirty="0"/>
              <a:t>[CLICK]</a:t>
            </a:r>
            <a:endParaRPr lang="en-US" b="0"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6312345"/>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0" dirty="0"/>
              <a:t>Not going to spend much time on the general characteristics of a PUF.</a:t>
            </a:r>
            <a:r>
              <a:rPr lang="en-US" b="0" baseline="0" dirty="0"/>
              <a:t> We want to focus on two key features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a:t>[CLICK] </a:t>
            </a:r>
            <a:r>
              <a:rPr lang="en-US" b="0" dirty="0"/>
              <a:t>We identify</a:t>
            </a:r>
            <a:r>
              <a:rPr lang="en-US" b="0" baseline="0" dirty="0"/>
              <a:t> 5 key characteristics of a PUF. </a:t>
            </a:r>
            <a:r>
              <a:rPr lang="en-US" b="1" dirty="0"/>
              <a:t>[CLICK] </a:t>
            </a:r>
            <a:r>
              <a:rPr lang="en-US" b="0" dirty="0"/>
              <a:t>The</a:t>
            </a:r>
            <a:r>
              <a:rPr lang="en-US" b="0" baseline="0" dirty="0"/>
              <a:t> first characteristic is repeatable, which means that for each challenge, the PUF response must be highly similar every time.. </a:t>
            </a:r>
            <a:r>
              <a:rPr lang="en-US" b="1" dirty="0"/>
              <a:t>[CLICK] </a:t>
            </a:r>
            <a:r>
              <a:rPr lang="en-US" b="0" dirty="0"/>
              <a:t>second</a:t>
            </a:r>
            <a:r>
              <a:rPr lang="en-US" b="0" baseline="0" dirty="0"/>
              <a:t> is uniqueness, which means that each device can be uniquely identified within a large set of devices. </a:t>
            </a:r>
            <a:r>
              <a:rPr lang="en-US" b="1" dirty="0"/>
              <a:t>[CLICK] </a:t>
            </a:r>
            <a:r>
              <a:rPr lang="en-US" b="0" dirty="0"/>
              <a:t>PUFs</a:t>
            </a:r>
            <a:r>
              <a:rPr lang="en-US" b="0" baseline="0" dirty="0"/>
              <a:t> must also exhibit diffuseness, which means that each device must have a large challenge-response space </a:t>
            </a:r>
            <a:r>
              <a:rPr lang="en-US" b="1" dirty="0"/>
              <a:t>[CLICK] </a:t>
            </a:r>
            <a:r>
              <a:rPr lang="en-US" b="0" dirty="0"/>
              <a:t>PUF</a:t>
            </a:r>
            <a:r>
              <a:rPr lang="en-US" b="0" baseline="0" dirty="0"/>
              <a:t>s must also exhibit uniform randomness, which means that each device must be able to generate PUF responses that are very different from each other </a:t>
            </a:r>
            <a:r>
              <a:rPr lang="en-US" b="1" dirty="0"/>
              <a:t>[CLICK] </a:t>
            </a:r>
            <a:r>
              <a:rPr lang="en-US" b="0" dirty="0"/>
              <a:t>They</a:t>
            </a:r>
            <a:r>
              <a:rPr lang="en-US" b="0" baseline="0" dirty="0"/>
              <a:t> must also be </a:t>
            </a:r>
            <a:r>
              <a:rPr lang="en-US" b="0" baseline="0" dirty="0" err="1"/>
              <a:t>rUnclonability</a:t>
            </a:r>
            <a:r>
              <a:rPr lang="en-US" b="0" baseline="0" dirty="0"/>
              <a:t>, which means that it is practically impossible to construct another device that exhibits the same properties as another.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a:p>
          <a:p>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97340896"/>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0" dirty="0"/>
              <a:t>Not going to spend much time on the general characteristics of a PUF.</a:t>
            </a:r>
            <a:r>
              <a:rPr lang="en-US" b="0" baseline="0" dirty="0"/>
              <a:t> We want to focus on two key features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a:t>[CLICK] </a:t>
            </a:r>
            <a:r>
              <a:rPr lang="en-US" b="0" dirty="0"/>
              <a:t>We identify</a:t>
            </a:r>
            <a:r>
              <a:rPr lang="en-US" b="0" baseline="0" dirty="0"/>
              <a:t> 5 key characteristics of a PUF. </a:t>
            </a:r>
            <a:r>
              <a:rPr lang="en-US" b="1" dirty="0"/>
              <a:t>[CLICK] </a:t>
            </a:r>
            <a:r>
              <a:rPr lang="en-US" b="0" dirty="0"/>
              <a:t>The</a:t>
            </a:r>
            <a:r>
              <a:rPr lang="en-US" b="0" baseline="0" dirty="0"/>
              <a:t> first characteristic is repeatable, which means that for each challenge, the PUF response must be highly similar every time.. </a:t>
            </a:r>
            <a:r>
              <a:rPr lang="en-US" b="1" dirty="0"/>
              <a:t>[CLICK] </a:t>
            </a:r>
            <a:r>
              <a:rPr lang="en-US" b="0" dirty="0"/>
              <a:t>second</a:t>
            </a:r>
            <a:r>
              <a:rPr lang="en-US" b="0" baseline="0" dirty="0"/>
              <a:t> is uniqueness, which means that each device can be uniquely identified within a large set of devices. </a:t>
            </a:r>
            <a:r>
              <a:rPr lang="en-US" b="1" dirty="0"/>
              <a:t>[CLICK] </a:t>
            </a:r>
            <a:r>
              <a:rPr lang="en-US" b="0" dirty="0"/>
              <a:t>PUFs</a:t>
            </a:r>
            <a:r>
              <a:rPr lang="en-US" b="0" baseline="0" dirty="0"/>
              <a:t> must also exhibit diffuseness, which means that each device must have a large challenge-response space </a:t>
            </a:r>
            <a:r>
              <a:rPr lang="en-US" b="1" dirty="0"/>
              <a:t>[CLICK] </a:t>
            </a:r>
            <a:r>
              <a:rPr lang="en-US" b="0" dirty="0"/>
              <a:t>PUF</a:t>
            </a:r>
            <a:r>
              <a:rPr lang="en-US" b="0" baseline="0" dirty="0"/>
              <a:t>s must also exhibit uniform randomness, which means that each device must be able to generate PUF responses that are very different from each other </a:t>
            </a:r>
            <a:r>
              <a:rPr lang="en-US" b="1" dirty="0"/>
              <a:t>[CLICK] </a:t>
            </a:r>
            <a:r>
              <a:rPr lang="en-US" b="0" dirty="0"/>
              <a:t>They</a:t>
            </a:r>
            <a:r>
              <a:rPr lang="en-US" b="0" baseline="0" dirty="0"/>
              <a:t> must also be </a:t>
            </a:r>
            <a:r>
              <a:rPr lang="en-US" b="0" baseline="0" dirty="0" err="1"/>
              <a:t>rUnclonability</a:t>
            </a:r>
            <a:r>
              <a:rPr lang="en-US" b="0" baseline="0" dirty="0"/>
              <a:t>, which means that it is practically impossible to construct another device that exhibits the same properties as another.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a:p>
          <a:p>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85721779"/>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0" dirty="0"/>
              <a:t>Not going to spend much time on the general characteristics of a PUF.</a:t>
            </a:r>
            <a:r>
              <a:rPr lang="en-US" b="0" baseline="0" dirty="0"/>
              <a:t> We want to focus on two key features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a:t>[CLICK] </a:t>
            </a:r>
            <a:r>
              <a:rPr lang="en-US" b="0" dirty="0"/>
              <a:t>We identify</a:t>
            </a:r>
            <a:r>
              <a:rPr lang="en-US" b="0" baseline="0" dirty="0"/>
              <a:t> 5 key characteristics of a PUF. </a:t>
            </a:r>
            <a:r>
              <a:rPr lang="en-US" b="1" dirty="0"/>
              <a:t>[CLICK] </a:t>
            </a:r>
            <a:r>
              <a:rPr lang="en-US" b="0" dirty="0"/>
              <a:t>The</a:t>
            </a:r>
            <a:r>
              <a:rPr lang="en-US" b="0" baseline="0" dirty="0"/>
              <a:t> first characteristic is repeatable, which means that for each challenge, the PUF response must be highly similar every time.. </a:t>
            </a:r>
            <a:r>
              <a:rPr lang="en-US" b="1" dirty="0"/>
              <a:t>[CLICK] </a:t>
            </a:r>
            <a:r>
              <a:rPr lang="en-US" b="0" dirty="0"/>
              <a:t>second</a:t>
            </a:r>
            <a:r>
              <a:rPr lang="en-US" b="0" baseline="0" dirty="0"/>
              <a:t> is uniqueness, which means that each device can be uniquely identified within a large set of devices. </a:t>
            </a:r>
            <a:r>
              <a:rPr lang="en-US" b="1" dirty="0"/>
              <a:t>[CLICK] </a:t>
            </a:r>
            <a:r>
              <a:rPr lang="en-US" b="0" dirty="0"/>
              <a:t>PUFs</a:t>
            </a:r>
            <a:r>
              <a:rPr lang="en-US" b="0" baseline="0" dirty="0"/>
              <a:t> must also exhibit diffuseness, which means that each device must have a large challenge-response space </a:t>
            </a:r>
            <a:r>
              <a:rPr lang="en-US" b="1" dirty="0"/>
              <a:t>[CLICK] </a:t>
            </a:r>
            <a:r>
              <a:rPr lang="en-US" b="0" dirty="0"/>
              <a:t>PUF</a:t>
            </a:r>
            <a:r>
              <a:rPr lang="en-US" b="0" baseline="0" dirty="0"/>
              <a:t>s must also exhibit uniform randomness, which means that each device must be able to generate PUF responses that are very different from each other </a:t>
            </a:r>
            <a:r>
              <a:rPr lang="en-US" b="1" dirty="0"/>
              <a:t>[CLICK] </a:t>
            </a:r>
            <a:r>
              <a:rPr lang="en-US" b="0" dirty="0"/>
              <a:t>They</a:t>
            </a:r>
            <a:r>
              <a:rPr lang="en-US" b="0" baseline="0" dirty="0"/>
              <a:t> must also be </a:t>
            </a:r>
            <a:r>
              <a:rPr lang="en-US" b="0" baseline="0" dirty="0" err="1"/>
              <a:t>rUnclonability</a:t>
            </a:r>
            <a:r>
              <a:rPr lang="en-US" b="0" baseline="0" dirty="0"/>
              <a:t>, which means that it is practically impossible to construct another device that exhibits the same properties as another.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a:p>
          <a:p>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31713056"/>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[CLICK]</a:t>
            </a:r>
            <a:r>
              <a:rPr lang="en-US" b="0" dirty="0"/>
              <a:t> We</a:t>
            </a:r>
            <a:r>
              <a:rPr lang="en-US" b="0" baseline="0" dirty="0"/>
              <a:t> identify two key characteristics that a PUF must have in order to be runtime-accessible.</a:t>
            </a:r>
            <a:endParaRPr lang="en-US" b="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a:t>[CLICK] </a:t>
            </a:r>
            <a:r>
              <a:rPr lang="en-US" b="0" dirty="0"/>
              <a:t>the PUF must be evaluated</a:t>
            </a:r>
            <a:r>
              <a:rPr lang="en-US" b="0" baseline="0" dirty="0"/>
              <a:t> with low latency, providing a quick PUF response for every challenge input, and </a:t>
            </a:r>
            <a:r>
              <a:rPr lang="en-US" b="1" dirty="0"/>
              <a:t>[CLICK] </a:t>
            </a:r>
            <a:r>
              <a:rPr lang="en-US" b="0" dirty="0"/>
              <a:t>the</a:t>
            </a:r>
            <a:r>
              <a:rPr lang="en-US" b="0" baseline="0" dirty="0"/>
              <a:t> evaluation of the PUF must have low system interference and minimally affect the performance of concurrently running applications.</a:t>
            </a:r>
            <a:endParaRPr lang="en-US" b="1"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indent="0" algn="l" defTabSz="914400" rtl="0" eaLnBrk="1" fontAlgn="auto" latinLnBrk="0" hangingPunct="1">
              <a:lnSpc>
                <a:spcPct val="100000"/>
              </a:lnSpc>
              <a:spcBef>
                <a:spcPts val="0"/>
              </a:spcBef>
              <a:spcAft>
                <a:spcPts val="0"/>
              </a:spcAft>
              <a:buClrTx/>
              <a:buSzTx/>
              <a:buFontTx/>
              <a:buNone/>
              <a:tabLst/>
              <a:defRPr/>
            </a:pPr>
            <a:r>
              <a:rPr lang="en-US" b="0" dirty="0"/>
              <a:t>A</a:t>
            </a:r>
            <a:r>
              <a:rPr lang="en-US" b="0" baseline="0" dirty="0"/>
              <a:t> runtime-accessible PUF enables frequent authentication of a device, allowing for re-authentication of the system component throughout an application lifetime rather than just at </a:t>
            </a:r>
            <a:r>
              <a:rPr lang="en-US" b="0" baseline="0" dirty="0" err="1"/>
              <a:t>bootup</a:t>
            </a:r>
            <a:r>
              <a:rPr lang="en-US" b="0" baseline="0" dirty="0"/>
              <a:t>. A fast runtime-accessible PUF enables the protection of a system from attacks that exploit the fact that the time of authentication is different from the time of use.</a:t>
            </a:r>
            <a:endParaRPr lang="en-US" b="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a:p>
          <a:p>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02108245"/>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will now discuss our proposal:</a:t>
            </a:r>
            <a:r>
              <a:rPr lang="en-US" baseline="0" dirty="0"/>
              <a:t> The DRAM latency PUF, but before I do, I will first explain the required basics of DRAM operation.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90362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A DRAM cell holds its charge in a capacitor and gets read out by the sense amplifier via the </a:t>
            </a:r>
            <a:r>
              <a:rPr lang="en-US" sz="1200" b="0" kern="1200" dirty="0" err="1">
                <a:solidFill>
                  <a:schemeClr val="tx1"/>
                </a:solidFill>
                <a:latin typeface="+mn-lt"/>
                <a:ea typeface="+mn-ea"/>
                <a:cs typeface="+mn-cs"/>
              </a:rPr>
              <a:t>bitline</a:t>
            </a:r>
            <a:r>
              <a:rPr lang="en-US" sz="1200" b="0" kern="1200" dirty="0">
                <a:solidFill>
                  <a:schemeClr val="tx1"/>
                </a:solidFill>
                <a:latin typeface="+mn-lt"/>
                <a:ea typeface="+mn-ea"/>
                <a:cs typeface="+mn-cs"/>
              </a:rPr>
              <a:t>. </a:t>
            </a:r>
            <a:r>
              <a:rPr lang="en-US" sz="1200" b="1" kern="1200" dirty="0">
                <a:solidFill>
                  <a:schemeClr val="tx1"/>
                </a:solidFill>
                <a:latin typeface="+mn-lt"/>
                <a:ea typeface="+mn-ea"/>
                <a:cs typeface="+mn-cs"/>
              </a:rPr>
              <a:t>[CLICK][CLICK] </a:t>
            </a:r>
            <a:r>
              <a:rPr lang="en-US" sz="1200" b="0" kern="1200" dirty="0">
                <a:solidFill>
                  <a:schemeClr val="tx1"/>
                </a:solidFill>
                <a:latin typeface="+mn-lt"/>
                <a:ea typeface="+mn-ea"/>
                <a:cs typeface="+mn-cs"/>
              </a:rPr>
              <a:t>Initially the </a:t>
            </a:r>
            <a:r>
              <a:rPr lang="en-US" sz="1200" b="0" kern="1200" dirty="0" err="1">
                <a:solidFill>
                  <a:schemeClr val="tx1"/>
                </a:solidFill>
                <a:latin typeface="+mn-lt"/>
                <a:ea typeface="+mn-ea"/>
                <a:cs typeface="+mn-cs"/>
              </a:rPr>
              <a:t>bitline</a:t>
            </a:r>
            <a:r>
              <a:rPr lang="en-US" sz="1200" b="0" kern="1200" dirty="0">
                <a:solidFill>
                  <a:schemeClr val="tx1"/>
                </a:solidFill>
                <a:latin typeface="+mn-lt"/>
                <a:ea typeface="+mn-ea"/>
                <a:cs typeface="+mn-cs"/>
              </a:rPr>
              <a:t> is kept at </a:t>
            </a:r>
            <a:r>
              <a:rPr lang="en-US" sz="1200" b="0" kern="1200" dirty="0" err="1">
                <a:solidFill>
                  <a:schemeClr val="tx1"/>
                </a:solidFill>
                <a:latin typeface="+mn-lt"/>
                <a:ea typeface="+mn-ea"/>
                <a:cs typeface="+mn-cs"/>
              </a:rPr>
              <a:t>Vdd</a:t>
            </a:r>
            <a:r>
              <a:rPr lang="en-US" sz="1200" b="0" kern="1200" dirty="0">
                <a:solidFill>
                  <a:schemeClr val="tx1"/>
                </a:solidFill>
                <a:latin typeface="+mn-lt"/>
                <a:ea typeface="+mn-ea"/>
                <a:cs typeface="+mn-cs"/>
              </a:rPr>
              <a:t>/2.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When the </a:t>
            </a:r>
            <a:r>
              <a:rPr lang="en-US" sz="1200" b="0" kern="1200" dirty="0" err="1">
                <a:solidFill>
                  <a:schemeClr val="tx1"/>
                </a:solidFill>
                <a:latin typeface="+mn-lt"/>
                <a:ea typeface="+mn-ea"/>
                <a:cs typeface="+mn-cs"/>
              </a:rPr>
              <a:t>wordline</a:t>
            </a:r>
            <a:r>
              <a:rPr lang="en-US" sz="1200" b="0" kern="1200" dirty="0">
                <a:solidFill>
                  <a:schemeClr val="tx1"/>
                </a:solidFill>
                <a:latin typeface="+mn-lt"/>
                <a:ea typeface="+mn-ea"/>
                <a:cs typeface="+mn-cs"/>
              </a:rPr>
              <a:t> is driven high or activated, </a:t>
            </a: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the capacitor begins to share charge with the </a:t>
            </a:r>
            <a:r>
              <a:rPr lang="en-US" sz="1200" b="0" kern="1200" dirty="0" err="1">
                <a:solidFill>
                  <a:schemeClr val="tx1"/>
                </a:solidFill>
                <a:latin typeface="+mn-lt"/>
                <a:ea typeface="+mn-ea"/>
                <a:cs typeface="+mn-cs"/>
              </a:rPr>
              <a:t>bitline</a:t>
            </a:r>
            <a:r>
              <a:rPr lang="en-US" sz="1200" b="0" kern="1200" dirty="0">
                <a:solidFill>
                  <a:schemeClr val="tx1"/>
                </a:solidFill>
                <a:latin typeface="+mn-lt"/>
                <a:ea typeface="+mn-ea"/>
                <a:cs typeface="+mn-cs"/>
              </a:rPr>
              <a:t>. The sense amplifier is then enabled and </a:t>
            </a: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the voltage differential on the </a:t>
            </a:r>
            <a:r>
              <a:rPr lang="en-US" sz="1200" b="0" kern="1200" dirty="0" err="1">
                <a:solidFill>
                  <a:schemeClr val="tx1"/>
                </a:solidFill>
                <a:latin typeface="+mn-lt"/>
                <a:ea typeface="+mn-ea"/>
                <a:cs typeface="+mn-cs"/>
              </a:rPr>
              <a:t>bitline</a:t>
            </a:r>
            <a:r>
              <a:rPr lang="en-US" sz="1200" b="0" kern="1200" dirty="0">
                <a:solidFill>
                  <a:schemeClr val="tx1"/>
                </a:solidFill>
                <a:latin typeface="+mn-lt"/>
                <a:ea typeface="+mn-ea"/>
                <a:cs typeface="+mn-cs"/>
              </a:rPr>
              <a:t> is amplified to an I/O readable value. </a:t>
            </a: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In order to ensure correctness of operation, the memory controller can only read data </a:t>
            </a:r>
            <a:r>
              <a:rPr lang="en-US" sz="1200" b="0" kern="1200" dirty="0" err="1">
                <a:solidFill>
                  <a:schemeClr val="tx1"/>
                </a:solidFill>
                <a:latin typeface="+mn-lt"/>
                <a:ea typeface="+mn-ea"/>
                <a:cs typeface="+mn-cs"/>
              </a:rPr>
              <a:t>tRCD</a:t>
            </a:r>
            <a:r>
              <a:rPr lang="en-US" sz="1200" b="0" kern="1200" dirty="0">
                <a:solidFill>
                  <a:schemeClr val="tx1"/>
                </a:solidFill>
                <a:latin typeface="+mn-lt"/>
                <a:ea typeface="+mn-ea"/>
                <a:cs typeface="+mn-cs"/>
              </a:rPr>
              <a:t> time after the activation.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We could read this data earlier, when it reaches a readable voltage threshold (</a:t>
            </a:r>
            <a:r>
              <a:rPr lang="en-US" sz="1200" b="0" kern="1200" dirty="0" err="1">
                <a:solidFill>
                  <a:schemeClr val="tx1"/>
                </a:solidFill>
                <a:latin typeface="+mn-lt"/>
                <a:ea typeface="+mn-ea"/>
                <a:cs typeface="+mn-cs"/>
              </a:rPr>
              <a:t>Vmin</a:t>
            </a:r>
            <a:r>
              <a:rPr lang="en-US" sz="1200" b="0" kern="1200" dirty="0">
                <a:solidFill>
                  <a:schemeClr val="tx1"/>
                </a:solidFill>
                <a:latin typeface="+mn-lt"/>
                <a:ea typeface="+mn-ea"/>
                <a:cs typeface="+mn-cs"/>
              </a:rPr>
              <a:t>),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but we</a:t>
            </a:r>
            <a:r>
              <a:rPr lang="en-US" sz="1200" b="0" kern="1200" baseline="0" dirty="0">
                <a:solidFill>
                  <a:schemeClr val="tx1"/>
                </a:solidFill>
                <a:latin typeface="+mn-lt"/>
                <a:ea typeface="+mn-ea"/>
                <a:cs typeface="+mn-cs"/>
              </a:rPr>
              <a:t> want to make sure that there is enough </a:t>
            </a:r>
            <a:r>
              <a:rPr lang="en-US" sz="1200" b="0" kern="1200" baseline="0" dirty="0" err="1">
                <a:solidFill>
                  <a:schemeClr val="tx1"/>
                </a:solidFill>
                <a:latin typeface="+mn-lt"/>
                <a:ea typeface="+mn-ea"/>
                <a:cs typeface="+mn-cs"/>
              </a:rPr>
              <a:t>guardband</a:t>
            </a:r>
            <a:r>
              <a:rPr lang="en-US" sz="1200" b="0" kern="1200" baseline="0" dirty="0">
                <a:solidFill>
                  <a:schemeClr val="tx1"/>
                </a:solidFill>
                <a:latin typeface="+mn-lt"/>
                <a:ea typeface="+mn-ea"/>
                <a:cs typeface="+mn-cs"/>
              </a:rPr>
              <a:t> such that other cells that may be </a:t>
            </a:r>
            <a:r>
              <a:rPr lang="en-US" sz="1200" b="1" kern="1200" baseline="0" dirty="0">
                <a:solidFill>
                  <a:schemeClr val="tx1"/>
                </a:solidFill>
                <a:latin typeface="+mn-lt"/>
                <a:ea typeface="+mn-ea"/>
                <a:cs typeface="+mn-cs"/>
              </a:rPr>
              <a:t>[CLICK] </a:t>
            </a:r>
            <a:r>
              <a:rPr lang="en-US" sz="1200" b="0" kern="1200" baseline="0" dirty="0">
                <a:solidFill>
                  <a:schemeClr val="tx1"/>
                </a:solidFill>
                <a:latin typeface="+mn-lt"/>
                <a:ea typeface="+mn-ea"/>
                <a:cs typeface="+mn-cs"/>
              </a:rPr>
              <a:t>weaker</a:t>
            </a:r>
            <a:r>
              <a:rPr lang="en-US" sz="1200" b="1" kern="1200" baseline="0" dirty="0">
                <a:solidFill>
                  <a:schemeClr val="tx1"/>
                </a:solidFill>
                <a:latin typeface="+mn-lt"/>
                <a:ea typeface="+mn-ea"/>
                <a:cs typeface="+mn-cs"/>
              </a:rPr>
              <a:t> </a:t>
            </a:r>
            <a:r>
              <a:rPr lang="en-US" sz="1200" b="0" kern="1200" dirty="0">
                <a:solidFill>
                  <a:schemeClr val="tx1"/>
                </a:solidFill>
                <a:latin typeface="+mn-lt"/>
                <a:ea typeface="+mn-ea"/>
                <a:cs typeface="+mn-cs"/>
              </a:rPr>
              <a:t>due to process variatio</a:t>
            </a:r>
            <a:r>
              <a:rPr lang="en-US" sz="1200" b="0" kern="1200" baseline="0" dirty="0">
                <a:solidFill>
                  <a:schemeClr val="tx1"/>
                </a:solidFill>
                <a:latin typeface="+mn-lt"/>
                <a:ea typeface="+mn-ea"/>
                <a:cs typeface="+mn-cs"/>
              </a:rPr>
              <a:t>n will not fail when accessed </a:t>
            </a:r>
            <a:r>
              <a:rPr lang="en-US" sz="1200" b="0" kern="1200" baseline="0" dirty="0" err="1">
                <a:solidFill>
                  <a:schemeClr val="tx1"/>
                </a:solidFill>
                <a:latin typeface="+mn-lt"/>
                <a:ea typeface="+mn-ea"/>
                <a:cs typeface="+mn-cs"/>
              </a:rPr>
              <a:t>tRCD</a:t>
            </a:r>
            <a:r>
              <a:rPr lang="en-US" sz="1200" b="0" kern="1200" baseline="0" dirty="0">
                <a:solidFill>
                  <a:schemeClr val="tx1"/>
                </a:solidFill>
                <a:latin typeface="+mn-lt"/>
                <a:ea typeface="+mn-ea"/>
                <a:cs typeface="+mn-cs"/>
              </a:rPr>
              <a:t> time after activation</a:t>
            </a:r>
            <a:r>
              <a:rPr lang="en-US" sz="1200" b="0" kern="1200" dirty="0">
                <a:solidFill>
                  <a:schemeClr val="tx1"/>
                </a:solidFill>
                <a:latin typeface="+mn-lt"/>
                <a:ea typeface="+mn-ea"/>
                <a:cs typeface="+mn-cs"/>
              </a:rPr>
              <a:t>.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We highlight</a:t>
            </a:r>
            <a:r>
              <a:rPr lang="en-US" sz="1200" b="0" kern="1200" baseline="0" dirty="0">
                <a:solidFill>
                  <a:schemeClr val="tx1"/>
                </a:solidFill>
                <a:latin typeface="+mn-lt"/>
                <a:ea typeface="+mn-ea"/>
                <a:cs typeface="+mn-cs"/>
              </a:rPr>
              <a:t> and refer to varying degrees of strengths of cells in terms of how early they reach the readable voltage threshold.</a:t>
            </a:r>
            <a:endParaRPr lang="en-US" sz="1200" b="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55110979"/>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kern="1200" dirty="0">
                <a:solidFill>
                  <a:schemeClr val="tx1"/>
                </a:solidFill>
                <a:latin typeface="+mn-lt"/>
                <a:ea typeface="+mn-ea"/>
                <a:cs typeface="+mn-cs"/>
              </a:rPr>
              <a:t>If we are</a:t>
            </a:r>
            <a:r>
              <a:rPr lang="en-US" sz="1200" b="0" kern="1200" baseline="0" dirty="0">
                <a:solidFill>
                  <a:schemeClr val="tx1"/>
                </a:solidFill>
                <a:latin typeface="+mn-lt"/>
                <a:ea typeface="+mn-ea"/>
                <a:cs typeface="+mn-cs"/>
              </a:rPr>
              <a:t> to read with a </a:t>
            </a:r>
            <a:r>
              <a:rPr lang="en-US" sz="1200" b="1" kern="1200" baseline="0" dirty="0">
                <a:solidFill>
                  <a:schemeClr val="tx1"/>
                </a:solidFill>
                <a:latin typeface="+mn-lt"/>
                <a:ea typeface="+mn-ea"/>
                <a:cs typeface="+mn-cs"/>
              </a:rPr>
              <a:t>[CLICK]</a:t>
            </a:r>
            <a:r>
              <a:rPr lang="en-US" sz="1200" b="0" kern="1200" baseline="0" dirty="0">
                <a:solidFill>
                  <a:schemeClr val="tx1"/>
                </a:solidFill>
                <a:latin typeface="+mn-lt"/>
                <a:ea typeface="+mn-ea"/>
                <a:cs typeface="+mn-cs"/>
              </a:rPr>
              <a:t> </a:t>
            </a:r>
            <a:r>
              <a:rPr lang="en-US" sz="1200" b="0" kern="1200" baseline="0" dirty="0" err="1">
                <a:solidFill>
                  <a:schemeClr val="tx1"/>
                </a:solidFill>
                <a:latin typeface="+mn-lt"/>
                <a:ea typeface="+mn-ea"/>
                <a:cs typeface="+mn-cs"/>
              </a:rPr>
              <a:t>tRCD</a:t>
            </a:r>
            <a:r>
              <a:rPr lang="en-US" sz="1200" b="0" kern="1200" baseline="0" dirty="0">
                <a:solidFill>
                  <a:schemeClr val="tx1"/>
                </a:solidFill>
                <a:latin typeface="+mn-lt"/>
                <a:ea typeface="+mn-ea"/>
                <a:cs typeface="+mn-cs"/>
              </a:rPr>
              <a:t> reduced below manufacturer-recommended values, we begin to induce latency failures in the weaker cell. </a:t>
            </a:r>
            <a:r>
              <a:rPr lang="en-US" sz="1200" b="0" kern="1200" dirty="0">
                <a:solidFill>
                  <a:schemeClr val="tx1"/>
                </a:solidFill>
                <a:latin typeface="+mn-lt"/>
                <a:ea typeface="+mn-ea"/>
                <a:cs typeface="+mn-cs"/>
              </a:rPr>
              <a:t>Cells that are read when their </a:t>
            </a:r>
            <a:r>
              <a:rPr lang="en-US" sz="1200" b="0" kern="1200" dirty="0" err="1">
                <a:solidFill>
                  <a:schemeClr val="tx1"/>
                </a:solidFill>
                <a:latin typeface="+mn-lt"/>
                <a:ea typeface="+mn-ea"/>
                <a:cs typeface="+mn-cs"/>
              </a:rPr>
              <a:t>bitline’s</a:t>
            </a:r>
            <a:r>
              <a:rPr lang="en-US" sz="1200" b="0" kern="1200" dirty="0">
                <a:solidFill>
                  <a:schemeClr val="tx1"/>
                </a:solidFill>
                <a:latin typeface="+mn-lt"/>
                <a:ea typeface="+mn-ea"/>
                <a:cs typeface="+mn-cs"/>
              </a:rPr>
              <a:t> voltage is lower than </a:t>
            </a:r>
            <a:r>
              <a:rPr lang="en-US" sz="1200" b="0" kern="1200" dirty="0" err="1">
                <a:solidFill>
                  <a:schemeClr val="tx1"/>
                </a:solidFill>
                <a:latin typeface="+mn-lt"/>
                <a:ea typeface="+mn-ea"/>
                <a:cs typeface="+mn-cs"/>
              </a:rPr>
              <a:t>Vmin</a:t>
            </a:r>
            <a:r>
              <a:rPr lang="en-US" sz="1200" b="0" kern="1200" dirty="0">
                <a:solidFill>
                  <a:schemeClr val="tx1"/>
                </a:solidFill>
                <a:latin typeface="+mn-lt"/>
                <a:ea typeface="+mn-ea"/>
                <a:cs typeface="+mn-cs"/>
              </a:rPr>
              <a:t>, have a probability of failure. And this probability increases as you read further below the voltage threshold.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27686396"/>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will</a:t>
            </a:r>
            <a:r>
              <a:rPr lang="en-US" baseline="0" dirty="0"/>
              <a:t> now present the key idea of the DRAM latency PUF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42435031"/>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Our key idea is to reduce DRAM read access latency below the reliable datasheet specifications using software-only system calls in order to exploit the resulting error patterns as unique identifiers. </a:t>
            </a: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We</a:t>
            </a:r>
            <a:r>
              <a:rPr lang="en-US" sz="1200" b="0" kern="1200" baseline="0" dirty="0">
                <a:solidFill>
                  <a:schemeClr val="tx1"/>
                </a:solidFill>
                <a:latin typeface="+mn-lt"/>
                <a:ea typeface="+mn-ea"/>
                <a:cs typeface="+mn-cs"/>
              </a:rPr>
              <a:t> find that the probability that a cell will result in a latency failure due to a reduced-</a:t>
            </a:r>
            <a:r>
              <a:rPr lang="en-US" sz="1200" b="0" kern="1200" baseline="0" dirty="0" err="1">
                <a:solidFill>
                  <a:schemeClr val="tx1"/>
                </a:solidFill>
                <a:latin typeface="+mn-lt"/>
                <a:ea typeface="+mn-ea"/>
                <a:cs typeface="+mn-cs"/>
              </a:rPr>
              <a:t>tRCD</a:t>
            </a:r>
            <a:r>
              <a:rPr lang="en-US" sz="1200" b="0" kern="1200" baseline="0" dirty="0">
                <a:solidFill>
                  <a:schemeClr val="tx1"/>
                </a:solidFill>
                <a:latin typeface="+mn-lt"/>
                <a:ea typeface="+mn-ea"/>
                <a:cs typeface="+mn-cs"/>
              </a:rPr>
              <a:t> access, is inherently related to random process variation from manufacturing</a:t>
            </a:r>
            <a:r>
              <a:rPr lang="en-US" sz="1200" b="1" kern="1200" baseline="0" dirty="0">
                <a:solidFill>
                  <a:schemeClr val="tx1"/>
                </a:solidFill>
                <a:latin typeface="+mn-lt"/>
                <a:ea typeface="+mn-ea"/>
                <a:cs typeface="+mn-cs"/>
              </a:rPr>
              <a:t> [CLICK]</a:t>
            </a:r>
            <a:r>
              <a:rPr lang="en-US" sz="1200" b="0" kern="1200" baseline="0" dirty="0">
                <a:solidFill>
                  <a:schemeClr val="tx1"/>
                </a:solidFill>
                <a:latin typeface="+mn-lt"/>
                <a:ea typeface="+mn-ea"/>
                <a:cs typeface="+mn-cs"/>
              </a:rPr>
              <a:t> This knowledge enables us to provide a repeatable and unique device signature with these patterns of latency failures.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latin typeface="+mn-lt"/>
                <a:ea typeface="+mn-ea"/>
                <a:cs typeface="+mn-cs"/>
              </a:rPr>
              <a:t>[CLICK]</a:t>
            </a:r>
            <a:r>
              <a:rPr lang="en-US" sz="1200" kern="1200" dirty="0">
                <a:solidFill>
                  <a:schemeClr val="tx1"/>
                </a:solidFill>
                <a:latin typeface="+mn-lt"/>
                <a:ea typeface="+mn-ea"/>
                <a:cs typeface="+mn-cs"/>
              </a:rPr>
              <a:t> Here is a cartoon showing the manufacturing variation across a region of DRAM. When accessed with a reduced timing parameter,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some cells have a high percentage chance of failing, while others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have a low percentage chance of failing. </a:t>
            </a:r>
          </a:p>
          <a:p>
            <a:endParaRPr lang="en-US" dirty="0"/>
          </a:p>
          <a:p>
            <a:r>
              <a:rPr lang="en-US" dirty="0"/>
              <a:t>The</a:t>
            </a:r>
            <a:r>
              <a:rPr lang="en-US" baseline="0" dirty="0"/>
              <a:t> Key Idea is to generate a PUF response using the locations of cells that have a high percentage chance of failing with a </a:t>
            </a:r>
            <a:r>
              <a:rPr lang="en-US" baseline="0" dirty="0" err="1"/>
              <a:t>tRCD</a:t>
            </a:r>
            <a:r>
              <a:rPr lang="en-US" baseline="0" dirty="0"/>
              <a:t> value reduced below manufacturer-recommended values.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46702767"/>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Our key idea is to reduce DRAM read access latency below the reliable datasheet specifications using software-only system calls in order to exploit the resulting error patterns as unique identifiers. </a:t>
            </a: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We</a:t>
            </a:r>
            <a:r>
              <a:rPr lang="en-US" sz="1200" b="0" kern="1200" baseline="0" dirty="0">
                <a:solidFill>
                  <a:schemeClr val="tx1"/>
                </a:solidFill>
                <a:latin typeface="+mn-lt"/>
                <a:ea typeface="+mn-ea"/>
                <a:cs typeface="+mn-cs"/>
              </a:rPr>
              <a:t> find that the probability that a cell will result in a latency failure due to a reduced-</a:t>
            </a:r>
            <a:r>
              <a:rPr lang="en-US" sz="1200" b="0" kern="1200" baseline="0" dirty="0" err="1">
                <a:solidFill>
                  <a:schemeClr val="tx1"/>
                </a:solidFill>
                <a:latin typeface="+mn-lt"/>
                <a:ea typeface="+mn-ea"/>
                <a:cs typeface="+mn-cs"/>
              </a:rPr>
              <a:t>tRCD</a:t>
            </a:r>
            <a:r>
              <a:rPr lang="en-US" sz="1200" b="0" kern="1200" baseline="0" dirty="0">
                <a:solidFill>
                  <a:schemeClr val="tx1"/>
                </a:solidFill>
                <a:latin typeface="+mn-lt"/>
                <a:ea typeface="+mn-ea"/>
                <a:cs typeface="+mn-cs"/>
              </a:rPr>
              <a:t> access, is inherently related to random process variation from manufacturing</a:t>
            </a:r>
            <a:r>
              <a:rPr lang="en-US" sz="1200" b="1" kern="1200" baseline="0" dirty="0">
                <a:solidFill>
                  <a:schemeClr val="tx1"/>
                </a:solidFill>
                <a:latin typeface="+mn-lt"/>
                <a:ea typeface="+mn-ea"/>
                <a:cs typeface="+mn-cs"/>
              </a:rPr>
              <a:t> [CLICK]</a:t>
            </a:r>
            <a:r>
              <a:rPr lang="en-US" sz="1200" b="0" kern="1200" baseline="0" dirty="0">
                <a:solidFill>
                  <a:schemeClr val="tx1"/>
                </a:solidFill>
                <a:latin typeface="+mn-lt"/>
                <a:ea typeface="+mn-ea"/>
                <a:cs typeface="+mn-cs"/>
              </a:rPr>
              <a:t> This knowledge enables us to provide a repeatable and unique device signature with these patterns of latency failures.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latin typeface="+mn-lt"/>
                <a:ea typeface="+mn-ea"/>
                <a:cs typeface="+mn-cs"/>
              </a:rPr>
              <a:t>[CLICK]</a:t>
            </a:r>
            <a:r>
              <a:rPr lang="en-US" sz="1200" kern="1200" dirty="0">
                <a:solidFill>
                  <a:schemeClr val="tx1"/>
                </a:solidFill>
                <a:latin typeface="+mn-lt"/>
                <a:ea typeface="+mn-ea"/>
                <a:cs typeface="+mn-cs"/>
              </a:rPr>
              <a:t> Here is a cartoon showing the manufacturing variation across a region of DRAM. When accessed with a reduced timing parameter,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some cells have a high percentage chance of failing, while others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have a low percentage chance of failing. </a:t>
            </a:r>
          </a:p>
          <a:p>
            <a:endParaRPr lang="en-US" dirty="0"/>
          </a:p>
          <a:p>
            <a:r>
              <a:rPr lang="en-US" dirty="0"/>
              <a:t>The</a:t>
            </a:r>
            <a:r>
              <a:rPr lang="en-US" baseline="0" dirty="0"/>
              <a:t> Key Idea is to generate a PUF response using the locations of cells that have a high percentage chance of failing with a </a:t>
            </a:r>
            <a:r>
              <a:rPr lang="en-US" baseline="0" dirty="0" err="1"/>
              <a:t>tRCD</a:t>
            </a:r>
            <a:r>
              <a:rPr lang="en-US" baseline="0" dirty="0"/>
              <a:t> value reduced below manufacturer-recommended values.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87579233"/>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[CLICK] </a:t>
            </a:r>
            <a:r>
              <a:rPr lang="en-US" dirty="0"/>
              <a:t>We start by showing how to determine whether a single cell’s location should be included</a:t>
            </a:r>
            <a:r>
              <a:rPr lang="en-US" baseline="0" dirty="0"/>
              <a:t> in a DRAM latency PUF response or not.</a:t>
            </a:r>
          </a:p>
          <a:p>
            <a:r>
              <a:rPr lang="en-US" b="1" baseline="0" dirty="0"/>
              <a:t>[CLICK] </a:t>
            </a:r>
            <a:r>
              <a:rPr lang="en-US" b="0" baseline="0" dirty="0"/>
              <a:t>We do this by choosing a failure probability threshold and sampling the cell multiple times with a reduced </a:t>
            </a:r>
            <a:r>
              <a:rPr lang="en-US" b="0" baseline="0" dirty="0" err="1"/>
              <a:t>tRCD</a:t>
            </a:r>
            <a:r>
              <a:rPr lang="en-US" b="0" baseline="0" dirty="0"/>
              <a:t> access to see if it will fail with a greater probability than the chosen threshold. </a:t>
            </a:r>
          </a:p>
          <a:p>
            <a:r>
              <a:rPr lang="en-US" b="1" baseline="0" dirty="0"/>
              <a:t>[CLICK]</a:t>
            </a:r>
            <a:r>
              <a:rPr lang="en-US" b="0" baseline="0" dirty="0"/>
              <a:t> For this example, we choose a threshold of 50% </a:t>
            </a:r>
          </a:p>
          <a:p>
            <a:r>
              <a:rPr lang="en-US" b="1" baseline="0" dirty="0"/>
              <a:t>[CLICK</a:t>
            </a:r>
            <a:r>
              <a:rPr lang="en-US" b="0" baseline="0" dirty="0"/>
              <a:t>] We sample the cell 10 times with a reduced </a:t>
            </a:r>
            <a:r>
              <a:rPr lang="en-US" b="0" baseline="0" dirty="0" err="1"/>
              <a:t>tRCD</a:t>
            </a:r>
            <a:r>
              <a:rPr lang="en-US" b="0" baseline="0" dirty="0"/>
              <a:t>, and</a:t>
            </a:r>
          </a:p>
          <a:p>
            <a:r>
              <a:rPr lang="en-US" b="1" baseline="0" dirty="0"/>
              <a:t>[CLICK] </a:t>
            </a:r>
            <a:r>
              <a:rPr lang="en-US" b="0" baseline="0" dirty="0"/>
              <a:t>determine the failure rate as a fraction of the number of samples taken. In this cell, we find a failure rate of 60%. </a:t>
            </a:r>
          </a:p>
          <a:p>
            <a:r>
              <a:rPr lang="en-US" b="1" dirty="0"/>
              <a:t>[CLICK] </a:t>
            </a:r>
            <a:r>
              <a:rPr lang="en-US" b="0" dirty="0"/>
              <a:t>we find that the failure rate is greater than the chosen threshold, and so we include</a:t>
            </a:r>
            <a:r>
              <a:rPr lang="en-US" b="0" baseline="0" dirty="0"/>
              <a:t> this cell in the PUF response. </a:t>
            </a:r>
          </a:p>
          <a:p>
            <a:endParaRPr lang="en-US" b="0" baseline="0" dirty="0"/>
          </a:p>
          <a:p>
            <a:r>
              <a:rPr lang="en-US" b="0" baseline="0" dirty="0"/>
              <a:t>We find that this filtering stage is useful in removing cells that have a very low percentage chance of failing from the evaluations that happen to find them. </a:t>
            </a:r>
          </a:p>
          <a:p>
            <a:endParaRPr lang="en-US" b="0" baseline="0" dirty="0"/>
          </a:p>
          <a:p>
            <a:endParaRPr lang="en-US" b="0"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79663618"/>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b="1" dirty="0"/>
              <a:t>[CLICK]</a:t>
            </a:r>
            <a:r>
              <a:rPr lang="en-US" b="0" dirty="0"/>
              <a:t> We induce latency failures</a:t>
            </a:r>
            <a:r>
              <a:rPr lang="en-US" b="0" baseline="0" dirty="0"/>
              <a:t> 100 times and use a threshold of 10%. In other words we include cells that fail greater than 10 times across our 100. </a:t>
            </a:r>
          </a:p>
          <a:p>
            <a:r>
              <a:rPr lang="en-US" b="0" baseline="0" dirty="0"/>
              <a:t>[</a:t>
            </a:r>
            <a:r>
              <a:rPr lang="en-US" b="1" baseline="0" dirty="0"/>
              <a:t>CLICK]</a:t>
            </a:r>
            <a:r>
              <a:rPr lang="en-US" b="0" baseline="0" dirty="0"/>
              <a:t> We do this for every cell in a continuous 8KiB memory region that we refer to as a PUF memory segment </a:t>
            </a:r>
          </a:p>
          <a:p>
            <a:r>
              <a:rPr lang="en-US" b="1" baseline="0" dirty="0"/>
              <a:t>[CLICK]</a:t>
            </a:r>
            <a:r>
              <a:rPr lang="en-US" b="0" baseline="0" dirty="0"/>
              <a:t> in this example, we have a 21 bit PUF memory segment and varying cell strengths in this PUF memory segment are reflected with different colors and cell sizes. </a:t>
            </a:r>
          </a:p>
          <a:p>
            <a:r>
              <a:rPr lang="en-US" b="1" baseline="0" dirty="0"/>
              <a:t>[CLICK]</a:t>
            </a:r>
            <a:r>
              <a:rPr lang="en-US" b="0" baseline="0" dirty="0"/>
              <a:t> We use this memory segment to induce latency failures and return a PUF response </a:t>
            </a:r>
            <a:endParaRPr lang="en-US" b="1" dirty="0"/>
          </a:p>
          <a:p>
            <a:endParaRPr lang="en-US" dirty="0"/>
          </a:p>
          <a:p>
            <a:r>
              <a:rPr lang="en-US" dirty="0"/>
              <a:t>=============================</a:t>
            </a:r>
          </a:p>
          <a:p>
            <a:endParaRPr lang="en-US" dirty="0"/>
          </a:p>
          <a:p>
            <a:r>
              <a:rPr lang="en-US" dirty="0"/>
              <a:t>In order to show how we generate our</a:t>
            </a:r>
            <a:r>
              <a:rPr lang="en-US" baseline="0" dirty="0"/>
              <a:t> PUF responses so fast, we expand on a few key features our mechanism. </a:t>
            </a:r>
          </a:p>
          <a:p>
            <a:r>
              <a:rPr lang="en-US" b="1" baseline="0" dirty="0"/>
              <a:t>[CLICK] </a:t>
            </a:r>
            <a:r>
              <a:rPr lang="en-US" baseline="0" dirty="0"/>
              <a:t>Every DRAM access induces errors at a DRAM </a:t>
            </a:r>
            <a:r>
              <a:rPr lang="en-US" baseline="0" dirty="0" err="1"/>
              <a:t>cacheline</a:t>
            </a:r>
            <a:r>
              <a:rPr lang="en-US" baseline="0" dirty="0"/>
              <a:t> granularity which is 32 Bytes</a:t>
            </a:r>
          </a:p>
          <a:p>
            <a:r>
              <a:rPr lang="en-US" b="1" baseline="0" dirty="0"/>
              <a:t>[CLICK] </a:t>
            </a:r>
            <a:r>
              <a:rPr lang="en-US" b="0" baseline="0" dirty="0"/>
              <a:t>Because we are inducing </a:t>
            </a:r>
            <a:r>
              <a:rPr lang="en-US" b="0" baseline="0" dirty="0" err="1"/>
              <a:t>tRCD</a:t>
            </a:r>
            <a:r>
              <a:rPr lang="en-US" b="0" baseline="0" dirty="0"/>
              <a:t> related failures, we must activate a new row each time we want to access data on that row with a reduced </a:t>
            </a:r>
            <a:r>
              <a:rPr lang="en-US" b="0" baseline="0" dirty="0" err="1"/>
              <a:t>tRCD</a:t>
            </a:r>
            <a:r>
              <a:rPr lang="en-US" b="0" baseline="0" dirty="0"/>
              <a:t>. Otherwise, the data will already be stored in the sense amplifiers and no sense amplification step necessary. </a:t>
            </a:r>
          </a:p>
          <a:p>
            <a:r>
              <a:rPr lang="en-US" b="1" baseline="0" dirty="0"/>
              <a:t>[CLICK] </a:t>
            </a:r>
            <a:r>
              <a:rPr lang="en-US" b="0" baseline="0" dirty="0"/>
              <a:t>In order to increase the determinism of the memory controller, we issue a memory barrier after every access such that the memory access is the only one in the memory controller at a given time. </a:t>
            </a:r>
          </a:p>
          <a:p>
            <a:r>
              <a:rPr lang="en-US" b="1" baseline="0" dirty="0"/>
              <a:t>[CLICK]</a:t>
            </a:r>
            <a:r>
              <a:rPr lang="en-US" b="0" baseline="0" dirty="0"/>
              <a:t> Finally, in order to estimate every cells’ failure probability, we utilize a counter buffer in a separate DRAM channel which after each iteration of inducing latency failures across a memory segment, we increment every counter associated with the bits that were observed to fail. We can then recreate the PUF response utilizing only the cells that we find to fail more than 10 times. </a:t>
            </a:r>
          </a:p>
          <a:p>
            <a:r>
              <a:rPr lang="en-US" b="1" baseline="0" dirty="0"/>
              <a:t>[CLICK]</a:t>
            </a:r>
            <a:r>
              <a:rPr lang="en-US" b="0" baseline="0" dirty="0"/>
              <a:t> Here I will show a quick animation of how accesses occur in this example PUF memory segment of 4 </a:t>
            </a:r>
            <a:r>
              <a:rPr lang="en-US" b="0" baseline="0" dirty="0" err="1"/>
              <a:t>cachelines</a:t>
            </a:r>
            <a:r>
              <a:rPr lang="en-US" b="0" baseline="0" dirty="0"/>
              <a:t> and their counters </a:t>
            </a:r>
          </a:p>
          <a:p>
            <a:r>
              <a:rPr lang="en-US" b="1" baseline="0" dirty="0"/>
              <a:t>[CLICK] </a:t>
            </a:r>
            <a:r>
              <a:rPr lang="en-US" b="0" baseline="0" dirty="0"/>
              <a:t>We induce errors in a column-order access scheme </a:t>
            </a:r>
            <a:r>
              <a:rPr lang="en-US" b="1" baseline="0" dirty="0"/>
              <a:t>[CLICK]</a:t>
            </a:r>
            <a:r>
              <a:rPr lang="en-US" b="0" baseline="0" dirty="0"/>
              <a:t> and update the counter buffers associated with the </a:t>
            </a:r>
            <a:r>
              <a:rPr lang="en-US" b="0" baseline="0" dirty="0" err="1"/>
              <a:t>cacheline</a:t>
            </a:r>
            <a:r>
              <a:rPr lang="en-US" b="0" baseline="0" dirty="0"/>
              <a:t> immediately after observing the errors. </a:t>
            </a:r>
          </a:p>
          <a:p>
            <a:endParaRPr lang="en-US" b="1" baseline="0" dirty="0"/>
          </a:p>
          <a:p>
            <a:endParaRPr lang="en-US" b="1"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56987"/>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58230215"/>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will now discuss the prior best</a:t>
            </a:r>
            <a:r>
              <a:rPr lang="en-US" baseline="0" dirty="0"/>
              <a:t> DRAM PUF: the DRAM retention PUF.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23253040"/>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DRAM </a:t>
            </a:r>
            <a:r>
              <a:rPr lang="en-US" b="1" dirty="0"/>
              <a:t>encodes</a:t>
            </a:r>
            <a:r>
              <a:rPr lang="en-US" b="1" baseline="0" dirty="0"/>
              <a:t> </a:t>
            </a:r>
            <a:r>
              <a:rPr lang="en-US" baseline="0" dirty="0"/>
              <a:t>data in </a:t>
            </a:r>
            <a:r>
              <a:rPr lang="en-US" b="1" baseline="0" dirty="0"/>
              <a:t>fundamentally leaky </a:t>
            </a:r>
            <a:r>
              <a:rPr lang="en-US" b="0" baseline="0" dirty="0"/>
              <a:t>capacitors </a:t>
            </a:r>
            <a:r>
              <a:rPr lang="en-US" b="1" baseline="0" dirty="0"/>
              <a:t>[CLICK] </a:t>
            </a:r>
            <a:r>
              <a:rPr lang="en-US" b="0" baseline="0" dirty="0"/>
              <a:t>Here is a </a:t>
            </a:r>
            <a:r>
              <a:rPr lang="en-US" b="1" baseline="0" dirty="0"/>
              <a:t>simplified diagram </a:t>
            </a:r>
            <a:r>
              <a:rPr lang="en-US" b="0" baseline="0" dirty="0"/>
              <a:t>of a DRAM cell. </a:t>
            </a:r>
          </a:p>
          <a:p>
            <a:r>
              <a:rPr lang="en-US" b="1" baseline="0" dirty="0"/>
              <a:t>Data is encoded </a:t>
            </a:r>
            <a:r>
              <a:rPr lang="en-US" b="0" baseline="0" dirty="0"/>
              <a:t>in the capacitor as either charged or uncharged, and </a:t>
            </a:r>
            <a:r>
              <a:rPr lang="en-US" b="1" baseline="0" dirty="0"/>
              <a:t>the access transistor </a:t>
            </a:r>
            <a:r>
              <a:rPr lang="en-US" b="0" baseline="0" dirty="0"/>
              <a:t>is used to </a:t>
            </a:r>
            <a:r>
              <a:rPr lang="en-US" b="1" baseline="0" dirty="0"/>
              <a:t>read from or write to </a:t>
            </a:r>
            <a:r>
              <a:rPr lang="en-US" b="0" baseline="0" dirty="0"/>
              <a:t>the cell.</a:t>
            </a:r>
          </a:p>
          <a:p>
            <a:r>
              <a:rPr lang="en-US" b="1" baseline="0" dirty="0"/>
              <a:t>[CLICK]</a:t>
            </a:r>
          </a:p>
          <a:p>
            <a:r>
              <a:rPr lang="en-US" b="0" baseline="0" dirty="0"/>
              <a:t>There are a </a:t>
            </a:r>
            <a:r>
              <a:rPr lang="en-US" b="1" baseline="0" dirty="0"/>
              <a:t>number of leakage paths </a:t>
            </a:r>
            <a:r>
              <a:rPr lang="en-US" b="0" baseline="0" dirty="0"/>
              <a:t>by which charge can </a:t>
            </a:r>
            <a:r>
              <a:rPr lang="en-US" b="1" baseline="0" dirty="0"/>
              <a:t>enter or exit the capacitor</a:t>
            </a:r>
            <a:r>
              <a:rPr lang="en-US" b="0" baseline="0" dirty="0"/>
              <a:t>.</a:t>
            </a:r>
          </a:p>
          <a:p>
            <a:r>
              <a:rPr lang="en-US" b="1" baseline="0" dirty="0"/>
              <a:t>[CLICK]</a:t>
            </a:r>
          </a:p>
          <a:p>
            <a:r>
              <a:rPr lang="en-US" b="0" baseline="0" dirty="0"/>
              <a:t>The </a:t>
            </a:r>
            <a:r>
              <a:rPr lang="en-US" b="1" baseline="0" dirty="0"/>
              <a:t>important thing to note </a:t>
            </a:r>
            <a:r>
              <a:rPr lang="en-US" b="0" baseline="0" dirty="0"/>
              <a:t>is that stored data can be corrupted if too much charge leaks</a:t>
            </a:r>
          </a:p>
          <a:p>
            <a:r>
              <a:rPr lang="en-US" b="0" baseline="0" dirty="0"/>
              <a:t>Which is the </a:t>
            </a:r>
            <a:r>
              <a:rPr lang="en-US" b="1" baseline="0" dirty="0"/>
              <a:t>same as saying </a:t>
            </a:r>
            <a:r>
              <a:rPr lang="en-US" b="0" baseline="0" dirty="0"/>
              <a:t>if the </a:t>
            </a:r>
            <a:r>
              <a:rPr lang="en-US" b="1" baseline="0" dirty="0"/>
              <a:t>capacitor voltage degrades </a:t>
            </a:r>
            <a:r>
              <a:rPr lang="en-US" b="0" baseline="0" dirty="0"/>
              <a:t>too much</a:t>
            </a:r>
          </a:p>
          <a:p>
            <a:r>
              <a:rPr lang="en-US" b="1" baseline="0" dirty="0"/>
              <a:t>[END]</a:t>
            </a:r>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31224955"/>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a:t>
            </a:r>
            <a:r>
              <a:rPr lang="en-US" baseline="0" dirty="0"/>
              <a:t> we have a </a:t>
            </a:r>
            <a:r>
              <a:rPr lang="en-US" b="1" baseline="0" dirty="0"/>
              <a:t>simplified diagram </a:t>
            </a:r>
            <a:r>
              <a:rPr lang="en-US" baseline="0" dirty="0"/>
              <a:t>of the </a:t>
            </a:r>
            <a:r>
              <a:rPr lang="en-US" b="1" baseline="0" dirty="0"/>
              <a:t>capacitor voltage over time</a:t>
            </a:r>
          </a:p>
          <a:p>
            <a:r>
              <a:rPr lang="en-US" b="0" baseline="0" dirty="0"/>
              <a:t>We see that the </a:t>
            </a:r>
            <a:r>
              <a:rPr lang="en-US" b="1" baseline="0" dirty="0"/>
              <a:t>voltage decreases </a:t>
            </a:r>
            <a:r>
              <a:rPr lang="en-US" b="0" baseline="0" dirty="0"/>
              <a:t>over time in an </a:t>
            </a:r>
            <a:r>
              <a:rPr lang="en-US" b="1" baseline="0" dirty="0"/>
              <a:t>exponential decay</a:t>
            </a:r>
            <a:r>
              <a:rPr lang="en-US" b="0" baseline="0" dirty="0"/>
              <a:t>.</a:t>
            </a:r>
          </a:p>
          <a:p>
            <a:r>
              <a:rPr lang="en-US" b="1" baseline="0" dirty="0"/>
              <a:t>[CLICK]</a:t>
            </a:r>
          </a:p>
          <a:p>
            <a:r>
              <a:rPr lang="en-US" b="0" baseline="0" dirty="0"/>
              <a:t>Again we have our voltage, </a:t>
            </a:r>
            <a:r>
              <a:rPr lang="en-US" b="0" baseline="0" dirty="0" err="1"/>
              <a:t>Vmin</a:t>
            </a:r>
            <a:r>
              <a:rPr lang="en-US" b="0" baseline="0" dirty="0"/>
              <a:t>, under which we can no longer guarantee that we will correctly read the data that was originally stored in the cell.</a:t>
            </a:r>
          </a:p>
          <a:p>
            <a:r>
              <a:rPr lang="en-US" b="1" baseline="0" dirty="0"/>
              <a:t>[CLICK]</a:t>
            </a:r>
          </a:p>
          <a:p>
            <a:r>
              <a:rPr lang="en-US" b="0" baseline="0" dirty="0"/>
              <a:t>As long as a cell’s voltage remains above this line, we consider this a retention success.</a:t>
            </a:r>
          </a:p>
          <a:p>
            <a:r>
              <a:rPr lang="en-US" b="1" baseline="0" dirty="0"/>
              <a:t>[CLICK]</a:t>
            </a:r>
          </a:p>
          <a:p>
            <a:r>
              <a:rPr lang="en-US" b="0" baseline="0" dirty="0"/>
              <a:t>However, as soon as the voltage drops below </a:t>
            </a:r>
            <a:r>
              <a:rPr lang="en-US" b="0" baseline="0" dirty="0" err="1"/>
              <a:t>Vmin</a:t>
            </a:r>
            <a:r>
              <a:rPr lang="en-US" b="0" baseline="0" dirty="0"/>
              <a:t>, we consider this a retention failure</a:t>
            </a:r>
          </a:p>
          <a:p>
            <a:r>
              <a:rPr lang="en-US" b="1" baseline="0" dirty="0"/>
              <a:t>[CLICK]</a:t>
            </a:r>
          </a:p>
          <a:p>
            <a:r>
              <a:rPr lang="en-US" b="0" baseline="0" dirty="0"/>
              <a:t>We define the length of time that must elapse before a cell experiences a retention failure as the ‘retention time’ of a cell.</a:t>
            </a:r>
          </a:p>
          <a:p>
            <a:r>
              <a:rPr lang="en-US" b="1" baseline="0" dirty="0"/>
              <a:t>[END]</a:t>
            </a:r>
          </a:p>
          <a:p>
            <a:endParaRPr lang="en-US" b="0" baseline="0" dirty="0"/>
          </a:p>
          <a:p>
            <a:endParaRPr lang="en-US" b="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48622151"/>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DRAM is comprised</a:t>
            </a:r>
            <a:r>
              <a:rPr lang="en-US" baseline="0" dirty="0"/>
              <a:t> of </a:t>
            </a:r>
            <a:r>
              <a:rPr lang="en-US" b="1" dirty="0"/>
              <a:t>[CLICK]</a:t>
            </a:r>
            <a:r>
              <a:rPr lang="en-US" baseline="0" dirty="0"/>
              <a:t> many of these small cells to have a large capacity. </a:t>
            </a:r>
            <a:r>
              <a:rPr lang="en-US" b="1" baseline="0" dirty="0"/>
              <a:t>[CLICK]</a:t>
            </a:r>
            <a:r>
              <a:rPr lang="en-US" baseline="0" dirty="0"/>
              <a:t> For an example 8GB DRAM device, there are 64 billion of these cells. </a:t>
            </a:r>
          </a:p>
          <a:p>
            <a:endParaRPr lang="en-US" baseline="0" dirty="0"/>
          </a:p>
          <a:p>
            <a:r>
              <a:rPr lang="en-US" baseline="0" dirty="0"/>
              <a:t>In correct operation, every one of these cells are restored every 64 </a:t>
            </a:r>
            <a:r>
              <a:rPr lang="en-US" baseline="0" dirty="0" err="1"/>
              <a:t>ms</a:t>
            </a:r>
            <a:r>
              <a:rPr lang="en-US" baseline="0" dirty="0"/>
              <a:t>, so there are no retention failures during program execution.</a:t>
            </a:r>
          </a:p>
          <a:p>
            <a:endParaRPr lang="en-US" baseline="0" dirty="0"/>
          </a:p>
          <a:p>
            <a:endParaRPr lang="en-US" baseline="0" dirty="0"/>
          </a:p>
          <a:p>
            <a:r>
              <a:rPr lang="en-US" dirty="0"/>
              <a:t>However, prior work has shown that cells of</a:t>
            </a:r>
            <a:r>
              <a:rPr lang="en-US" baseline="0" dirty="0"/>
              <a:t> a given retention time are uniform randomly distributed across the DRAM array</a:t>
            </a:r>
          </a:p>
          <a:p>
            <a:endParaRPr lang="en-US" baseline="0" dirty="0"/>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28983679"/>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will now discuss the key idea of the DRAM retention PUF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82650105"/>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baseline="0" dirty="0"/>
          </a:p>
          <a:p>
            <a:r>
              <a:rPr lang="en-US" b="1" baseline="0" dirty="0"/>
              <a:t>[CLICK]</a:t>
            </a:r>
            <a:r>
              <a:rPr lang="en-US" b="0" baseline="0" dirty="0"/>
              <a:t> The key idea behind evaluating a DRAM retention PUF is to change the refresh interval and record the corresponding error pattern within a </a:t>
            </a:r>
            <a:r>
              <a:rPr lang="en-US" b="1" baseline="0" dirty="0"/>
              <a:t>PUF memory segment</a:t>
            </a:r>
            <a:r>
              <a:rPr lang="en-US" b="0" baseline="0" dirty="0"/>
              <a:t>.  We induce retention failures by disabling refresh for a time longer than the standard 64ms. </a:t>
            </a:r>
            <a:r>
              <a:rPr lang="en-US" b="1" baseline="0" dirty="0"/>
              <a:t>[CLICK] </a:t>
            </a:r>
            <a:r>
              <a:rPr lang="en-US" b="0" baseline="0" dirty="0"/>
              <a:t>Here is a cartoon showing the variation of cell retention times in different colors. </a:t>
            </a:r>
            <a:r>
              <a:rPr lang="en-US" b="1" baseline="0" dirty="0"/>
              <a:t>[CLICK] </a:t>
            </a:r>
            <a:r>
              <a:rPr lang="en-US" b="0" baseline="0" dirty="0"/>
              <a:t>When we disable refresh for a time interval N, we see that the charge in different cells leak over time. </a:t>
            </a:r>
            <a:r>
              <a:rPr lang="en-US" b="1" baseline="0" dirty="0"/>
              <a:t>[CLICK] </a:t>
            </a:r>
            <a:r>
              <a:rPr lang="en-US" b="0" baseline="0" dirty="0"/>
              <a:t>some cells leak charge below </a:t>
            </a:r>
            <a:r>
              <a:rPr lang="en-US" b="0" baseline="0" dirty="0" err="1"/>
              <a:t>Vmin</a:t>
            </a:r>
            <a:r>
              <a:rPr lang="en-US" b="0" baseline="0" dirty="0"/>
              <a:t> which results in retention failures, but </a:t>
            </a:r>
            <a:r>
              <a:rPr lang="en-US" b="1" baseline="0" dirty="0"/>
              <a:t>[CLICK] </a:t>
            </a:r>
            <a:r>
              <a:rPr lang="en-US" b="0" baseline="0" dirty="0"/>
              <a:t>other cells can handle a longer refresh interval without failing. </a:t>
            </a:r>
            <a:r>
              <a:rPr lang="en-US" b="1" baseline="0" dirty="0"/>
              <a:t>[CLICK] </a:t>
            </a:r>
            <a:r>
              <a:rPr lang="en-US" b="0" baseline="0" dirty="0"/>
              <a:t>Prior work finds that the pattern of retention failures is unique to the device that generated it.</a:t>
            </a:r>
          </a:p>
          <a:p>
            <a:endParaRPr lang="en-US" b="0" baseline="0" dirty="0"/>
          </a:p>
          <a:p>
            <a:endParaRPr lang="en-US" b="0" baseline="0" dirty="0"/>
          </a:p>
          <a:p>
            <a:endParaRPr lang="en-US" b="0"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20895998"/>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baseline="0" dirty="0"/>
          </a:p>
          <a:p>
            <a:endParaRPr lang="en-US" b="0" baseline="0" dirty="0"/>
          </a:p>
          <a:p>
            <a:r>
              <a:rPr lang="en-US" b="0" baseline="0" dirty="0"/>
              <a:t>====================================================</a:t>
            </a:r>
          </a:p>
          <a:p>
            <a:endParaRPr lang="en-US" b="0" baseline="0" dirty="0"/>
          </a:p>
          <a:p>
            <a:r>
              <a:rPr lang="en-US" b="0" baseline="0" dirty="0"/>
              <a:t>Similar to prior work, we determine that we need to find 512 bits of identification to uniquely identify a single device within a set of significantly many devices. For the retention PUF, we need to wait a long enough period of time with refresh disabled so that 512 bits result in retention failure within the PUF memory segment.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120</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67419162"/>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the outline for the talk today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18632656"/>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endParaRPr lang="en-US" dirty="0"/>
          </a:p>
          <a:p>
            <a:endParaRPr lang="en-US" dirty="0"/>
          </a:p>
          <a:p>
            <a:r>
              <a:rPr lang="en-US" dirty="0"/>
              <a:t>=============================================</a:t>
            </a:r>
          </a:p>
          <a:p>
            <a:endParaRPr lang="en-US" dirty="0"/>
          </a:p>
          <a:p>
            <a:r>
              <a:rPr lang="en-US" dirty="0"/>
              <a:t>First of all, there is a large tradeoff space in DRAM retention PUFs.</a:t>
            </a:r>
            <a:r>
              <a:rPr lang="en-US" baseline="0" dirty="0"/>
              <a:t> This is because its </a:t>
            </a:r>
            <a:r>
              <a:rPr lang="en-US" b="1" baseline="0" dirty="0"/>
              <a:t>[CLICK] </a:t>
            </a:r>
            <a:r>
              <a:rPr lang="en-US" b="0" baseline="0" dirty="0"/>
              <a:t>evaluation time is inversely correlated with both temperature and PUF segment size. </a:t>
            </a:r>
            <a:r>
              <a:rPr lang="en-US" b="1" baseline="0" dirty="0"/>
              <a:t>[CLICK] </a:t>
            </a:r>
            <a:r>
              <a:rPr lang="en-US" b="0" baseline="0" dirty="0"/>
              <a:t>However, we find that even with reasonably high temperatures and large PUF memory segment sizes, retention PUFs still exhibit relatively long evaluation times. </a:t>
            </a:r>
            <a:r>
              <a:rPr lang="en-US" b="1" baseline="0" dirty="0"/>
              <a:t>[CLICK] </a:t>
            </a:r>
            <a:r>
              <a:rPr lang="en-US" b="0" baseline="0" dirty="0"/>
              <a:t>In this figure, we show retention PUF evaluation times on the y-axis for the three major DRAM manufacturers. This figure presents a sweep of temperatures in which a DRAM device evaluates a retention PUF, and a sweep of PUF memory segment sizes that the PUF is evaluated on. The different manufacturers are represented with different colors. The temperatures are indicated on the x-axis. And, the different memory segment sizes used are indicated by the labels on the figure. As you can see, an 8KiB PUF memory segment size results in long evaluation times and the evaluation times decrease as the memory segment size increases. Also note that the y-axis is a log scale. </a:t>
            </a:r>
            <a:r>
              <a:rPr lang="en-US" b="1" baseline="0" dirty="0"/>
              <a:t>[CLICK] </a:t>
            </a:r>
            <a:r>
              <a:rPr lang="en-US" b="0" baseline="0" dirty="0"/>
              <a:t>We note that when using an 8KiB memory segment size at 55C, chips of certain manufacturers on average evaluate a retention PUF in 3 hours! </a:t>
            </a:r>
            <a:r>
              <a:rPr lang="en-US" b="1" baseline="0" dirty="0"/>
              <a:t>[CLICK] </a:t>
            </a:r>
            <a:r>
              <a:rPr lang="en-US" b="0" baseline="0" dirty="0"/>
              <a:t>Even when we increase the memory segment size to 64MiB, we find that some chips still take 8 seconds to evaluate a retention PUF.</a:t>
            </a:r>
          </a:p>
          <a:p>
            <a:r>
              <a:rPr lang="en-US" b="0" baseline="0" dirty="0"/>
              <a:t> </a:t>
            </a:r>
          </a:p>
          <a:p>
            <a:r>
              <a:rPr lang="en-US" b="1" baseline="0" dirty="0"/>
              <a:t>[CLICK] </a:t>
            </a:r>
            <a:r>
              <a:rPr lang="en-US" b="0" baseline="0" dirty="0"/>
              <a:t>It is possible to reduce the evaluation time of retention PUFs with a larger PUF memory segment or higher temperature, but there is high system overhead with larger memory segment sizes, and it is very difficult to control temperature on these devices in the field.</a:t>
            </a:r>
          </a:p>
          <a:p>
            <a:endParaRPr lang="en-US" b="0" baseline="0" dirty="0"/>
          </a:p>
          <a:p>
            <a:endParaRPr lang="en-US" b="0" baseline="0" dirty="0"/>
          </a:p>
          <a:p>
            <a:endParaRPr lang="en-US" b="0" baseline="0" dirty="0"/>
          </a:p>
          <a:p>
            <a:r>
              <a:rPr lang="en-US" b="0" baseline="0" dirty="0"/>
              <a:t>Long evaluation time! Big. second slide. we an do these things. </a:t>
            </a:r>
          </a:p>
          <a:p>
            <a:endParaRPr lang="en-US" b="0" baseline="0"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30663440"/>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I will discuss the methodology we used to experimentally characterize our DRAM devices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53440838"/>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The infrastructure we developed can test 223 state-of-the-art LPDDR4 DRAM chips.</a:t>
            </a:r>
          </a:p>
          <a:p>
            <a:r>
              <a:rPr lang="en-US" baseline="0" dirty="0"/>
              <a:t>Each device is </a:t>
            </a:r>
            <a:r>
              <a:rPr lang="en-US" b="1" baseline="0" dirty="0"/>
              <a:t>[CLICK]</a:t>
            </a:r>
            <a:r>
              <a:rPr lang="en-US" baseline="0" dirty="0"/>
              <a:t> 2 gigabytes in size, and we have chips from across </a:t>
            </a:r>
            <a:r>
              <a:rPr lang="en-US" b="1" baseline="0" dirty="0"/>
              <a:t>[CLICK] </a:t>
            </a:r>
            <a:r>
              <a:rPr lang="en-US" baseline="0" dirty="0"/>
              <a:t>three major DRAM vendors.</a:t>
            </a:r>
          </a:p>
          <a:p>
            <a:endParaRPr lang="en-US" baseline="0" dirty="0"/>
          </a:p>
          <a:p>
            <a:r>
              <a:rPr lang="en-US" b="1" baseline="0" dirty="0"/>
              <a:t>[CLICK]</a:t>
            </a:r>
            <a:r>
              <a:rPr lang="en-US" b="0" baseline="0" dirty="0"/>
              <a:t> </a:t>
            </a:r>
            <a:r>
              <a:rPr lang="en-US" baseline="0" dirty="0"/>
              <a:t>We test within a thermally controlled chamber with an </a:t>
            </a:r>
            <a:r>
              <a:rPr lang="en-US" b="1" baseline="0" dirty="0"/>
              <a:t>[CLICK] </a:t>
            </a:r>
            <a:r>
              <a:rPr lang="en-US" baseline="0" dirty="0"/>
              <a:t>ambient temperature range of 40 to 55 degrees C with a tolerance of 0.25 degrees.</a:t>
            </a:r>
          </a:p>
          <a:p>
            <a:endParaRPr lang="en-US" baseline="0" dirty="0"/>
          </a:p>
          <a:p>
            <a:r>
              <a:rPr lang="en-US" b="1" baseline="0" dirty="0"/>
              <a:t>[CLICK] </a:t>
            </a:r>
            <a:r>
              <a:rPr lang="en-US" baseline="0" dirty="0"/>
              <a:t>DRAM temperature is always held at 15 degrees C above ambient using a local heat source</a:t>
            </a:r>
          </a:p>
          <a:p>
            <a:endParaRPr lang="en-US" baseline="0" dirty="0"/>
          </a:p>
          <a:p>
            <a:r>
              <a:rPr lang="en-US" b="1" baseline="0" dirty="0"/>
              <a:t>[CLICK] </a:t>
            </a:r>
            <a:r>
              <a:rPr lang="en-US" b="0" baseline="0" dirty="0"/>
              <a:t>We had precise control over DRAM commands and timing parameters </a:t>
            </a:r>
          </a:p>
          <a:p>
            <a:r>
              <a:rPr lang="en-US" b="1" baseline="0" dirty="0"/>
              <a:t>[CLICK] </a:t>
            </a:r>
            <a:r>
              <a:rPr lang="en-US" b="0" baseline="0" dirty="0"/>
              <a:t>We experimentally characterized DRAM retention PUFs by disabling refresh for various periods of time and sweeping temperatures to see the individual effects</a:t>
            </a:r>
          </a:p>
          <a:p>
            <a:r>
              <a:rPr lang="en-US" b="1" baseline="0" dirty="0"/>
              <a:t>[CLICK] </a:t>
            </a:r>
            <a:r>
              <a:rPr lang="en-US" b="0" baseline="0" dirty="0"/>
              <a:t>We analyzed DRAM latency PUFs by testing with reduced </a:t>
            </a:r>
            <a:r>
              <a:rPr lang="en-US" b="0" baseline="0" dirty="0" err="1"/>
              <a:t>tRCD</a:t>
            </a:r>
            <a:r>
              <a:rPr lang="en-US" b="0" baseline="0" dirty="0"/>
              <a:t> access latencies and analyzing the resulting failures.</a:t>
            </a:r>
            <a:endParaRPr lang="en-US" b="1" baseline="0" dirty="0"/>
          </a:p>
          <a:p>
            <a:endParaRPr lang="en-US" baseline="0" dirty="0"/>
          </a:p>
          <a:p>
            <a:r>
              <a:rPr lang="en-US" baseline="0" dirty="0"/>
              <a:t>[END]</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41332163"/>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a:t>
            </a:r>
            <a:r>
              <a:rPr lang="en-US" baseline="0" dirty="0"/>
              <a:t> I will talk about the results that we gathered using our methodology</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13567801"/>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endParaRPr lang="en-US" b="1" dirty="0"/>
          </a:p>
          <a:p>
            <a:endParaRPr lang="en-US" b="1" dirty="0"/>
          </a:p>
          <a:p>
            <a:endParaRPr lang="en-US" b="1" dirty="0"/>
          </a:p>
          <a:p>
            <a:endParaRPr lang="en-US" b="1" dirty="0"/>
          </a:p>
          <a:p>
            <a:r>
              <a:rPr lang="en-US" b="1" dirty="0"/>
              <a:t>[CLICK]</a:t>
            </a:r>
            <a:r>
              <a:rPr lang="en-US" baseline="0" dirty="0"/>
              <a:t> </a:t>
            </a:r>
            <a:r>
              <a:rPr lang="en-US" dirty="0"/>
              <a:t>We next show the same retention PUF</a:t>
            </a:r>
            <a:r>
              <a:rPr lang="en-US" baseline="0" dirty="0"/>
              <a:t> evaluation time</a:t>
            </a:r>
            <a:r>
              <a:rPr lang="en-US" dirty="0"/>
              <a:t> figure as before,</a:t>
            </a:r>
            <a:r>
              <a:rPr lang="en-US" baseline="0" dirty="0"/>
              <a:t> but now we overlay the execution time of our DRAM latency PUF proposal. Remember that the y axis is a log scale. Our PUF memory segment has significantly lower overhead in terms of evaluation time and system interference compared to the DRAM retention PUF. The DRAM latency PUF can be evaluated in an average of 88ms regardless of the temperature. This is because, unlike the DRAM retention PUF, the speed of inducing latency failures is NOT dependent on temperature. </a:t>
            </a:r>
          </a:p>
          <a:p>
            <a:endParaRPr lang="en-US" baseline="0" dirty="0"/>
          </a:p>
          <a:p>
            <a:r>
              <a:rPr lang="en-US" b="1" baseline="0" dirty="0"/>
              <a:t>[CLICK] </a:t>
            </a:r>
            <a:r>
              <a:rPr lang="en-US" b="0" baseline="0" dirty="0"/>
              <a:t>We find that we can evaluate a DRAM latency PUF on DRAM orders of magnitudes faster than the prior best DRAM PUF with the same memory segment size. We achieve a speedup of 152x at 55C and 1426x at 70C. </a:t>
            </a:r>
          </a:p>
          <a:p>
            <a:endParaRPr lang="en-US" b="0" baseline="0" dirty="0"/>
          </a:p>
          <a:p>
            <a:endParaRPr lang="en-US" b="0" baseline="0" dirty="0"/>
          </a:p>
          <a:p>
            <a:r>
              <a:rPr lang="en-US" b="0" baseline="0" dirty="0"/>
              <a:t>TODO: draw first banner at the bottom after the first line of DRAM latency PUF .</a:t>
            </a:r>
          </a:p>
          <a:p>
            <a:r>
              <a:rPr lang="en-US" b="0" baseline="0" dirty="0"/>
              <a:t>OK lets look at DRAM retention PUF with the same overhead 8KB memory segment. annotate figure showing the 1426x, and show the 70C speedup. </a:t>
            </a:r>
          </a:p>
          <a:p>
            <a:endParaRPr lang="en-US" b="0" baseline="0" dirty="0"/>
          </a:p>
          <a:p>
            <a:r>
              <a:rPr lang="en-US" b="0" baseline="0" dirty="0"/>
              <a:t>annotate the figure showing the speedup for manufacturer A. Even with 64MiB, we still have this </a:t>
            </a:r>
            <a:r>
              <a:rPr lang="en-US" b="0" baseline="0" dirty="0" err="1"/>
              <a:t>speeedup</a:t>
            </a:r>
            <a:r>
              <a:rPr lang="en-US" b="0" baseline="0" dirty="0"/>
              <a:t>. remove the numbers after showing all </a:t>
            </a:r>
            <a:r>
              <a:rPr lang="en-US" b="0" baseline="0" dirty="0" err="1"/>
              <a:t>manufactuers</a:t>
            </a:r>
            <a:r>
              <a:rPr lang="en-US" b="0" baseline="0" dirty="0"/>
              <a:t>. This is similar across all manufacturer. across all manufactures here is average with same </a:t>
            </a:r>
            <a:r>
              <a:rPr lang="en-US" b="0" baseline="0" dirty="0" err="1"/>
              <a:t>storeage</a:t>
            </a:r>
            <a:r>
              <a:rPr lang="en-US" b="0" baseline="0" dirty="0"/>
              <a:t> overhead.</a:t>
            </a:r>
          </a:p>
          <a:p>
            <a:endParaRPr lang="en-US" b="0" baseline="0" dirty="0"/>
          </a:p>
          <a:p>
            <a:endParaRPr lang="en-US" b="0" baseline="0" dirty="0"/>
          </a:p>
          <a:p>
            <a:br>
              <a:rPr lang="mr-IN" dirty="0"/>
            </a:br>
            <a:endParaRPr lang="mr-IN" sz="1200" b="0" i="0" kern="1200" dirty="0">
              <a:solidFill>
                <a:schemeClr val="tx1"/>
              </a:solidFill>
              <a:effectLst/>
              <a:latin typeface="+mn-lt"/>
              <a:ea typeface="+mn-ea"/>
              <a:cs typeface="+mn-cs"/>
            </a:endParaRPr>
          </a:p>
          <a:p>
            <a:r>
              <a:rPr lang="mr-IN" sz="1200" b="0" i="0" kern="1200" dirty="0">
                <a:solidFill>
                  <a:schemeClr val="tx1"/>
                </a:solidFill>
                <a:effectLst/>
                <a:latin typeface="+mn-lt"/>
                <a:ea typeface="+mn-ea"/>
                <a:cs typeface="+mn-cs"/>
              </a:rPr>
              <a:t>8KiB</a:t>
            </a:r>
            <a:br>
              <a:rPr lang="mr-IN" sz="1200" b="0" i="0" kern="1200" dirty="0">
                <a:solidFill>
                  <a:schemeClr val="tx1"/>
                </a:solidFill>
                <a:effectLst/>
                <a:latin typeface="+mn-lt"/>
                <a:ea typeface="+mn-ea"/>
                <a:cs typeface="+mn-cs"/>
              </a:rPr>
            </a:br>
            <a:r>
              <a:rPr lang="mr-IN" sz="1200" b="0" i="0" kern="1200" dirty="0">
                <a:solidFill>
                  <a:schemeClr val="tx1"/>
                </a:solidFill>
                <a:effectLst/>
                <a:latin typeface="+mn-lt"/>
                <a:ea typeface="+mn-ea"/>
                <a:cs typeface="+mn-cs"/>
              </a:rPr>
              <a:t>55 -&gt; 33806.6x</a:t>
            </a:r>
            <a:br>
              <a:rPr lang="mr-IN" sz="1200" b="0" i="0" kern="1200" dirty="0">
                <a:solidFill>
                  <a:schemeClr val="tx1"/>
                </a:solidFill>
                <a:effectLst/>
                <a:latin typeface="+mn-lt"/>
                <a:ea typeface="+mn-ea"/>
                <a:cs typeface="+mn-cs"/>
              </a:rPr>
            </a:br>
            <a:r>
              <a:rPr lang="mr-IN" sz="1200" b="0" i="0" kern="1200" dirty="0">
                <a:solidFill>
                  <a:schemeClr val="tx1"/>
                </a:solidFill>
                <a:effectLst/>
                <a:latin typeface="+mn-lt"/>
                <a:ea typeface="+mn-ea"/>
                <a:cs typeface="+mn-cs"/>
              </a:rPr>
              <a:t>70 -&gt; 318.3x</a:t>
            </a:r>
            <a:br>
              <a:rPr lang="mr-IN" sz="1200" b="0" i="0" kern="1200" dirty="0">
                <a:solidFill>
                  <a:schemeClr val="tx1"/>
                </a:solidFill>
                <a:effectLst/>
                <a:latin typeface="+mn-lt"/>
                <a:ea typeface="+mn-ea"/>
                <a:cs typeface="+mn-cs"/>
              </a:rPr>
            </a:br>
            <a:br>
              <a:rPr lang="mr-IN" sz="1200" b="0" i="0" kern="1200" dirty="0">
                <a:solidFill>
                  <a:schemeClr val="tx1"/>
                </a:solidFill>
                <a:effectLst/>
                <a:latin typeface="+mn-lt"/>
                <a:ea typeface="+mn-ea"/>
                <a:cs typeface="+mn-cs"/>
              </a:rPr>
            </a:br>
            <a:r>
              <a:rPr lang="mr-IN" sz="1200" b="0" i="0" kern="1200" dirty="0">
                <a:solidFill>
                  <a:schemeClr val="tx1"/>
                </a:solidFill>
                <a:effectLst/>
                <a:latin typeface="+mn-lt"/>
                <a:ea typeface="+mn-ea"/>
                <a:cs typeface="+mn-cs"/>
              </a:rPr>
              <a:t>64KiB</a:t>
            </a:r>
            <a:br>
              <a:rPr lang="mr-IN" sz="1200" b="0" i="0" kern="1200" dirty="0">
                <a:solidFill>
                  <a:schemeClr val="tx1"/>
                </a:solidFill>
                <a:effectLst/>
                <a:latin typeface="+mn-lt"/>
                <a:ea typeface="+mn-ea"/>
                <a:cs typeface="+mn-cs"/>
              </a:rPr>
            </a:br>
            <a:r>
              <a:rPr lang="mr-IN" sz="1200" b="0" i="0" kern="1200" dirty="0">
                <a:solidFill>
                  <a:schemeClr val="tx1"/>
                </a:solidFill>
                <a:effectLst/>
                <a:latin typeface="+mn-lt"/>
                <a:ea typeface="+mn-ea"/>
                <a:cs typeface="+mn-cs"/>
              </a:rPr>
              <a:t>55 -&gt; 869.8x</a:t>
            </a:r>
            <a:br>
              <a:rPr lang="mr-IN" sz="1200" b="0" i="0" kern="1200" dirty="0">
                <a:solidFill>
                  <a:schemeClr val="tx1"/>
                </a:solidFill>
                <a:effectLst/>
                <a:latin typeface="+mn-lt"/>
                <a:ea typeface="+mn-ea"/>
                <a:cs typeface="+mn-cs"/>
              </a:rPr>
            </a:br>
            <a:r>
              <a:rPr lang="mr-IN" sz="1200" b="0" i="0" kern="1200" dirty="0">
                <a:solidFill>
                  <a:schemeClr val="tx1"/>
                </a:solidFill>
                <a:effectLst/>
                <a:latin typeface="+mn-lt"/>
                <a:ea typeface="+mn-ea"/>
                <a:cs typeface="+mn-cs"/>
              </a:rPr>
              <a:t>70 -&gt; 108.93x</a:t>
            </a:r>
            <a:br>
              <a:rPr lang="mr-IN" sz="1200" b="0" i="0" kern="1200" dirty="0">
                <a:solidFill>
                  <a:schemeClr val="tx1"/>
                </a:solidFill>
                <a:effectLst/>
                <a:latin typeface="+mn-lt"/>
                <a:ea typeface="+mn-ea"/>
                <a:cs typeface="+mn-cs"/>
              </a:rPr>
            </a:br>
            <a:br>
              <a:rPr lang="mr-IN" sz="1200" b="0" i="0" kern="1200" dirty="0">
                <a:solidFill>
                  <a:schemeClr val="tx1"/>
                </a:solidFill>
                <a:effectLst/>
                <a:latin typeface="+mn-lt"/>
                <a:ea typeface="+mn-ea"/>
                <a:cs typeface="+mn-cs"/>
              </a:rPr>
            </a:br>
            <a:r>
              <a:rPr lang="mr-IN" sz="1200" b="0" i="0" kern="1200" dirty="0">
                <a:solidFill>
                  <a:schemeClr val="tx1"/>
                </a:solidFill>
                <a:effectLst/>
                <a:latin typeface="+mn-lt"/>
                <a:ea typeface="+mn-ea"/>
                <a:cs typeface="+mn-cs"/>
              </a:rPr>
              <a:t>64MiB</a:t>
            </a:r>
            <a:br>
              <a:rPr lang="mr-IN" sz="1200" b="0" i="0" kern="1200" dirty="0">
                <a:solidFill>
                  <a:schemeClr val="tx1"/>
                </a:solidFill>
                <a:effectLst/>
                <a:latin typeface="+mn-lt"/>
                <a:ea typeface="+mn-ea"/>
                <a:cs typeface="+mn-cs"/>
              </a:rPr>
            </a:br>
            <a:r>
              <a:rPr lang="mr-IN" sz="1200" b="0" i="0" kern="1200" dirty="0">
                <a:solidFill>
                  <a:schemeClr val="tx1"/>
                </a:solidFill>
                <a:effectLst/>
                <a:latin typeface="+mn-lt"/>
                <a:ea typeface="+mn-ea"/>
                <a:cs typeface="+mn-cs"/>
              </a:rPr>
              <a:t>55 -&gt; 17.31x</a:t>
            </a:r>
            <a:br>
              <a:rPr lang="mr-IN" sz="1200" b="0" i="0" kern="1200" dirty="0">
                <a:solidFill>
                  <a:schemeClr val="tx1"/>
                </a:solidFill>
                <a:effectLst/>
                <a:latin typeface="+mn-lt"/>
                <a:ea typeface="+mn-ea"/>
                <a:cs typeface="+mn-cs"/>
              </a:rPr>
            </a:br>
            <a:r>
              <a:rPr lang="mr-IN" sz="1200" b="0" i="0" kern="1200" dirty="0">
                <a:solidFill>
                  <a:schemeClr val="tx1"/>
                </a:solidFill>
                <a:effectLst/>
                <a:latin typeface="+mn-lt"/>
                <a:ea typeface="+mn-ea"/>
                <a:cs typeface="+mn-cs"/>
              </a:rPr>
              <a:t>70 -&gt; 11.487x</a:t>
            </a:r>
          </a:p>
          <a:p>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51563750"/>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endParaRPr lang="en-US" b="1" dirty="0"/>
          </a:p>
          <a:p>
            <a:endParaRPr lang="en-US" b="1" dirty="0"/>
          </a:p>
          <a:p>
            <a:endParaRPr lang="en-US" b="1" dirty="0"/>
          </a:p>
          <a:p>
            <a:endParaRPr lang="en-US" b="1" dirty="0"/>
          </a:p>
          <a:p>
            <a:r>
              <a:rPr lang="en-US" b="1" dirty="0"/>
              <a:t>[CLICK]</a:t>
            </a:r>
            <a:r>
              <a:rPr lang="en-US" baseline="0" dirty="0"/>
              <a:t> </a:t>
            </a:r>
            <a:r>
              <a:rPr lang="en-US" dirty="0"/>
              <a:t>We next show the same retention PUF</a:t>
            </a:r>
            <a:r>
              <a:rPr lang="en-US" baseline="0" dirty="0"/>
              <a:t> evaluation time</a:t>
            </a:r>
            <a:r>
              <a:rPr lang="en-US" dirty="0"/>
              <a:t> figure as before,</a:t>
            </a:r>
            <a:r>
              <a:rPr lang="en-US" baseline="0" dirty="0"/>
              <a:t> but now we overlay the execution time of our DRAM latency PUF proposal. Remember that the y axis is a log scale. Our PUF memory segment has significantly lower overhead in terms of evaluation time and system interference compared to the DRAM retention PUF. The DRAM latency PUF can be evaluated in an average of 88ms regardless of the temperature. This is because, unlike the DRAM retention PUF, the speed of inducing latency failures is NOT dependent on temperature. </a:t>
            </a:r>
          </a:p>
          <a:p>
            <a:endParaRPr lang="en-US" baseline="0" dirty="0"/>
          </a:p>
          <a:p>
            <a:r>
              <a:rPr lang="en-US" b="1" baseline="0" dirty="0"/>
              <a:t>[CLICK] </a:t>
            </a:r>
            <a:r>
              <a:rPr lang="en-US" b="0" baseline="0" dirty="0"/>
              <a:t>We find that we can evaluate a DRAM latency PUF on DRAM orders of magnitudes faster than the prior best DRAM PUF with the same memory segment size. We achieve a speedup of 152x at 55C and 1426x at 70C. </a:t>
            </a:r>
          </a:p>
          <a:p>
            <a:endParaRPr lang="en-US" b="0" baseline="0" dirty="0"/>
          </a:p>
          <a:p>
            <a:endParaRPr lang="en-US" b="0" baseline="0" dirty="0"/>
          </a:p>
          <a:p>
            <a:r>
              <a:rPr lang="en-US" b="0" baseline="0" dirty="0"/>
              <a:t>TODO: draw first banner at the bottom after the first line of DRAM latency PUF .</a:t>
            </a:r>
          </a:p>
          <a:p>
            <a:r>
              <a:rPr lang="en-US" b="0" baseline="0" dirty="0"/>
              <a:t>OK lets look at DRAM retention PUF with the same overhead 8KB memory segment. annotate figure showing the 1426x, and show the 70C speedup. </a:t>
            </a:r>
          </a:p>
          <a:p>
            <a:endParaRPr lang="en-US" b="0" baseline="0" dirty="0"/>
          </a:p>
          <a:p>
            <a:r>
              <a:rPr lang="en-US" b="0" baseline="0" dirty="0"/>
              <a:t>annotate the figure showing the speedup for manufacturer A. Even with 64MiB, we still have this </a:t>
            </a:r>
            <a:r>
              <a:rPr lang="en-US" b="0" baseline="0" dirty="0" err="1"/>
              <a:t>speeedup</a:t>
            </a:r>
            <a:r>
              <a:rPr lang="en-US" b="0" baseline="0" dirty="0"/>
              <a:t>. remove the numbers after showing all </a:t>
            </a:r>
            <a:r>
              <a:rPr lang="en-US" b="0" baseline="0" dirty="0" err="1"/>
              <a:t>manufactuers</a:t>
            </a:r>
            <a:r>
              <a:rPr lang="en-US" b="0" baseline="0" dirty="0"/>
              <a:t>. This is similar across all manufacturer. across all manufactures here is average with same </a:t>
            </a:r>
            <a:r>
              <a:rPr lang="en-US" b="0" baseline="0" dirty="0" err="1"/>
              <a:t>storeage</a:t>
            </a:r>
            <a:r>
              <a:rPr lang="en-US" b="0" baseline="0" dirty="0"/>
              <a:t> overhead.</a:t>
            </a:r>
          </a:p>
          <a:p>
            <a:endParaRPr lang="en-US" b="0" baseline="0" dirty="0"/>
          </a:p>
          <a:p>
            <a:endParaRPr lang="en-US" b="0" baseline="0" dirty="0"/>
          </a:p>
          <a:p>
            <a:br>
              <a:rPr lang="mr-IN" dirty="0"/>
            </a:br>
            <a:endParaRPr lang="mr-IN" sz="1200" b="0" i="0" kern="1200" dirty="0">
              <a:solidFill>
                <a:schemeClr val="tx1"/>
              </a:solidFill>
              <a:effectLst/>
              <a:latin typeface="+mn-lt"/>
              <a:ea typeface="+mn-ea"/>
              <a:cs typeface="+mn-cs"/>
            </a:endParaRPr>
          </a:p>
          <a:p>
            <a:r>
              <a:rPr lang="mr-IN" sz="1200" b="0" i="0" kern="1200" dirty="0">
                <a:solidFill>
                  <a:schemeClr val="tx1"/>
                </a:solidFill>
                <a:effectLst/>
                <a:latin typeface="+mn-lt"/>
                <a:ea typeface="+mn-ea"/>
                <a:cs typeface="+mn-cs"/>
              </a:rPr>
              <a:t>8KiB</a:t>
            </a:r>
            <a:br>
              <a:rPr lang="mr-IN" sz="1200" b="0" i="0" kern="1200" dirty="0">
                <a:solidFill>
                  <a:schemeClr val="tx1"/>
                </a:solidFill>
                <a:effectLst/>
                <a:latin typeface="+mn-lt"/>
                <a:ea typeface="+mn-ea"/>
                <a:cs typeface="+mn-cs"/>
              </a:rPr>
            </a:br>
            <a:r>
              <a:rPr lang="mr-IN" sz="1200" b="0" i="0" kern="1200" dirty="0">
                <a:solidFill>
                  <a:schemeClr val="tx1"/>
                </a:solidFill>
                <a:effectLst/>
                <a:latin typeface="+mn-lt"/>
                <a:ea typeface="+mn-ea"/>
                <a:cs typeface="+mn-cs"/>
              </a:rPr>
              <a:t>55 -&gt; 33806.6x</a:t>
            </a:r>
            <a:br>
              <a:rPr lang="mr-IN" sz="1200" b="0" i="0" kern="1200" dirty="0">
                <a:solidFill>
                  <a:schemeClr val="tx1"/>
                </a:solidFill>
                <a:effectLst/>
                <a:latin typeface="+mn-lt"/>
                <a:ea typeface="+mn-ea"/>
                <a:cs typeface="+mn-cs"/>
              </a:rPr>
            </a:br>
            <a:r>
              <a:rPr lang="mr-IN" sz="1200" b="0" i="0" kern="1200" dirty="0">
                <a:solidFill>
                  <a:schemeClr val="tx1"/>
                </a:solidFill>
                <a:effectLst/>
                <a:latin typeface="+mn-lt"/>
                <a:ea typeface="+mn-ea"/>
                <a:cs typeface="+mn-cs"/>
              </a:rPr>
              <a:t>70 -&gt; 318.3x</a:t>
            </a:r>
            <a:br>
              <a:rPr lang="mr-IN" sz="1200" b="0" i="0" kern="1200" dirty="0">
                <a:solidFill>
                  <a:schemeClr val="tx1"/>
                </a:solidFill>
                <a:effectLst/>
                <a:latin typeface="+mn-lt"/>
                <a:ea typeface="+mn-ea"/>
                <a:cs typeface="+mn-cs"/>
              </a:rPr>
            </a:br>
            <a:br>
              <a:rPr lang="mr-IN" sz="1200" b="0" i="0" kern="1200" dirty="0">
                <a:solidFill>
                  <a:schemeClr val="tx1"/>
                </a:solidFill>
                <a:effectLst/>
                <a:latin typeface="+mn-lt"/>
                <a:ea typeface="+mn-ea"/>
                <a:cs typeface="+mn-cs"/>
              </a:rPr>
            </a:br>
            <a:r>
              <a:rPr lang="mr-IN" sz="1200" b="0" i="0" kern="1200" dirty="0">
                <a:solidFill>
                  <a:schemeClr val="tx1"/>
                </a:solidFill>
                <a:effectLst/>
                <a:latin typeface="+mn-lt"/>
                <a:ea typeface="+mn-ea"/>
                <a:cs typeface="+mn-cs"/>
              </a:rPr>
              <a:t>64KiB</a:t>
            </a:r>
            <a:br>
              <a:rPr lang="mr-IN" sz="1200" b="0" i="0" kern="1200" dirty="0">
                <a:solidFill>
                  <a:schemeClr val="tx1"/>
                </a:solidFill>
                <a:effectLst/>
                <a:latin typeface="+mn-lt"/>
                <a:ea typeface="+mn-ea"/>
                <a:cs typeface="+mn-cs"/>
              </a:rPr>
            </a:br>
            <a:r>
              <a:rPr lang="mr-IN" sz="1200" b="0" i="0" kern="1200" dirty="0">
                <a:solidFill>
                  <a:schemeClr val="tx1"/>
                </a:solidFill>
                <a:effectLst/>
                <a:latin typeface="+mn-lt"/>
                <a:ea typeface="+mn-ea"/>
                <a:cs typeface="+mn-cs"/>
              </a:rPr>
              <a:t>55 -&gt; 869.8x</a:t>
            </a:r>
            <a:br>
              <a:rPr lang="mr-IN" sz="1200" b="0" i="0" kern="1200" dirty="0">
                <a:solidFill>
                  <a:schemeClr val="tx1"/>
                </a:solidFill>
                <a:effectLst/>
                <a:latin typeface="+mn-lt"/>
                <a:ea typeface="+mn-ea"/>
                <a:cs typeface="+mn-cs"/>
              </a:rPr>
            </a:br>
            <a:r>
              <a:rPr lang="mr-IN" sz="1200" b="0" i="0" kern="1200" dirty="0">
                <a:solidFill>
                  <a:schemeClr val="tx1"/>
                </a:solidFill>
                <a:effectLst/>
                <a:latin typeface="+mn-lt"/>
                <a:ea typeface="+mn-ea"/>
                <a:cs typeface="+mn-cs"/>
              </a:rPr>
              <a:t>70 -&gt; 108.93x</a:t>
            </a:r>
            <a:br>
              <a:rPr lang="mr-IN" sz="1200" b="0" i="0" kern="1200" dirty="0">
                <a:solidFill>
                  <a:schemeClr val="tx1"/>
                </a:solidFill>
                <a:effectLst/>
                <a:latin typeface="+mn-lt"/>
                <a:ea typeface="+mn-ea"/>
                <a:cs typeface="+mn-cs"/>
              </a:rPr>
            </a:br>
            <a:br>
              <a:rPr lang="mr-IN" sz="1200" b="0" i="0" kern="1200" dirty="0">
                <a:solidFill>
                  <a:schemeClr val="tx1"/>
                </a:solidFill>
                <a:effectLst/>
                <a:latin typeface="+mn-lt"/>
                <a:ea typeface="+mn-ea"/>
                <a:cs typeface="+mn-cs"/>
              </a:rPr>
            </a:br>
            <a:r>
              <a:rPr lang="mr-IN" sz="1200" b="0" i="0" kern="1200" dirty="0">
                <a:solidFill>
                  <a:schemeClr val="tx1"/>
                </a:solidFill>
                <a:effectLst/>
                <a:latin typeface="+mn-lt"/>
                <a:ea typeface="+mn-ea"/>
                <a:cs typeface="+mn-cs"/>
              </a:rPr>
              <a:t>64MiB</a:t>
            </a:r>
            <a:br>
              <a:rPr lang="mr-IN" sz="1200" b="0" i="0" kern="1200" dirty="0">
                <a:solidFill>
                  <a:schemeClr val="tx1"/>
                </a:solidFill>
                <a:effectLst/>
                <a:latin typeface="+mn-lt"/>
                <a:ea typeface="+mn-ea"/>
                <a:cs typeface="+mn-cs"/>
              </a:rPr>
            </a:br>
            <a:r>
              <a:rPr lang="mr-IN" sz="1200" b="0" i="0" kern="1200" dirty="0">
                <a:solidFill>
                  <a:schemeClr val="tx1"/>
                </a:solidFill>
                <a:effectLst/>
                <a:latin typeface="+mn-lt"/>
                <a:ea typeface="+mn-ea"/>
                <a:cs typeface="+mn-cs"/>
              </a:rPr>
              <a:t>55 -&gt; 17.31x</a:t>
            </a:r>
            <a:br>
              <a:rPr lang="mr-IN" sz="1200" b="0" i="0" kern="1200" dirty="0">
                <a:solidFill>
                  <a:schemeClr val="tx1"/>
                </a:solidFill>
                <a:effectLst/>
                <a:latin typeface="+mn-lt"/>
                <a:ea typeface="+mn-ea"/>
                <a:cs typeface="+mn-cs"/>
              </a:rPr>
            </a:br>
            <a:r>
              <a:rPr lang="mr-IN" sz="1200" b="0" i="0" kern="1200" dirty="0">
                <a:solidFill>
                  <a:schemeClr val="tx1"/>
                </a:solidFill>
                <a:effectLst/>
                <a:latin typeface="+mn-lt"/>
                <a:ea typeface="+mn-ea"/>
                <a:cs typeface="+mn-cs"/>
              </a:rPr>
              <a:t>70 -&gt; 11.487x</a:t>
            </a:r>
          </a:p>
          <a:p>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86643543"/>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endParaRPr lang="en-US" b="1" dirty="0"/>
          </a:p>
          <a:p>
            <a:endParaRPr lang="en-US" b="1" dirty="0"/>
          </a:p>
          <a:p>
            <a:endParaRPr lang="en-US" b="1" dirty="0"/>
          </a:p>
          <a:p>
            <a:endParaRPr lang="en-US" b="1" dirty="0"/>
          </a:p>
          <a:p>
            <a:r>
              <a:rPr lang="en-US" b="1" dirty="0"/>
              <a:t>[CLICK]</a:t>
            </a:r>
            <a:r>
              <a:rPr lang="en-US" baseline="0" dirty="0"/>
              <a:t> </a:t>
            </a:r>
            <a:r>
              <a:rPr lang="en-US" dirty="0"/>
              <a:t>We next show the same retention PUF</a:t>
            </a:r>
            <a:r>
              <a:rPr lang="en-US" baseline="0" dirty="0"/>
              <a:t> evaluation time</a:t>
            </a:r>
            <a:r>
              <a:rPr lang="en-US" dirty="0"/>
              <a:t> figure as before,</a:t>
            </a:r>
            <a:r>
              <a:rPr lang="en-US" baseline="0" dirty="0"/>
              <a:t> but now we overlay the execution time of our DRAM latency PUF proposal. Remember that the y axis is a log scale. Our PUF memory segment has significantly lower overhead in terms of evaluation time and system interference compared to the DRAM retention PUF. The DRAM latency PUF can be evaluated in an average of 88ms regardless of the temperature. This is because, unlike the DRAM retention PUF, the speed of inducing latency failures is NOT dependent on temperature. </a:t>
            </a:r>
          </a:p>
          <a:p>
            <a:endParaRPr lang="en-US" baseline="0" dirty="0"/>
          </a:p>
          <a:p>
            <a:r>
              <a:rPr lang="en-US" b="1" baseline="0" dirty="0"/>
              <a:t>[CLICK] </a:t>
            </a:r>
            <a:r>
              <a:rPr lang="en-US" b="0" baseline="0" dirty="0"/>
              <a:t>We find that we can evaluate a DRAM latency PUF on DRAM orders of magnitudes faster than the prior best DRAM PUF with the same memory segment size. We achieve a speedup of 152x at 55C and 1426x at 70C. </a:t>
            </a:r>
          </a:p>
          <a:p>
            <a:endParaRPr lang="en-US" b="0" baseline="0" dirty="0"/>
          </a:p>
          <a:p>
            <a:endParaRPr lang="en-US" b="0" baseline="0" dirty="0"/>
          </a:p>
          <a:p>
            <a:r>
              <a:rPr lang="en-US" b="0" baseline="0" dirty="0"/>
              <a:t>TODO: draw first banner at the bottom after the first line of DRAM latency PUF .</a:t>
            </a:r>
          </a:p>
          <a:p>
            <a:r>
              <a:rPr lang="en-US" b="0" baseline="0" dirty="0"/>
              <a:t>OK lets look at DRAM retention PUF with the same overhead 8KB memory segment. annotate figure showing the 1426x, and show the 70C speedup. </a:t>
            </a:r>
          </a:p>
          <a:p>
            <a:endParaRPr lang="en-US" b="0" baseline="0" dirty="0"/>
          </a:p>
          <a:p>
            <a:r>
              <a:rPr lang="en-US" b="0" baseline="0" dirty="0"/>
              <a:t>annotate the figure showing the speedup for manufacturer A. Even with 64MiB, we still have this </a:t>
            </a:r>
            <a:r>
              <a:rPr lang="en-US" b="0" baseline="0" dirty="0" err="1"/>
              <a:t>speeedup</a:t>
            </a:r>
            <a:r>
              <a:rPr lang="en-US" b="0" baseline="0" dirty="0"/>
              <a:t>. remove the numbers after showing all </a:t>
            </a:r>
            <a:r>
              <a:rPr lang="en-US" b="0" baseline="0" dirty="0" err="1"/>
              <a:t>manufactuers</a:t>
            </a:r>
            <a:r>
              <a:rPr lang="en-US" b="0" baseline="0" dirty="0"/>
              <a:t>. This is similar across all manufacturer. across all manufactures here is average with same </a:t>
            </a:r>
            <a:r>
              <a:rPr lang="en-US" b="0" baseline="0" dirty="0" err="1"/>
              <a:t>storeage</a:t>
            </a:r>
            <a:r>
              <a:rPr lang="en-US" b="0" baseline="0" dirty="0"/>
              <a:t> overhead.</a:t>
            </a:r>
          </a:p>
          <a:p>
            <a:endParaRPr lang="en-US" b="0" baseline="0" dirty="0"/>
          </a:p>
          <a:p>
            <a:endParaRPr lang="en-US" b="0" baseline="0" dirty="0"/>
          </a:p>
          <a:p>
            <a:br>
              <a:rPr lang="mr-IN" dirty="0"/>
            </a:br>
            <a:endParaRPr lang="mr-IN" sz="1200" b="0" i="0" kern="1200" dirty="0">
              <a:solidFill>
                <a:schemeClr val="tx1"/>
              </a:solidFill>
              <a:effectLst/>
              <a:latin typeface="+mn-lt"/>
              <a:ea typeface="+mn-ea"/>
              <a:cs typeface="+mn-cs"/>
            </a:endParaRPr>
          </a:p>
          <a:p>
            <a:r>
              <a:rPr lang="mr-IN" sz="1200" b="0" i="0" kern="1200" dirty="0">
                <a:solidFill>
                  <a:schemeClr val="tx1"/>
                </a:solidFill>
                <a:effectLst/>
                <a:latin typeface="+mn-lt"/>
                <a:ea typeface="+mn-ea"/>
                <a:cs typeface="+mn-cs"/>
              </a:rPr>
              <a:t>8KiB</a:t>
            </a:r>
            <a:br>
              <a:rPr lang="mr-IN" sz="1200" b="0" i="0" kern="1200" dirty="0">
                <a:solidFill>
                  <a:schemeClr val="tx1"/>
                </a:solidFill>
                <a:effectLst/>
                <a:latin typeface="+mn-lt"/>
                <a:ea typeface="+mn-ea"/>
                <a:cs typeface="+mn-cs"/>
              </a:rPr>
            </a:br>
            <a:r>
              <a:rPr lang="mr-IN" sz="1200" b="0" i="0" kern="1200" dirty="0">
                <a:solidFill>
                  <a:schemeClr val="tx1"/>
                </a:solidFill>
                <a:effectLst/>
                <a:latin typeface="+mn-lt"/>
                <a:ea typeface="+mn-ea"/>
                <a:cs typeface="+mn-cs"/>
              </a:rPr>
              <a:t>55 -&gt; 33806.6x</a:t>
            </a:r>
            <a:br>
              <a:rPr lang="mr-IN" sz="1200" b="0" i="0" kern="1200" dirty="0">
                <a:solidFill>
                  <a:schemeClr val="tx1"/>
                </a:solidFill>
                <a:effectLst/>
                <a:latin typeface="+mn-lt"/>
                <a:ea typeface="+mn-ea"/>
                <a:cs typeface="+mn-cs"/>
              </a:rPr>
            </a:br>
            <a:r>
              <a:rPr lang="mr-IN" sz="1200" b="0" i="0" kern="1200" dirty="0">
                <a:solidFill>
                  <a:schemeClr val="tx1"/>
                </a:solidFill>
                <a:effectLst/>
                <a:latin typeface="+mn-lt"/>
                <a:ea typeface="+mn-ea"/>
                <a:cs typeface="+mn-cs"/>
              </a:rPr>
              <a:t>70 -&gt; 318.3x</a:t>
            </a:r>
            <a:br>
              <a:rPr lang="mr-IN" sz="1200" b="0" i="0" kern="1200" dirty="0">
                <a:solidFill>
                  <a:schemeClr val="tx1"/>
                </a:solidFill>
                <a:effectLst/>
                <a:latin typeface="+mn-lt"/>
                <a:ea typeface="+mn-ea"/>
                <a:cs typeface="+mn-cs"/>
              </a:rPr>
            </a:br>
            <a:br>
              <a:rPr lang="mr-IN" sz="1200" b="0" i="0" kern="1200" dirty="0">
                <a:solidFill>
                  <a:schemeClr val="tx1"/>
                </a:solidFill>
                <a:effectLst/>
                <a:latin typeface="+mn-lt"/>
                <a:ea typeface="+mn-ea"/>
                <a:cs typeface="+mn-cs"/>
              </a:rPr>
            </a:br>
            <a:r>
              <a:rPr lang="mr-IN" sz="1200" b="0" i="0" kern="1200" dirty="0">
                <a:solidFill>
                  <a:schemeClr val="tx1"/>
                </a:solidFill>
                <a:effectLst/>
                <a:latin typeface="+mn-lt"/>
                <a:ea typeface="+mn-ea"/>
                <a:cs typeface="+mn-cs"/>
              </a:rPr>
              <a:t>64KiB</a:t>
            </a:r>
            <a:br>
              <a:rPr lang="mr-IN" sz="1200" b="0" i="0" kern="1200" dirty="0">
                <a:solidFill>
                  <a:schemeClr val="tx1"/>
                </a:solidFill>
                <a:effectLst/>
                <a:latin typeface="+mn-lt"/>
                <a:ea typeface="+mn-ea"/>
                <a:cs typeface="+mn-cs"/>
              </a:rPr>
            </a:br>
            <a:r>
              <a:rPr lang="mr-IN" sz="1200" b="0" i="0" kern="1200" dirty="0">
                <a:solidFill>
                  <a:schemeClr val="tx1"/>
                </a:solidFill>
                <a:effectLst/>
                <a:latin typeface="+mn-lt"/>
                <a:ea typeface="+mn-ea"/>
                <a:cs typeface="+mn-cs"/>
              </a:rPr>
              <a:t>55 -&gt; 869.8x</a:t>
            </a:r>
            <a:br>
              <a:rPr lang="mr-IN" sz="1200" b="0" i="0" kern="1200" dirty="0">
                <a:solidFill>
                  <a:schemeClr val="tx1"/>
                </a:solidFill>
                <a:effectLst/>
                <a:latin typeface="+mn-lt"/>
                <a:ea typeface="+mn-ea"/>
                <a:cs typeface="+mn-cs"/>
              </a:rPr>
            </a:br>
            <a:r>
              <a:rPr lang="mr-IN" sz="1200" b="0" i="0" kern="1200" dirty="0">
                <a:solidFill>
                  <a:schemeClr val="tx1"/>
                </a:solidFill>
                <a:effectLst/>
                <a:latin typeface="+mn-lt"/>
                <a:ea typeface="+mn-ea"/>
                <a:cs typeface="+mn-cs"/>
              </a:rPr>
              <a:t>70 -&gt; 108.93x</a:t>
            </a:r>
            <a:br>
              <a:rPr lang="mr-IN" sz="1200" b="0" i="0" kern="1200" dirty="0">
                <a:solidFill>
                  <a:schemeClr val="tx1"/>
                </a:solidFill>
                <a:effectLst/>
                <a:latin typeface="+mn-lt"/>
                <a:ea typeface="+mn-ea"/>
                <a:cs typeface="+mn-cs"/>
              </a:rPr>
            </a:br>
            <a:br>
              <a:rPr lang="mr-IN" sz="1200" b="0" i="0" kern="1200" dirty="0">
                <a:solidFill>
                  <a:schemeClr val="tx1"/>
                </a:solidFill>
                <a:effectLst/>
                <a:latin typeface="+mn-lt"/>
                <a:ea typeface="+mn-ea"/>
                <a:cs typeface="+mn-cs"/>
              </a:rPr>
            </a:br>
            <a:r>
              <a:rPr lang="mr-IN" sz="1200" b="0" i="0" kern="1200" dirty="0">
                <a:solidFill>
                  <a:schemeClr val="tx1"/>
                </a:solidFill>
                <a:effectLst/>
                <a:latin typeface="+mn-lt"/>
                <a:ea typeface="+mn-ea"/>
                <a:cs typeface="+mn-cs"/>
              </a:rPr>
              <a:t>64MiB</a:t>
            </a:r>
            <a:br>
              <a:rPr lang="mr-IN" sz="1200" b="0" i="0" kern="1200" dirty="0">
                <a:solidFill>
                  <a:schemeClr val="tx1"/>
                </a:solidFill>
                <a:effectLst/>
                <a:latin typeface="+mn-lt"/>
                <a:ea typeface="+mn-ea"/>
                <a:cs typeface="+mn-cs"/>
              </a:rPr>
            </a:br>
            <a:r>
              <a:rPr lang="mr-IN" sz="1200" b="0" i="0" kern="1200" dirty="0">
                <a:solidFill>
                  <a:schemeClr val="tx1"/>
                </a:solidFill>
                <a:effectLst/>
                <a:latin typeface="+mn-lt"/>
                <a:ea typeface="+mn-ea"/>
                <a:cs typeface="+mn-cs"/>
              </a:rPr>
              <a:t>55 -&gt; 17.31x</a:t>
            </a:r>
            <a:br>
              <a:rPr lang="mr-IN" sz="1200" b="0" i="0" kern="1200" dirty="0">
                <a:solidFill>
                  <a:schemeClr val="tx1"/>
                </a:solidFill>
                <a:effectLst/>
                <a:latin typeface="+mn-lt"/>
                <a:ea typeface="+mn-ea"/>
                <a:cs typeface="+mn-cs"/>
              </a:rPr>
            </a:br>
            <a:r>
              <a:rPr lang="mr-IN" sz="1200" b="0" i="0" kern="1200" dirty="0">
                <a:solidFill>
                  <a:schemeClr val="tx1"/>
                </a:solidFill>
                <a:effectLst/>
                <a:latin typeface="+mn-lt"/>
                <a:ea typeface="+mn-ea"/>
                <a:cs typeface="+mn-cs"/>
              </a:rPr>
              <a:t>70 -&gt; 11.487x</a:t>
            </a:r>
          </a:p>
          <a:p>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75282003"/>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endParaRPr lang="en-US" b="1" dirty="0"/>
          </a:p>
          <a:p>
            <a:endParaRPr lang="en-US" b="1" dirty="0"/>
          </a:p>
          <a:p>
            <a:endParaRPr lang="en-US" b="1" dirty="0"/>
          </a:p>
          <a:p>
            <a:endParaRPr lang="en-US" b="1" dirty="0"/>
          </a:p>
          <a:p>
            <a:r>
              <a:rPr lang="en-US" b="1" dirty="0"/>
              <a:t>[CLICK]</a:t>
            </a:r>
            <a:r>
              <a:rPr lang="en-US" baseline="0" dirty="0"/>
              <a:t> </a:t>
            </a:r>
            <a:r>
              <a:rPr lang="en-US" dirty="0"/>
              <a:t>We next show the same retention PUF</a:t>
            </a:r>
            <a:r>
              <a:rPr lang="en-US" baseline="0" dirty="0"/>
              <a:t> evaluation time</a:t>
            </a:r>
            <a:r>
              <a:rPr lang="en-US" dirty="0"/>
              <a:t> figure as before,</a:t>
            </a:r>
            <a:r>
              <a:rPr lang="en-US" baseline="0" dirty="0"/>
              <a:t> but now we overlay the execution time of our DRAM latency PUF proposal. Remember that the y axis is a log scale. Our PUF memory segment has significantly lower overhead in terms of evaluation time and system interference compared to the DRAM retention PUF. The DRAM latency PUF can be evaluated in an average of 88ms regardless of the temperature. This is because, unlike the DRAM retention PUF, the speed of inducing latency failures is NOT dependent on temperature. </a:t>
            </a:r>
          </a:p>
          <a:p>
            <a:endParaRPr lang="en-US" baseline="0" dirty="0"/>
          </a:p>
          <a:p>
            <a:r>
              <a:rPr lang="en-US" b="1" baseline="0" dirty="0"/>
              <a:t>[CLICK] </a:t>
            </a:r>
            <a:r>
              <a:rPr lang="en-US" b="0" baseline="0" dirty="0"/>
              <a:t>We find that we can evaluate a DRAM latency PUF on DRAM orders of magnitudes faster than the prior best DRAM PUF with the same memory segment size. We achieve a speedup of 152x at 55C and 1426x at 70C. </a:t>
            </a:r>
          </a:p>
          <a:p>
            <a:endParaRPr lang="en-US" b="0" baseline="0" dirty="0"/>
          </a:p>
          <a:p>
            <a:endParaRPr lang="en-US" b="0" baseline="0" dirty="0"/>
          </a:p>
          <a:p>
            <a:r>
              <a:rPr lang="en-US" b="0" baseline="0" dirty="0"/>
              <a:t>TODO: draw first banner at the bottom after the first line of DRAM latency PUF .</a:t>
            </a:r>
          </a:p>
          <a:p>
            <a:r>
              <a:rPr lang="en-US" b="0" baseline="0" dirty="0"/>
              <a:t>OK lets look at DRAM retention PUF with the same overhead 8KB memory segment. annotate figure showing the 1426x, and show the 70C speedup. </a:t>
            </a:r>
          </a:p>
          <a:p>
            <a:endParaRPr lang="en-US" b="0" baseline="0" dirty="0"/>
          </a:p>
          <a:p>
            <a:r>
              <a:rPr lang="en-US" b="0" baseline="0" dirty="0"/>
              <a:t>annotate the figure showing the speedup for manufacturer A. Even with 64MiB, we still have this </a:t>
            </a:r>
            <a:r>
              <a:rPr lang="en-US" b="0" baseline="0" dirty="0" err="1"/>
              <a:t>speeedup</a:t>
            </a:r>
            <a:r>
              <a:rPr lang="en-US" b="0" baseline="0" dirty="0"/>
              <a:t>. remove the numbers after showing all </a:t>
            </a:r>
            <a:r>
              <a:rPr lang="en-US" b="0" baseline="0" dirty="0" err="1"/>
              <a:t>manufactuers</a:t>
            </a:r>
            <a:r>
              <a:rPr lang="en-US" b="0" baseline="0" dirty="0"/>
              <a:t>. This is similar across all manufacturer. across all manufactures here is average with same </a:t>
            </a:r>
            <a:r>
              <a:rPr lang="en-US" b="0" baseline="0" dirty="0" err="1"/>
              <a:t>storeage</a:t>
            </a:r>
            <a:r>
              <a:rPr lang="en-US" b="0" baseline="0" dirty="0"/>
              <a:t> overhead.</a:t>
            </a:r>
          </a:p>
          <a:p>
            <a:endParaRPr lang="en-US" b="0" baseline="0" dirty="0"/>
          </a:p>
          <a:p>
            <a:endParaRPr lang="en-US" b="0" baseline="0" dirty="0"/>
          </a:p>
          <a:p>
            <a:br>
              <a:rPr lang="mr-IN" dirty="0"/>
            </a:br>
            <a:endParaRPr lang="mr-IN" sz="1200" b="0" i="0" kern="1200" dirty="0">
              <a:solidFill>
                <a:schemeClr val="tx1"/>
              </a:solidFill>
              <a:effectLst/>
              <a:latin typeface="+mn-lt"/>
              <a:ea typeface="+mn-ea"/>
              <a:cs typeface="+mn-cs"/>
            </a:endParaRPr>
          </a:p>
          <a:p>
            <a:r>
              <a:rPr lang="mr-IN" sz="1200" b="0" i="0" kern="1200" dirty="0">
                <a:solidFill>
                  <a:schemeClr val="tx1"/>
                </a:solidFill>
                <a:effectLst/>
                <a:latin typeface="+mn-lt"/>
                <a:ea typeface="+mn-ea"/>
                <a:cs typeface="+mn-cs"/>
              </a:rPr>
              <a:t>8KiB</a:t>
            </a:r>
            <a:br>
              <a:rPr lang="mr-IN" sz="1200" b="0" i="0" kern="1200" dirty="0">
                <a:solidFill>
                  <a:schemeClr val="tx1"/>
                </a:solidFill>
                <a:effectLst/>
                <a:latin typeface="+mn-lt"/>
                <a:ea typeface="+mn-ea"/>
                <a:cs typeface="+mn-cs"/>
              </a:rPr>
            </a:br>
            <a:r>
              <a:rPr lang="mr-IN" sz="1200" b="0" i="0" kern="1200" dirty="0">
                <a:solidFill>
                  <a:schemeClr val="tx1"/>
                </a:solidFill>
                <a:effectLst/>
                <a:latin typeface="+mn-lt"/>
                <a:ea typeface="+mn-ea"/>
                <a:cs typeface="+mn-cs"/>
              </a:rPr>
              <a:t>55 -&gt; 33806.6x</a:t>
            </a:r>
            <a:br>
              <a:rPr lang="mr-IN" sz="1200" b="0" i="0" kern="1200" dirty="0">
                <a:solidFill>
                  <a:schemeClr val="tx1"/>
                </a:solidFill>
                <a:effectLst/>
                <a:latin typeface="+mn-lt"/>
                <a:ea typeface="+mn-ea"/>
                <a:cs typeface="+mn-cs"/>
              </a:rPr>
            </a:br>
            <a:r>
              <a:rPr lang="mr-IN" sz="1200" b="0" i="0" kern="1200" dirty="0">
                <a:solidFill>
                  <a:schemeClr val="tx1"/>
                </a:solidFill>
                <a:effectLst/>
                <a:latin typeface="+mn-lt"/>
                <a:ea typeface="+mn-ea"/>
                <a:cs typeface="+mn-cs"/>
              </a:rPr>
              <a:t>70 -&gt; 318.3x</a:t>
            </a:r>
            <a:br>
              <a:rPr lang="mr-IN" sz="1200" b="0" i="0" kern="1200" dirty="0">
                <a:solidFill>
                  <a:schemeClr val="tx1"/>
                </a:solidFill>
                <a:effectLst/>
                <a:latin typeface="+mn-lt"/>
                <a:ea typeface="+mn-ea"/>
                <a:cs typeface="+mn-cs"/>
              </a:rPr>
            </a:br>
            <a:br>
              <a:rPr lang="mr-IN" sz="1200" b="0" i="0" kern="1200" dirty="0">
                <a:solidFill>
                  <a:schemeClr val="tx1"/>
                </a:solidFill>
                <a:effectLst/>
                <a:latin typeface="+mn-lt"/>
                <a:ea typeface="+mn-ea"/>
                <a:cs typeface="+mn-cs"/>
              </a:rPr>
            </a:br>
            <a:r>
              <a:rPr lang="mr-IN" sz="1200" b="0" i="0" kern="1200" dirty="0">
                <a:solidFill>
                  <a:schemeClr val="tx1"/>
                </a:solidFill>
                <a:effectLst/>
                <a:latin typeface="+mn-lt"/>
                <a:ea typeface="+mn-ea"/>
                <a:cs typeface="+mn-cs"/>
              </a:rPr>
              <a:t>64KiB</a:t>
            </a:r>
            <a:br>
              <a:rPr lang="mr-IN" sz="1200" b="0" i="0" kern="1200" dirty="0">
                <a:solidFill>
                  <a:schemeClr val="tx1"/>
                </a:solidFill>
                <a:effectLst/>
                <a:latin typeface="+mn-lt"/>
                <a:ea typeface="+mn-ea"/>
                <a:cs typeface="+mn-cs"/>
              </a:rPr>
            </a:br>
            <a:r>
              <a:rPr lang="mr-IN" sz="1200" b="0" i="0" kern="1200" dirty="0">
                <a:solidFill>
                  <a:schemeClr val="tx1"/>
                </a:solidFill>
                <a:effectLst/>
                <a:latin typeface="+mn-lt"/>
                <a:ea typeface="+mn-ea"/>
                <a:cs typeface="+mn-cs"/>
              </a:rPr>
              <a:t>55 -&gt; 869.8x</a:t>
            </a:r>
            <a:br>
              <a:rPr lang="mr-IN" sz="1200" b="0" i="0" kern="1200" dirty="0">
                <a:solidFill>
                  <a:schemeClr val="tx1"/>
                </a:solidFill>
                <a:effectLst/>
                <a:latin typeface="+mn-lt"/>
                <a:ea typeface="+mn-ea"/>
                <a:cs typeface="+mn-cs"/>
              </a:rPr>
            </a:br>
            <a:r>
              <a:rPr lang="mr-IN" sz="1200" b="0" i="0" kern="1200" dirty="0">
                <a:solidFill>
                  <a:schemeClr val="tx1"/>
                </a:solidFill>
                <a:effectLst/>
                <a:latin typeface="+mn-lt"/>
                <a:ea typeface="+mn-ea"/>
                <a:cs typeface="+mn-cs"/>
              </a:rPr>
              <a:t>70 -&gt; 108.93x</a:t>
            </a:r>
            <a:br>
              <a:rPr lang="mr-IN" sz="1200" b="0" i="0" kern="1200" dirty="0">
                <a:solidFill>
                  <a:schemeClr val="tx1"/>
                </a:solidFill>
                <a:effectLst/>
                <a:latin typeface="+mn-lt"/>
                <a:ea typeface="+mn-ea"/>
                <a:cs typeface="+mn-cs"/>
              </a:rPr>
            </a:br>
            <a:br>
              <a:rPr lang="mr-IN" sz="1200" b="0" i="0" kern="1200" dirty="0">
                <a:solidFill>
                  <a:schemeClr val="tx1"/>
                </a:solidFill>
                <a:effectLst/>
                <a:latin typeface="+mn-lt"/>
                <a:ea typeface="+mn-ea"/>
                <a:cs typeface="+mn-cs"/>
              </a:rPr>
            </a:br>
            <a:r>
              <a:rPr lang="mr-IN" sz="1200" b="0" i="0" kern="1200" dirty="0">
                <a:solidFill>
                  <a:schemeClr val="tx1"/>
                </a:solidFill>
                <a:effectLst/>
                <a:latin typeface="+mn-lt"/>
                <a:ea typeface="+mn-ea"/>
                <a:cs typeface="+mn-cs"/>
              </a:rPr>
              <a:t>64MiB</a:t>
            </a:r>
            <a:br>
              <a:rPr lang="mr-IN" sz="1200" b="0" i="0" kern="1200" dirty="0">
                <a:solidFill>
                  <a:schemeClr val="tx1"/>
                </a:solidFill>
                <a:effectLst/>
                <a:latin typeface="+mn-lt"/>
                <a:ea typeface="+mn-ea"/>
                <a:cs typeface="+mn-cs"/>
              </a:rPr>
            </a:br>
            <a:r>
              <a:rPr lang="mr-IN" sz="1200" b="0" i="0" kern="1200" dirty="0">
                <a:solidFill>
                  <a:schemeClr val="tx1"/>
                </a:solidFill>
                <a:effectLst/>
                <a:latin typeface="+mn-lt"/>
                <a:ea typeface="+mn-ea"/>
                <a:cs typeface="+mn-cs"/>
              </a:rPr>
              <a:t>55 -&gt; 17.31x</a:t>
            </a:r>
            <a:br>
              <a:rPr lang="mr-IN" sz="1200" b="0" i="0" kern="1200" dirty="0">
                <a:solidFill>
                  <a:schemeClr val="tx1"/>
                </a:solidFill>
                <a:effectLst/>
                <a:latin typeface="+mn-lt"/>
                <a:ea typeface="+mn-ea"/>
                <a:cs typeface="+mn-cs"/>
              </a:rPr>
            </a:br>
            <a:r>
              <a:rPr lang="mr-IN" sz="1200" b="0" i="0" kern="1200" dirty="0">
                <a:solidFill>
                  <a:schemeClr val="tx1"/>
                </a:solidFill>
                <a:effectLst/>
                <a:latin typeface="+mn-lt"/>
                <a:ea typeface="+mn-ea"/>
                <a:cs typeface="+mn-cs"/>
              </a:rPr>
              <a:t>70 -&gt; 11.487x</a:t>
            </a:r>
          </a:p>
          <a:p>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58248343"/>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err="1"/>
              <a:t>Ive</a:t>
            </a:r>
            <a:r>
              <a:rPr lang="en-US" b="1" dirty="0"/>
              <a:t> shown latency,</a:t>
            </a:r>
            <a:r>
              <a:rPr lang="en-US" b="1" baseline="0" dirty="0"/>
              <a:t> n</a:t>
            </a:r>
            <a:r>
              <a:rPr lang="en-US" b="1" dirty="0"/>
              <a:t>ow lets look at t he </a:t>
            </a:r>
            <a:r>
              <a:rPr lang="en-US" b="1" dirty="0" err="1"/>
              <a:t>intereference</a:t>
            </a:r>
            <a:r>
              <a:rPr lang="en-US" b="1" dirty="0"/>
              <a:t> resulting</a:t>
            </a:r>
            <a:r>
              <a:rPr lang="en-US" b="1" baseline="0" dirty="0"/>
              <a:t> from different types of PUFs. DRAM retention PUF we have to disable refresh at the channel granularity. We can use retention </a:t>
            </a:r>
            <a:r>
              <a:rPr lang="en-US" b="1" baseline="0" dirty="0" err="1"/>
              <a:t>puf</a:t>
            </a:r>
            <a:r>
              <a:rPr lang="en-US" b="1" baseline="0" dirty="0"/>
              <a:t> that leads to high interference, there is stall when accessing a huge channel. </a:t>
            </a:r>
          </a:p>
          <a:p>
            <a:endParaRPr lang="en-US" b="1" baseline="0" dirty="0"/>
          </a:p>
          <a:p>
            <a:r>
              <a:rPr lang="en-US" b="1" baseline="0" dirty="0"/>
              <a:t>Discuss the high refresh overhead. Disable refresh at the channel granularity.  Since it has to evaluate over a long period of time, there is high interference. </a:t>
            </a:r>
          </a:p>
          <a:p>
            <a:endParaRPr lang="en-US" b="1" baseline="0" dirty="0"/>
          </a:p>
          <a:p>
            <a:r>
              <a:rPr lang="en-US" b="1" baseline="0" dirty="0"/>
              <a:t>In contrast, DRAM latency PUF has low system interference because first you don't have to disable refresh, and can access the channel. </a:t>
            </a:r>
          </a:p>
          <a:p>
            <a:r>
              <a:rPr lang="en-US" b="1" baseline="0" dirty="0"/>
              <a:t>- &gt; TODO: here we just remove the refresh overhead from retention PUF. DRAM </a:t>
            </a:r>
            <a:r>
              <a:rPr lang="en-US" b="1" baseline="0" dirty="0" err="1"/>
              <a:t>LAtency</a:t>
            </a:r>
            <a:r>
              <a:rPr lang="en-US" b="1" baseline="0" dirty="0"/>
              <a:t> </a:t>
            </a:r>
            <a:r>
              <a:rPr lang="en-US" b="1" baseline="0" dirty="0" err="1"/>
              <a:t>puf</a:t>
            </a:r>
            <a:r>
              <a:rPr lang="en-US" b="1" baseline="0" dirty="0"/>
              <a:t> gets rid of both of these overheads. Short evaluation time, and we don't have to issue manual refresh operations not present at all. Some </a:t>
            </a:r>
            <a:r>
              <a:rPr lang="en-US" b="1" baseline="0" dirty="0" err="1"/>
              <a:t>ovperations</a:t>
            </a:r>
            <a:r>
              <a:rPr lang="en-US" b="1" baseline="0" dirty="0"/>
              <a:t> need to be </a:t>
            </a:r>
            <a:r>
              <a:rPr lang="en-US" b="1" baseline="0" dirty="0" err="1"/>
              <a:t>ruced</a:t>
            </a:r>
            <a:r>
              <a:rPr lang="en-US" b="1" baseline="0" dirty="0"/>
              <a:t> latency, but those can be done. </a:t>
            </a:r>
          </a:p>
          <a:p>
            <a:endParaRPr lang="en-US" b="1" baseline="0" dirty="0"/>
          </a:p>
          <a:p>
            <a:endParaRPr lang="en-US" b="1" baseline="0" dirty="0"/>
          </a:p>
          <a:p>
            <a:r>
              <a:rPr lang="en-US" b="1" baseline="0" dirty="0"/>
              <a:t>one implementation is this. Others have high overhead. </a:t>
            </a:r>
          </a:p>
          <a:p>
            <a:endParaRPr lang="en-US" b="1" baseline="0" dirty="0"/>
          </a:p>
          <a:p>
            <a:endParaRPr lang="en-US" b="1" baseline="0" dirty="0"/>
          </a:p>
          <a:p>
            <a:r>
              <a:rPr lang="en-US" b="1" baseline="0" dirty="0"/>
              <a:t>TODO: </a:t>
            </a:r>
          </a:p>
          <a:p>
            <a:r>
              <a:rPr lang="en-US" b="1" baseline="0" dirty="0"/>
              <a:t>know how the refresh operation works.</a:t>
            </a:r>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43481627"/>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baseline="0" dirty="0" err="1"/>
              <a:t>Othlller</a:t>
            </a:r>
            <a:r>
              <a:rPr lang="en-US" b="0" baseline="0" dirty="0"/>
              <a:t> results that are included in the paper include the following: </a:t>
            </a:r>
          </a:p>
          <a:p>
            <a:r>
              <a:rPr lang="en-US" b="1" baseline="0" dirty="0"/>
              <a:t>[CLICK]</a:t>
            </a:r>
            <a:r>
              <a:rPr lang="en-US" b="0" baseline="0" dirty="0"/>
              <a:t> An analysis on how the DRAM latency PUF meets the basic requirements for an effective PUF.</a:t>
            </a:r>
            <a:endParaRPr lang="en-US" b="1" baseline="0" dirty="0"/>
          </a:p>
          <a:p>
            <a:r>
              <a:rPr lang="en-US" b="1" baseline="0" dirty="0"/>
              <a:t>[CLICK] </a:t>
            </a:r>
            <a:r>
              <a:rPr lang="en-US" b="0" baseline="0" dirty="0"/>
              <a:t>A detailed analysis on</a:t>
            </a:r>
            <a:endParaRPr lang="en-US" b="1" baseline="0" dirty="0"/>
          </a:p>
          <a:p>
            <a:r>
              <a:rPr lang="en-US" b="1" baseline="0" dirty="0"/>
              <a:t>[CLICK] </a:t>
            </a:r>
            <a:r>
              <a:rPr lang="en-US" b="0" baseline="0" dirty="0"/>
              <a:t>devices from the three major DRAM manufacturers</a:t>
            </a:r>
            <a:endParaRPr lang="en-US" b="1" baseline="0" dirty="0"/>
          </a:p>
          <a:p>
            <a:r>
              <a:rPr lang="en-US" b="1" baseline="0" dirty="0"/>
              <a:t>[CLICK]</a:t>
            </a:r>
            <a:r>
              <a:rPr lang="en-US" b="0" baseline="0" dirty="0"/>
              <a:t> the evaluation time of a DRAM latency PUF </a:t>
            </a:r>
            <a:endParaRPr lang="en-US" b="1" baseline="0" dirty="0"/>
          </a:p>
          <a:p>
            <a:r>
              <a:rPr lang="en-US" b="1" baseline="0" dirty="0"/>
              <a:t>[CLICK] </a:t>
            </a:r>
            <a:r>
              <a:rPr lang="en-US" b="0" baseline="0" dirty="0"/>
              <a:t>A further discussion on</a:t>
            </a:r>
            <a:endParaRPr lang="en-US" b="1" baseline="0" dirty="0"/>
          </a:p>
          <a:p>
            <a:r>
              <a:rPr lang="en-US" b="1" baseline="0" dirty="0"/>
              <a:t>[CLICK]</a:t>
            </a:r>
            <a:r>
              <a:rPr lang="en-US" b="0" baseline="0" dirty="0"/>
              <a:t> how one could optimize a DRAM retention PUF </a:t>
            </a:r>
            <a:endParaRPr lang="en-US" b="1" baseline="0" dirty="0"/>
          </a:p>
          <a:p>
            <a:r>
              <a:rPr lang="en-US" b="1" baseline="0" dirty="0"/>
              <a:t>[CLICK]</a:t>
            </a:r>
            <a:r>
              <a:rPr lang="en-US" b="0" baseline="0" dirty="0"/>
              <a:t> the system interference of both DRAM retention and latency PUFs</a:t>
            </a:r>
            <a:endParaRPr lang="en-US" b="1" baseline="0" dirty="0"/>
          </a:p>
          <a:p>
            <a:r>
              <a:rPr lang="en-US" b="1" baseline="0" dirty="0"/>
              <a:t>[CLICK]</a:t>
            </a:r>
            <a:r>
              <a:rPr lang="en-US" b="0" baseline="0" dirty="0"/>
              <a:t> an algorithm for quickly and reliably evaluating DRAM latency PUFs</a:t>
            </a:r>
            <a:endParaRPr lang="en-US" b="1" baseline="0" dirty="0"/>
          </a:p>
          <a:p>
            <a:r>
              <a:rPr lang="en-US" b="1" baseline="0" dirty="0"/>
              <a:t>[CLICK]</a:t>
            </a:r>
            <a:r>
              <a:rPr lang="en-US" b="0" baseline="0" dirty="0"/>
              <a:t> design considerations for a DRAM latency PUF</a:t>
            </a:r>
          </a:p>
          <a:p>
            <a:endParaRPr lang="en-US" b="0" baseline="0" dirty="0"/>
          </a:p>
          <a:p>
            <a:endParaRPr lang="en-US" b="0" baseline="0" dirty="0"/>
          </a:p>
          <a:p>
            <a:endParaRPr lang="en-US" b="0" baseline="0"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33679766"/>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a:t>
            </a:r>
            <a:r>
              <a:rPr lang="en-US" baseline="0" dirty="0"/>
              <a:t> conclude, I will go over a brief summary of our work</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11699263"/>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a:t>To begin, I</a:t>
            </a:r>
            <a:r>
              <a:rPr lang="en-US" baseline="0" dirty="0"/>
              <a:t> will give a brief overview. </a:t>
            </a:r>
            <a:r>
              <a:rPr lang="en-US" b="1" baseline="0" dirty="0"/>
              <a:t>[CLICK]</a:t>
            </a:r>
            <a:r>
              <a:rPr lang="en-US" baseline="0" dirty="0"/>
              <a:t> Our motivation is that we can </a:t>
            </a:r>
            <a:r>
              <a:rPr lang="en-US" b="1" baseline="0" dirty="0"/>
              <a:t>[CLICK]</a:t>
            </a:r>
            <a:r>
              <a:rPr lang="en-US" baseline="0" dirty="0"/>
              <a:t> </a:t>
            </a:r>
            <a:r>
              <a:rPr lang="en-US" b="0" baseline="0" dirty="0"/>
              <a:t>authenticate a system via unique signatures if we can evaluate a Physical </a:t>
            </a:r>
            <a:r>
              <a:rPr lang="en-US" b="0" baseline="0" dirty="0" err="1"/>
              <a:t>Unclonable</a:t>
            </a:r>
            <a:r>
              <a:rPr lang="en-US" b="0" baseline="0" dirty="0"/>
              <a:t> Function (PUF) on it</a:t>
            </a:r>
            <a:r>
              <a:rPr lang="en-US" baseline="0" dirty="0"/>
              <a:t>. </a:t>
            </a:r>
            <a:r>
              <a:rPr lang="en-US" b="1" baseline="0" dirty="0"/>
              <a:t>[CLICK]</a:t>
            </a:r>
            <a:r>
              <a:rPr lang="en-US" b="0" baseline="0" dirty="0"/>
              <a:t> These signatures or PUF responses reflect inherent properties of a device making it unique to the DRAM device generating it. </a:t>
            </a:r>
            <a:r>
              <a:rPr lang="en-US" b="1" baseline="0" dirty="0"/>
              <a:t>[CLICK]</a:t>
            </a:r>
            <a:r>
              <a:rPr lang="en-US" b="0" baseline="0" dirty="0"/>
              <a:t> DRAM memory technology is widely used today and has significantly many units that can be used in PUF evaluation, which makes it a promising substrate to evaluate PUFs on. A DRAM PUF would enable you to authenticate any system with a DRAM device on it.</a:t>
            </a:r>
            <a:r>
              <a:rPr lang="en-US" baseline="0" dirty="0"/>
              <a:t> </a:t>
            </a:r>
            <a:r>
              <a:rPr lang="en-US" b="1" baseline="0" dirty="0"/>
              <a:t>[CLICK] </a:t>
            </a:r>
            <a:r>
              <a:rPr lang="en-US" b="0" baseline="0" dirty="0"/>
              <a:t>The main problem is that current DRAM PUFs are either slow, taking on the order of minutes to evaluate, require a DRAM reboot, or require additional custom hardware and cannot be used on commodity DRAM devices. </a:t>
            </a:r>
            <a:r>
              <a:rPr lang="en-US" b="1" baseline="0" dirty="0"/>
              <a:t>[CLICK] </a:t>
            </a:r>
            <a:r>
              <a:rPr lang="en-US" b="0" baseline="0" dirty="0"/>
              <a:t>To this end</a:t>
            </a:r>
            <a:r>
              <a:rPr lang="en-US" b="1" baseline="0" dirty="0"/>
              <a:t> </a:t>
            </a:r>
            <a:r>
              <a:rPr lang="en-US" b="0" baseline="0" dirty="0"/>
              <a:t>the goal of this work is to develop a novel and effective PUF for commodity DRAM devices that can be evaluated with low latency and low system interference across all operating temperatures. </a:t>
            </a:r>
            <a:r>
              <a:rPr lang="en-US" b="1" baseline="0" dirty="0"/>
              <a:t>[CLICK] </a:t>
            </a:r>
            <a:r>
              <a:rPr lang="en-US" b="0" baseline="0" dirty="0"/>
              <a:t>Our key idea is to reduce DRAM read access latency below the reliable datasheet specifications using software-only system calls in order to exploit the resulting error patterns as unique identifiers. We can do this because we observe that we get reliable and consistent error patterns as a result that can be used as a PUF responses</a:t>
            </a:r>
            <a:r>
              <a:rPr lang="en-US" b="0" i="1" u="none" baseline="0" dirty="0"/>
              <a:t> </a:t>
            </a:r>
            <a:r>
              <a:rPr lang="en-US" b="1" baseline="0" dirty="0"/>
              <a:t>[CLICK] </a:t>
            </a:r>
            <a:r>
              <a:rPr lang="en-US" b="0" baseline="0" dirty="0"/>
              <a:t>We experimentally characterize 223 real LPDDR4 DRAM devices, and show that DRAM latency PUFs satisfy the requirements of an effective PUF</a:t>
            </a:r>
            <a:r>
              <a:rPr lang="en-US" sz="1200" b="0" i="0" kern="1200" baseline="0" dirty="0">
                <a:solidFill>
                  <a:schemeClr val="tx1"/>
                </a:solidFill>
                <a:effectLst/>
                <a:latin typeface="+mn-lt"/>
                <a:ea typeface="+mn-ea"/>
                <a:cs typeface="+mn-cs"/>
              </a:rPr>
              <a:t> </a:t>
            </a:r>
            <a:r>
              <a:rPr lang="en-US" sz="1200" b="1" i="0" kern="1200" baseline="0" dirty="0">
                <a:solidFill>
                  <a:schemeClr val="tx1"/>
                </a:solidFill>
                <a:effectLst/>
                <a:latin typeface="+mn-lt"/>
                <a:ea typeface="+mn-ea"/>
                <a:cs typeface="+mn-cs"/>
              </a:rPr>
              <a:t>[CLICK]</a:t>
            </a:r>
            <a:r>
              <a:rPr lang="en-US" sz="1200" b="0" i="0" kern="1200" baseline="0" dirty="0">
                <a:solidFill>
                  <a:schemeClr val="tx1"/>
                </a:solidFill>
                <a:effectLst/>
                <a:latin typeface="+mn-lt"/>
                <a:ea typeface="+mn-ea"/>
                <a:cs typeface="+mn-cs"/>
              </a:rPr>
              <a:t> </a:t>
            </a:r>
            <a:r>
              <a:rPr lang="en-US" b="0" baseline="0" dirty="0"/>
              <a:t>We also find that the DRAM latency PUF can be evaluated in 88.2 </a:t>
            </a:r>
            <a:r>
              <a:rPr lang="en-US" b="0" baseline="0" dirty="0" err="1"/>
              <a:t>ms</a:t>
            </a:r>
            <a:r>
              <a:rPr lang="en-US" b="0" baseline="0" dirty="0"/>
              <a:t> on average regardless of temperature. Since the evaluation time of prior DRAM PUFs depends on temperature, there is a large tradeoff space. However, we determine that we still achieve a speedup orders of magnitude larger than the prior DRAM PUF proposals at common operating temperatures.</a:t>
            </a:r>
          </a:p>
          <a:p>
            <a:endParaRPr lang="en-US" b="0" baseline="0" dirty="0"/>
          </a:p>
          <a:p>
            <a:endParaRPr lang="en-US" b="0"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06427942"/>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20 Minute</a:t>
            </a:r>
            <a:r>
              <a:rPr lang="en-US" baseline="0" dirty="0"/>
              <a:t> talk 5 minute questions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Hello, my name is </a:t>
            </a:r>
            <a:r>
              <a:rPr lang="en-US" baseline="0" dirty="0" err="1"/>
              <a:t>Jeremie</a:t>
            </a:r>
            <a:r>
              <a:rPr lang="en-US" baseline="0" dirty="0"/>
              <a:t> Kim and I will be presenting the DRAM Latency PUF, a mechanism to quickly evaluate physical </a:t>
            </a:r>
            <a:r>
              <a:rPr lang="en-US" baseline="0" dirty="0" err="1"/>
              <a:t>unclonable</a:t>
            </a:r>
            <a:r>
              <a:rPr lang="en-US" baseline="0" dirty="0"/>
              <a:t> functions by exploiting the latency-reliability tradeoff in modern commodity DRAM devices.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24726378"/>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72463803"/>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91028796"/>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49705953"/>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the outline for the talk today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25464210"/>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98878425"/>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63571078"/>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the outline for the talk today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0195568"/>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81308985"/>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5203090"/>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50360453"/>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the outline for the talk today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75427459"/>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18174764"/>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83175734"/>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2886461"/>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the outline for the talk today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45113031"/>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93713617"/>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85354602"/>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54926614"/>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72350755"/>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89492291"/>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163</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 xmlns:a14="http://schemas.microsoft.com/office/drawing/2010/main">
                <a:solidFill>
                  <a:srgbClr val="FFFFFF"/>
                </a:solidFill>
              </a14:hiddenFill>
            </a:ext>
            <a:ext uri="{FAA26D3D-D897-4be2-8F04-BA451C77F1D7}">
              <ma14:placeholderFlag xmlns="" xmlns:ma14="http://schemas.microsoft.com/office/mac/drawingml/2011/main" val="1"/>
            </a:ext>
          </a:extLst>
        </p:spPr>
      </p:sp>
      <p:sp>
        <p:nvSpPr>
          <p:cNvPr id="75779" name="Rectangle 3"/>
          <p:cNvSpPr>
            <a:spLocks noGrp="1" noChangeArrowheads="1"/>
          </p:cNvSpPr>
          <p:nvPr>
            <p:ph type="body" idx="1"/>
          </p:nvPr>
        </p:nvSpPr>
        <p:spPr bwMode="auto">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914082929"/>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45856317"/>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DRAM is comprised</a:t>
            </a:r>
            <a:r>
              <a:rPr lang="en-US" baseline="0" dirty="0"/>
              <a:t> of </a:t>
            </a:r>
            <a:r>
              <a:rPr lang="en-US" b="1" dirty="0"/>
              <a:t>[CLICK]</a:t>
            </a:r>
            <a:r>
              <a:rPr lang="en-US" baseline="0" dirty="0"/>
              <a:t> many of these small cells to have a large capacity. </a:t>
            </a:r>
            <a:r>
              <a:rPr lang="en-US" b="1" baseline="0" dirty="0"/>
              <a:t>[CLICK]</a:t>
            </a:r>
            <a:r>
              <a:rPr lang="en-US" baseline="0" dirty="0"/>
              <a:t> For an example 8GB DRAM device, there are 64 billion of these cells. </a:t>
            </a:r>
          </a:p>
          <a:p>
            <a:endParaRPr lang="en-US" baseline="0" dirty="0"/>
          </a:p>
          <a:p>
            <a:r>
              <a:rPr lang="en-US" baseline="0" dirty="0"/>
              <a:t>In correct operation, every one of these cells are restored every 64 </a:t>
            </a:r>
            <a:r>
              <a:rPr lang="en-US" baseline="0" dirty="0" err="1"/>
              <a:t>ms</a:t>
            </a:r>
            <a:r>
              <a:rPr lang="en-US" baseline="0" dirty="0"/>
              <a:t>, so there are no retention failures during program execution.</a:t>
            </a:r>
          </a:p>
          <a:p>
            <a:endParaRPr lang="en-US" baseline="0" dirty="0"/>
          </a:p>
          <a:p>
            <a:endParaRPr lang="en-US" baseline="0" dirty="0"/>
          </a:p>
          <a:p>
            <a:r>
              <a:rPr lang="en-US" dirty="0"/>
              <a:t>However, prior work has shown that cells of</a:t>
            </a:r>
            <a:r>
              <a:rPr lang="en-US" baseline="0" dirty="0"/>
              <a:t> a given retention time are uniform randomly distributed across the DRAM array</a:t>
            </a:r>
          </a:p>
          <a:p>
            <a:endParaRPr lang="en-US" baseline="0" dirty="0"/>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49310280"/>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baseline="0" dirty="0"/>
              <a:t>Let’s take a look at some of the sources of this variation.</a:t>
            </a:r>
          </a:p>
          <a:p>
            <a:endParaRPr lang="en-US" baseline="0" dirty="0"/>
          </a:p>
          <a:p>
            <a:r>
              <a:rPr lang="en-US" baseline="0" dirty="0"/>
              <a:t>[CLICK]</a:t>
            </a:r>
          </a:p>
          <a:p>
            <a:endParaRPr lang="en-US" baseline="0" dirty="0"/>
          </a:p>
          <a:p>
            <a:r>
              <a:rPr lang="en-US" baseline="0" dirty="0"/>
              <a:t>First, cell retention times depend on process variation and vary dynamically with changes in voltage and </a:t>
            </a:r>
            <a:r>
              <a:rPr lang="en-US" baseline="0" dirty="0" err="1"/>
              <a:t>temeperature</a:t>
            </a:r>
            <a:r>
              <a:rPr lang="en-US" baseline="0" dirty="0"/>
              <a:t>.</a:t>
            </a:r>
          </a:p>
          <a:p>
            <a:endParaRPr lang="en-US" baseline="0" dirty="0"/>
          </a:p>
          <a:p>
            <a:r>
              <a:rPr lang="en-US" baseline="0" dirty="0"/>
              <a:t>[CLICK]</a:t>
            </a:r>
          </a:p>
          <a:p>
            <a:endParaRPr lang="en-US" baseline="0" dirty="0"/>
          </a:p>
          <a:p>
            <a:r>
              <a:rPr lang="en-US" baseline="0" dirty="0"/>
              <a:t>Second, data pattern dependence effects mean that the retention time of a cell depends on the value programmed into the cell and its neighbors.</a:t>
            </a:r>
          </a:p>
          <a:p>
            <a:endParaRPr lang="en-US" baseline="0" dirty="0"/>
          </a:p>
          <a:p>
            <a:r>
              <a:rPr lang="en-US" baseline="0" dirty="0"/>
              <a:t>For example, a DRAM containing all 1’s would have a different set of failures than if it contained all 0’s</a:t>
            </a:r>
          </a:p>
          <a:p>
            <a:endParaRPr lang="en-US" baseline="0" dirty="0"/>
          </a:p>
          <a:p>
            <a:r>
              <a:rPr lang="en-US" baseline="0" dirty="0"/>
              <a:t>[CLICK]</a:t>
            </a:r>
          </a:p>
          <a:p>
            <a:endParaRPr lang="en-US" baseline="0" dirty="0"/>
          </a:p>
          <a:p>
            <a:r>
              <a:rPr lang="en-US" baseline="0" dirty="0"/>
              <a:t>Third, variable retention time effects mean that the retention times of cells change randomly, and more importantly, unpredictably, over time</a:t>
            </a:r>
          </a:p>
          <a:p>
            <a:endParaRPr lang="en-US" baseline="0" dirty="0"/>
          </a:p>
          <a:p>
            <a:r>
              <a:rPr lang="en-US" baseline="0" dirty="0"/>
              <a:t>This is due to a combination of various circuit level effects</a:t>
            </a:r>
          </a:p>
          <a:p>
            <a:endParaRPr lang="en-US" baseline="0" dirty="0"/>
          </a:p>
          <a:p>
            <a:r>
              <a:rPr lang="en-US" baseline="0" dirty="0"/>
              <a:t>And prior work has shown that VRT effects make ECC necessary to operate at a longer refresh interval.</a:t>
            </a:r>
          </a:p>
          <a:p>
            <a:endParaRPr lang="en-US" baseline="0" dirty="0"/>
          </a:p>
          <a:p>
            <a:r>
              <a:rPr lang="en-US" baseline="0" dirty="0"/>
              <a:t>[END]</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51617573"/>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baseline="0" dirty="0"/>
              <a:t>Here is some data we collected </a:t>
            </a:r>
            <a:r>
              <a:rPr lang="en-US" b="1" baseline="0" dirty="0"/>
              <a:t>from a representative chip at a fixed refresh interval of 2048ms.</a:t>
            </a:r>
          </a:p>
          <a:p>
            <a:endParaRPr lang="en-US" b="1" baseline="0" dirty="0"/>
          </a:p>
          <a:p>
            <a:r>
              <a:rPr lang="en-US" b="0" baseline="0" dirty="0"/>
              <a:t>We show the number of new failing cells discovered by continuously profiling over 6 days.</a:t>
            </a:r>
          </a:p>
          <a:p>
            <a:endParaRPr lang="en-US" b="0" baseline="0" dirty="0"/>
          </a:p>
          <a:p>
            <a:r>
              <a:rPr lang="en-US" b="0" baseline="0" dirty="0"/>
              <a:t>[CLICK]</a:t>
            </a:r>
          </a:p>
          <a:p>
            <a:endParaRPr lang="en-US" b="0" baseline="0" dirty="0"/>
          </a:p>
          <a:p>
            <a:r>
              <a:rPr lang="en-US" b="0" baseline="0" dirty="0"/>
              <a:t>We see that new failing cells continue to appear over time.</a:t>
            </a:r>
          </a:p>
          <a:p>
            <a:endParaRPr lang="en-US" b="0" baseline="0" dirty="0"/>
          </a:p>
          <a:p>
            <a:r>
              <a:rPr lang="en-US" b="0" baseline="0" dirty="0"/>
              <a:t>We attribute these to variable retention time effects, which mean that </a:t>
            </a:r>
            <a:r>
              <a:rPr lang="en-US" b="1" baseline="0" dirty="0"/>
              <a:t>cells can randomly change retention times at any point</a:t>
            </a:r>
            <a:r>
              <a:rPr lang="en-US" b="0" baseline="0" dirty="0"/>
              <a:t>.</a:t>
            </a:r>
          </a:p>
          <a:p>
            <a:endParaRPr lang="en-US" b="0" baseline="0" dirty="0"/>
          </a:p>
          <a:p>
            <a:r>
              <a:rPr lang="en-US" b="0" baseline="0" dirty="0"/>
              <a:t>[CLICK]</a:t>
            </a:r>
          </a:p>
          <a:p>
            <a:endParaRPr lang="en-US" b="0" baseline="0" dirty="0"/>
          </a:p>
          <a:p>
            <a:r>
              <a:rPr lang="en-US" b="0" baseline="0" dirty="0"/>
              <a:t>This shows that the set of failing cells </a:t>
            </a:r>
            <a:r>
              <a:rPr lang="en-US" b="1" baseline="0" dirty="0"/>
              <a:t>we find at 2048ms</a:t>
            </a:r>
            <a:r>
              <a:rPr lang="en-US" b="0" baseline="0" dirty="0"/>
              <a:t> changes over time</a:t>
            </a:r>
          </a:p>
          <a:p>
            <a:endParaRPr lang="en-US" b="0" baseline="0" dirty="0"/>
          </a:p>
          <a:p>
            <a:r>
              <a:rPr lang="en-US" b="0" baseline="0" dirty="0"/>
              <a:t>[CLICK]</a:t>
            </a:r>
          </a:p>
          <a:p>
            <a:endParaRPr lang="en-US" b="0" baseline="0" dirty="0"/>
          </a:p>
          <a:p>
            <a:r>
              <a:rPr lang="en-US" b="0" baseline="0" dirty="0"/>
              <a:t>This means that error correction codes and online profiling are necessary to manage new failing cells that continue to appear</a:t>
            </a:r>
          </a:p>
          <a:p>
            <a:endParaRPr lang="en-US" b="0" baseline="0" dirty="0"/>
          </a:p>
          <a:p>
            <a:r>
              <a:rPr lang="en-US" b="0" baseline="0" dirty="0"/>
              <a:t>[END]</a:t>
            </a:r>
            <a:endParaRPr lang="tr-TR" b="0"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67900549"/>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In another study, we analyzed the failure probability of individual cells.</a:t>
            </a:r>
          </a:p>
          <a:p>
            <a:endParaRPr lang="en-US" baseline="0" dirty="0"/>
          </a:p>
          <a:p>
            <a:r>
              <a:rPr lang="en-US" baseline="0" dirty="0"/>
              <a:t>Here we show the </a:t>
            </a:r>
            <a:r>
              <a:rPr lang="en-US" b="1" baseline="0" dirty="0"/>
              <a:t>probability of read failure for a single cell </a:t>
            </a:r>
            <a:r>
              <a:rPr lang="en-US" baseline="0" dirty="0"/>
              <a:t>over different refresh intervals</a:t>
            </a:r>
          </a:p>
          <a:p>
            <a:endParaRPr lang="en-US" baseline="0" dirty="0"/>
          </a:p>
          <a:p>
            <a:r>
              <a:rPr lang="en-US" baseline="0" dirty="0"/>
              <a:t>We show an idealized cell, with never fails below 3.5 seconds, but always fails above 3.5s</a:t>
            </a:r>
          </a:p>
          <a:p>
            <a:endParaRPr lang="en-US" baseline="0" dirty="0"/>
          </a:p>
          <a:p>
            <a:r>
              <a:rPr lang="en-US" baseline="0" dirty="0"/>
              <a:t>We can say that this cell has a retention time of 3.5s.</a:t>
            </a:r>
          </a:p>
          <a:p>
            <a:endParaRPr lang="en-US" baseline="0" dirty="0"/>
          </a:p>
          <a:p>
            <a:r>
              <a:rPr lang="en-US" baseline="0" dirty="0"/>
              <a:t>[CLICK]</a:t>
            </a:r>
          </a:p>
          <a:p>
            <a:endParaRPr lang="en-US" baseline="0" dirty="0"/>
          </a:p>
          <a:p>
            <a:r>
              <a:rPr lang="en-US" baseline="0" dirty="0"/>
              <a:t>However, we find that real cells look more like the blue cartoon, which follows a normal distribution with a mean at 3.5s.</a:t>
            </a:r>
          </a:p>
          <a:p>
            <a:endParaRPr lang="en-US" baseline="0" dirty="0"/>
          </a:p>
          <a:p>
            <a:r>
              <a:rPr lang="en-US" baseline="0" dirty="0"/>
              <a:t>Note that even below 3.5s, there is a nonzero probability of the cell failing.</a:t>
            </a:r>
          </a:p>
          <a:p>
            <a:endParaRPr lang="en-US" baseline="0" dirty="0"/>
          </a:p>
          <a:p>
            <a:r>
              <a:rPr lang="en-US" baseline="0" dirty="0"/>
              <a:t>[END]</a:t>
            </a:r>
            <a:endParaRPr lang="tr-TR"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8416245"/>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en-US" b="1" baseline="0" dirty="0"/>
              <a:t>TEMPERATURE </a:t>
            </a:r>
            <a:r>
              <a:rPr lang="en-US" b="1" baseline="0" dirty="0" err="1"/>
              <a:t>TEMPERATURE</a:t>
            </a:r>
            <a:r>
              <a:rPr lang="en-US" b="1" baseline="0" dirty="0"/>
              <a:t> </a:t>
            </a:r>
            <a:r>
              <a:rPr lang="en-US" b="1" baseline="0" dirty="0" err="1"/>
              <a:t>TEMPERATURE</a:t>
            </a:r>
            <a:r>
              <a:rPr lang="en-US" b="1" baseline="0" dirty="0"/>
              <a:t> </a:t>
            </a:r>
            <a:r>
              <a:rPr lang="en-US" b="1" baseline="0" dirty="0" err="1"/>
              <a:t>TEMPERATURE</a:t>
            </a:r>
            <a:r>
              <a:rPr lang="en-US" b="1" baseline="0" dirty="0"/>
              <a:t> </a:t>
            </a:r>
            <a:r>
              <a:rPr lang="en-US" b="1" baseline="0" dirty="0" err="1"/>
              <a:t>TEMPERATURE</a:t>
            </a:r>
            <a:r>
              <a:rPr lang="en-US" b="1" baseline="0" dirty="0"/>
              <a:t> </a:t>
            </a:r>
            <a:r>
              <a:rPr lang="en-US" b="1" baseline="0" dirty="0" err="1"/>
              <a:t>TEMPERATURE</a:t>
            </a:r>
            <a:r>
              <a:rPr lang="en-US" b="1" baseline="0" dirty="0"/>
              <a:t> </a:t>
            </a:r>
            <a:r>
              <a:rPr lang="en-US" b="1" baseline="0" dirty="0" err="1"/>
              <a:t>TEMPERATURE</a:t>
            </a:r>
            <a:endParaRPr lang="en-US" b="1" baseline="0" dirty="0"/>
          </a:p>
          <a:p>
            <a:endParaRPr lang="en-US" baseline="0" dirty="0"/>
          </a:p>
          <a:p>
            <a:r>
              <a:rPr lang="en-US" baseline="0" dirty="0"/>
              <a:t>Here we show real data from a real chip, </a:t>
            </a:r>
            <a:r>
              <a:rPr lang="en-US" b="1" baseline="0" dirty="0"/>
              <a:t>[CLICK] </a:t>
            </a:r>
            <a:r>
              <a:rPr lang="en-US" baseline="0" dirty="0"/>
              <a:t>which we collected by testing how often the cell failed out of 16 trials for different refresh intervals.</a:t>
            </a:r>
          </a:p>
          <a:p>
            <a:endParaRPr lang="en-US" baseline="0" dirty="0"/>
          </a:p>
          <a:p>
            <a:r>
              <a:rPr lang="en-US" baseline="0" dirty="0"/>
              <a:t>[CLICK]</a:t>
            </a:r>
          </a:p>
          <a:p>
            <a:endParaRPr lang="en-US" baseline="0" dirty="0"/>
          </a:p>
          <a:p>
            <a:r>
              <a:rPr lang="en-US" baseline="0" dirty="0"/>
              <a:t>We now show 8 different cells from the same chip.</a:t>
            </a:r>
          </a:p>
          <a:p>
            <a:endParaRPr lang="en-US" baseline="0" dirty="0"/>
          </a:p>
          <a:p>
            <a:r>
              <a:rPr lang="en-US" baseline="0" dirty="0"/>
              <a:t>[CLICK]</a:t>
            </a:r>
          </a:p>
          <a:p>
            <a:endParaRPr lang="en-US" baseline="0" dirty="0"/>
          </a:p>
          <a:p>
            <a:r>
              <a:rPr lang="en-US" baseline="0" dirty="0"/>
              <a:t>Suppose we are interested in operating at a refresh interval of 1.7 seconds.</a:t>
            </a:r>
          </a:p>
          <a:p>
            <a:endParaRPr lang="en-US" baseline="0" dirty="0"/>
          </a:p>
          <a:p>
            <a:r>
              <a:rPr lang="en-US" baseline="0" dirty="0"/>
              <a:t>[CLICK]</a:t>
            </a:r>
          </a:p>
          <a:p>
            <a:endParaRPr lang="en-US" baseline="0" dirty="0"/>
          </a:p>
          <a:p>
            <a:r>
              <a:rPr lang="en-US" baseline="0" dirty="0"/>
              <a:t>We will find 6 cells with a non-negligible probability of failing</a:t>
            </a:r>
          </a:p>
          <a:p>
            <a:endParaRPr lang="en-US" baseline="0" dirty="0"/>
          </a:p>
          <a:p>
            <a:r>
              <a:rPr lang="en-US" baseline="0" dirty="0"/>
              <a:t>[CLICK]</a:t>
            </a:r>
          </a:p>
          <a:p>
            <a:endParaRPr lang="en-US" baseline="0" dirty="0"/>
          </a:p>
          <a:p>
            <a:r>
              <a:rPr lang="en-US" baseline="0" dirty="0"/>
              <a:t>However, the bottom two cells will be hard to find since they have a low probability of failure at this refresh interval</a:t>
            </a:r>
          </a:p>
          <a:p>
            <a:endParaRPr lang="en-US" baseline="0" dirty="0"/>
          </a:p>
          <a:p>
            <a:r>
              <a:rPr lang="en-US" baseline="0" dirty="0"/>
              <a:t>[CLICK]</a:t>
            </a:r>
          </a:p>
          <a:p>
            <a:endParaRPr lang="en-US" baseline="0" dirty="0"/>
          </a:p>
          <a:p>
            <a:r>
              <a:rPr lang="en-US" baseline="0" dirty="0"/>
              <a:t>Instead, if we profile at an increased refresh interval, </a:t>
            </a:r>
            <a:r>
              <a:rPr lang="en-US" b="1" baseline="0" dirty="0"/>
              <a:t>[CLICK]</a:t>
            </a:r>
            <a:r>
              <a:rPr lang="en-US" b="0" baseline="0" dirty="0"/>
              <a:t> the same cells will be much easier to find since they will have a high probability of failure.</a:t>
            </a:r>
          </a:p>
          <a:p>
            <a:endParaRPr lang="en-US" b="0" baseline="0" dirty="0"/>
          </a:p>
          <a:p>
            <a:r>
              <a:rPr lang="en-US" b="0" baseline="0" dirty="0"/>
              <a:t>[CLICK]</a:t>
            </a:r>
          </a:p>
          <a:p>
            <a:endParaRPr lang="en-US" b="0" baseline="0" dirty="0"/>
          </a:p>
          <a:p>
            <a:r>
              <a:rPr lang="en-US" b="0" baseline="0" dirty="0"/>
              <a:t>However, we will also identify some additional cells as failing, which can end up being false positives.</a:t>
            </a:r>
          </a:p>
          <a:p>
            <a:endParaRPr lang="en-US" b="0" baseline="0" dirty="0"/>
          </a:p>
          <a:p>
            <a:r>
              <a:rPr lang="en-US" b="0" baseline="0" dirty="0"/>
              <a:t>[CLICK]</a:t>
            </a:r>
          </a:p>
          <a:p>
            <a:endParaRPr lang="en-US" b="0" baseline="0" dirty="0"/>
          </a:p>
          <a:p>
            <a:r>
              <a:rPr lang="en-US" b="0" baseline="0" dirty="0"/>
              <a:t>We repeat the same analysis for temperature variation and find that cells behave similarly. We show details of this analysis in the paper.</a:t>
            </a:r>
          </a:p>
          <a:p>
            <a:endParaRPr lang="en-US" b="0" baseline="0" dirty="0"/>
          </a:p>
          <a:p>
            <a:r>
              <a:rPr lang="en-US" b="0" baseline="0" dirty="0"/>
              <a:t>[CLICK]</a:t>
            </a:r>
          </a:p>
          <a:p>
            <a:endParaRPr lang="en-US" b="0" baseline="0" dirty="0"/>
          </a:p>
          <a:p>
            <a:r>
              <a:rPr lang="en-US" b="0" baseline="0" dirty="0"/>
              <a:t>The takeaway here is that any given cell is more likely to fail at a longer refresh interval or a higher temperature.</a:t>
            </a:r>
          </a:p>
          <a:p>
            <a:endParaRPr lang="en-US" b="0" baseline="0" dirty="0"/>
          </a:p>
          <a:p>
            <a:r>
              <a:rPr lang="en-US" b="0" baseline="0" dirty="0"/>
              <a:t>[END]</a:t>
            </a: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37030657"/>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BACKUP!!!</a:t>
            </a:r>
            <a:endParaRPr lang="tr-TR"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2032941"/>
      </p:ext>
    </p:extLst>
  </p:cSld>
  <p:clrMapOvr>
    <a:masterClrMapping/>
  </p:clrMapOvr>
</p:notes>
</file>

<file path=ppt/notesSlides/notesSlide1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tr-TR"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3190005"/>
      </p:ext>
    </p:extLst>
  </p:cSld>
  <p:clrMapOvr>
    <a:masterClrMapping/>
  </p:clrMapOvr>
</p:notes>
</file>

<file path=ppt/notesSlides/notesSlide1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baseline="0" dirty="0"/>
              <a:t>Let’s take a look at some of the sources of this variation.</a:t>
            </a:r>
          </a:p>
          <a:p>
            <a:endParaRPr lang="en-US" baseline="0" dirty="0"/>
          </a:p>
          <a:p>
            <a:r>
              <a:rPr lang="en-US" baseline="0" dirty="0"/>
              <a:t>[CLICK]</a:t>
            </a:r>
          </a:p>
          <a:p>
            <a:endParaRPr lang="en-US" baseline="0" dirty="0"/>
          </a:p>
          <a:p>
            <a:r>
              <a:rPr lang="en-US" baseline="0" dirty="0"/>
              <a:t>First, cell retention times depend on process variation and vary dynamically with changes in voltage and </a:t>
            </a:r>
            <a:r>
              <a:rPr lang="en-US" baseline="0" dirty="0" err="1"/>
              <a:t>temeperature</a:t>
            </a:r>
            <a:r>
              <a:rPr lang="en-US" baseline="0" dirty="0"/>
              <a:t>.</a:t>
            </a:r>
          </a:p>
          <a:p>
            <a:endParaRPr lang="en-US" baseline="0" dirty="0"/>
          </a:p>
          <a:p>
            <a:r>
              <a:rPr lang="en-US" baseline="0" dirty="0"/>
              <a:t>[CLICK]</a:t>
            </a:r>
          </a:p>
          <a:p>
            <a:endParaRPr lang="en-US" baseline="0" dirty="0"/>
          </a:p>
          <a:p>
            <a:r>
              <a:rPr lang="en-US" baseline="0" dirty="0"/>
              <a:t>Second, data pattern dependence effects mean that the retention time of a cell depends on the value programmed into the cell and its neighbors.</a:t>
            </a:r>
          </a:p>
          <a:p>
            <a:endParaRPr lang="en-US" baseline="0" dirty="0"/>
          </a:p>
          <a:p>
            <a:r>
              <a:rPr lang="en-US" baseline="0" dirty="0"/>
              <a:t>For example, a DRAM containing all 1’s would have a different set of failures than if it contained all 0’s</a:t>
            </a:r>
          </a:p>
          <a:p>
            <a:endParaRPr lang="en-US" baseline="0" dirty="0"/>
          </a:p>
          <a:p>
            <a:r>
              <a:rPr lang="en-US" baseline="0" dirty="0"/>
              <a:t>[CLICK]</a:t>
            </a:r>
          </a:p>
          <a:p>
            <a:endParaRPr lang="en-US" baseline="0" dirty="0"/>
          </a:p>
          <a:p>
            <a:r>
              <a:rPr lang="en-US" baseline="0" dirty="0"/>
              <a:t>Third, variable retention time effects mean that the retention times of cells change randomly, and more importantly, unpredictably, over time</a:t>
            </a:r>
          </a:p>
          <a:p>
            <a:endParaRPr lang="en-US" baseline="0" dirty="0"/>
          </a:p>
          <a:p>
            <a:r>
              <a:rPr lang="en-US" baseline="0" dirty="0"/>
              <a:t>This is due to a combination of various circuit level effects</a:t>
            </a:r>
          </a:p>
          <a:p>
            <a:endParaRPr lang="en-US" baseline="0" dirty="0"/>
          </a:p>
          <a:p>
            <a:r>
              <a:rPr lang="en-US" baseline="0" dirty="0"/>
              <a:t>And prior work has shown that VRT effects make ECC necessary to operate at a longer refresh interval.</a:t>
            </a:r>
          </a:p>
          <a:p>
            <a:endParaRPr lang="en-US" baseline="0" dirty="0"/>
          </a:p>
          <a:p>
            <a:r>
              <a:rPr lang="en-US" baseline="0" dirty="0"/>
              <a:t>[END]</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85081299"/>
      </p:ext>
    </p:extLst>
  </p:cSld>
  <p:clrMapOvr>
    <a:masterClrMapping/>
  </p:clrMapOvr>
</p:notes>
</file>

<file path=ppt/notesSlides/notesSlide1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baseline="0" dirty="0"/>
              <a:t>Here is some data we collected </a:t>
            </a:r>
            <a:r>
              <a:rPr lang="en-US" b="1" baseline="0" dirty="0"/>
              <a:t>from a representative chip at a fixed refresh interval of 2048ms.</a:t>
            </a:r>
          </a:p>
          <a:p>
            <a:endParaRPr lang="en-US" b="1" baseline="0" dirty="0"/>
          </a:p>
          <a:p>
            <a:r>
              <a:rPr lang="en-US" b="0" baseline="0" dirty="0"/>
              <a:t>We show the number of new failing cells discovered by continuously profiling over 6 days.</a:t>
            </a:r>
          </a:p>
          <a:p>
            <a:endParaRPr lang="en-US" b="0" baseline="0" dirty="0"/>
          </a:p>
          <a:p>
            <a:r>
              <a:rPr lang="en-US" b="0" baseline="0" dirty="0"/>
              <a:t>[CLICK]</a:t>
            </a:r>
          </a:p>
          <a:p>
            <a:endParaRPr lang="en-US" b="0" baseline="0" dirty="0"/>
          </a:p>
          <a:p>
            <a:r>
              <a:rPr lang="en-US" b="0" baseline="0" dirty="0"/>
              <a:t>We see that new failing cells continue to appear over time.</a:t>
            </a:r>
          </a:p>
          <a:p>
            <a:endParaRPr lang="en-US" b="0" baseline="0" dirty="0"/>
          </a:p>
          <a:p>
            <a:r>
              <a:rPr lang="en-US" b="0" baseline="0" dirty="0"/>
              <a:t>We attribute these to variable retention time effects, which mean that </a:t>
            </a:r>
            <a:r>
              <a:rPr lang="en-US" b="1" baseline="0" dirty="0"/>
              <a:t>cells can randomly change retention times at any point</a:t>
            </a:r>
            <a:r>
              <a:rPr lang="en-US" b="0" baseline="0" dirty="0"/>
              <a:t>.</a:t>
            </a:r>
          </a:p>
          <a:p>
            <a:endParaRPr lang="en-US" b="0" baseline="0" dirty="0"/>
          </a:p>
          <a:p>
            <a:r>
              <a:rPr lang="en-US" b="0" baseline="0" dirty="0"/>
              <a:t>[CLICK]</a:t>
            </a:r>
          </a:p>
          <a:p>
            <a:endParaRPr lang="en-US" b="0" baseline="0" dirty="0"/>
          </a:p>
          <a:p>
            <a:r>
              <a:rPr lang="en-US" b="0" baseline="0" dirty="0"/>
              <a:t>This shows that the set of failing cells </a:t>
            </a:r>
            <a:r>
              <a:rPr lang="en-US" b="1" baseline="0" dirty="0"/>
              <a:t>we find at 2048ms</a:t>
            </a:r>
            <a:r>
              <a:rPr lang="en-US" b="0" baseline="0" dirty="0"/>
              <a:t> changes over time</a:t>
            </a:r>
          </a:p>
          <a:p>
            <a:endParaRPr lang="en-US" b="0" baseline="0" dirty="0"/>
          </a:p>
          <a:p>
            <a:r>
              <a:rPr lang="en-US" b="0" baseline="0" dirty="0"/>
              <a:t>[CLICK]</a:t>
            </a:r>
          </a:p>
          <a:p>
            <a:endParaRPr lang="en-US" b="0" baseline="0" dirty="0"/>
          </a:p>
          <a:p>
            <a:r>
              <a:rPr lang="en-US" b="0" baseline="0" dirty="0"/>
              <a:t>This means that error correction codes and online profiling are necessary to manage new failing cells that continue to appear</a:t>
            </a:r>
          </a:p>
          <a:p>
            <a:endParaRPr lang="en-US" b="0" baseline="0" dirty="0"/>
          </a:p>
          <a:p>
            <a:r>
              <a:rPr lang="en-US" b="0" baseline="0" dirty="0"/>
              <a:t>[END]</a:t>
            </a:r>
            <a:endParaRPr lang="tr-TR" b="0"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45224610"/>
      </p:ext>
    </p:extLst>
  </p:cSld>
  <p:clrMapOvr>
    <a:masterClrMapping/>
  </p:clrMapOvr>
</p:notes>
</file>

<file path=ppt/notesSlides/notesSlide1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In another study, we analyzed the failure probability of individual cells.</a:t>
            </a:r>
          </a:p>
          <a:p>
            <a:endParaRPr lang="en-US" baseline="0" dirty="0"/>
          </a:p>
          <a:p>
            <a:r>
              <a:rPr lang="en-US" baseline="0" dirty="0"/>
              <a:t>Here we show the </a:t>
            </a:r>
            <a:r>
              <a:rPr lang="en-US" b="1" baseline="0" dirty="0"/>
              <a:t>probability of read failure for a single cell </a:t>
            </a:r>
            <a:r>
              <a:rPr lang="en-US" baseline="0" dirty="0"/>
              <a:t>over different refresh intervals</a:t>
            </a:r>
          </a:p>
          <a:p>
            <a:endParaRPr lang="en-US" baseline="0" dirty="0"/>
          </a:p>
          <a:p>
            <a:r>
              <a:rPr lang="en-US" baseline="0" dirty="0"/>
              <a:t>We show an idealized cell, with never fails below 3.5 seconds, but always fails above 3.5s</a:t>
            </a:r>
          </a:p>
          <a:p>
            <a:endParaRPr lang="en-US" baseline="0" dirty="0"/>
          </a:p>
          <a:p>
            <a:r>
              <a:rPr lang="en-US" baseline="0" dirty="0"/>
              <a:t>We can say that this cell has a retention time of 3.5s.</a:t>
            </a:r>
          </a:p>
          <a:p>
            <a:endParaRPr lang="en-US" baseline="0" dirty="0"/>
          </a:p>
          <a:p>
            <a:r>
              <a:rPr lang="en-US" baseline="0" dirty="0"/>
              <a:t>[CLICK]</a:t>
            </a:r>
          </a:p>
          <a:p>
            <a:endParaRPr lang="en-US" baseline="0" dirty="0"/>
          </a:p>
          <a:p>
            <a:r>
              <a:rPr lang="en-US" baseline="0" dirty="0"/>
              <a:t>However, we find that real cells look more like the blue cartoon, which follows a normal distribution with a mean at 3.5s.</a:t>
            </a:r>
          </a:p>
          <a:p>
            <a:endParaRPr lang="en-US" baseline="0" dirty="0"/>
          </a:p>
          <a:p>
            <a:r>
              <a:rPr lang="en-US" baseline="0" dirty="0"/>
              <a:t>Note that even below 3.5s, there is a nonzero probability of the cell failing.</a:t>
            </a:r>
          </a:p>
          <a:p>
            <a:endParaRPr lang="en-US" baseline="0" dirty="0"/>
          </a:p>
          <a:p>
            <a:r>
              <a:rPr lang="en-US" baseline="0" dirty="0"/>
              <a:t>[END]</a:t>
            </a:r>
            <a:endParaRPr lang="tr-TR"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01584567"/>
      </p:ext>
    </p:extLst>
  </p:cSld>
  <p:clrMapOvr>
    <a:masterClrMapping/>
  </p:clrMapOvr>
</p:notes>
</file>

<file path=ppt/notesSlides/notesSlide1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en-US" b="1" baseline="0" dirty="0"/>
              <a:t>TEMPERATURE </a:t>
            </a:r>
            <a:r>
              <a:rPr lang="en-US" b="1" baseline="0" dirty="0" err="1"/>
              <a:t>TEMPERATURE</a:t>
            </a:r>
            <a:r>
              <a:rPr lang="en-US" b="1" baseline="0" dirty="0"/>
              <a:t> </a:t>
            </a:r>
            <a:r>
              <a:rPr lang="en-US" b="1" baseline="0" dirty="0" err="1"/>
              <a:t>TEMPERATURE</a:t>
            </a:r>
            <a:r>
              <a:rPr lang="en-US" b="1" baseline="0" dirty="0"/>
              <a:t> </a:t>
            </a:r>
            <a:r>
              <a:rPr lang="en-US" b="1" baseline="0" dirty="0" err="1"/>
              <a:t>TEMPERATURE</a:t>
            </a:r>
            <a:r>
              <a:rPr lang="en-US" b="1" baseline="0" dirty="0"/>
              <a:t> </a:t>
            </a:r>
            <a:r>
              <a:rPr lang="en-US" b="1" baseline="0" dirty="0" err="1"/>
              <a:t>TEMPERATURE</a:t>
            </a:r>
            <a:r>
              <a:rPr lang="en-US" b="1" baseline="0" dirty="0"/>
              <a:t> </a:t>
            </a:r>
            <a:r>
              <a:rPr lang="en-US" b="1" baseline="0" dirty="0" err="1"/>
              <a:t>TEMPERATURE</a:t>
            </a:r>
            <a:r>
              <a:rPr lang="en-US" b="1" baseline="0" dirty="0"/>
              <a:t> </a:t>
            </a:r>
            <a:r>
              <a:rPr lang="en-US" b="1" baseline="0" dirty="0" err="1"/>
              <a:t>TEMPERATURE</a:t>
            </a:r>
            <a:endParaRPr lang="en-US" b="1" baseline="0" dirty="0"/>
          </a:p>
          <a:p>
            <a:endParaRPr lang="en-US" baseline="0" dirty="0"/>
          </a:p>
          <a:p>
            <a:r>
              <a:rPr lang="en-US" baseline="0" dirty="0"/>
              <a:t>Here we show real data from a real chip, </a:t>
            </a:r>
            <a:r>
              <a:rPr lang="en-US" b="1" baseline="0" dirty="0"/>
              <a:t>[CLICK] </a:t>
            </a:r>
            <a:r>
              <a:rPr lang="en-US" baseline="0" dirty="0"/>
              <a:t>which we collected by testing how often the cell failed out of 16 trials for different refresh intervals.</a:t>
            </a:r>
          </a:p>
          <a:p>
            <a:endParaRPr lang="en-US" baseline="0" dirty="0"/>
          </a:p>
          <a:p>
            <a:r>
              <a:rPr lang="en-US" baseline="0" dirty="0"/>
              <a:t>[CLICK]</a:t>
            </a:r>
          </a:p>
          <a:p>
            <a:endParaRPr lang="en-US" baseline="0" dirty="0"/>
          </a:p>
          <a:p>
            <a:r>
              <a:rPr lang="en-US" baseline="0" dirty="0"/>
              <a:t>We now show 8 different cells from the same chip.</a:t>
            </a:r>
          </a:p>
          <a:p>
            <a:endParaRPr lang="en-US" baseline="0" dirty="0"/>
          </a:p>
          <a:p>
            <a:r>
              <a:rPr lang="en-US" baseline="0" dirty="0"/>
              <a:t>[CLICK]</a:t>
            </a:r>
          </a:p>
          <a:p>
            <a:endParaRPr lang="en-US" baseline="0" dirty="0"/>
          </a:p>
          <a:p>
            <a:r>
              <a:rPr lang="en-US" baseline="0" dirty="0"/>
              <a:t>Suppose we are interested in operating at a refresh interval of 1.7 seconds.</a:t>
            </a:r>
          </a:p>
          <a:p>
            <a:endParaRPr lang="en-US" baseline="0" dirty="0"/>
          </a:p>
          <a:p>
            <a:r>
              <a:rPr lang="en-US" baseline="0" dirty="0"/>
              <a:t>[CLICK]</a:t>
            </a:r>
          </a:p>
          <a:p>
            <a:endParaRPr lang="en-US" baseline="0" dirty="0"/>
          </a:p>
          <a:p>
            <a:r>
              <a:rPr lang="en-US" baseline="0" dirty="0"/>
              <a:t>We will find 6 cells with a non-negligible probability of failing</a:t>
            </a:r>
          </a:p>
          <a:p>
            <a:endParaRPr lang="en-US" baseline="0" dirty="0"/>
          </a:p>
          <a:p>
            <a:r>
              <a:rPr lang="en-US" baseline="0" dirty="0"/>
              <a:t>[CLICK]</a:t>
            </a:r>
          </a:p>
          <a:p>
            <a:endParaRPr lang="en-US" baseline="0" dirty="0"/>
          </a:p>
          <a:p>
            <a:r>
              <a:rPr lang="en-US" baseline="0" dirty="0"/>
              <a:t>However, the bottom two cells will be hard to find since they have a low probability of failure at this refresh interval</a:t>
            </a:r>
          </a:p>
          <a:p>
            <a:endParaRPr lang="en-US" baseline="0" dirty="0"/>
          </a:p>
          <a:p>
            <a:r>
              <a:rPr lang="en-US" baseline="0" dirty="0"/>
              <a:t>[CLICK]</a:t>
            </a:r>
          </a:p>
          <a:p>
            <a:endParaRPr lang="en-US" baseline="0" dirty="0"/>
          </a:p>
          <a:p>
            <a:r>
              <a:rPr lang="en-US" baseline="0" dirty="0"/>
              <a:t>Instead, if we profile at an increased refresh interval, </a:t>
            </a:r>
            <a:r>
              <a:rPr lang="en-US" b="1" baseline="0" dirty="0"/>
              <a:t>[CLICK]</a:t>
            </a:r>
            <a:r>
              <a:rPr lang="en-US" b="0" baseline="0" dirty="0"/>
              <a:t> the same cells will be much easier to find since they will have a high probability of failure.</a:t>
            </a:r>
          </a:p>
          <a:p>
            <a:endParaRPr lang="en-US" b="0" baseline="0" dirty="0"/>
          </a:p>
          <a:p>
            <a:r>
              <a:rPr lang="en-US" b="0" baseline="0" dirty="0"/>
              <a:t>[CLICK]</a:t>
            </a:r>
          </a:p>
          <a:p>
            <a:endParaRPr lang="en-US" b="0" baseline="0" dirty="0"/>
          </a:p>
          <a:p>
            <a:r>
              <a:rPr lang="en-US" b="0" baseline="0" dirty="0"/>
              <a:t>However, we will also identify some additional cells as failing, which can end up being false positives.</a:t>
            </a:r>
          </a:p>
          <a:p>
            <a:endParaRPr lang="en-US" b="0" baseline="0" dirty="0"/>
          </a:p>
          <a:p>
            <a:r>
              <a:rPr lang="en-US" b="0" baseline="0" dirty="0"/>
              <a:t>[CLICK]</a:t>
            </a:r>
          </a:p>
          <a:p>
            <a:endParaRPr lang="en-US" b="0" baseline="0" dirty="0"/>
          </a:p>
          <a:p>
            <a:r>
              <a:rPr lang="en-US" b="0" baseline="0" dirty="0"/>
              <a:t>We repeat the same analysis for temperature variation and find that cells behave similarly. We show details of this analysis in the paper.</a:t>
            </a:r>
          </a:p>
          <a:p>
            <a:endParaRPr lang="en-US" b="0" baseline="0" dirty="0"/>
          </a:p>
          <a:p>
            <a:r>
              <a:rPr lang="en-US" b="0" baseline="0" dirty="0"/>
              <a:t>[CLICK]</a:t>
            </a:r>
          </a:p>
          <a:p>
            <a:endParaRPr lang="en-US" b="0" baseline="0" dirty="0"/>
          </a:p>
          <a:p>
            <a:r>
              <a:rPr lang="en-US" b="0" baseline="0" dirty="0"/>
              <a:t>The takeaway here is that any given cell is more likely to fail at a longer refresh interval or a higher temperature.</a:t>
            </a:r>
          </a:p>
          <a:p>
            <a:endParaRPr lang="en-US" b="0" baseline="0" dirty="0"/>
          </a:p>
          <a:p>
            <a:r>
              <a:rPr lang="en-US" b="0" baseline="0" dirty="0"/>
              <a:t>[END]</a:t>
            </a: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92657520"/>
      </p:ext>
    </p:extLst>
  </p:cSld>
  <p:clrMapOvr>
    <a:masterClrMapping/>
  </p:clrMapOvr>
</p:notes>
</file>

<file path=ppt/notesSlides/notesSlide1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BACKUP!!!</a:t>
            </a:r>
            <a:endParaRPr lang="tr-TR"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75063155"/>
      </p:ext>
    </p:extLst>
  </p:cSld>
  <p:clrMapOvr>
    <a:masterClrMapping/>
  </p:clrMapOvr>
</p:notes>
</file>

<file path=ppt/notesSlides/notesSlide1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tr-TR"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05136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5.emf"/></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0.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0.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2.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49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49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498.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499.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00.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01.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02.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03.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04.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05.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06.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_rels/slideLayout507.xml.rels><?xml version="1.0" encoding="UTF-8" standalone="yes"?>
<Relationships xmlns="http://schemas.openxmlformats.org/package/2006/relationships"><Relationship Id="rId1" Type="http://schemas.openxmlformats.org/officeDocument/2006/relationships/slideMaster" Target="../slideMasters/slideMaster48.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a:lum bright="-8000"/>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a:t>Click to edit Master title style</a:t>
            </a:r>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499945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6474858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a:t>Click to edit Master title style</a:t>
            </a:r>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054212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7568135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3433451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17330820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a:t>Click to edit Master title style</a:t>
            </a:r>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EF0CAD05-5F98-C240-A41D-E171A6304933}" type="slidenum">
              <a:rPr lang="en-US"/>
              <a:pPr/>
              <a:t>‹#›</a:t>
            </a:fld>
            <a:endParaRPr lang="en-US"/>
          </a:p>
        </p:txBody>
      </p:sp>
    </p:spTree>
    <p:extLst>
      <p:ext uri="{BB962C8B-B14F-4D97-AF65-F5344CB8AC3E}">
        <p14:creationId xmlns:p14="http://schemas.microsoft.com/office/powerpoint/2010/main" val="1176202611"/>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71752C56-4F8A-824F-A263-2404B5D536A2}" type="slidenum">
              <a:rPr lang="en-US"/>
              <a:pPr/>
              <a:t>‹#›</a:t>
            </a:fld>
            <a:endParaRPr lang="en-US"/>
          </a:p>
        </p:txBody>
      </p:sp>
    </p:spTree>
    <p:extLst>
      <p:ext uri="{BB962C8B-B14F-4D97-AF65-F5344CB8AC3E}">
        <p14:creationId xmlns:p14="http://schemas.microsoft.com/office/powerpoint/2010/main" val="2225563168"/>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E2A6F638-9311-044E-822F-DB90AF0533D9}" type="slidenum">
              <a:rPr lang="en-US"/>
              <a:pPr/>
              <a:t>‹#›</a:t>
            </a:fld>
            <a:endParaRPr lang="en-US"/>
          </a:p>
        </p:txBody>
      </p:sp>
    </p:spTree>
    <p:extLst>
      <p:ext uri="{BB962C8B-B14F-4D97-AF65-F5344CB8AC3E}">
        <p14:creationId xmlns:p14="http://schemas.microsoft.com/office/powerpoint/2010/main" val="3072845242"/>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D098FC8E-6941-C74C-BC08-436BE2F5B5D2}" type="slidenum">
              <a:rPr lang="en-US"/>
              <a:pPr/>
              <a:t>‹#›</a:t>
            </a:fld>
            <a:endParaRPr lang="en-US"/>
          </a:p>
        </p:txBody>
      </p:sp>
    </p:spTree>
    <p:extLst>
      <p:ext uri="{BB962C8B-B14F-4D97-AF65-F5344CB8AC3E}">
        <p14:creationId xmlns:p14="http://schemas.microsoft.com/office/powerpoint/2010/main" val="644812070"/>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EC2913EA-86C8-7044-8F98-044F5E7301AC}" type="slidenum">
              <a:rPr lang="en-US"/>
              <a:pPr/>
              <a:t>‹#›</a:t>
            </a:fld>
            <a:endParaRPr lang="en-US"/>
          </a:p>
        </p:txBody>
      </p:sp>
    </p:spTree>
    <p:extLst>
      <p:ext uri="{BB962C8B-B14F-4D97-AF65-F5344CB8AC3E}">
        <p14:creationId xmlns:p14="http://schemas.microsoft.com/office/powerpoint/2010/main" val="1718689315"/>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E9EB2717-EF8A-4F48-9475-0E5579379CAF}" type="slidenum">
              <a:rPr lang="en-US"/>
              <a:pPr/>
              <a:t>‹#›</a:t>
            </a:fld>
            <a:endParaRPr lang="en-US"/>
          </a:p>
        </p:txBody>
      </p:sp>
    </p:spTree>
    <p:extLst>
      <p:ext uri="{BB962C8B-B14F-4D97-AF65-F5344CB8AC3E}">
        <p14:creationId xmlns:p14="http://schemas.microsoft.com/office/powerpoint/2010/main" val="2735493282"/>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09CEDDA7-F9BC-D143-BB10-4566D815D5F9}" type="slidenum">
              <a:rPr lang="en-US"/>
              <a:pPr/>
              <a:t>‹#›</a:t>
            </a:fld>
            <a:endParaRPr lang="en-US"/>
          </a:p>
        </p:txBody>
      </p:sp>
    </p:spTree>
    <p:extLst>
      <p:ext uri="{BB962C8B-B14F-4D97-AF65-F5344CB8AC3E}">
        <p14:creationId xmlns:p14="http://schemas.microsoft.com/office/powerpoint/2010/main" val="266402226"/>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24CCDBC6-CC01-564B-8353-1EF7BD2EDA4C}" type="slidenum">
              <a:rPr lang="en-US"/>
              <a:pPr/>
              <a:t>‹#›</a:t>
            </a:fld>
            <a:endParaRPr lang="en-US"/>
          </a:p>
        </p:txBody>
      </p:sp>
    </p:spTree>
    <p:extLst>
      <p:ext uri="{BB962C8B-B14F-4D97-AF65-F5344CB8AC3E}">
        <p14:creationId xmlns:p14="http://schemas.microsoft.com/office/powerpoint/2010/main" val="1337623389"/>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63E88A4F-2F9B-8940-A946-705E7B7AAFF5}" type="slidenum">
              <a:rPr lang="en-US"/>
              <a:pPr/>
              <a:t>‹#›</a:t>
            </a:fld>
            <a:endParaRPr lang="en-US"/>
          </a:p>
        </p:txBody>
      </p:sp>
    </p:spTree>
    <p:extLst>
      <p:ext uri="{BB962C8B-B14F-4D97-AF65-F5344CB8AC3E}">
        <p14:creationId xmlns:p14="http://schemas.microsoft.com/office/powerpoint/2010/main" val="3354859521"/>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1F0E8B17-B4D9-5340-8D3E-0FD2DBAED3D0}" type="slidenum">
              <a:rPr lang="en-US"/>
              <a:pPr/>
              <a:t>‹#›</a:t>
            </a:fld>
            <a:endParaRPr lang="en-US"/>
          </a:p>
        </p:txBody>
      </p:sp>
    </p:spTree>
    <p:extLst>
      <p:ext uri="{BB962C8B-B14F-4D97-AF65-F5344CB8AC3E}">
        <p14:creationId xmlns:p14="http://schemas.microsoft.com/office/powerpoint/2010/main" val="1286934465"/>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5F24509-A4B3-2C4F-9AD0-DD3550F7CEC3}" type="slidenum">
              <a:rPr lang="en-US"/>
              <a:pPr/>
              <a:t>‹#›</a:t>
            </a:fld>
            <a:endParaRPr lang="en-US"/>
          </a:p>
        </p:txBody>
      </p:sp>
    </p:spTree>
    <p:extLst>
      <p:ext uri="{BB962C8B-B14F-4D97-AF65-F5344CB8AC3E}">
        <p14:creationId xmlns:p14="http://schemas.microsoft.com/office/powerpoint/2010/main" val="1255893421"/>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F135D994-FDC0-964B-B4AE-94C64D4C4962}" type="slidenum">
              <a:rPr lang="en-US"/>
              <a:pPr/>
              <a:t>‹#›</a:t>
            </a:fld>
            <a:endParaRPr lang="en-US"/>
          </a:p>
        </p:txBody>
      </p:sp>
    </p:spTree>
    <p:extLst>
      <p:ext uri="{BB962C8B-B14F-4D97-AF65-F5344CB8AC3E}">
        <p14:creationId xmlns:p14="http://schemas.microsoft.com/office/powerpoint/2010/main" val="1128237529"/>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627791"/>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908108"/>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4252285"/>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81355"/>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2680472"/>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242114"/>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464020"/>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6771237"/>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4381690"/>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737539"/>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964383"/>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7102026"/>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1157730"/>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104299"/>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900483"/>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385155"/>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013795"/>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2506705"/>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6184746"/>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74164"/>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804165"/>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264924"/>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588555"/>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595845"/>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865600"/>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087117"/>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21515"/>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218779"/>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316749"/>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9382393"/>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0711"/>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736569"/>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4059779"/>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74614"/>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307966"/>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66992"/>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769532"/>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072713"/>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40216"/>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3551887"/>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2893416"/>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623611"/>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074657"/>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4777081"/>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878914"/>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89629"/>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560"/>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459952"/>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123489"/>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8066245"/>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883743"/>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224853"/>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647908"/>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390558"/>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037458"/>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02CDD642-5717-9C43-BCF7-E4F88A58C1C2}" type="slidenum">
              <a:rPr lang="en-US"/>
              <a:pPr>
                <a:defRPr/>
              </a:pPr>
              <a:t>‹#›</a:t>
            </a:fld>
            <a:endParaRPr lang="en-US"/>
          </a:p>
        </p:txBody>
      </p:sp>
    </p:spTree>
    <p:extLst>
      <p:ext uri="{BB962C8B-B14F-4D97-AF65-F5344CB8AC3E}">
        <p14:creationId xmlns:p14="http://schemas.microsoft.com/office/powerpoint/2010/main" val="1254422593"/>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FD84AC23-9DE4-C746-BC02-D3085298AE85}" type="slidenum">
              <a:rPr lang="en-US"/>
              <a:pPr>
                <a:defRPr/>
              </a:pPr>
              <a:t>‹#›</a:t>
            </a:fld>
            <a:endParaRPr lang="en-US"/>
          </a:p>
        </p:txBody>
      </p:sp>
    </p:spTree>
    <p:extLst>
      <p:ext uri="{BB962C8B-B14F-4D97-AF65-F5344CB8AC3E}">
        <p14:creationId xmlns:p14="http://schemas.microsoft.com/office/powerpoint/2010/main" val="3369825448"/>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9065027-C458-0F45-A175-76C38D629A02}" type="slidenum">
              <a:rPr lang="en-US"/>
              <a:pPr>
                <a:defRPr/>
              </a:pPr>
              <a:t>‹#›</a:t>
            </a:fld>
            <a:endParaRPr lang="en-US"/>
          </a:p>
        </p:txBody>
      </p:sp>
    </p:spTree>
    <p:extLst>
      <p:ext uri="{BB962C8B-B14F-4D97-AF65-F5344CB8AC3E}">
        <p14:creationId xmlns:p14="http://schemas.microsoft.com/office/powerpoint/2010/main" val="4240962719"/>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0B3F2552-3716-B24B-9F3D-FF7B024E8C3A}" type="slidenum">
              <a:rPr lang="en-US"/>
              <a:pPr>
                <a:defRPr/>
              </a:pPr>
              <a:t>‹#›</a:t>
            </a:fld>
            <a:endParaRPr lang="en-US"/>
          </a:p>
        </p:txBody>
      </p:sp>
    </p:spTree>
    <p:extLst>
      <p:ext uri="{BB962C8B-B14F-4D97-AF65-F5344CB8AC3E}">
        <p14:creationId xmlns:p14="http://schemas.microsoft.com/office/powerpoint/2010/main" val="3349633555"/>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C07D5230-971F-2E41-8CFA-14A60A5B226D}" type="slidenum">
              <a:rPr lang="en-US"/>
              <a:pPr>
                <a:defRPr/>
              </a:pPr>
              <a:t>‹#›</a:t>
            </a:fld>
            <a:endParaRPr lang="en-US"/>
          </a:p>
        </p:txBody>
      </p:sp>
    </p:spTree>
    <p:extLst>
      <p:ext uri="{BB962C8B-B14F-4D97-AF65-F5344CB8AC3E}">
        <p14:creationId xmlns:p14="http://schemas.microsoft.com/office/powerpoint/2010/main" val="686320648"/>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380DEAA0-2A78-7C4C-AC1D-0745BDD65952}" type="slidenum">
              <a:rPr lang="en-US"/>
              <a:pPr>
                <a:defRPr/>
              </a:pPr>
              <a:t>‹#›</a:t>
            </a:fld>
            <a:endParaRPr lang="en-US"/>
          </a:p>
        </p:txBody>
      </p:sp>
    </p:spTree>
    <p:extLst>
      <p:ext uri="{BB962C8B-B14F-4D97-AF65-F5344CB8AC3E}">
        <p14:creationId xmlns:p14="http://schemas.microsoft.com/office/powerpoint/2010/main" val="1329154556"/>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A4DA15DC-7DB6-2E4F-8E40-D436CE9278D6}" type="slidenum">
              <a:rPr lang="en-US"/>
              <a:pPr>
                <a:defRPr/>
              </a:pPr>
              <a:t>‹#›</a:t>
            </a:fld>
            <a:endParaRPr lang="en-US"/>
          </a:p>
        </p:txBody>
      </p:sp>
    </p:spTree>
    <p:extLst>
      <p:ext uri="{BB962C8B-B14F-4D97-AF65-F5344CB8AC3E}">
        <p14:creationId xmlns:p14="http://schemas.microsoft.com/office/powerpoint/2010/main" val="1328609927"/>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69972F1-201A-1341-A138-68D5169749F5}" type="slidenum">
              <a:rPr lang="en-US"/>
              <a:pPr>
                <a:defRPr/>
              </a:pPr>
              <a:t>‹#›</a:t>
            </a:fld>
            <a:endParaRPr lang="en-US"/>
          </a:p>
        </p:txBody>
      </p:sp>
    </p:spTree>
    <p:extLst>
      <p:ext uri="{BB962C8B-B14F-4D97-AF65-F5344CB8AC3E}">
        <p14:creationId xmlns:p14="http://schemas.microsoft.com/office/powerpoint/2010/main" val="3583802723"/>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4E7A4686-03CC-5744-B2F1-C7CFBAB9DD97}" type="slidenum">
              <a:rPr lang="en-US"/>
              <a:pPr>
                <a:defRPr/>
              </a:pPr>
              <a:t>‹#›</a:t>
            </a:fld>
            <a:endParaRPr lang="en-US"/>
          </a:p>
        </p:txBody>
      </p:sp>
    </p:spTree>
    <p:extLst>
      <p:ext uri="{BB962C8B-B14F-4D97-AF65-F5344CB8AC3E}">
        <p14:creationId xmlns:p14="http://schemas.microsoft.com/office/powerpoint/2010/main" val="511547140"/>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D4A60323-C27F-274D-98DD-E8A584096F1A}" type="slidenum">
              <a:rPr lang="en-US"/>
              <a:pPr>
                <a:defRPr/>
              </a:pPr>
              <a:t>‹#›</a:t>
            </a:fld>
            <a:endParaRPr lang="en-US"/>
          </a:p>
        </p:txBody>
      </p:sp>
    </p:spTree>
    <p:extLst>
      <p:ext uri="{BB962C8B-B14F-4D97-AF65-F5344CB8AC3E}">
        <p14:creationId xmlns:p14="http://schemas.microsoft.com/office/powerpoint/2010/main" val="2842246284"/>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98D1A2-8B05-D448-BEED-1DCCC56698B6}" type="slidenum">
              <a:rPr lang="en-US"/>
              <a:pPr>
                <a:defRPr/>
              </a:pPr>
              <a:t>‹#›</a:t>
            </a:fld>
            <a:endParaRPr lang="en-US"/>
          </a:p>
        </p:txBody>
      </p:sp>
    </p:spTree>
    <p:extLst>
      <p:ext uri="{BB962C8B-B14F-4D97-AF65-F5344CB8AC3E}">
        <p14:creationId xmlns:p14="http://schemas.microsoft.com/office/powerpoint/2010/main" val="276210459"/>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70B2FA06-CF86-2545-AF2A-570D639DE5A2}" type="slidenum">
              <a:rPr lang="en-US"/>
              <a:pPr>
                <a:defRPr/>
              </a:pPr>
              <a:t>‹#›</a:t>
            </a:fld>
            <a:endParaRPr lang="en-US"/>
          </a:p>
        </p:txBody>
      </p:sp>
    </p:spTree>
    <p:extLst>
      <p:ext uri="{BB962C8B-B14F-4D97-AF65-F5344CB8AC3E}">
        <p14:creationId xmlns:p14="http://schemas.microsoft.com/office/powerpoint/2010/main" val="2828830028"/>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461737"/>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977340"/>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8964163"/>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7174"/>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3425256"/>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0028508"/>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96304"/>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483577"/>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701788"/>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848879"/>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6933164"/>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99387"/>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560067"/>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234862"/>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3120778"/>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624576"/>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977436"/>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39623"/>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0802086"/>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001118"/>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235911"/>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8123"/>
      </p:ext>
    </p:extLst>
  </p:cSld>
  <p:clrMapOvr>
    <a:masterClrMapping/>
  </p:clrMapOvr>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9193878"/>
      </p:ext>
    </p:extLst>
  </p:cSld>
  <p:clrMapOvr>
    <a:masterClrMapping/>
  </p:clrMapOvr>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1185237"/>
      </p:ext>
    </p:extLst>
  </p:cSld>
  <p:clrMapOvr>
    <a:masterClrMapping/>
  </p:clrMapOvr>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883693"/>
      </p:ext>
    </p:extLst>
  </p:cSld>
  <p:clrMapOvr>
    <a:masterClrMapping/>
  </p:clrMapOvr>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9650700"/>
      </p:ext>
    </p:extLst>
  </p:cSld>
  <p:clrMapOvr>
    <a:masterClrMapping/>
  </p:clrMapOvr>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0384331"/>
      </p:ext>
    </p:extLst>
  </p:cSld>
  <p:clrMapOvr>
    <a:masterClrMapping/>
  </p:clrMapOvr>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3802"/>
      </p:ext>
    </p:extLst>
  </p:cSld>
  <p:clrMapOvr>
    <a:masterClrMapping/>
  </p:clrMapOvr>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7748"/>
      </p:ext>
    </p:extLst>
  </p:cSld>
  <p:clrMapOvr>
    <a:masterClrMapping/>
  </p:clrMapOvr>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759025"/>
      </p:ext>
    </p:extLst>
  </p:cSld>
  <p:clrMapOvr>
    <a:masterClrMapping/>
  </p:clrMapOvr>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220365"/>
      </p:ext>
    </p:extLst>
  </p:cSld>
  <p:clrMapOvr>
    <a:masterClrMapping/>
  </p:clrMapOvr>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7159023"/>
      </p:ext>
    </p:extLst>
  </p:cSld>
  <p:clrMapOvr>
    <a:masterClrMapping/>
  </p:clrMapOvr>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583518"/>
      </p:ext>
    </p:extLst>
  </p:cSld>
  <p:clrMapOvr>
    <a:masterClrMapping/>
  </p:clrMapOvr>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4/25/19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56466987"/>
      </p:ext>
    </p:extLst>
  </p:cSld>
  <p:clrMapOvr>
    <a:overrideClrMapping bg1="lt1" tx1="dk1" bg2="lt2" tx2="dk2" accent1="accent1" accent2="accent2" accent3="accent3" accent4="accent4" accent5="accent5" accent6="accent6" hlink="hlink" folHlink="folHlink"/>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4/25/19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41047578"/>
      </p:ext>
    </p:extLst>
  </p:cSld>
  <p:clrMapOvr>
    <a:overrideClrMapping bg1="lt1" tx1="dk1" bg2="lt2" tx2="dk2" accent1="accent1" accent2="accent2" accent3="accent3" accent4="accent4" accent5="accent5" accent6="accent6" hlink="hlink" folHlink="folHlink"/>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4/25/19</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774591281"/>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4/25/19</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97539033"/>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4/25/19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44595767"/>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4/25/19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0774320"/>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4/25/19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68654668"/>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4/25/19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955635"/>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4/25/19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28291441"/>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4/25/19</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058623853"/>
      </p:ext>
    </p:extLst>
  </p:cSld>
  <p:clrMapOvr>
    <a:overrideClrMapping bg1="dk1" tx1="lt1" bg2="dk2" tx2="lt2" accent1="accent1" accent2="accent2" accent3="accent3" accent4="accent4" accent5="accent5" accent6="accent6" hlink="hlink" folHlink="folHlink"/>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4/25/19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62987500"/>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4/25/19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88769312"/>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1175784"/>
      </p:ext>
    </p:extLst>
  </p:cSld>
  <p:clrMapOvr>
    <a:masterClrMapping/>
  </p:clrMapOvr>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124249"/>
      </p:ext>
    </p:extLst>
  </p:cSld>
  <p:clrMapOvr>
    <a:masterClrMapping/>
  </p:clrMapOvr>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7265628"/>
      </p:ext>
    </p:extLst>
  </p:cSld>
  <p:clrMapOvr>
    <a:masterClrMapping/>
  </p:clrMapOvr>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76231"/>
      </p:ext>
    </p:extLst>
  </p:cSld>
  <p:clrMapOvr>
    <a:masterClrMapping/>
  </p:clrMapOvr>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575383"/>
      </p:ext>
    </p:extLst>
  </p:cSld>
  <p:clrMapOvr>
    <a:masterClrMapping/>
  </p:clrMapOvr>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5011113"/>
      </p:ext>
    </p:extLst>
  </p:cSld>
  <p:clrMapOvr>
    <a:masterClrMapping/>
  </p:clrMapOvr>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65468"/>
      </p:ext>
    </p:extLst>
  </p:cSld>
  <p:clrMapOvr>
    <a:masterClrMapping/>
  </p:clrMapOvr>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4952016"/>
      </p:ext>
    </p:extLst>
  </p:cSld>
  <p:clrMapOvr>
    <a:masterClrMapping/>
  </p:clrMapOvr>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853053"/>
      </p:ext>
    </p:extLst>
  </p:cSld>
  <p:clrMapOvr>
    <a:masterClrMapping/>
  </p:clrMapOvr>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292141"/>
      </p:ext>
    </p:extLst>
  </p:cSld>
  <p:clrMapOvr>
    <a:masterClrMapping/>
  </p:clrMapOvr>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73888"/>
      </p:ext>
    </p:extLst>
  </p:cSld>
  <p:clrMapOvr>
    <a:masterClrMapping/>
  </p:clrMapOvr>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9410633"/>
      </p:ext>
    </p:extLst>
  </p:cSld>
  <p:clrMapOvr>
    <a:masterClrMapping/>
  </p:clrMapOvr>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a:t>마스터 제목 스타일 편집</a:t>
            </a:r>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2019. 4. 25.</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69450811"/>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a:t>마스터 제목 스타일 편집</a:t>
            </a:r>
          </a:p>
        </p:txBody>
      </p:sp>
      <p:sp>
        <p:nvSpPr>
          <p:cNvPr id="3" name="내용 개체 틀 2"/>
          <p:cNvSpPr>
            <a:spLocks noGrp="1"/>
          </p:cNvSpPr>
          <p:nvPr>
            <p:ph idx="1"/>
          </p:nvPr>
        </p:nvSpPr>
        <p:spPr>
          <a:xfrm>
            <a:off x="457200" y="1340768"/>
            <a:ext cx="8229600" cy="4968552"/>
          </a:xfrm>
        </p:spPr>
        <p:txBody>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2019. 4. 25.</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39307237"/>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2019. 4. 25.</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8285041"/>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2019. 4. 25.</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14290364"/>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2019. 4. 25.</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28857536"/>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2019. 4. 25.</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43871302"/>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2019. 4. 25.</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60198658"/>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9479520"/>
      </p:ext>
    </p:extLst>
  </p:cSld>
  <p:clrMapOvr>
    <a:masterClrMapping/>
  </p:clrMapOvr>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0556325"/>
      </p:ext>
    </p:extLst>
  </p:cSld>
  <p:clrMapOvr>
    <a:masterClrMapping/>
  </p:clrMapOvr>
  <p:transition/>
</p:sldLayout>
</file>

<file path=ppt/slideLayouts/slideLayout2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0379847"/>
      </p:ext>
    </p:extLst>
  </p:cSld>
  <p:clrMapOvr>
    <a:masterClrMapping/>
  </p:clrMapOvr>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572035"/>
      </p:ext>
    </p:extLst>
  </p:cSld>
  <p:clrMapOvr>
    <a:masterClrMapping/>
  </p:clrMapOvr>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566681"/>
      </p:ext>
    </p:extLst>
  </p:cSld>
  <p:clrMapOvr>
    <a:masterClrMapping/>
  </p:clrMapOvr>
  <p:transition/>
</p:sldLayout>
</file>

<file path=ppt/slideLayouts/slideLayout2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8079462"/>
      </p:ext>
    </p:extLst>
  </p:cSld>
  <p:clrMapOvr>
    <a:masterClrMapping/>
  </p:clrMapOvr>
  <p:transition/>
</p:sldLayout>
</file>

<file path=ppt/slideLayouts/slideLayout2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5569968"/>
      </p:ext>
    </p:extLst>
  </p:cSld>
  <p:clrMapOvr>
    <a:masterClrMapping/>
  </p:clrMapOvr>
  <p:transition/>
</p:sldLayout>
</file>

<file path=ppt/slideLayouts/slideLayout2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9015984"/>
      </p:ext>
    </p:extLst>
  </p:cSld>
  <p:clrMapOvr>
    <a:masterClrMapping/>
  </p:clrMapOvr>
  <p:transition/>
</p:sldLayout>
</file>

<file path=ppt/slideLayouts/slideLayout2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952"/>
      </p:ext>
    </p:extLst>
  </p:cSld>
  <p:clrMapOvr>
    <a:masterClrMapping/>
  </p:clrMapOvr>
  <p:transition/>
</p:sldLayout>
</file>

<file path=ppt/slideLayouts/slideLayout2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945983"/>
      </p:ext>
    </p:extLst>
  </p:cSld>
  <p:clrMapOvr>
    <a:masterClrMapping/>
  </p:clrMapOvr>
  <p:transition/>
</p:sldLayout>
</file>

<file path=ppt/slideLayouts/slideLayout2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2225097"/>
      </p:ext>
    </p:extLst>
  </p:cSld>
  <p:clrMapOvr>
    <a:masterClrMapping/>
  </p:clrMapOvr>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69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75157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12952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52414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13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2617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55898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85745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015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8012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511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0E240D94-E5C6-2B45-92EB-F7FCCB9B6116}" type="slidenum">
              <a:rPr lang="en-US" altLang="en-US"/>
              <a:pPr>
                <a:defRPr/>
              </a:pPr>
              <a:t>‹#›</a:t>
            </a:fld>
            <a:endParaRPr lang="en-US" altLang="en-US"/>
          </a:p>
        </p:txBody>
      </p:sp>
    </p:spTree>
    <p:extLst>
      <p:ext uri="{BB962C8B-B14F-4D97-AF65-F5344CB8AC3E}">
        <p14:creationId xmlns:p14="http://schemas.microsoft.com/office/powerpoint/2010/main" val="1439261544"/>
      </p:ext>
    </p:extLst>
  </p:cSld>
  <p:clrMapOvr>
    <a:masterClrMapping/>
  </p:clrMapOvr>
  <p:transition/>
</p:sldLayout>
</file>

<file path=ppt/slideLayouts/slideLayout3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7B2952-2F74-D544-92BC-FBFBE9A340CC}" type="slidenum">
              <a:rPr lang="en-US" altLang="en-US"/>
              <a:pPr>
                <a:defRPr/>
              </a:pPr>
              <a:t>‹#›</a:t>
            </a:fld>
            <a:endParaRPr lang="en-US" altLang="en-US"/>
          </a:p>
        </p:txBody>
      </p:sp>
    </p:spTree>
    <p:extLst>
      <p:ext uri="{BB962C8B-B14F-4D97-AF65-F5344CB8AC3E}">
        <p14:creationId xmlns:p14="http://schemas.microsoft.com/office/powerpoint/2010/main" val="1244734131"/>
      </p:ext>
    </p:extLst>
  </p:cSld>
  <p:clrMapOvr>
    <a:masterClrMapping/>
  </p:clrMapOvr>
  <p:transition/>
</p:sldLayout>
</file>

<file path=ppt/slideLayouts/slideLayout3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F9F7682-838C-D145-8DB5-B49C18A130F8}" type="slidenum">
              <a:rPr lang="en-US" altLang="en-US"/>
              <a:pPr>
                <a:defRPr/>
              </a:pPr>
              <a:t>‹#›</a:t>
            </a:fld>
            <a:endParaRPr lang="en-US" altLang="en-US"/>
          </a:p>
        </p:txBody>
      </p:sp>
    </p:spTree>
    <p:extLst>
      <p:ext uri="{BB962C8B-B14F-4D97-AF65-F5344CB8AC3E}">
        <p14:creationId xmlns:p14="http://schemas.microsoft.com/office/powerpoint/2010/main" val="3758153688"/>
      </p:ext>
    </p:extLst>
  </p:cSld>
  <p:clrMapOvr>
    <a:masterClrMapping/>
  </p:clrMapOvr>
  <p:transition/>
</p:sldLayout>
</file>

<file path=ppt/slideLayouts/slideLayout3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E01938C-1825-4C47-ADAA-667501E8BB2D}" type="slidenum">
              <a:rPr lang="en-US" altLang="en-US"/>
              <a:pPr>
                <a:defRPr/>
              </a:pPr>
              <a:t>‹#›</a:t>
            </a:fld>
            <a:endParaRPr lang="en-US" altLang="en-US"/>
          </a:p>
        </p:txBody>
      </p:sp>
    </p:spTree>
    <p:extLst>
      <p:ext uri="{BB962C8B-B14F-4D97-AF65-F5344CB8AC3E}">
        <p14:creationId xmlns:p14="http://schemas.microsoft.com/office/powerpoint/2010/main" val="3906725712"/>
      </p:ext>
    </p:extLst>
  </p:cSld>
  <p:clrMapOvr>
    <a:masterClrMapping/>
  </p:clrMapOvr>
  <p:transition/>
</p:sldLayout>
</file>

<file path=ppt/slideLayouts/slideLayout3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2E44CBD-17AA-1C44-8BA0-F0313DF1E03A}" type="slidenum">
              <a:rPr lang="en-US" altLang="en-US"/>
              <a:pPr>
                <a:defRPr/>
              </a:pPr>
              <a:t>‹#›</a:t>
            </a:fld>
            <a:endParaRPr lang="en-US" altLang="en-US"/>
          </a:p>
        </p:txBody>
      </p:sp>
    </p:spTree>
    <p:extLst>
      <p:ext uri="{BB962C8B-B14F-4D97-AF65-F5344CB8AC3E}">
        <p14:creationId xmlns:p14="http://schemas.microsoft.com/office/powerpoint/2010/main" val="4069638184"/>
      </p:ext>
    </p:extLst>
  </p:cSld>
  <p:clrMapOvr>
    <a:masterClrMapping/>
  </p:clrMapOvr>
  <p:transition/>
</p:sldLayout>
</file>

<file path=ppt/slideLayouts/slideLayout3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14E6E70-902E-8E4C-B56A-EB171DB5C34A}" type="slidenum">
              <a:rPr lang="en-US" altLang="en-US"/>
              <a:pPr>
                <a:defRPr/>
              </a:pPr>
              <a:t>‹#›</a:t>
            </a:fld>
            <a:endParaRPr lang="en-US" altLang="en-US"/>
          </a:p>
        </p:txBody>
      </p:sp>
    </p:spTree>
    <p:extLst>
      <p:ext uri="{BB962C8B-B14F-4D97-AF65-F5344CB8AC3E}">
        <p14:creationId xmlns:p14="http://schemas.microsoft.com/office/powerpoint/2010/main" val="4280595539"/>
      </p:ext>
    </p:extLst>
  </p:cSld>
  <p:clrMapOvr>
    <a:masterClrMapping/>
  </p:clrMapOvr>
  <p:transition/>
</p:sldLayout>
</file>

<file path=ppt/slideLayouts/slideLayout3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1920B83-E5C7-4748-945F-F9585594732C}" type="slidenum">
              <a:rPr lang="en-US" altLang="en-US"/>
              <a:pPr>
                <a:defRPr/>
              </a:pPr>
              <a:t>‹#›</a:t>
            </a:fld>
            <a:endParaRPr lang="en-US" altLang="en-US"/>
          </a:p>
        </p:txBody>
      </p:sp>
    </p:spTree>
    <p:extLst>
      <p:ext uri="{BB962C8B-B14F-4D97-AF65-F5344CB8AC3E}">
        <p14:creationId xmlns:p14="http://schemas.microsoft.com/office/powerpoint/2010/main" val="2174433047"/>
      </p:ext>
    </p:extLst>
  </p:cSld>
  <p:clrMapOvr>
    <a:masterClrMapping/>
  </p:clrMapOvr>
  <p:transition/>
</p:sldLayout>
</file>

<file path=ppt/slideLayouts/slideLayout3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84C42A7-D582-E24E-B2AD-361121256527}" type="slidenum">
              <a:rPr lang="en-US" altLang="en-US"/>
              <a:pPr>
                <a:defRPr/>
              </a:pPr>
              <a:t>‹#›</a:t>
            </a:fld>
            <a:endParaRPr lang="en-US" altLang="en-US"/>
          </a:p>
        </p:txBody>
      </p:sp>
    </p:spTree>
    <p:extLst>
      <p:ext uri="{BB962C8B-B14F-4D97-AF65-F5344CB8AC3E}">
        <p14:creationId xmlns:p14="http://schemas.microsoft.com/office/powerpoint/2010/main" val="895594660"/>
      </p:ext>
    </p:extLst>
  </p:cSld>
  <p:clrMapOvr>
    <a:masterClrMapping/>
  </p:clrMapOvr>
  <p:transition/>
</p:sldLayout>
</file>

<file path=ppt/slideLayouts/slideLayout3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45B44AF-607F-D14C-BF32-685CA37DFF41}" type="slidenum">
              <a:rPr lang="en-US" altLang="en-US"/>
              <a:pPr>
                <a:defRPr/>
              </a:pPr>
              <a:t>‹#›</a:t>
            </a:fld>
            <a:endParaRPr lang="en-US" altLang="en-US"/>
          </a:p>
        </p:txBody>
      </p:sp>
    </p:spTree>
    <p:extLst>
      <p:ext uri="{BB962C8B-B14F-4D97-AF65-F5344CB8AC3E}">
        <p14:creationId xmlns:p14="http://schemas.microsoft.com/office/powerpoint/2010/main" val="3598801899"/>
      </p:ext>
    </p:extLst>
  </p:cSld>
  <p:clrMapOvr>
    <a:masterClrMapping/>
  </p:clrMapOvr>
  <p:transition/>
</p:sldLayout>
</file>

<file path=ppt/slideLayouts/slideLayout3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DCDFAA6-D8FF-694C-834A-ACCCD8522248}" type="slidenum">
              <a:rPr lang="en-US" altLang="en-US"/>
              <a:pPr>
                <a:defRPr/>
              </a:pPr>
              <a:t>‹#›</a:t>
            </a:fld>
            <a:endParaRPr lang="en-US" altLang="en-US"/>
          </a:p>
        </p:txBody>
      </p:sp>
    </p:spTree>
    <p:extLst>
      <p:ext uri="{BB962C8B-B14F-4D97-AF65-F5344CB8AC3E}">
        <p14:creationId xmlns:p14="http://schemas.microsoft.com/office/powerpoint/2010/main" val="1823007646"/>
      </p:ext>
    </p:extLst>
  </p:cSld>
  <p:clrMapOvr>
    <a:masterClrMapping/>
  </p:clrMapOvr>
  <p:transition/>
</p:sldLayout>
</file>

<file path=ppt/slideLayouts/slideLayout3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923AAA-1C55-7E45-B953-D9BFED328DD6}" type="slidenum">
              <a:rPr lang="en-US" altLang="en-US"/>
              <a:pPr>
                <a:defRPr/>
              </a:pPr>
              <a:t>‹#›</a:t>
            </a:fld>
            <a:endParaRPr lang="en-US" altLang="en-US"/>
          </a:p>
        </p:txBody>
      </p:sp>
    </p:spTree>
    <p:extLst>
      <p:ext uri="{BB962C8B-B14F-4D97-AF65-F5344CB8AC3E}">
        <p14:creationId xmlns:p14="http://schemas.microsoft.com/office/powerpoint/2010/main" val="2692791579"/>
      </p:ext>
    </p:extLst>
  </p:cSld>
  <p:clrMapOvr>
    <a:masterClrMapping/>
  </p:clrMapOvr>
  <p:transition/>
</p:sldLayout>
</file>

<file path=ppt/slideLayouts/slideLayout31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4/25/19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6940971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2.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4/25/19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50198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4/25/19</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485014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4/25/19</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1042533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4/25/19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280317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4/25/19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97954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4/25/19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494547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4/25/19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49070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4/25/19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68385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0.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4/25/19</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35443808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4/25/19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36627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4/25/19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86644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C668BF9C-93BB-B548-912F-BE2A1331A62B}" type="slidenum">
              <a:rPr lang="en-US" altLang="en-US"/>
              <a:pPr>
                <a:defRPr/>
              </a:pPr>
              <a:t>‹#›</a:t>
            </a:fld>
            <a:endParaRPr lang="en-US" altLang="en-US"/>
          </a:p>
        </p:txBody>
      </p:sp>
    </p:spTree>
    <p:extLst>
      <p:ext uri="{BB962C8B-B14F-4D97-AF65-F5344CB8AC3E}">
        <p14:creationId xmlns:p14="http://schemas.microsoft.com/office/powerpoint/2010/main" val="31592919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0F4C6C-A4AD-634C-B2AA-5823E85646AB}" type="slidenum">
              <a:rPr lang="en-US" altLang="en-US"/>
              <a:pPr>
                <a:defRPr/>
              </a:pPr>
              <a:t>‹#›</a:t>
            </a:fld>
            <a:endParaRPr lang="en-US" altLang="en-US"/>
          </a:p>
        </p:txBody>
      </p:sp>
    </p:spTree>
    <p:extLst>
      <p:ext uri="{BB962C8B-B14F-4D97-AF65-F5344CB8AC3E}">
        <p14:creationId xmlns:p14="http://schemas.microsoft.com/office/powerpoint/2010/main" val="2064879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E9D27D4-CF21-B743-868C-38D13B2F42B4}" type="slidenum">
              <a:rPr lang="en-US" altLang="en-US"/>
              <a:pPr>
                <a:defRPr/>
              </a:pPr>
              <a:t>‹#›</a:t>
            </a:fld>
            <a:endParaRPr lang="en-US" altLang="en-US"/>
          </a:p>
        </p:txBody>
      </p:sp>
    </p:spTree>
    <p:extLst>
      <p:ext uri="{BB962C8B-B14F-4D97-AF65-F5344CB8AC3E}">
        <p14:creationId xmlns:p14="http://schemas.microsoft.com/office/powerpoint/2010/main" val="2367538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F35F6C-2FE9-E643-BA9E-744EBFA979FE}" type="slidenum">
              <a:rPr lang="en-US" altLang="en-US"/>
              <a:pPr>
                <a:defRPr/>
              </a:pPr>
              <a:t>‹#›</a:t>
            </a:fld>
            <a:endParaRPr lang="en-US" altLang="en-US"/>
          </a:p>
        </p:txBody>
      </p:sp>
    </p:spTree>
    <p:extLst>
      <p:ext uri="{BB962C8B-B14F-4D97-AF65-F5344CB8AC3E}">
        <p14:creationId xmlns:p14="http://schemas.microsoft.com/office/powerpoint/2010/main" val="3324610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36820D8-511C-334B-9255-32401B223793}" type="slidenum">
              <a:rPr lang="en-US" altLang="en-US"/>
              <a:pPr>
                <a:defRPr/>
              </a:pPr>
              <a:t>‹#›</a:t>
            </a:fld>
            <a:endParaRPr lang="en-US" altLang="en-US"/>
          </a:p>
        </p:txBody>
      </p:sp>
    </p:spTree>
    <p:extLst>
      <p:ext uri="{BB962C8B-B14F-4D97-AF65-F5344CB8AC3E}">
        <p14:creationId xmlns:p14="http://schemas.microsoft.com/office/powerpoint/2010/main" val="18274512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2E3693-D302-D64D-8335-04DBBDCAC3E8}" type="slidenum">
              <a:rPr lang="en-US" altLang="en-US"/>
              <a:pPr>
                <a:defRPr/>
              </a:pPr>
              <a:t>‹#›</a:t>
            </a:fld>
            <a:endParaRPr lang="en-US" altLang="en-US"/>
          </a:p>
        </p:txBody>
      </p:sp>
    </p:spTree>
    <p:extLst>
      <p:ext uri="{BB962C8B-B14F-4D97-AF65-F5344CB8AC3E}">
        <p14:creationId xmlns:p14="http://schemas.microsoft.com/office/powerpoint/2010/main" val="36584765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0C3B91E-9495-5D4C-A473-89DD744F318C}" type="slidenum">
              <a:rPr lang="en-US" altLang="en-US"/>
              <a:pPr>
                <a:defRPr/>
              </a:pPr>
              <a:t>‹#›</a:t>
            </a:fld>
            <a:endParaRPr lang="en-US" altLang="en-US"/>
          </a:p>
        </p:txBody>
      </p:sp>
    </p:spTree>
    <p:extLst>
      <p:ext uri="{BB962C8B-B14F-4D97-AF65-F5344CB8AC3E}">
        <p14:creationId xmlns:p14="http://schemas.microsoft.com/office/powerpoint/2010/main" val="17564904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17DB17-6DD3-1D47-9DC7-29C718BD885A}" type="slidenum">
              <a:rPr lang="en-US" altLang="en-US"/>
              <a:pPr>
                <a:defRPr/>
              </a:pPr>
              <a:t>‹#›</a:t>
            </a:fld>
            <a:endParaRPr lang="en-US" altLang="en-US"/>
          </a:p>
        </p:txBody>
      </p:sp>
    </p:spTree>
    <p:extLst>
      <p:ext uri="{BB962C8B-B14F-4D97-AF65-F5344CB8AC3E}">
        <p14:creationId xmlns:p14="http://schemas.microsoft.com/office/powerpoint/2010/main" val="33704642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8B564A7-2749-BD47-ACBB-5E9A7893C5B7}" type="slidenum">
              <a:rPr lang="en-US" altLang="en-US"/>
              <a:pPr>
                <a:defRPr/>
              </a:pPr>
              <a:t>‹#›</a:t>
            </a:fld>
            <a:endParaRPr lang="en-US" altLang="en-US"/>
          </a:p>
        </p:txBody>
      </p:sp>
    </p:spTree>
    <p:extLst>
      <p:ext uri="{BB962C8B-B14F-4D97-AF65-F5344CB8AC3E}">
        <p14:creationId xmlns:p14="http://schemas.microsoft.com/office/powerpoint/2010/main" val="15538328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3FA10DE-9244-444C-BB66-013E28A2DDD9}" type="slidenum">
              <a:rPr lang="en-US" altLang="en-US"/>
              <a:pPr>
                <a:defRPr/>
              </a:pPr>
              <a:t>‹#›</a:t>
            </a:fld>
            <a:endParaRPr lang="en-US" altLang="en-US"/>
          </a:p>
        </p:txBody>
      </p:sp>
    </p:spTree>
    <p:extLst>
      <p:ext uri="{BB962C8B-B14F-4D97-AF65-F5344CB8AC3E}">
        <p14:creationId xmlns:p14="http://schemas.microsoft.com/office/powerpoint/2010/main" val="10646979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E2563C0-B5B3-BE4C-AFD7-D5025596D7E3}" type="slidenum">
              <a:rPr lang="en-US" altLang="en-US"/>
              <a:pPr>
                <a:defRPr/>
              </a:pPr>
              <a:t>‹#›</a:t>
            </a:fld>
            <a:endParaRPr lang="en-US" altLang="en-US"/>
          </a:p>
        </p:txBody>
      </p:sp>
    </p:spTree>
    <p:extLst>
      <p:ext uri="{BB962C8B-B14F-4D97-AF65-F5344CB8AC3E}">
        <p14:creationId xmlns:p14="http://schemas.microsoft.com/office/powerpoint/2010/main" val="3950607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28588217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1247416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15245025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1673744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4094090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23750121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9608593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19668169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21469159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272325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2139914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79.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80.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81.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82.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83.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8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85.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86.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87.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88.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930401317"/>
      </p:ext>
    </p:extLst>
  </p:cSld>
  <p:clrMapOvr>
    <a:masterClrMapping/>
  </p:clrMapOvr>
  <p:transition/>
</p:sldLayout>
</file>

<file path=ppt/slideLayouts/slideLayout39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40768776"/>
      </p:ext>
    </p:extLst>
  </p:cSld>
  <p:clrMapOvr>
    <a:masterClrMapping/>
  </p:clrMapOvr>
  <p:transition/>
</p:sldLayout>
</file>

<file path=ppt/slideLayouts/slideLayout3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260511931"/>
      </p:ext>
    </p:extLst>
  </p:cSld>
  <p:clrMapOvr>
    <a:masterClrMapping/>
  </p:clrMapOvr>
  <p:transition/>
</p:sldLayout>
</file>

<file path=ppt/slideLayouts/slideLayout3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986174166"/>
      </p:ext>
    </p:extLst>
  </p:cSld>
  <p:clrMapOvr>
    <a:masterClrMapping/>
  </p:clrMapOvr>
  <p:transition/>
</p:sldLayout>
</file>

<file path=ppt/slideLayouts/slideLayout3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89919389"/>
      </p:ext>
    </p:extLst>
  </p:cSld>
  <p:clrMapOvr>
    <a:masterClrMapping/>
  </p:clrMapOvr>
  <p:transition/>
</p:sldLayout>
</file>

<file path=ppt/slideLayouts/slideLayout3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05318677"/>
      </p:ext>
    </p:extLst>
  </p:cSld>
  <p:clrMapOvr>
    <a:masterClrMapping/>
  </p:clrMapOvr>
  <p:transition/>
</p:sldLayout>
</file>

<file path=ppt/slideLayouts/slideLayout3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77374766"/>
      </p:ext>
    </p:extLst>
  </p:cSld>
  <p:clrMapOvr>
    <a:masterClrMapping/>
  </p:clrMapOvr>
  <p:transition/>
</p:sldLayout>
</file>

<file path=ppt/slideLayouts/slideLayout3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68041354"/>
      </p:ext>
    </p:extLst>
  </p:cSld>
  <p:clrMapOvr>
    <a:masterClrMapping/>
  </p:clrMapOvr>
  <p:transition/>
</p:sldLayout>
</file>

<file path=ppt/slideLayouts/slideLayout3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43398135"/>
      </p:ext>
    </p:extLst>
  </p:cSld>
  <p:clrMapOvr>
    <a:masterClrMapping/>
  </p:clrMapOvr>
  <p:transition/>
</p:sldLayout>
</file>

<file path=ppt/slideLayouts/slideLayout3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629488110"/>
      </p:ext>
    </p:extLst>
  </p:cSld>
  <p:clrMapOvr>
    <a:masterClrMapping/>
  </p:clrMapOvr>
  <p:transition/>
</p:sldLayout>
</file>

<file path=ppt/slideLayouts/slideLayout3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533301839"/>
      </p:ext>
    </p:extLst>
  </p:cSld>
  <p:clrMapOvr>
    <a:masterClrMapping/>
  </p:clrMapOvr>
  <p:transition/>
</p:sldLayout>
</file>

<file path=ppt/slideLayouts/slideLayout4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234625789"/>
      </p:ext>
    </p:extLst>
  </p:cSld>
  <p:clrMapOvr>
    <a:masterClrMapping/>
  </p:clrMapOvr>
  <p:transition/>
</p:sldLayout>
</file>

<file path=ppt/slideLayouts/slideLayout4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588409016"/>
      </p:ext>
    </p:extLst>
  </p:cSld>
  <p:clrMapOvr>
    <a:masterClrMapping/>
  </p:clrMapOvr>
  <p:transition/>
</p:sldLayout>
</file>

<file path=ppt/slideLayouts/slideLayout4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3816495892"/>
      </p:ext>
    </p:extLst>
  </p:cSld>
  <p:clrMapOvr>
    <a:masterClrMapping/>
  </p:clrMapOvr>
  <p:transition/>
</p:sldLayout>
</file>

<file path=ppt/slideLayouts/slideLayout4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31889725"/>
      </p:ext>
    </p:extLst>
  </p:cSld>
  <p:clrMapOvr>
    <a:masterClrMapping/>
  </p:clrMapOvr>
  <p:transition/>
</p:sldLayout>
</file>

<file path=ppt/slideLayouts/slideLayout4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3419311"/>
      </p:ext>
    </p:extLst>
  </p:cSld>
  <p:clrMapOvr>
    <a:masterClrMapping/>
  </p:clrMapOvr>
  <p:transition/>
</p:sldLayout>
</file>

<file path=ppt/slideLayouts/slideLayout4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287196653"/>
      </p:ext>
    </p:extLst>
  </p:cSld>
  <p:clrMapOvr>
    <a:masterClrMapping/>
  </p:clrMapOvr>
  <p:transition/>
</p:sldLayout>
</file>

<file path=ppt/slideLayouts/slideLayout4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443399964"/>
      </p:ext>
    </p:extLst>
  </p:cSld>
  <p:clrMapOvr>
    <a:masterClrMapping/>
  </p:clrMapOvr>
  <p:transition/>
</p:sldLayout>
</file>

<file path=ppt/slideLayouts/slideLayout4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491952778"/>
      </p:ext>
    </p:extLst>
  </p:cSld>
  <p:clrMapOvr>
    <a:masterClrMapping/>
  </p:clrMapOvr>
  <p:transition/>
</p:sldLayout>
</file>

<file path=ppt/slideLayouts/slideLayout4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665507306"/>
      </p:ext>
    </p:extLst>
  </p:cSld>
  <p:clrMapOvr>
    <a:masterClrMapping/>
  </p:clrMapOvr>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82677281"/>
      </p:ext>
    </p:extLst>
  </p:cSld>
  <p:clrMapOvr>
    <a:masterClrMapping/>
  </p:clrMapOvr>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820621740"/>
      </p:ext>
    </p:extLst>
  </p:cSld>
  <p:clrMapOvr>
    <a:masterClrMapping/>
  </p:clrMapOvr>
  <p:transition/>
</p:sldLayout>
</file>

<file path=ppt/slideLayouts/slideLayout4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7456820"/>
      </p:ext>
    </p:extLst>
  </p:cSld>
  <p:clrMapOvr>
    <a:masterClrMapping/>
  </p:clrMapOvr>
  <p:transition/>
</p:sldLayout>
</file>

<file path=ppt/slideLayouts/slideLayout4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4926908"/>
      </p:ext>
    </p:extLst>
  </p:cSld>
  <p:clrMapOvr>
    <a:masterClrMapping/>
  </p:clrMapOvr>
  <p:transition/>
</p:sldLayout>
</file>

<file path=ppt/slideLayouts/slideLayout4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56354275"/>
      </p:ext>
    </p:extLst>
  </p:cSld>
  <p:clrMapOvr>
    <a:masterClrMapping/>
  </p:clrMapOvr>
  <p:transition/>
</p:sldLayout>
</file>

<file path=ppt/slideLayouts/slideLayout4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3248345"/>
      </p:ext>
    </p:extLst>
  </p:cSld>
  <p:clrMapOvr>
    <a:masterClrMapping/>
  </p:clrMapOvr>
  <p:transition/>
</p:sldLayout>
</file>

<file path=ppt/slideLayouts/slideLayout4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797984"/>
      </p:ext>
    </p:extLst>
  </p:cSld>
  <p:clrMapOvr>
    <a:masterClrMapping/>
  </p:clrMapOvr>
  <p:transition/>
</p:sldLayout>
</file>

<file path=ppt/slideLayouts/slideLayout4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6771066"/>
      </p:ext>
    </p:extLst>
  </p:cSld>
  <p:clrMapOvr>
    <a:masterClrMapping/>
  </p:clrMapOvr>
  <p:transition/>
</p:sldLayout>
</file>

<file path=ppt/slideLayouts/slideLayout4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46128682"/>
      </p:ext>
    </p:extLst>
  </p:cSld>
  <p:clrMapOvr>
    <a:masterClrMapping/>
  </p:clrMapOvr>
  <p:transition/>
</p:sldLayout>
</file>

<file path=ppt/slideLayouts/slideLayout4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6798312"/>
      </p:ext>
    </p:extLst>
  </p:cSld>
  <p:clrMapOvr>
    <a:masterClrMapping/>
  </p:clrMapOvr>
  <p:transition/>
</p:sldLayout>
</file>

<file path=ppt/slideLayouts/slideLayout4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9677376"/>
      </p:ext>
    </p:extLst>
  </p:cSld>
  <p:clrMapOvr>
    <a:masterClrMapping/>
  </p:clrMapOvr>
  <p:transition/>
</p:sldLayout>
</file>

<file path=ppt/slideLayouts/slideLayout4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6940184"/>
      </p:ext>
    </p:extLst>
  </p:cSld>
  <p:clrMapOvr>
    <a:masterClrMapping/>
  </p:clrMapOvr>
  <p:transition/>
</p:sldLayout>
</file>

<file path=ppt/slideLayouts/slideLayout4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8021759"/>
      </p:ext>
    </p:extLst>
  </p:cSld>
  <p:clrMapOvr>
    <a:masterClrMapping/>
  </p:clrMapOvr>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214416434"/>
      </p:ext>
    </p:extLst>
  </p:cSld>
  <p:clrMapOvr>
    <a:masterClrMapping/>
  </p:clrMapOvr>
</p:sldLayout>
</file>

<file path=ppt/slideLayouts/slideLayout4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3"/>
            <a:ext cx="8987622"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4"/>
            <a:ext cx="8987622" cy="531875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dirty="0"/>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3205806280"/>
      </p:ext>
    </p:extLst>
  </p:cSld>
  <p:clrMapOvr>
    <a:masterClrMapping/>
  </p:clrMapOvr>
</p:sldLayout>
</file>

<file path=ppt/slideLayouts/slideLayout4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3203901821"/>
      </p:ext>
    </p:extLst>
  </p:cSld>
  <p:clrMapOvr>
    <a:masterClrMapping/>
  </p:clrMapOvr>
  <p:transition/>
</p:sldLayout>
</file>

<file path=ppt/slideLayouts/slideLayout4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267730834"/>
      </p:ext>
    </p:extLst>
  </p:cSld>
  <p:clrMapOvr>
    <a:masterClrMapping/>
  </p:clrMapOvr>
  <p:transition/>
</p:sldLayout>
</file>

<file path=ppt/slideLayouts/slideLayout4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540527275"/>
      </p:ext>
    </p:extLst>
  </p:cSld>
  <p:clrMapOvr>
    <a:masterClrMapping/>
  </p:clrMapOvr>
  <p:transition/>
</p:sldLayout>
</file>

<file path=ppt/slideLayouts/slideLayout4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3017648820"/>
      </p:ext>
    </p:extLst>
  </p:cSld>
  <p:clrMapOvr>
    <a:masterClrMapping/>
  </p:clrMapOvr>
  <p:transition/>
</p:sldLayout>
</file>

<file path=ppt/slideLayouts/slideLayout4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279419781"/>
      </p:ext>
    </p:extLst>
  </p:cSld>
  <p:clrMapOvr>
    <a:masterClrMapping/>
  </p:clrMapOvr>
  <p:transition/>
</p:sldLayout>
</file>

<file path=ppt/slideLayouts/slideLayout4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474137854"/>
      </p:ext>
    </p:extLst>
  </p:cSld>
  <p:clrMapOvr>
    <a:masterClrMapping/>
  </p:clrMapOvr>
  <p:transition/>
</p:sldLayout>
</file>

<file path=ppt/slideLayouts/slideLayout4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632813152"/>
      </p:ext>
    </p:extLst>
  </p:cSld>
  <p:clrMapOvr>
    <a:masterClrMapping/>
  </p:clrMapOvr>
  <p:transition/>
</p:sldLayout>
</file>

<file path=ppt/slideLayouts/slideLayout4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2941838040"/>
      </p:ext>
    </p:extLst>
  </p:cSld>
  <p:clrMapOvr>
    <a:masterClrMapping/>
  </p:clrMapOvr>
  <p:transition/>
</p:sldLayout>
</file>

<file path=ppt/slideLayouts/slideLayout4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014844562"/>
      </p:ext>
    </p:extLst>
  </p:cSld>
  <p:clrMapOvr>
    <a:masterClrMapping/>
  </p:clrMapOvr>
  <p:transition/>
</p:sldLayout>
</file>

<file path=ppt/slideLayouts/slideLayout4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953445669"/>
      </p:ext>
    </p:extLst>
  </p:cSld>
  <p:clrMapOvr>
    <a:masterClrMapping/>
  </p:clrMapOvr>
  <p:transition/>
</p:sldLayout>
</file>

<file path=ppt/slideLayouts/slideLayout4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976890436"/>
      </p:ext>
    </p:extLst>
  </p:cSld>
  <p:clrMapOvr>
    <a:masterClrMapping/>
  </p:clrMapOvr>
  <p:transition/>
</p:sldLayout>
</file>

<file path=ppt/slideLayouts/slideLayout43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3763778"/>
      </p:ext>
    </p:extLst>
  </p:cSld>
  <p:clrMapOvr>
    <a:masterClrMapping/>
  </p:clrMapOvr>
</p:sldLayout>
</file>

<file path=ppt/slideLayouts/slideLayout4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3"/>
            <a:ext cx="8987622"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4"/>
            <a:ext cx="8987622" cy="531875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dirty="0"/>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2106814041"/>
      </p:ext>
    </p:extLst>
  </p:cSld>
  <p:clrMapOvr>
    <a:masterClrMapping/>
  </p:clrMapOvr>
</p:sldLayout>
</file>

<file path=ppt/slideLayouts/slideLayout43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a:extLst>
              <a:ext uri="{FF2B5EF4-FFF2-40B4-BE49-F238E27FC236}">
                <a16:creationId xmlns:a16="http://schemas.microsoft.com/office/drawing/2014/main" id="{8AD672FA-6339-CE41-9F07-09C3D4EAFFEB}"/>
              </a:ext>
            </a:extLst>
          </p:cNvPr>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Line 8">
            <a:extLst>
              <a:ext uri="{FF2B5EF4-FFF2-40B4-BE49-F238E27FC236}">
                <a16:creationId xmlns:a16="http://schemas.microsoft.com/office/drawing/2014/main" id="{8A9478E9-6D3F-3141-A5A1-C884727CF6F8}"/>
              </a:ext>
            </a:extLst>
          </p:cNvPr>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 name="Line 10">
            <a:extLst>
              <a:ext uri="{FF2B5EF4-FFF2-40B4-BE49-F238E27FC236}">
                <a16:creationId xmlns:a16="http://schemas.microsoft.com/office/drawing/2014/main" id="{7CA3EB0D-EA22-834D-9D29-4A066205305E}"/>
              </a:ext>
            </a:extLst>
          </p:cNvPr>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a:extLst>
              <a:ext uri="{FF2B5EF4-FFF2-40B4-BE49-F238E27FC236}">
                <a16:creationId xmlns:a16="http://schemas.microsoft.com/office/drawing/2014/main" id="{F2025DFA-C983-F343-95CF-857FE2DECA67}"/>
              </a:ext>
            </a:extLst>
          </p:cNvPr>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a:defRPr/>
            </a:pPr>
            <a:r>
              <a:rPr lang="en-US"/>
              <a:t>Efficient Runahead Execution</a:t>
            </a:r>
          </a:p>
        </p:txBody>
      </p:sp>
      <p:sp>
        <p:nvSpPr>
          <p:cNvPr id="8" name="Rectangle 5">
            <a:extLst>
              <a:ext uri="{FF2B5EF4-FFF2-40B4-BE49-F238E27FC236}">
                <a16:creationId xmlns:a16="http://schemas.microsoft.com/office/drawing/2014/main" id="{3485F640-0DE9-0C43-B145-E80A4A815CB6}"/>
              </a:ext>
            </a:extLst>
          </p:cNvPr>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a:extLst>
              <a:ext uri="{FF2B5EF4-FFF2-40B4-BE49-F238E27FC236}">
                <a16:creationId xmlns:a16="http://schemas.microsoft.com/office/drawing/2014/main" id="{A863ED2B-36DB-A641-AB6F-11943435264D}"/>
              </a:ext>
            </a:extLst>
          </p:cNvPr>
          <p:cNvSpPr>
            <a:spLocks noGrp="1" noChangeArrowheads="1"/>
          </p:cNvSpPr>
          <p:nvPr>
            <p:ph type="sldNum" sz="quarter" idx="12"/>
          </p:nvPr>
        </p:nvSpPr>
        <p:spPr/>
        <p:txBody>
          <a:bodyPr/>
          <a:lstStyle>
            <a:lvl1pPr>
              <a:defRPr sz="1200"/>
            </a:lvl1pPr>
          </a:lstStyle>
          <a:p>
            <a:pPr>
              <a:defRPr/>
            </a:pPr>
            <a:fld id="{1DD8A012-9FFD-AF43-993B-1B5111DE884D}" type="slidenum">
              <a:rPr lang="en-US" altLang="en-US"/>
              <a:pPr>
                <a:defRPr/>
              </a:pPr>
              <a:t>‹#›</a:t>
            </a:fld>
            <a:endParaRPr lang="en-US" altLang="en-US"/>
          </a:p>
        </p:txBody>
      </p:sp>
    </p:spTree>
    <p:extLst>
      <p:ext uri="{BB962C8B-B14F-4D97-AF65-F5344CB8AC3E}">
        <p14:creationId xmlns:p14="http://schemas.microsoft.com/office/powerpoint/2010/main" val="2069956544"/>
      </p:ext>
    </p:extLst>
  </p:cSld>
  <p:clrMapOvr>
    <a:masterClrMapping/>
  </p:clrMapOvr>
  <p:transition/>
</p:sldLayout>
</file>

<file path=ppt/slideLayouts/slideLayout4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487A28DB-EB70-C549-9CBF-EC5A384A4B5F}"/>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D7420B76-A099-C64B-9B67-800067521FE6}"/>
              </a:ext>
            </a:extLst>
          </p:cNvPr>
          <p:cNvSpPr>
            <a:spLocks noGrp="1" noChangeArrowheads="1"/>
          </p:cNvSpPr>
          <p:nvPr>
            <p:ph type="sldNum" sz="quarter" idx="11"/>
          </p:nvPr>
        </p:nvSpPr>
        <p:spPr>
          <a:ln/>
        </p:spPr>
        <p:txBody>
          <a:bodyPr/>
          <a:lstStyle>
            <a:lvl1pPr>
              <a:defRPr/>
            </a:lvl1pPr>
          </a:lstStyle>
          <a:p>
            <a:pPr>
              <a:defRPr/>
            </a:pPr>
            <a:fld id="{2F90E66B-D170-A84B-AD98-A0D06085EB20}" type="slidenum">
              <a:rPr lang="en-US" altLang="en-US"/>
              <a:pPr>
                <a:defRPr/>
              </a:pPr>
              <a:t>‹#›</a:t>
            </a:fld>
            <a:endParaRPr lang="en-US" altLang="en-US"/>
          </a:p>
        </p:txBody>
      </p:sp>
    </p:spTree>
    <p:extLst>
      <p:ext uri="{BB962C8B-B14F-4D97-AF65-F5344CB8AC3E}">
        <p14:creationId xmlns:p14="http://schemas.microsoft.com/office/powerpoint/2010/main" val="2971878108"/>
      </p:ext>
    </p:extLst>
  </p:cSld>
  <p:clrMapOvr>
    <a:masterClrMapping/>
  </p:clrMapOvr>
  <p:transition/>
</p:sldLayout>
</file>

<file path=ppt/slideLayouts/slideLayout4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a:extLst>
              <a:ext uri="{FF2B5EF4-FFF2-40B4-BE49-F238E27FC236}">
                <a16:creationId xmlns:a16="http://schemas.microsoft.com/office/drawing/2014/main" id="{68F6DD82-5894-9443-AFB2-2DB6F31FE4F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B90B67BC-4A11-FE42-9669-EFCCA2F1F040}"/>
              </a:ext>
            </a:extLst>
          </p:cNvPr>
          <p:cNvSpPr>
            <a:spLocks noGrp="1" noChangeArrowheads="1"/>
          </p:cNvSpPr>
          <p:nvPr>
            <p:ph type="sldNum" sz="quarter" idx="11"/>
          </p:nvPr>
        </p:nvSpPr>
        <p:spPr>
          <a:ln/>
        </p:spPr>
        <p:txBody>
          <a:bodyPr/>
          <a:lstStyle>
            <a:lvl1pPr>
              <a:defRPr/>
            </a:lvl1pPr>
          </a:lstStyle>
          <a:p>
            <a:pPr>
              <a:defRPr/>
            </a:pPr>
            <a:fld id="{5ECD8E6A-C3E3-D64A-BDB1-C1623B5F98F3}" type="slidenum">
              <a:rPr lang="en-US" altLang="en-US"/>
              <a:pPr>
                <a:defRPr/>
              </a:pPr>
              <a:t>‹#›</a:t>
            </a:fld>
            <a:endParaRPr lang="en-US" altLang="en-US"/>
          </a:p>
        </p:txBody>
      </p:sp>
    </p:spTree>
    <p:extLst>
      <p:ext uri="{BB962C8B-B14F-4D97-AF65-F5344CB8AC3E}">
        <p14:creationId xmlns:p14="http://schemas.microsoft.com/office/powerpoint/2010/main" val="665912351"/>
      </p:ext>
    </p:extLst>
  </p:cSld>
  <p:clrMapOvr>
    <a:masterClrMapping/>
  </p:clrMapOvr>
  <p:transition/>
</p:sldLayout>
</file>

<file path=ppt/slideLayouts/slideLayout4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0D1C58E8-B0C3-C044-8C95-923E64249185}"/>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2CFD7574-337C-D849-80E5-5F4A5D4D1A24}"/>
              </a:ext>
            </a:extLst>
          </p:cNvPr>
          <p:cNvSpPr>
            <a:spLocks noGrp="1" noChangeArrowheads="1"/>
          </p:cNvSpPr>
          <p:nvPr>
            <p:ph type="sldNum" sz="quarter" idx="11"/>
          </p:nvPr>
        </p:nvSpPr>
        <p:spPr>
          <a:ln/>
        </p:spPr>
        <p:txBody>
          <a:bodyPr/>
          <a:lstStyle>
            <a:lvl1pPr>
              <a:defRPr/>
            </a:lvl1pPr>
          </a:lstStyle>
          <a:p>
            <a:pPr>
              <a:defRPr/>
            </a:pPr>
            <a:fld id="{E85F5822-869C-614B-8FBD-5D7C2F57C28C}" type="slidenum">
              <a:rPr lang="en-US" altLang="en-US"/>
              <a:pPr>
                <a:defRPr/>
              </a:pPr>
              <a:t>‹#›</a:t>
            </a:fld>
            <a:endParaRPr lang="en-US" altLang="en-US"/>
          </a:p>
        </p:txBody>
      </p:sp>
    </p:spTree>
    <p:extLst>
      <p:ext uri="{BB962C8B-B14F-4D97-AF65-F5344CB8AC3E}">
        <p14:creationId xmlns:p14="http://schemas.microsoft.com/office/powerpoint/2010/main" val="1488735838"/>
      </p:ext>
    </p:extLst>
  </p:cSld>
  <p:clrMapOvr>
    <a:masterClrMapping/>
  </p:clrMapOvr>
  <p:transition/>
</p:sldLayout>
</file>

<file path=ppt/slideLayouts/slideLayout4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a:extLst>
              <a:ext uri="{FF2B5EF4-FFF2-40B4-BE49-F238E27FC236}">
                <a16:creationId xmlns:a16="http://schemas.microsoft.com/office/drawing/2014/main" id="{34AFD789-89FA-8642-8359-527022AA9EDA}"/>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a:extLst>
              <a:ext uri="{FF2B5EF4-FFF2-40B4-BE49-F238E27FC236}">
                <a16:creationId xmlns:a16="http://schemas.microsoft.com/office/drawing/2014/main" id="{8B38C27A-4594-7142-8DD1-0B5D92B48620}"/>
              </a:ext>
            </a:extLst>
          </p:cNvPr>
          <p:cNvSpPr>
            <a:spLocks noGrp="1" noChangeArrowheads="1"/>
          </p:cNvSpPr>
          <p:nvPr>
            <p:ph type="sldNum" sz="quarter" idx="11"/>
          </p:nvPr>
        </p:nvSpPr>
        <p:spPr>
          <a:ln/>
        </p:spPr>
        <p:txBody>
          <a:bodyPr/>
          <a:lstStyle>
            <a:lvl1pPr>
              <a:defRPr/>
            </a:lvl1pPr>
          </a:lstStyle>
          <a:p>
            <a:pPr>
              <a:defRPr/>
            </a:pPr>
            <a:fld id="{503FE3E7-3301-EC4F-BAF4-DA08D63D48A2}" type="slidenum">
              <a:rPr lang="en-US" altLang="en-US"/>
              <a:pPr>
                <a:defRPr/>
              </a:pPr>
              <a:t>‹#›</a:t>
            </a:fld>
            <a:endParaRPr lang="en-US" altLang="en-US"/>
          </a:p>
        </p:txBody>
      </p:sp>
    </p:spTree>
    <p:extLst>
      <p:ext uri="{BB962C8B-B14F-4D97-AF65-F5344CB8AC3E}">
        <p14:creationId xmlns:p14="http://schemas.microsoft.com/office/powerpoint/2010/main" val="2880772769"/>
      </p:ext>
    </p:extLst>
  </p:cSld>
  <p:clrMapOvr>
    <a:masterClrMapping/>
  </p:clrMapOvr>
  <p:transition/>
</p:sldLayout>
</file>

<file path=ppt/slideLayouts/slideLayout4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a:extLst>
              <a:ext uri="{FF2B5EF4-FFF2-40B4-BE49-F238E27FC236}">
                <a16:creationId xmlns:a16="http://schemas.microsoft.com/office/drawing/2014/main" id="{4179D247-6FE5-2446-843D-38D2BFBB796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a:extLst>
              <a:ext uri="{FF2B5EF4-FFF2-40B4-BE49-F238E27FC236}">
                <a16:creationId xmlns:a16="http://schemas.microsoft.com/office/drawing/2014/main" id="{9D05C15A-9ECB-1649-A20E-D8040C8C8D09}"/>
              </a:ext>
            </a:extLst>
          </p:cNvPr>
          <p:cNvSpPr>
            <a:spLocks noGrp="1" noChangeArrowheads="1"/>
          </p:cNvSpPr>
          <p:nvPr>
            <p:ph type="sldNum" sz="quarter" idx="11"/>
          </p:nvPr>
        </p:nvSpPr>
        <p:spPr>
          <a:ln/>
        </p:spPr>
        <p:txBody>
          <a:bodyPr/>
          <a:lstStyle>
            <a:lvl1pPr>
              <a:defRPr/>
            </a:lvl1pPr>
          </a:lstStyle>
          <a:p>
            <a:pPr>
              <a:defRPr/>
            </a:pPr>
            <a:fld id="{9EEA160B-8660-A04F-9AB1-52C56219BFBB}" type="slidenum">
              <a:rPr lang="en-US" altLang="en-US"/>
              <a:pPr>
                <a:defRPr/>
              </a:pPr>
              <a:t>‹#›</a:t>
            </a:fld>
            <a:endParaRPr lang="en-US" altLang="en-US"/>
          </a:p>
        </p:txBody>
      </p:sp>
    </p:spTree>
    <p:extLst>
      <p:ext uri="{BB962C8B-B14F-4D97-AF65-F5344CB8AC3E}">
        <p14:creationId xmlns:p14="http://schemas.microsoft.com/office/powerpoint/2010/main" val="453621473"/>
      </p:ext>
    </p:extLst>
  </p:cSld>
  <p:clrMapOvr>
    <a:masterClrMapping/>
  </p:clrMapOvr>
  <p:transition/>
</p:sldLayout>
</file>

<file path=ppt/slideLayouts/slideLayout4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a:extLst>
              <a:ext uri="{FF2B5EF4-FFF2-40B4-BE49-F238E27FC236}">
                <a16:creationId xmlns:a16="http://schemas.microsoft.com/office/drawing/2014/main" id="{1B6342D5-357A-B242-98F7-B5A4AF27632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a:extLst>
              <a:ext uri="{FF2B5EF4-FFF2-40B4-BE49-F238E27FC236}">
                <a16:creationId xmlns:a16="http://schemas.microsoft.com/office/drawing/2014/main" id="{44C803E1-C885-104B-9026-B620951D1F62}"/>
              </a:ext>
            </a:extLst>
          </p:cNvPr>
          <p:cNvSpPr>
            <a:spLocks noGrp="1" noChangeArrowheads="1"/>
          </p:cNvSpPr>
          <p:nvPr>
            <p:ph type="sldNum" sz="quarter" idx="11"/>
          </p:nvPr>
        </p:nvSpPr>
        <p:spPr>
          <a:ln/>
        </p:spPr>
        <p:txBody>
          <a:bodyPr/>
          <a:lstStyle>
            <a:lvl1pPr>
              <a:defRPr/>
            </a:lvl1pPr>
          </a:lstStyle>
          <a:p>
            <a:pPr>
              <a:defRPr/>
            </a:pPr>
            <a:fld id="{1260C3CB-FFC5-2943-86BB-92490FEA3C87}" type="slidenum">
              <a:rPr lang="en-US" altLang="en-US"/>
              <a:pPr>
                <a:defRPr/>
              </a:pPr>
              <a:t>‹#›</a:t>
            </a:fld>
            <a:endParaRPr lang="en-US" altLang="en-US"/>
          </a:p>
        </p:txBody>
      </p:sp>
    </p:spTree>
    <p:extLst>
      <p:ext uri="{BB962C8B-B14F-4D97-AF65-F5344CB8AC3E}">
        <p14:creationId xmlns:p14="http://schemas.microsoft.com/office/powerpoint/2010/main" val="1867926331"/>
      </p:ext>
    </p:extLst>
  </p:cSld>
  <p:clrMapOvr>
    <a:masterClrMapping/>
  </p:clrMapOvr>
  <p:transition/>
</p:sldLayout>
</file>

<file path=ppt/slideLayouts/slideLayout4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C452122-67F4-254F-90B7-EEFE7EA78B43}"/>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7F7320F4-1D75-6A47-971C-DF47D1A08DF5}"/>
              </a:ext>
            </a:extLst>
          </p:cNvPr>
          <p:cNvSpPr>
            <a:spLocks noGrp="1" noChangeArrowheads="1"/>
          </p:cNvSpPr>
          <p:nvPr>
            <p:ph type="sldNum" sz="quarter" idx="11"/>
          </p:nvPr>
        </p:nvSpPr>
        <p:spPr>
          <a:ln/>
        </p:spPr>
        <p:txBody>
          <a:bodyPr/>
          <a:lstStyle>
            <a:lvl1pPr>
              <a:defRPr/>
            </a:lvl1pPr>
          </a:lstStyle>
          <a:p>
            <a:pPr>
              <a:defRPr/>
            </a:pPr>
            <a:fld id="{2A60F1EE-C46E-A64A-BA91-3AC0D2DB9FD5}" type="slidenum">
              <a:rPr lang="en-US" altLang="en-US"/>
              <a:pPr>
                <a:defRPr/>
              </a:pPr>
              <a:t>‹#›</a:t>
            </a:fld>
            <a:endParaRPr lang="en-US" altLang="en-US"/>
          </a:p>
        </p:txBody>
      </p:sp>
    </p:spTree>
    <p:extLst>
      <p:ext uri="{BB962C8B-B14F-4D97-AF65-F5344CB8AC3E}">
        <p14:creationId xmlns:p14="http://schemas.microsoft.com/office/powerpoint/2010/main" val="2159370178"/>
      </p:ext>
    </p:extLst>
  </p:cSld>
  <p:clrMapOvr>
    <a:masterClrMapping/>
  </p:clrMapOvr>
  <p:transition/>
</p:sldLayout>
</file>

<file path=ppt/slideLayouts/slideLayout4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a:extLst>
              <a:ext uri="{FF2B5EF4-FFF2-40B4-BE49-F238E27FC236}">
                <a16:creationId xmlns:a16="http://schemas.microsoft.com/office/drawing/2014/main" id="{CFFCFE6C-36AF-E640-A2BC-E189297B94CB}"/>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4C43B765-AAD5-6F42-8D0C-1BD8EF5BD48D}"/>
              </a:ext>
            </a:extLst>
          </p:cNvPr>
          <p:cNvSpPr>
            <a:spLocks noGrp="1" noChangeArrowheads="1"/>
          </p:cNvSpPr>
          <p:nvPr>
            <p:ph type="sldNum" sz="quarter" idx="11"/>
          </p:nvPr>
        </p:nvSpPr>
        <p:spPr>
          <a:ln/>
        </p:spPr>
        <p:txBody>
          <a:bodyPr/>
          <a:lstStyle>
            <a:lvl1pPr>
              <a:defRPr/>
            </a:lvl1pPr>
          </a:lstStyle>
          <a:p>
            <a:pPr>
              <a:defRPr/>
            </a:pPr>
            <a:fld id="{93F00F3A-745D-F649-9D38-49583842D181}" type="slidenum">
              <a:rPr lang="en-US" altLang="en-US"/>
              <a:pPr>
                <a:defRPr/>
              </a:pPr>
              <a:t>‹#›</a:t>
            </a:fld>
            <a:endParaRPr lang="en-US" altLang="en-US"/>
          </a:p>
        </p:txBody>
      </p:sp>
    </p:spTree>
    <p:extLst>
      <p:ext uri="{BB962C8B-B14F-4D97-AF65-F5344CB8AC3E}">
        <p14:creationId xmlns:p14="http://schemas.microsoft.com/office/powerpoint/2010/main" val="2350595565"/>
      </p:ext>
    </p:extLst>
  </p:cSld>
  <p:clrMapOvr>
    <a:masterClrMapping/>
  </p:clrMapOvr>
  <p:transition/>
</p:sldLayout>
</file>

<file path=ppt/slideLayouts/slideLayout4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9E8655C5-7BD0-3442-886E-234821E407DC}"/>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2604EF9B-850A-994A-A1C0-9E6E45BEAC8E}"/>
              </a:ext>
            </a:extLst>
          </p:cNvPr>
          <p:cNvSpPr>
            <a:spLocks noGrp="1" noChangeArrowheads="1"/>
          </p:cNvSpPr>
          <p:nvPr>
            <p:ph type="sldNum" sz="quarter" idx="11"/>
          </p:nvPr>
        </p:nvSpPr>
        <p:spPr>
          <a:ln/>
        </p:spPr>
        <p:txBody>
          <a:bodyPr/>
          <a:lstStyle>
            <a:lvl1pPr>
              <a:defRPr/>
            </a:lvl1pPr>
          </a:lstStyle>
          <a:p>
            <a:pPr>
              <a:defRPr/>
            </a:pPr>
            <a:fld id="{5767DCD7-BC73-E847-B0C3-6A1166D4C5DD}" type="slidenum">
              <a:rPr lang="en-US" altLang="en-US"/>
              <a:pPr>
                <a:defRPr/>
              </a:pPr>
              <a:t>‹#›</a:t>
            </a:fld>
            <a:endParaRPr lang="en-US" altLang="en-US"/>
          </a:p>
        </p:txBody>
      </p:sp>
    </p:spTree>
    <p:extLst>
      <p:ext uri="{BB962C8B-B14F-4D97-AF65-F5344CB8AC3E}">
        <p14:creationId xmlns:p14="http://schemas.microsoft.com/office/powerpoint/2010/main" val="3328803424"/>
      </p:ext>
    </p:extLst>
  </p:cSld>
  <p:clrMapOvr>
    <a:masterClrMapping/>
  </p:clrMapOvr>
  <p:transition/>
</p:sldLayout>
</file>

<file path=ppt/slideLayouts/slideLayout4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a:extLst>
              <a:ext uri="{FF2B5EF4-FFF2-40B4-BE49-F238E27FC236}">
                <a16:creationId xmlns:a16="http://schemas.microsoft.com/office/drawing/2014/main" id="{DDC2D6A6-7EB8-A34F-8DCF-4DEE370284E1}"/>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a:extLst>
              <a:ext uri="{FF2B5EF4-FFF2-40B4-BE49-F238E27FC236}">
                <a16:creationId xmlns:a16="http://schemas.microsoft.com/office/drawing/2014/main" id="{01D3AC6C-E0BA-8B4B-9078-28F01E1F537C}"/>
              </a:ext>
            </a:extLst>
          </p:cNvPr>
          <p:cNvSpPr>
            <a:spLocks noGrp="1" noChangeArrowheads="1"/>
          </p:cNvSpPr>
          <p:nvPr>
            <p:ph type="sldNum" sz="quarter" idx="11"/>
          </p:nvPr>
        </p:nvSpPr>
        <p:spPr>
          <a:ln/>
        </p:spPr>
        <p:txBody>
          <a:bodyPr/>
          <a:lstStyle>
            <a:lvl1pPr>
              <a:defRPr/>
            </a:lvl1pPr>
          </a:lstStyle>
          <a:p>
            <a:pPr>
              <a:defRPr/>
            </a:pPr>
            <a:fld id="{F83DF811-9866-7545-B37C-ECEFF032CC59}" type="slidenum">
              <a:rPr lang="en-US" altLang="en-US"/>
              <a:pPr>
                <a:defRPr/>
              </a:pPr>
              <a:t>‹#›</a:t>
            </a:fld>
            <a:endParaRPr lang="en-US" altLang="en-US"/>
          </a:p>
        </p:txBody>
      </p:sp>
    </p:spTree>
    <p:extLst>
      <p:ext uri="{BB962C8B-B14F-4D97-AF65-F5344CB8AC3E}">
        <p14:creationId xmlns:p14="http://schemas.microsoft.com/office/powerpoint/2010/main" val="4209821660"/>
      </p:ext>
    </p:extLst>
  </p:cSld>
  <p:clrMapOvr>
    <a:masterClrMapping/>
  </p:clrMapOvr>
  <p:transition/>
</p:sldLayout>
</file>

<file path=ppt/slideLayouts/slideLayout44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a:extLst>
              <a:ext uri="{FF2B5EF4-FFF2-40B4-BE49-F238E27FC236}">
                <a16:creationId xmlns:a16="http://schemas.microsoft.com/office/drawing/2014/main" id="{99FFBC4E-B5F7-684F-9032-173071980B90}"/>
              </a:ext>
            </a:extLst>
          </p:cNvPr>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a:extLst>
              <a:ext uri="{FF2B5EF4-FFF2-40B4-BE49-F238E27FC236}">
                <a16:creationId xmlns:a16="http://schemas.microsoft.com/office/drawing/2014/main" id="{A59679A0-D655-8B48-9C34-E461C1BCD408}"/>
              </a:ext>
            </a:extLst>
          </p:cNvPr>
          <p:cNvSpPr>
            <a:spLocks noGrp="1" noChangeArrowheads="1"/>
          </p:cNvSpPr>
          <p:nvPr>
            <p:ph type="sldNum" sz="quarter" idx="11"/>
          </p:nvPr>
        </p:nvSpPr>
        <p:spPr>
          <a:ln/>
        </p:spPr>
        <p:txBody>
          <a:bodyPr/>
          <a:lstStyle>
            <a:lvl1pPr>
              <a:defRPr/>
            </a:lvl1pPr>
          </a:lstStyle>
          <a:p>
            <a:pPr>
              <a:defRPr/>
            </a:pPr>
            <a:fld id="{AA974377-449D-1442-BFA7-E8E1157DE0FC}" type="slidenum">
              <a:rPr lang="en-US" altLang="en-US"/>
              <a:pPr>
                <a:defRPr/>
              </a:pPr>
              <a:t>‹#›</a:t>
            </a:fld>
            <a:endParaRPr lang="en-US" altLang="en-US"/>
          </a:p>
        </p:txBody>
      </p:sp>
    </p:spTree>
    <p:extLst>
      <p:ext uri="{BB962C8B-B14F-4D97-AF65-F5344CB8AC3E}">
        <p14:creationId xmlns:p14="http://schemas.microsoft.com/office/powerpoint/2010/main" val="1124023101"/>
      </p:ext>
    </p:extLst>
  </p:cSld>
  <p:clrMapOvr>
    <a:masterClrMapping/>
  </p:clrMapOvr>
  <p:transition/>
</p:sldLayout>
</file>

<file path=ppt/slideLayouts/slideLayout44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127251115"/>
      </p:ext>
    </p:extLst>
  </p:cSld>
  <p:clrMapOvr>
    <a:masterClrMapping/>
  </p:clrMapOvr>
  <p:transition/>
</p:sldLayout>
</file>

<file path=ppt/slideLayouts/slideLayout4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1776314813"/>
      </p:ext>
    </p:extLst>
  </p:cSld>
  <p:clrMapOvr>
    <a:masterClrMapping/>
  </p:clrMapOvr>
  <p:transition/>
</p:sldLayout>
</file>

<file path=ppt/slideLayouts/slideLayout45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3019840701"/>
      </p:ext>
    </p:extLst>
  </p:cSld>
  <p:clrMapOvr>
    <a:masterClrMapping/>
  </p:clrMapOvr>
  <p:transition/>
</p:sldLayout>
</file>

<file path=ppt/slideLayouts/slideLayout4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606457849"/>
      </p:ext>
    </p:extLst>
  </p:cSld>
  <p:clrMapOvr>
    <a:masterClrMapping/>
  </p:clrMapOvr>
  <p:transition/>
</p:sldLayout>
</file>

<file path=ppt/slideLayouts/slideLayout45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2158369934"/>
      </p:ext>
    </p:extLst>
  </p:cSld>
  <p:clrMapOvr>
    <a:masterClrMapping/>
  </p:clrMapOvr>
  <p:transition/>
</p:sldLayout>
</file>

<file path=ppt/slideLayouts/slideLayout4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2998691394"/>
      </p:ext>
    </p:extLst>
  </p:cSld>
  <p:clrMapOvr>
    <a:masterClrMapping/>
  </p:clrMapOvr>
  <p:transition/>
</p:sldLayout>
</file>

<file path=ppt/slideLayouts/slideLayout4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640057829"/>
      </p:ext>
    </p:extLst>
  </p:cSld>
  <p:clrMapOvr>
    <a:masterClrMapping/>
  </p:clrMapOvr>
  <p:transition/>
</p:sldLayout>
</file>

<file path=ppt/slideLayouts/slideLayout45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1684713684"/>
      </p:ext>
    </p:extLst>
  </p:cSld>
  <p:clrMapOvr>
    <a:masterClrMapping/>
  </p:clrMapOvr>
  <p:transition/>
</p:sldLayout>
</file>

<file path=ppt/slideLayouts/slideLayout45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2751115254"/>
      </p:ext>
    </p:extLst>
  </p:cSld>
  <p:clrMapOvr>
    <a:masterClrMapping/>
  </p:clrMapOvr>
  <p:transition/>
</p:sldLayout>
</file>

<file path=ppt/slideLayouts/slideLayout45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4158961492"/>
      </p:ext>
    </p:extLst>
  </p:cSld>
  <p:clrMapOvr>
    <a:masterClrMapping/>
  </p:clrMapOvr>
  <p:transition/>
</p:sldLayout>
</file>

<file path=ppt/slideLayouts/slideLayout45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3625419584"/>
      </p:ext>
    </p:extLst>
  </p:cSld>
  <p:clrMapOvr>
    <a:masterClrMapping/>
  </p:clrMapOvr>
  <p:transition/>
</p:sldLayout>
</file>

<file path=ppt/slideLayouts/slideLayout46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1820541676"/>
      </p:ext>
    </p:extLst>
  </p:cSld>
  <p:clrMapOvr>
    <a:masterClrMapping/>
  </p:clrMapOvr>
  <p:transition/>
</p:sldLayout>
</file>

<file path=ppt/slideLayouts/slideLayout46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2455603628"/>
      </p:ext>
    </p:extLst>
  </p:cSld>
  <p:clrMapOvr>
    <a:masterClrMapping/>
  </p:clrMapOvr>
  <p:transition/>
</p:sldLayout>
</file>

<file path=ppt/slideLayouts/slideLayout46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3427366117"/>
      </p:ext>
    </p:extLst>
  </p:cSld>
  <p:clrMapOvr>
    <a:masterClrMapping/>
  </p:clrMapOvr>
  <p:transition/>
</p:sldLayout>
</file>

<file path=ppt/slideLayouts/slideLayout46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1744763638"/>
      </p:ext>
    </p:extLst>
  </p:cSld>
  <p:clrMapOvr>
    <a:masterClrMapping/>
  </p:clrMapOvr>
  <p:transition/>
</p:sldLayout>
</file>

<file path=ppt/slideLayouts/slideLayout46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3587042311"/>
      </p:ext>
    </p:extLst>
  </p:cSld>
  <p:clrMapOvr>
    <a:masterClrMapping/>
  </p:clrMapOvr>
  <p:transition/>
</p:sldLayout>
</file>

<file path=ppt/slideLayouts/slideLayout46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330970970"/>
      </p:ext>
    </p:extLst>
  </p:cSld>
  <p:clrMapOvr>
    <a:masterClrMapping/>
  </p:clrMapOvr>
  <p:transition/>
</p:sldLayout>
</file>

<file path=ppt/slideLayouts/slideLayout46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899651398"/>
      </p:ext>
    </p:extLst>
  </p:cSld>
  <p:clrMapOvr>
    <a:masterClrMapping/>
  </p:clrMapOvr>
  <p:transition/>
</p:sldLayout>
</file>

<file path=ppt/slideLayouts/slideLayout46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4071247175"/>
      </p:ext>
    </p:extLst>
  </p:cSld>
  <p:clrMapOvr>
    <a:masterClrMapping/>
  </p:clrMapOvr>
  <p:transition/>
</p:sldLayout>
</file>

<file path=ppt/slideLayouts/slideLayout46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3481260488"/>
      </p:ext>
    </p:extLst>
  </p:cSld>
  <p:clrMapOvr>
    <a:masterClrMapping/>
  </p:clrMapOvr>
  <p:transition/>
</p:sldLayout>
</file>

<file path=ppt/slideLayouts/slideLayout46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2467741681"/>
      </p:ext>
    </p:extLst>
  </p:cSld>
  <p:clrMapOvr>
    <a:masterClrMapping/>
  </p:clrMapOvr>
  <p:transition/>
</p:sldLayout>
</file>

<file path=ppt/slideLayouts/slideLayout47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1128673486"/>
      </p:ext>
    </p:extLst>
  </p:cSld>
  <p:clrMapOvr>
    <a:masterClrMapping/>
  </p:clrMapOvr>
  <p:transition/>
</p:sldLayout>
</file>

<file path=ppt/slideLayouts/slideLayout47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774407603"/>
      </p:ext>
    </p:extLst>
  </p:cSld>
  <p:clrMapOvr>
    <a:masterClrMapping/>
  </p:clrMapOvr>
  <p:transition/>
</p:sldLayout>
</file>

<file path=ppt/slideLayouts/slideLayout47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1688948018"/>
      </p:ext>
    </p:extLst>
  </p:cSld>
  <p:clrMapOvr>
    <a:masterClrMapping/>
  </p:clrMapOvr>
  <p:transition/>
</p:sldLayout>
</file>

<file path=ppt/slideLayouts/slideLayout47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426459029"/>
      </p:ext>
    </p:extLst>
  </p:cSld>
  <p:clrMapOvr>
    <a:masterClrMapping/>
  </p:clrMapOvr>
  <p:transition/>
</p:sldLayout>
</file>

<file path=ppt/slideLayouts/slideLayout47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3902722381"/>
      </p:ext>
    </p:extLst>
  </p:cSld>
  <p:clrMapOvr>
    <a:masterClrMapping/>
  </p:clrMapOvr>
  <p:transition/>
</p:sldLayout>
</file>

<file path=ppt/slideLayouts/slideLayout47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1998440327"/>
      </p:ext>
    </p:extLst>
  </p:cSld>
  <p:clrMapOvr>
    <a:masterClrMapping/>
  </p:clrMapOvr>
  <p:transition/>
</p:sldLayout>
</file>

<file path=ppt/slideLayouts/slideLayout47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3301719839"/>
      </p:ext>
    </p:extLst>
  </p:cSld>
  <p:clrMapOvr>
    <a:masterClrMapping/>
  </p:clrMapOvr>
  <p:transition/>
</p:sldLayout>
</file>

<file path=ppt/slideLayouts/slideLayout47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3611102300"/>
      </p:ext>
    </p:extLst>
  </p:cSld>
  <p:clrMapOvr>
    <a:masterClrMapping/>
  </p:clrMapOvr>
  <p:transition/>
</p:sldLayout>
</file>

<file path=ppt/slideLayouts/slideLayout47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1928852764"/>
      </p:ext>
    </p:extLst>
  </p:cSld>
  <p:clrMapOvr>
    <a:masterClrMapping/>
  </p:clrMapOvr>
  <p:transition/>
</p:sldLayout>
</file>

<file path=ppt/slideLayouts/slideLayout47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2730964303"/>
      </p:ext>
    </p:extLst>
  </p:cSld>
  <p:clrMapOvr>
    <a:masterClrMapping/>
  </p:clrMapOvr>
  <p:transition/>
</p:sldLayout>
</file>

<file path=ppt/slideLayouts/slideLayout48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57415218"/>
      </p:ext>
    </p:extLst>
  </p:cSld>
  <p:clrMapOvr>
    <a:masterClrMapping/>
  </p:clrMapOvr>
  <p:transition/>
</p:sldLayout>
</file>

<file path=ppt/slideLayouts/slideLayout48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3821932631"/>
      </p:ext>
    </p:extLst>
  </p:cSld>
  <p:clrMapOvr>
    <a:masterClrMapping/>
  </p:clrMapOvr>
  <p:transition/>
</p:sldLayout>
</file>

<file path=ppt/slideLayouts/slideLayout48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4163148723"/>
      </p:ext>
    </p:extLst>
  </p:cSld>
  <p:clrMapOvr>
    <a:masterClrMapping/>
  </p:clrMapOvr>
  <p:transition/>
</p:sldLayout>
</file>

<file path=ppt/slideLayouts/slideLayout48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2857132459"/>
      </p:ext>
    </p:extLst>
  </p:cSld>
  <p:clrMapOvr>
    <a:masterClrMapping/>
  </p:clrMapOvr>
  <p:transition/>
</p:sldLayout>
</file>

<file path=ppt/slideLayouts/slideLayout48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23394620"/>
      </p:ext>
    </p:extLst>
  </p:cSld>
  <p:clrMapOvr>
    <a:masterClrMapping/>
  </p:clrMapOvr>
  <p:transition/>
</p:sldLayout>
</file>

<file path=ppt/slideLayouts/slideLayout48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2DA44F71-97AF-5B4D-A1C7-1F41097B8ECB}" type="slidenum">
              <a:rPr lang="en-US" altLang="en-US"/>
              <a:pPr>
                <a:defRPr/>
              </a:pPr>
              <a:t>‹#›</a:t>
            </a:fld>
            <a:endParaRPr lang="en-US" altLang="en-US"/>
          </a:p>
        </p:txBody>
      </p:sp>
    </p:spTree>
    <p:extLst>
      <p:ext uri="{BB962C8B-B14F-4D97-AF65-F5344CB8AC3E}">
        <p14:creationId xmlns:p14="http://schemas.microsoft.com/office/powerpoint/2010/main" val="1158890997"/>
      </p:ext>
    </p:extLst>
  </p:cSld>
  <p:clrMapOvr>
    <a:masterClrMapping/>
  </p:clrMapOvr>
  <p:transition/>
</p:sldLayout>
</file>

<file path=ppt/slideLayouts/slideLayout48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B84FBA80-169A-CF4F-81AB-23BBF8E699B7}" type="slidenum">
              <a:rPr lang="en-US" altLang="en-US"/>
              <a:pPr>
                <a:defRPr/>
              </a:pPr>
              <a:t>‹#›</a:t>
            </a:fld>
            <a:endParaRPr lang="en-US" altLang="en-US"/>
          </a:p>
        </p:txBody>
      </p:sp>
    </p:spTree>
    <p:extLst>
      <p:ext uri="{BB962C8B-B14F-4D97-AF65-F5344CB8AC3E}">
        <p14:creationId xmlns:p14="http://schemas.microsoft.com/office/powerpoint/2010/main" val="3897161343"/>
      </p:ext>
    </p:extLst>
  </p:cSld>
  <p:clrMapOvr>
    <a:masterClrMapping/>
  </p:clrMapOvr>
  <p:transition/>
</p:sldLayout>
</file>

<file path=ppt/slideLayouts/slideLayout48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953F1A5F-2C12-594C-8B85-1E26B88C50AA}" type="slidenum">
              <a:rPr lang="en-US" altLang="en-US"/>
              <a:pPr>
                <a:defRPr/>
              </a:pPr>
              <a:t>‹#›</a:t>
            </a:fld>
            <a:endParaRPr lang="en-US" altLang="en-US"/>
          </a:p>
        </p:txBody>
      </p:sp>
    </p:spTree>
    <p:extLst>
      <p:ext uri="{BB962C8B-B14F-4D97-AF65-F5344CB8AC3E}">
        <p14:creationId xmlns:p14="http://schemas.microsoft.com/office/powerpoint/2010/main" val="1722803702"/>
      </p:ext>
    </p:extLst>
  </p:cSld>
  <p:clrMapOvr>
    <a:masterClrMapping/>
  </p:clrMapOvr>
  <p:transition/>
</p:sldLayout>
</file>

<file path=ppt/slideLayouts/slideLayout48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A71E6B75-5FA6-4D4F-BFDC-B3EFD3E2801D}" type="slidenum">
              <a:rPr lang="en-US" altLang="en-US"/>
              <a:pPr>
                <a:defRPr/>
              </a:pPr>
              <a:t>‹#›</a:t>
            </a:fld>
            <a:endParaRPr lang="en-US" altLang="en-US"/>
          </a:p>
        </p:txBody>
      </p:sp>
    </p:spTree>
    <p:extLst>
      <p:ext uri="{BB962C8B-B14F-4D97-AF65-F5344CB8AC3E}">
        <p14:creationId xmlns:p14="http://schemas.microsoft.com/office/powerpoint/2010/main" val="3019417962"/>
      </p:ext>
    </p:extLst>
  </p:cSld>
  <p:clrMapOvr>
    <a:masterClrMapping/>
  </p:clrMapOvr>
  <p:transition/>
</p:sldLayout>
</file>

<file path=ppt/slideLayouts/slideLayout48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DC652B75-237A-8645-9157-1DED321E43A4}" type="slidenum">
              <a:rPr lang="en-US" altLang="en-US"/>
              <a:pPr>
                <a:defRPr/>
              </a:pPr>
              <a:t>‹#›</a:t>
            </a:fld>
            <a:endParaRPr lang="en-US" altLang="en-US"/>
          </a:p>
        </p:txBody>
      </p:sp>
    </p:spTree>
    <p:extLst>
      <p:ext uri="{BB962C8B-B14F-4D97-AF65-F5344CB8AC3E}">
        <p14:creationId xmlns:p14="http://schemas.microsoft.com/office/powerpoint/2010/main" val="4048200052"/>
      </p:ext>
    </p:extLst>
  </p:cSld>
  <p:clrMapOvr>
    <a:masterClrMapping/>
  </p:clrMapOvr>
  <p:transition/>
</p:sldLayout>
</file>

<file path=ppt/slideLayouts/slideLayout49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221AADC8-4A39-E242-9ADC-85AE107A185B}" type="slidenum">
              <a:rPr lang="en-US" altLang="en-US"/>
              <a:pPr>
                <a:defRPr/>
              </a:pPr>
              <a:t>‹#›</a:t>
            </a:fld>
            <a:endParaRPr lang="en-US" altLang="en-US"/>
          </a:p>
        </p:txBody>
      </p:sp>
    </p:spTree>
    <p:extLst>
      <p:ext uri="{BB962C8B-B14F-4D97-AF65-F5344CB8AC3E}">
        <p14:creationId xmlns:p14="http://schemas.microsoft.com/office/powerpoint/2010/main" val="524066543"/>
      </p:ext>
    </p:extLst>
  </p:cSld>
  <p:clrMapOvr>
    <a:masterClrMapping/>
  </p:clrMapOvr>
  <p:transition/>
</p:sldLayout>
</file>

<file path=ppt/slideLayouts/slideLayout49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648E5F4E-AC6C-794D-A8E8-B782E09C7974}" type="slidenum">
              <a:rPr lang="en-US" altLang="en-US"/>
              <a:pPr>
                <a:defRPr/>
              </a:pPr>
              <a:t>‹#›</a:t>
            </a:fld>
            <a:endParaRPr lang="en-US" altLang="en-US"/>
          </a:p>
        </p:txBody>
      </p:sp>
    </p:spTree>
    <p:extLst>
      <p:ext uri="{BB962C8B-B14F-4D97-AF65-F5344CB8AC3E}">
        <p14:creationId xmlns:p14="http://schemas.microsoft.com/office/powerpoint/2010/main" val="314515053"/>
      </p:ext>
    </p:extLst>
  </p:cSld>
  <p:clrMapOvr>
    <a:masterClrMapping/>
  </p:clrMapOvr>
  <p:transition/>
</p:sldLayout>
</file>

<file path=ppt/slideLayouts/slideLayout49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A13CD48-6BC3-D848-B6B6-CF9D818EAAB7}" type="slidenum">
              <a:rPr lang="en-US" altLang="en-US"/>
              <a:pPr>
                <a:defRPr/>
              </a:pPr>
              <a:t>‹#›</a:t>
            </a:fld>
            <a:endParaRPr lang="en-US" altLang="en-US"/>
          </a:p>
        </p:txBody>
      </p:sp>
    </p:spTree>
    <p:extLst>
      <p:ext uri="{BB962C8B-B14F-4D97-AF65-F5344CB8AC3E}">
        <p14:creationId xmlns:p14="http://schemas.microsoft.com/office/powerpoint/2010/main" val="3456792281"/>
      </p:ext>
    </p:extLst>
  </p:cSld>
  <p:clrMapOvr>
    <a:masterClrMapping/>
  </p:clrMapOvr>
  <p:transition/>
</p:sldLayout>
</file>

<file path=ppt/slideLayouts/slideLayout49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BF40916-BA07-D94F-A2DA-469BA0964061}" type="slidenum">
              <a:rPr lang="en-US" altLang="en-US"/>
              <a:pPr>
                <a:defRPr/>
              </a:pPr>
              <a:t>‹#›</a:t>
            </a:fld>
            <a:endParaRPr lang="en-US" altLang="en-US"/>
          </a:p>
        </p:txBody>
      </p:sp>
    </p:spTree>
    <p:extLst>
      <p:ext uri="{BB962C8B-B14F-4D97-AF65-F5344CB8AC3E}">
        <p14:creationId xmlns:p14="http://schemas.microsoft.com/office/powerpoint/2010/main" val="1301810502"/>
      </p:ext>
    </p:extLst>
  </p:cSld>
  <p:clrMapOvr>
    <a:masterClrMapping/>
  </p:clrMapOvr>
  <p:transition/>
</p:sldLayout>
</file>

<file path=ppt/slideLayouts/slideLayout49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E4E252-6424-9843-A1FE-1A4EAB4CB9D2}" type="slidenum">
              <a:rPr lang="en-US" altLang="en-US"/>
              <a:pPr>
                <a:defRPr/>
              </a:pPr>
              <a:t>‹#›</a:t>
            </a:fld>
            <a:endParaRPr lang="en-US" altLang="en-US"/>
          </a:p>
        </p:txBody>
      </p:sp>
    </p:spTree>
    <p:extLst>
      <p:ext uri="{BB962C8B-B14F-4D97-AF65-F5344CB8AC3E}">
        <p14:creationId xmlns:p14="http://schemas.microsoft.com/office/powerpoint/2010/main" val="826263955"/>
      </p:ext>
    </p:extLst>
  </p:cSld>
  <p:clrMapOvr>
    <a:masterClrMapping/>
  </p:clrMapOvr>
  <p:transition/>
</p:sldLayout>
</file>

<file path=ppt/slideLayouts/slideLayout49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8D5C1E7-D7B8-AB46-B7AD-AD1AE346746F}" type="slidenum">
              <a:rPr lang="en-US" altLang="en-US"/>
              <a:pPr>
                <a:defRPr/>
              </a:pPr>
              <a:t>‹#›</a:t>
            </a:fld>
            <a:endParaRPr lang="en-US" altLang="en-US"/>
          </a:p>
        </p:txBody>
      </p:sp>
    </p:spTree>
    <p:extLst>
      <p:ext uri="{BB962C8B-B14F-4D97-AF65-F5344CB8AC3E}">
        <p14:creationId xmlns:p14="http://schemas.microsoft.com/office/powerpoint/2010/main" val="3420627250"/>
      </p:ext>
    </p:extLst>
  </p:cSld>
  <p:clrMapOvr>
    <a:masterClrMapping/>
  </p:clrMapOvr>
  <p:transition/>
</p:sldLayout>
</file>

<file path=ppt/slideLayouts/slideLayout496.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9B2A91C8-C170-3E49-AD64-7F76E3C3884E}" type="slidenum">
              <a:rPr lang="en-US" altLang="en-US"/>
              <a:pPr>
                <a:defRPr/>
              </a:pPr>
              <a:t>‹#›</a:t>
            </a:fld>
            <a:endParaRPr lang="en-US" altLang="en-US"/>
          </a:p>
        </p:txBody>
      </p:sp>
    </p:spTree>
    <p:extLst>
      <p:ext uri="{BB962C8B-B14F-4D97-AF65-F5344CB8AC3E}">
        <p14:creationId xmlns:p14="http://schemas.microsoft.com/office/powerpoint/2010/main" val="3760336191"/>
      </p:ext>
    </p:extLst>
  </p:cSld>
  <p:clrMapOvr>
    <a:masterClrMapping/>
  </p:clrMapOvr>
  <p:transition/>
</p:sldLayout>
</file>

<file path=ppt/slideLayouts/slideLayout49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4/25/19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70269983"/>
      </p:ext>
    </p:extLst>
  </p:cSld>
  <p:clrMapOvr>
    <a:masterClrMapping/>
  </p:clrMapOvr>
</p:sldLayout>
</file>

<file path=ppt/slideLayouts/slideLayout49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4/25/19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827858421"/>
      </p:ext>
    </p:extLst>
  </p:cSld>
  <p:clrMapOvr>
    <a:masterClrMapping/>
  </p:clrMapOvr>
</p:sldLayout>
</file>

<file path=ppt/slideLayouts/slideLayout49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4/25/19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4259874408"/>
      </p:ext>
    </p:extLst>
  </p:cSld>
  <p:clrMapOvr>
    <a:masterClrMapping/>
  </p:clrMapOvr>
</p:sldLayout>
</file>

<file path=ppt/slideLayouts/slideLayout50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4/25/19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731726871"/>
      </p:ext>
    </p:extLst>
  </p:cSld>
  <p:clrMapOvr>
    <a:masterClrMapping/>
  </p:clrMapOvr>
</p:sldLayout>
</file>

<file path=ppt/slideLayouts/slideLayout50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4/25/19</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496262110"/>
      </p:ext>
    </p:extLst>
  </p:cSld>
  <p:clrMapOvr>
    <a:masterClrMapping/>
  </p:clrMapOvr>
</p:sldLayout>
</file>

<file path=ppt/slideLayouts/slideLayout50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4/25/19</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044011654"/>
      </p:ext>
    </p:extLst>
  </p:cSld>
  <p:clrMapOvr>
    <a:masterClrMapping/>
  </p:clrMapOvr>
</p:sldLayout>
</file>

<file path=ppt/slideLayouts/slideLayout50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4/25/19</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1448131434"/>
      </p:ext>
    </p:extLst>
  </p:cSld>
  <p:clrMapOvr>
    <a:masterClrMapping/>
  </p:clrMapOvr>
</p:sldLayout>
</file>

<file path=ppt/slideLayouts/slideLayout50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4/25/19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645987057"/>
      </p:ext>
    </p:extLst>
  </p:cSld>
  <p:clrMapOvr>
    <a:masterClrMapping/>
  </p:clrMapOvr>
</p:sldLayout>
</file>

<file path=ppt/slideLayouts/slideLayout50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4/25/19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418629279"/>
      </p:ext>
    </p:extLst>
  </p:cSld>
  <p:clrMapOvr>
    <a:masterClrMapping/>
  </p:clrMapOvr>
</p:sldLayout>
</file>

<file path=ppt/slideLayouts/slideLayout50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4/25/19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4112634983"/>
      </p:ext>
    </p:extLst>
  </p:cSld>
  <p:clrMapOvr>
    <a:masterClrMapping/>
  </p:clrMapOvr>
</p:sldLayout>
</file>

<file path=ppt/slideLayouts/slideLayout50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4/25/19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8659563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image" Target="../media/image5.emf"/><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image" Target="../media/image4.png"/><Relationship Id="rId2" Type="http://schemas.openxmlformats.org/officeDocument/2006/relationships/slideLayout" Target="../slideLayouts/slideLayout57.xml"/><Relationship Id="rId16" Type="http://schemas.openxmlformats.org/officeDocument/2006/relationships/image" Target="../media/image3.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2.png"/><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image" Target="../media/image1.png"/><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8.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theme" Target="../theme/theme9.xml"/><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slideLayout" Target="../slideLayouts/slideLayout91.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 Id="rId14" Type="http://schemas.openxmlformats.org/officeDocument/2006/relationships/image" Target="../media/image1.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9.xml"/><Relationship Id="rId13" Type="http://schemas.openxmlformats.org/officeDocument/2006/relationships/image" Target="../media/image1.png"/><Relationship Id="rId3" Type="http://schemas.openxmlformats.org/officeDocument/2006/relationships/slideLayout" Target="../slideLayouts/slideLayout94.xml"/><Relationship Id="rId7" Type="http://schemas.openxmlformats.org/officeDocument/2006/relationships/slideLayout" Target="../slideLayouts/slideLayout98.xml"/><Relationship Id="rId12" Type="http://schemas.openxmlformats.org/officeDocument/2006/relationships/theme" Target="../theme/theme10.xml"/><Relationship Id="rId2" Type="http://schemas.openxmlformats.org/officeDocument/2006/relationships/slideLayout" Target="../slideLayouts/slideLayout93.xml"/><Relationship Id="rId1" Type="http://schemas.openxmlformats.org/officeDocument/2006/relationships/slideLayout" Target="../slideLayouts/slideLayout92.xml"/><Relationship Id="rId6" Type="http://schemas.openxmlformats.org/officeDocument/2006/relationships/slideLayout" Target="../slideLayouts/slideLayout97.xml"/><Relationship Id="rId11" Type="http://schemas.openxmlformats.org/officeDocument/2006/relationships/slideLayout" Target="../slideLayouts/slideLayout102.xml"/><Relationship Id="rId5" Type="http://schemas.openxmlformats.org/officeDocument/2006/relationships/slideLayout" Target="../slideLayouts/slideLayout96.xml"/><Relationship Id="rId10" Type="http://schemas.openxmlformats.org/officeDocument/2006/relationships/slideLayout" Target="../slideLayouts/slideLayout101.xml"/><Relationship Id="rId4" Type="http://schemas.openxmlformats.org/officeDocument/2006/relationships/slideLayout" Target="../slideLayouts/slideLayout95.xml"/><Relationship Id="rId9" Type="http://schemas.openxmlformats.org/officeDocument/2006/relationships/slideLayout" Target="../slideLayouts/slideLayout10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0.xml"/><Relationship Id="rId13" Type="http://schemas.openxmlformats.org/officeDocument/2006/relationships/image" Target="../media/image1.png"/><Relationship Id="rId3" Type="http://schemas.openxmlformats.org/officeDocument/2006/relationships/slideLayout" Target="../slideLayouts/slideLayout105.xml"/><Relationship Id="rId7" Type="http://schemas.openxmlformats.org/officeDocument/2006/relationships/slideLayout" Target="../slideLayouts/slideLayout109.xml"/><Relationship Id="rId12" Type="http://schemas.openxmlformats.org/officeDocument/2006/relationships/theme" Target="../theme/theme11.xml"/><Relationship Id="rId2" Type="http://schemas.openxmlformats.org/officeDocument/2006/relationships/slideLayout" Target="../slideLayouts/slideLayout104.xml"/><Relationship Id="rId1" Type="http://schemas.openxmlformats.org/officeDocument/2006/relationships/slideLayout" Target="../slideLayouts/slideLayout103.xml"/><Relationship Id="rId6" Type="http://schemas.openxmlformats.org/officeDocument/2006/relationships/slideLayout" Target="../slideLayouts/slideLayout108.xml"/><Relationship Id="rId11" Type="http://schemas.openxmlformats.org/officeDocument/2006/relationships/slideLayout" Target="../slideLayouts/slideLayout113.xml"/><Relationship Id="rId5" Type="http://schemas.openxmlformats.org/officeDocument/2006/relationships/slideLayout" Target="../slideLayouts/slideLayout107.xml"/><Relationship Id="rId10" Type="http://schemas.openxmlformats.org/officeDocument/2006/relationships/slideLayout" Target="../slideLayouts/slideLayout112.xml"/><Relationship Id="rId4" Type="http://schemas.openxmlformats.org/officeDocument/2006/relationships/slideLayout" Target="../slideLayouts/slideLayout106.xml"/><Relationship Id="rId9" Type="http://schemas.openxmlformats.org/officeDocument/2006/relationships/slideLayout" Target="../slideLayouts/slideLayout11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1.xml"/><Relationship Id="rId13" Type="http://schemas.openxmlformats.org/officeDocument/2006/relationships/image" Target="../media/image1.png"/><Relationship Id="rId3" Type="http://schemas.openxmlformats.org/officeDocument/2006/relationships/slideLayout" Target="../slideLayouts/slideLayout116.xml"/><Relationship Id="rId7" Type="http://schemas.openxmlformats.org/officeDocument/2006/relationships/slideLayout" Target="../slideLayouts/slideLayout120.xml"/><Relationship Id="rId12" Type="http://schemas.openxmlformats.org/officeDocument/2006/relationships/theme" Target="../theme/theme12.xml"/><Relationship Id="rId2" Type="http://schemas.openxmlformats.org/officeDocument/2006/relationships/slideLayout" Target="../slideLayouts/slideLayout115.xml"/><Relationship Id="rId1" Type="http://schemas.openxmlformats.org/officeDocument/2006/relationships/slideLayout" Target="../slideLayouts/slideLayout114.xml"/><Relationship Id="rId6" Type="http://schemas.openxmlformats.org/officeDocument/2006/relationships/slideLayout" Target="../slideLayouts/slideLayout119.xml"/><Relationship Id="rId11" Type="http://schemas.openxmlformats.org/officeDocument/2006/relationships/slideLayout" Target="../slideLayouts/slideLayout124.xml"/><Relationship Id="rId5" Type="http://schemas.openxmlformats.org/officeDocument/2006/relationships/slideLayout" Target="../slideLayouts/slideLayout118.xml"/><Relationship Id="rId10" Type="http://schemas.openxmlformats.org/officeDocument/2006/relationships/slideLayout" Target="../slideLayouts/slideLayout123.xml"/><Relationship Id="rId4" Type="http://schemas.openxmlformats.org/officeDocument/2006/relationships/slideLayout" Target="../slideLayouts/slideLayout117.xml"/><Relationship Id="rId9" Type="http://schemas.openxmlformats.org/officeDocument/2006/relationships/slideLayout" Target="../slideLayouts/slideLayout122.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2.xml"/><Relationship Id="rId13" Type="http://schemas.openxmlformats.org/officeDocument/2006/relationships/image" Target="../media/image1.png"/><Relationship Id="rId3" Type="http://schemas.openxmlformats.org/officeDocument/2006/relationships/slideLayout" Target="../slideLayouts/slideLayout127.xml"/><Relationship Id="rId7" Type="http://schemas.openxmlformats.org/officeDocument/2006/relationships/slideLayout" Target="../slideLayouts/slideLayout131.xml"/><Relationship Id="rId12" Type="http://schemas.openxmlformats.org/officeDocument/2006/relationships/theme" Target="../theme/theme13.xml"/><Relationship Id="rId2" Type="http://schemas.openxmlformats.org/officeDocument/2006/relationships/slideLayout" Target="../slideLayouts/slideLayout126.xml"/><Relationship Id="rId1" Type="http://schemas.openxmlformats.org/officeDocument/2006/relationships/slideLayout" Target="../slideLayouts/slideLayout125.xml"/><Relationship Id="rId6" Type="http://schemas.openxmlformats.org/officeDocument/2006/relationships/slideLayout" Target="../slideLayouts/slideLayout130.xml"/><Relationship Id="rId11" Type="http://schemas.openxmlformats.org/officeDocument/2006/relationships/slideLayout" Target="../slideLayouts/slideLayout135.xml"/><Relationship Id="rId5" Type="http://schemas.openxmlformats.org/officeDocument/2006/relationships/slideLayout" Target="../slideLayouts/slideLayout129.xml"/><Relationship Id="rId10" Type="http://schemas.openxmlformats.org/officeDocument/2006/relationships/slideLayout" Target="../slideLayouts/slideLayout134.xml"/><Relationship Id="rId4" Type="http://schemas.openxmlformats.org/officeDocument/2006/relationships/slideLayout" Target="../slideLayouts/slideLayout128.xml"/><Relationship Id="rId9" Type="http://schemas.openxmlformats.org/officeDocument/2006/relationships/slideLayout" Target="../slideLayouts/slideLayout133.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3.xml"/><Relationship Id="rId13" Type="http://schemas.openxmlformats.org/officeDocument/2006/relationships/image" Target="../media/image1.png"/><Relationship Id="rId3" Type="http://schemas.openxmlformats.org/officeDocument/2006/relationships/slideLayout" Target="../slideLayouts/slideLayout138.xml"/><Relationship Id="rId7" Type="http://schemas.openxmlformats.org/officeDocument/2006/relationships/slideLayout" Target="../slideLayouts/slideLayout142.xml"/><Relationship Id="rId12" Type="http://schemas.openxmlformats.org/officeDocument/2006/relationships/theme" Target="../theme/theme14.xml"/><Relationship Id="rId2" Type="http://schemas.openxmlformats.org/officeDocument/2006/relationships/slideLayout" Target="../slideLayouts/slideLayout137.xml"/><Relationship Id="rId1" Type="http://schemas.openxmlformats.org/officeDocument/2006/relationships/slideLayout" Target="../slideLayouts/slideLayout136.xml"/><Relationship Id="rId6" Type="http://schemas.openxmlformats.org/officeDocument/2006/relationships/slideLayout" Target="../slideLayouts/slideLayout141.xml"/><Relationship Id="rId11" Type="http://schemas.openxmlformats.org/officeDocument/2006/relationships/slideLayout" Target="../slideLayouts/slideLayout146.xml"/><Relationship Id="rId5" Type="http://schemas.openxmlformats.org/officeDocument/2006/relationships/slideLayout" Target="../slideLayouts/slideLayout140.xml"/><Relationship Id="rId10" Type="http://schemas.openxmlformats.org/officeDocument/2006/relationships/slideLayout" Target="../slideLayouts/slideLayout145.xml"/><Relationship Id="rId4" Type="http://schemas.openxmlformats.org/officeDocument/2006/relationships/slideLayout" Target="../slideLayouts/slideLayout139.xml"/><Relationship Id="rId9" Type="http://schemas.openxmlformats.org/officeDocument/2006/relationships/slideLayout" Target="../slideLayouts/slideLayout144.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4.xml"/><Relationship Id="rId3" Type="http://schemas.openxmlformats.org/officeDocument/2006/relationships/slideLayout" Target="../slideLayouts/slideLayout149.xml"/><Relationship Id="rId7" Type="http://schemas.openxmlformats.org/officeDocument/2006/relationships/slideLayout" Target="../slideLayouts/slideLayout153.xml"/><Relationship Id="rId12" Type="http://schemas.openxmlformats.org/officeDocument/2006/relationships/theme" Target="../theme/theme15.xml"/><Relationship Id="rId2" Type="http://schemas.openxmlformats.org/officeDocument/2006/relationships/slideLayout" Target="../slideLayouts/slideLayout148.xml"/><Relationship Id="rId1" Type="http://schemas.openxmlformats.org/officeDocument/2006/relationships/slideLayout" Target="../slideLayouts/slideLayout147.xml"/><Relationship Id="rId6" Type="http://schemas.openxmlformats.org/officeDocument/2006/relationships/slideLayout" Target="../slideLayouts/slideLayout152.xml"/><Relationship Id="rId11" Type="http://schemas.openxmlformats.org/officeDocument/2006/relationships/slideLayout" Target="../slideLayouts/slideLayout157.xml"/><Relationship Id="rId5" Type="http://schemas.openxmlformats.org/officeDocument/2006/relationships/slideLayout" Target="../slideLayouts/slideLayout151.xml"/><Relationship Id="rId10" Type="http://schemas.openxmlformats.org/officeDocument/2006/relationships/slideLayout" Target="../slideLayouts/slideLayout156.xml"/><Relationship Id="rId4" Type="http://schemas.openxmlformats.org/officeDocument/2006/relationships/slideLayout" Target="../slideLayouts/slideLayout150.xml"/><Relationship Id="rId9" Type="http://schemas.openxmlformats.org/officeDocument/2006/relationships/slideLayout" Target="../slideLayouts/slideLayout155.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5.xml"/><Relationship Id="rId13" Type="http://schemas.openxmlformats.org/officeDocument/2006/relationships/image" Target="../media/image1.png"/><Relationship Id="rId3" Type="http://schemas.openxmlformats.org/officeDocument/2006/relationships/slideLayout" Target="../slideLayouts/slideLayout160.xml"/><Relationship Id="rId7" Type="http://schemas.openxmlformats.org/officeDocument/2006/relationships/slideLayout" Target="../slideLayouts/slideLayout164.xml"/><Relationship Id="rId12" Type="http://schemas.openxmlformats.org/officeDocument/2006/relationships/theme" Target="../theme/theme16.xml"/><Relationship Id="rId2" Type="http://schemas.openxmlformats.org/officeDocument/2006/relationships/slideLayout" Target="../slideLayouts/slideLayout159.xml"/><Relationship Id="rId1" Type="http://schemas.openxmlformats.org/officeDocument/2006/relationships/slideLayout" Target="../slideLayouts/slideLayout158.xml"/><Relationship Id="rId6" Type="http://schemas.openxmlformats.org/officeDocument/2006/relationships/slideLayout" Target="../slideLayouts/slideLayout163.xml"/><Relationship Id="rId11" Type="http://schemas.openxmlformats.org/officeDocument/2006/relationships/slideLayout" Target="../slideLayouts/slideLayout168.xml"/><Relationship Id="rId5" Type="http://schemas.openxmlformats.org/officeDocument/2006/relationships/slideLayout" Target="../slideLayouts/slideLayout162.xml"/><Relationship Id="rId10" Type="http://schemas.openxmlformats.org/officeDocument/2006/relationships/slideLayout" Target="../slideLayouts/slideLayout167.xml"/><Relationship Id="rId4" Type="http://schemas.openxmlformats.org/officeDocument/2006/relationships/slideLayout" Target="../slideLayouts/slideLayout161.xml"/><Relationship Id="rId9" Type="http://schemas.openxmlformats.org/officeDocument/2006/relationships/slideLayout" Target="../slideLayouts/slideLayout166.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76.xml"/><Relationship Id="rId3" Type="http://schemas.openxmlformats.org/officeDocument/2006/relationships/slideLayout" Target="../slideLayouts/slideLayout171.xml"/><Relationship Id="rId7" Type="http://schemas.openxmlformats.org/officeDocument/2006/relationships/slideLayout" Target="../slideLayouts/slideLayout175.xml"/><Relationship Id="rId12" Type="http://schemas.openxmlformats.org/officeDocument/2006/relationships/theme" Target="../theme/theme17.xml"/><Relationship Id="rId2" Type="http://schemas.openxmlformats.org/officeDocument/2006/relationships/slideLayout" Target="../slideLayouts/slideLayout170.xml"/><Relationship Id="rId1" Type="http://schemas.openxmlformats.org/officeDocument/2006/relationships/slideLayout" Target="../slideLayouts/slideLayout169.xml"/><Relationship Id="rId6" Type="http://schemas.openxmlformats.org/officeDocument/2006/relationships/slideLayout" Target="../slideLayouts/slideLayout174.xml"/><Relationship Id="rId11" Type="http://schemas.openxmlformats.org/officeDocument/2006/relationships/slideLayout" Target="../slideLayouts/slideLayout179.xml"/><Relationship Id="rId5" Type="http://schemas.openxmlformats.org/officeDocument/2006/relationships/slideLayout" Target="../slideLayouts/slideLayout173.xml"/><Relationship Id="rId10" Type="http://schemas.openxmlformats.org/officeDocument/2006/relationships/slideLayout" Target="../slideLayouts/slideLayout178.xml"/><Relationship Id="rId4" Type="http://schemas.openxmlformats.org/officeDocument/2006/relationships/slideLayout" Target="../slideLayouts/slideLayout172.xml"/><Relationship Id="rId9" Type="http://schemas.openxmlformats.org/officeDocument/2006/relationships/slideLayout" Target="../slideLayouts/slideLayout177.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87.xml"/><Relationship Id="rId13" Type="http://schemas.openxmlformats.org/officeDocument/2006/relationships/image" Target="../media/image1.png"/><Relationship Id="rId3" Type="http://schemas.openxmlformats.org/officeDocument/2006/relationships/slideLayout" Target="../slideLayouts/slideLayout182.xml"/><Relationship Id="rId7" Type="http://schemas.openxmlformats.org/officeDocument/2006/relationships/slideLayout" Target="../slideLayouts/slideLayout186.xml"/><Relationship Id="rId12" Type="http://schemas.openxmlformats.org/officeDocument/2006/relationships/theme" Target="../theme/theme18.xml"/><Relationship Id="rId2" Type="http://schemas.openxmlformats.org/officeDocument/2006/relationships/slideLayout" Target="../slideLayouts/slideLayout181.xml"/><Relationship Id="rId1" Type="http://schemas.openxmlformats.org/officeDocument/2006/relationships/slideLayout" Target="../slideLayouts/slideLayout180.xml"/><Relationship Id="rId6" Type="http://schemas.openxmlformats.org/officeDocument/2006/relationships/slideLayout" Target="../slideLayouts/slideLayout185.xml"/><Relationship Id="rId11" Type="http://schemas.openxmlformats.org/officeDocument/2006/relationships/slideLayout" Target="../slideLayouts/slideLayout190.xml"/><Relationship Id="rId5" Type="http://schemas.openxmlformats.org/officeDocument/2006/relationships/slideLayout" Target="../slideLayouts/slideLayout184.xml"/><Relationship Id="rId10" Type="http://schemas.openxmlformats.org/officeDocument/2006/relationships/slideLayout" Target="../slideLayouts/slideLayout189.xml"/><Relationship Id="rId4" Type="http://schemas.openxmlformats.org/officeDocument/2006/relationships/slideLayout" Target="../slideLayouts/slideLayout183.xml"/><Relationship Id="rId9" Type="http://schemas.openxmlformats.org/officeDocument/2006/relationships/slideLayout" Target="../slideLayouts/slideLayout188.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98.xml"/><Relationship Id="rId3" Type="http://schemas.openxmlformats.org/officeDocument/2006/relationships/slideLayout" Target="../slideLayouts/slideLayout193.xml"/><Relationship Id="rId7" Type="http://schemas.openxmlformats.org/officeDocument/2006/relationships/slideLayout" Target="../slideLayouts/slideLayout197.xml"/><Relationship Id="rId12" Type="http://schemas.openxmlformats.org/officeDocument/2006/relationships/theme" Target="../theme/theme19.xml"/><Relationship Id="rId2" Type="http://schemas.openxmlformats.org/officeDocument/2006/relationships/slideLayout" Target="../slideLayouts/slideLayout192.xml"/><Relationship Id="rId1" Type="http://schemas.openxmlformats.org/officeDocument/2006/relationships/slideLayout" Target="../slideLayouts/slideLayout191.xml"/><Relationship Id="rId6" Type="http://schemas.openxmlformats.org/officeDocument/2006/relationships/slideLayout" Target="../slideLayouts/slideLayout196.xml"/><Relationship Id="rId11" Type="http://schemas.openxmlformats.org/officeDocument/2006/relationships/slideLayout" Target="../slideLayouts/slideLayout201.xml"/><Relationship Id="rId5" Type="http://schemas.openxmlformats.org/officeDocument/2006/relationships/slideLayout" Target="../slideLayouts/slideLayout195.xml"/><Relationship Id="rId10" Type="http://schemas.openxmlformats.org/officeDocument/2006/relationships/slideLayout" Target="../slideLayouts/slideLayout200.xml"/><Relationship Id="rId4" Type="http://schemas.openxmlformats.org/officeDocument/2006/relationships/slideLayout" Target="../slideLayouts/slideLayout194.xml"/><Relationship Id="rId9" Type="http://schemas.openxmlformats.org/officeDocument/2006/relationships/slideLayout" Target="../slideLayouts/slideLayout199.xml"/></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09.xml"/><Relationship Id="rId13" Type="http://schemas.openxmlformats.org/officeDocument/2006/relationships/theme" Target="../theme/theme20.xml"/><Relationship Id="rId3" Type="http://schemas.openxmlformats.org/officeDocument/2006/relationships/slideLayout" Target="../slideLayouts/slideLayout204.xml"/><Relationship Id="rId7" Type="http://schemas.openxmlformats.org/officeDocument/2006/relationships/slideLayout" Target="../slideLayouts/slideLayout208.xml"/><Relationship Id="rId12" Type="http://schemas.openxmlformats.org/officeDocument/2006/relationships/slideLayout" Target="../slideLayouts/slideLayout213.xml"/><Relationship Id="rId2" Type="http://schemas.openxmlformats.org/officeDocument/2006/relationships/slideLayout" Target="../slideLayouts/slideLayout203.xml"/><Relationship Id="rId1" Type="http://schemas.openxmlformats.org/officeDocument/2006/relationships/slideLayout" Target="../slideLayouts/slideLayout202.xml"/><Relationship Id="rId6" Type="http://schemas.openxmlformats.org/officeDocument/2006/relationships/slideLayout" Target="../slideLayouts/slideLayout207.xml"/><Relationship Id="rId11" Type="http://schemas.openxmlformats.org/officeDocument/2006/relationships/slideLayout" Target="../slideLayouts/slideLayout212.xml"/><Relationship Id="rId5" Type="http://schemas.openxmlformats.org/officeDocument/2006/relationships/slideLayout" Target="../slideLayouts/slideLayout206.xml"/><Relationship Id="rId10" Type="http://schemas.openxmlformats.org/officeDocument/2006/relationships/slideLayout" Target="../slideLayouts/slideLayout211.xml"/><Relationship Id="rId4" Type="http://schemas.openxmlformats.org/officeDocument/2006/relationships/slideLayout" Target="../slideLayouts/slideLayout205.xml"/><Relationship Id="rId9" Type="http://schemas.openxmlformats.org/officeDocument/2006/relationships/slideLayout" Target="../slideLayouts/slideLayout210.xml"/><Relationship Id="rId14" Type="http://schemas.openxmlformats.org/officeDocument/2006/relationships/image" Target="../media/image1.png"/></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1.xml"/><Relationship Id="rId3" Type="http://schemas.openxmlformats.org/officeDocument/2006/relationships/slideLayout" Target="../slideLayouts/slideLayout216.xml"/><Relationship Id="rId7" Type="http://schemas.openxmlformats.org/officeDocument/2006/relationships/slideLayout" Target="../slideLayouts/slideLayout220.xml"/><Relationship Id="rId12" Type="http://schemas.openxmlformats.org/officeDocument/2006/relationships/theme" Target="../theme/theme21.xml"/><Relationship Id="rId2" Type="http://schemas.openxmlformats.org/officeDocument/2006/relationships/slideLayout" Target="../slideLayouts/slideLayout215.xml"/><Relationship Id="rId1" Type="http://schemas.openxmlformats.org/officeDocument/2006/relationships/slideLayout" Target="../slideLayouts/slideLayout214.xml"/><Relationship Id="rId6" Type="http://schemas.openxmlformats.org/officeDocument/2006/relationships/slideLayout" Target="../slideLayouts/slideLayout219.xml"/><Relationship Id="rId11" Type="http://schemas.openxmlformats.org/officeDocument/2006/relationships/slideLayout" Target="../slideLayouts/slideLayout224.xml"/><Relationship Id="rId5" Type="http://schemas.openxmlformats.org/officeDocument/2006/relationships/slideLayout" Target="../slideLayouts/slideLayout218.xml"/><Relationship Id="rId10" Type="http://schemas.openxmlformats.org/officeDocument/2006/relationships/slideLayout" Target="../slideLayouts/slideLayout223.xml"/><Relationship Id="rId4" Type="http://schemas.openxmlformats.org/officeDocument/2006/relationships/slideLayout" Target="../slideLayouts/slideLayout217.xml"/><Relationship Id="rId9" Type="http://schemas.openxmlformats.org/officeDocument/2006/relationships/slideLayout" Target="../slideLayouts/slideLayout222.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2.xml"/><Relationship Id="rId13" Type="http://schemas.openxmlformats.org/officeDocument/2006/relationships/image" Target="../media/image1.png"/><Relationship Id="rId3" Type="http://schemas.openxmlformats.org/officeDocument/2006/relationships/slideLayout" Target="../slideLayouts/slideLayout227.xml"/><Relationship Id="rId7" Type="http://schemas.openxmlformats.org/officeDocument/2006/relationships/slideLayout" Target="../slideLayouts/slideLayout231.xml"/><Relationship Id="rId12" Type="http://schemas.openxmlformats.org/officeDocument/2006/relationships/theme" Target="../theme/theme22.xml"/><Relationship Id="rId2" Type="http://schemas.openxmlformats.org/officeDocument/2006/relationships/slideLayout" Target="../slideLayouts/slideLayout226.xml"/><Relationship Id="rId1" Type="http://schemas.openxmlformats.org/officeDocument/2006/relationships/slideLayout" Target="../slideLayouts/slideLayout225.xml"/><Relationship Id="rId6" Type="http://schemas.openxmlformats.org/officeDocument/2006/relationships/slideLayout" Target="../slideLayouts/slideLayout230.xml"/><Relationship Id="rId11" Type="http://schemas.openxmlformats.org/officeDocument/2006/relationships/slideLayout" Target="../slideLayouts/slideLayout235.xml"/><Relationship Id="rId5" Type="http://schemas.openxmlformats.org/officeDocument/2006/relationships/slideLayout" Target="../slideLayouts/slideLayout229.xml"/><Relationship Id="rId10" Type="http://schemas.openxmlformats.org/officeDocument/2006/relationships/slideLayout" Target="../slideLayouts/slideLayout234.xml"/><Relationship Id="rId4" Type="http://schemas.openxmlformats.org/officeDocument/2006/relationships/slideLayout" Target="../slideLayouts/slideLayout228.xml"/><Relationship Id="rId9" Type="http://schemas.openxmlformats.org/officeDocument/2006/relationships/slideLayout" Target="../slideLayouts/slideLayout233.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43.xml"/><Relationship Id="rId3" Type="http://schemas.openxmlformats.org/officeDocument/2006/relationships/slideLayout" Target="../slideLayouts/slideLayout238.xml"/><Relationship Id="rId7" Type="http://schemas.openxmlformats.org/officeDocument/2006/relationships/slideLayout" Target="../slideLayouts/slideLayout242.xml"/><Relationship Id="rId12" Type="http://schemas.openxmlformats.org/officeDocument/2006/relationships/theme" Target="../theme/theme23.xml"/><Relationship Id="rId2" Type="http://schemas.openxmlformats.org/officeDocument/2006/relationships/slideLayout" Target="../slideLayouts/slideLayout237.xml"/><Relationship Id="rId1" Type="http://schemas.openxmlformats.org/officeDocument/2006/relationships/slideLayout" Target="../slideLayouts/slideLayout236.xml"/><Relationship Id="rId6" Type="http://schemas.openxmlformats.org/officeDocument/2006/relationships/slideLayout" Target="../slideLayouts/slideLayout241.xml"/><Relationship Id="rId11" Type="http://schemas.openxmlformats.org/officeDocument/2006/relationships/slideLayout" Target="../slideLayouts/slideLayout246.xml"/><Relationship Id="rId5" Type="http://schemas.openxmlformats.org/officeDocument/2006/relationships/slideLayout" Target="../slideLayouts/slideLayout240.xml"/><Relationship Id="rId10" Type="http://schemas.openxmlformats.org/officeDocument/2006/relationships/slideLayout" Target="../slideLayouts/slideLayout245.xml"/><Relationship Id="rId4" Type="http://schemas.openxmlformats.org/officeDocument/2006/relationships/slideLayout" Target="../slideLayouts/slideLayout239.xml"/><Relationship Id="rId9" Type="http://schemas.openxmlformats.org/officeDocument/2006/relationships/slideLayout" Target="../slideLayouts/slideLayout244.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54.xml"/><Relationship Id="rId13" Type="http://schemas.openxmlformats.org/officeDocument/2006/relationships/theme" Target="../theme/theme24.xml"/><Relationship Id="rId3" Type="http://schemas.openxmlformats.org/officeDocument/2006/relationships/slideLayout" Target="../slideLayouts/slideLayout249.xml"/><Relationship Id="rId7" Type="http://schemas.openxmlformats.org/officeDocument/2006/relationships/slideLayout" Target="../slideLayouts/slideLayout253.xml"/><Relationship Id="rId12" Type="http://schemas.openxmlformats.org/officeDocument/2006/relationships/slideLayout" Target="../slideLayouts/slideLayout258.xml"/><Relationship Id="rId2" Type="http://schemas.openxmlformats.org/officeDocument/2006/relationships/slideLayout" Target="../slideLayouts/slideLayout248.xml"/><Relationship Id="rId1" Type="http://schemas.openxmlformats.org/officeDocument/2006/relationships/slideLayout" Target="../slideLayouts/slideLayout247.xml"/><Relationship Id="rId6" Type="http://schemas.openxmlformats.org/officeDocument/2006/relationships/slideLayout" Target="../slideLayouts/slideLayout252.xml"/><Relationship Id="rId11" Type="http://schemas.openxmlformats.org/officeDocument/2006/relationships/slideLayout" Target="../slideLayouts/slideLayout257.xml"/><Relationship Id="rId5" Type="http://schemas.openxmlformats.org/officeDocument/2006/relationships/slideLayout" Target="../slideLayouts/slideLayout251.xml"/><Relationship Id="rId10" Type="http://schemas.openxmlformats.org/officeDocument/2006/relationships/slideLayout" Target="../slideLayouts/slideLayout256.xml"/><Relationship Id="rId4" Type="http://schemas.openxmlformats.org/officeDocument/2006/relationships/slideLayout" Target="../slideLayouts/slideLayout250.xml"/><Relationship Id="rId9" Type="http://schemas.openxmlformats.org/officeDocument/2006/relationships/slideLayout" Target="../slideLayouts/slideLayout255.xml"/></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266.xml"/><Relationship Id="rId13" Type="http://schemas.openxmlformats.org/officeDocument/2006/relationships/theme" Target="../theme/theme25.xml"/><Relationship Id="rId3" Type="http://schemas.openxmlformats.org/officeDocument/2006/relationships/slideLayout" Target="../slideLayouts/slideLayout261.xml"/><Relationship Id="rId7" Type="http://schemas.openxmlformats.org/officeDocument/2006/relationships/slideLayout" Target="../slideLayouts/slideLayout265.xml"/><Relationship Id="rId12" Type="http://schemas.openxmlformats.org/officeDocument/2006/relationships/slideLayout" Target="../slideLayouts/slideLayout270.xml"/><Relationship Id="rId2" Type="http://schemas.openxmlformats.org/officeDocument/2006/relationships/slideLayout" Target="../slideLayouts/slideLayout260.xml"/><Relationship Id="rId1" Type="http://schemas.openxmlformats.org/officeDocument/2006/relationships/slideLayout" Target="../slideLayouts/slideLayout259.xml"/><Relationship Id="rId6" Type="http://schemas.openxmlformats.org/officeDocument/2006/relationships/slideLayout" Target="../slideLayouts/slideLayout264.xml"/><Relationship Id="rId11" Type="http://schemas.openxmlformats.org/officeDocument/2006/relationships/slideLayout" Target="../slideLayouts/slideLayout269.xml"/><Relationship Id="rId5" Type="http://schemas.openxmlformats.org/officeDocument/2006/relationships/slideLayout" Target="../slideLayouts/slideLayout263.xml"/><Relationship Id="rId10" Type="http://schemas.openxmlformats.org/officeDocument/2006/relationships/slideLayout" Target="../slideLayouts/slideLayout268.xml"/><Relationship Id="rId4" Type="http://schemas.openxmlformats.org/officeDocument/2006/relationships/slideLayout" Target="../slideLayouts/slideLayout262.xml"/><Relationship Id="rId9" Type="http://schemas.openxmlformats.org/officeDocument/2006/relationships/slideLayout" Target="../slideLayouts/slideLayout267.xml"/><Relationship Id="rId14" Type="http://schemas.openxmlformats.org/officeDocument/2006/relationships/image" Target="../media/image1.png"/></Relationships>
</file>

<file path=ppt/slideMasters/_rels/slideMaster26.xml.rels><?xml version="1.0" encoding="UTF-8" standalone="yes"?>
<Relationships xmlns="http://schemas.openxmlformats.org/package/2006/relationships"><Relationship Id="rId8" Type="http://schemas.openxmlformats.org/officeDocument/2006/relationships/theme" Target="../theme/theme26.xml"/><Relationship Id="rId3" Type="http://schemas.openxmlformats.org/officeDocument/2006/relationships/slideLayout" Target="../slideLayouts/slideLayout273.xml"/><Relationship Id="rId7" Type="http://schemas.openxmlformats.org/officeDocument/2006/relationships/slideLayout" Target="../slideLayouts/slideLayout277.xml"/><Relationship Id="rId2" Type="http://schemas.openxmlformats.org/officeDocument/2006/relationships/slideLayout" Target="../slideLayouts/slideLayout272.xml"/><Relationship Id="rId1" Type="http://schemas.openxmlformats.org/officeDocument/2006/relationships/slideLayout" Target="../slideLayouts/slideLayout271.xml"/><Relationship Id="rId6" Type="http://schemas.openxmlformats.org/officeDocument/2006/relationships/slideLayout" Target="../slideLayouts/slideLayout276.xml"/><Relationship Id="rId5" Type="http://schemas.openxmlformats.org/officeDocument/2006/relationships/slideLayout" Target="../slideLayouts/slideLayout275.xml"/><Relationship Id="rId4" Type="http://schemas.openxmlformats.org/officeDocument/2006/relationships/slideLayout" Target="../slideLayouts/slideLayout274.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85.xml"/><Relationship Id="rId13" Type="http://schemas.openxmlformats.org/officeDocument/2006/relationships/image" Target="../media/image1.png"/><Relationship Id="rId3" Type="http://schemas.openxmlformats.org/officeDocument/2006/relationships/slideLayout" Target="../slideLayouts/slideLayout280.xml"/><Relationship Id="rId7" Type="http://schemas.openxmlformats.org/officeDocument/2006/relationships/slideLayout" Target="../slideLayouts/slideLayout284.xml"/><Relationship Id="rId12" Type="http://schemas.openxmlformats.org/officeDocument/2006/relationships/theme" Target="../theme/theme27.xml"/><Relationship Id="rId2" Type="http://schemas.openxmlformats.org/officeDocument/2006/relationships/slideLayout" Target="../slideLayouts/slideLayout279.xml"/><Relationship Id="rId1" Type="http://schemas.openxmlformats.org/officeDocument/2006/relationships/slideLayout" Target="../slideLayouts/slideLayout278.xml"/><Relationship Id="rId6" Type="http://schemas.openxmlformats.org/officeDocument/2006/relationships/slideLayout" Target="../slideLayouts/slideLayout283.xml"/><Relationship Id="rId11" Type="http://schemas.openxmlformats.org/officeDocument/2006/relationships/slideLayout" Target="../slideLayouts/slideLayout288.xml"/><Relationship Id="rId5" Type="http://schemas.openxmlformats.org/officeDocument/2006/relationships/slideLayout" Target="../slideLayouts/slideLayout282.xml"/><Relationship Id="rId10" Type="http://schemas.openxmlformats.org/officeDocument/2006/relationships/slideLayout" Target="../slideLayouts/slideLayout287.xml"/><Relationship Id="rId4" Type="http://schemas.openxmlformats.org/officeDocument/2006/relationships/slideLayout" Target="../slideLayouts/slideLayout281.xml"/><Relationship Id="rId9" Type="http://schemas.openxmlformats.org/officeDocument/2006/relationships/slideLayout" Target="../slideLayouts/slideLayout286.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296.xml"/><Relationship Id="rId13" Type="http://schemas.openxmlformats.org/officeDocument/2006/relationships/image" Target="../media/image1.png"/><Relationship Id="rId3" Type="http://schemas.openxmlformats.org/officeDocument/2006/relationships/slideLayout" Target="../slideLayouts/slideLayout291.xml"/><Relationship Id="rId7" Type="http://schemas.openxmlformats.org/officeDocument/2006/relationships/slideLayout" Target="../slideLayouts/slideLayout295.xml"/><Relationship Id="rId12" Type="http://schemas.openxmlformats.org/officeDocument/2006/relationships/theme" Target="../theme/theme28.xml"/><Relationship Id="rId2" Type="http://schemas.openxmlformats.org/officeDocument/2006/relationships/slideLayout" Target="../slideLayouts/slideLayout290.xml"/><Relationship Id="rId1" Type="http://schemas.openxmlformats.org/officeDocument/2006/relationships/slideLayout" Target="../slideLayouts/slideLayout289.xml"/><Relationship Id="rId6" Type="http://schemas.openxmlformats.org/officeDocument/2006/relationships/slideLayout" Target="../slideLayouts/slideLayout294.xml"/><Relationship Id="rId11" Type="http://schemas.openxmlformats.org/officeDocument/2006/relationships/slideLayout" Target="../slideLayouts/slideLayout299.xml"/><Relationship Id="rId5" Type="http://schemas.openxmlformats.org/officeDocument/2006/relationships/slideLayout" Target="../slideLayouts/slideLayout293.xml"/><Relationship Id="rId10" Type="http://schemas.openxmlformats.org/officeDocument/2006/relationships/slideLayout" Target="../slideLayouts/slideLayout298.xml"/><Relationship Id="rId4" Type="http://schemas.openxmlformats.org/officeDocument/2006/relationships/slideLayout" Target="../slideLayouts/slideLayout292.xml"/><Relationship Id="rId9" Type="http://schemas.openxmlformats.org/officeDocument/2006/relationships/slideLayout" Target="../slideLayouts/slideLayout297.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07.xml"/><Relationship Id="rId13" Type="http://schemas.openxmlformats.org/officeDocument/2006/relationships/image" Target="../media/image1.png"/><Relationship Id="rId3" Type="http://schemas.openxmlformats.org/officeDocument/2006/relationships/slideLayout" Target="../slideLayouts/slideLayout302.xml"/><Relationship Id="rId7" Type="http://schemas.openxmlformats.org/officeDocument/2006/relationships/slideLayout" Target="../slideLayouts/slideLayout306.xml"/><Relationship Id="rId12" Type="http://schemas.openxmlformats.org/officeDocument/2006/relationships/theme" Target="../theme/theme29.xml"/><Relationship Id="rId2" Type="http://schemas.openxmlformats.org/officeDocument/2006/relationships/slideLayout" Target="../slideLayouts/slideLayout301.xml"/><Relationship Id="rId1" Type="http://schemas.openxmlformats.org/officeDocument/2006/relationships/slideLayout" Target="../slideLayouts/slideLayout300.xml"/><Relationship Id="rId6" Type="http://schemas.openxmlformats.org/officeDocument/2006/relationships/slideLayout" Target="../slideLayouts/slideLayout305.xml"/><Relationship Id="rId11" Type="http://schemas.openxmlformats.org/officeDocument/2006/relationships/slideLayout" Target="../slideLayouts/slideLayout310.xml"/><Relationship Id="rId5" Type="http://schemas.openxmlformats.org/officeDocument/2006/relationships/slideLayout" Target="../slideLayouts/slideLayout304.xml"/><Relationship Id="rId10" Type="http://schemas.openxmlformats.org/officeDocument/2006/relationships/slideLayout" Target="../slideLayouts/slideLayout309.xml"/><Relationship Id="rId4" Type="http://schemas.openxmlformats.org/officeDocument/2006/relationships/slideLayout" Target="../slideLayouts/slideLayout303.xml"/><Relationship Id="rId9" Type="http://schemas.openxmlformats.org/officeDocument/2006/relationships/slideLayout" Target="../slideLayouts/slideLayout308.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18.xml"/><Relationship Id="rId13" Type="http://schemas.openxmlformats.org/officeDocument/2006/relationships/theme" Target="../theme/theme30.xml"/><Relationship Id="rId3" Type="http://schemas.openxmlformats.org/officeDocument/2006/relationships/slideLayout" Target="../slideLayouts/slideLayout313.xml"/><Relationship Id="rId7" Type="http://schemas.openxmlformats.org/officeDocument/2006/relationships/slideLayout" Target="../slideLayouts/slideLayout317.xml"/><Relationship Id="rId12" Type="http://schemas.openxmlformats.org/officeDocument/2006/relationships/slideLayout" Target="../slideLayouts/slideLayout322.xml"/><Relationship Id="rId2" Type="http://schemas.openxmlformats.org/officeDocument/2006/relationships/slideLayout" Target="../slideLayouts/slideLayout312.xml"/><Relationship Id="rId1" Type="http://schemas.openxmlformats.org/officeDocument/2006/relationships/slideLayout" Target="../slideLayouts/slideLayout311.xml"/><Relationship Id="rId6" Type="http://schemas.openxmlformats.org/officeDocument/2006/relationships/slideLayout" Target="../slideLayouts/slideLayout316.xml"/><Relationship Id="rId11" Type="http://schemas.openxmlformats.org/officeDocument/2006/relationships/slideLayout" Target="../slideLayouts/slideLayout321.xml"/><Relationship Id="rId5" Type="http://schemas.openxmlformats.org/officeDocument/2006/relationships/slideLayout" Target="../slideLayouts/slideLayout315.xml"/><Relationship Id="rId10" Type="http://schemas.openxmlformats.org/officeDocument/2006/relationships/slideLayout" Target="../slideLayouts/slideLayout320.xml"/><Relationship Id="rId4" Type="http://schemas.openxmlformats.org/officeDocument/2006/relationships/slideLayout" Target="../slideLayouts/slideLayout314.xml"/><Relationship Id="rId9" Type="http://schemas.openxmlformats.org/officeDocument/2006/relationships/slideLayout" Target="../slideLayouts/slideLayout319.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30.xml"/><Relationship Id="rId13" Type="http://schemas.openxmlformats.org/officeDocument/2006/relationships/image" Target="../media/image1.png"/><Relationship Id="rId3" Type="http://schemas.openxmlformats.org/officeDocument/2006/relationships/slideLayout" Target="../slideLayouts/slideLayout325.xml"/><Relationship Id="rId7" Type="http://schemas.openxmlformats.org/officeDocument/2006/relationships/slideLayout" Target="../slideLayouts/slideLayout329.xml"/><Relationship Id="rId12" Type="http://schemas.openxmlformats.org/officeDocument/2006/relationships/theme" Target="../theme/theme31.xml"/><Relationship Id="rId2" Type="http://schemas.openxmlformats.org/officeDocument/2006/relationships/slideLayout" Target="../slideLayouts/slideLayout324.xml"/><Relationship Id="rId1" Type="http://schemas.openxmlformats.org/officeDocument/2006/relationships/slideLayout" Target="../slideLayouts/slideLayout323.xml"/><Relationship Id="rId6" Type="http://schemas.openxmlformats.org/officeDocument/2006/relationships/slideLayout" Target="../slideLayouts/slideLayout328.xml"/><Relationship Id="rId11" Type="http://schemas.openxmlformats.org/officeDocument/2006/relationships/slideLayout" Target="../slideLayouts/slideLayout333.xml"/><Relationship Id="rId5" Type="http://schemas.openxmlformats.org/officeDocument/2006/relationships/slideLayout" Target="../slideLayouts/slideLayout327.xml"/><Relationship Id="rId10" Type="http://schemas.openxmlformats.org/officeDocument/2006/relationships/slideLayout" Target="../slideLayouts/slideLayout332.xml"/><Relationship Id="rId4" Type="http://schemas.openxmlformats.org/officeDocument/2006/relationships/slideLayout" Target="../slideLayouts/slideLayout326.xml"/><Relationship Id="rId9" Type="http://schemas.openxmlformats.org/officeDocument/2006/relationships/slideLayout" Target="../slideLayouts/slideLayout331.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1.xml"/><Relationship Id="rId3" Type="http://schemas.openxmlformats.org/officeDocument/2006/relationships/slideLayout" Target="../slideLayouts/slideLayout336.xml"/><Relationship Id="rId7" Type="http://schemas.openxmlformats.org/officeDocument/2006/relationships/slideLayout" Target="../slideLayouts/slideLayout340.xml"/><Relationship Id="rId12" Type="http://schemas.openxmlformats.org/officeDocument/2006/relationships/theme" Target="../theme/theme32.xml"/><Relationship Id="rId2" Type="http://schemas.openxmlformats.org/officeDocument/2006/relationships/slideLayout" Target="../slideLayouts/slideLayout335.xml"/><Relationship Id="rId1" Type="http://schemas.openxmlformats.org/officeDocument/2006/relationships/slideLayout" Target="../slideLayouts/slideLayout334.xml"/><Relationship Id="rId6" Type="http://schemas.openxmlformats.org/officeDocument/2006/relationships/slideLayout" Target="../slideLayouts/slideLayout339.xml"/><Relationship Id="rId11" Type="http://schemas.openxmlformats.org/officeDocument/2006/relationships/slideLayout" Target="../slideLayouts/slideLayout344.xml"/><Relationship Id="rId5" Type="http://schemas.openxmlformats.org/officeDocument/2006/relationships/slideLayout" Target="../slideLayouts/slideLayout338.xml"/><Relationship Id="rId10" Type="http://schemas.openxmlformats.org/officeDocument/2006/relationships/slideLayout" Target="../slideLayouts/slideLayout343.xml"/><Relationship Id="rId4" Type="http://schemas.openxmlformats.org/officeDocument/2006/relationships/slideLayout" Target="../slideLayouts/slideLayout337.xml"/><Relationship Id="rId9" Type="http://schemas.openxmlformats.org/officeDocument/2006/relationships/slideLayout" Target="../slideLayouts/slideLayout342.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52.xml"/><Relationship Id="rId13" Type="http://schemas.openxmlformats.org/officeDocument/2006/relationships/image" Target="../media/image1.png"/><Relationship Id="rId3" Type="http://schemas.openxmlformats.org/officeDocument/2006/relationships/slideLayout" Target="../slideLayouts/slideLayout347.xml"/><Relationship Id="rId7" Type="http://schemas.openxmlformats.org/officeDocument/2006/relationships/slideLayout" Target="../slideLayouts/slideLayout351.xml"/><Relationship Id="rId12" Type="http://schemas.openxmlformats.org/officeDocument/2006/relationships/theme" Target="../theme/theme33.xml"/><Relationship Id="rId2" Type="http://schemas.openxmlformats.org/officeDocument/2006/relationships/slideLayout" Target="../slideLayouts/slideLayout346.xml"/><Relationship Id="rId1" Type="http://schemas.openxmlformats.org/officeDocument/2006/relationships/slideLayout" Target="../slideLayouts/slideLayout345.xml"/><Relationship Id="rId6" Type="http://schemas.openxmlformats.org/officeDocument/2006/relationships/slideLayout" Target="../slideLayouts/slideLayout350.xml"/><Relationship Id="rId11" Type="http://schemas.openxmlformats.org/officeDocument/2006/relationships/slideLayout" Target="../slideLayouts/slideLayout355.xml"/><Relationship Id="rId5" Type="http://schemas.openxmlformats.org/officeDocument/2006/relationships/slideLayout" Target="../slideLayouts/slideLayout349.xml"/><Relationship Id="rId10" Type="http://schemas.openxmlformats.org/officeDocument/2006/relationships/slideLayout" Target="../slideLayouts/slideLayout354.xml"/><Relationship Id="rId4" Type="http://schemas.openxmlformats.org/officeDocument/2006/relationships/slideLayout" Target="../slideLayouts/slideLayout348.xml"/><Relationship Id="rId9" Type="http://schemas.openxmlformats.org/officeDocument/2006/relationships/slideLayout" Target="../slideLayouts/slideLayout353.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63.xml"/><Relationship Id="rId13" Type="http://schemas.openxmlformats.org/officeDocument/2006/relationships/image" Target="../media/image1.png"/><Relationship Id="rId3" Type="http://schemas.openxmlformats.org/officeDocument/2006/relationships/slideLayout" Target="../slideLayouts/slideLayout358.xml"/><Relationship Id="rId7" Type="http://schemas.openxmlformats.org/officeDocument/2006/relationships/slideLayout" Target="../slideLayouts/slideLayout362.xml"/><Relationship Id="rId12" Type="http://schemas.openxmlformats.org/officeDocument/2006/relationships/theme" Target="../theme/theme34.xml"/><Relationship Id="rId2" Type="http://schemas.openxmlformats.org/officeDocument/2006/relationships/slideLayout" Target="../slideLayouts/slideLayout357.xml"/><Relationship Id="rId1" Type="http://schemas.openxmlformats.org/officeDocument/2006/relationships/slideLayout" Target="../slideLayouts/slideLayout356.xml"/><Relationship Id="rId6" Type="http://schemas.openxmlformats.org/officeDocument/2006/relationships/slideLayout" Target="../slideLayouts/slideLayout361.xml"/><Relationship Id="rId11" Type="http://schemas.openxmlformats.org/officeDocument/2006/relationships/slideLayout" Target="../slideLayouts/slideLayout366.xml"/><Relationship Id="rId5" Type="http://schemas.openxmlformats.org/officeDocument/2006/relationships/slideLayout" Target="../slideLayouts/slideLayout360.xml"/><Relationship Id="rId10" Type="http://schemas.openxmlformats.org/officeDocument/2006/relationships/slideLayout" Target="../slideLayouts/slideLayout365.xml"/><Relationship Id="rId4" Type="http://schemas.openxmlformats.org/officeDocument/2006/relationships/slideLayout" Target="../slideLayouts/slideLayout359.xml"/><Relationship Id="rId9" Type="http://schemas.openxmlformats.org/officeDocument/2006/relationships/slideLayout" Target="../slideLayouts/slideLayout364.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74.xml"/><Relationship Id="rId13" Type="http://schemas.openxmlformats.org/officeDocument/2006/relationships/image" Target="../media/image1.png"/><Relationship Id="rId3" Type="http://schemas.openxmlformats.org/officeDocument/2006/relationships/slideLayout" Target="../slideLayouts/slideLayout369.xml"/><Relationship Id="rId7" Type="http://schemas.openxmlformats.org/officeDocument/2006/relationships/slideLayout" Target="../slideLayouts/slideLayout373.xml"/><Relationship Id="rId12" Type="http://schemas.openxmlformats.org/officeDocument/2006/relationships/theme" Target="../theme/theme35.xml"/><Relationship Id="rId2" Type="http://schemas.openxmlformats.org/officeDocument/2006/relationships/slideLayout" Target="../slideLayouts/slideLayout368.xml"/><Relationship Id="rId1" Type="http://schemas.openxmlformats.org/officeDocument/2006/relationships/slideLayout" Target="../slideLayouts/slideLayout367.xml"/><Relationship Id="rId6" Type="http://schemas.openxmlformats.org/officeDocument/2006/relationships/slideLayout" Target="../slideLayouts/slideLayout372.xml"/><Relationship Id="rId11" Type="http://schemas.openxmlformats.org/officeDocument/2006/relationships/slideLayout" Target="../slideLayouts/slideLayout377.xml"/><Relationship Id="rId5" Type="http://schemas.openxmlformats.org/officeDocument/2006/relationships/slideLayout" Target="../slideLayouts/slideLayout371.xml"/><Relationship Id="rId10" Type="http://schemas.openxmlformats.org/officeDocument/2006/relationships/slideLayout" Target="../slideLayouts/slideLayout376.xml"/><Relationship Id="rId4" Type="http://schemas.openxmlformats.org/officeDocument/2006/relationships/slideLayout" Target="../slideLayouts/slideLayout370.xml"/><Relationship Id="rId9" Type="http://schemas.openxmlformats.org/officeDocument/2006/relationships/slideLayout" Target="../slideLayouts/slideLayout375.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85.xml"/><Relationship Id="rId13" Type="http://schemas.openxmlformats.org/officeDocument/2006/relationships/image" Target="../media/image1.png"/><Relationship Id="rId3" Type="http://schemas.openxmlformats.org/officeDocument/2006/relationships/slideLayout" Target="../slideLayouts/slideLayout380.xml"/><Relationship Id="rId7" Type="http://schemas.openxmlformats.org/officeDocument/2006/relationships/slideLayout" Target="../slideLayouts/slideLayout384.xml"/><Relationship Id="rId12" Type="http://schemas.openxmlformats.org/officeDocument/2006/relationships/theme" Target="../theme/theme36.xml"/><Relationship Id="rId2" Type="http://schemas.openxmlformats.org/officeDocument/2006/relationships/slideLayout" Target="../slideLayouts/slideLayout379.xml"/><Relationship Id="rId1" Type="http://schemas.openxmlformats.org/officeDocument/2006/relationships/slideLayout" Target="../slideLayouts/slideLayout378.xml"/><Relationship Id="rId6" Type="http://schemas.openxmlformats.org/officeDocument/2006/relationships/slideLayout" Target="../slideLayouts/slideLayout383.xml"/><Relationship Id="rId11" Type="http://schemas.openxmlformats.org/officeDocument/2006/relationships/slideLayout" Target="../slideLayouts/slideLayout388.xml"/><Relationship Id="rId5" Type="http://schemas.openxmlformats.org/officeDocument/2006/relationships/slideLayout" Target="../slideLayouts/slideLayout382.xml"/><Relationship Id="rId10" Type="http://schemas.openxmlformats.org/officeDocument/2006/relationships/slideLayout" Target="../slideLayouts/slideLayout387.xml"/><Relationship Id="rId4" Type="http://schemas.openxmlformats.org/officeDocument/2006/relationships/slideLayout" Target="../slideLayouts/slideLayout381.xml"/><Relationship Id="rId9" Type="http://schemas.openxmlformats.org/officeDocument/2006/relationships/slideLayout" Target="../slideLayouts/slideLayout386.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396.xml"/><Relationship Id="rId3" Type="http://schemas.openxmlformats.org/officeDocument/2006/relationships/slideLayout" Target="../slideLayouts/slideLayout391.xml"/><Relationship Id="rId7" Type="http://schemas.openxmlformats.org/officeDocument/2006/relationships/slideLayout" Target="../slideLayouts/slideLayout395.xml"/><Relationship Id="rId12" Type="http://schemas.openxmlformats.org/officeDocument/2006/relationships/theme" Target="../theme/theme37.xml"/><Relationship Id="rId2" Type="http://schemas.openxmlformats.org/officeDocument/2006/relationships/slideLayout" Target="../slideLayouts/slideLayout390.xml"/><Relationship Id="rId1" Type="http://schemas.openxmlformats.org/officeDocument/2006/relationships/slideLayout" Target="../slideLayouts/slideLayout389.xml"/><Relationship Id="rId6" Type="http://schemas.openxmlformats.org/officeDocument/2006/relationships/slideLayout" Target="../slideLayouts/slideLayout394.xml"/><Relationship Id="rId11" Type="http://schemas.openxmlformats.org/officeDocument/2006/relationships/slideLayout" Target="../slideLayouts/slideLayout399.xml"/><Relationship Id="rId5" Type="http://schemas.openxmlformats.org/officeDocument/2006/relationships/slideLayout" Target="../slideLayouts/slideLayout393.xml"/><Relationship Id="rId10" Type="http://schemas.openxmlformats.org/officeDocument/2006/relationships/slideLayout" Target="../slideLayouts/slideLayout398.xml"/><Relationship Id="rId4" Type="http://schemas.openxmlformats.org/officeDocument/2006/relationships/slideLayout" Target="../slideLayouts/slideLayout392.xml"/><Relationship Id="rId9" Type="http://schemas.openxmlformats.org/officeDocument/2006/relationships/slideLayout" Target="../slideLayouts/slideLayout397.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07.xml"/><Relationship Id="rId3" Type="http://schemas.openxmlformats.org/officeDocument/2006/relationships/slideLayout" Target="../slideLayouts/slideLayout402.xml"/><Relationship Id="rId7" Type="http://schemas.openxmlformats.org/officeDocument/2006/relationships/slideLayout" Target="../slideLayouts/slideLayout406.xml"/><Relationship Id="rId12" Type="http://schemas.openxmlformats.org/officeDocument/2006/relationships/theme" Target="../theme/theme38.xml"/><Relationship Id="rId2" Type="http://schemas.openxmlformats.org/officeDocument/2006/relationships/slideLayout" Target="../slideLayouts/slideLayout401.xml"/><Relationship Id="rId1" Type="http://schemas.openxmlformats.org/officeDocument/2006/relationships/slideLayout" Target="../slideLayouts/slideLayout400.xml"/><Relationship Id="rId6" Type="http://schemas.openxmlformats.org/officeDocument/2006/relationships/slideLayout" Target="../slideLayouts/slideLayout405.xml"/><Relationship Id="rId11" Type="http://schemas.openxmlformats.org/officeDocument/2006/relationships/slideLayout" Target="../slideLayouts/slideLayout410.xml"/><Relationship Id="rId5" Type="http://schemas.openxmlformats.org/officeDocument/2006/relationships/slideLayout" Target="../slideLayouts/slideLayout404.xml"/><Relationship Id="rId10" Type="http://schemas.openxmlformats.org/officeDocument/2006/relationships/slideLayout" Target="../slideLayouts/slideLayout409.xml"/><Relationship Id="rId4" Type="http://schemas.openxmlformats.org/officeDocument/2006/relationships/slideLayout" Target="../slideLayouts/slideLayout403.xml"/><Relationship Id="rId9" Type="http://schemas.openxmlformats.org/officeDocument/2006/relationships/slideLayout" Target="../slideLayouts/slideLayout408.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18.xml"/><Relationship Id="rId13" Type="http://schemas.openxmlformats.org/officeDocument/2006/relationships/image" Target="../media/image1.png"/><Relationship Id="rId3" Type="http://schemas.openxmlformats.org/officeDocument/2006/relationships/slideLayout" Target="../slideLayouts/slideLayout413.xml"/><Relationship Id="rId7" Type="http://schemas.openxmlformats.org/officeDocument/2006/relationships/slideLayout" Target="../slideLayouts/slideLayout417.xml"/><Relationship Id="rId12" Type="http://schemas.openxmlformats.org/officeDocument/2006/relationships/theme" Target="../theme/theme39.xml"/><Relationship Id="rId2" Type="http://schemas.openxmlformats.org/officeDocument/2006/relationships/slideLayout" Target="../slideLayouts/slideLayout412.xml"/><Relationship Id="rId1" Type="http://schemas.openxmlformats.org/officeDocument/2006/relationships/slideLayout" Target="../slideLayouts/slideLayout411.xml"/><Relationship Id="rId6" Type="http://schemas.openxmlformats.org/officeDocument/2006/relationships/slideLayout" Target="../slideLayouts/slideLayout416.xml"/><Relationship Id="rId11" Type="http://schemas.openxmlformats.org/officeDocument/2006/relationships/slideLayout" Target="../slideLayouts/slideLayout421.xml"/><Relationship Id="rId5" Type="http://schemas.openxmlformats.org/officeDocument/2006/relationships/slideLayout" Target="../slideLayouts/slideLayout415.xml"/><Relationship Id="rId10" Type="http://schemas.openxmlformats.org/officeDocument/2006/relationships/slideLayout" Target="../slideLayouts/slideLayout420.xml"/><Relationship Id="rId4" Type="http://schemas.openxmlformats.org/officeDocument/2006/relationships/slideLayout" Target="../slideLayouts/slideLayout414.xml"/><Relationship Id="rId9" Type="http://schemas.openxmlformats.org/officeDocument/2006/relationships/slideLayout" Target="../slideLayouts/slideLayout419.xml"/></Relationships>
</file>

<file path=ppt/slideMasters/_rels/slideMaster40.xml.rels><?xml version="1.0" encoding="UTF-8" standalone="yes"?>
<Relationships xmlns="http://schemas.openxmlformats.org/package/2006/relationships"><Relationship Id="rId3" Type="http://schemas.openxmlformats.org/officeDocument/2006/relationships/theme" Target="../theme/theme40.xml"/><Relationship Id="rId2" Type="http://schemas.openxmlformats.org/officeDocument/2006/relationships/slideLayout" Target="../slideLayouts/slideLayout423.xml"/><Relationship Id="rId1" Type="http://schemas.openxmlformats.org/officeDocument/2006/relationships/slideLayout" Target="../slideLayouts/slideLayout422.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431.xml"/><Relationship Id="rId13" Type="http://schemas.openxmlformats.org/officeDocument/2006/relationships/image" Target="../media/image1.png"/><Relationship Id="rId3" Type="http://schemas.openxmlformats.org/officeDocument/2006/relationships/slideLayout" Target="../slideLayouts/slideLayout426.xml"/><Relationship Id="rId7" Type="http://schemas.openxmlformats.org/officeDocument/2006/relationships/slideLayout" Target="../slideLayouts/slideLayout430.xml"/><Relationship Id="rId12" Type="http://schemas.openxmlformats.org/officeDocument/2006/relationships/theme" Target="../theme/theme41.xml"/><Relationship Id="rId2" Type="http://schemas.openxmlformats.org/officeDocument/2006/relationships/slideLayout" Target="../slideLayouts/slideLayout425.xml"/><Relationship Id="rId1" Type="http://schemas.openxmlformats.org/officeDocument/2006/relationships/slideLayout" Target="../slideLayouts/slideLayout424.xml"/><Relationship Id="rId6" Type="http://schemas.openxmlformats.org/officeDocument/2006/relationships/slideLayout" Target="../slideLayouts/slideLayout429.xml"/><Relationship Id="rId11" Type="http://schemas.openxmlformats.org/officeDocument/2006/relationships/slideLayout" Target="../slideLayouts/slideLayout434.xml"/><Relationship Id="rId5" Type="http://schemas.openxmlformats.org/officeDocument/2006/relationships/slideLayout" Target="../slideLayouts/slideLayout428.xml"/><Relationship Id="rId10" Type="http://schemas.openxmlformats.org/officeDocument/2006/relationships/slideLayout" Target="../slideLayouts/slideLayout433.xml"/><Relationship Id="rId4" Type="http://schemas.openxmlformats.org/officeDocument/2006/relationships/slideLayout" Target="../slideLayouts/slideLayout427.xml"/><Relationship Id="rId9" Type="http://schemas.openxmlformats.org/officeDocument/2006/relationships/slideLayout" Target="../slideLayouts/slideLayout432.xml"/></Relationships>
</file>

<file path=ppt/slideMasters/_rels/slideMaster42.xml.rels><?xml version="1.0" encoding="UTF-8" standalone="yes"?>
<Relationships xmlns="http://schemas.openxmlformats.org/package/2006/relationships"><Relationship Id="rId3" Type="http://schemas.openxmlformats.org/officeDocument/2006/relationships/theme" Target="../theme/theme42.xml"/><Relationship Id="rId2" Type="http://schemas.openxmlformats.org/officeDocument/2006/relationships/slideLayout" Target="../slideLayouts/slideLayout436.xml"/><Relationship Id="rId1" Type="http://schemas.openxmlformats.org/officeDocument/2006/relationships/slideLayout" Target="../slideLayouts/slideLayout435.xml"/></Relationships>
</file>

<file path=ppt/slideMasters/_rels/slideMaster43.xml.rels><?xml version="1.0" encoding="UTF-8" standalone="yes"?>
<Relationships xmlns="http://schemas.openxmlformats.org/package/2006/relationships"><Relationship Id="rId8" Type="http://schemas.openxmlformats.org/officeDocument/2006/relationships/slideLayout" Target="../slideLayouts/slideLayout444.xml"/><Relationship Id="rId13" Type="http://schemas.openxmlformats.org/officeDocument/2006/relationships/theme" Target="../theme/theme43.xml"/><Relationship Id="rId3" Type="http://schemas.openxmlformats.org/officeDocument/2006/relationships/slideLayout" Target="../slideLayouts/slideLayout439.xml"/><Relationship Id="rId7" Type="http://schemas.openxmlformats.org/officeDocument/2006/relationships/slideLayout" Target="../slideLayouts/slideLayout443.xml"/><Relationship Id="rId12" Type="http://schemas.openxmlformats.org/officeDocument/2006/relationships/slideLayout" Target="../slideLayouts/slideLayout448.xml"/><Relationship Id="rId2" Type="http://schemas.openxmlformats.org/officeDocument/2006/relationships/slideLayout" Target="../slideLayouts/slideLayout438.xml"/><Relationship Id="rId1" Type="http://schemas.openxmlformats.org/officeDocument/2006/relationships/slideLayout" Target="../slideLayouts/slideLayout437.xml"/><Relationship Id="rId6" Type="http://schemas.openxmlformats.org/officeDocument/2006/relationships/slideLayout" Target="../slideLayouts/slideLayout442.xml"/><Relationship Id="rId11" Type="http://schemas.openxmlformats.org/officeDocument/2006/relationships/slideLayout" Target="../slideLayouts/slideLayout447.xml"/><Relationship Id="rId5" Type="http://schemas.openxmlformats.org/officeDocument/2006/relationships/slideLayout" Target="../slideLayouts/slideLayout441.xml"/><Relationship Id="rId10" Type="http://schemas.openxmlformats.org/officeDocument/2006/relationships/slideLayout" Target="../slideLayouts/slideLayout446.xml"/><Relationship Id="rId4" Type="http://schemas.openxmlformats.org/officeDocument/2006/relationships/slideLayout" Target="../slideLayouts/slideLayout440.xml"/><Relationship Id="rId9" Type="http://schemas.openxmlformats.org/officeDocument/2006/relationships/slideLayout" Target="../slideLayouts/slideLayout445.xml"/></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456.xml"/><Relationship Id="rId13" Type="http://schemas.openxmlformats.org/officeDocument/2006/relationships/theme" Target="../theme/theme44.xml"/><Relationship Id="rId3" Type="http://schemas.openxmlformats.org/officeDocument/2006/relationships/slideLayout" Target="../slideLayouts/slideLayout451.xml"/><Relationship Id="rId7" Type="http://schemas.openxmlformats.org/officeDocument/2006/relationships/slideLayout" Target="../slideLayouts/slideLayout455.xml"/><Relationship Id="rId12" Type="http://schemas.openxmlformats.org/officeDocument/2006/relationships/slideLayout" Target="../slideLayouts/slideLayout460.xml"/><Relationship Id="rId2" Type="http://schemas.openxmlformats.org/officeDocument/2006/relationships/slideLayout" Target="../slideLayouts/slideLayout450.xml"/><Relationship Id="rId1" Type="http://schemas.openxmlformats.org/officeDocument/2006/relationships/slideLayout" Target="../slideLayouts/slideLayout449.xml"/><Relationship Id="rId6" Type="http://schemas.openxmlformats.org/officeDocument/2006/relationships/slideLayout" Target="../slideLayouts/slideLayout454.xml"/><Relationship Id="rId11" Type="http://schemas.openxmlformats.org/officeDocument/2006/relationships/slideLayout" Target="../slideLayouts/slideLayout459.xml"/><Relationship Id="rId5" Type="http://schemas.openxmlformats.org/officeDocument/2006/relationships/slideLayout" Target="../slideLayouts/slideLayout453.xml"/><Relationship Id="rId10" Type="http://schemas.openxmlformats.org/officeDocument/2006/relationships/slideLayout" Target="../slideLayouts/slideLayout458.xml"/><Relationship Id="rId4" Type="http://schemas.openxmlformats.org/officeDocument/2006/relationships/slideLayout" Target="../slideLayouts/slideLayout452.xml"/><Relationship Id="rId9" Type="http://schemas.openxmlformats.org/officeDocument/2006/relationships/slideLayout" Target="../slideLayouts/slideLayout457.xml"/></Relationships>
</file>

<file path=ppt/slideMasters/_rels/slideMaster45.xml.rels><?xml version="1.0" encoding="UTF-8" standalone="yes"?>
<Relationships xmlns="http://schemas.openxmlformats.org/package/2006/relationships"><Relationship Id="rId8" Type="http://schemas.openxmlformats.org/officeDocument/2006/relationships/slideLayout" Target="../slideLayouts/slideLayout468.xml"/><Relationship Id="rId13" Type="http://schemas.openxmlformats.org/officeDocument/2006/relationships/theme" Target="../theme/theme45.xml"/><Relationship Id="rId3" Type="http://schemas.openxmlformats.org/officeDocument/2006/relationships/slideLayout" Target="../slideLayouts/slideLayout463.xml"/><Relationship Id="rId7" Type="http://schemas.openxmlformats.org/officeDocument/2006/relationships/slideLayout" Target="../slideLayouts/slideLayout467.xml"/><Relationship Id="rId12" Type="http://schemas.openxmlformats.org/officeDocument/2006/relationships/slideLayout" Target="../slideLayouts/slideLayout472.xml"/><Relationship Id="rId2" Type="http://schemas.openxmlformats.org/officeDocument/2006/relationships/slideLayout" Target="../slideLayouts/slideLayout462.xml"/><Relationship Id="rId1" Type="http://schemas.openxmlformats.org/officeDocument/2006/relationships/slideLayout" Target="../slideLayouts/slideLayout461.xml"/><Relationship Id="rId6" Type="http://schemas.openxmlformats.org/officeDocument/2006/relationships/slideLayout" Target="../slideLayouts/slideLayout466.xml"/><Relationship Id="rId11" Type="http://schemas.openxmlformats.org/officeDocument/2006/relationships/slideLayout" Target="../slideLayouts/slideLayout471.xml"/><Relationship Id="rId5" Type="http://schemas.openxmlformats.org/officeDocument/2006/relationships/slideLayout" Target="../slideLayouts/slideLayout465.xml"/><Relationship Id="rId10" Type="http://schemas.openxmlformats.org/officeDocument/2006/relationships/slideLayout" Target="../slideLayouts/slideLayout470.xml"/><Relationship Id="rId4" Type="http://schemas.openxmlformats.org/officeDocument/2006/relationships/slideLayout" Target="../slideLayouts/slideLayout464.xml"/><Relationship Id="rId9" Type="http://schemas.openxmlformats.org/officeDocument/2006/relationships/slideLayout" Target="../slideLayouts/slideLayout469.xml"/><Relationship Id="rId14" Type="http://schemas.openxmlformats.org/officeDocument/2006/relationships/image" Target="../media/image1.png"/></Relationships>
</file>

<file path=ppt/slideMasters/_rels/slideMaster46.xml.rels><?xml version="1.0" encoding="UTF-8" standalone="yes"?>
<Relationships xmlns="http://schemas.openxmlformats.org/package/2006/relationships"><Relationship Id="rId8" Type="http://schemas.openxmlformats.org/officeDocument/2006/relationships/slideLayout" Target="../slideLayouts/slideLayout480.xml"/><Relationship Id="rId13" Type="http://schemas.openxmlformats.org/officeDocument/2006/relationships/theme" Target="../theme/theme46.xml"/><Relationship Id="rId3" Type="http://schemas.openxmlformats.org/officeDocument/2006/relationships/slideLayout" Target="../slideLayouts/slideLayout475.xml"/><Relationship Id="rId7" Type="http://schemas.openxmlformats.org/officeDocument/2006/relationships/slideLayout" Target="../slideLayouts/slideLayout479.xml"/><Relationship Id="rId12" Type="http://schemas.openxmlformats.org/officeDocument/2006/relationships/slideLayout" Target="../slideLayouts/slideLayout484.xml"/><Relationship Id="rId2" Type="http://schemas.openxmlformats.org/officeDocument/2006/relationships/slideLayout" Target="../slideLayouts/slideLayout474.xml"/><Relationship Id="rId1" Type="http://schemas.openxmlformats.org/officeDocument/2006/relationships/slideLayout" Target="../slideLayouts/slideLayout473.xml"/><Relationship Id="rId6" Type="http://schemas.openxmlformats.org/officeDocument/2006/relationships/slideLayout" Target="../slideLayouts/slideLayout478.xml"/><Relationship Id="rId11" Type="http://schemas.openxmlformats.org/officeDocument/2006/relationships/slideLayout" Target="../slideLayouts/slideLayout483.xml"/><Relationship Id="rId5" Type="http://schemas.openxmlformats.org/officeDocument/2006/relationships/slideLayout" Target="../slideLayouts/slideLayout477.xml"/><Relationship Id="rId10" Type="http://schemas.openxmlformats.org/officeDocument/2006/relationships/slideLayout" Target="../slideLayouts/slideLayout482.xml"/><Relationship Id="rId4" Type="http://schemas.openxmlformats.org/officeDocument/2006/relationships/slideLayout" Target="../slideLayouts/slideLayout476.xml"/><Relationship Id="rId9" Type="http://schemas.openxmlformats.org/officeDocument/2006/relationships/slideLayout" Target="../slideLayouts/slideLayout481.xml"/><Relationship Id="rId14" Type="http://schemas.openxmlformats.org/officeDocument/2006/relationships/image" Target="../media/image1.png"/></Relationships>
</file>

<file path=ppt/slideMasters/_rels/slideMaster47.xml.rels><?xml version="1.0" encoding="UTF-8" standalone="yes"?>
<Relationships xmlns="http://schemas.openxmlformats.org/package/2006/relationships"><Relationship Id="rId8" Type="http://schemas.openxmlformats.org/officeDocument/2006/relationships/slideLayout" Target="../slideLayouts/slideLayout492.xml"/><Relationship Id="rId13" Type="http://schemas.openxmlformats.org/officeDocument/2006/relationships/theme" Target="../theme/theme47.xml"/><Relationship Id="rId3" Type="http://schemas.openxmlformats.org/officeDocument/2006/relationships/slideLayout" Target="../slideLayouts/slideLayout487.xml"/><Relationship Id="rId7" Type="http://schemas.openxmlformats.org/officeDocument/2006/relationships/slideLayout" Target="../slideLayouts/slideLayout491.xml"/><Relationship Id="rId12" Type="http://schemas.openxmlformats.org/officeDocument/2006/relationships/slideLayout" Target="../slideLayouts/slideLayout496.xml"/><Relationship Id="rId2" Type="http://schemas.openxmlformats.org/officeDocument/2006/relationships/slideLayout" Target="../slideLayouts/slideLayout486.xml"/><Relationship Id="rId1" Type="http://schemas.openxmlformats.org/officeDocument/2006/relationships/slideLayout" Target="../slideLayouts/slideLayout485.xml"/><Relationship Id="rId6" Type="http://schemas.openxmlformats.org/officeDocument/2006/relationships/slideLayout" Target="../slideLayouts/slideLayout490.xml"/><Relationship Id="rId11" Type="http://schemas.openxmlformats.org/officeDocument/2006/relationships/slideLayout" Target="../slideLayouts/slideLayout495.xml"/><Relationship Id="rId5" Type="http://schemas.openxmlformats.org/officeDocument/2006/relationships/slideLayout" Target="../slideLayouts/slideLayout489.xml"/><Relationship Id="rId10" Type="http://schemas.openxmlformats.org/officeDocument/2006/relationships/slideLayout" Target="../slideLayouts/slideLayout494.xml"/><Relationship Id="rId4" Type="http://schemas.openxmlformats.org/officeDocument/2006/relationships/slideLayout" Target="../slideLayouts/slideLayout488.xml"/><Relationship Id="rId9" Type="http://schemas.openxmlformats.org/officeDocument/2006/relationships/slideLayout" Target="../slideLayouts/slideLayout493.xml"/></Relationships>
</file>

<file path=ppt/slideMasters/_rels/slideMaster48.xml.rels><?xml version="1.0" encoding="UTF-8" standalone="yes"?>
<Relationships xmlns="http://schemas.openxmlformats.org/package/2006/relationships"><Relationship Id="rId8" Type="http://schemas.openxmlformats.org/officeDocument/2006/relationships/slideLayout" Target="../slideLayouts/slideLayout504.xml"/><Relationship Id="rId3" Type="http://schemas.openxmlformats.org/officeDocument/2006/relationships/slideLayout" Target="../slideLayouts/slideLayout499.xml"/><Relationship Id="rId7" Type="http://schemas.openxmlformats.org/officeDocument/2006/relationships/slideLayout" Target="../slideLayouts/slideLayout503.xml"/><Relationship Id="rId12" Type="http://schemas.openxmlformats.org/officeDocument/2006/relationships/theme" Target="../theme/theme48.xml"/><Relationship Id="rId2" Type="http://schemas.openxmlformats.org/officeDocument/2006/relationships/slideLayout" Target="../slideLayouts/slideLayout498.xml"/><Relationship Id="rId1" Type="http://schemas.openxmlformats.org/officeDocument/2006/relationships/slideLayout" Target="../slideLayouts/slideLayout497.xml"/><Relationship Id="rId6" Type="http://schemas.openxmlformats.org/officeDocument/2006/relationships/slideLayout" Target="../slideLayouts/slideLayout502.xml"/><Relationship Id="rId11" Type="http://schemas.openxmlformats.org/officeDocument/2006/relationships/slideLayout" Target="../slideLayouts/slideLayout507.xml"/><Relationship Id="rId5" Type="http://schemas.openxmlformats.org/officeDocument/2006/relationships/slideLayout" Target="../slideLayouts/slideLayout501.xml"/><Relationship Id="rId10" Type="http://schemas.openxmlformats.org/officeDocument/2006/relationships/slideLayout" Target="../slideLayouts/slideLayout506.xml"/><Relationship Id="rId4" Type="http://schemas.openxmlformats.org/officeDocument/2006/relationships/slideLayout" Target="../slideLayouts/slideLayout500.xml"/><Relationship Id="rId9" Type="http://schemas.openxmlformats.org/officeDocument/2006/relationships/slideLayout" Target="../slideLayouts/slideLayout50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5"/>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a:t>Click edit Master title style</a:t>
            </a:r>
          </a:p>
        </p:txBody>
      </p:sp>
      <p:pic>
        <p:nvPicPr>
          <p:cNvPr id="9" name="Picture 8" descr="footer.png"/>
          <p:cNvPicPr>
            <a:picLocks noChangeAspect="1"/>
          </p:cNvPicPr>
          <p:nvPr userDrawn="1"/>
        </p:nvPicPr>
        <p:blipFill>
          <a:blip r:embed="rId16"/>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7">
            <a:lum bright="-8000"/>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8"/>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20" r:id="rId10"/>
    <p:sldLayoutId id="2147483921" r:id="rId11"/>
    <p:sldLayoutId id="2147483922" r:id="rId12"/>
    <p:sldLayoutId id="2147483923" r:id="rId13"/>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55D46416-474E-184B-A5AD-7D0BC91A8C60}"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25344"/>
            <a:ext cx="1080120" cy="312522"/>
          </a:xfrm>
          <a:prstGeom prst="rect">
            <a:avLst/>
          </a:prstGeom>
        </p:spPr>
      </p:pic>
    </p:spTree>
    <p:extLst>
      <p:ext uri="{BB962C8B-B14F-4D97-AF65-F5344CB8AC3E}">
        <p14:creationId xmlns:p14="http://schemas.microsoft.com/office/powerpoint/2010/main" val="1194972499"/>
      </p:ext>
    </p:extLst>
  </p:cSld>
  <p:clrMap bg1="lt1" tx1="dk1" bg2="lt2" tx2="dk2" accent1="accent1" accent2="accent2" accent3="accent3" accent4="accent4" accent5="accent5" accent6="accent6" hlink="hlink" folHlink="folHlink"/>
  <p:sldLayoutIdLst>
    <p:sldLayoutId id="2147484075" r:id="rId1"/>
    <p:sldLayoutId id="2147484076" r:id="rId2"/>
    <p:sldLayoutId id="2147484077" r:id="rId3"/>
    <p:sldLayoutId id="2147484078" r:id="rId4"/>
    <p:sldLayoutId id="2147484079" r:id="rId5"/>
    <p:sldLayoutId id="2147484080" r:id="rId6"/>
    <p:sldLayoutId id="2147484081" r:id="rId7"/>
    <p:sldLayoutId id="2147484082" r:id="rId8"/>
    <p:sldLayoutId id="2147484083" r:id="rId9"/>
    <p:sldLayoutId id="2147484084" r:id="rId10"/>
    <p:sldLayoutId id="2147484085" r:id="rId11"/>
    <p:sldLayoutId id="214748408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r>
              <a:rPr lang="en-US" altLang="en-US" dirty="0">
                <a:solidFill>
                  <a:srgbClr val="000000"/>
                </a:solidFill>
              </a:rPr>
              <a:t>CHIPPER: HPCA 2011</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272753442"/>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7860052"/>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151711694"/>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691673417"/>
      </p:ext>
    </p:extLst>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079760595"/>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12B59C95-9F24-CC4B-832C-1D8C21792A4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955159085"/>
      </p:ext>
    </p:extLst>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 id="214748498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58009255"/>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5848122"/>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921638257"/>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4/25/19</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2826778"/>
      </p:ext>
    </p:extLst>
  </p:cSld>
  <p:clrMap bg1="lt1" tx1="dk1" bg2="lt2" tx2="dk2" accent1="accent1" accent2="accent2" accent3="accent3" accent4="accent4" accent5="accent5" accent6="accent6" hlink="hlink" folHlink="folHlink"/>
  <p:sldLayoutIdLst>
    <p:sldLayoutId id="2147485666" r:id="rId1"/>
    <p:sldLayoutId id="2147485667" r:id="rId2"/>
    <p:sldLayoutId id="2147485668" r:id="rId3"/>
    <p:sldLayoutId id="2147485669" r:id="rId4"/>
    <p:sldLayoutId id="2147485670" r:id="rId5"/>
    <p:sldLayoutId id="2147485671" r:id="rId6"/>
    <p:sldLayoutId id="2147485672" r:id="rId7"/>
    <p:sldLayoutId id="2147485673" r:id="rId8"/>
    <p:sldLayoutId id="2147485674" r:id="rId9"/>
    <p:sldLayoutId id="2147485675" r:id="rId10"/>
    <p:sldLayoutId id="2147485676" r:id="rId11"/>
    <p:sldLayoutId id="2147485677"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448738813"/>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 id="214748572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2019. 4. 25.</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377926446"/>
      </p:ext>
    </p:extLst>
  </p:cSld>
  <p:clrMap bg1="lt1" tx1="dk1" bg2="lt2" tx2="dk2" accent1="accent1" accent2="accent2" accent3="accent3" accent4="accent4" accent5="accent5" accent6="accent6" hlink="hlink" folHlink="folHlink"/>
  <p:sldLayoutIdLst>
    <p:sldLayoutId id="2147486473" r:id="rId1"/>
    <p:sldLayoutId id="2147486474" r:id="rId2"/>
    <p:sldLayoutId id="2147486475" r:id="rId3"/>
    <p:sldLayoutId id="2147486476" r:id="rId4"/>
    <p:sldLayoutId id="2147486477" r:id="rId5"/>
    <p:sldLayoutId id="2147486478" r:id="rId6"/>
    <p:sldLayoutId id="2147486479" r:id="rId7"/>
  </p:sldLayoutIdLst>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218258153"/>
      </p:ext>
    </p:extLst>
  </p:cSld>
  <p:clrMap bg1="lt1" tx1="dk1" bg2="lt2" tx2="dk2" accent1="accent1" accent2="accent2" accent3="accent3" accent4="accent4" accent5="accent5" accent6="accent6" hlink="hlink" folHlink="folHlink"/>
  <p:sldLayoutIdLst>
    <p:sldLayoutId id="2147486595" r:id="rId1"/>
    <p:sldLayoutId id="2147486596" r:id="rId2"/>
    <p:sldLayoutId id="2147486597" r:id="rId3"/>
    <p:sldLayoutId id="2147486598" r:id="rId4"/>
    <p:sldLayoutId id="2147486599" r:id="rId5"/>
    <p:sldLayoutId id="2147486600" r:id="rId6"/>
    <p:sldLayoutId id="2147486601" r:id="rId7"/>
    <p:sldLayoutId id="2147486602" r:id="rId8"/>
    <p:sldLayoutId id="2147486603" r:id="rId9"/>
    <p:sldLayoutId id="2147486604" r:id="rId10"/>
    <p:sldLayoutId id="214748660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494495"/>
      </p:ext>
    </p:extLst>
  </p:cSld>
  <p:clrMap bg1="lt1" tx1="dk1" bg2="lt2" tx2="dk2" accent1="accent1" accent2="accent2" accent3="accent3" accent4="accent4" accent5="accent5" accent6="accent6" hlink="hlink" folHlink="folHlink"/>
  <p:sldLayoutIdLst>
    <p:sldLayoutId id="2147486872" r:id="rId1"/>
    <p:sldLayoutId id="2147486873" r:id="rId2"/>
    <p:sldLayoutId id="2147486874" r:id="rId3"/>
    <p:sldLayoutId id="2147486875" r:id="rId4"/>
    <p:sldLayoutId id="2147486876" r:id="rId5"/>
    <p:sldLayoutId id="2147486877" r:id="rId6"/>
    <p:sldLayoutId id="2147486878" r:id="rId7"/>
    <p:sldLayoutId id="2147486879" r:id="rId8"/>
    <p:sldLayoutId id="2147486880" r:id="rId9"/>
    <p:sldLayoutId id="2147486881" r:id="rId10"/>
    <p:sldLayoutId id="2147486882"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107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3107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B223C560-0E5F-EA4E-BC8F-576A57968152}" type="slidenum">
              <a:rPr lang="en-US" altLang="en-US"/>
              <a:pPr>
                <a:defRPr/>
              </a:pPr>
              <a:t>‹#›</a:t>
            </a:fld>
            <a:endParaRPr lang="en-US" altLang="en-US"/>
          </a:p>
        </p:txBody>
      </p:sp>
      <p:sp>
        <p:nvSpPr>
          <p:cNvPr id="13107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3107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31080"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2993472234"/>
      </p:ext>
    </p:extLst>
  </p:cSld>
  <p:clrMap bg1="lt1" tx1="dk1" bg2="lt2" tx2="dk2" accent1="accent1" accent2="accent2" accent3="accent3" accent4="accent4" accent5="accent5" accent6="accent6" hlink="hlink" folHlink="folHlink"/>
  <p:sldLayoutIdLst>
    <p:sldLayoutId id="2147487121" r:id="rId1"/>
    <p:sldLayoutId id="2147487122" r:id="rId2"/>
    <p:sldLayoutId id="2147487123" r:id="rId3"/>
    <p:sldLayoutId id="2147487124" r:id="rId4"/>
    <p:sldLayoutId id="2147487125" r:id="rId5"/>
    <p:sldLayoutId id="2147487126" r:id="rId6"/>
    <p:sldLayoutId id="2147487127" r:id="rId7"/>
    <p:sldLayoutId id="2147487128" r:id="rId8"/>
    <p:sldLayoutId id="2147487129" r:id="rId9"/>
    <p:sldLayoutId id="2147487130" r:id="rId10"/>
    <p:sldLayoutId id="21474871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4/25/19</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929406329"/>
      </p:ext>
    </p:extLst>
  </p:cSld>
  <p:clrMap bg1="lt1" tx1="dk1" bg2="lt2" tx2="dk2" accent1="accent1" accent2="accent2" accent3="accent3" accent4="accent4" accent5="accent5" accent6="accent6" hlink="hlink" folHlink="folHlink"/>
  <p:sldLayoutIdLst>
    <p:sldLayoutId id="2147487145" r:id="rId1"/>
    <p:sldLayoutId id="2147487146" r:id="rId2"/>
    <p:sldLayoutId id="2147487147" r:id="rId3"/>
    <p:sldLayoutId id="2147487148" r:id="rId4"/>
    <p:sldLayoutId id="2147487149" r:id="rId5"/>
    <p:sldLayoutId id="2147487150" r:id="rId6"/>
    <p:sldLayoutId id="2147487151" r:id="rId7"/>
    <p:sldLayoutId id="2147487152" r:id="rId8"/>
    <p:sldLayoutId id="2147487153" r:id="rId9"/>
    <p:sldLayoutId id="2147487154" r:id="rId10"/>
    <p:sldLayoutId id="2147487155" r:id="rId11"/>
    <p:sldLayoutId id="214748715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69987"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EFC36330-171D-874A-B302-CA3D70443983}" type="slidenum">
              <a:rPr lang="en-US" altLang="en-US"/>
              <a:pPr>
                <a:defRPr/>
              </a:pPr>
              <a:t>‹#›</a:t>
            </a:fld>
            <a:endParaRPr lang="en-US" altLang="en-US"/>
          </a:p>
        </p:txBody>
      </p:sp>
      <p:sp>
        <p:nvSpPr>
          <p:cNvPr id="16999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6999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69992"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373560839"/>
      </p:ext>
    </p:extLst>
  </p:cSld>
  <p:clrMap bg1="lt1" tx1="dk1" bg2="lt2" tx2="dk2" accent1="accent1" accent2="accent2" accent3="accent3" accent4="accent4" accent5="accent5" accent6="accent6" hlink="hlink" folHlink="folHlink"/>
  <p:sldLayoutIdLst>
    <p:sldLayoutId id="2147487195" r:id="rId1"/>
    <p:sldLayoutId id="2147487196" r:id="rId2"/>
    <p:sldLayoutId id="2147487197" r:id="rId3"/>
    <p:sldLayoutId id="2147487198" r:id="rId4"/>
    <p:sldLayoutId id="2147487199" r:id="rId5"/>
    <p:sldLayoutId id="2147487200" r:id="rId6"/>
    <p:sldLayoutId id="2147487201" r:id="rId7"/>
    <p:sldLayoutId id="2147487202" r:id="rId8"/>
    <p:sldLayoutId id="2147487203" r:id="rId9"/>
    <p:sldLayoutId id="2147487204" r:id="rId10"/>
    <p:sldLayoutId id="214748720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72694B9D-8BFE-654E-8D86-2D1B27ECA5D0}" type="slidenum">
              <a:rPr lang="en-US" altLang="en-US"/>
              <a:pPr>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37550987"/>
      </p:ext>
    </p:extLst>
  </p:cSld>
  <p:clrMap bg1="lt1" tx1="dk1" bg2="lt2" tx2="dk2" accent1="accent1" accent2="accent2" accent3="accent3" accent4="accent4" accent5="accent5" accent6="accent6" hlink="hlink" folHlink="folHlink"/>
  <p:sldLayoutIdLst>
    <p:sldLayoutId id="2147487207" r:id="rId1"/>
    <p:sldLayoutId id="2147487208" r:id="rId2"/>
    <p:sldLayoutId id="2147487209" r:id="rId3"/>
    <p:sldLayoutId id="2147487210" r:id="rId4"/>
    <p:sldLayoutId id="2147487211" r:id="rId5"/>
    <p:sldLayoutId id="2147487212" r:id="rId6"/>
    <p:sldLayoutId id="2147487213" r:id="rId7"/>
    <p:sldLayoutId id="2147487214" r:id="rId8"/>
    <p:sldLayoutId id="2147487215" r:id="rId9"/>
    <p:sldLayoutId id="2147487216" r:id="rId10"/>
    <p:sldLayoutId id="2147487217"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94431041"/>
      </p:ext>
    </p:extLst>
  </p:cSld>
  <p:clrMap bg1="lt1" tx1="dk1" bg2="lt2" tx2="dk2" accent1="accent1" accent2="accent2" accent3="accent3" accent4="accent4" accent5="accent5" accent6="accent6" hlink="hlink" folHlink="folHlink"/>
  <p:sldLayoutIdLst>
    <p:sldLayoutId id="2147487259" r:id="rId1"/>
    <p:sldLayoutId id="2147487260" r:id="rId2"/>
    <p:sldLayoutId id="2147487261" r:id="rId3"/>
    <p:sldLayoutId id="2147487262" r:id="rId4"/>
    <p:sldLayoutId id="2147487263" r:id="rId5"/>
    <p:sldLayoutId id="2147487264" r:id="rId6"/>
    <p:sldLayoutId id="2147487265" r:id="rId7"/>
    <p:sldLayoutId id="2147487266" r:id="rId8"/>
    <p:sldLayoutId id="2147487267" r:id="rId9"/>
    <p:sldLayoutId id="2147487268" r:id="rId10"/>
    <p:sldLayoutId id="214748726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07527537"/>
      </p:ext>
    </p:extLst>
  </p:cSld>
  <p:clrMap bg1="lt1" tx1="dk1" bg2="lt2" tx2="dk2" accent1="accent1" accent2="accent2" accent3="accent3" accent4="accent4" accent5="accent5" accent6="accent6" hlink="hlink" folHlink="folHlink"/>
  <p:sldLayoutIdLst>
    <p:sldLayoutId id="2147487575" r:id="rId1"/>
    <p:sldLayoutId id="2147487576" r:id="rId2"/>
    <p:sldLayoutId id="2147487577" r:id="rId3"/>
    <p:sldLayoutId id="2147487578" r:id="rId4"/>
    <p:sldLayoutId id="2147487579" r:id="rId5"/>
    <p:sldLayoutId id="2147487580" r:id="rId6"/>
    <p:sldLayoutId id="2147487581" r:id="rId7"/>
    <p:sldLayoutId id="2147487582" r:id="rId8"/>
    <p:sldLayoutId id="2147487583" r:id="rId9"/>
    <p:sldLayoutId id="2147487584" r:id="rId10"/>
    <p:sldLayoutId id="214748758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24069023"/>
      </p:ext>
    </p:extLst>
  </p:cSld>
  <p:clrMap bg1="lt1" tx1="dk1" bg2="lt2" tx2="dk2" accent1="accent1" accent2="accent2" accent3="accent3" accent4="accent4" accent5="accent5" accent6="accent6" hlink="hlink" folHlink="folHlink"/>
  <p:sldLayoutIdLst>
    <p:sldLayoutId id="2147487624" r:id="rId1"/>
    <p:sldLayoutId id="2147487625" r:id="rId2"/>
    <p:sldLayoutId id="2147487626" r:id="rId3"/>
    <p:sldLayoutId id="2147487627" r:id="rId4"/>
    <p:sldLayoutId id="2147487628" r:id="rId5"/>
    <p:sldLayoutId id="2147487629" r:id="rId6"/>
    <p:sldLayoutId id="2147487630" r:id="rId7"/>
    <p:sldLayoutId id="2147487631" r:id="rId8"/>
    <p:sldLayoutId id="2147487632" r:id="rId9"/>
    <p:sldLayoutId id="2147487633" r:id="rId10"/>
    <p:sldLayoutId id="214748763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solidFill>
                  <a:srgbClr val="000000"/>
                </a:solidFill>
              </a:rPr>
              <a:pPr/>
              <a:t>‹#›</a:t>
            </a:fld>
            <a:endParaRPr 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826463370"/>
      </p:ext>
    </p:extLst>
  </p:cSld>
  <p:clrMap bg1="lt1" tx1="dk1" bg2="lt2" tx2="dk2" accent1="accent1" accent2="accent2" accent3="accent3" accent4="accent4" accent5="accent5" accent6="accent6" hlink="hlink" folHlink="folHlink"/>
  <p:sldLayoutIdLst>
    <p:sldLayoutId id="2147487744" r:id="rId1"/>
    <p:sldLayoutId id="2147487745" r:id="rId2"/>
    <p:sldLayoutId id="2147487746" r:id="rId3"/>
    <p:sldLayoutId id="2147487747" r:id="rId4"/>
    <p:sldLayoutId id="2147487748" r:id="rId5"/>
    <p:sldLayoutId id="2147487749" r:id="rId6"/>
    <p:sldLayoutId id="2147487750" r:id="rId7"/>
    <p:sldLayoutId id="2147487751" r:id="rId8"/>
    <p:sldLayoutId id="2147487752" r:id="rId9"/>
    <p:sldLayoutId id="2147487753" r:id="rId10"/>
    <p:sldLayoutId id="2147487754"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Tree>
    <p:extLst>
      <p:ext uri="{BB962C8B-B14F-4D97-AF65-F5344CB8AC3E}">
        <p14:creationId xmlns:p14="http://schemas.microsoft.com/office/powerpoint/2010/main" val="230368275"/>
      </p:ext>
    </p:extLst>
  </p:cSld>
  <p:clrMap bg1="lt1" tx1="dk1" bg2="lt2" tx2="dk2" accent1="accent1" accent2="accent2" accent3="accent3" accent4="accent4" accent5="accent5" accent6="accent6" hlink="hlink" folHlink="folHlink"/>
  <p:sldLayoutIdLst>
    <p:sldLayoutId id="2147488086" r:id="rId1"/>
    <p:sldLayoutId id="2147488087" r:id="rId2"/>
    <p:sldLayoutId id="2147488088" r:id="rId3"/>
    <p:sldLayoutId id="2147488089" r:id="rId4"/>
    <p:sldLayoutId id="2147488090" r:id="rId5"/>
    <p:sldLayoutId id="2147488091" r:id="rId6"/>
    <p:sldLayoutId id="2147488092" r:id="rId7"/>
    <p:sldLayoutId id="2147488093" r:id="rId8"/>
    <p:sldLayoutId id="2147488094" r:id="rId9"/>
    <p:sldLayoutId id="2147488095" r:id="rId10"/>
    <p:sldLayoutId id="214748809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spTree>
    <p:extLst>
      <p:ext uri="{BB962C8B-B14F-4D97-AF65-F5344CB8AC3E}">
        <p14:creationId xmlns:p14="http://schemas.microsoft.com/office/powerpoint/2010/main" val="1573160285"/>
      </p:ext>
    </p:extLst>
  </p:cSld>
  <p:clrMap bg1="lt1" tx1="dk1" bg2="lt2" tx2="dk2" accent1="accent1" accent2="accent2" accent3="accent3" accent4="accent4" accent5="accent5" accent6="accent6" hlink="hlink" folHlink="folHlink"/>
  <p:sldLayoutIdLst>
    <p:sldLayoutId id="2147488098" r:id="rId1"/>
    <p:sldLayoutId id="2147488099" r:id="rId2"/>
    <p:sldLayoutId id="2147488100" r:id="rId3"/>
    <p:sldLayoutId id="2147488101" r:id="rId4"/>
    <p:sldLayoutId id="2147488102" r:id="rId5"/>
    <p:sldLayoutId id="2147488103" r:id="rId6"/>
    <p:sldLayoutId id="2147488104" r:id="rId7"/>
    <p:sldLayoutId id="2147488105" r:id="rId8"/>
    <p:sldLayoutId id="2147488106" r:id="rId9"/>
    <p:sldLayoutId id="2147488107" r:id="rId10"/>
    <p:sldLayoutId id="214748810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626765284"/>
      </p:ext>
    </p:extLst>
  </p:cSld>
  <p:clrMap bg1="lt1" tx1="dk1" bg2="lt2" tx2="dk2" accent1="accent1" accent2="accent2" accent3="accent3" accent4="accent4" accent5="accent5" accent6="accent6" hlink="hlink" folHlink="folHlink"/>
  <p:sldLayoutIdLst>
    <p:sldLayoutId id="2147488266" r:id="rId1"/>
    <p:sldLayoutId id="2147488267" r:id="rId2"/>
    <p:sldLayoutId id="2147488268" r:id="rId3"/>
    <p:sldLayoutId id="2147488269" r:id="rId4"/>
    <p:sldLayoutId id="2147488270" r:id="rId5"/>
    <p:sldLayoutId id="2147488271" r:id="rId6"/>
    <p:sldLayoutId id="2147488272" r:id="rId7"/>
    <p:sldLayoutId id="2147488273" r:id="rId8"/>
    <p:sldLayoutId id="2147488274" r:id="rId9"/>
    <p:sldLayoutId id="2147488275" r:id="rId10"/>
    <p:sldLayoutId id="2147488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56160158"/>
      </p:ext>
    </p:extLst>
  </p:cSld>
  <p:clrMap bg1="lt1" tx1="dk1" bg2="lt2" tx2="dk2" accent1="accent1" accent2="accent2" accent3="accent3" accent4="accent4" accent5="accent5" accent6="accent6" hlink="hlink" folHlink="folHlink"/>
  <p:sldLayoutIdLst>
    <p:sldLayoutId id="2147488329" r:id="rId1"/>
    <p:sldLayoutId id="2147488330"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571615621"/>
      </p:ext>
    </p:extLst>
  </p:cSld>
  <p:clrMap bg1="lt1" tx1="dk1" bg2="lt2" tx2="dk2" accent1="accent1" accent2="accent2" accent3="accent3" accent4="accent4" accent5="accent5" accent6="accent6" hlink="hlink" folHlink="folHlink"/>
  <p:sldLayoutIdLst>
    <p:sldLayoutId id="2147488332" r:id="rId1"/>
    <p:sldLayoutId id="2147488333" r:id="rId2"/>
    <p:sldLayoutId id="2147488334" r:id="rId3"/>
    <p:sldLayoutId id="2147488335" r:id="rId4"/>
    <p:sldLayoutId id="2147488336" r:id="rId5"/>
    <p:sldLayoutId id="2147488337" r:id="rId6"/>
    <p:sldLayoutId id="2147488338" r:id="rId7"/>
    <p:sldLayoutId id="2147488339" r:id="rId8"/>
    <p:sldLayoutId id="2147488340" r:id="rId9"/>
    <p:sldLayoutId id="2147488341" r:id="rId10"/>
    <p:sldLayoutId id="214748834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9116264"/>
      </p:ext>
    </p:extLst>
  </p:cSld>
  <p:clrMap bg1="lt1" tx1="dk1" bg2="lt2" tx2="dk2" accent1="accent1" accent2="accent2" accent3="accent3" accent4="accent4" accent5="accent5" accent6="accent6" hlink="hlink" folHlink="folHlink"/>
  <p:sldLayoutIdLst>
    <p:sldLayoutId id="2147488357" r:id="rId1"/>
    <p:sldLayoutId id="2147488358"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5538" name="Rectangle 1026">
            <a:extLst>
              <a:ext uri="{FF2B5EF4-FFF2-40B4-BE49-F238E27FC236}">
                <a16:creationId xmlns:a16="http://schemas.microsoft.com/office/drawing/2014/main" id="{293312E8-D4E9-DF40-A8C4-DF1173C808DE}"/>
              </a:ext>
            </a:extLst>
          </p:cNvPr>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65539" name="Rectangle 1027">
            <a:extLst>
              <a:ext uri="{FF2B5EF4-FFF2-40B4-BE49-F238E27FC236}">
                <a16:creationId xmlns:a16="http://schemas.microsoft.com/office/drawing/2014/main" id="{99E0C9D0-C579-0047-B2F6-E08FA639B3DA}"/>
              </a:ext>
            </a:extLst>
          </p:cNvPr>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a:extLst>
              <a:ext uri="{FF2B5EF4-FFF2-40B4-BE49-F238E27FC236}">
                <a16:creationId xmlns:a16="http://schemas.microsoft.com/office/drawing/2014/main" id="{23A0F77C-4198-5F4B-A635-231322DC2587}"/>
              </a:ext>
            </a:extLst>
          </p:cNvPr>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a:defRPr/>
            </a:pPr>
            <a:endParaRPr lang="en-US" altLang="en-US"/>
          </a:p>
        </p:txBody>
      </p:sp>
      <p:sp>
        <p:nvSpPr>
          <p:cNvPr id="100358" name="Rectangle 1030">
            <a:extLst>
              <a:ext uri="{FF2B5EF4-FFF2-40B4-BE49-F238E27FC236}">
                <a16:creationId xmlns:a16="http://schemas.microsoft.com/office/drawing/2014/main" id="{02C852AA-A1E8-8D4B-B4FB-6FB8486E1E9B}"/>
              </a:ext>
            </a:extLst>
          </p:cNvPr>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ea typeface="ＭＳ Ｐゴシック" charset="-128"/>
              </a:defRPr>
            </a:lvl1pPr>
          </a:lstStyle>
          <a:p>
            <a:pPr>
              <a:defRPr/>
            </a:pPr>
            <a:fld id="{E586AA2A-F159-A34D-9A1A-4E62B010AF7D}" type="slidenum">
              <a:rPr lang="en-US" altLang="en-US"/>
              <a:pPr>
                <a:defRPr/>
              </a:pPr>
              <a:t>‹#›</a:t>
            </a:fld>
            <a:endParaRPr lang="en-US" altLang="en-US"/>
          </a:p>
        </p:txBody>
      </p:sp>
      <p:sp>
        <p:nvSpPr>
          <p:cNvPr id="65542" name="Line 1032">
            <a:extLst>
              <a:ext uri="{FF2B5EF4-FFF2-40B4-BE49-F238E27FC236}">
                <a16:creationId xmlns:a16="http://schemas.microsoft.com/office/drawing/2014/main" id="{4BA4688A-F7FE-4548-AE49-2C5A7052C9EE}"/>
              </a:ext>
            </a:extLst>
          </p:cNvPr>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65543" name="Line 1033">
            <a:extLst>
              <a:ext uri="{FF2B5EF4-FFF2-40B4-BE49-F238E27FC236}">
                <a16:creationId xmlns:a16="http://schemas.microsoft.com/office/drawing/2014/main" id="{C27013B1-3B44-034A-99B2-F0E4C84B801C}"/>
              </a:ext>
            </a:extLst>
          </p:cNvPr>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1671557704"/>
      </p:ext>
    </p:extLst>
  </p:cSld>
  <p:clrMap bg1="lt1" tx1="dk1" bg2="lt2" tx2="dk2" accent1="accent1" accent2="accent2" accent3="accent3" accent4="accent4" accent5="accent5" accent6="accent6" hlink="hlink" folHlink="folHlink"/>
  <p:sldLayoutIdLst>
    <p:sldLayoutId id="2147488360" r:id="rId1"/>
    <p:sldLayoutId id="2147488361" r:id="rId2"/>
    <p:sldLayoutId id="2147488362" r:id="rId3"/>
    <p:sldLayoutId id="2147488363" r:id="rId4"/>
    <p:sldLayoutId id="2147488364" r:id="rId5"/>
    <p:sldLayoutId id="2147488365" r:id="rId6"/>
    <p:sldLayoutId id="2147488366" r:id="rId7"/>
    <p:sldLayoutId id="2147488367" r:id="rId8"/>
    <p:sldLayoutId id="2147488368" r:id="rId9"/>
    <p:sldLayoutId id="2147488369" r:id="rId10"/>
    <p:sldLayoutId id="2147488370" r:id="rId11"/>
    <p:sldLayoutId id="214748837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2304553026"/>
      </p:ext>
    </p:extLst>
  </p:cSld>
  <p:clrMap bg1="lt1" tx1="dk1" bg2="lt2" tx2="dk2" accent1="accent1" accent2="accent2" accent3="accent3" accent4="accent4" accent5="accent5" accent6="accent6" hlink="hlink" folHlink="folHlink"/>
  <p:sldLayoutIdLst>
    <p:sldLayoutId id="2147488373" r:id="rId1"/>
    <p:sldLayoutId id="2147488374" r:id="rId2"/>
    <p:sldLayoutId id="2147488375" r:id="rId3"/>
    <p:sldLayoutId id="2147488376" r:id="rId4"/>
    <p:sldLayoutId id="2147488377" r:id="rId5"/>
    <p:sldLayoutId id="2147488378" r:id="rId6"/>
    <p:sldLayoutId id="2147488379" r:id="rId7"/>
    <p:sldLayoutId id="2147488380" r:id="rId8"/>
    <p:sldLayoutId id="2147488381" r:id="rId9"/>
    <p:sldLayoutId id="2147488382" r:id="rId10"/>
    <p:sldLayoutId id="2147488383" r:id="rId11"/>
    <p:sldLayoutId id="214748838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1679335062"/>
      </p:ext>
    </p:extLst>
  </p:cSld>
  <p:clrMap bg1="lt1" tx1="dk1" bg2="lt2" tx2="dk2" accent1="accent1" accent2="accent2" accent3="accent3" accent4="accent4" accent5="accent5" accent6="accent6" hlink="hlink" folHlink="folHlink"/>
  <p:sldLayoutIdLst>
    <p:sldLayoutId id="2147488386" r:id="rId1"/>
    <p:sldLayoutId id="2147488387" r:id="rId2"/>
    <p:sldLayoutId id="2147488388" r:id="rId3"/>
    <p:sldLayoutId id="2147488389" r:id="rId4"/>
    <p:sldLayoutId id="2147488390" r:id="rId5"/>
    <p:sldLayoutId id="2147488391" r:id="rId6"/>
    <p:sldLayoutId id="2147488392" r:id="rId7"/>
    <p:sldLayoutId id="2147488393" r:id="rId8"/>
    <p:sldLayoutId id="2147488394" r:id="rId9"/>
    <p:sldLayoutId id="2147488395" r:id="rId10"/>
    <p:sldLayoutId id="2147488396" r:id="rId11"/>
    <p:sldLayoutId id="2147488397"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3425311610"/>
      </p:ext>
    </p:extLst>
  </p:cSld>
  <p:clrMap bg1="lt1" tx1="dk1" bg2="lt2" tx2="dk2" accent1="accent1" accent2="accent2" accent3="accent3" accent4="accent4" accent5="accent5" accent6="accent6" hlink="hlink" folHlink="folHlink"/>
  <p:sldLayoutIdLst>
    <p:sldLayoutId id="2147488399" r:id="rId1"/>
    <p:sldLayoutId id="2147488400" r:id="rId2"/>
    <p:sldLayoutId id="2147488401" r:id="rId3"/>
    <p:sldLayoutId id="2147488402" r:id="rId4"/>
    <p:sldLayoutId id="2147488403" r:id="rId5"/>
    <p:sldLayoutId id="2147488404" r:id="rId6"/>
    <p:sldLayoutId id="2147488405" r:id="rId7"/>
    <p:sldLayoutId id="2147488406" r:id="rId8"/>
    <p:sldLayoutId id="2147488407" r:id="rId9"/>
    <p:sldLayoutId id="2147488408" r:id="rId10"/>
    <p:sldLayoutId id="2147488409" r:id="rId11"/>
    <p:sldLayoutId id="2147488410"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defRPr>
            </a:lvl1pPr>
          </a:lstStyle>
          <a:p>
            <a:pPr fontAlgn="base">
              <a:spcBef>
                <a:spcPct val="0"/>
              </a:spcBef>
              <a:spcAft>
                <a:spcPct val="0"/>
              </a:spcAft>
              <a:defRPr/>
            </a:pPr>
            <a:fld id="{EE0FFC67-5E07-4C42-B234-6516D715DF1C}"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29299796"/>
      </p:ext>
    </p:extLst>
  </p:cSld>
  <p:clrMap bg1="lt1" tx1="dk1" bg2="lt2" tx2="dk2" accent1="accent1" accent2="accent2" accent3="accent3" accent4="accent4" accent5="accent5" accent6="accent6" hlink="hlink" folHlink="folHlink"/>
  <p:sldLayoutIdLst>
    <p:sldLayoutId id="2147488412" r:id="rId1"/>
    <p:sldLayoutId id="2147488413" r:id="rId2"/>
    <p:sldLayoutId id="2147488414" r:id="rId3"/>
    <p:sldLayoutId id="2147488415" r:id="rId4"/>
    <p:sldLayoutId id="2147488416" r:id="rId5"/>
    <p:sldLayoutId id="2147488417" r:id="rId6"/>
    <p:sldLayoutId id="2147488418" r:id="rId7"/>
    <p:sldLayoutId id="2147488419" r:id="rId8"/>
    <p:sldLayoutId id="2147488420" r:id="rId9"/>
    <p:sldLayoutId id="2147488421" r:id="rId10"/>
    <p:sldLayoutId id="2147488422" r:id="rId11"/>
    <p:sldLayoutId id="2147488423"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7315200" y="6492883"/>
            <a:ext cx="1828800" cy="365125"/>
          </a:xfrm>
          <a:prstGeom prst="rect">
            <a:avLst/>
          </a:prstGeom>
          <a:solidFill>
            <a:schemeClr val="bg1"/>
          </a:solidFill>
        </p:spPr>
        <p:txBody>
          <a:bodyPr vert="horz" lIns="91440" tIns="45720" rIns="91440" bIns="45720" rtlCol="0" anchor="ctr"/>
          <a:lstStyle>
            <a:lvl1pPr algn="r">
              <a:defRPr sz="2400" b="1">
                <a:solidFill>
                  <a:srgbClr val="0070C0"/>
                </a:solidFill>
              </a:defRPr>
            </a:lvl1pPr>
          </a:lstStyle>
          <a:p>
            <a:fld id="{BA2D8F13-174C-467F-9D40-7DDEF70CAB8C}" type="slidenum">
              <a:rPr lang="en-US" smtClean="0"/>
              <a:t>‹#›</a:t>
            </a:fld>
            <a:endParaRPr lang="en-US"/>
          </a:p>
        </p:txBody>
      </p:sp>
    </p:spTree>
    <p:extLst>
      <p:ext uri="{BB962C8B-B14F-4D97-AF65-F5344CB8AC3E}">
        <p14:creationId xmlns:p14="http://schemas.microsoft.com/office/powerpoint/2010/main" val="2495652856"/>
      </p:ext>
    </p:extLst>
  </p:cSld>
  <p:clrMap bg1="lt1" tx1="dk1" bg2="lt2" tx2="dk2" accent1="accent1" accent2="accent2" accent3="accent3" accent4="accent4" accent5="accent5" accent6="accent6" hlink="hlink" folHlink="folHlink"/>
  <p:sldLayoutIdLst>
    <p:sldLayoutId id="2147488425" r:id="rId1"/>
    <p:sldLayoutId id="2147488426" r:id="rId2"/>
    <p:sldLayoutId id="2147488427" r:id="rId3"/>
    <p:sldLayoutId id="2147488428" r:id="rId4"/>
    <p:sldLayoutId id="2147488429" r:id="rId5"/>
    <p:sldLayoutId id="2147488430" r:id="rId6"/>
    <p:sldLayoutId id="2147488431" r:id="rId7"/>
    <p:sldLayoutId id="2147488432" r:id="rId8"/>
    <p:sldLayoutId id="2147488433" r:id="rId9"/>
    <p:sldLayoutId id="2147488434" r:id="rId10"/>
    <p:sldLayoutId id="2147488435"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hyperlink" Target="https://people.inf.ethz.ch/omutlu" TargetMode="External"/></Relationships>
</file>

<file path=ppt/slides/_rels/slide2.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9.png"/><Relationship Id="rId7" Type="http://schemas.openxmlformats.org/officeDocument/2006/relationships/image" Target="../media/image12.png"/><Relationship Id="rId2" Type="http://schemas.openxmlformats.org/officeDocument/2006/relationships/notesSlide" Target="../notesSlides/notesSlide2.xml"/><Relationship Id="rId1" Type="http://schemas.openxmlformats.org/officeDocument/2006/relationships/slideLayout" Target="../slideLayouts/slideLayout429.xml"/><Relationship Id="rId6" Type="http://schemas.openxmlformats.org/officeDocument/2006/relationships/image" Target="../media/image11.png"/><Relationship Id="rId5" Type="http://schemas.openxmlformats.org/officeDocument/2006/relationships/image" Target="../media/image10.jpeg"/><Relationship Id="rId10" Type="http://schemas.openxmlformats.org/officeDocument/2006/relationships/image" Target="../media/image15.png"/><Relationship Id="rId4" Type="http://schemas.microsoft.com/office/2007/relationships/hdphoto" Target="../media/hdphoto1.wdp"/><Relationship Id="rId9" Type="http://schemas.openxmlformats.org/officeDocument/2006/relationships/image" Target="../media/image1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25.xml"/></Relationships>
</file>

<file path=ppt/slides/_rels/slide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0.jpeg"/><Relationship Id="rId1" Type="http://schemas.openxmlformats.org/officeDocument/2006/relationships/slideLayout" Target="../slideLayouts/slideLayout81.xml"/><Relationship Id="rId4" Type="http://schemas.openxmlformats.org/officeDocument/2006/relationships/image" Target="../media/image14.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0.jpeg"/><Relationship Id="rId1" Type="http://schemas.openxmlformats.org/officeDocument/2006/relationships/slideLayout" Target="../slideLayouts/slideLayout81.xml"/><Relationship Id="rId4" Type="http://schemas.openxmlformats.org/officeDocument/2006/relationships/image" Target="../media/image16.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0.jpeg"/><Relationship Id="rId1" Type="http://schemas.openxmlformats.org/officeDocument/2006/relationships/slideLayout" Target="../slideLayouts/slideLayout81.xml"/><Relationship Id="rId4" Type="http://schemas.openxmlformats.org/officeDocument/2006/relationships/image" Target="../media/image17.png"/></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18.png"/><Relationship Id="rId1" Type="http://schemas.openxmlformats.org/officeDocument/2006/relationships/slideLayout" Target="../slideLayouts/slideLayout8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10.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19.tiff"/></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4.jpg"/><Relationship Id="rId2" Type="http://schemas.openxmlformats.org/officeDocument/2006/relationships/image" Target="../media/image20.png"/><Relationship Id="rId1" Type="http://schemas.openxmlformats.org/officeDocument/2006/relationships/slideLayout" Target="../slideLayouts/slideLayout497.xml"/><Relationship Id="rId6" Type="http://schemas.openxmlformats.org/officeDocument/2006/relationships/image" Target="../media/image23.png"/><Relationship Id="rId5" Type="http://schemas.openxmlformats.org/officeDocument/2006/relationships/image" Target="../media/image1.png"/><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8.png"/><Relationship Id="rId2" Type="http://schemas.openxmlformats.org/officeDocument/2006/relationships/notesSlide" Target="../notesSlides/notesSlide3.xml"/><Relationship Id="rId1" Type="http://schemas.openxmlformats.org/officeDocument/2006/relationships/slideLayout" Target="../slideLayouts/slideLayout498.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3.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1.png"/><Relationship Id="rId7" Type="http://schemas.openxmlformats.org/officeDocument/2006/relationships/image" Target="../media/image32.png"/><Relationship Id="rId2" Type="http://schemas.openxmlformats.org/officeDocument/2006/relationships/notesSlide" Target="../notesSlides/notesSlide4.xml"/><Relationship Id="rId1" Type="http://schemas.openxmlformats.org/officeDocument/2006/relationships/slideLayout" Target="../slideLayouts/slideLayout498.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498.xml"/></Relationships>
</file>

<file path=ppt/slides/_rels/slide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498.xml"/></Relationships>
</file>

<file path=ppt/slides/_rels/slide16.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1.png"/><Relationship Id="rId7" Type="http://schemas.openxmlformats.org/officeDocument/2006/relationships/image" Target="../media/image32.png"/><Relationship Id="rId2" Type="http://schemas.openxmlformats.org/officeDocument/2006/relationships/notesSlide" Target="../notesSlides/notesSlide7.xml"/><Relationship Id="rId1" Type="http://schemas.openxmlformats.org/officeDocument/2006/relationships/slideLayout" Target="../slideLayouts/slideLayout498.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498.xml"/><Relationship Id="rId5" Type="http://schemas.openxmlformats.org/officeDocument/2006/relationships/image" Target="../media/image34.png"/><Relationship Id="rId4" Type="http://schemas.openxmlformats.org/officeDocument/2006/relationships/image" Target="../media/image30.png"/></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498.xml"/></Relationships>
</file>

<file path=ppt/slides/_rels/slide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0.xml"/><Relationship Id="rId1" Type="http://schemas.openxmlformats.org/officeDocument/2006/relationships/slideLayout" Target="../slideLayouts/slideLayout498.xml"/></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498.xml"/></Relationships>
</file>

<file path=ppt/slides/_rels/slide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498.xml"/></Relationships>
</file>

<file path=ppt/slides/_rels/slide2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3.xml"/><Relationship Id="rId1" Type="http://schemas.openxmlformats.org/officeDocument/2006/relationships/slideLayout" Target="../slideLayouts/slideLayout498.xml"/><Relationship Id="rId4" Type="http://schemas.openxmlformats.org/officeDocument/2006/relationships/image" Target="../media/image1.png"/></Relationships>
</file>

<file path=ppt/slides/_rels/slide2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4.xml"/><Relationship Id="rId1" Type="http://schemas.openxmlformats.org/officeDocument/2006/relationships/slideLayout" Target="../slideLayouts/slideLayout498.xml"/></Relationships>
</file>

<file path=ppt/slides/_rels/slide24.xml.rels><?xml version="1.0" encoding="UTF-8" standalone="yes"?>
<Relationships xmlns="http://schemas.openxmlformats.org/package/2006/relationships"><Relationship Id="rId8" Type="http://schemas.openxmlformats.org/officeDocument/2006/relationships/image" Target="../media/image24.jpg"/><Relationship Id="rId3" Type="http://schemas.openxmlformats.org/officeDocument/2006/relationships/image" Target="../media/image23.png"/><Relationship Id="rId7" Type="http://schemas.openxmlformats.org/officeDocument/2006/relationships/image" Target="../media/image1.png"/><Relationship Id="rId2" Type="http://schemas.openxmlformats.org/officeDocument/2006/relationships/notesSlide" Target="../notesSlides/notesSlide15.xml"/><Relationship Id="rId1" Type="http://schemas.openxmlformats.org/officeDocument/2006/relationships/slideLayout" Target="../slideLayouts/slideLayout497.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25.xml.rels><?xml version="1.0" encoding="UTF-8" standalone="yes"?>
<Relationships xmlns="http://schemas.openxmlformats.org/package/2006/relationships"><Relationship Id="rId8" Type="http://schemas.openxmlformats.org/officeDocument/2006/relationships/hyperlink" Target="https://people.inf.ethz.ch/omutlu/pub/Google-consumer-workloads-data-movement-and-PIM_asplos18-poster.pptx" TargetMode="External"/><Relationship Id="rId3" Type="http://schemas.openxmlformats.org/officeDocument/2006/relationships/hyperlink" Target="https://www.asplos2018.org/" TargetMode="External"/><Relationship Id="rId7" Type="http://schemas.openxmlformats.org/officeDocument/2006/relationships/hyperlink" Target="https://people.inf.ethz.ch/omutlu/pub/Google-consumer-workloads-data-movement-and-PIM_asplos18-lightning-talk.pdf" TargetMode="External"/><Relationship Id="rId12" Type="http://schemas.openxmlformats.org/officeDocument/2006/relationships/image" Target="../media/image19.tiff"/><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6" Type="http://schemas.openxmlformats.org/officeDocument/2006/relationships/hyperlink" Target="https://people.inf.ethz.ch/omutlu/pub/Google-consumer-workloads-data-movement-and-PIM_asplos18-lightning-talk.pptx" TargetMode="External"/><Relationship Id="rId11" Type="http://schemas.openxmlformats.org/officeDocument/2006/relationships/hyperlink" Target="https://www.youtube.com/watch?v=OTB_72HYIn0" TargetMode="External"/><Relationship Id="rId5" Type="http://schemas.openxmlformats.org/officeDocument/2006/relationships/hyperlink" Target="https://people.inf.ethz.ch/omutlu/pub/Google-consumer-workloads-data-movement-and-PIM_asplos18-talk.pdf" TargetMode="External"/><Relationship Id="rId10" Type="http://schemas.openxmlformats.org/officeDocument/2006/relationships/hyperlink" Target="https://www.youtube.com/watch?v=pklgnQ3ejZ4" TargetMode="External"/><Relationship Id="rId4" Type="http://schemas.openxmlformats.org/officeDocument/2006/relationships/hyperlink" Target="https://people.inf.ethz.ch/omutlu/pub/Google-consumer-workloads-data-movement-and-PIM_asplos18-talk.pptx" TargetMode="External"/><Relationship Id="rId9" Type="http://schemas.openxmlformats.org/officeDocument/2006/relationships/hyperlink" Target="https://people.inf.ethz.ch/omutlu/pub/Google-consumer-workloads-data-movement-and-PIM_asplos18-poster.pdf" TargetMode="External"/></Relationships>
</file>

<file path=ppt/slides/_rels/slide2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hyperlink" Target="https://people.inf.ethz.ch/omutlu/pub/ProcessingDataWhereItMakesSense_micpro19-invited.pdf" TargetMode="External"/><Relationship Id="rId2" Type="http://schemas.openxmlformats.org/officeDocument/2006/relationships/image" Target="../media/image37.png"/><Relationship Id="rId1" Type="http://schemas.openxmlformats.org/officeDocument/2006/relationships/slideLayout" Target="../slideLayouts/slideLayout13.xml"/><Relationship Id="rId5" Type="http://schemas.openxmlformats.org/officeDocument/2006/relationships/hyperlink" Target="https://arxiv.org/pdf/1903.03988.pdf" TargetMode="External"/><Relationship Id="rId4" Type="http://schemas.openxmlformats.org/officeDocument/2006/relationships/hyperlink" Target="https://doi.org/10.1016/j.micpro.2019.01.009" TargetMode="External"/></Relationships>
</file>

<file path=ppt/slides/_rels/slide29.xml.rels><?xml version="1.0" encoding="UTF-8" standalone="yes"?>
<Relationships xmlns="http://schemas.openxmlformats.org/package/2006/relationships"><Relationship Id="rId3" Type="http://schemas.openxmlformats.org/officeDocument/2006/relationships/hyperlink" Target="https://arxiv.org/pdf/1802.00320.pdf" TargetMode="External"/><Relationship Id="rId2" Type="http://schemas.openxmlformats.org/officeDocument/2006/relationships/hyperlink" Target="https://people.inf.ethz.ch/omutlu/acaces2018.html" TargetMode="External"/><Relationship Id="rId1" Type="http://schemas.openxmlformats.org/officeDocument/2006/relationships/slideLayout" Target="../slideLayouts/slideLayout13.xml"/><Relationship Id="rId4" Type="http://schemas.openxmlformats.org/officeDocument/2006/relationships/image" Target="../media/image38.png"/></Relationships>
</file>

<file path=ppt/slides/_rels/slide30.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hyperlink" Target="https://www.ece.seas.gwu.edu/" TargetMode="External"/><Relationship Id="rId7" Type="http://schemas.openxmlformats.org/officeDocument/2006/relationships/hyperlink" Target="https://www.youtube.com/channel/UCIwQ8uOeRFgOEvBLYc3kc3g" TargetMode="External"/><Relationship Id="rId2" Type="http://schemas.openxmlformats.org/officeDocument/2006/relationships/hyperlink" Target="https://people.inf.ethz.ch/omutlu/pub/onur-GWU-EnablingInMemoryComputation-February-15-2019-unrolled-FINAL.pptx" TargetMode="External"/><Relationship Id="rId1" Type="http://schemas.openxmlformats.org/officeDocument/2006/relationships/slideLayout" Target="../slideLayouts/slideLayout13.xml"/><Relationship Id="rId6" Type="http://schemas.openxmlformats.org/officeDocument/2006/relationships/hyperlink" Target="https://people.inf.ethz.ch/omutlu/talks.htm" TargetMode="External"/><Relationship Id="rId5" Type="http://schemas.openxmlformats.org/officeDocument/2006/relationships/hyperlink" Target="https://www.youtube.com/watch?v=oHqsNbxgdzM" TargetMode="External"/><Relationship Id="rId4" Type="http://schemas.openxmlformats.org/officeDocument/2006/relationships/hyperlink" Target="https://www.ece.seas.gwu.edu/sites/g/files/zaxdzs1451/f/downloads/DLS-OnurMutlu.pdf" TargetMode="Externa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hpca2019.seas.gwu.edu/" TargetMode="External"/><Relationship Id="rId7" Type="http://schemas.openxmlformats.org/officeDocument/2006/relationships/image" Target="../media/image39.png"/><Relationship Id="rId2" Type="http://schemas.openxmlformats.org/officeDocument/2006/relationships/hyperlink" Target="https://people.inf.ethz.ch/omutlu/pub/drange-dram-latency-based-true-random-number-generator_hpca19.pdf" TargetMode="External"/><Relationship Id="rId1" Type="http://schemas.openxmlformats.org/officeDocument/2006/relationships/slideLayout" Target="../slideLayouts/slideLayout260.xml"/><Relationship Id="rId6" Type="http://schemas.openxmlformats.org/officeDocument/2006/relationships/hyperlink" Target="https://www.youtube.com/watch?v=g_GtYdzIPK4&amp;list=PL5Q2soXY2Zi8_VVChACnON4sfh2bJ5IrD&amp;index=19" TargetMode="External"/><Relationship Id="rId5" Type="http://schemas.openxmlformats.org/officeDocument/2006/relationships/hyperlink" Target="https://people.inf.ethz.ch/omutlu/pub/drange-dram-latency-based-true-random-number-generator_hpca19-talk.pdf" TargetMode="External"/><Relationship Id="rId4" Type="http://schemas.openxmlformats.org/officeDocument/2006/relationships/hyperlink" Target="https://people.inf.ethz.ch/omutlu/pub/drange-dram-latency-based-true-random-number-generator_hpca19-talk.pptx" TargetMode="External"/></Relationships>
</file>

<file path=ppt/slides/_rels/slide35.xml.rels><?xml version="1.0" encoding="UTF-8" standalone="yes"?>
<Relationships xmlns="http://schemas.openxmlformats.org/package/2006/relationships"><Relationship Id="rId8" Type="http://schemas.openxmlformats.org/officeDocument/2006/relationships/hyperlink" Target="https://people.inf.ethz.ch/omutlu/pub/dram-latency-puf_hpca18_lightning-talk.pdf" TargetMode="External"/><Relationship Id="rId3" Type="http://schemas.openxmlformats.org/officeDocument/2006/relationships/hyperlink" Target="https://hpca2018.ece.ucsb.edu/" TargetMode="External"/><Relationship Id="rId7" Type="http://schemas.openxmlformats.org/officeDocument/2006/relationships/hyperlink" Target="https://people.inf.ethz.ch/omutlu/pub/dram-latency-puf_hpca18_lightning-talk.pptx" TargetMode="External"/><Relationship Id="rId2" Type="http://schemas.openxmlformats.org/officeDocument/2006/relationships/hyperlink" Target="https://people.inf.ethz.ch/omutlu/pub/dram-latency-puf_hpca18.pdf" TargetMode="External"/><Relationship Id="rId1" Type="http://schemas.openxmlformats.org/officeDocument/2006/relationships/slideLayout" Target="../slideLayouts/slideLayout2.xml"/><Relationship Id="rId6" Type="http://schemas.openxmlformats.org/officeDocument/2006/relationships/hyperlink" Target="https://people.inf.ethz.ch/omutlu/pub/dram-latency-puf_hpca18_talk.pdf" TargetMode="External"/><Relationship Id="rId5" Type="http://schemas.openxmlformats.org/officeDocument/2006/relationships/hyperlink" Target="https://people.inf.ethz.ch/omutlu/pub/dram-latency-puf_hpca18_talk.pptx" TargetMode="External"/><Relationship Id="rId4" Type="http://schemas.openxmlformats.org/officeDocument/2006/relationships/hyperlink" Target="https://www.youtube.com/watch?v=Xw0laEEDmsM&amp;feature=youtu.be" TargetMode="External"/><Relationship Id="rId9" Type="http://schemas.openxmlformats.org/officeDocument/2006/relationships/image" Target="../media/image40.png"/></Relationships>
</file>

<file path=ppt/slides/_rels/slide3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hyperlink" Target="https://arxiv.org/pdf/1902.07344.pdf" TargetMode="Externa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6.xml"/><Relationship Id="rId1" Type="http://schemas.openxmlformats.org/officeDocument/2006/relationships/slideLayout" Target="../slideLayouts/slideLayout422.xml"/><Relationship Id="rId5" Type="http://schemas.openxmlformats.org/officeDocument/2006/relationships/image" Target="../media/image44.png"/><Relationship Id="rId4" Type="http://schemas.openxmlformats.org/officeDocument/2006/relationships/image" Target="../media/image43.jpe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2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2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2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2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2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2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2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23.xml"/></Relationships>
</file>

<file path=ppt/slides/_rels/slide47.xml.rels><?xml version="1.0" encoding="UTF-8" standalone="yes"?>
<Relationships xmlns="http://schemas.openxmlformats.org/package/2006/relationships"><Relationship Id="rId3" Type="http://schemas.openxmlformats.org/officeDocument/2006/relationships/image" Target="../media/image45.(null)"/><Relationship Id="rId7" Type="http://schemas.openxmlformats.org/officeDocument/2006/relationships/image" Target="../media/image49.(null)"/><Relationship Id="rId2" Type="http://schemas.openxmlformats.org/officeDocument/2006/relationships/notesSlide" Target="../notesSlides/notesSlide25.xml"/><Relationship Id="rId1" Type="http://schemas.openxmlformats.org/officeDocument/2006/relationships/slideLayout" Target="../slideLayouts/slideLayout423.xml"/><Relationship Id="rId6" Type="http://schemas.openxmlformats.org/officeDocument/2006/relationships/image" Target="../media/image48.(null)"/><Relationship Id="rId5" Type="http://schemas.openxmlformats.org/officeDocument/2006/relationships/image" Target="../media/image47.(null)"/><Relationship Id="rId4" Type="http://schemas.openxmlformats.org/officeDocument/2006/relationships/image" Target="../media/image46.(nul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2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2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2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23.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23.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2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23.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23.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23.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23.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423.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423.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423.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423.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423.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423.xml"/></Relationships>
</file>

<file path=ppt/slides/_rels/slide64.xml.rels><?xml version="1.0" encoding="UTF-8" standalone="yes"?>
<Relationships xmlns="http://schemas.openxmlformats.org/package/2006/relationships"><Relationship Id="rId3" Type="http://schemas.openxmlformats.org/officeDocument/2006/relationships/hyperlink" Target="https://github.com/CMU-SAFARI/ramulator" TargetMode="External"/><Relationship Id="rId2" Type="http://schemas.openxmlformats.org/officeDocument/2006/relationships/notesSlide" Target="../notesSlides/notesSlide42.xml"/><Relationship Id="rId1" Type="http://schemas.openxmlformats.org/officeDocument/2006/relationships/slideLayout" Target="../slideLayouts/slideLayout423.xml"/><Relationship Id="rId4" Type="http://schemas.openxmlformats.org/officeDocument/2006/relationships/hyperlink" Target="http://www.es.ele.tue.nl/drampower/" TargetMode="Externa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423.xml"/></Relationships>
</file>

<file path=ppt/slides/_rels/slide66.xml.rels><?xml version="1.0" encoding="UTF-8" standalone="yes"?>
<Relationships xmlns="http://schemas.openxmlformats.org/package/2006/relationships"><Relationship Id="rId3" Type="http://schemas.openxmlformats.org/officeDocument/2006/relationships/image" Target="../media/image50.emf"/><Relationship Id="rId2" Type="http://schemas.openxmlformats.org/officeDocument/2006/relationships/notesSlide" Target="../notesSlides/notesSlide44.xml"/><Relationship Id="rId1" Type="http://schemas.openxmlformats.org/officeDocument/2006/relationships/slideLayout" Target="../slideLayouts/slideLayout423.xml"/></Relationships>
</file>

<file path=ppt/slides/_rels/slide67.xml.rels><?xml version="1.0" encoding="UTF-8" standalone="yes"?>
<Relationships xmlns="http://schemas.openxmlformats.org/package/2006/relationships"><Relationship Id="rId3" Type="http://schemas.openxmlformats.org/officeDocument/2006/relationships/image" Target="../media/image51.(null)"/><Relationship Id="rId2" Type="http://schemas.openxmlformats.org/officeDocument/2006/relationships/notesSlide" Target="../notesSlides/notesSlide45.xml"/><Relationship Id="rId1" Type="http://schemas.openxmlformats.org/officeDocument/2006/relationships/slideLayout" Target="../slideLayouts/slideLayout423.xml"/></Relationships>
</file>

<file path=ppt/slides/_rels/slide68.xml.rels><?xml version="1.0" encoding="UTF-8" standalone="yes"?>
<Relationships xmlns="http://schemas.openxmlformats.org/package/2006/relationships"><Relationship Id="rId3" Type="http://schemas.openxmlformats.org/officeDocument/2006/relationships/image" Target="../media/image51.(null)"/><Relationship Id="rId2" Type="http://schemas.openxmlformats.org/officeDocument/2006/relationships/notesSlide" Target="../notesSlides/notesSlide46.xml"/><Relationship Id="rId1" Type="http://schemas.openxmlformats.org/officeDocument/2006/relationships/slideLayout" Target="../slideLayouts/slideLayout423.xml"/></Relationships>
</file>

<file path=ppt/slides/_rels/slide69.xml.rels><?xml version="1.0" encoding="UTF-8" standalone="yes"?>
<Relationships xmlns="http://schemas.openxmlformats.org/package/2006/relationships"><Relationship Id="rId3" Type="http://schemas.openxmlformats.org/officeDocument/2006/relationships/image" Target="../media/image52.(null)"/><Relationship Id="rId2" Type="http://schemas.openxmlformats.org/officeDocument/2006/relationships/notesSlide" Target="../notesSlides/notesSlide47.xml"/><Relationship Id="rId1" Type="http://schemas.openxmlformats.org/officeDocument/2006/relationships/slideLayout" Target="../slideLayouts/slideLayout423.xml"/><Relationship Id="rId4" Type="http://schemas.openxmlformats.org/officeDocument/2006/relationships/image" Target="../media/image13.png"/></Relationships>
</file>

<file path=ppt/slides/_rels/slide70.xml.rels><?xml version="1.0" encoding="UTF-8" standalone="yes"?>
<Relationships xmlns="http://schemas.openxmlformats.org/package/2006/relationships"><Relationship Id="rId3" Type="http://schemas.openxmlformats.org/officeDocument/2006/relationships/image" Target="../media/image52.(null)"/><Relationship Id="rId2" Type="http://schemas.openxmlformats.org/officeDocument/2006/relationships/notesSlide" Target="../notesSlides/notesSlide48.xml"/><Relationship Id="rId1" Type="http://schemas.openxmlformats.org/officeDocument/2006/relationships/slideLayout" Target="../slideLayouts/slideLayout423.xml"/></Relationships>
</file>

<file path=ppt/slides/_rels/slide71.xml.rels><?xml version="1.0" encoding="UTF-8" standalone="yes"?>
<Relationships xmlns="http://schemas.openxmlformats.org/package/2006/relationships"><Relationship Id="rId3" Type="http://schemas.openxmlformats.org/officeDocument/2006/relationships/hyperlink" Target="https://github.com/CMU-SAFARI/ramulator" TargetMode="External"/><Relationship Id="rId2" Type="http://schemas.openxmlformats.org/officeDocument/2006/relationships/notesSlide" Target="../notesSlides/notesSlide49.xml"/><Relationship Id="rId1" Type="http://schemas.openxmlformats.org/officeDocument/2006/relationships/slideLayout" Target="../slideLayouts/slideLayout423.xml"/><Relationship Id="rId4" Type="http://schemas.openxmlformats.org/officeDocument/2006/relationships/hyperlink" Target="http://www.es.ele.tue.nl/drampower/" TargetMode="Externa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423.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423.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423.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423.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423.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423.xml"/></Relationships>
</file>

<file path=ppt/slides/_rels/slide78.xml.rels><?xml version="1.0" encoding="UTF-8" standalone="yes"?>
<Relationships xmlns="http://schemas.openxmlformats.org/package/2006/relationships"><Relationship Id="rId3" Type="http://schemas.openxmlformats.org/officeDocument/2006/relationships/hyperlink" Target="http://isca2013.eew.technion.ac.il/" TargetMode="External"/><Relationship Id="rId2" Type="http://schemas.openxmlformats.org/officeDocument/2006/relationships/hyperlink" Target="http://users.ece.cmu.edu/~omutlu/pub/dram-retention-time-characterization_isca13.pdf" TargetMode="External"/><Relationship Id="rId1" Type="http://schemas.openxmlformats.org/officeDocument/2006/relationships/slideLayout" Target="../slideLayouts/slideLayout260.xml"/><Relationship Id="rId6" Type="http://schemas.openxmlformats.org/officeDocument/2006/relationships/image" Target="../media/image53.png"/><Relationship Id="rId5" Type="http://schemas.openxmlformats.org/officeDocument/2006/relationships/hyperlink" Target="http://users.ece.cmu.edu/~omutlu/pub/mutlu_isca13_talk.pdf" TargetMode="External"/><Relationship Id="rId4" Type="http://schemas.openxmlformats.org/officeDocument/2006/relationships/hyperlink" Target="http://users.ece.cmu.edu/~omutlu/pub/mutlu_isca13_talk.ppt" TargetMode="External"/></Relationships>
</file>

<file path=ppt/slides/_rels/slide79.xml.rels><?xml version="1.0" encoding="UTF-8" standalone="yes"?>
<Relationships xmlns="http://schemas.openxmlformats.org/package/2006/relationships"><Relationship Id="rId8" Type="http://schemas.openxmlformats.org/officeDocument/2006/relationships/hyperlink" Target="https://people.inf.ethz.ch/omutlu/pub/reaper-dram-retention-profiling-lpddr4_isca17-lightning-talk.pdf" TargetMode="External"/><Relationship Id="rId3" Type="http://schemas.openxmlformats.org/officeDocument/2006/relationships/hyperlink" Target="https://people.inf.ethz.ch/omutlu/pub/reaper-dram-retention-profiling-lpddr4_isca17.pdf" TargetMode="External"/><Relationship Id="rId7" Type="http://schemas.openxmlformats.org/officeDocument/2006/relationships/hyperlink" Target="https://people.inf.ethz.ch/omutlu/pub/reaper-dram-retention-profiling-lpddr4_isca17-lightning-talk.pptx" TargetMode="External"/><Relationship Id="rId2" Type="http://schemas.openxmlformats.org/officeDocument/2006/relationships/image" Target="../media/image54.png"/><Relationship Id="rId1" Type="http://schemas.openxmlformats.org/officeDocument/2006/relationships/slideLayout" Target="../slideLayouts/slideLayout260.xml"/><Relationship Id="rId6" Type="http://schemas.openxmlformats.org/officeDocument/2006/relationships/hyperlink" Target="https://people.inf.ethz.ch/omutlu/pub/reaper-dram-retention-profiling-lpddr4_isca17-talk.pdf" TargetMode="External"/><Relationship Id="rId5" Type="http://schemas.openxmlformats.org/officeDocument/2006/relationships/hyperlink" Target="https://people.inf.ethz.ch/omutlu/pub/reaper-dram-retention-profiling-lpddr4_isca17-talk.pptx" TargetMode="External"/><Relationship Id="rId4" Type="http://schemas.openxmlformats.org/officeDocument/2006/relationships/hyperlink" Target="http://isca17.ece.utoronto.ca/doku.php" TargetMode="Externa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423.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423.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423.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423.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423.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423.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423.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423.xml"/></Relationships>
</file>

<file path=ppt/slides/_rels/slide8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64.xml"/><Relationship Id="rId1" Type="http://schemas.openxmlformats.org/officeDocument/2006/relationships/slideLayout" Target="../slideLayouts/slideLayout422.xml"/><Relationship Id="rId5" Type="http://schemas.openxmlformats.org/officeDocument/2006/relationships/image" Target="../media/image44.png"/><Relationship Id="rId4" Type="http://schemas.openxmlformats.org/officeDocument/2006/relationships/image" Target="../media/image43.jpeg"/></Relationships>
</file>

<file path=ppt/slides/_rels/slide89.xml.rels><?xml version="1.0" encoding="UTF-8" standalone="yes"?>
<Relationships xmlns="http://schemas.openxmlformats.org/package/2006/relationships"><Relationship Id="rId3" Type="http://schemas.openxmlformats.org/officeDocument/2006/relationships/hyperlink" Target="http://hpca2019.seas.gwu.edu/" TargetMode="External"/><Relationship Id="rId7" Type="http://schemas.openxmlformats.org/officeDocument/2006/relationships/image" Target="../media/image39.png"/><Relationship Id="rId2" Type="http://schemas.openxmlformats.org/officeDocument/2006/relationships/hyperlink" Target="https://people.inf.ethz.ch/omutlu/pub/drange-dram-latency-based-true-random-number-generator_hpca19.pdf" TargetMode="External"/><Relationship Id="rId1" Type="http://schemas.openxmlformats.org/officeDocument/2006/relationships/slideLayout" Target="../slideLayouts/slideLayout260.xml"/><Relationship Id="rId6" Type="http://schemas.openxmlformats.org/officeDocument/2006/relationships/hyperlink" Target="https://www.youtube.com/watch?v=g_GtYdzIPK4&amp;list=PL5Q2soXY2Zi8_VVChACnON4sfh2bJ5IrD&amp;index=19" TargetMode="External"/><Relationship Id="rId5" Type="http://schemas.openxmlformats.org/officeDocument/2006/relationships/hyperlink" Target="https://people.inf.ethz.ch/omutlu/pub/drange-dram-latency-based-true-random-number-generator_hpca19-talk.pdf" TargetMode="External"/><Relationship Id="rId4" Type="http://schemas.openxmlformats.org/officeDocument/2006/relationships/hyperlink" Target="https://people.inf.ethz.ch/omutlu/pub/drange-dram-latency-based-true-random-number-generator_hpca19-talk.pptx" TargetMode="Externa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65.xml"/><Relationship Id="rId1" Type="http://schemas.openxmlformats.org/officeDocument/2006/relationships/slideLayout" Target="../slideLayouts/slideLayout422.xml"/><Relationship Id="rId5" Type="http://schemas.openxmlformats.org/officeDocument/2006/relationships/image" Target="../media/image44.png"/><Relationship Id="rId4" Type="http://schemas.openxmlformats.org/officeDocument/2006/relationships/image" Target="../media/image43.jpeg"/></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423.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423.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423.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423.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423.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423.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423.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423.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423.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423.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423.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423.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423.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423.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423.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423.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423.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423.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423.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423.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423.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423.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423.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423.xml"/></Relationships>
</file>

<file path=ppt/slides/_rels/slide116.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423.xml"/></Relationships>
</file>

<file path=ppt/slides/_rels/slide117.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423.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423.xml"/></Relationships>
</file>

<file path=ppt/slides/_rels/slide119.xml.rels><?xml version="1.0" encoding="UTF-8" standalone="yes"?>
<Relationships xmlns="http://schemas.openxmlformats.org/package/2006/relationships"><Relationship Id="rId2" Type="http://schemas.openxmlformats.org/officeDocument/2006/relationships/notesSlide" Target="../notesSlides/notesSlide93.xml"/><Relationship Id="rId1" Type="http://schemas.openxmlformats.org/officeDocument/2006/relationships/slideLayout" Target="../slideLayouts/slideLayout423.xml"/></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94.xml"/><Relationship Id="rId1" Type="http://schemas.openxmlformats.org/officeDocument/2006/relationships/slideLayout" Target="../slideLayouts/slideLayout423.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95.xml"/><Relationship Id="rId1" Type="http://schemas.openxmlformats.org/officeDocument/2006/relationships/slideLayout" Target="../slideLayouts/slideLayout423.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96.xml"/><Relationship Id="rId1" Type="http://schemas.openxmlformats.org/officeDocument/2006/relationships/slideLayout" Target="../slideLayouts/slideLayout423.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423.xml"/></Relationships>
</file>

<file path=ppt/slides/_rels/slide124.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423.xml"/></Relationships>
</file>

<file path=ppt/slides/_rels/slide125.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423.xml"/></Relationships>
</file>

<file path=ppt/slides/_rels/slide126.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423.xml"/></Relationships>
</file>

<file path=ppt/slides/_rels/slide127.xml.rels><?xml version="1.0" encoding="UTF-8" standalone="yes"?>
<Relationships xmlns="http://schemas.openxmlformats.org/package/2006/relationships"><Relationship Id="rId3" Type="http://schemas.openxmlformats.org/officeDocument/2006/relationships/image" Target="../media/image55.emf"/><Relationship Id="rId2" Type="http://schemas.openxmlformats.org/officeDocument/2006/relationships/notesSlide" Target="../notesSlides/notesSlide100.xml"/><Relationship Id="rId1" Type="http://schemas.openxmlformats.org/officeDocument/2006/relationships/slideLayout" Target="../slideLayouts/slideLayout423.xml"/><Relationship Id="rId6" Type="http://schemas.openxmlformats.org/officeDocument/2006/relationships/image" Target="../media/image58.emf"/><Relationship Id="rId5" Type="http://schemas.openxmlformats.org/officeDocument/2006/relationships/image" Target="../media/image57.emf"/><Relationship Id="rId4" Type="http://schemas.openxmlformats.org/officeDocument/2006/relationships/image" Target="../media/image56.emf"/></Relationships>
</file>

<file path=ppt/slides/_rels/slide128.xml.rels><?xml version="1.0" encoding="UTF-8" standalone="yes"?>
<Relationships xmlns="http://schemas.openxmlformats.org/package/2006/relationships"><Relationship Id="rId3" Type="http://schemas.openxmlformats.org/officeDocument/2006/relationships/image" Target="../media/image55.emf"/><Relationship Id="rId7" Type="http://schemas.openxmlformats.org/officeDocument/2006/relationships/image" Target="../media/image58.emf"/><Relationship Id="rId2" Type="http://schemas.openxmlformats.org/officeDocument/2006/relationships/notesSlide" Target="../notesSlides/notesSlide101.xml"/><Relationship Id="rId1" Type="http://schemas.openxmlformats.org/officeDocument/2006/relationships/slideLayout" Target="../slideLayouts/slideLayout423.xml"/><Relationship Id="rId6" Type="http://schemas.openxmlformats.org/officeDocument/2006/relationships/image" Target="../media/image57.emf"/><Relationship Id="rId5" Type="http://schemas.openxmlformats.org/officeDocument/2006/relationships/image" Target="../media/image56.emf"/><Relationship Id="rId4" Type="http://schemas.openxmlformats.org/officeDocument/2006/relationships/image" Target="../media/image59.emf"/></Relationships>
</file>

<file path=ppt/slides/_rels/slide129.xml.rels><?xml version="1.0" encoding="UTF-8" standalone="yes"?>
<Relationships xmlns="http://schemas.openxmlformats.org/package/2006/relationships"><Relationship Id="rId8" Type="http://schemas.openxmlformats.org/officeDocument/2006/relationships/image" Target="../media/image60.emf"/><Relationship Id="rId3" Type="http://schemas.openxmlformats.org/officeDocument/2006/relationships/image" Target="../media/image55.emf"/><Relationship Id="rId7" Type="http://schemas.openxmlformats.org/officeDocument/2006/relationships/image" Target="../media/image58.emf"/><Relationship Id="rId2" Type="http://schemas.openxmlformats.org/officeDocument/2006/relationships/notesSlide" Target="../notesSlides/notesSlide102.xml"/><Relationship Id="rId1" Type="http://schemas.openxmlformats.org/officeDocument/2006/relationships/slideLayout" Target="../slideLayouts/slideLayout423.xml"/><Relationship Id="rId6" Type="http://schemas.openxmlformats.org/officeDocument/2006/relationships/image" Target="../media/image57.emf"/><Relationship Id="rId5" Type="http://schemas.openxmlformats.org/officeDocument/2006/relationships/image" Target="../media/image56.emf"/><Relationship Id="rId4" Type="http://schemas.openxmlformats.org/officeDocument/2006/relationships/image" Target="../media/image59.emf"/></Relationships>
</file>

<file path=ppt/slides/_rels/slide130.xml.rels><?xml version="1.0" encoding="UTF-8" standalone="yes"?>
<Relationships xmlns="http://schemas.openxmlformats.org/package/2006/relationships"><Relationship Id="rId8" Type="http://schemas.openxmlformats.org/officeDocument/2006/relationships/image" Target="../media/image62.emf"/><Relationship Id="rId13" Type="http://schemas.openxmlformats.org/officeDocument/2006/relationships/image" Target="../media/image60.emf"/><Relationship Id="rId3" Type="http://schemas.openxmlformats.org/officeDocument/2006/relationships/image" Target="../media/image61.emf"/><Relationship Id="rId7" Type="http://schemas.openxmlformats.org/officeDocument/2006/relationships/image" Target="../media/image57.emf"/><Relationship Id="rId12" Type="http://schemas.openxmlformats.org/officeDocument/2006/relationships/image" Target="../media/image66.emf"/><Relationship Id="rId2" Type="http://schemas.openxmlformats.org/officeDocument/2006/relationships/notesSlide" Target="../notesSlides/notesSlide103.xml"/><Relationship Id="rId1" Type="http://schemas.openxmlformats.org/officeDocument/2006/relationships/slideLayout" Target="../slideLayouts/slideLayout423.xml"/><Relationship Id="rId6" Type="http://schemas.openxmlformats.org/officeDocument/2006/relationships/image" Target="../media/image56.emf"/><Relationship Id="rId11" Type="http://schemas.openxmlformats.org/officeDocument/2006/relationships/image" Target="../media/image65.emf"/><Relationship Id="rId5" Type="http://schemas.openxmlformats.org/officeDocument/2006/relationships/image" Target="../media/image59.emf"/><Relationship Id="rId10" Type="http://schemas.openxmlformats.org/officeDocument/2006/relationships/image" Target="../media/image64.emf"/><Relationship Id="rId4" Type="http://schemas.openxmlformats.org/officeDocument/2006/relationships/image" Target="../media/image55.emf"/><Relationship Id="rId9" Type="http://schemas.openxmlformats.org/officeDocument/2006/relationships/image" Target="../media/image63.emf"/><Relationship Id="rId14" Type="http://schemas.openxmlformats.org/officeDocument/2006/relationships/image" Target="../media/image58.emf"/></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423.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423.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423.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423.xml"/></Relationships>
</file>

<file path=ppt/slides/_rels/slide135.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08.xml"/><Relationship Id="rId1" Type="http://schemas.openxmlformats.org/officeDocument/2006/relationships/slideLayout" Target="../slideLayouts/slideLayout422.xml"/><Relationship Id="rId5" Type="http://schemas.openxmlformats.org/officeDocument/2006/relationships/image" Target="../media/image44.png"/><Relationship Id="rId4" Type="http://schemas.openxmlformats.org/officeDocument/2006/relationships/image" Target="../media/image43.jpeg"/></Relationships>
</file>

<file path=ppt/slides/_rels/slide136.xml.rels><?xml version="1.0" encoding="UTF-8" standalone="yes"?>
<Relationships xmlns="http://schemas.openxmlformats.org/package/2006/relationships"><Relationship Id="rId8" Type="http://schemas.openxmlformats.org/officeDocument/2006/relationships/hyperlink" Target="https://people.inf.ethz.ch/omutlu/pub/dram-latency-puf_hpca18_lightning-talk.pdf" TargetMode="External"/><Relationship Id="rId3" Type="http://schemas.openxmlformats.org/officeDocument/2006/relationships/hyperlink" Target="https://hpca2018.ece.ucsb.edu/" TargetMode="External"/><Relationship Id="rId7" Type="http://schemas.openxmlformats.org/officeDocument/2006/relationships/hyperlink" Target="https://people.inf.ethz.ch/omutlu/pub/dram-latency-puf_hpca18_lightning-talk.pptx" TargetMode="External"/><Relationship Id="rId2" Type="http://schemas.openxmlformats.org/officeDocument/2006/relationships/hyperlink" Target="https://people.inf.ethz.ch/omutlu/pub/dram-latency-puf_hpca18.pdf" TargetMode="External"/><Relationship Id="rId1" Type="http://schemas.openxmlformats.org/officeDocument/2006/relationships/slideLayout" Target="../slideLayouts/slideLayout2.xml"/><Relationship Id="rId6" Type="http://schemas.openxmlformats.org/officeDocument/2006/relationships/hyperlink" Target="https://people.inf.ethz.ch/omutlu/pub/dram-latency-puf_hpca18_talk.pdf" TargetMode="External"/><Relationship Id="rId5" Type="http://schemas.openxmlformats.org/officeDocument/2006/relationships/hyperlink" Target="https://people.inf.ethz.ch/omutlu/pub/dram-latency-puf_hpca18_talk.pptx" TargetMode="External"/><Relationship Id="rId4" Type="http://schemas.openxmlformats.org/officeDocument/2006/relationships/hyperlink" Target="https://www.youtube.com/watch?v=Xw0laEEDmsM&amp;feature=youtu.be" TargetMode="External"/><Relationship Id="rId9" Type="http://schemas.openxmlformats.org/officeDocument/2006/relationships/image" Target="../media/image40.png"/></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09.xml"/><Relationship Id="rId1" Type="http://schemas.openxmlformats.org/officeDocument/2006/relationships/slideLayout" Target="../slideLayouts/slideLayout422.xml"/><Relationship Id="rId4" Type="http://schemas.openxmlformats.org/officeDocument/2006/relationships/image" Target="../media/image44.png"/></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110.xml"/><Relationship Id="rId1" Type="http://schemas.openxmlformats.org/officeDocument/2006/relationships/slideLayout" Target="../slideLayouts/slideLayout423.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11.xml"/><Relationship Id="rId1" Type="http://schemas.openxmlformats.org/officeDocument/2006/relationships/slideLayout" Target="../slideLayouts/slideLayout423.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423.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113.xml"/><Relationship Id="rId1" Type="http://schemas.openxmlformats.org/officeDocument/2006/relationships/slideLayout" Target="../slideLayouts/slideLayout423.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114.xml"/><Relationship Id="rId1" Type="http://schemas.openxmlformats.org/officeDocument/2006/relationships/slideLayout" Target="../slideLayouts/slideLayout423.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423.xml"/></Relationships>
</file>

<file path=ppt/slides/_rels/slide145.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116.xml"/><Relationship Id="rId1" Type="http://schemas.openxmlformats.org/officeDocument/2006/relationships/slideLayout" Target="../slideLayouts/slideLayout423.xml"/></Relationships>
</file>

<file path=ppt/slides/_rels/slide146.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117.xml"/><Relationship Id="rId1" Type="http://schemas.openxmlformats.org/officeDocument/2006/relationships/slideLayout" Target="../slideLayouts/slideLayout423.xml"/></Relationships>
</file>

<file path=ppt/slides/_rels/slide147.xml.rels><?xml version="1.0" encoding="UTF-8" standalone="yes"?>
<Relationships xmlns="http://schemas.openxmlformats.org/package/2006/relationships"><Relationship Id="rId3" Type="http://schemas.openxmlformats.org/officeDocument/2006/relationships/image" Target="../media/image68.png"/><Relationship Id="rId7" Type="http://schemas.openxmlformats.org/officeDocument/2006/relationships/image" Target="../media/image72.png"/><Relationship Id="rId2" Type="http://schemas.openxmlformats.org/officeDocument/2006/relationships/notesSlide" Target="../notesSlides/notesSlide118.xml"/><Relationship Id="rId1" Type="http://schemas.openxmlformats.org/officeDocument/2006/relationships/slideLayout" Target="../slideLayouts/slideLayout423.xml"/><Relationship Id="rId6" Type="http://schemas.openxmlformats.org/officeDocument/2006/relationships/image" Target="../media/image71.png"/><Relationship Id="rId5" Type="http://schemas.openxmlformats.org/officeDocument/2006/relationships/image" Target="../media/image70.png"/><Relationship Id="rId4" Type="http://schemas.openxmlformats.org/officeDocument/2006/relationships/image" Target="../media/image69.png"/></Relationships>
</file>

<file path=ppt/slides/_rels/slide148.xml.rels><?xml version="1.0" encoding="UTF-8" standalone="yes"?>
<Relationships xmlns="http://schemas.openxmlformats.org/package/2006/relationships"><Relationship Id="rId2" Type="http://schemas.openxmlformats.org/officeDocument/2006/relationships/notesSlide" Target="../notesSlides/notesSlide119.xml"/><Relationship Id="rId1" Type="http://schemas.openxmlformats.org/officeDocument/2006/relationships/slideLayout" Target="../slideLayouts/slideLayout423.xml"/></Relationships>
</file>

<file path=ppt/slides/_rels/slide149.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120.xml"/><Relationship Id="rId1" Type="http://schemas.openxmlformats.org/officeDocument/2006/relationships/slideLayout" Target="../slideLayouts/slideLayout423.xml"/></Relationships>
</file>

<file path=ppt/slides/_rels/slide150.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121.xml"/><Relationship Id="rId1" Type="http://schemas.openxmlformats.org/officeDocument/2006/relationships/slideLayout" Target="../slideLayouts/slideLayout423.xml"/></Relationships>
</file>

<file path=ppt/slides/_rels/slide151.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423.xm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23.xml"/><Relationship Id="rId1" Type="http://schemas.openxmlformats.org/officeDocument/2006/relationships/slideLayout" Target="../slideLayouts/slideLayout423.xml"/></Relationships>
</file>

<file path=ppt/slides/_rels/slide153.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124.xml"/><Relationship Id="rId1" Type="http://schemas.openxmlformats.org/officeDocument/2006/relationships/slideLayout" Target="../slideLayouts/slideLayout423.xml"/></Relationships>
</file>

<file path=ppt/slides/_rels/slide154.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125.xml"/><Relationship Id="rId1" Type="http://schemas.openxmlformats.org/officeDocument/2006/relationships/slideLayout" Target="../slideLayouts/slideLayout423.xml"/></Relationships>
</file>

<file path=ppt/slides/_rels/slide155.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126.xml"/><Relationship Id="rId1" Type="http://schemas.openxmlformats.org/officeDocument/2006/relationships/slideLayout" Target="../slideLayouts/slideLayout423.xml"/></Relationships>
</file>

<file path=ppt/slides/_rels/slide156.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127.xml"/><Relationship Id="rId1" Type="http://schemas.openxmlformats.org/officeDocument/2006/relationships/slideLayout" Target="../slideLayouts/slideLayout422.xml"/><Relationship Id="rId4" Type="http://schemas.openxmlformats.org/officeDocument/2006/relationships/image" Target="../media/image44.png"/></Relationships>
</file>

<file path=ppt/slides/_rels/slide15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hyperlink" Target="https://arxiv.org/pdf/1902.07344.pdf" TargetMode="External"/><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486.xml"/></Relationships>
</file>

<file path=ppt/slides/_rels/slide161.xml.rels><?xml version="1.0" encoding="UTF-8" standalone="yes"?>
<Relationships xmlns="http://schemas.openxmlformats.org/package/2006/relationships"><Relationship Id="rId3" Type="http://schemas.openxmlformats.org/officeDocument/2006/relationships/hyperlink" Target="https://www.youtube.com/playlist?list=PL5Q2soXY2Zi-HXxomthrpDpMJm05P6J9x" TargetMode="External"/><Relationship Id="rId2" Type="http://schemas.openxmlformats.org/officeDocument/2006/relationships/hyperlink" Target="https://people.inf.ethz.ch/omutlu/acaces2018.html" TargetMode="External"/><Relationship Id="rId1" Type="http://schemas.openxmlformats.org/officeDocument/2006/relationships/slideLayout" Target="../slideLayouts/slideLayout137.xml"/><Relationship Id="rId4" Type="http://schemas.openxmlformats.org/officeDocument/2006/relationships/hyperlink" Target="https://people.inf.ethz.ch/omutlu/projects.htm" TargetMode="External"/></Relationships>
</file>

<file path=ppt/slides/_rels/slide162.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128.xml"/><Relationship Id="rId1" Type="http://schemas.openxmlformats.org/officeDocument/2006/relationships/slideLayout" Target="../slideLayouts/slideLayout1.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hyperlink" Target="https://people.inf.ethz.ch/omutlu" TargetMode="External"/></Relationships>
</file>

<file path=ppt/slides/_rels/slide163.xml.rels><?xml version="1.0" encoding="UTF-8" standalone="yes"?>
<Relationships xmlns="http://schemas.openxmlformats.org/package/2006/relationships"><Relationship Id="rId2" Type="http://schemas.openxmlformats.org/officeDocument/2006/relationships/notesSlide" Target="../notesSlides/notesSlide129.xml"/><Relationship Id="rId1" Type="http://schemas.openxmlformats.org/officeDocument/2006/relationships/slideLayout" Target="../slideLayouts/slideLayout136.xml"/></Relationships>
</file>

<file path=ppt/slides/_rels/slide164.xml.rels><?xml version="1.0" encoding="UTF-8" standalone="yes"?>
<Relationships xmlns="http://schemas.openxmlformats.org/package/2006/relationships"><Relationship Id="rId3" Type="http://schemas.openxmlformats.org/officeDocument/2006/relationships/hyperlink" Target="https://www.youtube.com/playlist?list=PL5Q2soXY2Zi-HXxomthrpDpMJm05P6J9x" TargetMode="External"/><Relationship Id="rId2" Type="http://schemas.openxmlformats.org/officeDocument/2006/relationships/hyperlink" Target="https://people.inf.ethz.ch/omutlu/acaces2018.html" TargetMode="External"/><Relationship Id="rId1" Type="http://schemas.openxmlformats.org/officeDocument/2006/relationships/slideLayout" Target="../slideLayouts/slideLayout137.xml"/><Relationship Id="rId4" Type="http://schemas.openxmlformats.org/officeDocument/2006/relationships/hyperlink" Target="https://people.inf.ethz.ch/omutlu/projects.htm" TargetMode="External"/></Relationships>
</file>

<file path=ppt/slides/_rels/slide165.xml.rels><?xml version="1.0" encoding="UTF-8" standalone="yes"?>
<Relationships xmlns="http://schemas.openxmlformats.org/package/2006/relationships"><Relationship Id="rId3" Type="http://schemas.openxmlformats.org/officeDocument/2006/relationships/hyperlink" Target="https://people.inf.ethz.ch/omutlu/pub/ProcessingDataWhereItMakesSense_micpro19-invited.pdf" TargetMode="External"/><Relationship Id="rId2" Type="http://schemas.openxmlformats.org/officeDocument/2006/relationships/image" Target="../media/image37.png"/><Relationship Id="rId1" Type="http://schemas.openxmlformats.org/officeDocument/2006/relationships/slideLayout" Target="../slideLayouts/slideLayout13.xml"/><Relationship Id="rId5" Type="http://schemas.openxmlformats.org/officeDocument/2006/relationships/hyperlink" Target="https://arxiv.org/pdf/1903.03988.pdf" TargetMode="External"/><Relationship Id="rId4" Type="http://schemas.openxmlformats.org/officeDocument/2006/relationships/hyperlink" Target="https://doi.org/10.1016/j.micpro.2019.01.009" TargetMode="External"/></Relationships>
</file>

<file path=ppt/slides/_rels/slide166.xml.rels><?xml version="1.0" encoding="UTF-8" standalone="yes"?>
<Relationships xmlns="http://schemas.openxmlformats.org/package/2006/relationships"><Relationship Id="rId3" Type="http://schemas.openxmlformats.org/officeDocument/2006/relationships/hyperlink" Target="https://arxiv.org/pdf/1802.00320.pdf" TargetMode="External"/><Relationship Id="rId2" Type="http://schemas.openxmlformats.org/officeDocument/2006/relationships/hyperlink" Target="https://people.inf.ethz.ch/omutlu/acaces2018.html" TargetMode="External"/><Relationship Id="rId1" Type="http://schemas.openxmlformats.org/officeDocument/2006/relationships/slideLayout" Target="../slideLayouts/slideLayout13.xml"/><Relationship Id="rId4" Type="http://schemas.openxmlformats.org/officeDocument/2006/relationships/image" Target="../media/image38.png"/></Relationships>
</file>

<file path=ppt/slides/_rels/slide167.xml.rels><?xml version="1.0" encoding="UTF-8" standalone="yes"?>
<Relationships xmlns="http://schemas.openxmlformats.org/package/2006/relationships"><Relationship Id="rId3" Type="http://schemas.openxmlformats.org/officeDocument/2006/relationships/hyperlink" Target="http://superfri.org/superfri" TargetMode="External"/><Relationship Id="rId2" Type="http://schemas.openxmlformats.org/officeDocument/2006/relationships/hyperlink" Target="https://people.inf.ethz.ch/omutlu/pub/memory-systems-research_superfri14.pdf" TargetMode="External"/><Relationship Id="rId1" Type="http://schemas.openxmlformats.org/officeDocument/2006/relationships/slideLayout" Target="../slideLayouts/slideLayout450.xml"/><Relationship Id="rId4" Type="http://schemas.openxmlformats.org/officeDocument/2006/relationships/image" Target="../media/image79.png"/></Relationships>
</file>

<file path=ppt/slides/_rels/slide168.xml.rels><?xml version="1.0" encoding="UTF-8" standalone="yes"?>
<Relationships xmlns="http://schemas.openxmlformats.org/package/2006/relationships"><Relationship Id="rId3" Type="http://schemas.openxmlformats.org/officeDocument/2006/relationships/hyperlink" Target="https://people.inf.ethz.ch/omutlu/pub/rowhammer-and-other-memory-issues_date17.pdf" TargetMode="External"/><Relationship Id="rId2" Type="http://schemas.openxmlformats.org/officeDocument/2006/relationships/image" Target="../media/image80.png"/><Relationship Id="rId1" Type="http://schemas.openxmlformats.org/officeDocument/2006/relationships/slideLayout" Target="../slideLayouts/slideLayout450.xml"/><Relationship Id="rId6" Type="http://schemas.openxmlformats.org/officeDocument/2006/relationships/hyperlink" Target="https://people.inf.ethz.ch/omutlu/pub/onur-Rowhammer-Memory-Security_date17-invited-talk.pdf" TargetMode="External"/><Relationship Id="rId5" Type="http://schemas.openxmlformats.org/officeDocument/2006/relationships/hyperlink" Target="https://people.inf.ethz.ch/omutlu/pub/onur-Rowhammer-Memory-Security_date17-invited-talk.pptx" TargetMode="External"/><Relationship Id="rId4" Type="http://schemas.openxmlformats.org/officeDocument/2006/relationships/hyperlink" Target="http://www.date-conference.com/" TargetMode="External"/></Relationships>
</file>

<file path=ppt/slides/_rels/slide169.xml.rels><?xml version="1.0" encoding="UTF-8" standalone="yes"?>
<Relationships xmlns="http://schemas.openxmlformats.org/package/2006/relationships"><Relationship Id="rId8" Type="http://schemas.openxmlformats.org/officeDocument/2006/relationships/image" Target="../media/image81.png"/><Relationship Id="rId3" Type="http://schemas.openxmlformats.org/officeDocument/2006/relationships/hyperlink" Target="http://www.memcon.com/" TargetMode="External"/><Relationship Id="rId7" Type="http://schemas.openxmlformats.org/officeDocument/2006/relationships/hyperlink" Target="http://www.storagesearch.com/ram-new-thinking.html" TargetMode="External"/><Relationship Id="rId2" Type="http://schemas.openxmlformats.org/officeDocument/2006/relationships/hyperlink" Target="https://people.inf.ethz.ch/omutlu/pub/memory-scaling_memcon13.pdf" TargetMode="External"/><Relationship Id="rId1" Type="http://schemas.openxmlformats.org/officeDocument/2006/relationships/slideLayout" Target="../slideLayouts/slideLayout450.xml"/><Relationship Id="rId6" Type="http://schemas.openxmlformats.org/officeDocument/2006/relationships/hyperlink" Target="http://www.memcon.com/video1.aspx?vfile=2708052590001&amp;federated_f9=61773537001&amp;videoPlayer=999&amp;playerID=61773537001&amp;w=520&amp;h=442&amp;oheight=550" TargetMode="External"/><Relationship Id="rId5" Type="http://schemas.openxmlformats.org/officeDocument/2006/relationships/hyperlink" Target="https://people.inf.ethz.ch/omutlu/pub/mutlu_memory-scaling_memcon13_talk.pdf" TargetMode="External"/><Relationship Id="rId4" Type="http://schemas.openxmlformats.org/officeDocument/2006/relationships/hyperlink" Target="https://people.inf.ethz.ch/omutlu/pub/mutlu_memory-scaling_memcon13_talk.pptx" TargetMode="External"/></Relationships>
</file>

<file path=ppt/slides/_rels/slide170.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hyperlink" Target="https://arxiv.org/pdf/1706.08642" TargetMode="External"/><Relationship Id="rId1" Type="http://schemas.openxmlformats.org/officeDocument/2006/relationships/slideLayout" Target="../slideLayouts/slideLayout13.xml"/></Relationships>
</file>

<file path=ppt/slides/_rels/slide171.xml.rels><?xml version="1.0" encoding="UTF-8" standalone="yes"?>
<Relationships xmlns="http://schemas.openxmlformats.org/package/2006/relationships"><Relationship Id="rId8" Type="http://schemas.openxmlformats.org/officeDocument/2006/relationships/hyperlink" Target="http://www.archive.ece.cmu.edu/~ece447/s13/doku.php?id=schedule" TargetMode="External"/><Relationship Id="rId13" Type="http://schemas.openxmlformats.org/officeDocument/2006/relationships/hyperlink" Target="http://www.ece.cmu.edu/~ece740/f15/doku.php?id=schedule" TargetMode="External"/><Relationship Id="rId3" Type="http://schemas.openxmlformats.org/officeDocument/2006/relationships/hyperlink" Target="https://www.youtube.com/watch?v=zLP_X4wyHbY&amp;list=PL5PHm2jkkXmi5CxxI7b3JCL1TWybTDtKq" TargetMode="External"/><Relationship Id="rId7" Type="http://schemas.openxmlformats.org/officeDocument/2006/relationships/hyperlink" Target="http://www.archive.ece.cmu.edu/~ece447/s14/doku.php?id=schedule" TargetMode="External"/><Relationship Id="rId12" Type="http://schemas.openxmlformats.org/officeDocument/2006/relationships/hyperlink" Target="https://safari.ethz.ch/architecture/fall2017/doku.php?id=schedule" TargetMode="External"/><Relationship Id="rId17" Type="http://schemas.openxmlformats.org/officeDocument/2006/relationships/hyperlink" Target="http://users.ece.cmu.edu/~omutlu/acaces2013-memory.html" TargetMode="External"/><Relationship Id="rId2" Type="http://schemas.openxmlformats.org/officeDocument/2006/relationships/hyperlink" Target="https://www.youtube.com/playlist?list=PL5PHm2jkkXmi5CxxI7b3JCL1TWybTDtKq" TargetMode="External"/><Relationship Id="rId16" Type="http://schemas.openxmlformats.org/officeDocument/2006/relationships/hyperlink" Target="https://www.youtube.com/playlist?feature=edit_ok&amp;list=PLSEZzvupP7hNjq3Tuv2hiE5VvR-WRYoW4" TargetMode="External"/><Relationship Id="rId1" Type="http://schemas.openxmlformats.org/officeDocument/2006/relationships/slideLayout" Target="../slideLayouts/slideLayout462.xml"/><Relationship Id="rId6" Type="http://schemas.openxmlformats.org/officeDocument/2006/relationships/hyperlink" Target="http://www.archive.ece.cmu.edu/~ece447/s15/doku.php?id=schedule" TargetMode="External"/><Relationship Id="rId11" Type="http://schemas.openxmlformats.org/officeDocument/2006/relationships/hyperlink" Target="https://www.youtube.com/playlist?list=PL5PHm2jkkXmgDN1PLwOY_tGtUlynnyV6D" TargetMode="External"/><Relationship Id="rId5" Type="http://schemas.openxmlformats.org/officeDocument/2006/relationships/hyperlink" Target="https://www.youtube.com/watch?v=BJ87rZCGWU0&amp;list=PL5PHm2jkkXmidJOd59REog9jDnPDTG6IJ" TargetMode="External"/><Relationship Id="rId15" Type="http://schemas.openxmlformats.org/officeDocument/2006/relationships/hyperlink" Target="http://www.ece.cmu.edu/~ece742/f12/doku.php?id=lectures" TargetMode="External"/><Relationship Id="rId10" Type="http://schemas.openxmlformats.org/officeDocument/2006/relationships/hyperlink" Target="https://www.youtube.com/playlist?list=PL5PHm2jkkXmgVhh8CHAu9N76TShJqfYDt" TargetMode="External"/><Relationship Id="rId4" Type="http://schemas.openxmlformats.org/officeDocument/2006/relationships/hyperlink" Target="https://www.youtube.com/playlist?list=PL5PHm2jkkXmgFdD9x7RsjQC4a8KQjmUkQ" TargetMode="External"/><Relationship Id="rId9" Type="http://schemas.openxmlformats.org/officeDocument/2006/relationships/hyperlink" Target="https://www.youtube.com/playlist?list=PL5Q2soXY2Zi9OhoVQBXYFIZywZXCPl4M_" TargetMode="External"/><Relationship Id="rId14" Type="http://schemas.openxmlformats.org/officeDocument/2006/relationships/hyperlink" Target="http://www.ece.cmu.edu/~ece740/f13/doku.php?id=schedule" TargetMode="External"/></Relationships>
</file>

<file path=ppt/slides/_rels/slide172.xml.rels><?xml version="1.0" encoding="UTF-8" standalone="yes"?>
<Relationships xmlns="http://schemas.openxmlformats.org/package/2006/relationships"><Relationship Id="rId3" Type="http://schemas.openxmlformats.org/officeDocument/2006/relationships/hyperlink" Target="https://www.youtube.com/playlist?list=PL5Q2soXY2Zi-IXWTT7xoNYpst5-zdZQ6y" TargetMode="External"/><Relationship Id="rId2" Type="http://schemas.openxmlformats.org/officeDocument/2006/relationships/hyperlink" Target="http://users.ece.cmu.edu/~omutlu/acaces2013-memory.html" TargetMode="External"/><Relationship Id="rId1" Type="http://schemas.openxmlformats.org/officeDocument/2006/relationships/slideLayout" Target="../slideLayouts/slideLayout462.xml"/><Relationship Id="rId6" Type="http://schemas.openxmlformats.org/officeDocument/2006/relationships/hyperlink" Target="https://www.youtube.com/watch?v=ZLCy3pG7Rc0" TargetMode="External"/><Relationship Id="rId5" Type="http://schemas.openxmlformats.org/officeDocument/2006/relationships/hyperlink" Target="https://safari.ethz.ch/digitaltechnik/spring2018/doku.php?id=schedule" TargetMode="External"/><Relationship Id="rId4" Type="http://schemas.openxmlformats.org/officeDocument/2006/relationships/hyperlink" Target="https://www.youtube.com/playlist?list=PL5Q2soXY2Zi_QedyPWtRmFUJ2F8DdYP7l" TargetMode="External"/></Relationships>
</file>

<file path=ppt/slides/_rels/slide173.xml.rels><?xml version="1.0" encoding="UTF-8" standalone="yes"?>
<Relationships xmlns="http://schemas.openxmlformats.org/package/2006/relationships"><Relationship Id="rId8" Type="http://schemas.openxmlformats.org/officeDocument/2006/relationships/hyperlink" Target="http://www.ece.cmu.edu/~safari/tools.html" TargetMode="External"/><Relationship Id="rId3" Type="http://schemas.openxmlformats.org/officeDocument/2006/relationships/hyperlink" Target="https://github.com/CMU-SAFARI/ramulator" TargetMode="External"/><Relationship Id="rId7" Type="http://schemas.openxmlformats.org/officeDocument/2006/relationships/hyperlink" Target="https://github.com/CMU-SAFARI/" TargetMode="External"/><Relationship Id="rId2" Type="http://schemas.openxmlformats.org/officeDocument/2006/relationships/hyperlink" Target="https://github.com/CMU-SAFARI/rowhammer" TargetMode="External"/><Relationship Id="rId1" Type="http://schemas.openxmlformats.org/officeDocument/2006/relationships/slideLayout" Target="../slideLayouts/slideLayout474.xml"/><Relationship Id="rId6" Type="http://schemas.openxmlformats.org/officeDocument/2006/relationships/hyperlink" Target="https://github.com/CMU-SAFARI/SoftMC" TargetMode="External"/><Relationship Id="rId5" Type="http://schemas.openxmlformats.org/officeDocument/2006/relationships/hyperlink" Target="https://github.com/CMU-SAFARI/NOCulator" TargetMode="External"/><Relationship Id="rId4" Type="http://schemas.openxmlformats.org/officeDocument/2006/relationships/hyperlink" Target="https://github.com/CMU-SAFARI/memsim" TargetMode="External"/></Relationships>
</file>

<file path=ppt/slides/_rels/slide174.xml.rels><?xml version="1.0" encoding="UTF-8" standalone="yes"?>
<Relationships xmlns="http://schemas.openxmlformats.org/package/2006/relationships"><Relationship Id="rId8" Type="http://schemas.openxmlformats.org/officeDocument/2006/relationships/hyperlink" Target="http://www.ece.cmu.edu/~safari/tools.html" TargetMode="External"/><Relationship Id="rId3" Type="http://schemas.openxmlformats.org/officeDocument/2006/relationships/hyperlink" Target="https://github.com/CMU-SAFARI/Mosaic" TargetMode="External"/><Relationship Id="rId7" Type="http://schemas.openxmlformats.org/officeDocument/2006/relationships/hyperlink" Target="https://github.com/CMU-SAFARI/" TargetMode="External"/><Relationship Id="rId2" Type="http://schemas.openxmlformats.org/officeDocument/2006/relationships/hyperlink" Target="https://github.com/CMU-SAFARI/MQSim" TargetMode="External"/><Relationship Id="rId1" Type="http://schemas.openxmlformats.org/officeDocument/2006/relationships/slideLayout" Target="../slideLayouts/slideLayout474.xml"/><Relationship Id="rId6" Type="http://schemas.openxmlformats.org/officeDocument/2006/relationships/hyperlink" Target="https://github.com/CMU-SAFARI/HWASim" TargetMode="External"/><Relationship Id="rId5" Type="http://schemas.openxmlformats.org/officeDocument/2006/relationships/hyperlink" Target="https://github.com/CMU-SAFARI/SMLA" TargetMode="External"/><Relationship Id="rId4" Type="http://schemas.openxmlformats.org/officeDocument/2006/relationships/hyperlink" Target="https://github.com/CMU-SAFARI/IMPICA" TargetMode="External"/></Relationships>
</file>

<file path=ppt/slides/_rels/slide175.xml.rels><?xml version="1.0" encoding="UTF-8" standalone="yes"?>
<Relationships xmlns="http://schemas.openxmlformats.org/package/2006/relationships"><Relationship Id="rId3" Type="http://schemas.openxmlformats.org/officeDocument/2006/relationships/hyperlink" Target="http://www.ece.cmu.edu/~safari/tools.html" TargetMode="External"/><Relationship Id="rId2" Type="http://schemas.openxmlformats.org/officeDocument/2006/relationships/hyperlink" Target="https://github.com/CMU-SAFARI/" TargetMode="External"/><Relationship Id="rId1" Type="http://schemas.openxmlformats.org/officeDocument/2006/relationships/slideLayout" Target="../slideLayouts/slideLayout474.xml"/><Relationship Id="rId4" Type="http://schemas.openxmlformats.org/officeDocument/2006/relationships/image" Target="../media/image83.png"/></Relationships>
</file>

<file path=ppt/slides/_rels/slide176.xml.rels><?xml version="1.0" encoding="UTF-8" standalone="yes"?>
<Relationships xmlns="http://schemas.openxmlformats.org/package/2006/relationships"><Relationship Id="rId3" Type="http://schemas.openxmlformats.org/officeDocument/2006/relationships/hyperlink" Target="http://scholar.google.com/citations?user=7XyGUGkAAAAJ&amp;hl=en" TargetMode="External"/><Relationship Id="rId2" Type="http://schemas.openxmlformats.org/officeDocument/2006/relationships/hyperlink" Target="https://people.inf.ethz.ch/omutlu/projects.htm" TargetMode="External"/><Relationship Id="rId1" Type="http://schemas.openxmlformats.org/officeDocument/2006/relationships/slideLayout" Target="../slideLayouts/slideLayout462.xml"/><Relationship Id="rId4" Type="http://schemas.openxmlformats.org/officeDocument/2006/relationships/hyperlink" Target="https://people.inf.ethz.ch/omutlu/acaces2018.html" TargetMode="Externa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80.xml"/></Relationships>
</file>

<file path=ppt/slides/_rels/slide178.xml.rels><?xml version="1.0" encoding="UTF-8" standalone="yes"?>
<Relationships xmlns="http://schemas.openxmlformats.org/package/2006/relationships"><Relationship Id="rId8" Type="http://schemas.openxmlformats.org/officeDocument/2006/relationships/hyperlink" Target="http://users.ece.cmu.edu/~omutlu/pub/avatar-dram-refresh_dsn15.pdf" TargetMode="External"/><Relationship Id="rId3" Type="http://schemas.openxmlformats.org/officeDocument/2006/relationships/image" Target="../media/image85.png"/><Relationship Id="rId7" Type="http://schemas.openxmlformats.org/officeDocument/2006/relationships/hyperlink" Target="http://users.ece.cmu.edu/~omutlu/pub/adaptive-latency-dram_hpca15.pdf" TargetMode="External"/><Relationship Id="rId2" Type="http://schemas.openxmlformats.org/officeDocument/2006/relationships/image" Target="../media/image84.png"/><Relationship Id="rId1" Type="http://schemas.openxmlformats.org/officeDocument/2006/relationships/slideLayout" Target="../slideLayouts/slideLayout13.xml"/><Relationship Id="rId6" Type="http://schemas.openxmlformats.org/officeDocument/2006/relationships/hyperlink" Target="http://users.ece.cmu.edu/~omutlu/pub/dram-row-hammer_isca14.pdf" TargetMode="External"/><Relationship Id="rId5" Type="http://schemas.openxmlformats.org/officeDocument/2006/relationships/hyperlink" Target="http://users.ece.cmu.edu/~omutlu/pub/error-mitigation-for-intermittent-dram-failures_sigmetrics14.pdf" TargetMode="External"/><Relationship Id="rId4" Type="http://schemas.openxmlformats.org/officeDocument/2006/relationships/hyperlink" Target="http://users.ece.cmu.edu/~omutlu/pub/dram-retention-time-characterization_isca13.pdf" TargetMode="External"/></Relationships>
</file>

<file path=ppt/slides/_rels/slide179.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13.xml"/></Relationships>
</file>

<file path=ppt/slides/_rels/slide180.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2.xml"/><Relationship Id="rId4" Type="http://schemas.openxmlformats.org/officeDocument/2006/relationships/image" Target="../media/image88.png"/></Relationships>
</file>

<file path=ppt/slides/_rels/slide181.xml.rels><?xml version="1.0" encoding="UTF-8" standalone="yes"?>
<Relationships xmlns="http://schemas.openxmlformats.org/package/2006/relationships"><Relationship Id="rId3" Type="http://schemas.openxmlformats.org/officeDocument/2006/relationships/image" Target="../media/image89.png"/><Relationship Id="rId2" Type="http://schemas.openxmlformats.org/officeDocument/2006/relationships/hyperlink" Target="https://github.com/CMU-SAFARI/SoftMC" TargetMode="External"/><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3.xml.rels><?xml version="1.0" encoding="UTF-8" standalone="yes"?>
<Relationships xmlns="http://schemas.openxmlformats.org/package/2006/relationships"><Relationship Id="rId3" Type="http://schemas.openxmlformats.org/officeDocument/2006/relationships/image" Target="../media/image90.emf"/><Relationship Id="rId2" Type="http://schemas.openxmlformats.org/officeDocument/2006/relationships/notesSlide" Target="../notesSlides/notesSlide130.xml"/><Relationship Id="rId1" Type="http://schemas.openxmlformats.org/officeDocument/2006/relationships/slideLayout" Target="../slideLayouts/slideLayout423.xml"/><Relationship Id="rId4" Type="http://schemas.openxmlformats.org/officeDocument/2006/relationships/image" Target="../media/image91.emf"/></Relationships>
</file>

<file path=ppt/slides/_rels/slide184.xml.rels><?xml version="1.0" encoding="UTF-8" standalone="yes"?>
<Relationships xmlns="http://schemas.openxmlformats.org/package/2006/relationships"><Relationship Id="rId2" Type="http://schemas.openxmlformats.org/officeDocument/2006/relationships/image" Target="../media/image92.emf"/><Relationship Id="rId1" Type="http://schemas.openxmlformats.org/officeDocument/2006/relationships/slideLayout" Target="../slideLayouts/slideLayout423.xml"/></Relationships>
</file>

<file path=ppt/slides/_rels/slide185.xml.rels><?xml version="1.0" encoding="UTF-8" standalone="yes"?>
<Relationships xmlns="http://schemas.openxmlformats.org/package/2006/relationships"><Relationship Id="rId2" Type="http://schemas.openxmlformats.org/officeDocument/2006/relationships/image" Target="../media/image93.emf"/><Relationship Id="rId1" Type="http://schemas.openxmlformats.org/officeDocument/2006/relationships/slideLayout" Target="../slideLayouts/slideLayout423.xml"/></Relationships>
</file>

<file path=ppt/slides/_rels/slide186.xml.rels><?xml version="1.0" encoding="UTF-8" standalone="yes"?>
<Relationships xmlns="http://schemas.openxmlformats.org/package/2006/relationships"><Relationship Id="rId2" Type="http://schemas.openxmlformats.org/officeDocument/2006/relationships/image" Target="../media/image94.emf"/><Relationship Id="rId1" Type="http://schemas.openxmlformats.org/officeDocument/2006/relationships/slideLayout" Target="../slideLayouts/slideLayout423.xml"/></Relationships>
</file>

<file path=ppt/slides/_rels/slide187.xml.rels><?xml version="1.0" encoding="UTF-8" standalone="yes"?>
<Relationships xmlns="http://schemas.openxmlformats.org/package/2006/relationships"><Relationship Id="rId2" Type="http://schemas.openxmlformats.org/officeDocument/2006/relationships/image" Target="../media/image95.emf"/><Relationship Id="rId1" Type="http://schemas.openxmlformats.org/officeDocument/2006/relationships/slideLayout" Target="../slideLayouts/slideLayout423.xml"/></Relationships>
</file>

<file path=ppt/slides/_rels/slide188.xml.rels><?xml version="1.0" encoding="UTF-8" standalone="yes"?>
<Relationships xmlns="http://schemas.openxmlformats.org/package/2006/relationships"><Relationship Id="rId2" Type="http://schemas.openxmlformats.org/officeDocument/2006/relationships/image" Target="../media/image96.emf"/><Relationship Id="rId1" Type="http://schemas.openxmlformats.org/officeDocument/2006/relationships/slideLayout" Target="../slideLayouts/slideLayout423.xml"/></Relationships>
</file>

<file path=ppt/slides/_rels/slide189.xml.rels><?xml version="1.0" encoding="UTF-8" standalone="yes"?>
<Relationships xmlns="http://schemas.openxmlformats.org/package/2006/relationships"><Relationship Id="rId2" Type="http://schemas.openxmlformats.org/officeDocument/2006/relationships/image" Target="../media/image97.emf"/><Relationship Id="rId1" Type="http://schemas.openxmlformats.org/officeDocument/2006/relationships/slideLayout" Target="../slideLayouts/slideLayout423.xml"/></Relationships>
</file>

<file path=ppt/slides/_rels/slide190.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423.xml"/></Relationships>
</file>

<file path=ppt/slides/_rels/slide191.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423.xml"/></Relationships>
</file>

<file path=ppt/slides/_rels/slide192.xml.rels><?xml version="1.0" encoding="UTF-8" standalone="yes"?>
<Relationships xmlns="http://schemas.openxmlformats.org/package/2006/relationships"><Relationship Id="rId2" Type="http://schemas.openxmlformats.org/officeDocument/2006/relationships/image" Target="../media/image99.emf"/><Relationship Id="rId1" Type="http://schemas.openxmlformats.org/officeDocument/2006/relationships/slideLayout" Target="../slideLayouts/slideLayout423.xml"/></Relationships>
</file>

<file path=ppt/slides/_rels/slide193.xml.rels><?xml version="1.0" encoding="UTF-8" standalone="yes"?>
<Relationships xmlns="http://schemas.openxmlformats.org/package/2006/relationships"><Relationship Id="rId2" Type="http://schemas.openxmlformats.org/officeDocument/2006/relationships/notesSlide" Target="../notesSlides/notesSlide132.xml"/><Relationship Id="rId1" Type="http://schemas.openxmlformats.org/officeDocument/2006/relationships/slideLayout" Target="../slideLayouts/slideLayout423.xml"/></Relationships>
</file>

<file path=ppt/slides/_rels/slide194.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133.xml"/><Relationship Id="rId1" Type="http://schemas.openxmlformats.org/officeDocument/2006/relationships/slideLayout" Target="../slideLayouts/slideLayout423.xml"/></Relationships>
</file>

<file path=ppt/slides/_rels/slide195.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34.xml"/><Relationship Id="rId1" Type="http://schemas.openxmlformats.org/officeDocument/2006/relationships/slideLayout" Target="../slideLayouts/slideLayout423.xml"/></Relationships>
</file>

<file path=ppt/slides/_rels/slide196.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35.xml"/><Relationship Id="rId1" Type="http://schemas.openxmlformats.org/officeDocument/2006/relationships/slideLayout" Target="../slideLayouts/slideLayout423.xml"/><Relationship Id="rId6" Type="http://schemas.openxmlformats.org/officeDocument/2006/relationships/chart" Target="../charts/chart7.xml"/><Relationship Id="rId5" Type="http://schemas.openxmlformats.org/officeDocument/2006/relationships/chart" Target="../charts/chart6.xml"/><Relationship Id="rId4" Type="http://schemas.openxmlformats.org/officeDocument/2006/relationships/chart" Target="../charts/chart5.xml"/></Relationships>
</file>

<file path=ppt/slides/_rels/slide197.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423.xml"/></Relationships>
</file>

<file path=ppt/slides/_rels/slide198.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423.xml"/></Relationships>
</file>

<file path=ppt/slides/_rels/slide199.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136.xml"/><Relationship Id="rId1" Type="http://schemas.openxmlformats.org/officeDocument/2006/relationships/slideLayout" Target="../slideLayouts/slideLayout423.xml"/></Relationships>
</file>

<file path=ppt/slides/_rels/slide200.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423.xml"/></Relationships>
</file>

<file path=ppt/slides/_rels/slide201.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423.xml"/></Relationships>
</file>

<file path=ppt/slides/_rels/slide202.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423.xml"/></Relationships>
</file>

<file path=ppt/slides/_rels/slide203.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423.xml"/></Relationships>
</file>

<file path=ppt/slides/_rels/slide204.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137.xml"/><Relationship Id="rId1" Type="http://schemas.openxmlformats.org/officeDocument/2006/relationships/slideLayout" Target="../slideLayouts/slideLayout423.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06.xml.rels><?xml version="1.0" encoding="UTF-8" standalone="yes"?>
<Relationships xmlns="http://schemas.openxmlformats.org/package/2006/relationships"><Relationship Id="rId2" Type="http://schemas.openxmlformats.org/officeDocument/2006/relationships/image" Target="../media/image99.emf"/><Relationship Id="rId1" Type="http://schemas.openxmlformats.org/officeDocument/2006/relationships/slideLayout" Target="../slideLayouts/slideLayout436.xml"/></Relationships>
</file>

<file path=ppt/slides/_rels/slide207.xml.rels><?xml version="1.0" encoding="UTF-8" standalone="yes"?>
<Relationships xmlns="http://schemas.openxmlformats.org/package/2006/relationships"><Relationship Id="rId2" Type="http://schemas.openxmlformats.org/officeDocument/2006/relationships/image" Target="../media/image109.emf"/><Relationship Id="rId1" Type="http://schemas.openxmlformats.org/officeDocument/2006/relationships/slideLayout" Target="../slideLayouts/slideLayout436.xml"/></Relationships>
</file>

<file path=ppt/slides/_rels/slide208.xml.rels><?xml version="1.0" encoding="UTF-8" standalone="yes"?>
<Relationships xmlns="http://schemas.openxmlformats.org/package/2006/relationships"><Relationship Id="rId2" Type="http://schemas.openxmlformats.org/officeDocument/2006/relationships/image" Target="../media/image110.emf"/><Relationship Id="rId1" Type="http://schemas.openxmlformats.org/officeDocument/2006/relationships/slideLayout" Target="../slideLayouts/slideLayout436.xml"/></Relationships>
</file>

<file path=ppt/slides/_rels/slide209.xml.rels><?xml version="1.0" encoding="UTF-8" standalone="yes"?>
<Relationships xmlns="http://schemas.openxmlformats.org/package/2006/relationships"><Relationship Id="rId2" Type="http://schemas.openxmlformats.org/officeDocument/2006/relationships/image" Target="../media/image111.emf"/><Relationship Id="rId1" Type="http://schemas.openxmlformats.org/officeDocument/2006/relationships/slideLayout" Target="../slideLayouts/slideLayout436.xml"/></Relationships>
</file>

<file path=ppt/slides/_rels/slide210.xml.rels><?xml version="1.0" encoding="UTF-8" standalone="yes"?>
<Relationships xmlns="http://schemas.openxmlformats.org/package/2006/relationships"><Relationship Id="rId2" Type="http://schemas.openxmlformats.org/officeDocument/2006/relationships/image" Target="../media/image112.emf"/><Relationship Id="rId1" Type="http://schemas.openxmlformats.org/officeDocument/2006/relationships/slideLayout" Target="../slideLayouts/slideLayout436.xml"/></Relationships>
</file>

<file path=ppt/slides/_rels/slide211.xml.rels><?xml version="1.0" encoding="UTF-8" standalone="yes"?>
<Relationships xmlns="http://schemas.openxmlformats.org/package/2006/relationships"><Relationship Id="rId3" Type="http://schemas.openxmlformats.org/officeDocument/2006/relationships/image" Target="../media/image114.emf"/><Relationship Id="rId2" Type="http://schemas.openxmlformats.org/officeDocument/2006/relationships/image" Target="../media/image113.emf"/><Relationship Id="rId1" Type="http://schemas.openxmlformats.org/officeDocument/2006/relationships/slideLayout" Target="../slideLayouts/slideLayout436.xml"/></Relationships>
</file>

<file path=ppt/slides/_rels/slide212.xml.rels><?xml version="1.0" encoding="UTF-8" standalone="yes"?>
<Relationships xmlns="http://schemas.openxmlformats.org/package/2006/relationships"><Relationship Id="rId2" Type="http://schemas.openxmlformats.org/officeDocument/2006/relationships/image" Target="../media/image115.emf"/><Relationship Id="rId1" Type="http://schemas.openxmlformats.org/officeDocument/2006/relationships/slideLayout" Target="../slideLayouts/slideLayout436.xml"/></Relationships>
</file>

<file path=ppt/slides/_rels/slide213.xml.rels><?xml version="1.0" encoding="UTF-8" standalone="yes"?>
<Relationships xmlns="http://schemas.openxmlformats.org/package/2006/relationships"><Relationship Id="rId2" Type="http://schemas.openxmlformats.org/officeDocument/2006/relationships/image" Target="../media/image116.emf"/><Relationship Id="rId1" Type="http://schemas.openxmlformats.org/officeDocument/2006/relationships/slideLayout" Target="../slideLayouts/slideLayout436.xml"/></Relationships>
</file>

<file path=ppt/slides/_rels/slide214.xml.rels><?xml version="1.0" encoding="UTF-8" standalone="yes"?>
<Relationships xmlns="http://schemas.openxmlformats.org/package/2006/relationships"><Relationship Id="rId2" Type="http://schemas.openxmlformats.org/officeDocument/2006/relationships/image" Target="../media/image117.emf"/><Relationship Id="rId1" Type="http://schemas.openxmlformats.org/officeDocument/2006/relationships/slideLayout" Target="../slideLayouts/slideLayout436.xml"/></Relationships>
</file>

<file path=ppt/slides/_rels/slide215.xml.rels><?xml version="1.0" encoding="UTF-8" standalone="yes"?>
<Relationships xmlns="http://schemas.openxmlformats.org/package/2006/relationships"><Relationship Id="rId2" Type="http://schemas.openxmlformats.org/officeDocument/2006/relationships/image" Target="../media/image118.emf"/><Relationship Id="rId1" Type="http://schemas.openxmlformats.org/officeDocument/2006/relationships/slideLayout" Target="../slideLayouts/slideLayout436.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436.xml"/></Relationships>
</file>

<file path=ppt/slides/_rels/slide217.xml.rels><?xml version="1.0" encoding="UTF-8" standalone="yes"?>
<Relationships xmlns="http://schemas.openxmlformats.org/package/2006/relationships"><Relationship Id="rId2" Type="http://schemas.openxmlformats.org/officeDocument/2006/relationships/notesSlide" Target="../notesSlides/notesSlide138.xml"/><Relationship Id="rId1" Type="http://schemas.openxmlformats.org/officeDocument/2006/relationships/slideLayout" Target="../slideLayouts/slideLayout436.xml"/></Relationships>
</file>

<file path=ppt/slides/_rels/slide218.xml.rels><?xml version="1.0" encoding="UTF-8" standalone="yes"?>
<Relationships xmlns="http://schemas.openxmlformats.org/package/2006/relationships"><Relationship Id="rId3" Type="http://schemas.openxmlformats.org/officeDocument/2006/relationships/image" Target="../media/image100.png"/><Relationship Id="rId2" Type="http://schemas.openxmlformats.org/officeDocument/2006/relationships/notesSlide" Target="../notesSlides/notesSlide139.xml"/><Relationship Id="rId1" Type="http://schemas.openxmlformats.org/officeDocument/2006/relationships/slideLayout" Target="../slideLayouts/slideLayout436.xml"/></Relationships>
</file>

<file path=ppt/slides/_rels/slide219.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40.xml"/><Relationship Id="rId1" Type="http://schemas.openxmlformats.org/officeDocument/2006/relationships/slideLayout" Target="../slideLayouts/slideLayout436.xml"/></Relationships>
</file>

<file path=ppt/slides/_rels/slide220.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41.xml"/><Relationship Id="rId1" Type="http://schemas.openxmlformats.org/officeDocument/2006/relationships/slideLayout" Target="../slideLayouts/slideLayout436.xml"/><Relationship Id="rId6" Type="http://schemas.openxmlformats.org/officeDocument/2006/relationships/chart" Target="../charts/chart12.xml"/><Relationship Id="rId5" Type="http://schemas.openxmlformats.org/officeDocument/2006/relationships/chart" Target="../charts/chart11.xml"/><Relationship Id="rId4" Type="http://schemas.openxmlformats.org/officeDocument/2006/relationships/chart" Target="../charts/chart10.xml"/></Relationships>
</file>

<file path=ppt/slides/_rels/slide221.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436.xml"/></Relationships>
</file>

<file path=ppt/slides/_rels/slide222.xml.rels><?xml version="1.0" encoding="UTF-8" standalone="yes"?>
<Relationships xmlns="http://schemas.openxmlformats.org/package/2006/relationships"><Relationship Id="rId2" Type="http://schemas.openxmlformats.org/officeDocument/2006/relationships/image" Target="../media/image102.png"/><Relationship Id="rId1" Type="http://schemas.openxmlformats.org/officeDocument/2006/relationships/slideLayout" Target="../slideLayouts/slideLayout436.xml"/></Relationships>
</file>

<file path=ppt/slides/_rels/slide223.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142.xml"/><Relationship Id="rId1" Type="http://schemas.openxmlformats.org/officeDocument/2006/relationships/slideLayout" Target="../slideLayouts/slideLayout436.xml"/></Relationships>
</file>

<file path=ppt/slides/_rels/slide224.xml.rels><?xml version="1.0" encoding="UTF-8" standalone="yes"?>
<Relationships xmlns="http://schemas.openxmlformats.org/package/2006/relationships"><Relationship Id="rId2" Type="http://schemas.openxmlformats.org/officeDocument/2006/relationships/image" Target="../media/image104.png"/><Relationship Id="rId1" Type="http://schemas.openxmlformats.org/officeDocument/2006/relationships/slideLayout" Target="../slideLayouts/slideLayout436.xml"/></Relationships>
</file>

<file path=ppt/slides/_rels/slide225.xml.rels><?xml version="1.0" encoding="UTF-8" standalone="yes"?>
<Relationships xmlns="http://schemas.openxmlformats.org/package/2006/relationships"><Relationship Id="rId2" Type="http://schemas.openxmlformats.org/officeDocument/2006/relationships/image" Target="../media/image105.png"/><Relationship Id="rId1" Type="http://schemas.openxmlformats.org/officeDocument/2006/relationships/slideLayout" Target="../slideLayouts/slideLayout436.xml"/></Relationships>
</file>

<file path=ppt/slides/_rels/slide226.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436.xml"/></Relationships>
</file>

<file path=ppt/slides/_rels/slide227.xml.rels><?xml version="1.0" encoding="UTF-8" standalone="yes"?>
<Relationships xmlns="http://schemas.openxmlformats.org/package/2006/relationships"><Relationship Id="rId2" Type="http://schemas.openxmlformats.org/officeDocument/2006/relationships/image" Target="../media/image107.png"/><Relationship Id="rId1" Type="http://schemas.openxmlformats.org/officeDocument/2006/relationships/slideLayout" Target="../slideLayouts/slideLayout436.xml"/></Relationships>
</file>

<file path=ppt/slides/_rels/slide228.xml.rels><?xml version="1.0" encoding="UTF-8" standalone="yes"?>
<Relationships xmlns="http://schemas.openxmlformats.org/package/2006/relationships"><Relationship Id="rId3" Type="http://schemas.openxmlformats.org/officeDocument/2006/relationships/image" Target="../media/image108.png"/><Relationship Id="rId2" Type="http://schemas.openxmlformats.org/officeDocument/2006/relationships/notesSlide" Target="../notesSlides/notesSlide143.xml"/><Relationship Id="rId1" Type="http://schemas.openxmlformats.org/officeDocument/2006/relationships/slideLayout" Target="../slideLayouts/slideLayout436.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0.xml.rels><?xml version="1.0" encoding="UTF-8" standalone="yes"?>
<Relationships xmlns="http://schemas.openxmlformats.org/package/2006/relationships"><Relationship Id="rId3" Type="http://schemas.openxmlformats.org/officeDocument/2006/relationships/hyperlink" Target="mailto:omutlu@gmail.com" TargetMode="External"/><Relationship Id="rId2" Type="http://schemas.openxmlformats.org/officeDocument/2006/relationships/hyperlink" Target="https://people.inf.ethz.ch/omutlu/" TargetMode="External"/><Relationship Id="rId1" Type="http://schemas.openxmlformats.org/officeDocument/2006/relationships/slideLayout" Target="../slideLayouts/slideLayout438.xml"/><Relationship Id="rId5" Type="http://schemas.openxmlformats.org/officeDocument/2006/relationships/image" Target="../media/image119.png"/><Relationship Id="rId4" Type="http://schemas.openxmlformats.org/officeDocument/2006/relationships/hyperlink" Target="https://people.inf.ethz.ch/omutlu/projects.htm" TargetMode="External"/></Relationships>
</file>

<file path=ppt/slides/_rels/slide231.xml.rels><?xml version="1.0" encoding="UTF-8" standalone="yes"?>
<Relationships xmlns="http://schemas.openxmlformats.org/package/2006/relationships"><Relationship Id="rId3" Type="http://schemas.openxmlformats.org/officeDocument/2006/relationships/image" Target="../media/image120.jpg"/><Relationship Id="rId2" Type="http://schemas.openxmlformats.org/officeDocument/2006/relationships/hyperlink" Target="http://www.safari.ethz.ch/" TargetMode="External"/><Relationship Id="rId1" Type="http://schemas.openxmlformats.org/officeDocument/2006/relationships/slideLayout" Target="../slideLayouts/slideLayout425.xml"/></Relationships>
</file>

<file path=ppt/slides/_rels/slide232.xml.rels><?xml version="1.0" encoding="UTF-8" standalone="yes"?>
<Relationships xmlns="http://schemas.openxmlformats.org/package/2006/relationships"><Relationship Id="rId8" Type="http://schemas.openxmlformats.org/officeDocument/2006/relationships/image" Target="../media/image127.png"/><Relationship Id="rId13" Type="http://schemas.openxmlformats.org/officeDocument/2006/relationships/image" Target="../media/image132.jpg"/><Relationship Id="rId18" Type="http://schemas.openxmlformats.org/officeDocument/2006/relationships/image" Target="../media/image137.png"/><Relationship Id="rId3" Type="http://schemas.openxmlformats.org/officeDocument/2006/relationships/image" Target="../media/image122.png"/><Relationship Id="rId21" Type="http://schemas.openxmlformats.org/officeDocument/2006/relationships/image" Target="../media/image140.jpeg"/><Relationship Id="rId7" Type="http://schemas.openxmlformats.org/officeDocument/2006/relationships/image" Target="../media/image126.png"/><Relationship Id="rId12" Type="http://schemas.openxmlformats.org/officeDocument/2006/relationships/image" Target="../media/image131.png"/><Relationship Id="rId17" Type="http://schemas.openxmlformats.org/officeDocument/2006/relationships/image" Target="../media/image136.jpeg"/><Relationship Id="rId2" Type="http://schemas.openxmlformats.org/officeDocument/2006/relationships/image" Target="../media/image121.jpg"/><Relationship Id="rId16" Type="http://schemas.openxmlformats.org/officeDocument/2006/relationships/image" Target="../media/image135.png"/><Relationship Id="rId20" Type="http://schemas.openxmlformats.org/officeDocument/2006/relationships/image" Target="../media/image139.JPG"/><Relationship Id="rId1" Type="http://schemas.openxmlformats.org/officeDocument/2006/relationships/slideLayout" Target="../slideLayouts/slideLayout425.xml"/><Relationship Id="rId6" Type="http://schemas.openxmlformats.org/officeDocument/2006/relationships/image" Target="../media/image125.jpg"/><Relationship Id="rId11" Type="http://schemas.openxmlformats.org/officeDocument/2006/relationships/image" Target="../media/image130.jpg"/><Relationship Id="rId5" Type="http://schemas.openxmlformats.org/officeDocument/2006/relationships/image" Target="../media/image124.png"/><Relationship Id="rId15" Type="http://schemas.openxmlformats.org/officeDocument/2006/relationships/image" Target="../media/image134.jpg"/><Relationship Id="rId10" Type="http://schemas.openxmlformats.org/officeDocument/2006/relationships/image" Target="../media/image129.jpg"/><Relationship Id="rId19" Type="http://schemas.openxmlformats.org/officeDocument/2006/relationships/image" Target="../media/image138.jpg"/><Relationship Id="rId4" Type="http://schemas.openxmlformats.org/officeDocument/2006/relationships/image" Target="../media/image123.jpg"/><Relationship Id="rId9" Type="http://schemas.openxmlformats.org/officeDocument/2006/relationships/image" Target="../media/image128.jpg"/><Relationship Id="rId14" Type="http://schemas.openxmlformats.org/officeDocument/2006/relationships/image" Target="../media/image133.jpg"/></Relationships>
</file>

<file path=ppt/slides/_rels/slide233.xml.rels><?xml version="1.0" encoding="UTF-8" standalone="yes"?>
<Relationships xmlns="http://schemas.openxmlformats.org/package/2006/relationships"><Relationship Id="rId3" Type="http://schemas.openxmlformats.org/officeDocument/2006/relationships/hyperlink" Target="https://www.youtube.com/playlist?list=PL5Q2soXY2Zi-HXxomthrpDpMJm05P6J9x" TargetMode="External"/><Relationship Id="rId2" Type="http://schemas.openxmlformats.org/officeDocument/2006/relationships/hyperlink" Target="https://people.inf.ethz.ch/omutlu/acaces2018.html" TargetMode="External"/><Relationship Id="rId1" Type="http://schemas.openxmlformats.org/officeDocument/2006/relationships/slideLayout" Target="../slideLayouts/slideLayout425.xml"/><Relationship Id="rId4" Type="http://schemas.openxmlformats.org/officeDocument/2006/relationships/hyperlink" Target="https://people.inf.ethz.ch/omutlu/projects.htm" TargetMode="External"/></Relationships>
</file>

<file path=ppt/slides/_rels/slide234.xml.rels><?xml version="1.0" encoding="UTF-8" standalone="yes"?>
<Relationships xmlns="http://schemas.openxmlformats.org/package/2006/relationships"><Relationship Id="rId8" Type="http://schemas.openxmlformats.org/officeDocument/2006/relationships/hyperlink" Target="https://www.youtube.com/playlist?list=PL5PHm2jkkXmi5CxxI7b3JCL1TWybTDtKq" TargetMode="External"/><Relationship Id="rId13" Type="http://schemas.openxmlformats.org/officeDocument/2006/relationships/hyperlink" Target="https://www.youtube.com/playlist?feature=edit_ok&amp;list=PLSEZzvupP7hNjq3Tuv2hiE5VvR-WRYoW4" TargetMode="External"/><Relationship Id="rId3" Type="http://schemas.openxmlformats.org/officeDocument/2006/relationships/hyperlink" Target="https://www.youtube.com/playlist?list=PL5Q2soXY2Zi_QedyPWtRmFUJ2F8DdYP7l" TargetMode="External"/><Relationship Id="rId7" Type="http://schemas.openxmlformats.org/officeDocument/2006/relationships/hyperlink" Target="https://www.youtube.com/playlist?list=PL5PHm2jkkXmgDN1PLwOY_tGtUlynnyV6D" TargetMode="External"/><Relationship Id="rId12" Type="http://schemas.openxmlformats.org/officeDocument/2006/relationships/hyperlink" Target="http://www.archive.ece.cmu.edu/~ece742/f12/doku.php?id=lectures" TargetMode="External"/><Relationship Id="rId2" Type="http://schemas.openxmlformats.org/officeDocument/2006/relationships/hyperlink" Target="https://www.youtube.com/playlist?list=PL5Q2soXY2Zi-IXWTT7xoNYpst5-zdZQ6y" TargetMode="External"/><Relationship Id="rId16" Type="http://schemas.openxmlformats.org/officeDocument/2006/relationships/hyperlink" Target="https://www.youtube.com/user/cmu18447" TargetMode="External"/><Relationship Id="rId1" Type="http://schemas.openxmlformats.org/officeDocument/2006/relationships/slideLayout" Target="../slideLayouts/slideLayout425.xml"/><Relationship Id="rId6" Type="http://schemas.openxmlformats.org/officeDocument/2006/relationships/hyperlink" Target="https://www.youtube.com/playlist?list=PL5PHm2jkkXmgVhh8CHAu9N76TShJqfYDt" TargetMode="External"/><Relationship Id="rId11" Type="http://schemas.openxmlformats.org/officeDocument/2006/relationships/hyperlink" Target="https://www.youtube.com/watch?v=BJ87rZCGWU0&amp;list=PL5PHm2jkkXmidJOd59REog9jDnPDTG6IJ" TargetMode="External"/><Relationship Id="rId5" Type="http://schemas.openxmlformats.org/officeDocument/2006/relationships/hyperlink" Target="https://www.youtube.com/watch?v=g3yH68hAaSk&amp;list=PL5Q2soXY2Zi9JXe3ywQMhylk_d5dI-TM7" TargetMode="External"/><Relationship Id="rId15" Type="http://schemas.openxmlformats.org/officeDocument/2006/relationships/hyperlink" Target="https://www.youtube.com/channel/UCIwQ8uOeRFgOEvBLYc3kc3g" TargetMode="External"/><Relationship Id="rId10" Type="http://schemas.openxmlformats.org/officeDocument/2006/relationships/hyperlink" Target="https://www.youtube.com/playlist?list=PL5PHm2jkkXmgFdD9x7RsjQC4a8KQjmUkQ" TargetMode="External"/><Relationship Id="rId4" Type="http://schemas.openxmlformats.org/officeDocument/2006/relationships/hyperlink" Target="https://www.youtube.com/playlist?list=PL5Q2soXY2Zi9OhoVQBXYFIZywZXCPl4M_" TargetMode="External"/><Relationship Id="rId9" Type="http://schemas.openxmlformats.org/officeDocument/2006/relationships/hyperlink" Target="https://www.youtube.com/watch?v=zLP_X4wyHbY&amp;list=PL5PHm2jkkXmi5CxxI7b3JCL1TWybTDtKq" TargetMode="External"/><Relationship Id="rId14" Type="http://schemas.openxmlformats.org/officeDocument/2006/relationships/hyperlink" Target="https://people.inf.ethz.ch/omutlu/teaching.html" TargetMode="External"/></Relationships>
</file>

<file path=ppt/slides/_rels/slide235.xml.rels><?xml version="1.0" encoding="UTF-8" standalone="yes"?>
<Relationships xmlns="http://schemas.openxmlformats.org/package/2006/relationships"><Relationship Id="rId3" Type="http://schemas.openxmlformats.org/officeDocument/2006/relationships/hyperlink" Target="https://www.youtube.com/watch?v=kgiZlSOcGFM&amp;list=PL5Q2soXY2Zi8D_5MGV6EnXEJHnV2YFBJl&amp;index=1" TargetMode="External"/><Relationship Id="rId2" Type="http://schemas.openxmlformats.org/officeDocument/2006/relationships/hyperlink" Target="https://www.youtube.com/watch?v=kgiZlSOcGFM&amp;list=PL5Q2soXY2Zi8D_5MGV6EnXEJHnV2YFBJl" TargetMode="External"/><Relationship Id="rId1" Type="http://schemas.openxmlformats.org/officeDocument/2006/relationships/slideLayout" Target="../slideLayouts/slideLayout425.xml"/><Relationship Id="rId6" Type="http://schemas.openxmlformats.org/officeDocument/2006/relationships/hyperlink" Target="https://www.youtube.com/watch?v=F7xZLNMIY1E&amp;list=PL5Q2soXY2Zi8D_5MGV6EnXEJHnV2YFBJl&amp;index=3" TargetMode="External"/><Relationship Id="rId5" Type="http://schemas.openxmlformats.org/officeDocument/2006/relationships/hyperlink" Target="https://www.youtube.com/watch?v=hPnSmfwu2-A&amp;list=PL5Q2soXY2Zi8D_5MGV6EnXEJHnV2YFBJl&amp;index=9" TargetMode="External"/><Relationship Id="rId4" Type="http://schemas.openxmlformats.org/officeDocument/2006/relationships/hyperlink" Target="https://www.youtube.com/watch?v=oHqsNbxgdzM&amp;list=PL5Q2soXY2Zi8D_5MGV6EnXEJHnV2YFBJl&amp;index=7"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26 April 2019</a:t>
            </a:r>
          </a:p>
          <a:p>
            <a:r>
              <a:rPr lang="en-US" sz="2200" dirty="0"/>
              <a:t>IBM Research</a:t>
            </a:r>
          </a:p>
          <a:p>
            <a:endParaRPr lang="en-US" sz="2200" dirty="0"/>
          </a:p>
          <a:p>
            <a:pPr algn="l"/>
            <a:endParaRPr lang="en-US" sz="2200" dirty="0"/>
          </a:p>
        </p:txBody>
      </p:sp>
      <p:sp>
        <p:nvSpPr>
          <p:cNvPr id="13" name="Title 1"/>
          <p:cNvSpPr>
            <a:spLocks noGrp="1"/>
          </p:cNvSpPr>
          <p:nvPr>
            <p:ph type="ctrTitle"/>
          </p:nvPr>
        </p:nvSpPr>
        <p:spPr>
          <a:xfrm>
            <a:off x="216024" y="1556792"/>
            <a:ext cx="8820472" cy="2201416"/>
          </a:xfrm>
        </p:spPr>
        <p:txBody>
          <a:bodyPr>
            <a:normAutofit/>
          </a:bodyPr>
          <a:lstStyle/>
          <a:p>
            <a:pPr algn="ctr"/>
            <a:r>
              <a:rPr lang="en-US" sz="4000" dirty="0"/>
              <a:t>Using Commodity Memory Devices to Support Fundamental Security Primitives</a:t>
            </a:r>
            <a:endParaRPr lang="en-US" sz="4000" dirty="0">
              <a:solidFill>
                <a:srgbClr val="FF0000"/>
              </a:solidFill>
            </a:endParaRPr>
          </a:p>
        </p:txBody>
      </p:sp>
      <p:pic>
        <p:nvPicPr>
          <p:cNvPr id="10" name="Picture 2" descr="ETH Zurich short logo, black"/>
          <p:cNvPicPr>
            <a:picLocks noChangeAspect="1" noChangeArrowheads="1"/>
          </p:cNvPicPr>
          <p:nvPr/>
        </p:nvPicPr>
        <p:blipFill rotWithShape="1">
          <a:blip r:embed="rId5">
            <a:extLst>
              <a:ext uri="{28A0092B-C50C-407E-A947-70E740481C1C}">
                <a14:useLocalDpi xmlns:a14="http://schemas.microsoft.com/office/drawing/2010/main" val="0"/>
              </a:ext>
            </a:extLst>
          </a:blip>
          <a:srcRect l="6982" t="19970" r="7940" b="18111"/>
          <a:stretch/>
        </p:blipFill>
        <p:spPr bwMode="auto">
          <a:xfrm>
            <a:off x="3261625" y="5805264"/>
            <a:ext cx="2750535" cy="783754"/>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print"/>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Tree>
    <p:extLst>
      <p:ext uri="{BB962C8B-B14F-4D97-AF65-F5344CB8AC3E}">
        <p14:creationId xmlns:p14="http://schemas.microsoft.com/office/powerpoint/2010/main" val="4354278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25"/>
          <p:cNvSpPr>
            <a:spLocks noChangeArrowheads="1"/>
          </p:cNvSpPr>
          <p:nvPr/>
        </p:nvSpPr>
        <p:spPr bwMode="auto">
          <a:xfrm>
            <a:off x="0" y="836712"/>
            <a:ext cx="9144000" cy="267765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lIns="91440" tIns="45720" rIns="91440" bIns="45720">
            <a:sp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400" b="1" i="1" u="sng" strike="noStrike" kern="1200" cap="none" spc="0" normalizeH="0" baseline="0" noProof="0" dirty="0">
                <a:ln>
                  <a:noFill/>
                </a:ln>
                <a:solidFill>
                  <a:srgbClr val="000000"/>
                </a:solidFill>
                <a:effectLst/>
                <a:uLnTx/>
                <a:uFillTx/>
                <a:latin typeface="Arial Narrow" charset="0"/>
                <a:ea typeface="ＭＳ Ｐゴシック" charset="0"/>
                <a:cs typeface="Arial" charset="0"/>
              </a:rPr>
              <a:t>Research Focus:</a:t>
            </a:r>
            <a:r>
              <a:rPr kumimoji="0" lang="en-US" sz="2400" b="1" i="1" u="none" strike="noStrike" kern="1200" cap="none" spc="0" normalizeH="0" baseline="0" noProof="0" dirty="0">
                <a:ln>
                  <a:noFill/>
                </a:ln>
                <a:solidFill>
                  <a:srgbClr val="000000"/>
                </a:solidFill>
                <a:effectLst/>
                <a:uLnTx/>
                <a:uFillTx/>
                <a:latin typeface="Arial Narrow" charset="0"/>
                <a:ea typeface="ＭＳ Ｐゴシック" charset="0"/>
                <a:cs typeface="Arial" charset="0"/>
              </a:rPr>
              <a:t> Computer architecture, HW/SW, security, bioinformatics</a:t>
            </a:r>
          </a:p>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en-US" sz="2400" b="1" i="1" u="none" strike="noStrike" kern="1200" cap="none" spc="0" normalizeH="0" baseline="0" noProof="0" dirty="0">
                <a:ln>
                  <a:noFill/>
                </a:ln>
                <a:solidFill>
                  <a:srgbClr val="3333CC"/>
                </a:solidFill>
                <a:effectLst/>
                <a:uLnTx/>
                <a:uFillTx/>
                <a:latin typeface="Arial Narrow" charset="0"/>
                <a:ea typeface="ＭＳ Ｐゴシック" charset="0"/>
                <a:cs typeface="Arial" charset="0"/>
              </a:rPr>
              <a:t> Memory and storage (DRAM, flash, emerging), interconnects</a:t>
            </a:r>
          </a:p>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en-US" sz="2400" b="1" i="1" u="none" strike="noStrike" kern="1200" cap="none" spc="0" normalizeH="0" baseline="0" noProof="0" dirty="0">
                <a:ln>
                  <a:noFill/>
                </a:ln>
                <a:solidFill>
                  <a:srgbClr val="3333CC"/>
                </a:solidFill>
                <a:effectLst/>
                <a:uLnTx/>
                <a:uFillTx/>
                <a:latin typeface="Arial Narrow" charset="0"/>
                <a:ea typeface="ＭＳ Ｐゴシック" charset="0"/>
                <a:cs typeface="Arial" charset="0"/>
              </a:rPr>
              <a:t> Heterogeneous &amp; parallel systems, GPUs, systems for data analytics</a:t>
            </a:r>
          </a:p>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en-US" sz="2400" b="1" i="1" u="none" strike="noStrike" kern="1200" cap="none" spc="0" normalizeH="0" baseline="0" noProof="0" dirty="0">
                <a:ln>
                  <a:noFill/>
                </a:ln>
                <a:solidFill>
                  <a:srgbClr val="3333CC"/>
                </a:solidFill>
                <a:effectLst/>
                <a:uLnTx/>
                <a:uFillTx/>
                <a:latin typeface="Arial Narrow" charset="0"/>
                <a:ea typeface="ＭＳ Ｐゴシック" charset="0"/>
                <a:cs typeface="Arial" charset="0"/>
              </a:rPr>
              <a:t> System/architecture interaction, new execution models, new interfaces</a:t>
            </a:r>
          </a:p>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en-US" sz="2400" b="1" i="1" u="none" strike="noStrike" kern="1200" cap="none" spc="0" normalizeH="0" baseline="0" noProof="0" dirty="0">
                <a:ln>
                  <a:noFill/>
                </a:ln>
                <a:solidFill>
                  <a:srgbClr val="3333CC"/>
                </a:solidFill>
                <a:effectLst/>
                <a:uLnTx/>
                <a:uFillTx/>
                <a:latin typeface="Arial Narrow" charset="0"/>
                <a:ea typeface="ＭＳ Ｐゴシック" charset="0"/>
                <a:cs typeface="Arial" charset="0"/>
              </a:rPr>
              <a:t> Energy efficiency, fault tolerance, hardware security, performance </a:t>
            </a:r>
          </a:p>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en-US" sz="2400" b="1" i="1" u="none" strike="noStrike" kern="1200" cap="none" spc="0" normalizeH="0" baseline="0" noProof="0" dirty="0">
                <a:ln>
                  <a:noFill/>
                </a:ln>
                <a:solidFill>
                  <a:srgbClr val="3333CC"/>
                </a:solidFill>
                <a:effectLst/>
                <a:uLnTx/>
                <a:uFillTx/>
                <a:latin typeface="Arial Narrow" charset="0"/>
                <a:ea typeface="ＭＳ Ｐゴシック" charset="0"/>
                <a:cs typeface="Arial" charset="0"/>
              </a:rPr>
              <a:t> Genome sequence analysis &amp; assembly algorithms and architectures</a:t>
            </a:r>
          </a:p>
          <a:p>
            <a:pPr marL="0" marR="0" lvl="0" indent="0" algn="l" defTabSz="914400" rtl="0" eaLnBrk="1" fontAlgn="base" latinLnBrk="0" hangingPunct="1">
              <a:lnSpc>
                <a:spcPct val="100000"/>
              </a:lnSpc>
              <a:spcBef>
                <a:spcPct val="0"/>
              </a:spcBef>
              <a:spcAft>
                <a:spcPct val="0"/>
              </a:spcAft>
              <a:buClrTx/>
              <a:buSzTx/>
              <a:buFontTx/>
              <a:buChar char="•"/>
              <a:tabLst/>
              <a:defRPr/>
            </a:pPr>
            <a:r>
              <a:rPr kumimoji="0" lang="en-US" sz="2400" b="1" i="1" u="none" strike="noStrike" kern="1200" cap="none" spc="0" normalizeH="0" baseline="0" noProof="0" dirty="0">
                <a:ln>
                  <a:noFill/>
                </a:ln>
                <a:solidFill>
                  <a:srgbClr val="3333CC"/>
                </a:solidFill>
                <a:effectLst/>
                <a:uLnTx/>
                <a:uFillTx/>
                <a:latin typeface="Arial Narrow" charset="0"/>
                <a:ea typeface="ＭＳ Ｐゴシック" charset="0"/>
                <a:cs typeface="Arial" charset="0"/>
              </a:rPr>
              <a:t> Biologically inspired systems &amp; system design for bio/medicine</a:t>
            </a:r>
          </a:p>
        </p:txBody>
      </p:sp>
      <p:pic>
        <p:nvPicPr>
          <p:cNvPr id="40" name="Picture 39"/>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3122930" y="4231307"/>
            <a:ext cx="1524000" cy="1029876"/>
          </a:xfrm>
          <a:prstGeom prst="rect">
            <a:avLst/>
          </a:prstGeom>
          <a:noFill/>
          <a:ln>
            <a:noFill/>
          </a:ln>
        </p:spPr>
      </p:pic>
      <p:pic>
        <p:nvPicPr>
          <p:cNvPr id="39" name="Picture 23" descr="http://i.ehow.com/images/a04/ac/qb/format-hard-drive-xp-800X800.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20433856">
            <a:off x="7262555" y="3439062"/>
            <a:ext cx="1276125" cy="1276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6630" name="Text Box 147"/>
          <p:cNvSpPr txBox="1">
            <a:spLocks noChangeArrowheads="1"/>
          </p:cNvSpPr>
          <p:nvPr/>
        </p:nvSpPr>
        <p:spPr bwMode="auto">
          <a:xfrm>
            <a:off x="6596063" y="6503987"/>
            <a:ext cx="2292350" cy="4302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91440" tIns="45720" rIns="91440" bIns="45720">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en-US" sz="2200" b="1" i="1" u="none" strike="noStrike" kern="1200" cap="none" spc="0" normalizeH="0" baseline="0" noProof="0">
              <a:ln>
                <a:noFill/>
              </a:ln>
              <a:solidFill>
                <a:srgbClr val="3333CC"/>
              </a:solidFill>
              <a:effectLst/>
              <a:uLnTx/>
              <a:uFillTx/>
              <a:latin typeface="Arial Narrow" charset="0"/>
              <a:ea typeface="ＭＳ Ｐゴシック" charset="0"/>
              <a:cs typeface="Arial" charset="0"/>
            </a:endParaRPr>
          </a:p>
        </p:txBody>
      </p:sp>
      <p:pic>
        <p:nvPicPr>
          <p:cNvPr id="26645" name="Picture 30" descr="3177_01.png"/>
          <p:cNvPicPr>
            <a:picLocks noChangeAspect="1"/>
          </p:cNvPicPr>
          <p:nvPr/>
        </p:nvPicPr>
        <p:blipFill>
          <a:blip r:embed="rId6">
            <a:extLst>
              <a:ext uri="{28A0092B-C50C-407E-A947-70E740481C1C}">
                <a14:useLocalDpi xmlns:a14="http://schemas.microsoft.com/office/drawing/2010/main" val="0"/>
              </a:ext>
            </a:extLst>
          </a:blip>
          <a:srcRect l="4478" t="22220" r="3780" b="12109"/>
          <a:stretch>
            <a:fillRect/>
          </a:stretch>
        </p:blipFill>
        <p:spPr bwMode="auto">
          <a:xfrm>
            <a:off x="354137" y="5717501"/>
            <a:ext cx="2325687" cy="9098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nvGrpSpPr>
          <p:cNvPr id="26633" name="Group 47"/>
          <p:cNvGrpSpPr>
            <a:grpSpLocks/>
          </p:cNvGrpSpPr>
          <p:nvPr/>
        </p:nvGrpSpPr>
        <p:grpSpPr bwMode="auto">
          <a:xfrm>
            <a:off x="3401598" y="5338860"/>
            <a:ext cx="3077766" cy="1554083"/>
            <a:chOff x="5252245" y="4774407"/>
            <a:chExt cx="3076909" cy="1554282"/>
          </a:xfrm>
        </p:grpSpPr>
        <p:sp>
          <p:nvSpPr>
            <p:cNvPr id="26642" name="TextBox 8"/>
            <p:cNvSpPr txBox="1">
              <a:spLocks noChangeArrowheads="1"/>
            </p:cNvSpPr>
            <p:nvPr/>
          </p:nvSpPr>
          <p:spPr bwMode="auto">
            <a:xfrm>
              <a:off x="5252245" y="5959310"/>
              <a:ext cx="3076909" cy="36937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zh-CN" sz="1800" b="0" i="0" u="none" strike="noStrike" kern="1200" cap="none" spc="0" normalizeH="0" baseline="0" noProof="0" dirty="0">
                  <a:ln>
                    <a:noFill/>
                  </a:ln>
                  <a:solidFill>
                    <a:srgbClr val="000000"/>
                  </a:solidFill>
                  <a:effectLst/>
                  <a:uLnTx/>
                  <a:uFillTx/>
                  <a:latin typeface="Calibri" charset="0"/>
                  <a:ea typeface="ＭＳ Ｐゴシック" charset="0"/>
                  <a:cs typeface="Arial" charset="0"/>
                </a:rPr>
                <a:t>Graphics and Vision Processing</a:t>
              </a:r>
              <a:endParaRPr kumimoji="0" lang="en-US" altLang="zh-CN" sz="1600" b="0" i="0" u="none" strike="noStrike" kern="1200" cap="none" spc="0" normalizeH="0" baseline="0" noProof="0" dirty="0">
                <a:ln>
                  <a:noFill/>
                </a:ln>
                <a:solidFill>
                  <a:srgbClr val="000000"/>
                </a:solidFill>
                <a:effectLst/>
                <a:uLnTx/>
                <a:uFillTx/>
                <a:latin typeface="Calibri" charset="0"/>
                <a:ea typeface="ＭＳ Ｐゴシック" charset="0"/>
                <a:cs typeface="Arial" charset="0"/>
              </a:endParaRPr>
            </a:p>
          </p:txBody>
        </p:sp>
        <p:pic>
          <p:nvPicPr>
            <p:cNvPr id="26643" name="Picture 6" descr="C:\Daten\talks\invited\ferc2010\material\Fermi_Die_FINAL.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264944" y="4774407"/>
              <a:ext cx="1201936" cy="11887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grpSp>
      <p:sp>
        <p:nvSpPr>
          <p:cNvPr id="27" name="Text Box 13" descr="90%"/>
          <p:cNvSpPr txBox="1">
            <a:spLocks noChangeArrowheads="1"/>
          </p:cNvSpPr>
          <p:nvPr/>
        </p:nvSpPr>
        <p:spPr bwMode="auto">
          <a:xfrm>
            <a:off x="474243" y="4821870"/>
            <a:ext cx="1733033" cy="895630"/>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Heterogeneous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Processors and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Accelerators</a:t>
            </a:r>
          </a:p>
        </p:txBody>
      </p:sp>
      <p:sp>
        <p:nvSpPr>
          <p:cNvPr id="28" name="Text Box 20" descr="90%"/>
          <p:cNvSpPr txBox="1">
            <a:spLocks noChangeArrowheads="1"/>
          </p:cNvSpPr>
          <p:nvPr/>
        </p:nvSpPr>
        <p:spPr bwMode="auto">
          <a:xfrm>
            <a:off x="2698252" y="3979561"/>
            <a:ext cx="2258492"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Hybrid Main Memory</a:t>
            </a:r>
          </a:p>
        </p:txBody>
      </p:sp>
      <p:sp>
        <p:nvSpPr>
          <p:cNvPr id="29" name="Line 15"/>
          <p:cNvSpPr>
            <a:spLocks noChangeShapeType="1"/>
          </p:cNvSpPr>
          <p:nvPr/>
        </p:nvSpPr>
        <p:spPr bwMode="auto">
          <a:xfrm flipV="1">
            <a:off x="1982640" y="4076506"/>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0" name="Text Box 24" descr="90%"/>
          <p:cNvSpPr txBox="1">
            <a:spLocks noChangeArrowheads="1"/>
          </p:cNvSpPr>
          <p:nvPr/>
        </p:nvSpPr>
        <p:spPr bwMode="auto">
          <a:xfrm>
            <a:off x="5608432" y="4746245"/>
            <a:ext cx="2925968" cy="3416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ＭＳ Ｐゴシック" charset="0"/>
                <a:cs typeface="Arial" charset="0"/>
              </a:rPr>
              <a:t>Persistent Memory/Storage</a:t>
            </a:r>
          </a:p>
        </p:txBody>
      </p:sp>
      <p:pic>
        <p:nvPicPr>
          <p:cNvPr id="31" name="Content Placeholder 6" descr="barcelona-die-photo-color.jp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685800" y="3505200"/>
            <a:ext cx="1312168" cy="12799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33" name="Picture 32" descr="dimm.png"/>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rot="10800000" flipV="1">
            <a:off x="2679825" y="3450054"/>
            <a:ext cx="2304256" cy="549297"/>
          </a:xfrm>
          <a:prstGeom prst="rect">
            <a:avLst/>
          </a:prstGeom>
        </p:spPr>
      </p:pic>
      <p:pic>
        <p:nvPicPr>
          <p:cNvPr id="35" name="Picture 34"/>
          <p:cNvPicPr>
            <a:picLocks noChangeAspect="1"/>
          </p:cNvPicPr>
          <p:nvPr/>
        </p:nvPicPr>
        <p:blipFill>
          <a:blip r:embed="rId10"/>
          <a:stretch>
            <a:fillRect/>
          </a:stretch>
        </p:blipFill>
        <p:spPr>
          <a:xfrm>
            <a:off x="5681266" y="3620023"/>
            <a:ext cx="1554690" cy="1003885"/>
          </a:xfrm>
          <a:prstGeom prst="rect">
            <a:avLst/>
          </a:prstGeom>
        </p:spPr>
      </p:pic>
      <p:sp>
        <p:nvSpPr>
          <p:cNvPr id="36" name="Line 15"/>
          <p:cNvSpPr>
            <a:spLocks noChangeShapeType="1"/>
          </p:cNvSpPr>
          <p:nvPr/>
        </p:nvSpPr>
        <p:spPr bwMode="auto">
          <a:xfrm flipV="1">
            <a:off x="4984081" y="4092641"/>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7" name="Line 15"/>
          <p:cNvSpPr>
            <a:spLocks noChangeShapeType="1"/>
          </p:cNvSpPr>
          <p:nvPr/>
        </p:nvSpPr>
        <p:spPr bwMode="auto">
          <a:xfrm flipV="1">
            <a:off x="2331231" y="4495799"/>
            <a:ext cx="640569" cy="1221699"/>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38" name="Line 15"/>
          <p:cNvSpPr>
            <a:spLocks noChangeShapeType="1"/>
          </p:cNvSpPr>
          <p:nvPr/>
        </p:nvSpPr>
        <p:spPr bwMode="auto">
          <a:xfrm flipV="1">
            <a:off x="3962400" y="4898556"/>
            <a:ext cx="0" cy="440303"/>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2" name="TextBox 1"/>
          <p:cNvSpPr txBox="1"/>
          <p:nvPr/>
        </p:nvSpPr>
        <p:spPr>
          <a:xfrm>
            <a:off x="4644008" y="5229200"/>
            <a:ext cx="4532010" cy="1107996"/>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mn-ea"/>
                <a:cs typeface="+mn-cs"/>
              </a:rPr>
              <a:t>Broad research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mn-ea"/>
                <a:cs typeface="+mn-cs"/>
              </a:rPr>
              <a:t>spanning apps, systems, logic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srgbClr val="FF0000"/>
                </a:solidFill>
                <a:effectLst/>
                <a:uLnTx/>
                <a:uFillTx/>
                <a:latin typeface="Tahoma"/>
                <a:ea typeface="+mn-ea"/>
                <a:cs typeface="+mn-cs"/>
              </a:rPr>
              <a:t>with architecture at the center</a:t>
            </a:r>
          </a:p>
        </p:txBody>
      </p:sp>
      <p:sp>
        <p:nvSpPr>
          <p:cNvPr id="26" name="Title 1"/>
          <p:cNvSpPr>
            <a:spLocks noGrp="1"/>
          </p:cNvSpPr>
          <p:nvPr>
            <p:ph type="title"/>
          </p:nvPr>
        </p:nvSpPr>
        <p:spPr>
          <a:xfrm>
            <a:off x="228600" y="152400"/>
            <a:ext cx="8610600" cy="1066800"/>
          </a:xfrm>
        </p:spPr>
        <p:txBody>
          <a:bodyPr/>
          <a:lstStyle/>
          <a:p>
            <a:r>
              <a:rPr lang="en-US" dirty="0"/>
              <a:t>Research: Broad Perspective</a:t>
            </a:r>
          </a:p>
        </p:txBody>
      </p:sp>
      <p:sp>
        <p:nvSpPr>
          <p:cNvPr id="22" name="Rectangle 21"/>
          <p:cNvSpPr/>
          <p:nvPr/>
        </p:nvSpPr>
        <p:spPr>
          <a:xfrm>
            <a:off x="179512" y="1281089"/>
            <a:ext cx="5544616" cy="36004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3034997859"/>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Four Major Current Directions</a:t>
            </a:r>
          </a:p>
        </p:txBody>
      </p:sp>
      <p:sp>
        <p:nvSpPr>
          <p:cNvPr id="3" name="Content Placeholder 2"/>
          <p:cNvSpPr>
            <a:spLocks noGrp="1"/>
          </p:cNvSpPr>
          <p:nvPr>
            <p:ph idx="1"/>
          </p:nvPr>
        </p:nvSpPr>
        <p:spPr>
          <a:xfrm>
            <a:off x="228600" y="1268760"/>
            <a:ext cx="8610600" cy="4876800"/>
          </a:xfrm>
        </p:spPr>
        <p:txBody>
          <a:bodyPr/>
          <a:lstStyle/>
          <a:p>
            <a:r>
              <a:rPr lang="en-US" dirty="0"/>
              <a:t>Fundamentally </a:t>
            </a:r>
            <a:r>
              <a:rPr lang="en-US" dirty="0">
                <a:solidFill>
                  <a:srgbClr val="0000FF"/>
                </a:solidFill>
              </a:rPr>
              <a:t>Secure/Reliable/Safe </a:t>
            </a:r>
            <a:r>
              <a:rPr lang="en-US" dirty="0"/>
              <a:t>Architectures</a:t>
            </a:r>
          </a:p>
          <a:p>
            <a:endParaRPr lang="en-US" dirty="0"/>
          </a:p>
          <a:p>
            <a:endParaRPr lang="en-US" dirty="0"/>
          </a:p>
          <a:p>
            <a:r>
              <a:rPr lang="en-US" dirty="0"/>
              <a:t>Fundamentally </a:t>
            </a:r>
            <a:r>
              <a:rPr lang="en-US" dirty="0">
                <a:solidFill>
                  <a:srgbClr val="0000FF"/>
                </a:solidFill>
              </a:rPr>
              <a:t>Energy-Efficient </a:t>
            </a:r>
            <a:r>
              <a:rPr lang="en-US" dirty="0"/>
              <a:t>Architectures</a:t>
            </a:r>
          </a:p>
          <a:p>
            <a:pPr lvl="1"/>
            <a:r>
              <a:rPr lang="en-US" dirty="0">
                <a:solidFill>
                  <a:srgbClr val="0000FF"/>
                </a:solidFill>
              </a:rPr>
              <a:t>Memory-centric </a:t>
            </a:r>
            <a:r>
              <a:rPr lang="en-US" dirty="0"/>
              <a:t>(Data-centric) Architectures</a:t>
            </a:r>
          </a:p>
          <a:p>
            <a:endParaRPr lang="en-US" dirty="0"/>
          </a:p>
          <a:p>
            <a:endParaRPr lang="en-US" dirty="0"/>
          </a:p>
          <a:p>
            <a:r>
              <a:rPr lang="en-US" dirty="0"/>
              <a:t>Fundamentally </a:t>
            </a:r>
            <a:r>
              <a:rPr lang="en-US" dirty="0">
                <a:solidFill>
                  <a:srgbClr val="0000FF"/>
                </a:solidFill>
              </a:rPr>
              <a:t>Low-Latency </a:t>
            </a:r>
            <a:r>
              <a:rPr lang="en-US" dirty="0"/>
              <a:t>Architectures</a:t>
            </a:r>
          </a:p>
          <a:p>
            <a:endParaRPr lang="en-US" dirty="0"/>
          </a:p>
          <a:p>
            <a:endParaRPr lang="en-US" dirty="0"/>
          </a:p>
          <a:p>
            <a:r>
              <a:rPr lang="en-US" dirty="0"/>
              <a:t>Architectures for </a:t>
            </a:r>
            <a:r>
              <a:rPr lang="en-US" dirty="0">
                <a:solidFill>
                  <a:srgbClr val="0000FF"/>
                </a:solidFill>
              </a:rPr>
              <a:t>Genomics, Medicine, Health</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altLang="en-US" sz="1600" b="0" i="0" u="none" strike="noStrike" kern="1200" cap="none" spc="0" normalizeH="0" baseline="0" noProof="0" dirty="0">
              <a:ln>
                <a:noFill/>
              </a:ln>
              <a:solidFill>
                <a:srgbClr val="000000"/>
              </a:solidFill>
              <a:effectLst/>
              <a:uLnTx/>
              <a:uFillTx/>
              <a:latin typeface="Garamond" pitchFamily="18" charset="0"/>
              <a:ea typeface="+mn-ea"/>
              <a:cs typeface="+mn-cs"/>
            </a:endParaRPr>
          </a:p>
        </p:txBody>
      </p:sp>
      <p:sp>
        <p:nvSpPr>
          <p:cNvPr id="5" name="Rectangle 4">
            <a:extLst>
              <a:ext uri="{FF2B5EF4-FFF2-40B4-BE49-F238E27FC236}">
                <a16:creationId xmlns:a16="http://schemas.microsoft.com/office/drawing/2014/main" id="{43774F7A-CF04-1443-813B-F5556559B5E7}"/>
              </a:ext>
            </a:extLst>
          </p:cNvPr>
          <p:cNvSpPr/>
          <p:nvPr/>
        </p:nvSpPr>
        <p:spPr>
          <a:xfrm>
            <a:off x="611560" y="1304054"/>
            <a:ext cx="6840760" cy="46876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ndParaRPr>
          </a:p>
        </p:txBody>
      </p:sp>
      <p:sp>
        <p:nvSpPr>
          <p:cNvPr id="6" name="Rectangle 5">
            <a:extLst>
              <a:ext uri="{FF2B5EF4-FFF2-40B4-BE49-F238E27FC236}">
                <a16:creationId xmlns:a16="http://schemas.microsoft.com/office/drawing/2014/main" id="{E79223C8-B63A-4847-9637-B0E8D6620783}"/>
              </a:ext>
            </a:extLst>
          </p:cNvPr>
          <p:cNvSpPr/>
          <p:nvPr/>
        </p:nvSpPr>
        <p:spPr>
          <a:xfrm>
            <a:off x="582654" y="2564904"/>
            <a:ext cx="6869665" cy="93610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ndParaRPr>
          </a:p>
        </p:txBody>
      </p:sp>
      <p:sp>
        <p:nvSpPr>
          <p:cNvPr id="7" name="Rectangle 6">
            <a:extLst>
              <a:ext uri="{FF2B5EF4-FFF2-40B4-BE49-F238E27FC236}">
                <a16:creationId xmlns:a16="http://schemas.microsoft.com/office/drawing/2014/main" id="{AE6B1A41-AA56-C040-84B6-884C1D3B45A1}"/>
              </a:ext>
            </a:extLst>
          </p:cNvPr>
          <p:cNvSpPr/>
          <p:nvPr/>
        </p:nvSpPr>
        <p:spPr>
          <a:xfrm>
            <a:off x="582653" y="4319740"/>
            <a:ext cx="6869666" cy="40540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ndParaRPr>
          </a:p>
        </p:txBody>
      </p:sp>
    </p:spTree>
    <p:extLst>
      <p:ext uri="{BB962C8B-B14F-4D97-AF65-F5344CB8AC3E}">
        <p14:creationId xmlns:p14="http://schemas.microsoft.com/office/powerpoint/2010/main" val="135409651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2" name="Picture 23" descr="http://i.ehow.com/images/a04/ac/qb/format-hard-drive-xp-800X8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166144">
            <a:off x="5944993" y="1201593"/>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9458" name="Title 1"/>
          <p:cNvSpPr>
            <a:spLocks noGrp="1"/>
          </p:cNvSpPr>
          <p:nvPr>
            <p:ph type="title"/>
          </p:nvPr>
        </p:nvSpPr>
        <p:spPr/>
        <p:txBody>
          <a:bodyPr/>
          <a:lstStyle/>
          <a:p>
            <a:r>
              <a:rPr lang="en-US" dirty="0">
                <a:latin typeface="Garamond" charset="0"/>
                <a:ea typeface="ＭＳ Ｐゴシック" charset="0"/>
                <a:cs typeface="ＭＳ Ｐゴシック" charset="0"/>
              </a:rPr>
              <a:t>The Main Memory System</a:t>
            </a:r>
          </a:p>
        </p:txBody>
      </p:sp>
      <p:sp>
        <p:nvSpPr>
          <p:cNvPr id="3" name="Content Placeholder 2"/>
          <p:cNvSpPr>
            <a:spLocks noGrp="1"/>
          </p:cNvSpPr>
          <p:nvPr>
            <p:ph idx="1"/>
          </p:nvPr>
        </p:nvSpPr>
        <p:spPr>
          <a:xfrm>
            <a:off x="228600" y="996950"/>
            <a:ext cx="86106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pPr marL="0" indent="0">
              <a:buNone/>
            </a:pPr>
            <a:endParaRPr lang="en-US" sz="1200"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is a critical component of all computing systems</a:t>
            </a:r>
            <a:r>
              <a:rPr lang="en-US" dirty="0">
                <a:latin typeface="Tahoma" charset="0"/>
                <a:ea typeface="ＭＳ Ｐゴシック" charset="0"/>
                <a:cs typeface="ＭＳ Ｐゴシック" charset="0"/>
              </a:rPr>
              <a:t>: server, mobile, embedded, desktop, sensor</a:t>
            </a: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Devices that make up main memory are ubiquitous in all systems</a:t>
            </a:r>
            <a:endParaRPr lang="en-US" dirty="0">
              <a:latin typeface="Tahoma" charset="0"/>
              <a:ea typeface="ＭＳ Ｐゴシック" charset="0"/>
              <a:cs typeface="ＭＳ Ｐゴシック" charset="0"/>
            </a:endParaRPr>
          </a:p>
        </p:txBody>
      </p:sp>
      <p:sp>
        <p:nvSpPr>
          <p:cNvPr id="19460"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330F078-BF11-6B47-89B1-D774F40185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18" name="AutoShape 25"/>
          <p:cNvSpPr>
            <a:spLocks noChangeArrowheads="1"/>
          </p:cNvSpPr>
          <p:nvPr/>
        </p:nvSpPr>
        <p:spPr bwMode="auto">
          <a:xfrm>
            <a:off x="3190875" y="1166668"/>
            <a:ext cx="2557463" cy="2447925"/>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21" name="Text Box 13" descr="90%"/>
          <p:cNvSpPr txBox="1">
            <a:spLocks noChangeArrowheads="1"/>
          </p:cNvSpPr>
          <p:nvPr/>
        </p:nvSpPr>
        <p:spPr bwMode="auto">
          <a:xfrm>
            <a:off x="1245861" y="2928793"/>
            <a:ext cx="1309915" cy="618631"/>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Processors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and caches</a:t>
            </a:r>
          </a:p>
        </p:txBody>
      </p:sp>
      <p:sp>
        <p:nvSpPr>
          <p:cNvPr id="26" name="Text Box 20" descr="90%"/>
          <p:cNvSpPr txBox="1">
            <a:spLocks noChangeArrowheads="1"/>
          </p:cNvSpPr>
          <p:nvPr/>
        </p:nvSpPr>
        <p:spPr bwMode="auto">
          <a:xfrm>
            <a:off x="3616246" y="2996808"/>
            <a:ext cx="1527335"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Main Memory</a:t>
            </a:r>
          </a:p>
        </p:txBody>
      </p:sp>
      <p:sp>
        <p:nvSpPr>
          <p:cNvPr id="27" name="Line 15"/>
          <p:cNvSpPr>
            <a:spLocks noChangeShapeType="1"/>
          </p:cNvSpPr>
          <p:nvPr/>
        </p:nvSpPr>
        <p:spPr bwMode="auto">
          <a:xfrm flipV="1">
            <a:off x="2506663"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19472" name="Text Box 24" descr="90%"/>
          <p:cNvSpPr txBox="1">
            <a:spLocks noChangeArrowheads="1"/>
          </p:cNvSpPr>
          <p:nvPr/>
        </p:nvSpPr>
        <p:spPr bwMode="auto">
          <a:xfrm>
            <a:off x="6049936" y="3020548"/>
            <a:ext cx="2194472" cy="3416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ＭＳ Ｐゴシック" charset="0"/>
                <a:cs typeface="Arial" charset="0"/>
              </a:rPr>
              <a:t>Storage (SSD/HDD)</a:t>
            </a:r>
          </a:p>
        </p:txBody>
      </p:sp>
      <p:pic>
        <p:nvPicPr>
          <p:cNvPr id="19" name="Content Placeholder 6" descr="barcelona-die-photo-colo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87624" y="1633988"/>
            <a:ext cx="1312168" cy="127994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0" name="Line 15"/>
          <p:cNvSpPr>
            <a:spLocks noChangeShapeType="1"/>
          </p:cNvSpPr>
          <p:nvPr/>
        </p:nvSpPr>
        <p:spPr bwMode="auto">
          <a:xfrm flipV="1">
            <a:off x="5724128"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pic>
        <p:nvPicPr>
          <p:cNvPr id="23" name="Picture 22" descr="dim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3324124" y="1633988"/>
            <a:ext cx="2304256" cy="549297"/>
          </a:xfrm>
          <a:prstGeom prst="rect">
            <a:avLst/>
          </a:prstGeom>
        </p:spPr>
      </p:pic>
      <p:pic>
        <p:nvPicPr>
          <p:cNvPr id="24" name="Picture 23" descr="dim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3299596" y="2308826"/>
            <a:ext cx="2304256" cy="549297"/>
          </a:xfrm>
          <a:prstGeom prst="rect">
            <a:avLst/>
          </a:prstGeom>
        </p:spPr>
      </p:pic>
    </p:spTree>
    <p:extLst>
      <p:ext uri="{BB962C8B-B14F-4D97-AF65-F5344CB8AC3E}">
        <p14:creationId xmlns:p14="http://schemas.microsoft.com/office/powerpoint/2010/main" val="346485407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8"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2" name="Picture 23" descr="http://i.ehow.com/images/a04/ac/qb/format-hard-drive-xp-800X8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166144">
            <a:off x="5944993" y="1201593"/>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9458" name="Title 1"/>
          <p:cNvSpPr>
            <a:spLocks noGrp="1"/>
          </p:cNvSpPr>
          <p:nvPr>
            <p:ph type="title"/>
          </p:nvPr>
        </p:nvSpPr>
        <p:spPr/>
        <p:txBody>
          <a:bodyPr/>
          <a:lstStyle/>
          <a:p>
            <a:r>
              <a:rPr lang="en-US" dirty="0">
                <a:latin typeface="Garamond" charset="0"/>
                <a:ea typeface="ＭＳ Ｐゴシック" charset="0"/>
                <a:cs typeface="ＭＳ Ｐゴシック" charset="0"/>
              </a:rPr>
              <a:t>The Main Memory System</a:t>
            </a:r>
          </a:p>
        </p:txBody>
      </p:sp>
      <p:sp>
        <p:nvSpPr>
          <p:cNvPr id="3" name="Content Placeholder 2"/>
          <p:cNvSpPr>
            <a:spLocks noGrp="1"/>
          </p:cNvSpPr>
          <p:nvPr>
            <p:ph idx="1"/>
          </p:nvPr>
        </p:nvSpPr>
        <p:spPr>
          <a:xfrm>
            <a:off x="228600" y="996950"/>
            <a:ext cx="86106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pPr marL="0" indent="0">
              <a:buNone/>
            </a:pPr>
            <a:endParaRPr lang="en-US" sz="1200"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is a critical component of all computing systems</a:t>
            </a:r>
            <a:r>
              <a:rPr lang="en-US" dirty="0">
                <a:latin typeface="Tahoma" charset="0"/>
                <a:ea typeface="ＭＳ Ｐゴシック" charset="0"/>
                <a:cs typeface="ＭＳ Ｐゴシック" charset="0"/>
              </a:rPr>
              <a:t>: server, mobile, embedded, desktop, sensor</a:t>
            </a: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Devices that make up main memory are ubiquitous in all systems</a:t>
            </a:r>
            <a:endParaRPr lang="en-US" dirty="0">
              <a:latin typeface="Tahoma" charset="0"/>
              <a:ea typeface="ＭＳ Ｐゴシック" charset="0"/>
              <a:cs typeface="ＭＳ Ｐゴシック" charset="0"/>
            </a:endParaRPr>
          </a:p>
        </p:txBody>
      </p:sp>
      <p:sp>
        <p:nvSpPr>
          <p:cNvPr id="19460"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330F078-BF11-6B47-89B1-D774F40185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18" name="AutoShape 25"/>
          <p:cNvSpPr>
            <a:spLocks noChangeArrowheads="1"/>
          </p:cNvSpPr>
          <p:nvPr/>
        </p:nvSpPr>
        <p:spPr bwMode="auto">
          <a:xfrm>
            <a:off x="3190875" y="1166668"/>
            <a:ext cx="2557463" cy="2447925"/>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26" name="Text Box 20" descr="90%"/>
          <p:cNvSpPr txBox="1">
            <a:spLocks noChangeArrowheads="1"/>
          </p:cNvSpPr>
          <p:nvPr/>
        </p:nvSpPr>
        <p:spPr bwMode="auto">
          <a:xfrm>
            <a:off x="3616246" y="2996808"/>
            <a:ext cx="1527335"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Main Memory</a:t>
            </a:r>
          </a:p>
        </p:txBody>
      </p:sp>
      <p:sp>
        <p:nvSpPr>
          <p:cNvPr id="27" name="Line 15"/>
          <p:cNvSpPr>
            <a:spLocks noChangeShapeType="1"/>
          </p:cNvSpPr>
          <p:nvPr/>
        </p:nvSpPr>
        <p:spPr bwMode="auto">
          <a:xfrm flipV="1">
            <a:off x="2506663"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19472" name="Text Box 24" descr="90%"/>
          <p:cNvSpPr txBox="1">
            <a:spLocks noChangeArrowheads="1"/>
          </p:cNvSpPr>
          <p:nvPr/>
        </p:nvSpPr>
        <p:spPr bwMode="auto">
          <a:xfrm>
            <a:off x="6049936" y="3020548"/>
            <a:ext cx="2194472" cy="3416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ＭＳ Ｐゴシック" charset="0"/>
                <a:cs typeface="Arial" charset="0"/>
              </a:rPr>
              <a:t>Storage (SSD/HDD)</a:t>
            </a:r>
          </a:p>
        </p:txBody>
      </p:sp>
      <p:sp>
        <p:nvSpPr>
          <p:cNvPr id="20" name="Line 15"/>
          <p:cNvSpPr>
            <a:spLocks noChangeShapeType="1"/>
          </p:cNvSpPr>
          <p:nvPr/>
        </p:nvSpPr>
        <p:spPr bwMode="auto">
          <a:xfrm flipV="1">
            <a:off x="5724128"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pic>
        <p:nvPicPr>
          <p:cNvPr id="23" name="Picture 22"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324124" y="1633988"/>
            <a:ext cx="2304256" cy="549297"/>
          </a:xfrm>
          <a:prstGeom prst="rect">
            <a:avLst/>
          </a:prstGeom>
        </p:spPr>
      </p:pic>
      <p:pic>
        <p:nvPicPr>
          <p:cNvPr id="24" name="Picture 23"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299596" y="2308826"/>
            <a:ext cx="2304256" cy="549297"/>
          </a:xfrm>
          <a:prstGeom prst="rect">
            <a:avLst/>
          </a:prstGeom>
        </p:spPr>
      </p:pic>
      <p:pic>
        <p:nvPicPr>
          <p:cNvPr id="2" name="Picture 1"/>
          <p:cNvPicPr>
            <a:picLocks noChangeAspect="1"/>
          </p:cNvPicPr>
          <p:nvPr/>
        </p:nvPicPr>
        <p:blipFill>
          <a:blip r:embed="rId4"/>
          <a:stretch>
            <a:fillRect/>
          </a:stretch>
        </p:blipFill>
        <p:spPr>
          <a:xfrm>
            <a:off x="887019" y="1663083"/>
            <a:ext cx="1656184" cy="1284462"/>
          </a:xfrm>
          <a:prstGeom prst="rect">
            <a:avLst/>
          </a:prstGeom>
        </p:spPr>
      </p:pic>
      <p:sp>
        <p:nvSpPr>
          <p:cNvPr id="22" name="Text Box 13" descr="90%"/>
          <p:cNvSpPr txBox="1">
            <a:spLocks noChangeArrowheads="1"/>
          </p:cNvSpPr>
          <p:nvPr/>
        </p:nvSpPr>
        <p:spPr bwMode="auto">
          <a:xfrm>
            <a:off x="1331640" y="3081193"/>
            <a:ext cx="873160"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FPGAs</a:t>
            </a:r>
          </a:p>
        </p:txBody>
      </p:sp>
    </p:spTree>
    <p:extLst>
      <p:ext uri="{BB962C8B-B14F-4D97-AF65-F5344CB8AC3E}">
        <p14:creationId xmlns:p14="http://schemas.microsoft.com/office/powerpoint/2010/main" val="4002890818"/>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2" name="Picture 23" descr="http://i.ehow.com/images/a04/ac/qb/format-hard-drive-xp-800X8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166144">
            <a:off x="5944993" y="1201593"/>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19458" name="Title 1"/>
          <p:cNvSpPr>
            <a:spLocks noGrp="1"/>
          </p:cNvSpPr>
          <p:nvPr>
            <p:ph type="title"/>
          </p:nvPr>
        </p:nvSpPr>
        <p:spPr/>
        <p:txBody>
          <a:bodyPr/>
          <a:lstStyle/>
          <a:p>
            <a:r>
              <a:rPr lang="en-US" dirty="0">
                <a:latin typeface="Garamond" charset="0"/>
                <a:ea typeface="ＭＳ Ｐゴシック" charset="0"/>
                <a:cs typeface="ＭＳ Ｐゴシック" charset="0"/>
              </a:rPr>
              <a:t>The Main Memory System</a:t>
            </a:r>
          </a:p>
        </p:txBody>
      </p:sp>
      <p:sp>
        <p:nvSpPr>
          <p:cNvPr id="3" name="Content Placeholder 2"/>
          <p:cNvSpPr>
            <a:spLocks noGrp="1"/>
          </p:cNvSpPr>
          <p:nvPr>
            <p:ph idx="1"/>
          </p:nvPr>
        </p:nvSpPr>
        <p:spPr>
          <a:xfrm>
            <a:off x="228600" y="996950"/>
            <a:ext cx="86106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pPr marL="0" indent="0">
              <a:buNone/>
            </a:pPr>
            <a:endParaRPr lang="en-US" sz="1200"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is a critical component of all computing systems</a:t>
            </a:r>
            <a:r>
              <a:rPr lang="en-US" dirty="0">
                <a:latin typeface="Tahoma" charset="0"/>
                <a:ea typeface="ＭＳ Ｐゴシック" charset="0"/>
                <a:cs typeface="ＭＳ Ｐゴシック" charset="0"/>
              </a:rPr>
              <a:t>: server, mobile, embedded, desktop, sensor</a:t>
            </a: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Devices that make up main memory are ubiquitous in all systems</a:t>
            </a:r>
            <a:endParaRPr lang="en-US" dirty="0">
              <a:latin typeface="Tahoma" charset="0"/>
              <a:ea typeface="ＭＳ Ｐゴシック" charset="0"/>
              <a:cs typeface="ＭＳ Ｐゴシック" charset="0"/>
            </a:endParaRPr>
          </a:p>
        </p:txBody>
      </p:sp>
      <p:sp>
        <p:nvSpPr>
          <p:cNvPr id="19460"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330F078-BF11-6B47-89B1-D774F40185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18" name="AutoShape 25"/>
          <p:cNvSpPr>
            <a:spLocks noChangeArrowheads="1"/>
          </p:cNvSpPr>
          <p:nvPr/>
        </p:nvSpPr>
        <p:spPr bwMode="auto">
          <a:xfrm>
            <a:off x="3190875" y="1166668"/>
            <a:ext cx="2557463" cy="2447925"/>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26" name="Text Box 20" descr="90%"/>
          <p:cNvSpPr txBox="1">
            <a:spLocks noChangeArrowheads="1"/>
          </p:cNvSpPr>
          <p:nvPr/>
        </p:nvSpPr>
        <p:spPr bwMode="auto">
          <a:xfrm>
            <a:off x="3616246" y="2996808"/>
            <a:ext cx="1527335"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Main Memory</a:t>
            </a:r>
          </a:p>
        </p:txBody>
      </p:sp>
      <p:sp>
        <p:nvSpPr>
          <p:cNvPr id="27" name="Line 15"/>
          <p:cNvSpPr>
            <a:spLocks noChangeShapeType="1"/>
          </p:cNvSpPr>
          <p:nvPr/>
        </p:nvSpPr>
        <p:spPr bwMode="auto">
          <a:xfrm flipV="1">
            <a:off x="2506663"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19472" name="Text Box 24" descr="90%"/>
          <p:cNvSpPr txBox="1">
            <a:spLocks noChangeArrowheads="1"/>
          </p:cNvSpPr>
          <p:nvPr/>
        </p:nvSpPr>
        <p:spPr bwMode="auto">
          <a:xfrm>
            <a:off x="6049936" y="3020548"/>
            <a:ext cx="2194472" cy="3416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ＭＳ Ｐゴシック" charset="0"/>
                <a:cs typeface="Arial" charset="0"/>
              </a:rPr>
              <a:t>Storage (SSD/HDD)</a:t>
            </a:r>
          </a:p>
        </p:txBody>
      </p:sp>
      <p:sp>
        <p:nvSpPr>
          <p:cNvPr id="20" name="Line 15"/>
          <p:cNvSpPr>
            <a:spLocks noChangeShapeType="1"/>
          </p:cNvSpPr>
          <p:nvPr/>
        </p:nvSpPr>
        <p:spPr bwMode="auto">
          <a:xfrm flipV="1">
            <a:off x="5724128"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pic>
        <p:nvPicPr>
          <p:cNvPr id="23" name="Picture 22"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324124" y="1633988"/>
            <a:ext cx="2304256" cy="549297"/>
          </a:xfrm>
          <a:prstGeom prst="rect">
            <a:avLst/>
          </a:prstGeom>
        </p:spPr>
      </p:pic>
      <p:pic>
        <p:nvPicPr>
          <p:cNvPr id="24" name="Picture 23"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299596" y="2308826"/>
            <a:ext cx="2304256" cy="549297"/>
          </a:xfrm>
          <a:prstGeom prst="rect">
            <a:avLst/>
          </a:prstGeom>
        </p:spPr>
      </p:pic>
      <p:sp>
        <p:nvSpPr>
          <p:cNvPr id="22" name="Text Box 13" descr="90%"/>
          <p:cNvSpPr txBox="1">
            <a:spLocks noChangeArrowheads="1"/>
          </p:cNvSpPr>
          <p:nvPr/>
        </p:nvSpPr>
        <p:spPr bwMode="auto">
          <a:xfrm>
            <a:off x="1306826" y="3081193"/>
            <a:ext cx="744894"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GPUs</a:t>
            </a:r>
          </a:p>
        </p:txBody>
      </p:sp>
      <p:pic>
        <p:nvPicPr>
          <p:cNvPr id="4" name="Picture 3"/>
          <p:cNvPicPr>
            <a:picLocks noChangeAspect="1"/>
          </p:cNvPicPr>
          <p:nvPr/>
        </p:nvPicPr>
        <p:blipFill>
          <a:blip r:embed="rId4"/>
          <a:stretch>
            <a:fillRect/>
          </a:stretch>
        </p:blipFill>
        <p:spPr>
          <a:xfrm>
            <a:off x="827584" y="1412776"/>
            <a:ext cx="1673534" cy="1655404"/>
          </a:xfrm>
          <a:prstGeom prst="rect">
            <a:avLst/>
          </a:prstGeom>
        </p:spPr>
      </p:pic>
    </p:spTree>
    <p:extLst>
      <p:ext uri="{BB962C8B-B14F-4D97-AF65-F5344CB8AC3E}">
        <p14:creationId xmlns:p14="http://schemas.microsoft.com/office/powerpoint/2010/main" val="2816009842"/>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228600" y="152400"/>
            <a:ext cx="8915400" cy="1066800"/>
          </a:xfrm>
        </p:spPr>
        <p:txBody>
          <a:bodyPr/>
          <a:lstStyle/>
          <a:p>
            <a:r>
              <a:rPr lang="en-US" sz="3800" dirty="0"/>
              <a:t>The Main Memory System</a:t>
            </a:r>
          </a:p>
        </p:txBody>
      </p:sp>
      <p:sp>
        <p:nvSpPr>
          <p:cNvPr id="20483" name="Content Placeholder 2"/>
          <p:cNvSpPr>
            <a:spLocks noGrp="1"/>
          </p:cNvSpPr>
          <p:nvPr>
            <p:ph idx="1"/>
          </p:nvPr>
        </p:nvSpPr>
        <p:spPr>
          <a:xfrm>
            <a:off x="228600" y="908720"/>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74598C-5A2F-5E46-8E0D-A0FDA29590CD}"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20486" name="TextBox 5"/>
          <p:cNvSpPr txBox="1">
            <a:spLocks noChangeArrowheads="1"/>
          </p:cNvSpPr>
          <p:nvPr/>
        </p:nvSpPr>
        <p:spPr bwMode="auto">
          <a:xfrm>
            <a:off x="964377" y="1019268"/>
            <a:ext cx="2286000" cy="533400"/>
          </a:xfrm>
          <a:prstGeom prst="rect">
            <a:avLst/>
          </a:prstGeom>
          <a:solidFill>
            <a:schemeClr val="bg1"/>
          </a:solidFill>
          <a:ln w="9525">
            <a:noFill/>
            <a:miter lim="800000"/>
            <a:headEnd/>
            <a:tailEnd/>
          </a:ln>
        </p:spPr>
        <p:txBody>
          <a:bodyP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pic>
        <p:nvPicPr>
          <p:cNvPr id="7" name="Picture 6" descr="many-core3.eps"/>
          <p:cNvPicPr>
            <a:picLocks noChangeAspect="1"/>
          </p:cNvPicPr>
          <p:nvPr/>
        </p:nvPicPr>
        <p:blipFill>
          <a:blip r:embed="rId2"/>
          <a:srcRect/>
          <a:stretch>
            <a:fillRect/>
          </a:stretch>
        </p:blipFill>
        <p:spPr bwMode="auto">
          <a:xfrm>
            <a:off x="437624" y="977993"/>
            <a:ext cx="6146800" cy="4953000"/>
          </a:xfrm>
          <a:prstGeom prst="rect">
            <a:avLst/>
          </a:prstGeom>
          <a:noFill/>
          <a:ln w="9525">
            <a:noFill/>
            <a:miter lim="800000"/>
            <a:headEnd/>
            <a:tailEnd/>
          </a:ln>
        </p:spPr>
      </p:pic>
      <p:pic>
        <p:nvPicPr>
          <p:cNvPr id="8"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433856">
            <a:off x="7195612" y="2336922"/>
            <a:ext cx="2124075" cy="21240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Line 21"/>
          <p:cNvSpPr>
            <a:spLocks noChangeShapeType="1"/>
          </p:cNvSpPr>
          <p:nvPr/>
        </p:nvSpPr>
        <p:spPr bwMode="auto">
          <a:xfrm>
            <a:off x="6584424" y="3381497"/>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10" name="Text Box 24" descr="90%"/>
          <p:cNvSpPr txBox="1">
            <a:spLocks noChangeArrowheads="1"/>
          </p:cNvSpPr>
          <p:nvPr/>
        </p:nvSpPr>
        <p:spPr bwMode="auto">
          <a:xfrm>
            <a:off x="7628440" y="4100634"/>
            <a:ext cx="937743" cy="341632"/>
          </a:xfrm>
          <a:prstGeom prst="rect">
            <a:avLst/>
          </a:prstGeom>
          <a:noFill/>
          <a:ln w="12700">
            <a:noFill/>
            <a:miter lim="800000"/>
            <a:headEnd/>
            <a:tailEnd/>
          </a:ln>
          <a:effec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ＭＳ Ｐゴシック" charset="0"/>
                <a:cs typeface="Arial" charset="0"/>
              </a:rPr>
              <a:t>Storage</a:t>
            </a:r>
          </a:p>
        </p:txBody>
      </p:sp>
      <p:sp>
        <p:nvSpPr>
          <p:cNvPr id="11" name="TextBox 10"/>
          <p:cNvSpPr txBox="1"/>
          <p:nvPr/>
        </p:nvSpPr>
        <p:spPr>
          <a:xfrm>
            <a:off x="611560" y="6021288"/>
            <a:ext cx="781195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Most of the system is dedicated to storing and moving data </a:t>
            </a:r>
          </a:p>
        </p:txBody>
      </p:sp>
    </p:spTree>
    <p:extLst>
      <p:ext uri="{BB962C8B-B14F-4D97-AF65-F5344CB8AC3E}">
        <p14:creationId xmlns:p14="http://schemas.microsoft.com/office/powerpoint/2010/main" val="330686551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3229A-7603-F34F-B81F-12CBABBBA19E}"/>
              </a:ext>
            </a:extLst>
          </p:cNvPr>
          <p:cNvSpPr>
            <a:spLocks noGrp="1"/>
          </p:cNvSpPr>
          <p:nvPr>
            <p:ph type="title"/>
          </p:nvPr>
        </p:nvSpPr>
        <p:spPr>
          <a:xfrm>
            <a:off x="228600" y="152400"/>
            <a:ext cx="8915400" cy="1066800"/>
          </a:xfrm>
        </p:spPr>
        <p:txBody>
          <a:bodyPr/>
          <a:lstStyle/>
          <a:p>
            <a:r>
              <a:rPr lang="en-US" sz="3800" dirty="0"/>
              <a:t>The Shortcoming</a:t>
            </a:r>
          </a:p>
        </p:txBody>
      </p:sp>
      <p:sp>
        <p:nvSpPr>
          <p:cNvPr id="3" name="Content Placeholder 2">
            <a:extLst>
              <a:ext uri="{FF2B5EF4-FFF2-40B4-BE49-F238E27FC236}">
                <a16:creationId xmlns:a16="http://schemas.microsoft.com/office/drawing/2014/main" id="{EB9A0DDD-9A7D-2C45-A1C8-EF2E9DB4CBC9}"/>
              </a:ext>
            </a:extLst>
          </p:cNvPr>
          <p:cNvSpPr>
            <a:spLocks noGrp="1"/>
          </p:cNvSpPr>
          <p:nvPr>
            <p:ph idx="1"/>
          </p:nvPr>
        </p:nvSpPr>
        <p:spPr>
          <a:xfrm>
            <a:off x="228600" y="997527"/>
            <a:ext cx="8807896" cy="5193723"/>
          </a:xfrm>
        </p:spPr>
        <p:txBody>
          <a:bodyPr/>
          <a:lstStyle/>
          <a:p>
            <a:endParaRPr lang="en-US" dirty="0"/>
          </a:p>
          <a:p>
            <a:r>
              <a:rPr lang="en-US" dirty="0">
                <a:solidFill>
                  <a:srgbClr val="FF0000"/>
                </a:solidFill>
              </a:rPr>
              <a:t>Most of the system is dedicated to main memory</a:t>
            </a:r>
          </a:p>
          <a:p>
            <a:r>
              <a:rPr lang="en-US" dirty="0">
                <a:solidFill>
                  <a:srgbClr val="1A5712"/>
                </a:solidFill>
              </a:rPr>
              <a:t>Main memory is in all systems</a:t>
            </a:r>
          </a:p>
          <a:p>
            <a:endParaRPr lang="en-US" dirty="0"/>
          </a:p>
          <a:p>
            <a:endParaRPr lang="en-US" dirty="0"/>
          </a:p>
          <a:p>
            <a:r>
              <a:rPr lang="en-US" dirty="0"/>
              <a:t>Main memory devices are used to </a:t>
            </a:r>
            <a:r>
              <a:rPr lang="en-US" b="1" dirty="0"/>
              <a:t>only</a:t>
            </a:r>
            <a:r>
              <a:rPr lang="en-US" dirty="0"/>
              <a:t> store and move data</a:t>
            </a:r>
          </a:p>
          <a:p>
            <a:endParaRPr lang="en-US" dirty="0"/>
          </a:p>
          <a:p>
            <a:pPr marL="0" indent="0">
              <a:buNone/>
            </a:pPr>
            <a:endParaRPr lang="en-US" dirty="0"/>
          </a:p>
          <a:p>
            <a:r>
              <a:rPr lang="en-US" dirty="0"/>
              <a:t>Can we do better?</a:t>
            </a:r>
          </a:p>
          <a:p>
            <a:r>
              <a:rPr lang="en-US" dirty="0">
                <a:solidFill>
                  <a:srgbClr val="0000FF"/>
                </a:solidFill>
              </a:rPr>
              <a:t>Can we better take advantage of the main memory devices?</a:t>
            </a:r>
          </a:p>
          <a:p>
            <a:endParaRPr lang="en-US" dirty="0"/>
          </a:p>
        </p:txBody>
      </p:sp>
      <p:sp>
        <p:nvSpPr>
          <p:cNvPr id="4" name="Slide Number Placeholder 3">
            <a:extLst>
              <a:ext uri="{FF2B5EF4-FFF2-40B4-BE49-F238E27FC236}">
                <a16:creationId xmlns:a16="http://schemas.microsoft.com/office/drawing/2014/main" id="{569BB9E2-7ABF-0446-8B9C-94434EC73BEB}"/>
              </a:ext>
            </a:extLst>
          </p:cNvPr>
          <p:cNvSpPr>
            <a:spLocks noGrp="1"/>
          </p:cNvSpPr>
          <p:nvPr>
            <p:ph type="sldNum" sz="quarter" idx="11"/>
          </p:nvPr>
        </p:nvSpPr>
        <p:spPr/>
        <p:txBody>
          <a:bodyPr/>
          <a:lstStyle/>
          <a:p>
            <a:fld id="{71752C56-4F8A-824F-A263-2404B5D536A2}" type="slidenum">
              <a:rPr lang="en-US" smtClean="0"/>
              <a:pPr/>
              <a:t>8</a:t>
            </a:fld>
            <a:endParaRPr lang="en-US"/>
          </a:p>
        </p:txBody>
      </p:sp>
    </p:spTree>
    <p:extLst>
      <p:ext uri="{BB962C8B-B14F-4D97-AF65-F5344CB8AC3E}">
        <p14:creationId xmlns:p14="http://schemas.microsoft.com/office/powerpoint/2010/main" val="340592876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3229A-7603-F34F-B81F-12CBABBBA19E}"/>
              </a:ext>
            </a:extLst>
          </p:cNvPr>
          <p:cNvSpPr>
            <a:spLocks noGrp="1"/>
          </p:cNvSpPr>
          <p:nvPr>
            <p:ph type="title"/>
          </p:nvPr>
        </p:nvSpPr>
        <p:spPr>
          <a:xfrm>
            <a:off x="228600" y="152400"/>
            <a:ext cx="8915400" cy="1066800"/>
          </a:xfrm>
        </p:spPr>
        <p:txBody>
          <a:bodyPr/>
          <a:lstStyle/>
          <a:p>
            <a:r>
              <a:rPr lang="en-US" sz="3800" dirty="0"/>
              <a:t>Doing Better with Memory Devices</a:t>
            </a:r>
          </a:p>
        </p:txBody>
      </p:sp>
      <p:sp>
        <p:nvSpPr>
          <p:cNvPr id="3" name="Content Placeholder 2">
            <a:extLst>
              <a:ext uri="{FF2B5EF4-FFF2-40B4-BE49-F238E27FC236}">
                <a16:creationId xmlns:a16="http://schemas.microsoft.com/office/drawing/2014/main" id="{EB9A0DDD-9A7D-2C45-A1C8-EF2E9DB4CBC9}"/>
              </a:ext>
            </a:extLst>
          </p:cNvPr>
          <p:cNvSpPr>
            <a:spLocks noGrp="1"/>
          </p:cNvSpPr>
          <p:nvPr>
            <p:ph idx="1"/>
          </p:nvPr>
        </p:nvSpPr>
        <p:spPr/>
        <p:txBody>
          <a:bodyPr/>
          <a:lstStyle/>
          <a:p>
            <a:r>
              <a:rPr lang="en-US" b="1" dirty="0">
                <a:solidFill>
                  <a:srgbClr val="0000FF"/>
                </a:solidFill>
              </a:rPr>
              <a:t>Make the memory devices more intelligent </a:t>
            </a:r>
          </a:p>
          <a:p>
            <a:pPr marL="0" indent="0">
              <a:buNone/>
            </a:pPr>
            <a:r>
              <a:rPr lang="en-US" dirty="0">
                <a:sym typeface="Wingdings" pitchFamily="2" charset="2"/>
              </a:rPr>
              <a:t>     minimize data movement, exploit parallel processing</a:t>
            </a:r>
            <a:endParaRPr lang="en-US" dirty="0"/>
          </a:p>
          <a:p>
            <a:pPr lvl="1"/>
            <a:r>
              <a:rPr lang="en-US" dirty="0">
                <a:solidFill>
                  <a:srgbClr val="FF0000"/>
                </a:solidFill>
              </a:rPr>
              <a:t>Processing in memory</a:t>
            </a:r>
          </a:p>
          <a:p>
            <a:pPr lvl="1"/>
            <a:r>
              <a:rPr lang="en-US" dirty="0"/>
              <a:t>See my past IBM talks and many works: </a:t>
            </a:r>
          </a:p>
          <a:p>
            <a:pPr lvl="2"/>
            <a:r>
              <a:rPr lang="en-US" dirty="0">
                <a:solidFill>
                  <a:srgbClr val="1A5712"/>
                </a:solidFill>
              </a:rPr>
              <a:t>RowClone [MICRO 2013], Ambit [MICRO 2017], Tesseract [ISCA 2015], PEI [ISCA 2015], TOM [ISCA 2016], EMC [ISCA 2016], Google Workloads [ASPLOS 2018], LazyPIM/</a:t>
            </a:r>
            <a:r>
              <a:rPr lang="en-US" dirty="0" err="1">
                <a:solidFill>
                  <a:srgbClr val="1A5712"/>
                </a:solidFill>
              </a:rPr>
              <a:t>CoNDA</a:t>
            </a:r>
            <a:r>
              <a:rPr lang="en-US" dirty="0">
                <a:solidFill>
                  <a:srgbClr val="1A5712"/>
                </a:solidFill>
              </a:rPr>
              <a:t> [ISCA 2019], …</a:t>
            </a:r>
          </a:p>
          <a:p>
            <a:pPr marL="0" indent="0">
              <a:buNone/>
            </a:pPr>
            <a:endParaRPr lang="en-US" dirty="0"/>
          </a:p>
          <a:p>
            <a:endParaRPr lang="en-US" dirty="0"/>
          </a:p>
          <a:p>
            <a:endParaRPr lang="en-US" dirty="0"/>
          </a:p>
          <a:p>
            <a:pPr marL="0" indent="0">
              <a:buNone/>
            </a:pPr>
            <a:endParaRPr lang="en-US" dirty="0"/>
          </a:p>
        </p:txBody>
      </p:sp>
      <p:sp>
        <p:nvSpPr>
          <p:cNvPr id="4" name="Slide Number Placeholder 3">
            <a:extLst>
              <a:ext uri="{FF2B5EF4-FFF2-40B4-BE49-F238E27FC236}">
                <a16:creationId xmlns:a16="http://schemas.microsoft.com/office/drawing/2014/main" id="{569BB9E2-7ABF-0446-8B9C-94434EC73BEB}"/>
              </a:ext>
            </a:extLst>
          </p:cNvPr>
          <p:cNvSpPr>
            <a:spLocks noGrp="1"/>
          </p:cNvSpPr>
          <p:nvPr>
            <p:ph type="sldNum" sz="quarter" idx="11"/>
          </p:nvPr>
        </p:nvSpPr>
        <p:spPr/>
        <p:txBody>
          <a:bodyPr/>
          <a:lstStyle/>
          <a:p>
            <a:fld id="{71752C56-4F8A-824F-A263-2404B5D536A2}" type="slidenum">
              <a:rPr lang="en-US" smtClean="0"/>
              <a:pPr/>
              <a:t>9</a:t>
            </a:fld>
            <a:endParaRPr lang="en-US"/>
          </a:p>
        </p:txBody>
      </p:sp>
    </p:spTree>
    <p:extLst>
      <p:ext uri="{BB962C8B-B14F-4D97-AF65-F5344CB8AC3E}">
        <p14:creationId xmlns:p14="http://schemas.microsoft.com/office/powerpoint/2010/main" val="283078150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Processing in Memory (I)</a:t>
            </a:r>
          </a:p>
        </p:txBody>
      </p:sp>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hlinkClick r:id="rId2"/>
              </a:rPr>
              <a:t>"Google Workloads for Consumer Devices: Mitigating Data Movement Bottlenecks"</a:t>
            </a:r>
            <a:r>
              <a:rPr lang="en-US" sz="1500" dirty="0"/>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ＭＳ Ｐゴシック" panose="020B0600070205080204" pitchFamily="34" charset="-128"/>
                <a:cs typeface="+mn-cs"/>
              </a:rPr>
              <a:t>62.7%</a:t>
            </a:r>
            <a:r>
              <a:rPr kumimoji="0" lang="en-US" sz="3000" b="1"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ＭＳ Ｐゴシック" panose="020B0600070205080204" pitchFamily="34" charset="-128"/>
                <a:cs typeface="+mn-cs"/>
              </a:rPr>
              <a:t>data movement</a:t>
            </a:r>
          </a:p>
        </p:txBody>
      </p:sp>
    </p:spTree>
    <p:extLst>
      <p:ext uri="{BB962C8B-B14F-4D97-AF65-F5344CB8AC3E}">
        <p14:creationId xmlns:p14="http://schemas.microsoft.com/office/powerpoint/2010/main" val="424549105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0" y="228600"/>
            <a:ext cx="9144000" cy="2076450"/>
          </a:xfrm>
          <a:solidFill>
            <a:schemeClr val="tx2">
              <a:lumMod val="75000"/>
            </a:schemeClr>
          </a:solidFill>
        </p:spPr>
        <p:txBody>
          <a:bodyPr/>
          <a:lstStyle/>
          <a:p>
            <a:r>
              <a:rPr lang="en-US" sz="3800" dirty="0">
                <a:solidFill>
                  <a:srgbClr val="FFFFFF"/>
                </a:solidFill>
                <a:latin typeface=""/>
              </a:rPr>
              <a:t>Google Workloads</a:t>
            </a:r>
            <a:br>
              <a:rPr lang="en-US" sz="3800" dirty="0">
                <a:solidFill>
                  <a:srgbClr val="FFFFFF"/>
                </a:solidFill>
                <a:latin typeface=""/>
              </a:rPr>
            </a:br>
            <a:r>
              <a:rPr lang="en-US" sz="3800" dirty="0">
                <a:solidFill>
                  <a:srgbClr val="FFFFFF"/>
                </a:solidFill>
                <a:latin typeface=""/>
              </a:rPr>
              <a:t> for Consumer Devices:</a:t>
            </a:r>
            <a:br>
              <a:rPr lang="en-US" sz="3800" dirty="0">
                <a:solidFill>
                  <a:srgbClr val="FFFFFF"/>
                </a:solidFill>
                <a:latin typeface=""/>
              </a:rPr>
            </a:br>
            <a:r>
              <a:rPr lang="en-US" sz="3800" dirty="0">
                <a:solidFill>
                  <a:srgbClr val="FFFFFF"/>
                </a:solidFill>
                <a:latin typeface=""/>
              </a:rPr>
              <a:t>Mitigating Data Movement Bottlenecks</a:t>
            </a:r>
            <a:endParaRPr lang="en-US" sz="3800" dirty="0">
              <a:solidFill>
                <a:srgbClr val="FFFFFF"/>
              </a:solidFill>
            </a:endParaRPr>
          </a:p>
        </p:txBody>
      </p:sp>
      <p:sp>
        <p:nvSpPr>
          <p:cNvPr id="6" name="Subtitle 5"/>
          <p:cNvSpPr>
            <a:spLocks noGrp="1"/>
          </p:cNvSpPr>
          <p:nvPr>
            <p:ph type="subTitle" idx="1"/>
          </p:nvPr>
        </p:nvSpPr>
        <p:spPr>
          <a:xfrm>
            <a:off x="1371600" y="3156704"/>
            <a:ext cx="6400800" cy="685800"/>
          </a:xfrm>
        </p:spPr>
        <p:txBody>
          <a:bodyPr>
            <a:noAutofit/>
          </a:bodyPr>
          <a:lstStyle/>
          <a:p>
            <a:br>
              <a:rPr lang="en-US" sz="3600" dirty="0">
                <a:solidFill>
                  <a:schemeClr val="tx1">
                    <a:lumMod val="75000"/>
                    <a:lumOff val="25000"/>
                  </a:schemeClr>
                </a:solidFill>
              </a:rPr>
            </a:br>
            <a:br>
              <a:rPr lang="en-US" sz="3600" dirty="0">
                <a:solidFill>
                  <a:schemeClr val="tx1">
                    <a:lumMod val="75000"/>
                    <a:lumOff val="25000"/>
                  </a:schemeClr>
                </a:solidFill>
              </a:rPr>
            </a:br>
            <a:endParaRPr lang="en-US" sz="3600" dirty="0">
              <a:solidFill>
                <a:schemeClr val="tx1">
                  <a:lumMod val="75000"/>
                  <a:lumOff val="25000"/>
                </a:schemeClr>
              </a:solidFill>
            </a:endParaRPr>
          </a:p>
        </p:txBody>
      </p:sp>
      <p:sp>
        <p:nvSpPr>
          <p:cNvPr id="2" name="Rectangle 1"/>
          <p:cNvSpPr/>
          <p:nvPr/>
        </p:nvSpPr>
        <p:spPr>
          <a:xfrm>
            <a:off x="2605141" y="2819400"/>
            <a:ext cx="4024259" cy="58477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800000"/>
                </a:solidFill>
                <a:effectLst/>
                <a:uLnTx/>
                <a:uFillTx/>
                <a:latin typeface="Gill Sans MT"/>
                <a:ea typeface="+mn-ea"/>
                <a:cs typeface="+mn-cs"/>
              </a:rPr>
              <a:t>Amirali Boroumand</a:t>
            </a:r>
          </a:p>
        </p:txBody>
      </p:sp>
      <p:sp>
        <p:nvSpPr>
          <p:cNvPr id="8" name="Rectangle 7"/>
          <p:cNvSpPr/>
          <p:nvPr/>
        </p:nvSpPr>
        <p:spPr>
          <a:xfrm>
            <a:off x="378337" y="3480376"/>
            <a:ext cx="8340745" cy="120032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Saugata</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Ghose</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Youngsok</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Rachata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Ausavarungnirun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Eric</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Shiu</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Rahul</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Thakur</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Daehyun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Aki</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Kuusela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b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Allan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Knies</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Parthasarathy</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Ranganathan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Onur Mutlu</a:t>
            </a:r>
            <a:endPar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endParaRPr>
          </a:p>
        </p:txBody>
      </p:sp>
      <p:sp>
        <p:nvSpPr>
          <p:cNvPr id="4" name="TextBox 3"/>
          <p:cNvSpPr txBox="1"/>
          <p:nvPr/>
        </p:nvSpPr>
        <p:spPr>
          <a:xfrm>
            <a:off x="-1882588" y="3316941"/>
            <a:ext cx="184666"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pic>
        <p:nvPicPr>
          <p:cNvPr id="13" name="Picture 12"/>
          <p:cNvPicPr>
            <a:picLocks noChangeAspect="1"/>
          </p:cNvPicPr>
          <p:nvPr/>
        </p:nvPicPr>
        <p:blipFill rotWithShape="1">
          <a:blip r:embed="rId2"/>
          <a:srcRect t="27272" b="29091"/>
          <a:stretch/>
        </p:blipFill>
        <p:spPr>
          <a:xfrm>
            <a:off x="506982" y="6050611"/>
            <a:ext cx="1828800" cy="798022"/>
          </a:xfrm>
          <a:prstGeom prst="rect">
            <a:avLst/>
          </a:prstGeom>
        </p:spPr>
      </p:pic>
      <p:pic>
        <p:nvPicPr>
          <p:cNvPr id="14" name="Picture 13"/>
          <p:cNvPicPr>
            <a:picLocks noChangeAspect="1"/>
          </p:cNvPicPr>
          <p:nvPr/>
        </p:nvPicPr>
        <p:blipFill>
          <a:blip r:embed="rId3"/>
          <a:stretch>
            <a:fillRect/>
          </a:stretch>
        </p:blipFill>
        <p:spPr>
          <a:xfrm>
            <a:off x="6981825" y="4724400"/>
            <a:ext cx="1682084" cy="1657706"/>
          </a:xfrm>
          <a:prstGeom prst="rect">
            <a:avLst/>
          </a:prstGeom>
        </p:spPr>
      </p:pic>
      <p:pic>
        <p:nvPicPr>
          <p:cNvPr id="15" name="Picture 14"/>
          <p:cNvPicPr>
            <a:picLocks noChangeAspect="1"/>
          </p:cNvPicPr>
          <p:nvPr/>
        </p:nvPicPr>
        <p:blipFill rotWithShape="1">
          <a:blip r:embed="rId4"/>
          <a:srcRect t="30096" b="30046"/>
          <a:stretch/>
        </p:blipFill>
        <p:spPr>
          <a:xfrm>
            <a:off x="6632242" y="6179521"/>
            <a:ext cx="2381250" cy="533400"/>
          </a:xfrm>
          <a:prstGeom prst="rect">
            <a:avLst/>
          </a:prstGeom>
        </p:spPr>
      </p:pic>
      <p:pic>
        <p:nvPicPr>
          <p:cNvPr id="16" name="Picture 15" descr="safari.png"/>
          <p:cNvPicPr>
            <a:picLocks noChangeAspect="1"/>
          </p:cNvPicPr>
          <p:nvPr/>
        </p:nvPicPr>
        <p:blipFill rotWithShape="1">
          <a:blip r:embed="rId5" cstate="print"/>
          <a:srcRect r="1519"/>
          <a:stretch/>
        </p:blipFill>
        <p:spPr>
          <a:xfrm>
            <a:off x="476188" y="5294713"/>
            <a:ext cx="1890388" cy="555400"/>
          </a:xfrm>
          <a:prstGeom prst="rect">
            <a:avLst/>
          </a:prstGeom>
        </p:spPr>
      </p:pic>
      <p:pic>
        <p:nvPicPr>
          <p:cNvPr id="17" name="Picture 16"/>
          <p:cNvPicPr>
            <a:picLocks noChangeAspect="1"/>
          </p:cNvPicPr>
          <p:nvPr/>
        </p:nvPicPr>
        <p:blipFill>
          <a:blip r:embed="rId6"/>
          <a:stretch>
            <a:fillRect/>
          </a:stretch>
        </p:blipFill>
        <p:spPr>
          <a:xfrm>
            <a:off x="3015517" y="5030786"/>
            <a:ext cx="3112967" cy="1124128"/>
          </a:xfrm>
          <a:prstGeom prst="rect">
            <a:avLst/>
          </a:prstGeom>
        </p:spPr>
      </p:pic>
      <p:pic>
        <p:nvPicPr>
          <p:cNvPr id="18" name="Picture 1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97887" y="6045295"/>
            <a:ext cx="1748226" cy="801853"/>
          </a:xfrm>
          <a:prstGeom prst="rect">
            <a:avLst/>
          </a:prstGeom>
        </p:spPr>
      </p:pic>
    </p:spTree>
    <p:extLst>
      <p:ext uri="{BB962C8B-B14F-4D97-AF65-F5344CB8AC3E}">
        <p14:creationId xmlns:p14="http://schemas.microsoft.com/office/powerpoint/2010/main" val="141459494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ill Sans MT"/>
                <a:cs typeface="Gill Sans MT"/>
              </a:rPr>
              <a:t>Consumer Devices</a:t>
            </a:r>
          </a:p>
        </p:txBody>
      </p:sp>
      <p:sp>
        <p:nvSpPr>
          <p:cNvPr id="3" name="Content Placeholder 2"/>
          <p:cNvSpPr>
            <a:spLocks noGrp="1"/>
          </p:cNvSpPr>
          <p:nvPr>
            <p:ph idx="1"/>
          </p:nvPr>
        </p:nvSpPr>
        <p:spPr>
          <a:xfrm>
            <a:off x="152400" y="1066800"/>
            <a:ext cx="8839200" cy="5638800"/>
          </a:xfrm>
        </p:spPr>
        <p:txBody>
          <a:bodyPr>
            <a:normAutofit/>
          </a:bodyPr>
          <a:lstStyle/>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pPr lvl="1"/>
            <a:endParaRPr lang="en-US" sz="2000" dirty="0">
              <a:solidFill>
                <a:srgbClr val="595959"/>
              </a:solidFill>
              <a:latin typeface="Gill Sans MT"/>
              <a:cs typeface="Gill Sans MT"/>
            </a:endParaRPr>
          </a:p>
          <a:p>
            <a:pPr lvl="1"/>
            <a:endParaRPr lang="en-US" sz="2400" dirty="0">
              <a:solidFill>
                <a:schemeClr val="tx2"/>
              </a:solidFill>
              <a:latin typeface="Gill Sans MT"/>
              <a:cs typeface="Gill Sans MT"/>
            </a:endParaRPr>
          </a:p>
          <a:p>
            <a:pPr marL="342900" lvl="1" indent="-342900">
              <a:buFont typeface="Arial" pitchFamily="34" charset="0"/>
              <a:buChar char="•"/>
            </a:pPr>
            <a:endParaRPr lang="en-US" sz="2400" u="sng" dirty="0">
              <a:solidFill>
                <a:schemeClr val="tx2"/>
              </a:solidFill>
              <a:latin typeface="Gill Sans MT"/>
              <a:cs typeface="Gill Sans MT"/>
            </a:endParaRPr>
          </a:p>
          <a:p>
            <a:pPr lvl="1"/>
            <a:endParaRPr lang="en-US" sz="2000" dirty="0">
              <a:solidFill>
                <a:srgbClr val="595959"/>
              </a:solidFill>
              <a:latin typeface="Gill Sans MT"/>
              <a:cs typeface="Gill Sans MT"/>
            </a:endParaRPr>
          </a:p>
          <a:p>
            <a:endParaRPr lang="en-US" dirty="0">
              <a:latin typeface="Gill Sans MT"/>
              <a:cs typeface="Gill Sans MT"/>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Gill Sans MT"/>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2400" b="1" i="0" u="none" strike="noStrike" kern="1200" cap="none" spc="0" normalizeH="0" baseline="0" noProof="0">
              <a:ln>
                <a:noFill/>
              </a:ln>
              <a:solidFill>
                <a:srgbClr val="0070C0"/>
              </a:solidFill>
              <a:effectLst/>
              <a:uLnTx/>
              <a:uFillTx/>
              <a:latin typeface="Gill Sans MT"/>
              <a:ea typeface="+mn-ea"/>
              <a:cs typeface="Gill Sans MT"/>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3124200"/>
            <a:ext cx="8077200"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1F497D"/>
                </a:solidFill>
                <a:effectLst/>
                <a:uLnTx/>
                <a:uFillTx/>
                <a:latin typeface="Gill Sans MT"/>
                <a:ea typeface="+mn-ea"/>
                <a:cs typeface="Gill Sans MT"/>
              </a:rPr>
              <a:t>Consumer devices are everywhere!</a:t>
            </a:r>
          </a:p>
        </p:txBody>
      </p:sp>
      <p:pic>
        <p:nvPicPr>
          <p:cNvPr id="11" name="Picture 10"/>
          <p:cNvPicPr>
            <a:picLocks noChangeAspect="1"/>
          </p:cNvPicPr>
          <p:nvPr/>
        </p:nvPicPr>
        <p:blipFill>
          <a:blip r:embed="rId4"/>
          <a:stretch>
            <a:fillRect/>
          </a:stretch>
        </p:blipFill>
        <p:spPr>
          <a:xfrm>
            <a:off x="1295400" y="1143000"/>
            <a:ext cx="2861107" cy="1938169"/>
          </a:xfrm>
          <a:prstGeom prst="rect">
            <a:avLst/>
          </a:prstGeom>
        </p:spPr>
      </p:pic>
      <p:pic>
        <p:nvPicPr>
          <p:cNvPr id="14" name="Picture 13"/>
          <p:cNvPicPr>
            <a:picLocks noChangeAspect="1"/>
          </p:cNvPicPr>
          <p:nvPr/>
        </p:nvPicPr>
        <p:blipFill>
          <a:blip r:embed="rId5"/>
          <a:stretch>
            <a:fillRect/>
          </a:stretch>
        </p:blipFill>
        <p:spPr>
          <a:xfrm>
            <a:off x="4222961" y="1066800"/>
            <a:ext cx="1457546" cy="1945899"/>
          </a:xfrm>
          <a:prstGeom prst="rect">
            <a:avLst/>
          </a:prstGeom>
        </p:spPr>
      </p:pic>
      <p:pic>
        <p:nvPicPr>
          <p:cNvPr id="15" name="Picture 14"/>
          <p:cNvPicPr>
            <a:picLocks noChangeAspect="1"/>
          </p:cNvPicPr>
          <p:nvPr/>
        </p:nvPicPr>
        <p:blipFill>
          <a:blip r:embed="rId6"/>
          <a:stretch>
            <a:fillRect/>
          </a:stretch>
        </p:blipFill>
        <p:spPr>
          <a:xfrm>
            <a:off x="6061507" y="1676204"/>
            <a:ext cx="1295596" cy="1295596"/>
          </a:xfrm>
          <a:prstGeom prst="rect">
            <a:avLst/>
          </a:prstGeom>
        </p:spPr>
      </p:pic>
      <p:pic>
        <p:nvPicPr>
          <p:cNvPr id="10" name="Picture 9"/>
          <p:cNvPicPr>
            <a:picLocks noChangeAspect="1"/>
          </p:cNvPicPr>
          <p:nvPr/>
        </p:nvPicPr>
        <p:blipFill>
          <a:blip r:embed="rId7"/>
          <a:stretch>
            <a:fillRect/>
          </a:stretch>
        </p:blipFill>
        <p:spPr>
          <a:xfrm>
            <a:off x="2438400" y="5223510"/>
            <a:ext cx="4581769" cy="1786890"/>
          </a:xfrm>
          <a:prstGeom prst="rect">
            <a:avLst/>
          </a:prstGeom>
        </p:spPr>
      </p:pic>
      <p:sp>
        <p:nvSpPr>
          <p:cNvPr id="13" name="Rectangle 12"/>
          <p:cNvSpPr/>
          <p:nvPr/>
        </p:nvSpPr>
        <p:spPr>
          <a:xfrm>
            <a:off x="0" y="3905071"/>
            <a:ext cx="9144000" cy="1200329"/>
          </a:xfrm>
          <a:prstGeom prst="rect">
            <a:avLst/>
          </a:prstGeom>
          <a:solidFill>
            <a:srgbClr val="80000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FFFF"/>
                </a:solidFill>
                <a:effectLst/>
                <a:uLnTx/>
                <a:uFillTx/>
                <a:latin typeface="Gill Sans MT"/>
                <a:ea typeface="+mn-ea"/>
                <a:cs typeface="+mn-cs"/>
              </a:rPr>
              <a:t>Energy consumption is</a:t>
            </a:r>
            <a:br>
              <a:rPr kumimoji="0" lang="en-US" sz="3600" b="1" i="0" u="none" strike="noStrike" kern="1200" cap="none" spc="0" normalizeH="0" baseline="0" noProof="0" dirty="0">
                <a:ln>
                  <a:noFill/>
                </a:ln>
                <a:solidFill>
                  <a:srgbClr val="FFFFFF"/>
                </a:solidFill>
                <a:effectLst/>
                <a:uLnTx/>
                <a:uFillTx/>
                <a:latin typeface="Gill Sans MT"/>
                <a:ea typeface="+mn-ea"/>
                <a:cs typeface="+mn-cs"/>
              </a:rPr>
            </a:br>
            <a:r>
              <a:rPr kumimoji="0" lang="en-US" sz="3600" b="1" i="0" u="none" strike="noStrike" kern="1200" cap="none" spc="0" normalizeH="0" baseline="0" noProof="0" dirty="0">
                <a:ln>
                  <a:noFill/>
                </a:ln>
                <a:solidFill>
                  <a:srgbClr val="FFFFFF"/>
                </a:solidFill>
                <a:effectLst/>
                <a:uLnTx/>
                <a:uFillTx/>
                <a:latin typeface="Gill Sans MT"/>
                <a:ea typeface="+mn-ea"/>
                <a:cs typeface="+mn-cs"/>
              </a:rPr>
              <a:t> a first-class concern in consumer devices</a:t>
            </a:r>
          </a:p>
        </p:txBody>
      </p:sp>
    </p:spTree>
    <p:extLst>
      <p:ext uri="{BB962C8B-B14F-4D97-AF65-F5344CB8AC3E}">
        <p14:creationId xmlns:p14="http://schemas.microsoft.com/office/powerpoint/2010/main" val="3466923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3"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3700" dirty="0"/>
              <a:t>Popular Google Consumer Workloads</a:t>
            </a:r>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1193736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500"/>
                                        <p:tgtEl>
                                          <p:spTgt spid="10"/>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childTnLst>
                          </p:cTn>
                        </p:par>
                        <p:par>
                          <p:cTn id="33" fill="hold">
                            <p:stCondLst>
                              <p:cond delay="500"/>
                            </p:stCondLst>
                            <p:childTnLst>
                              <p:par>
                                <p:cTn id="34" presetID="10" presetClass="entr" presetSubtype="0" fill="hold" nodeType="after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fade">
                                      <p:cBhvr>
                                        <p:cTn id="36" dur="500"/>
                                        <p:tgtEl>
                                          <p:spTgt spid="25"/>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fade">
                                      <p:cBhvr>
                                        <p:cTn id="39" dur="500"/>
                                        <p:tgtEl>
                                          <p:spTgt spid="30"/>
                                        </p:tgtEl>
                                      </p:cBhvr>
                                    </p:animEffect>
                                  </p:childTnLst>
                                </p:cTn>
                              </p:par>
                            </p:childTnLst>
                          </p:cTn>
                        </p:par>
                        <p:par>
                          <p:cTn id="40" fill="hold">
                            <p:stCondLst>
                              <p:cond delay="1000"/>
                            </p:stCondLst>
                            <p:childTnLst>
                              <p:par>
                                <p:cTn id="41" presetID="10" presetClass="entr" presetSubtype="0"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500"/>
                                        <p:tgtEl>
                                          <p:spTgt spid="17"/>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32"/>
                                        </p:tgtEl>
                                        <p:attrNameLst>
                                          <p:attrName>style.visibility</p:attrName>
                                        </p:attrNameLst>
                                      </p:cBhvr>
                                      <p:to>
                                        <p:strVal val="visible"/>
                                      </p:to>
                                    </p:set>
                                    <p:animEffect transition="in" filter="fade">
                                      <p:cBhvr>
                                        <p:cTn id="46"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11" grpId="0"/>
      <p:bldP spid="12" grpId="0"/>
      <p:bldP spid="16" grpId="0"/>
      <p:bldP spid="17" grpId="0"/>
      <p:bldP spid="30" grpId="0"/>
      <p:bldP spid="3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sp>
        <p:nvSpPr>
          <p:cNvPr id="2" name="Title 1"/>
          <p:cNvSpPr>
            <a:spLocks noGrp="1"/>
          </p:cNvSpPr>
          <p:nvPr>
            <p:ph type="title"/>
          </p:nvPr>
        </p:nvSpPr>
        <p:spPr>
          <a:xfrm>
            <a:off x="-152400" y="0"/>
            <a:ext cx="9144000" cy="914400"/>
          </a:xfrm>
        </p:spPr>
        <p:txBody>
          <a:bodyPr/>
          <a:lstStyle/>
          <a:p>
            <a:r>
              <a:rPr lang="en-US" dirty="0"/>
              <a:t>Energy Cost of Data Movement</a:t>
            </a:r>
          </a:p>
        </p:txBody>
      </p:sp>
      <p:sp>
        <p:nvSpPr>
          <p:cNvPr id="3" name="Content Placeholder 2"/>
          <p:cNvSpPr>
            <a:spLocks noGrp="1"/>
          </p:cNvSpPr>
          <p:nvPr>
            <p:ph idx="1"/>
          </p:nvPr>
        </p:nvSpPr>
        <p:spPr>
          <a:xfrm>
            <a:off x="-4724400" y="914400"/>
            <a:ext cx="2057400" cy="5486400"/>
          </a:xfrm>
        </p:spPr>
        <p:txBody>
          <a:bodyPr>
            <a:normAutofit/>
          </a:bodyPr>
          <a:lstStyle/>
          <a:p>
            <a:pPr marL="914400" lvl="2" indent="0">
              <a:buNone/>
            </a:pPr>
            <a:endParaRPr lang="en-US" sz="2000" dirty="0">
              <a:cs typeface="Adobe Garamond Pro"/>
            </a:endParaRPr>
          </a:p>
          <a:p>
            <a:pPr lvl="1"/>
            <a:endParaRPr lang="en-US" sz="2400" dirty="0">
              <a:cs typeface="Adobe Garamond Pro"/>
            </a:endParaRPr>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3" name="TextBox 12"/>
          <p:cNvSpPr txBox="1"/>
          <p:nvPr/>
        </p:nvSpPr>
        <p:spPr>
          <a:xfrm>
            <a:off x="3276600" y="2219980"/>
            <a:ext cx="32766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Gill Sans MT"/>
                <a:ea typeface="+mn-ea"/>
                <a:cs typeface="+mn-cs"/>
              </a:rPr>
              <a:t>Data Movement</a:t>
            </a:r>
          </a:p>
        </p:txBody>
      </p:sp>
      <p:cxnSp>
        <p:nvCxnSpPr>
          <p:cNvPr id="29" name="Straight Arrow Connector 28"/>
          <p:cNvCxnSpPr/>
          <p:nvPr/>
        </p:nvCxnSpPr>
        <p:spPr>
          <a:xfrm flipH="1">
            <a:off x="3276600" y="2743200"/>
            <a:ext cx="1600200" cy="8382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4876800" y="2743200"/>
            <a:ext cx="0" cy="9144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4876800" y="2743200"/>
            <a:ext cx="1828800" cy="7620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5" name="Rectangle 44"/>
          <p:cNvSpPr/>
          <p:nvPr/>
        </p:nvSpPr>
        <p:spPr>
          <a:xfrm>
            <a:off x="0" y="106680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100" b="1" i="0" u="none" strike="noStrike" kern="1200" cap="none" spc="0" normalizeH="0" baseline="0" noProof="0" dirty="0">
                <a:ln>
                  <a:noFill/>
                </a:ln>
                <a:solidFill>
                  <a:srgbClr val="1F497D"/>
                </a:solidFill>
                <a:effectLst/>
                <a:uLnTx/>
                <a:uFillTx/>
                <a:latin typeface="Gill Sans MT"/>
                <a:ea typeface="+mn-ea"/>
                <a:cs typeface="+mn-cs"/>
              </a:rPr>
              <a:t>1</a:t>
            </a:r>
            <a:r>
              <a:rPr kumimoji="0" lang="en-US" sz="3100" b="1" i="0" u="none" strike="noStrike" kern="1200" cap="none" spc="0" normalizeH="0" baseline="30000" noProof="0" dirty="0">
                <a:ln>
                  <a:noFill/>
                </a:ln>
                <a:solidFill>
                  <a:srgbClr val="1F497D"/>
                </a:solidFill>
                <a:effectLst/>
                <a:uLnTx/>
                <a:uFillTx/>
                <a:latin typeface="Gill Sans MT"/>
                <a:ea typeface="+mn-ea"/>
                <a:cs typeface="+mn-cs"/>
              </a:rPr>
              <a:t>st</a:t>
            </a:r>
            <a:r>
              <a:rPr kumimoji="0" lang="en-US" sz="3100" b="1" i="0" u="none" strike="noStrike" kern="1200" cap="none" spc="0" normalizeH="0" baseline="0" noProof="0" dirty="0">
                <a:ln>
                  <a:noFill/>
                </a:ln>
                <a:solidFill>
                  <a:srgbClr val="1F497D"/>
                </a:solidFill>
                <a:effectLst/>
                <a:uLnTx/>
                <a:uFillTx/>
                <a:latin typeface="Gill Sans MT"/>
                <a:ea typeface="+mn-ea"/>
                <a:cs typeface="+mn-cs"/>
              </a:rPr>
              <a:t> key observation</a:t>
            </a:r>
            <a:r>
              <a:rPr kumimoji="0" lang="en-US" sz="3000" b="1" i="0" u="none" strike="noStrike" kern="1200" cap="none" spc="0" normalizeH="0" baseline="0" noProof="0" dirty="0">
                <a:ln>
                  <a:noFill/>
                </a:ln>
                <a:solidFill>
                  <a:srgbClr val="1F497D"/>
                </a:solidFill>
                <a:effectLst/>
                <a:uLnTx/>
                <a:uFillTx/>
                <a:latin typeface="Gill Sans MT"/>
                <a:ea typeface="+mn-ea"/>
                <a:cs typeface="+mn-cs"/>
              </a:rPr>
              <a:t>: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62.7%</a:t>
            </a:r>
            <a:r>
              <a:rPr kumimoji="0" lang="en-US" sz="3000" b="1" i="0" u="none" strike="noStrike" kern="1200" cap="none" spc="0" normalizeH="0" baseline="0" noProof="0" dirty="0">
                <a:ln>
                  <a:noFill/>
                </a:ln>
                <a:solidFill>
                  <a:prstClr val="black"/>
                </a:solidFill>
                <a:effectLst/>
                <a:uLnTx/>
                <a:uFillTx/>
                <a:latin typeface="Gill Sans MT"/>
                <a:ea typeface="+mn-ea"/>
                <a:cs typeface="+mn-cs"/>
              </a:rPr>
              <a:t> of the total system energy is spent on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33" name="Rectangle 32"/>
          <p:cNvSpPr/>
          <p:nvPr/>
        </p:nvSpPr>
        <p:spPr>
          <a:xfrm>
            <a:off x="0" y="5257800"/>
            <a:ext cx="9144000" cy="538609"/>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Potential solution</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a:t>
            </a:r>
            <a:r>
              <a:rPr kumimoji="0" lang="en-US" sz="2900" b="1" i="0" u="none" strike="noStrike" kern="1200" cap="none" spc="0" normalizeH="0" baseline="0" noProof="0" dirty="0">
                <a:ln>
                  <a:noFill/>
                </a:ln>
                <a:solidFill>
                  <a:prstClr val="black"/>
                </a:solidFill>
                <a:effectLst/>
                <a:uLnTx/>
                <a:uFillTx/>
                <a:latin typeface="Gill Sans MT"/>
                <a:ea typeface="+mn-ea"/>
                <a:cs typeface="+mn-cs"/>
              </a:rPr>
              <a:t> move computation </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close to data</a:t>
            </a:r>
            <a:endParaRPr kumimoji="0" lang="en-US" sz="29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39" name="Rectangle 38"/>
          <p:cNvSpPr/>
          <p:nvPr/>
        </p:nvSpPr>
        <p:spPr>
          <a:xfrm>
            <a:off x="0" y="5943600"/>
            <a:ext cx="9144000" cy="538609"/>
          </a:xfrm>
          <a:prstGeom prst="rect">
            <a:avLst/>
          </a:prstGeom>
          <a:solidFill>
            <a:srgbClr val="800000"/>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prstClr val="white"/>
                </a:solidFill>
                <a:effectLst/>
                <a:uLnTx/>
                <a:uFillTx/>
                <a:latin typeface="Gill Sans MT"/>
                <a:ea typeface="+mn-ea"/>
                <a:cs typeface="+mn-cs"/>
              </a:rPr>
              <a:t>Challenge: limited area and energy budget</a:t>
            </a:r>
          </a:p>
        </p:txBody>
      </p:sp>
      <p:sp>
        <p:nvSpPr>
          <p:cNvPr id="19" name="TextBox 18"/>
          <p:cNvSpPr txBox="1"/>
          <p:nvPr/>
        </p:nvSpPr>
        <p:spPr>
          <a:xfrm>
            <a:off x="5239748" y="4648200"/>
            <a:ext cx="3980452"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Processing-In-Memory (PIM)</a:t>
            </a:r>
          </a:p>
        </p:txBody>
      </p:sp>
      <p:grpSp>
        <p:nvGrpSpPr>
          <p:cNvPr id="31" name="Group 30"/>
          <p:cNvGrpSpPr/>
          <p:nvPr/>
        </p:nvGrpSpPr>
        <p:grpSpPr>
          <a:xfrm>
            <a:off x="914400" y="2514603"/>
            <a:ext cx="7620001" cy="2133597"/>
            <a:chOff x="914399" y="1295401"/>
            <a:chExt cx="7620001" cy="2514599"/>
          </a:xfrm>
        </p:grpSpPr>
        <p:grpSp>
          <p:nvGrpSpPr>
            <p:cNvPr id="7" name="Group 6"/>
            <p:cNvGrpSpPr/>
            <p:nvPr/>
          </p:nvGrpSpPr>
          <p:grpSpPr>
            <a:xfrm>
              <a:off x="914399" y="1295401"/>
              <a:ext cx="7620001" cy="2514599"/>
              <a:chOff x="914400" y="1340069"/>
              <a:chExt cx="7218947" cy="3034861"/>
            </a:xfrm>
          </p:grpSpPr>
          <p:sp>
            <p:nvSpPr>
              <p:cNvPr id="22" name="TextBox 21"/>
              <p:cNvSpPr txBox="1"/>
              <p:nvPr/>
            </p:nvSpPr>
            <p:spPr>
              <a:xfrm>
                <a:off x="914400" y="1340069"/>
                <a:ext cx="897645"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prstClr val="black"/>
                    </a:solidFill>
                    <a:effectLst/>
                    <a:uLnTx/>
                    <a:uFillTx/>
                    <a:latin typeface="Gill Sans MT"/>
                    <a:ea typeface="+mn-ea"/>
                    <a:cs typeface="+mn-cs"/>
                  </a:rPr>
                  <a:t>SoC</a:t>
                </a:r>
                <a:endParaRPr kumimoji="0" lang="en-US" sz="2400" b="1" i="0" u="none" strike="noStrike" kern="1200" cap="none" spc="0" normalizeH="0" baseline="0" noProof="0" dirty="0">
                  <a:ln>
                    <a:noFill/>
                  </a:ln>
                  <a:solidFill>
                    <a:prstClr val="black"/>
                  </a:solidFill>
                  <a:effectLst/>
                  <a:uLnTx/>
                  <a:uFillTx/>
                  <a:latin typeface="Gill Sans MT"/>
                  <a:ea typeface="+mn-ea"/>
                  <a:cs typeface="+mn-cs"/>
                </a:endParaRPr>
              </a:p>
            </p:txBody>
          </p:sp>
          <p:grpSp>
            <p:nvGrpSpPr>
              <p:cNvPr id="18" name="Group 17"/>
              <p:cNvGrpSpPr/>
              <p:nvPr/>
            </p:nvGrpSpPr>
            <p:grpSpPr>
              <a:xfrm>
                <a:off x="1066800" y="1707931"/>
                <a:ext cx="7066547" cy="2666999"/>
                <a:chOff x="1066800" y="1707931"/>
                <a:chExt cx="7066547" cy="2666999"/>
              </a:xfrm>
            </p:grpSpPr>
            <p:sp>
              <p:nvSpPr>
                <p:cNvPr id="10" name="Rounded Rectangle 9"/>
                <p:cNvSpPr/>
                <p:nvPr/>
              </p:nvSpPr>
              <p:spPr>
                <a:xfrm>
                  <a:off x="6858000" y="1707931"/>
                  <a:ext cx="1275347" cy="2666999"/>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DRAM</a:t>
                  </a:r>
                  <a:endParaRPr kumimoji="0" lang="en-US" sz="1800" b="1" i="0" u="none" strike="noStrike" kern="1200" cap="none" spc="0" normalizeH="0" baseline="0" noProof="0" dirty="0">
                    <a:ln>
                      <a:noFill/>
                    </a:ln>
                    <a:solidFill>
                      <a:prstClr val="white"/>
                    </a:solidFill>
                    <a:effectLst/>
                    <a:uLnTx/>
                    <a:uFillTx/>
                    <a:latin typeface="Gill Sans MT"/>
                    <a:ea typeface="+mn-ea"/>
                    <a:cs typeface="+mn-cs"/>
                  </a:endParaRPr>
                </a:p>
              </p:txBody>
            </p:sp>
            <p:sp>
              <p:nvSpPr>
                <p:cNvPr id="17" name="Rounded Rectangle 16"/>
                <p:cNvSpPr/>
                <p:nvPr/>
              </p:nvSpPr>
              <p:spPr>
                <a:xfrm>
                  <a:off x="1066800" y="2133600"/>
                  <a:ext cx="5105400" cy="1904999"/>
                </a:xfrm>
                <a:prstGeom prst="roundRect">
                  <a:avLst/>
                </a:prstGeom>
                <a:solidFill>
                  <a:schemeClr val="lt1">
                    <a:alpha val="0"/>
                  </a:schemeClr>
                </a:solidFill>
                <a:ln w="3810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23" name="Rounded Rectangle 22"/>
                <p:cNvSpPr/>
                <p:nvPr/>
              </p:nvSpPr>
              <p:spPr>
                <a:xfrm>
                  <a:off x="5101390" y="2423945"/>
                  <a:ext cx="577516" cy="1462256"/>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L2</a:t>
                  </a:r>
                  <a:endParaRPr kumimoji="0" lang="en-US" sz="1600" b="1" i="0" u="none" strike="noStrike" kern="1200" cap="none" spc="0" normalizeH="0" baseline="0" noProof="0" dirty="0">
                    <a:ln>
                      <a:noFill/>
                    </a:ln>
                    <a:solidFill>
                      <a:prstClr val="black"/>
                    </a:solidFill>
                    <a:effectLst/>
                    <a:uLnTx/>
                    <a:uFillTx/>
                    <a:latin typeface="Gill Sans MT"/>
                    <a:ea typeface="+mn-ea"/>
                    <a:cs typeface="+mn-cs"/>
                  </a:endParaRPr>
                </a:p>
              </p:txBody>
            </p:sp>
            <p:cxnSp>
              <p:nvCxnSpPr>
                <p:cNvPr id="25" name="Straight Arrow Connector 24"/>
                <p:cNvCxnSpPr/>
                <p:nvPr/>
              </p:nvCxnSpPr>
              <p:spPr>
                <a:xfrm flipH="1">
                  <a:off x="2907632" y="3179378"/>
                  <a:ext cx="533400" cy="0"/>
                </a:xfrm>
                <a:prstGeom prst="straightConnector1">
                  <a:avLst/>
                </a:prstGeom>
                <a:noFill/>
                <a:ln w="57150" cap="flat" cmpd="sng" algn="ctr">
                  <a:solidFill>
                    <a:srgbClr val="000000"/>
                  </a:solidFill>
                  <a:prstDash val="solid"/>
                  <a:miter lim="800000"/>
                  <a:headEnd type="triangle"/>
                  <a:tailEnd type="triangle"/>
                </a:ln>
                <a:effectLst/>
              </p:spPr>
            </p:cxnSp>
            <p:sp>
              <p:nvSpPr>
                <p:cNvPr id="28" name="Rounded Rectangle 27"/>
                <p:cNvSpPr/>
                <p:nvPr/>
              </p:nvSpPr>
              <p:spPr>
                <a:xfrm>
                  <a:off x="3581400" y="2640721"/>
                  <a:ext cx="509337" cy="1090451"/>
                </a:xfrm>
                <a:prstGeom prst="roundRect">
                  <a:avLst/>
                </a:prstGeom>
                <a:solidFill>
                  <a:srgbClr val="80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L1</a:t>
                  </a:r>
                  <a:endParaRPr kumimoji="0" lang="en-US" sz="105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38" name="Group 37"/>
                <p:cNvGrpSpPr/>
                <p:nvPr/>
              </p:nvGrpSpPr>
              <p:grpSpPr>
                <a:xfrm>
                  <a:off x="1219199" y="2488322"/>
                  <a:ext cx="1447799" cy="1042280"/>
                  <a:chOff x="3276600" y="1116722"/>
                  <a:chExt cx="1098981" cy="1042280"/>
                </a:xfrm>
              </p:grpSpPr>
              <p:sp>
                <p:nvSpPr>
                  <p:cNvPr id="21" name="Rounded Rectangle 20"/>
                  <p:cNvSpPr/>
                  <p:nvPr/>
                </p:nvSpPr>
                <p:spPr>
                  <a:xfrm>
                    <a:off x="3276600" y="11167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6" name="Rounded Rectangle 35"/>
                  <p:cNvSpPr/>
                  <p:nvPr/>
                </p:nvSpPr>
                <p:spPr>
                  <a:xfrm>
                    <a:off x="3429000" y="12691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7" name="Rounded Rectangle 36"/>
                  <p:cNvSpPr/>
                  <p:nvPr/>
                </p:nvSpPr>
                <p:spPr>
                  <a:xfrm>
                    <a:off x="3581400" y="14215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8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4" name="Straight Arrow Connector 43"/>
                <p:cNvCxnSpPr/>
                <p:nvPr/>
              </p:nvCxnSpPr>
              <p:spPr>
                <a:xfrm flipH="1">
                  <a:off x="4162927" y="3179378"/>
                  <a:ext cx="838200" cy="0"/>
                </a:xfrm>
                <a:prstGeom prst="straightConnector1">
                  <a:avLst/>
                </a:prstGeom>
                <a:noFill/>
                <a:ln w="63500" cap="flat" cmpd="sng" algn="ctr">
                  <a:solidFill>
                    <a:schemeClr val="tx1"/>
                  </a:solidFill>
                  <a:prstDash val="solid"/>
                  <a:miter lim="800000"/>
                  <a:headEnd type="triangle"/>
                  <a:tailEnd type="triangle"/>
                </a:ln>
                <a:effectLst/>
              </p:spPr>
            </p:cxnSp>
          </p:grpSp>
          <p:sp>
            <p:nvSpPr>
              <p:cNvPr id="46" name="Rounded Rectangle 45"/>
              <p:cNvSpPr/>
              <p:nvPr/>
            </p:nvSpPr>
            <p:spPr>
              <a:xfrm>
                <a:off x="1773145" y="2993692"/>
                <a:ext cx="1046255"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2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0" name="Straight Arrow Connector 39"/>
            <p:cNvCxnSpPr/>
            <p:nvPr/>
          </p:nvCxnSpPr>
          <p:spPr>
            <a:xfrm flipH="1">
              <a:off x="6019800" y="2819400"/>
              <a:ext cx="1066798" cy="2720"/>
            </a:xfrm>
            <a:prstGeom prst="straightConnector1">
              <a:avLst/>
            </a:prstGeom>
            <a:noFill/>
            <a:ln w="88900" cap="flat" cmpd="sng" algn="ctr">
              <a:solidFill>
                <a:schemeClr val="tx1"/>
              </a:solidFill>
              <a:prstDash val="solid"/>
              <a:miter lim="800000"/>
              <a:headEnd type="triangle"/>
              <a:tailEnd type="triangle"/>
            </a:ln>
            <a:effectLst/>
          </p:spPr>
        </p:cxnSp>
      </p:grpSp>
      <p:sp>
        <p:nvSpPr>
          <p:cNvPr id="34" name="Rounded Rectangle 33"/>
          <p:cNvSpPr/>
          <p:nvPr/>
        </p:nvSpPr>
        <p:spPr>
          <a:xfrm>
            <a:off x="6705600" y="4114800"/>
            <a:ext cx="1295400" cy="533400"/>
          </a:xfrm>
          <a:prstGeom prst="roundRect">
            <a:avLst/>
          </a:prstGeom>
          <a:solidFill>
            <a:srgbClr val="948A5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mn-cs"/>
              </a:rPr>
              <a:t>Compute Unit </a:t>
            </a:r>
          </a:p>
        </p:txBody>
      </p:sp>
    </p:spTree>
    <p:extLst>
      <p:ext uri="{BB962C8B-B14F-4D97-AF65-F5344CB8AC3E}">
        <p14:creationId xmlns:p14="http://schemas.microsoft.com/office/powerpoint/2010/main" val="2945445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par>
                                <p:cTn id="13" presetID="10" presetClass="entr" presetSubtype="0" fill="hold" nodeType="with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fade">
                                      <p:cBhvr>
                                        <p:cTn id="15" dur="500"/>
                                        <p:tgtEl>
                                          <p:spTgt spid="29"/>
                                        </p:tgtEl>
                                      </p:cBhvr>
                                    </p:animEffect>
                                  </p:childTnLst>
                                </p:cTn>
                              </p:par>
                              <p:par>
                                <p:cTn id="16" presetID="10" presetClass="entr" presetSubtype="0" fill="hold" nodeType="with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fade">
                                      <p:cBhvr>
                                        <p:cTn id="18" dur="500"/>
                                        <p:tgtEl>
                                          <p:spTgt spid="32"/>
                                        </p:tgtEl>
                                      </p:cBhvr>
                                    </p:animEffect>
                                  </p:childTnLst>
                                </p:cTn>
                              </p:par>
                              <p:par>
                                <p:cTn id="19" presetID="10" presetClass="entr" presetSubtype="0" fill="hold" nodeType="with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fade">
                                      <p:cBhvr>
                                        <p:cTn id="21" dur="500"/>
                                        <p:tgtEl>
                                          <p:spTgt spid="35"/>
                                        </p:tgtEl>
                                      </p:cBhvr>
                                    </p:animEffect>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45"/>
                                        </p:tgtEl>
                                        <p:attrNameLst>
                                          <p:attrName>style.visibility</p:attrName>
                                        </p:attrNameLst>
                                      </p:cBhvr>
                                      <p:to>
                                        <p:strVal val="visible"/>
                                      </p:to>
                                    </p:set>
                                    <p:animEffect transition="in" filter="fade">
                                      <p:cBhvr>
                                        <p:cTn id="25" dur="500"/>
                                        <p:tgtEl>
                                          <p:spTgt spid="45"/>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fade">
                                      <p:cBhvr>
                                        <p:cTn id="30" dur="500"/>
                                        <p:tgtEl>
                                          <p:spTgt spid="33"/>
                                        </p:tgtEl>
                                      </p:cBhvr>
                                    </p:animEffect>
                                  </p:childTnLst>
                                </p:cTn>
                              </p:par>
                            </p:childTnLst>
                          </p:cTn>
                        </p:par>
                        <p:par>
                          <p:cTn id="31" fill="hold">
                            <p:stCondLst>
                              <p:cond delay="500"/>
                            </p:stCondLst>
                            <p:childTnLst>
                              <p:par>
                                <p:cTn id="32" presetID="10" presetClass="entr" presetSubtype="0" fill="hold" grpId="0" nodeType="afterEffect">
                                  <p:stCondLst>
                                    <p:cond delay="0"/>
                                  </p:stCondLst>
                                  <p:childTnLst>
                                    <p:set>
                                      <p:cBhvr>
                                        <p:cTn id="33" dur="1" fill="hold">
                                          <p:stCondLst>
                                            <p:cond delay="0"/>
                                          </p:stCondLst>
                                        </p:cTn>
                                        <p:tgtEl>
                                          <p:spTgt spid="34"/>
                                        </p:tgtEl>
                                        <p:attrNameLst>
                                          <p:attrName>style.visibility</p:attrName>
                                        </p:attrNameLst>
                                      </p:cBhvr>
                                      <p:to>
                                        <p:strVal val="visible"/>
                                      </p:to>
                                    </p:set>
                                    <p:animEffect transition="in" filter="fade">
                                      <p:cBhvr>
                                        <p:cTn id="34" dur="500"/>
                                        <p:tgtEl>
                                          <p:spTgt spid="34"/>
                                        </p:tgtEl>
                                      </p:cBhvr>
                                    </p:animEffect>
                                  </p:childTnLst>
                                </p:cTn>
                              </p:par>
                            </p:childTnLst>
                          </p:cTn>
                        </p:par>
                        <p:par>
                          <p:cTn id="35" fill="hold">
                            <p:stCondLst>
                              <p:cond delay="1000"/>
                            </p:stCondLst>
                            <p:childTnLst>
                              <p:par>
                                <p:cTn id="36" presetID="10" presetClass="entr" presetSubtype="0"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500"/>
                                        <p:tgtEl>
                                          <p:spTgt spid="19"/>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fade">
                                      <p:cBhvr>
                                        <p:cTn id="4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45" grpId="0" animBg="1"/>
      <p:bldP spid="33" grpId="0"/>
      <p:bldP spid="39" grpId="0" animBg="1"/>
      <p:bldP spid="19" grpId="0"/>
      <p:bldP spid="3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10134600" cy="914400"/>
          </a:xfrm>
        </p:spPr>
        <p:txBody>
          <a:bodyPr/>
          <a:lstStyle/>
          <a:p>
            <a:r>
              <a:rPr lang="en-US" sz="3700" dirty="0"/>
              <a:t>Using PIM to Reduce Data Movement</a:t>
            </a:r>
          </a:p>
        </p:txBody>
      </p:sp>
      <p:pic>
        <p:nvPicPr>
          <p:cNvPr id="26" name="Picture 2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4" name="Slide Number Placeholder 3"/>
          <p:cNvSpPr>
            <a:spLocks noGrp="1"/>
          </p:cNvSpPr>
          <p:nvPr>
            <p:ph type="sldNum" sz="quarter" idx="12"/>
          </p:nvPr>
        </p:nvSpPr>
        <p:spPr>
          <a:xfrm>
            <a:off x="7288306" y="6495871"/>
            <a:ext cx="18288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5</a:t>
            </a:r>
          </a:p>
        </p:txBody>
      </p:sp>
      <p:sp>
        <p:nvSpPr>
          <p:cNvPr id="6" name="Rectangle 5"/>
          <p:cNvSpPr/>
          <p:nvPr/>
        </p:nvSpPr>
        <p:spPr>
          <a:xfrm>
            <a:off x="0" y="1072515"/>
            <a:ext cx="9144000" cy="984885"/>
          </a:xfrm>
          <a:prstGeom prst="rect">
            <a:avLst/>
          </a:prstGeom>
          <a:solidFill>
            <a:schemeClr val="accent6">
              <a:lumMod val="20000"/>
              <a:lumOff val="80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2</a:t>
            </a:r>
            <a:r>
              <a:rPr kumimoji="0" lang="en-US" sz="2900" b="1" i="0" u="none" strike="noStrike" kern="1200" cap="none" spc="0" normalizeH="0" baseline="30000" noProof="0" dirty="0">
                <a:ln>
                  <a:noFill/>
                </a:ln>
                <a:solidFill>
                  <a:srgbClr val="1F497D"/>
                </a:solidFill>
                <a:effectLst/>
                <a:uLnTx/>
                <a:uFillTx/>
                <a:latin typeface="Gill Sans MT"/>
                <a:ea typeface="+mn-ea"/>
                <a:cs typeface="+mn-cs"/>
              </a:rPr>
              <a:t>nd</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key observation: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a</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significant fraction of the</a:t>
            </a:r>
            <a:br>
              <a:rPr kumimoji="0" lang="en-US" sz="2900" b="1" i="0" u="none" strike="noStrike" kern="1200" cap="none" spc="0" normalizeH="0" baseline="0" noProof="0" dirty="0">
                <a:ln>
                  <a:noFill/>
                </a:ln>
                <a:solidFill>
                  <a:prstClr val="black"/>
                </a:solidFill>
                <a:effectLst/>
                <a:uLnTx/>
                <a:uFillTx/>
                <a:latin typeface="Gill Sans MT"/>
                <a:ea typeface="+mn-ea"/>
                <a:cs typeface="+mn-cs"/>
              </a:rPr>
            </a:br>
            <a:r>
              <a:rPr kumimoji="0" lang="en-US" sz="2900" b="1" i="0" u="none" strike="noStrike" kern="1200" cap="none" spc="0" normalizeH="0" baseline="0" noProof="0" dirty="0">
                <a:ln>
                  <a:noFill/>
                </a:ln>
                <a:solidFill>
                  <a:prstClr val="black"/>
                </a:solidFill>
                <a:effectLst/>
                <a:uLnTx/>
                <a:uFillTx/>
                <a:latin typeface="Gill Sans MT"/>
                <a:ea typeface="+mn-ea"/>
                <a:cs typeface="+mn-cs"/>
              </a:rPr>
              <a:t> </a:t>
            </a:r>
            <a:r>
              <a:rPr kumimoji="0" lang="en-US" sz="2900" b="1" i="0" u="none" strike="noStrike" kern="1200" cap="none" spc="0" normalizeH="0" baseline="0" noProof="0" dirty="0">
                <a:ln>
                  <a:noFill/>
                </a:ln>
                <a:solidFill>
                  <a:srgbClr val="C00000"/>
                </a:solidFill>
                <a:effectLst/>
                <a:uLnTx/>
                <a:uFillTx/>
                <a:latin typeface="Gill Sans MT"/>
                <a:ea typeface="+mn-ea"/>
                <a:cs typeface="+mn-cs"/>
              </a:rPr>
              <a:t>data movement</a:t>
            </a:r>
            <a:r>
              <a:rPr kumimoji="0" lang="en-US" sz="2900" b="1" i="0" u="none" strike="noStrike" kern="1200" cap="none" spc="0" normalizeH="0" baseline="0" noProof="0" dirty="0">
                <a:ln>
                  <a:noFill/>
                </a:ln>
                <a:solidFill>
                  <a:srgbClr val="FF0000"/>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often comes from</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 </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simple functions</a:t>
            </a:r>
          </a:p>
        </p:txBody>
      </p:sp>
      <p:sp>
        <p:nvSpPr>
          <p:cNvPr id="16" name="Rounded Rectangle 15"/>
          <p:cNvSpPr/>
          <p:nvPr/>
        </p:nvSpPr>
        <p:spPr>
          <a:xfrm>
            <a:off x="1905000" y="4358045"/>
            <a:ext cx="1524000" cy="74015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mn-cs"/>
              </a:rPr>
              <a:t>PIM Core</a:t>
            </a:r>
          </a:p>
        </p:txBody>
      </p:sp>
      <p:grpSp>
        <p:nvGrpSpPr>
          <p:cNvPr id="17" name="Group 16"/>
          <p:cNvGrpSpPr/>
          <p:nvPr/>
        </p:nvGrpSpPr>
        <p:grpSpPr>
          <a:xfrm>
            <a:off x="4648200" y="4259997"/>
            <a:ext cx="2667000" cy="914400"/>
            <a:chOff x="5562600" y="3276600"/>
            <a:chExt cx="2438400" cy="990600"/>
          </a:xfrm>
        </p:grpSpPr>
        <p:sp>
          <p:nvSpPr>
            <p:cNvPr id="23" name="Rounded Rectangle 22"/>
            <p:cNvSpPr/>
            <p:nvPr/>
          </p:nvSpPr>
          <p:spPr>
            <a:xfrm>
              <a:off x="5562600" y="32766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4" name="Rounded Rectangle 23"/>
            <p:cNvSpPr/>
            <p:nvPr/>
          </p:nvSpPr>
          <p:spPr>
            <a:xfrm>
              <a:off x="5715000" y="34290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5" name="Rounded Rectangle 24"/>
            <p:cNvSpPr/>
            <p:nvPr/>
          </p:nvSpPr>
          <p:spPr>
            <a:xfrm>
              <a:off x="5867400" y="35814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grpSp>
      <p:sp>
        <p:nvSpPr>
          <p:cNvPr id="66" name="Rectangle 65"/>
          <p:cNvSpPr/>
          <p:nvPr/>
        </p:nvSpPr>
        <p:spPr>
          <a:xfrm>
            <a:off x="0" y="2231648"/>
            <a:ext cx="9067800" cy="89255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We can design lightweight logic to implement</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these </a:t>
            </a:r>
            <a:r>
              <a:rPr kumimoji="0" lang="en-US" sz="2600" b="1" i="1" u="sng" strike="noStrike" kern="1200" cap="none" spc="0" normalizeH="0" baseline="0" noProof="0" dirty="0">
                <a:ln>
                  <a:noFill/>
                </a:ln>
                <a:solidFill>
                  <a:prstClr val="black"/>
                </a:solidFill>
                <a:effectLst/>
                <a:uLnTx/>
                <a:uFillTx/>
                <a:latin typeface="Gill Sans MT"/>
                <a:ea typeface="+mn-ea"/>
                <a:cs typeface="+mn-cs"/>
              </a:rPr>
              <a:t>simple functions</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in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memory</a:t>
            </a:r>
          </a:p>
        </p:txBody>
      </p:sp>
      <p:sp>
        <p:nvSpPr>
          <p:cNvPr id="36" name="Rectangle 35"/>
          <p:cNvSpPr/>
          <p:nvPr/>
        </p:nvSpPr>
        <p:spPr>
          <a:xfrm>
            <a:off x="990600" y="3429000"/>
            <a:ext cx="32766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embedded</a:t>
            </a:r>
            <a:br>
              <a:rPr kumimoji="0" lang="en-US" sz="2300" b="1" i="0" u="none" strike="noStrike" kern="1200" cap="none" spc="0" normalizeH="0" baseline="0" noProof="0" dirty="0">
                <a:ln>
                  <a:noFill/>
                </a:ln>
                <a:solidFill>
                  <a:srgbClr val="006600"/>
                </a:solidFill>
                <a:effectLst/>
                <a:uLnTx/>
                <a:uFillTx/>
                <a:latin typeface="Gill Sans MT"/>
                <a:ea typeface="+mn-ea"/>
                <a:cs typeface="+mn-cs"/>
              </a:rPr>
            </a:br>
            <a:r>
              <a:rPr kumimoji="0" lang="en-US" sz="2300" b="1" i="0" u="none" strike="noStrike" kern="1200" cap="none" spc="0" normalizeH="0" baseline="0" noProof="0" dirty="0">
                <a:ln>
                  <a:noFill/>
                </a:ln>
                <a:solidFill>
                  <a:srgbClr val="006600"/>
                </a:solidFill>
                <a:effectLst/>
                <a:uLnTx/>
                <a:uFillTx/>
                <a:latin typeface="Gill Sans MT"/>
                <a:ea typeface="+mn-ea"/>
                <a:cs typeface="+mn-cs"/>
              </a:rPr>
              <a:t> low-power core</a:t>
            </a:r>
          </a:p>
        </p:txBody>
      </p:sp>
      <p:sp>
        <p:nvSpPr>
          <p:cNvPr id="38" name="Rectangle 37"/>
          <p:cNvSpPr/>
          <p:nvPr/>
        </p:nvSpPr>
        <p:spPr>
          <a:xfrm>
            <a:off x="4114800" y="3429000"/>
            <a:ext cx="33528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fixed-function accelerators</a:t>
            </a:r>
          </a:p>
        </p:txBody>
      </p:sp>
      <p:sp>
        <p:nvSpPr>
          <p:cNvPr id="39" name="Rectangle 38"/>
          <p:cNvSpPr/>
          <p:nvPr/>
        </p:nvSpPr>
        <p:spPr>
          <a:xfrm>
            <a:off x="0" y="5446693"/>
            <a:ext cx="9144000" cy="954107"/>
          </a:xfrm>
          <a:prstGeom prst="rect">
            <a:avLst/>
          </a:prstGeom>
          <a:solidFill>
            <a:schemeClr val="tx2">
              <a:lumMod val="75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Gill Sans MT"/>
                <a:ea typeface="+mn-ea"/>
                <a:cs typeface="+mn-cs"/>
              </a:rPr>
              <a:t>Offloading to PIM logic reduces energy and improves performance, on average, by 55.4% and 54.2%</a:t>
            </a:r>
          </a:p>
        </p:txBody>
      </p:sp>
    </p:spTree>
    <p:extLst>
      <p:ext uri="{BB962C8B-B14F-4D97-AF65-F5344CB8AC3E}">
        <p14:creationId xmlns:p14="http://schemas.microsoft.com/office/powerpoint/2010/main" val="1593907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6"/>
                                        </p:tgtEl>
                                        <p:attrNameLst>
                                          <p:attrName>style.visibility</p:attrName>
                                        </p:attrNameLst>
                                      </p:cBhvr>
                                      <p:to>
                                        <p:strVal val="visible"/>
                                      </p:to>
                                    </p:set>
                                    <p:animEffect transition="in" filter="fade">
                                      <p:cBhvr>
                                        <p:cTn id="12" dur="500"/>
                                        <p:tgtEl>
                                          <p:spTgt spid="6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fade">
                                      <p:cBhvr>
                                        <p:cTn id="20" dur="500"/>
                                        <p:tgtEl>
                                          <p:spTgt spid="3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500"/>
                                        <p:tgtEl>
                                          <p:spTgt spid="38"/>
                                        </p:tgtEl>
                                      </p:cBhvr>
                                    </p:animEffect>
                                  </p:childTnLst>
                                </p:cTn>
                              </p:par>
                              <p:par>
                                <p:cTn id="26" presetID="10" presetClass="entr" presetSubtype="0" fill="hold"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fade">
                                      <p:cBhvr>
                                        <p:cTn id="3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6" grpId="0" animBg="1"/>
      <p:bldP spid="66" grpId="0"/>
      <p:bldP spid="36" grpId="0"/>
      <p:bldP spid="38" grpId="0"/>
      <p:bldP spid="39"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4000" dirty="0"/>
              <a:t>Workload Analysis</a:t>
            </a:r>
            <a:endParaRPr lang="en-US" sz="3700" dirty="0"/>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297334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500"/>
                                        <p:tgtEl>
                                          <p:spTgt spid="10"/>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childTnLst>
                          </p:cTn>
                        </p:par>
                        <p:par>
                          <p:cTn id="33" fill="hold">
                            <p:stCondLst>
                              <p:cond delay="500"/>
                            </p:stCondLst>
                            <p:childTnLst>
                              <p:par>
                                <p:cTn id="34" presetID="10" presetClass="entr" presetSubtype="0" fill="hold" nodeType="after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fade">
                                      <p:cBhvr>
                                        <p:cTn id="36" dur="500"/>
                                        <p:tgtEl>
                                          <p:spTgt spid="25"/>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fade">
                                      <p:cBhvr>
                                        <p:cTn id="39" dur="500"/>
                                        <p:tgtEl>
                                          <p:spTgt spid="30"/>
                                        </p:tgtEl>
                                      </p:cBhvr>
                                    </p:animEffect>
                                  </p:childTnLst>
                                </p:cTn>
                              </p:par>
                            </p:childTnLst>
                          </p:cTn>
                        </p:par>
                        <p:par>
                          <p:cTn id="40" fill="hold">
                            <p:stCondLst>
                              <p:cond delay="1000"/>
                            </p:stCondLst>
                            <p:childTnLst>
                              <p:par>
                                <p:cTn id="41" presetID="10" presetClass="entr" presetSubtype="0"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500"/>
                                        <p:tgtEl>
                                          <p:spTgt spid="17"/>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32"/>
                                        </p:tgtEl>
                                        <p:attrNameLst>
                                          <p:attrName>style.visibility</p:attrName>
                                        </p:attrNameLst>
                                      </p:cBhvr>
                                      <p:to>
                                        <p:strVal val="visible"/>
                                      </p:to>
                                    </p:set>
                                    <p:animEffect transition="in" filter="fade">
                                      <p:cBhvr>
                                        <p:cTn id="46"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11" grpId="0"/>
      <p:bldP spid="12" grpId="0"/>
      <p:bldP spid="16" grpId="0"/>
      <p:bldP spid="17" grpId="0"/>
      <p:bldP spid="30" grpId="0"/>
      <p:bldP spid="3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err="1"/>
              <a:t>TensorFlow</a:t>
            </a:r>
            <a:r>
              <a:rPr lang="en-US" dirty="0"/>
              <a:t> Mobile</a:t>
            </a:r>
          </a:p>
        </p:txBody>
      </p:sp>
      <p:sp>
        <p:nvSpPr>
          <p:cNvPr id="3" name="Content Placeholder 2"/>
          <p:cNvSpPr>
            <a:spLocks noGrp="1"/>
          </p:cNvSpPr>
          <p:nvPr>
            <p:ph idx="1"/>
          </p:nvPr>
        </p:nvSpPr>
        <p:spPr>
          <a:xfrm>
            <a:off x="152400" y="9906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34</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pic>
        <p:nvPicPr>
          <p:cNvPr id="13" name="Picture 12"/>
          <p:cNvPicPr>
            <a:picLocks noChangeAspect="1"/>
          </p:cNvPicPr>
          <p:nvPr/>
        </p:nvPicPr>
        <p:blipFill>
          <a:blip r:embed="rId4"/>
          <a:stretch>
            <a:fillRect/>
          </a:stretch>
        </p:blipFill>
        <p:spPr>
          <a:xfrm>
            <a:off x="4038600" y="762000"/>
            <a:ext cx="914400" cy="977950"/>
          </a:xfrm>
          <a:prstGeom prst="rect">
            <a:avLst/>
          </a:prstGeom>
        </p:spPr>
      </p:pic>
      <p:sp>
        <p:nvSpPr>
          <p:cNvPr id="5" name="Rectangle 4"/>
          <p:cNvSpPr/>
          <p:nvPr/>
        </p:nvSpPr>
        <p:spPr>
          <a:xfrm>
            <a:off x="0" y="350520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none" strike="noStrike" kern="1200" cap="none" spc="0" normalizeH="0" baseline="0" noProof="0" dirty="0">
                <a:ln>
                  <a:noFill/>
                </a:ln>
                <a:solidFill>
                  <a:srgbClr val="C00000"/>
                </a:solidFill>
                <a:effectLst/>
                <a:uLnTx/>
                <a:uFillTx/>
                <a:latin typeface="Gill Sans MT"/>
                <a:ea typeface="+mn-ea"/>
                <a:cs typeface="+mn-cs"/>
              </a:rPr>
              <a:t>57.3%</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of the inference energy is spent on</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sng" strike="noStrike" kern="1200" cap="none" spc="0" normalizeH="0" baseline="0" noProof="0" dirty="0">
                <a:ln>
                  <a:noFill/>
                </a:ln>
                <a:solidFill>
                  <a:srgbClr val="C00000"/>
                </a:solidFill>
                <a:effectLst/>
                <a:uLnTx/>
                <a:uFillTx/>
                <a:latin typeface="Gill Sans MT"/>
                <a:ea typeface="+mn-ea"/>
                <a:cs typeface="+mn-cs"/>
              </a:rPr>
              <a:t>data movement</a:t>
            </a:r>
            <a:endParaRPr kumimoji="0" lang="en-US" sz="2600" b="1" i="0" u="sng" strike="noStrike" kern="1200" cap="none" spc="0" normalizeH="0" baseline="0" noProof="0" dirty="0">
              <a:ln>
                <a:noFill/>
              </a:ln>
              <a:solidFill>
                <a:prstClr val="black"/>
              </a:solidFill>
              <a:effectLst/>
              <a:uLnTx/>
              <a:uFillTx/>
              <a:latin typeface="Gill Sans MT"/>
              <a:ea typeface="+mn-ea"/>
              <a:cs typeface="+mn-cs"/>
            </a:endParaRPr>
          </a:p>
        </p:txBody>
      </p:sp>
      <p:sp>
        <p:nvSpPr>
          <p:cNvPr id="14" name="Rectangle 13"/>
          <p:cNvSpPr/>
          <p:nvPr/>
        </p:nvSpPr>
        <p:spPr>
          <a:xfrm>
            <a:off x="0" y="4938355"/>
            <a:ext cx="9144000" cy="830997"/>
          </a:xfrm>
          <a:prstGeom prst="rect">
            <a:avLst/>
          </a:prstGeom>
          <a:solidFill>
            <a:srgbClr val="E4E4E4"/>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54.4%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energy comes from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sng" strike="noStrike" kern="1200" cap="none" spc="0" normalizeH="0" baseline="0" noProof="0" dirty="0">
                <a:ln>
                  <a:noFill/>
                </a:ln>
                <a:solidFill>
                  <a:srgbClr val="0000FF"/>
                </a:solidFill>
                <a:effectLst/>
                <a:uLnTx/>
                <a:uFillTx/>
                <a:latin typeface="Gill Sans MT"/>
                <a:ea typeface="+mn-ea"/>
                <a:cs typeface="+mn-cs"/>
              </a:rPr>
              <a:t>packing/unpacking</a:t>
            </a:r>
            <a:r>
              <a:rPr kumimoji="0" lang="en-US" sz="2400" b="1" i="0" u="sng"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400" b="1" i="0" u="sng" strike="noStrike" kern="1200" cap="none" spc="0" normalizeH="0" baseline="0" noProof="0" dirty="0">
                <a:ln>
                  <a:noFill/>
                </a:ln>
                <a:solidFill>
                  <a:srgbClr val="0000FF"/>
                </a:solidFill>
                <a:effectLst/>
                <a:uLnTx/>
                <a:uFillTx/>
                <a:latin typeface="Gill Sans MT"/>
                <a:ea typeface="+mn-ea"/>
                <a:cs typeface="+mn-cs"/>
              </a:rPr>
              <a:t>quantization</a:t>
            </a:r>
          </a:p>
        </p:txBody>
      </p:sp>
      <p:cxnSp>
        <p:nvCxnSpPr>
          <p:cNvPr id="30" name="Straight Arrow Connector 29"/>
          <p:cNvCxnSpPr/>
          <p:nvPr/>
        </p:nvCxnSpPr>
        <p:spPr>
          <a:xfrm>
            <a:off x="4495800" y="4473952"/>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grpSp>
        <p:nvGrpSpPr>
          <p:cNvPr id="17" name="Group 16"/>
          <p:cNvGrpSpPr/>
          <p:nvPr/>
        </p:nvGrpSpPr>
        <p:grpSpPr>
          <a:xfrm>
            <a:off x="1676400" y="1828800"/>
            <a:ext cx="5638800" cy="1066800"/>
            <a:chOff x="1676400" y="2057400"/>
            <a:chExt cx="5638800" cy="1066800"/>
          </a:xfrm>
        </p:grpSpPr>
        <p:grpSp>
          <p:nvGrpSpPr>
            <p:cNvPr id="68" name="Group 67"/>
            <p:cNvGrpSpPr/>
            <p:nvPr/>
          </p:nvGrpSpPr>
          <p:grpSpPr>
            <a:xfrm>
              <a:off x="3657600" y="2057400"/>
              <a:ext cx="1600200" cy="1066800"/>
              <a:chOff x="3505200" y="1143000"/>
              <a:chExt cx="1828800" cy="1143000"/>
            </a:xfrm>
          </p:grpSpPr>
          <p:sp>
            <p:nvSpPr>
              <p:cNvPr id="67" name="Rounded Rectangle 66"/>
              <p:cNvSpPr/>
              <p:nvPr/>
            </p:nvSpPr>
            <p:spPr>
              <a:xfrm>
                <a:off x="3505200" y="1143000"/>
                <a:ext cx="1828800" cy="1143000"/>
              </a:xfrm>
              <a:prstGeom prst="roundRect">
                <a:avLst/>
              </a:prstGeom>
              <a:solidFill>
                <a:schemeClr val="lt1">
                  <a:alpha val="0"/>
                </a:schemeClr>
              </a:solidFill>
              <a:ln w="28575"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pic>
            <p:nvPicPr>
              <p:cNvPr id="66" name="Picture 65"/>
              <p:cNvPicPr>
                <a:picLocks noChangeAspect="1"/>
              </p:cNvPicPr>
              <p:nvPr/>
            </p:nvPicPr>
            <p:blipFill>
              <a:blip r:embed="rId5"/>
              <a:stretch>
                <a:fillRect/>
              </a:stretch>
            </p:blipFill>
            <p:spPr>
              <a:xfrm>
                <a:off x="3581400" y="1188143"/>
                <a:ext cx="1650486" cy="1097857"/>
              </a:xfrm>
              <a:prstGeom prst="rect">
                <a:avLst/>
              </a:prstGeom>
            </p:spPr>
          </p:pic>
        </p:grpSp>
        <p:cxnSp>
          <p:nvCxnSpPr>
            <p:cNvPr id="69" name="Straight Arrow Connector 68"/>
            <p:cNvCxnSpPr/>
            <p:nvPr/>
          </p:nvCxnSpPr>
          <p:spPr>
            <a:xfrm flipV="1">
              <a:off x="2057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71" name="Rectangle 70"/>
            <p:cNvSpPr/>
            <p:nvPr/>
          </p:nvSpPr>
          <p:spPr>
            <a:xfrm>
              <a:off x="1676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Inference </a:t>
              </a:r>
              <a:endParaRPr kumimoji="0" lang="en-US" sz="2000" b="1" i="0" u="sng" strike="noStrike" kern="1200" cap="none" spc="0" normalizeH="0" baseline="0" noProof="0" dirty="0">
                <a:ln>
                  <a:noFill/>
                </a:ln>
                <a:solidFill>
                  <a:prstClr val="black"/>
                </a:solidFill>
                <a:effectLst/>
                <a:uLnTx/>
                <a:uFillTx/>
                <a:latin typeface="Gill Sans MT"/>
                <a:ea typeface="+mn-ea"/>
                <a:cs typeface="+mn-cs"/>
              </a:endParaRPr>
            </a:p>
          </p:txBody>
        </p:sp>
        <p:cxnSp>
          <p:nvCxnSpPr>
            <p:cNvPr id="40" name="Straight Arrow Connector 39"/>
            <p:cNvCxnSpPr/>
            <p:nvPr/>
          </p:nvCxnSpPr>
          <p:spPr>
            <a:xfrm>
              <a:off x="5486400" y="2731532"/>
              <a:ext cx="1371600" cy="11668"/>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3" name="Rectangle 42"/>
            <p:cNvSpPr/>
            <p:nvPr/>
          </p:nvSpPr>
          <p:spPr>
            <a:xfrm>
              <a:off x="5105400" y="22098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Prediction</a:t>
              </a:r>
              <a:endParaRPr kumimoji="0" lang="en-US" sz="1800" b="1" i="0" u="sng" strike="noStrike" kern="1200" cap="none" spc="0" normalizeH="0" baseline="0" noProof="0" dirty="0">
                <a:ln>
                  <a:noFill/>
                </a:ln>
                <a:solidFill>
                  <a:prstClr val="black"/>
                </a:solidFill>
                <a:effectLst/>
                <a:uLnTx/>
                <a:uFillTx/>
                <a:latin typeface="Gill Sans MT"/>
                <a:ea typeface="+mn-ea"/>
                <a:cs typeface="+mn-cs"/>
              </a:endParaRPr>
            </a:p>
          </p:txBody>
        </p:sp>
      </p:grpSp>
    </p:spTree>
    <p:extLst>
      <p:ext uri="{BB962C8B-B14F-4D97-AF65-F5344CB8AC3E}">
        <p14:creationId xmlns:p14="http://schemas.microsoft.com/office/powerpoint/2010/main" val="10615601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fade">
                                      <p:cBhvr>
                                        <p:cTn id="20" dur="500"/>
                                        <p:tgtEl>
                                          <p:spTgt spid="14"/>
                                        </p:tgtEl>
                                      </p:cBhvr>
                                    </p:animEffect>
                                  </p:childTnLst>
                                </p:cTn>
                              </p:par>
                              <p:par>
                                <p:cTn id="21" presetID="10" presetClass="entr" presetSubtype="0" fill="hold" nodeType="withEffect">
                                  <p:stCondLst>
                                    <p:cond delay="0"/>
                                  </p:stCondLst>
                                  <p:childTnLst>
                                    <p:set>
                                      <p:cBhvr>
                                        <p:cTn id="22" dur="1" fill="hold">
                                          <p:stCondLst>
                                            <p:cond delay="0"/>
                                          </p:stCondLst>
                                        </p:cTn>
                                        <p:tgtEl>
                                          <p:spTgt spid="30"/>
                                        </p:tgtEl>
                                        <p:attrNameLst>
                                          <p:attrName>style.visibility</p:attrName>
                                        </p:attrNameLst>
                                      </p:cBhvr>
                                      <p:to>
                                        <p:strVal val="visible"/>
                                      </p:to>
                                    </p:set>
                                    <p:animEffect transition="in" filter="fade">
                                      <p:cBhvr>
                                        <p:cTn id="2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a:t>Packing</a:t>
            </a:r>
          </a:p>
        </p:txBody>
      </p:sp>
      <p:sp>
        <p:nvSpPr>
          <p:cNvPr id="3" name="Content Placeholder 2"/>
          <p:cNvSpPr>
            <a:spLocks noGrp="1"/>
          </p:cNvSpPr>
          <p:nvPr>
            <p:ph idx="1"/>
          </p:nvPr>
        </p:nvSpPr>
        <p:spPr>
          <a:xfrm>
            <a:off x="152400" y="9144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36</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9" name="Rectangle 18"/>
          <p:cNvSpPr/>
          <p:nvPr/>
        </p:nvSpPr>
        <p:spPr>
          <a:xfrm>
            <a:off x="533400" y="1926848"/>
            <a:ext cx="8077200" cy="89255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srgbClr val="1F497D"/>
                </a:solidFill>
                <a:effectLst/>
                <a:uLnTx/>
                <a:uFillTx/>
                <a:latin typeface="Gill Sans MT"/>
                <a:ea typeface="+mn-ea"/>
                <a:cs typeface="+mn-cs"/>
              </a:rPr>
              <a:t>  </a:t>
            </a:r>
            <a:r>
              <a:rPr kumimoji="0" lang="en-US" sz="2500" b="1" i="0" u="none" strike="noStrike" kern="1200" cap="none" spc="0" normalizeH="0" baseline="0" noProof="0" dirty="0">
                <a:ln>
                  <a:noFill/>
                </a:ln>
                <a:solidFill>
                  <a:srgbClr val="0000FF"/>
                </a:solidFill>
                <a:effectLst/>
                <a:uLnTx/>
                <a:uFillTx/>
                <a:latin typeface="Gill Sans MT"/>
                <a:ea typeface="+mn-ea"/>
                <a:cs typeface="+mn-cs"/>
              </a:rPr>
              <a:t>Reorders</a:t>
            </a:r>
            <a:r>
              <a:rPr kumimoji="0" lang="en-US" sz="2500" b="1" i="0" u="none" strike="noStrike" kern="1200" cap="none" spc="0" normalizeH="0" baseline="0" noProof="0" dirty="0">
                <a:ln>
                  <a:noFill/>
                </a:ln>
                <a:solidFill>
                  <a:prstClr val="black"/>
                </a:solidFill>
                <a:effectLst/>
                <a:uLnTx/>
                <a:uFillTx/>
                <a:latin typeface="Gill Sans MT"/>
                <a:ea typeface="+mn-ea"/>
                <a:cs typeface="+mn-cs"/>
              </a:rPr>
              <a:t> elements of matrices to minimize </a:t>
            </a:r>
            <a:br>
              <a:rPr kumimoji="0" lang="en-US" sz="2500" b="1" i="0" u="none" strike="noStrike" kern="1200" cap="none" spc="0" normalizeH="0" baseline="0" noProof="0" dirty="0">
                <a:ln>
                  <a:noFill/>
                </a:ln>
                <a:solidFill>
                  <a:prstClr val="black"/>
                </a:solidFill>
                <a:effectLst/>
                <a:uLnTx/>
                <a:uFillTx/>
                <a:latin typeface="Gill Sans MT"/>
                <a:ea typeface="+mn-ea"/>
                <a:cs typeface="+mn-cs"/>
              </a:rPr>
            </a:br>
            <a:r>
              <a:rPr kumimoji="0" lang="en-US" sz="2500" b="1" i="0" u="none" strike="noStrike" kern="1200" cap="none" spc="0" normalizeH="0" baseline="0" noProof="0" dirty="0">
                <a:ln>
                  <a:noFill/>
                </a:ln>
                <a:solidFill>
                  <a:srgbClr val="C00000"/>
                </a:solidFill>
                <a:effectLst/>
                <a:uLnTx/>
                <a:uFillTx/>
                <a:latin typeface="Gill Sans MT"/>
                <a:ea typeface="+mn-ea"/>
                <a:cs typeface="+mn-cs"/>
              </a:rPr>
              <a:t>cache misses </a:t>
            </a:r>
            <a:r>
              <a:rPr kumimoji="0" lang="en-US" sz="2500" b="1" i="0" u="none" strike="noStrike" kern="1200" cap="none" spc="0" normalizeH="0" baseline="0" noProof="0" dirty="0">
                <a:ln>
                  <a:noFill/>
                </a:ln>
                <a:solidFill>
                  <a:prstClr val="black"/>
                </a:solidFill>
                <a:effectLst/>
                <a:uLnTx/>
                <a:uFillTx/>
                <a:latin typeface="Gill Sans MT"/>
                <a:ea typeface="+mn-ea"/>
                <a:cs typeface="+mn-cs"/>
              </a:rPr>
              <a:t>during </a:t>
            </a:r>
            <a:r>
              <a:rPr kumimoji="0" lang="en-US" sz="2500" b="1" i="0" u="none" strike="noStrike" kern="1200" cap="none" spc="0" normalizeH="0" baseline="0" noProof="0" dirty="0">
                <a:ln>
                  <a:noFill/>
                </a:ln>
                <a:solidFill>
                  <a:srgbClr val="0000FF"/>
                </a:solidFill>
                <a:effectLst/>
                <a:uLnTx/>
                <a:uFillTx/>
                <a:latin typeface="Gill Sans MT"/>
                <a:ea typeface="+mn-ea"/>
                <a:cs typeface="+mn-cs"/>
              </a:rPr>
              <a:t>matrix multiplication</a:t>
            </a:r>
          </a:p>
        </p:txBody>
      </p:sp>
      <p:sp>
        <p:nvSpPr>
          <p:cNvPr id="20" name="Rectangle 19"/>
          <p:cNvSpPr/>
          <p:nvPr/>
        </p:nvSpPr>
        <p:spPr>
          <a:xfrm>
            <a:off x="-76200" y="3352800"/>
            <a:ext cx="4724400" cy="1200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Up to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40%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000000"/>
                </a:solidFill>
                <a:effectLst/>
                <a:uLnTx/>
                <a:uFillTx/>
                <a:latin typeface="Gill Sans MT"/>
                <a:ea typeface="+mn-ea"/>
                <a:cs typeface="+mn-cs"/>
              </a:rPr>
              <a:t>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energy</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31%</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 inference</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 execution time </a:t>
            </a:r>
          </a:p>
        </p:txBody>
      </p:sp>
      <p:sp>
        <p:nvSpPr>
          <p:cNvPr id="21" name="Rectangle 20"/>
          <p:cNvSpPr/>
          <p:nvPr/>
        </p:nvSpPr>
        <p:spPr>
          <a:xfrm>
            <a:off x="4648200" y="3352800"/>
            <a:ext cx="4724400" cy="1200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1F497D"/>
                </a:solidFill>
                <a:effectLst/>
                <a:uLnTx/>
                <a:uFillTx/>
                <a:latin typeface="Gill Sans MT"/>
                <a:ea typeface="+mn-ea"/>
                <a:cs typeface="+mn-cs"/>
              </a:rPr>
              <a:t>Packing’s</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accounts for up to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srgbClr val="C00000"/>
                </a:solidFill>
                <a:effectLst/>
                <a:uLnTx/>
                <a:uFillTx/>
                <a:latin typeface="Gill Sans MT"/>
                <a:ea typeface="+mn-ea"/>
                <a:cs typeface="+mn-cs"/>
              </a:rPr>
              <a:t>35.3%</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 the 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energy</a:t>
            </a:r>
          </a:p>
        </p:txBody>
      </p:sp>
      <p:sp>
        <p:nvSpPr>
          <p:cNvPr id="28" name="Rounded Rectangle 27"/>
          <p:cNvSpPr/>
          <p:nvPr/>
        </p:nvSpPr>
        <p:spPr>
          <a:xfrm>
            <a:off x="3505200" y="1219200"/>
            <a:ext cx="1676400" cy="655109"/>
          </a:xfrm>
          <a:prstGeom prst="roundRect">
            <a:avLst/>
          </a:prstGeom>
          <a:solidFill>
            <a:schemeClr val="tx2"/>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Gill Sans MT"/>
                <a:ea typeface="+mn-ea"/>
                <a:cs typeface="+mn-cs"/>
              </a:rPr>
              <a:t>Packing</a:t>
            </a:r>
          </a:p>
        </p:txBody>
      </p:sp>
      <p:cxnSp>
        <p:nvCxnSpPr>
          <p:cNvPr id="29" name="Straight Arrow Connector 28"/>
          <p:cNvCxnSpPr/>
          <p:nvPr/>
        </p:nvCxnSpPr>
        <p:spPr>
          <a:xfrm>
            <a:off x="1752600" y="1676400"/>
            <a:ext cx="1447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1524000" y="1143000"/>
            <a:ext cx="19050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Matrix</a:t>
            </a:r>
          </a:p>
        </p:txBody>
      </p:sp>
      <p:cxnSp>
        <p:nvCxnSpPr>
          <p:cNvPr id="32" name="Straight Arrow Connector 31"/>
          <p:cNvCxnSpPr/>
          <p:nvPr/>
        </p:nvCxnSpPr>
        <p:spPr>
          <a:xfrm>
            <a:off x="5486400" y="1676400"/>
            <a:ext cx="1828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5257800" y="11430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Packed Matrix</a:t>
            </a:r>
          </a:p>
        </p:txBody>
      </p:sp>
      <p:cxnSp>
        <p:nvCxnSpPr>
          <p:cNvPr id="34" name="Straight Arrow Connector 33"/>
          <p:cNvCxnSpPr/>
          <p:nvPr/>
        </p:nvCxnSpPr>
        <p:spPr>
          <a:xfrm>
            <a:off x="2514600" y="28956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a:xfrm>
            <a:off x="0" y="5127248"/>
            <a:ext cx="9144000" cy="95410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ill Sans MT"/>
                <a:ea typeface="+mn-ea"/>
                <a:cs typeface="+mn-cs"/>
              </a:rPr>
              <a:t>A simple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data reorganization </a:t>
            </a:r>
            <a:r>
              <a:rPr kumimoji="0" lang="en-US" sz="2800" b="1" i="0" u="none" strike="noStrike" kern="1200" cap="none" spc="0" normalizeH="0" baseline="0" noProof="0" dirty="0">
                <a:ln>
                  <a:noFill/>
                </a:ln>
                <a:solidFill>
                  <a:prstClr val="black"/>
                </a:solidFill>
                <a:effectLst/>
                <a:uLnTx/>
                <a:uFillTx/>
                <a:latin typeface="Gill Sans MT"/>
                <a:ea typeface="+mn-ea"/>
                <a:cs typeface="+mn-cs"/>
              </a:rPr>
              <a:t>process</a:t>
            </a:r>
            <a:br>
              <a:rPr kumimoji="0" lang="en-US" sz="2800" b="1" i="0" u="none" strike="noStrike" kern="1200" cap="none" spc="0" normalizeH="0" baseline="0" noProof="0" dirty="0">
                <a:ln>
                  <a:noFill/>
                </a:ln>
                <a:solidFill>
                  <a:prstClr val="black"/>
                </a:solidFill>
                <a:effectLst/>
                <a:uLnTx/>
                <a:uFillTx/>
                <a:latin typeface="Gill Sans MT"/>
                <a:ea typeface="+mn-ea"/>
                <a:cs typeface="+mn-cs"/>
              </a:rPr>
            </a:br>
            <a:r>
              <a:rPr kumimoji="0" lang="en-US" sz="2800" b="1" i="0" u="none" strike="noStrike" kern="1200" cap="none" spc="0" normalizeH="0" baseline="0" noProof="0" dirty="0">
                <a:ln>
                  <a:noFill/>
                </a:ln>
                <a:solidFill>
                  <a:prstClr val="black"/>
                </a:solidFill>
                <a:effectLst/>
                <a:uLnTx/>
                <a:uFillTx/>
                <a:latin typeface="Gill Sans MT"/>
                <a:ea typeface="+mn-ea"/>
                <a:cs typeface="+mn-cs"/>
              </a:rPr>
              <a:t> that requires </a:t>
            </a:r>
            <a:r>
              <a:rPr kumimoji="0" lang="en-US" sz="2800" b="1" i="0" u="none" strike="noStrike" kern="1200" cap="none" spc="0" normalizeH="0" baseline="0" noProof="0" dirty="0">
                <a:ln>
                  <a:noFill/>
                </a:ln>
                <a:solidFill>
                  <a:srgbClr val="006600"/>
                </a:solidFill>
                <a:effectLst/>
                <a:uLnTx/>
                <a:uFillTx/>
                <a:latin typeface="Gill Sans MT"/>
                <a:ea typeface="+mn-ea"/>
                <a:cs typeface="+mn-cs"/>
              </a:rPr>
              <a:t>simple arithmetic </a:t>
            </a:r>
          </a:p>
        </p:txBody>
      </p:sp>
      <p:cxnSp>
        <p:nvCxnSpPr>
          <p:cNvPr id="17" name="Straight Arrow Connector 16"/>
          <p:cNvCxnSpPr/>
          <p:nvPr/>
        </p:nvCxnSpPr>
        <p:spPr>
          <a:xfrm>
            <a:off x="6705600" y="28956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737932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1"/>
                                        </p:tgtEl>
                                        <p:attrNameLst>
                                          <p:attrName>style.visibility</p:attrName>
                                        </p:attrNameLst>
                                      </p:cBhvr>
                                      <p:to>
                                        <p:strVal val="visible"/>
                                      </p:to>
                                    </p:set>
                                    <p:animEffect transition="in" filter="fade">
                                      <p:cBhvr>
                                        <p:cTn id="10" dur="500"/>
                                        <p:tgtEl>
                                          <p:spTgt spid="31"/>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par>
                                <p:cTn id="14" presetID="10" presetClass="entr" presetSubtype="0" fill="hold" nodeType="with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fade">
                                      <p:cBhvr>
                                        <p:cTn id="16" dur="500"/>
                                        <p:tgtEl>
                                          <p:spTgt spid="3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500"/>
                                        <p:tgtEl>
                                          <p:spTgt spid="33"/>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4"/>
                                        </p:tgtEl>
                                        <p:attrNameLst>
                                          <p:attrName>style.visibility</p:attrName>
                                        </p:attrNameLst>
                                      </p:cBhvr>
                                      <p:to>
                                        <p:strVal val="visible"/>
                                      </p:to>
                                    </p:set>
                                    <p:animEffect transition="in" filter="fade">
                                      <p:cBhvr>
                                        <p:cTn id="28" dur="500"/>
                                        <p:tgtEl>
                                          <p:spTgt spid="34"/>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500"/>
                                        <p:tgtEl>
                                          <p:spTgt spid="20"/>
                                        </p:tgtEl>
                                      </p:cBhvr>
                                    </p:animEffect>
                                  </p:childTnLst>
                                </p:cTn>
                              </p:par>
                              <p:par>
                                <p:cTn id="32" presetID="10" presetClass="entr" presetSubtype="0" fill="hold" nodeType="with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fade">
                                      <p:cBhvr>
                                        <p:cTn id="34" dur="500"/>
                                        <p:tgtEl>
                                          <p:spTgt spid="17"/>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8" grpId="0" animBg="1"/>
      <p:bldP spid="31" grpId="0"/>
      <p:bldP spid="33" grpId="0"/>
      <p:bldP spid="16"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a:t>Quantization</a:t>
            </a:r>
          </a:p>
        </p:txBody>
      </p:sp>
      <p:sp>
        <p:nvSpPr>
          <p:cNvPr id="3" name="Content Placeholder 2"/>
          <p:cNvSpPr>
            <a:spLocks noGrp="1"/>
          </p:cNvSpPr>
          <p:nvPr>
            <p:ph idx="1"/>
          </p:nvPr>
        </p:nvSpPr>
        <p:spPr>
          <a:xfrm>
            <a:off x="152400" y="9906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36</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9" name="Rectangle 18"/>
          <p:cNvSpPr/>
          <p:nvPr/>
        </p:nvSpPr>
        <p:spPr>
          <a:xfrm>
            <a:off x="76200" y="1981200"/>
            <a:ext cx="8915400" cy="86177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prstClr val="black"/>
                </a:solidFill>
                <a:effectLst/>
                <a:uLnTx/>
                <a:uFillTx/>
                <a:latin typeface="Gill Sans MT"/>
                <a:ea typeface="+mn-ea"/>
                <a:cs typeface="+mn-cs"/>
              </a:rPr>
              <a:t>Converts </a:t>
            </a:r>
            <a:r>
              <a:rPr kumimoji="0" lang="en-US" sz="2500" b="1" i="0" u="sng" strike="noStrike" kern="1200" cap="none" spc="0" normalizeH="0" baseline="0" noProof="0" dirty="0">
                <a:ln>
                  <a:noFill/>
                </a:ln>
                <a:solidFill>
                  <a:srgbClr val="0000FF"/>
                </a:solidFill>
                <a:effectLst/>
                <a:uLnTx/>
                <a:uFillTx/>
                <a:latin typeface="Gill Sans MT"/>
                <a:ea typeface="+mn-ea"/>
                <a:cs typeface="+mn-cs"/>
              </a:rPr>
              <a:t>32-bit floating point</a:t>
            </a:r>
            <a:r>
              <a:rPr kumimoji="0" lang="en-US" sz="2500" b="1" i="0" u="none" strike="noStrike" kern="1200" cap="none" spc="0" normalizeH="0" baseline="0" noProof="0" dirty="0">
                <a:ln>
                  <a:noFill/>
                </a:ln>
                <a:solidFill>
                  <a:prstClr val="black"/>
                </a:solidFill>
                <a:effectLst/>
                <a:uLnTx/>
                <a:uFillTx/>
                <a:latin typeface="Gill Sans MT"/>
                <a:ea typeface="+mn-ea"/>
                <a:cs typeface="+mn-cs"/>
              </a:rPr>
              <a:t> to </a:t>
            </a:r>
            <a:r>
              <a:rPr kumimoji="0" lang="en-US" sz="2500" b="1" i="0" u="sng" strike="noStrike" kern="1200" cap="none" spc="0" normalizeH="0" baseline="0" noProof="0" dirty="0">
                <a:ln>
                  <a:noFill/>
                </a:ln>
                <a:solidFill>
                  <a:srgbClr val="0000FF"/>
                </a:solidFill>
                <a:effectLst/>
                <a:uLnTx/>
                <a:uFillTx/>
                <a:latin typeface="Gill Sans MT"/>
                <a:ea typeface="+mn-ea"/>
                <a:cs typeface="+mn-cs"/>
              </a:rPr>
              <a:t>8-bit integers </a:t>
            </a:r>
            <a:r>
              <a:rPr kumimoji="0" lang="en-US" sz="2500" b="1" i="0" u="none" strike="noStrike" kern="1200" cap="none" spc="0" normalizeH="0" baseline="0" noProof="0" dirty="0">
                <a:ln>
                  <a:noFill/>
                </a:ln>
                <a:solidFill>
                  <a:srgbClr val="000000"/>
                </a:solidFill>
                <a:effectLst/>
                <a:uLnTx/>
                <a:uFillTx/>
                <a:latin typeface="Gill Sans MT"/>
                <a:ea typeface="+mn-ea"/>
                <a:cs typeface="+mn-cs"/>
              </a:rPr>
              <a:t>to improve inference </a:t>
            </a:r>
            <a:r>
              <a:rPr kumimoji="0" lang="en-US" sz="2500" b="1" i="0" u="sng" strike="noStrike" kern="1200" cap="none" spc="0" normalizeH="0" baseline="0" noProof="0" dirty="0">
                <a:ln>
                  <a:noFill/>
                </a:ln>
                <a:solidFill>
                  <a:srgbClr val="000000"/>
                </a:solidFill>
                <a:effectLst/>
                <a:uLnTx/>
                <a:uFillTx/>
                <a:latin typeface="Gill Sans MT"/>
                <a:ea typeface="+mn-ea"/>
                <a:cs typeface="+mn-cs"/>
              </a:rPr>
              <a:t>execution time</a:t>
            </a:r>
            <a:r>
              <a:rPr kumimoji="0" lang="en-US" sz="2500" b="1" i="0" u="none" strike="noStrike" kern="1200" cap="none" spc="0" normalizeH="0" baseline="0" noProof="0" dirty="0">
                <a:ln>
                  <a:noFill/>
                </a:ln>
                <a:solidFill>
                  <a:srgbClr val="000000"/>
                </a:solidFill>
                <a:effectLst/>
                <a:uLnTx/>
                <a:uFillTx/>
                <a:latin typeface="Gill Sans MT"/>
                <a:ea typeface="+mn-ea"/>
                <a:cs typeface="+mn-cs"/>
              </a:rPr>
              <a:t> and </a:t>
            </a:r>
            <a:r>
              <a:rPr kumimoji="0" lang="en-US" sz="2500" b="1" i="0" u="sng" strike="noStrike" kern="1200" cap="none" spc="0" normalizeH="0" baseline="0" noProof="0" dirty="0">
                <a:ln>
                  <a:noFill/>
                </a:ln>
                <a:solidFill>
                  <a:srgbClr val="000000"/>
                </a:solidFill>
                <a:effectLst/>
                <a:uLnTx/>
                <a:uFillTx/>
                <a:latin typeface="Gill Sans MT"/>
                <a:ea typeface="+mn-ea"/>
                <a:cs typeface="+mn-cs"/>
              </a:rPr>
              <a:t>energy consumption </a:t>
            </a:r>
            <a:endParaRPr kumimoji="0" lang="en-US" sz="2500" b="1" i="0" u="sng" strike="noStrike" kern="1200" cap="none" spc="0" normalizeH="0" baseline="0" noProof="0" dirty="0">
              <a:ln>
                <a:noFill/>
              </a:ln>
              <a:solidFill>
                <a:srgbClr val="0000FF"/>
              </a:solidFill>
              <a:effectLst/>
              <a:uLnTx/>
              <a:uFillTx/>
              <a:latin typeface="Gill Sans MT"/>
              <a:ea typeface="+mn-ea"/>
              <a:cs typeface="+mn-cs"/>
            </a:endParaRPr>
          </a:p>
        </p:txBody>
      </p:sp>
      <p:sp>
        <p:nvSpPr>
          <p:cNvPr id="20" name="Rectangle 19"/>
          <p:cNvSpPr/>
          <p:nvPr/>
        </p:nvSpPr>
        <p:spPr>
          <a:xfrm>
            <a:off x="152400" y="3352800"/>
            <a:ext cx="4191000" cy="156966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Up to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16.8%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 </a:t>
            </a:r>
            <a:r>
              <a:rPr kumimoji="0" lang="en-US" sz="2400" b="1" i="0" u="none" strike="noStrike" kern="1200" cap="none" spc="0" normalizeH="0" baseline="0" noProof="0" dirty="0">
                <a:ln>
                  <a:noFill/>
                </a:ln>
                <a:solidFill>
                  <a:srgbClr val="000000"/>
                </a:solidFill>
                <a:effectLst/>
                <a:uLnTx/>
                <a:uFillTx/>
                <a:latin typeface="Gill Sans MT"/>
                <a:ea typeface="+mn-ea"/>
                <a:cs typeface="+mn-cs"/>
              </a:rPr>
              <a:t>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energy</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16.1%</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execution time </a:t>
            </a:r>
          </a:p>
        </p:txBody>
      </p:sp>
      <p:sp>
        <p:nvSpPr>
          <p:cNvPr id="21" name="Rectangle 20"/>
          <p:cNvSpPr/>
          <p:nvPr/>
        </p:nvSpPr>
        <p:spPr>
          <a:xfrm>
            <a:off x="4648200" y="3352800"/>
            <a:ext cx="4343400" cy="1200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Majority of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quantization</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energy comes from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28" name="Rounded Rectangle 27"/>
          <p:cNvSpPr/>
          <p:nvPr/>
        </p:nvSpPr>
        <p:spPr>
          <a:xfrm>
            <a:off x="4038600" y="1219200"/>
            <a:ext cx="1676400" cy="655109"/>
          </a:xfrm>
          <a:prstGeom prst="roundRect">
            <a:avLst/>
          </a:prstGeom>
          <a:solidFill>
            <a:schemeClr val="tx2"/>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Gill Sans MT"/>
                <a:ea typeface="+mn-ea"/>
                <a:cs typeface="+mn-cs"/>
              </a:rPr>
              <a:t>Quantization</a:t>
            </a:r>
          </a:p>
        </p:txBody>
      </p:sp>
      <p:cxnSp>
        <p:nvCxnSpPr>
          <p:cNvPr id="29" name="Straight Arrow Connector 28"/>
          <p:cNvCxnSpPr/>
          <p:nvPr/>
        </p:nvCxnSpPr>
        <p:spPr>
          <a:xfrm>
            <a:off x="1524000" y="1676400"/>
            <a:ext cx="2209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1143000" y="1143000"/>
            <a:ext cx="27432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floating point</a:t>
            </a:r>
          </a:p>
        </p:txBody>
      </p:sp>
      <p:cxnSp>
        <p:nvCxnSpPr>
          <p:cNvPr id="32" name="Straight Arrow Connector 31"/>
          <p:cNvCxnSpPr/>
          <p:nvPr/>
        </p:nvCxnSpPr>
        <p:spPr>
          <a:xfrm>
            <a:off x="6019800" y="1676400"/>
            <a:ext cx="1828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5791200" y="11430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integer</a:t>
            </a:r>
          </a:p>
        </p:txBody>
      </p:sp>
      <p:sp>
        <p:nvSpPr>
          <p:cNvPr id="16" name="Rectangle 15"/>
          <p:cNvSpPr/>
          <p:nvPr/>
        </p:nvSpPr>
        <p:spPr>
          <a:xfrm>
            <a:off x="0" y="5294293"/>
            <a:ext cx="9144000" cy="95410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ill Sans MT"/>
                <a:ea typeface="+mn-ea"/>
                <a:cs typeface="+mn-cs"/>
              </a:rPr>
              <a:t>A simple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data</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conversion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operation that requires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shift</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addition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multiplication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operations</a:t>
            </a:r>
          </a:p>
        </p:txBody>
      </p:sp>
      <p:cxnSp>
        <p:nvCxnSpPr>
          <p:cNvPr id="17" name="Straight Arrow Connector 16"/>
          <p:cNvCxnSpPr/>
          <p:nvPr/>
        </p:nvCxnSpPr>
        <p:spPr>
          <a:xfrm>
            <a:off x="2514600" y="29718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6324600" y="29718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38676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par>
                                <p:cTn id="8" presetID="10" presetClass="entr" presetSubtype="0" fill="hold" nodeType="withEffect">
                                  <p:stCondLst>
                                    <p:cond delay="0"/>
                                  </p:stCondLst>
                                  <p:childTnLst>
                                    <p:set>
                                      <p:cBhvr>
                                        <p:cTn id="9" dur="1" fill="hold">
                                          <p:stCondLst>
                                            <p:cond delay="0"/>
                                          </p:stCondLst>
                                        </p:cTn>
                                        <p:tgtEl>
                                          <p:spTgt spid="29"/>
                                        </p:tgtEl>
                                        <p:attrNameLst>
                                          <p:attrName>style.visibility</p:attrName>
                                        </p:attrNameLst>
                                      </p:cBhvr>
                                      <p:to>
                                        <p:strVal val="visible"/>
                                      </p:to>
                                    </p:set>
                                    <p:animEffect transition="in" filter="fade">
                                      <p:cBhvr>
                                        <p:cTn id="10" dur="500"/>
                                        <p:tgtEl>
                                          <p:spTgt spid="2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par>
                                <p:cTn id="14" presetID="10" presetClass="entr" presetSubtype="0" fill="hold" nodeType="withEffect">
                                  <p:stCondLst>
                                    <p:cond delay="0"/>
                                  </p:stCondLst>
                                  <p:childTnLst>
                                    <p:set>
                                      <p:cBhvr>
                                        <p:cTn id="15" dur="1" fill="hold">
                                          <p:stCondLst>
                                            <p:cond delay="0"/>
                                          </p:stCondLst>
                                        </p:cTn>
                                        <p:tgtEl>
                                          <p:spTgt spid="32"/>
                                        </p:tgtEl>
                                        <p:attrNameLst>
                                          <p:attrName>style.visibility</p:attrName>
                                        </p:attrNameLst>
                                      </p:cBhvr>
                                      <p:to>
                                        <p:strVal val="visible"/>
                                      </p:to>
                                    </p:set>
                                    <p:animEffect transition="in" filter="fade">
                                      <p:cBhvr>
                                        <p:cTn id="16" dur="500"/>
                                        <p:tgtEl>
                                          <p:spTgt spid="3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500"/>
                                        <p:tgtEl>
                                          <p:spTgt spid="33"/>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500"/>
                                        <p:tgtEl>
                                          <p:spTgt spid="20"/>
                                        </p:tgtEl>
                                      </p:cBhvr>
                                    </p:animEffect>
                                  </p:childTnLst>
                                </p:cTn>
                              </p:par>
                              <p:par>
                                <p:cTn id="32" presetID="10" presetClass="entr" presetSubtype="0" fill="hold" nodeType="with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fade">
                                      <p:cBhvr>
                                        <p:cTn id="34" dur="500"/>
                                        <p:tgtEl>
                                          <p:spTgt spid="18"/>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Effect transition="in" filter="fade">
                                      <p:cBhvr>
                                        <p:cTn id="37" dur="500"/>
                                        <p:tgtEl>
                                          <p:spTgt spid="2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fade">
                                      <p:cBhvr>
                                        <p:cTn id="4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8" grpId="0" animBg="1"/>
      <p:bldP spid="31" grpId="0"/>
      <p:bldP spid="33" grpId="0"/>
      <p:bldP spid="16"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76200"/>
            <a:ext cx="9144000" cy="914400"/>
          </a:xfrm>
        </p:spPr>
        <p:txBody>
          <a:bodyPr/>
          <a:lstStyle/>
          <a:p>
            <a:r>
              <a:rPr lang="en-US" dirty="0"/>
              <a:t>Quantization</a:t>
            </a:r>
          </a:p>
        </p:txBody>
      </p:sp>
      <p:sp>
        <p:nvSpPr>
          <p:cNvPr id="3" name="Content Placeholder 2"/>
          <p:cNvSpPr>
            <a:spLocks noGrp="1"/>
          </p:cNvSpPr>
          <p:nvPr>
            <p:ph idx="1"/>
          </p:nvPr>
        </p:nvSpPr>
        <p:spPr>
          <a:xfrm>
            <a:off x="152400" y="990600"/>
            <a:ext cx="8991600" cy="5715000"/>
          </a:xfrm>
        </p:spPr>
        <p:txBody>
          <a:bodyPr>
            <a:normAutofit/>
          </a:bodyPr>
          <a:lstStyle/>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37</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9" name="Rectangle 18"/>
          <p:cNvSpPr/>
          <p:nvPr/>
        </p:nvSpPr>
        <p:spPr>
          <a:xfrm>
            <a:off x="76200" y="1981200"/>
            <a:ext cx="8915400" cy="861774"/>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500" b="1" i="0" u="none" strike="noStrike" kern="1200" cap="none" spc="0" normalizeH="0" baseline="0" noProof="0" dirty="0">
                <a:ln>
                  <a:noFill/>
                </a:ln>
                <a:solidFill>
                  <a:prstClr val="black"/>
                </a:solidFill>
                <a:effectLst/>
                <a:uLnTx/>
                <a:uFillTx/>
                <a:latin typeface="Gill Sans MT"/>
                <a:ea typeface="+mn-ea"/>
                <a:cs typeface="+mn-cs"/>
              </a:rPr>
              <a:t>Converts </a:t>
            </a:r>
            <a:r>
              <a:rPr kumimoji="0" lang="en-US" sz="2500" b="1" i="0" u="sng" strike="noStrike" kern="1200" cap="none" spc="0" normalizeH="0" baseline="0" noProof="0" dirty="0">
                <a:ln>
                  <a:noFill/>
                </a:ln>
                <a:solidFill>
                  <a:srgbClr val="0000FF"/>
                </a:solidFill>
                <a:effectLst/>
                <a:uLnTx/>
                <a:uFillTx/>
                <a:latin typeface="Gill Sans MT"/>
                <a:ea typeface="+mn-ea"/>
                <a:cs typeface="+mn-cs"/>
              </a:rPr>
              <a:t>32-bit floating point</a:t>
            </a:r>
            <a:r>
              <a:rPr kumimoji="0" lang="en-US" sz="2500" b="1" i="0" u="none" strike="noStrike" kern="1200" cap="none" spc="0" normalizeH="0" baseline="0" noProof="0" dirty="0">
                <a:ln>
                  <a:noFill/>
                </a:ln>
                <a:solidFill>
                  <a:prstClr val="black"/>
                </a:solidFill>
                <a:effectLst/>
                <a:uLnTx/>
                <a:uFillTx/>
                <a:latin typeface="Gill Sans MT"/>
                <a:ea typeface="+mn-ea"/>
                <a:cs typeface="+mn-cs"/>
              </a:rPr>
              <a:t> to </a:t>
            </a:r>
            <a:r>
              <a:rPr kumimoji="0" lang="en-US" sz="2500" b="1" i="0" u="sng" strike="noStrike" kern="1200" cap="none" spc="0" normalizeH="0" baseline="0" noProof="0" dirty="0">
                <a:ln>
                  <a:noFill/>
                </a:ln>
                <a:solidFill>
                  <a:srgbClr val="0000FF"/>
                </a:solidFill>
                <a:effectLst/>
                <a:uLnTx/>
                <a:uFillTx/>
                <a:latin typeface="Gill Sans MT"/>
                <a:ea typeface="+mn-ea"/>
                <a:cs typeface="+mn-cs"/>
              </a:rPr>
              <a:t>8-bit integers </a:t>
            </a:r>
            <a:r>
              <a:rPr kumimoji="0" lang="en-US" sz="2500" b="1" i="0" u="none" strike="noStrike" kern="1200" cap="none" spc="0" normalizeH="0" baseline="0" noProof="0" dirty="0">
                <a:ln>
                  <a:noFill/>
                </a:ln>
                <a:solidFill>
                  <a:srgbClr val="000000"/>
                </a:solidFill>
                <a:effectLst/>
                <a:uLnTx/>
                <a:uFillTx/>
                <a:latin typeface="Gill Sans MT"/>
                <a:ea typeface="+mn-ea"/>
                <a:cs typeface="+mn-cs"/>
              </a:rPr>
              <a:t>to improve inference </a:t>
            </a:r>
            <a:r>
              <a:rPr kumimoji="0" lang="en-US" sz="2500" b="1" i="0" u="sng" strike="noStrike" kern="1200" cap="none" spc="0" normalizeH="0" baseline="0" noProof="0" dirty="0">
                <a:ln>
                  <a:noFill/>
                </a:ln>
                <a:solidFill>
                  <a:srgbClr val="000000"/>
                </a:solidFill>
                <a:effectLst/>
                <a:uLnTx/>
                <a:uFillTx/>
                <a:latin typeface="Gill Sans MT"/>
                <a:ea typeface="+mn-ea"/>
                <a:cs typeface="+mn-cs"/>
              </a:rPr>
              <a:t>execution time</a:t>
            </a:r>
            <a:r>
              <a:rPr kumimoji="0" lang="en-US" sz="2500" b="1" i="0" u="none" strike="noStrike" kern="1200" cap="none" spc="0" normalizeH="0" baseline="0" noProof="0" dirty="0">
                <a:ln>
                  <a:noFill/>
                </a:ln>
                <a:solidFill>
                  <a:srgbClr val="000000"/>
                </a:solidFill>
                <a:effectLst/>
                <a:uLnTx/>
                <a:uFillTx/>
                <a:latin typeface="Gill Sans MT"/>
                <a:ea typeface="+mn-ea"/>
                <a:cs typeface="+mn-cs"/>
              </a:rPr>
              <a:t> and </a:t>
            </a:r>
            <a:r>
              <a:rPr kumimoji="0" lang="en-US" sz="2500" b="1" i="0" u="sng" strike="noStrike" kern="1200" cap="none" spc="0" normalizeH="0" baseline="0" noProof="0" dirty="0">
                <a:ln>
                  <a:noFill/>
                </a:ln>
                <a:solidFill>
                  <a:srgbClr val="000000"/>
                </a:solidFill>
                <a:effectLst/>
                <a:uLnTx/>
                <a:uFillTx/>
                <a:latin typeface="Gill Sans MT"/>
                <a:ea typeface="+mn-ea"/>
                <a:cs typeface="+mn-cs"/>
              </a:rPr>
              <a:t>energy consumption </a:t>
            </a:r>
            <a:endParaRPr kumimoji="0" lang="en-US" sz="2500" b="1" i="0" u="sng" strike="noStrike" kern="1200" cap="none" spc="0" normalizeH="0" baseline="0" noProof="0" dirty="0">
              <a:ln>
                <a:noFill/>
              </a:ln>
              <a:solidFill>
                <a:srgbClr val="0000FF"/>
              </a:solidFill>
              <a:effectLst/>
              <a:uLnTx/>
              <a:uFillTx/>
              <a:latin typeface="Gill Sans MT"/>
              <a:ea typeface="+mn-ea"/>
              <a:cs typeface="+mn-cs"/>
            </a:endParaRPr>
          </a:p>
        </p:txBody>
      </p:sp>
      <p:sp>
        <p:nvSpPr>
          <p:cNvPr id="20" name="Rectangle 19"/>
          <p:cNvSpPr/>
          <p:nvPr/>
        </p:nvSpPr>
        <p:spPr>
          <a:xfrm>
            <a:off x="152400" y="3352800"/>
            <a:ext cx="4191000" cy="156966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Up to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16.8%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the </a:t>
            </a:r>
            <a:r>
              <a:rPr kumimoji="0" lang="en-US" sz="2400" b="1" i="0" u="none" strike="noStrike" kern="1200" cap="none" spc="0" normalizeH="0" baseline="0" noProof="0" dirty="0">
                <a:ln>
                  <a:noFill/>
                </a:ln>
                <a:solidFill>
                  <a:srgbClr val="000000"/>
                </a:solidFill>
                <a:effectLst/>
                <a:uLnTx/>
                <a:uFillTx/>
                <a:latin typeface="Gill Sans MT"/>
                <a:ea typeface="+mn-ea"/>
                <a:cs typeface="+mn-cs"/>
              </a:rPr>
              <a:t>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energy</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16.1%</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of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prstClr val="black"/>
                </a:solidFill>
                <a:effectLst/>
                <a:uLnTx/>
                <a:uFillTx/>
                <a:latin typeface="Gill Sans MT"/>
                <a:ea typeface="+mn-ea"/>
                <a:cs typeface="+mn-cs"/>
              </a:rPr>
              <a:t>inference </a:t>
            </a:r>
            <a:r>
              <a:rPr kumimoji="0" lang="en-US" sz="2400" b="1" i="0" u="none" strike="noStrike" kern="1200" cap="none" spc="0" normalizeH="0" baseline="0" noProof="0" dirty="0">
                <a:ln>
                  <a:noFill/>
                </a:ln>
                <a:solidFill>
                  <a:srgbClr val="1F497D"/>
                </a:solidFill>
                <a:effectLst/>
                <a:uLnTx/>
                <a:uFillTx/>
                <a:latin typeface="Gill Sans MT"/>
                <a:ea typeface="+mn-ea"/>
                <a:cs typeface="+mn-cs"/>
              </a:rPr>
              <a:t>execution time </a:t>
            </a:r>
          </a:p>
        </p:txBody>
      </p:sp>
      <p:sp>
        <p:nvSpPr>
          <p:cNvPr id="21" name="Rectangle 20"/>
          <p:cNvSpPr/>
          <p:nvPr/>
        </p:nvSpPr>
        <p:spPr>
          <a:xfrm>
            <a:off x="4648200" y="3352800"/>
            <a:ext cx="4343400" cy="120032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Majority of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quantization</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energy comes from </a:t>
            </a:r>
            <a:br>
              <a:rPr kumimoji="0" lang="en-US" sz="2400" b="1" i="0" u="none" strike="noStrike" kern="1200" cap="none" spc="0" normalizeH="0" baseline="0" noProof="0" dirty="0">
                <a:ln>
                  <a:noFill/>
                </a:ln>
                <a:solidFill>
                  <a:prstClr val="black"/>
                </a:solidFill>
                <a:effectLst/>
                <a:uLnTx/>
                <a:uFillTx/>
                <a:latin typeface="Gill Sans MT"/>
                <a:ea typeface="+mn-ea"/>
                <a:cs typeface="+mn-cs"/>
              </a:rPr>
            </a:b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28" name="Rounded Rectangle 27"/>
          <p:cNvSpPr/>
          <p:nvPr/>
        </p:nvSpPr>
        <p:spPr>
          <a:xfrm>
            <a:off x="4038600" y="1219200"/>
            <a:ext cx="1676400" cy="655109"/>
          </a:xfrm>
          <a:prstGeom prst="roundRect">
            <a:avLst/>
          </a:prstGeom>
          <a:solidFill>
            <a:schemeClr val="tx2"/>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Gill Sans MT"/>
                <a:ea typeface="+mn-ea"/>
                <a:cs typeface="+mn-cs"/>
              </a:rPr>
              <a:t>Quantization</a:t>
            </a:r>
          </a:p>
        </p:txBody>
      </p:sp>
      <p:cxnSp>
        <p:nvCxnSpPr>
          <p:cNvPr id="29" name="Straight Arrow Connector 28"/>
          <p:cNvCxnSpPr/>
          <p:nvPr/>
        </p:nvCxnSpPr>
        <p:spPr>
          <a:xfrm>
            <a:off x="1524000" y="1676400"/>
            <a:ext cx="2209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1" name="Rectangle 30"/>
          <p:cNvSpPr/>
          <p:nvPr/>
        </p:nvSpPr>
        <p:spPr>
          <a:xfrm>
            <a:off x="1143000" y="1143000"/>
            <a:ext cx="27432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floating point</a:t>
            </a:r>
          </a:p>
        </p:txBody>
      </p:sp>
      <p:cxnSp>
        <p:nvCxnSpPr>
          <p:cNvPr id="32" name="Straight Arrow Connector 31"/>
          <p:cNvCxnSpPr/>
          <p:nvPr/>
        </p:nvCxnSpPr>
        <p:spPr>
          <a:xfrm>
            <a:off x="6019800" y="1676400"/>
            <a:ext cx="1828800" cy="0"/>
          </a:xfrm>
          <a:prstGeom prst="straightConnector1">
            <a:avLst/>
          </a:prstGeom>
          <a:ln w="57150" cmpd="sng">
            <a:solidFill>
              <a:schemeClr val="tx1"/>
            </a:solidFill>
            <a:headEnd type="none"/>
            <a:tailEnd type="triangle"/>
          </a:ln>
        </p:spPr>
        <p:style>
          <a:lnRef idx="1">
            <a:schemeClr val="accent1"/>
          </a:lnRef>
          <a:fillRef idx="0">
            <a:schemeClr val="accent1"/>
          </a:fillRef>
          <a:effectRef idx="0">
            <a:schemeClr val="accent1"/>
          </a:effectRef>
          <a:fontRef idx="minor">
            <a:schemeClr val="tx1"/>
          </a:fontRef>
        </p:style>
      </p:cxnSp>
      <p:sp>
        <p:nvSpPr>
          <p:cNvPr id="33" name="Rectangle 32"/>
          <p:cNvSpPr/>
          <p:nvPr/>
        </p:nvSpPr>
        <p:spPr>
          <a:xfrm>
            <a:off x="5791200" y="1143000"/>
            <a:ext cx="2209800" cy="461665"/>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Gill Sans MT"/>
                <a:ea typeface="+mn-ea"/>
                <a:cs typeface="+mn-cs"/>
              </a:rPr>
              <a:t>integer</a:t>
            </a:r>
          </a:p>
        </p:txBody>
      </p:sp>
      <p:sp>
        <p:nvSpPr>
          <p:cNvPr id="16" name="Rectangle 15"/>
          <p:cNvSpPr/>
          <p:nvPr/>
        </p:nvSpPr>
        <p:spPr>
          <a:xfrm>
            <a:off x="0" y="5294293"/>
            <a:ext cx="9144000" cy="954107"/>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Gill Sans MT"/>
                <a:ea typeface="+mn-ea"/>
                <a:cs typeface="+mn-cs"/>
              </a:rPr>
              <a:t>A simple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data</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conversion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operation that requires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shift</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addition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800" b="1" i="0" u="none" strike="noStrike" kern="1200" cap="none" spc="0" normalizeH="0" baseline="0" noProof="0" dirty="0">
                <a:ln>
                  <a:noFill/>
                </a:ln>
                <a:solidFill>
                  <a:srgbClr val="0000FF"/>
                </a:solidFill>
                <a:effectLst/>
                <a:uLnTx/>
                <a:uFillTx/>
                <a:latin typeface="Gill Sans MT"/>
                <a:ea typeface="+mn-ea"/>
                <a:cs typeface="+mn-cs"/>
              </a:rPr>
              <a:t>multiplication</a:t>
            </a:r>
            <a:r>
              <a:rPr kumimoji="0" lang="en-US" sz="2800" b="1" i="0" u="none" strike="noStrike" kern="1200" cap="none" spc="0" normalizeH="0" baseline="0" noProof="0" dirty="0">
                <a:ln>
                  <a:noFill/>
                </a:ln>
                <a:solidFill>
                  <a:prstClr val="black"/>
                </a:solidFill>
                <a:effectLst/>
                <a:uLnTx/>
                <a:uFillTx/>
                <a:latin typeface="Gill Sans MT"/>
                <a:ea typeface="+mn-ea"/>
                <a:cs typeface="+mn-cs"/>
              </a:rPr>
              <a:t> operations</a:t>
            </a:r>
          </a:p>
        </p:txBody>
      </p:sp>
      <p:cxnSp>
        <p:nvCxnSpPr>
          <p:cNvPr id="17" name="Straight Arrow Connector 16"/>
          <p:cNvCxnSpPr/>
          <p:nvPr/>
        </p:nvCxnSpPr>
        <p:spPr>
          <a:xfrm>
            <a:off x="2514600" y="29718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6324600" y="2971800"/>
            <a:ext cx="0" cy="381000"/>
          </a:xfrm>
          <a:prstGeom prst="straightConnector1">
            <a:avLst/>
          </a:prstGeom>
          <a:ln w="57150" cmpd="sng">
            <a:solidFill>
              <a:schemeClr val="tx1"/>
            </a:solidFill>
            <a:prstDash val="solid"/>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22" name="Rectangle 21"/>
          <p:cNvSpPr/>
          <p:nvPr/>
        </p:nvSpPr>
        <p:spPr>
          <a:xfrm>
            <a:off x="0" y="0"/>
            <a:ext cx="9144000" cy="6858000"/>
          </a:xfrm>
          <a:prstGeom prst="rect">
            <a:avLst/>
          </a:prstGeom>
          <a:solidFill>
            <a:schemeClr val="tx1">
              <a:alpha val="7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white"/>
              </a:solidFill>
              <a:effectLst>
                <a:outerShdw blurRad="38100" dist="38100" dir="2700000" algn="tl">
                  <a:srgbClr val="000000">
                    <a:alpha val="43137"/>
                  </a:srgbClr>
                </a:outerShdw>
              </a:effectLst>
              <a:uLnTx/>
              <a:uFillTx/>
              <a:latin typeface="Gill Sans MT"/>
              <a:ea typeface="+mn-ea"/>
              <a:cs typeface="+mn-cs"/>
            </a:endParaRPr>
          </a:p>
        </p:txBody>
      </p:sp>
      <p:grpSp>
        <p:nvGrpSpPr>
          <p:cNvPr id="23" name="Group 22"/>
          <p:cNvGrpSpPr/>
          <p:nvPr/>
        </p:nvGrpSpPr>
        <p:grpSpPr>
          <a:xfrm>
            <a:off x="143435" y="2643094"/>
            <a:ext cx="9080329" cy="1752600"/>
            <a:chOff x="1867295" y="5452953"/>
            <a:chExt cx="6877144" cy="668851"/>
          </a:xfrm>
        </p:grpSpPr>
        <p:grpSp>
          <p:nvGrpSpPr>
            <p:cNvPr id="24" name="Group 23"/>
            <p:cNvGrpSpPr/>
            <p:nvPr/>
          </p:nvGrpSpPr>
          <p:grpSpPr>
            <a:xfrm>
              <a:off x="1867295" y="5452953"/>
              <a:ext cx="6535685" cy="668851"/>
              <a:chOff x="-93042" y="818790"/>
              <a:chExt cx="10190753" cy="388079"/>
            </a:xfrm>
          </p:grpSpPr>
          <p:sp>
            <p:nvSpPr>
              <p:cNvPr id="26" name="Rounded Rectangle 25"/>
              <p:cNvSpPr/>
              <p:nvPr/>
            </p:nvSpPr>
            <p:spPr bwMode="auto">
              <a:xfrm>
                <a:off x="109225" y="818790"/>
                <a:ext cx="9988486" cy="388079"/>
              </a:xfrm>
              <a:prstGeom prst="roundRect">
                <a:avLst/>
              </a:prstGeom>
              <a:ln w="76200">
                <a:solidFill>
                  <a:schemeClr val="tx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27" name="Rectangle 26"/>
              <p:cNvSpPr/>
              <p:nvPr/>
            </p:nvSpPr>
            <p:spPr>
              <a:xfrm>
                <a:off x="-93042" y="854529"/>
                <a:ext cx="9386361" cy="125400"/>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grpSp>
        <p:sp>
          <p:nvSpPr>
            <p:cNvPr id="25" name="Rectangle 24"/>
            <p:cNvSpPr/>
            <p:nvPr/>
          </p:nvSpPr>
          <p:spPr>
            <a:xfrm>
              <a:off x="2112440" y="5486396"/>
              <a:ext cx="6631999" cy="55205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Based on our analysis, we conclude that:</a:t>
              </a:r>
            </a:p>
            <a:p>
              <a:pPr marL="342900" marR="0" lvl="0" indent="-342900" algn="l" defTabSz="914400" rtl="0" eaLnBrk="1" fontAlgn="auto" latinLnBrk="0" hangingPunct="1">
                <a:lnSpc>
                  <a:spcPct val="100000"/>
                </a:lnSpc>
                <a:spcBef>
                  <a:spcPts val="0"/>
                </a:spcBef>
                <a:spcAft>
                  <a:spcPts val="0"/>
                </a:spcAft>
                <a:buClrTx/>
                <a:buSzTx/>
                <a:buFont typeface="Arial"/>
                <a:buChar char="•"/>
                <a:tabLst/>
                <a:defRPr/>
              </a:pPr>
              <a:r>
                <a:rPr kumimoji="0" lang="en-US" sz="2800" b="0" i="0" u="none" strike="noStrike" kern="1200" cap="none" spc="0" normalizeH="0" baseline="0" noProof="0" dirty="0">
                  <a:ln>
                    <a:noFill/>
                  </a:ln>
                  <a:solidFill>
                    <a:prstClr val="black"/>
                  </a:solidFill>
                  <a:effectLst/>
                  <a:uLnTx/>
                  <a:uFillTx/>
                  <a:latin typeface="Gill Sans MT"/>
                  <a:ea typeface="+mn-ea"/>
                  <a:cs typeface="+mn-cs"/>
                </a:rPr>
                <a:t>Both functions are good candidates for </a:t>
              </a:r>
              <a:r>
                <a:rPr kumimoji="0" lang="en-US" sz="2800" b="0" i="0" u="none" strike="noStrike" kern="1200" cap="none" spc="0" normalizeH="0" baseline="0" noProof="0" dirty="0">
                  <a:ln>
                    <a:noFill/>
                  </a:ln>
                  <a:solidFill>
                    <a:srgbClr val="0000FF"/>
                  </a:solidFill>
                  <a:effectLst/>
                  <a:uLnTx/>
                  <a:uFillTx/>
                  <a:latin typeface="Gill Sans MT"/>
                  <a:ea typeface="+mn-ea"/>
                  <a:cs typeface="+mn-cs"/>
                </a:rPr>
                <a:t>PIM execution </a:t>
              </a:r>
            </a:p>
            <a:p>
              <a:pPr marL="342900" marR="0" lvl="0" indent="-342900" algn="l" defTabSz="914400" rtl="0" eaLnBrk="1" fontAlgn="auto" latinLnBrk="0" hangingPunct="1">
                <a:lnSpc>
                  <a:spcPct val="100000"/>
                </a:lnSpc>
                <a:spcBef>
                  <a:spcPts val="0"/>
                </a:spcBef>
                <a:spcAft>
                  <a:spcPts val="0"/>
                </a:spcAft>
                <a:buClrTx/>
                <a:buSzTx/>
                <a:buFont typeface="Arial"/>
                <a:buChar char="•"/>
                <a:tabLst/>
                <a:defRPr/>
              </a:pPr>
              <a:r>
                <a:rPr kumimoji="0" lang="en-US" sz="2800" b="0" i="0" u="none" strike="noStrike" kern="1200" cap="none" spc="0" normalizeH="0" baseline="0" noProof="0" dirty="0">
                  <a:ln>
                    <a:noFill/>
                  </a:ln>
                  <a:solidFill>
                    <a:prstClr val="black"/>
                  </a:solidFill>
                  <a:effectLst/>
                  <a:uLnTx/>
                  <a:uFillTx/>
                  <a:latin typeface="Gill Sans MT"/>
                  <a:ea typeface="+mn-ea"/>
                  <a:cs typeface="+mn-cs"/>
                </a:rPr>
                <a:t>It is </a:t>
              </a:r>
              <a:r>
                <a:rPr kumimoji="0" lang="en-US" sz="2800" b="0" i="0" u="none" strike="noStrike" kern="1200" cap="none" spc="0" normalizeH="0" baseline="0" noProof="0" dirty="0">
                  <a:ln>
                    <a:noFill/>
                  </a:ln>
                  <a:solidFill>
                    <a:srgbClr val="0000FF"/>
                  </a:solidFill>
                  <a:effectLst/>
                  <a:uLnTx/>
                  <a:uFillTx/>
                  <a:latin typeface="Gill Sans MT"/>
                  <a:ea typeface="+mn-ea"/>
                  <a:cs typeface="+mn-cs"/>
                </a:rPr>
                <a:t>feasible </a:t>
              </a:r>
              <a:r>
                <a:rPr kumimoji="0" lang="en-US" sz="2800" b="0" i="0" u="none" strike="noStrike" kern="1200" cap="none" spc="0" normalizeH="0" baseline="0" noProof="0" dirty="0">
                  <a:ln>
                    <a:noFill/>
                  </a:ln>
                  <a:solidFill>
                    <a:prstClr val="black"/>
                  </a:solidFill>
                  <a:effectLst/>
                  <a:uLnTx/>
                  <a:uFillTx/>
                  <a:latin typeface="Gill Sans MT"/>
                  <a:ea typeface="+mn-ea"/>
                  <a:cs typeface="+mn-cs"/>
                </a:rPr>
                <a:t>to implement them in </a:t>
              </a:r>
              <a:r>
                <a:rPr kumimoji="0" lang="en-US" sz="2800" b="0" i="0" u="none" strike="noStrike" kern="1200" cap="none" spc="0" normalizeH="0" baseline="0" noProof="0" dirty="0">
                  <a:ln>
                    <a:noFill/>
                  </a:ln>
                  <a:solidFill>
                    <a:srgbClr val="0000FF"/>
                  </a:solidFill>
                  <a:effectLst/>
                  <a:uLnTx/>
                  <a:uFillTx/>
                  <a:latin typeface="Gill Sans MT"/>
                  <a:ea typeface="+mn-ea"/>
                  <a:cs typeface="+mn-cs"/>
                </a:rPr>
                <a:t>PIM logic</a:t>
              </a:r>
            </a:p>
          </p:txBody>
        </p:sp>
      </p:grpSp>
    </p:spTree>
    <p:extLst>
      <p:ext uri="{BB962C8B-B14F-4D97-AF65-F5344CB8AC3E}">
        <p14:creationId xmlns:p14="http://schemas.microsoft.com/office/powerpoint/2010/main" val="3489532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Evaluation Methodology </a:t>
            </a:r>
          </a:p>
        </p:txBody>
      </p:sp>
      <p:sp>
        <p:nvSpPr>
          <p:cNvPr id="3" name="Content Placeholder 2"/>
          <p:cNvSpPr>
            <a:spLocks noGrp="1"/>
          </p:cNvSpPr>
          <p:nvPr>
            <p:ph idx="1"/>
          </p:nvPr>
        </p:nvSpPr>
        <p:spPr>
          <a:xfrm>
            <a:off x="10459" y="990600"/>
            <a:ext cx="9296400" cy="5562600"/>
          </a:xfrm>
        </p:spPr>
        <p:txBody>
          <a:bodyPr>
            <a:normAutofit/>
          </a:bodyPr>
          <a:lstStyle/>
          <a:p>
            <a:pPr lvl="0"/>
            <a:r>
              <a:rPr lang="en-US" sz="2800" dirty="0">
                <a:solidFill>
                  <a:schemeClr val="tx2"/>
                </a:solidFill>
              </a:rPr>
              <a:t>System Configuration (gem5 Simulator)</a:t>
            </a:r>
          </a:p>
          <a:p>
            <a:pPr lvl="1"/>
            <a:r>
              <a:rPr lang="en-US" sz="2400" dirty="0" err="1">
                <a:solidFill>
                  <a:schemeClr val="accent2"/>
                </a:solidFill>
              </a:rPr>
              <a:t>SoC</a:t>
            </a:r>
            <a:r>
              <a:rPr lang="en-US" sz="2400" dirty="0">
                <a:solidFill>
                  <a:schemeClr val="accent2"/>
                </a:solidFill>
              </a:rPr>
              <a:t>:  </a:t>
            </a:r>
            <a:r>
              <a:rPr lang="en-US" sz="2400" dirty="0">
                <a:solidFill>
                  <a:srgbClr val="595959"/>
                </a:solidFill>
              </a:rPr>
              <a:t>4 </a:t>
            </a:r>
            <a:r>
              <a:rPr lang="en-US" sz="2400" dirty="0" err="1">
                <a:solidFill>
                  <a:srgbClr val="595959"/>
                </a:solidFill>
              </a:rPr>
              <a:t>OoO</a:t>
            </a:r>
            <a:r>
              <a:rPr lang="en-US" sz="2400" dirty="0">
                <a:solidFill>
                  <a:srgbClr val="595959"/>
                </a:solidFill>
              </a:rPr>
              <a:t> cores, 8-wide issue, 64 </a:t>
            </a:r>
            <a:r>
              <a:rPr lang="en-US" sz="2400" dirty="0" err="1">
                <a:solidFill>
                  <a:srgbClr val="595959"/>
                </a:solidFill>
              </a:rPr>
              <a:t>kB</a:t>
            </a:r>
            <a:r>
              <a:rPr lang="en-US" sz="2400" dirty="0">
                <a:solidFill>
                  <a:srgbClr val="595959"/>
                </a:solidFill>
              </a:rPr>
              <a:t> L1cache,</a:t>
            </a:r>
            <a:br>
              <a:rPr lang="en-US" sz="2400" dirty="0">
                <a:solidFill>
                  <a:srgbClr val="595959"/>
                </a:solidFill>
              </a:rPr>
            </a:br>
            <a:r>
              <a:rPr lang="en-US" sz="2400" dirty="0">
                <a:solidFill>
                  <a:srgbClr val="595959"/>
                </a:solidFill>
              </a:rPr>
              <a:t>2MB L2 cache</a:t>
            </a:r>
          </a:p>
          <a:p>
            <a:pPr lvl="1">
              <a:spcBef>
                <a:spcPts val="1776"/>
              </a:spcBef>
            </a:pPr>
            <a:r>
              <a:rPr lang="en-US" sz="2400" dirty="0">
                <a:solidFill>
                  <a:srgbClr val="C00000"/>
                </a:solidFill>
              </a:rPr>
              <a:t>PIM Core:</a:t>
            </a:r>
            <a:r>
              <a:rPr lang="en-US" sz="2400" dirty="0">
                <a:solidFill>
                  <a:srgbClr val="595959"/>
                </a:solidFill>
              </a:rPr>
              <a:t> 1 core per vault, 1-wide issue, 4-wide SIMD, </a:t>
            </a:r>
            <a:br>
              <a:rPr lang="en-US" sz="2400" dirty="0">
                <a:solidFill>
                  <a:srgbClr val="595959"/>
                </a:solidFill>
              </a:rPr>
            </a:br>
            <a:r>
              <a:rPr lang="en-US" sz="2400" dirty="0">
                <a:solidFill>
                  <a:srgbClr val="595959"/>
                </a:solidFill>
              </a:rPr>
              <a:t>32kB L1 cache</a:t>
            </a:r>
          </a:p>
          <a:p>
            <a:pPr lvl="1">
              <a:spcBef>
                <a:spcPts val="1776"/>
              </a:spcBef>
            </a:pPr>
            <a:r>
              <a:rPr lang="en-US" sz="2400" dirty="0">
                <a:solidFill>
                  <a:srgbClr val="C00000"/>
                </a:solidFill>
              </a:rPr>
              <a:t>3D-Stacked Memory: </a:t>
            </a:r>
            <a:r>
              <a:rPr lang="en-US" sz="2400" dirty="0"/>
              <a:t>2GB cube, 16 vaults per cube</a:t>
            </a:r>
          </a:p>
          <a:p>
            <a:pPr lvl="2"/>
            <a:r>
              <a:rPr lang="en-US" sz="2200" dirty="0"/>
              <a:t>Internal Bandwidth: 256GB/S </a:t>
            </a:r>
          </a:p>
          <a:p>
            <a:pPr lvl="2"/>
            <a:r>
              <a:rPr lang="en-US" sz="2200" dirty="0">
                <a:solidFill>
                  <a:srgbClr val="595959"/>
                </a:solidFill>
              </a:rPr>
              <a:t>Off-Chip Channel Bandwidth: 32 GB/s</a:t>
            </a:r>
          </a:p>
          <a:p>
            <a:pPr lvl="1">
              <a:spcBef>
                <a:spcPts val="1776"/>
              </a:spcBef>
            </a:pPr>
            <a:r>
              <a:rPr lang="en-US" sz="2400" dirty="0">
                <a:solidFill>
                  <a:srgbClr val="C00000"/>
                </a:solidFill>
              </a:rPr>
              <a:t>Baseline Memory: </a:t>
            </a:r>
            <a:r>
              <a:rPr lang="en-US" sz="2400" dirty="0"/>
              <a:t>LPDDR3, 2GB, FR-FCFS scheduler</a:t>
            </a:r>
            <a:br>
              <a:rPr lang="en-US" sz="2000" dirty="0"/>
            </a:br>
            <a:endParaRPr lang="en-US" sz="2000" dirty="0">
              <a:solidFill>
                <a:srgbClr val="595959"/>
              </a:solidFill>
            </a:endParaRPr>
          </a:p>
          <a:p>
            <a:r>
              <a:rPr lang="en-US" sz="2800" dirty="0">
                <a:solidFill>
                  <a:schemeClr val="tx2"/>
                </a:solidFill>
              </a:rPr>
              <a:t>We study each target </a:t>
            </a:r>
            <a:r>
              <a:rPr lang="en-US" sz="2800" dirty="0">
                <a:solidFill>
                  <a:srgbClr val="0000FF"/>
                </a:solidFill>
              </a:rPr>
              <a:t>in isolation </a:t>
            </a:r>
            <a:r>
              <a:rPr lang="en-US" sz="2800" dirty="0">
                <a:solidFill>
                  <a:schemeClr val="tx2"/>
                </a:solidFill>
              </a:rPr>
              <a:t>and emulate each separately and run them in our simulator</a:t>
            </a:r>
          </a:p>
          <a:p>
            <a:pPr lvl="1"/>
            <a:endParaRPr lang="en-US" sz="2400" dirty="0">
              <a:solidFill>
                <a:srgbClr val="595959"/>
              </a:solidFill>
            </a:endParaRPr>
          </a:p>
          <a:p>
            <a:pPr lvl="1"/>
            <a:endParaRPr lang="en-US" sz="2200" dirty="0">
              <a:solidFill>
                <a:srgbClr val="595959"/>
              </a:solidFill>
            </a:endParaRPr>
          </a:p>
          <a:p>
            <a:endParaRPr lang="en-US" sz="28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lvl="1"/>
            <a:endParaRPr lang="en-US" sz="2400" dirty="0">
              <a:solidFill>
                <a:srgbClr val="595959"/>
              </a:solidFill>
            </a:endParaRPr>
          </a:p>
          <a:p>
            <a:pPr marL="457200" lvl="1" indent="0">
              <a:buNone/>
            </a:pPr>
            <a:endParaRPr lang="en-US" sz="2400" dirty="0">
              <a:solidFill>
                <a:srgbClr val="595959"/>
              </a:solidFill>
            </a:endParaRPr>
          </a:p>
          <a:p>
            <a:pPr lvl="1"/>
            <a:endParaRPr lang="en" sz="2400" dirty="0">
              <a:solidFill>
                <a:srgbClr val="595959"/>
              </a:solidFill>
            </a:endParaRPr>
          </a:p>
          <a:p>
            <a:pPr marL="0" indent="0">
              <a:buNone/>
            </a:pPr>
            <a:endParaRPr lang="en-US" sz="2800" dirty="0">
              <a:solidFill>
                <a:schemeClr val="tx2"/>
              </a:solidFill>
            </a:endParaRPr>
          </a:p>
          <a:p>
            <a:pPr lvl="1"/>
            <a:endParaRPr lang="en-US" sz="2400" dirty="0"/>
          </a:p>
          <a:p>
            <a:pPr lvl="1"/>
            <a:endParaRPr lang="en-US" sz="2400" dirty="0"/>
          </a:p>
          <a:p>
            <a:pPr lvl="1"/>
            <a:endParaRPr lang="en-US" sz="2400"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40</a:t>
            </a: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Tree>
    <p:extLst>
      <p:ext uri="{BB962C8B-B14F-4D97-AF65-F5344CB8AC3E}">
        <p14:creationId xmlns:p14="http://schemas.microsoft.com/office/powerpoint/2010/main" val="1475164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500"/>
                                        <p:tgtEl>
                                          <p:spTgt spid="3">
                                            <p:txEl>
                                              <p:pRg st="4" end="4"/>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fade">
                                      <p:cBhvr>
                                        <p:cTn id="25" dur="500"/>
                                        <p:tgtEl>
                                          <p:spTgt spid="3">
                                            <p:txEl>
                                              <p:pRg st="6" end="6"/>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animEffect transition="in" filter="fade">
                                      <p:cBhvr>
                                        <p:cTn id="30"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0" y="0"/>
            <a:ext cx="9144000" cy="914400"/>
          </a:xfrm>
        </p:spPr>
        <p:txBody>
          <a:bodyPr/>
          <a:lstStyle/>
          <a:p>
            <a:r>
              <a:rPr lang="en-US" dirty="0"/>
              <a:t>Normalized Energy </a:t>
            </a:r>
          </a:p>
        </p:txBody>
      </p:sp>
      <p:grpSp>
        <p:nvGrpSpPr>
          <p:cNvPr id="2" name="Group 1"/>
          <p:cNvGrpSpPr/>
          <p:nvPr/>
        </p:nvGrpSpPr>
        <p:grpSpPr>
          <a:xfrm>
            <a:off x="-76200" y="1126465"/>
            <a:ext cx="9144000" cy="4436135"/>
            <a:chOff x="-76200" y="1295400"/>
            <a:chExt cx="9144000" cy="4436135"/>
          </a:xfrm>
        </p:grpSpPr>
        <p:graphicFrame>
          <p:nvGraphicFramePr>
            <p:cNvPr id="5" name="Chart 4"/>
            <p:cNvGraphicFramePr>
              <a:graphicFrameLocks/>
            </p:cNvGraphicFramePr>
            <p:nvPr>
              <p:extLst/>
            </p:nvPr>
          </p:nvGraphicFramePr>
          <p:xfrm>
            <a:off x="-76200" y="1295400"/>
            <a:ext cx="9144000" cy="4436135"/>
          </p:xfrm>
          <a:graphic>
            <a:graphicData uri="http://schemas.openxmlformats.org/drawingml/2006/chart">
              <c:chart xmlns:c="http://schemas.openxmlformats.org/drawingml/2006/chart" xmlns:r="http://schemas.openxmlformats.org/officeDocument/2006/relationships" r:id="rId3"/>
            </a:graphicData>
          </a:graphic>
        </p:graphicFrame>
        <p:cxnSp>
          <p:nvCxnSpPr>
            <p:cNvPr id="6" name="Straight Connector 5"/>
            <p:cNvCxnSpPr/>
            <p:nvPr/>
          </p:nvCxnSpPr>
          <p:spPr>
            <a:xfrm flipV="1">
              <a:off x="822960"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V="1">
              <a:off x="4443984"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6254496"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V="1">
              <a:off x="8979408"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10" name="TextBox 9"/>
          <p:cNvSpPr txBox="1"/>
          <p:nvPr/>
        </p:nvSpPr>
        <p:spPr>
          <a:xfrm>
            <a:off x="1484466" y="4933890"/>
            <a:ext cx="2249334"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Chrome Browser</a:t>
            </a:r>
            <a:endParaRPr kumimoji="0" lang="en-US" sz="36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1" name="TextBox 10"/>
          <p:cNvSpPr txBox="1"/>
          <p:nvPr/>
        </p:nvSpPr>
        <p:spPr>
          <a:xfrm>
            <a:off x="6400800" y="4854714"/>
            <a:ext cx="251460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Video Playback and Capture</a:t>
            </a:r>
            <a:endParaRPr kumimoji="0" lang="en-US" sz="36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2" name="TextBox 11"/>
          <p:cNvSpPr txBox="1"/>
          <p:nvPr/>
        </p:nvSpPr>
        <p:spPr>
          <a:xfrm>
            <a:off x="4343400" y="4854714"/>
            <a:ext cx="195201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black"/>
                </a:solidFill>
                <a:effectLst/>
                <a:uLnTx/>
                <a:uFillTx/>
                <a:latin typeface="Gill Sans MT"/>
                <a:ea typeface="+mn-ea"/>
                <a:cs typeface="+mn-cs"/>
              </a:rPr>
              <a:t>TensorFlow</a:t>
            </a:r>
            <a:r>
              <a:rPr kumimoji="0" lang="en-US" sz="2000" b="1" i="0" u="none" strike="noStrike" kern="1200" cap="none" spc="0" normalizeH="0" baseline="0" noProof="0" dirty="0">
                <a:ln>
                  <a:noFill/>
                </a:ln>
                <a:solidFill>
                  <a:prstClr val="black"/>
                </a:solidFill>
                <a:effectLst/>
                <a:uLnTx/>
                <a:uFillTx/>
                <a:latin typeface="Gill Sans MT"/>
                <a:ea typeface="+mn-ea"/>
                <a:cs typeface="+mn-cs"/>
              </a:rPr>
              <a:t> Mobile</a:t>
            </a:r>
            <a:endParaRPr kumimoji="0" lang="en-US" sz="36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5" name="Rectangle 14"/>
          <p:cNvSpPr/>
          <p:nvPr/>
        </p:nvSpPr>
        <p:spPr>
          <a:xfrm>
            <a:off x="0" y="571500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0000FF"/>
                </a:solidFill>
                <a:effectLst/>
                <a:uLnTx/>
                <a:uFillTx/>
                <a:latin typeface="Gill Sans MT"/>
                <a:ea typeface="+mn-ea"/>
                <a:cs typeface="+mn-cs"/>
              </a:rPr>
              <a:t>PIM core</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PIM accelerator</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reduces</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sng" strike="noStrike" kern="1200" cap="none" spc="0" normalizeH="0" baseline="0" noProof="0" dirty="0">
                <a:ln>
                  <a:noFill/>
                </a:ln>
                <a:solidFill>
                  <a:srgbClr val="C00000"/>
                </a:solidFill>
                <a:effectLst/>
                <a:uLnTx/>
                <a:uFillTx/>
                <a:latin typeface="Gill Sans MT"/>
                <a:ea typeface="+mn-ea"/>
                <a:cs typeface="+mn-cs"/>
              </a:rPr>
              <a:t>energy consumption</a:t>
            </a:r>
            <a:r>
              <a:rPr kumimoji="0" lang="en-US" sz="2600" b="1" i="0" u="none" strike="noStrike" kern="1200" cap="none" spc="0" normalizeH="0" baseline="0" noProof="0" dirty="0">
                <a:ln>
                  <a:noFill/>
                </a:ln>
                <a:solidFill>
                  <a:srgbClr val="C00000"/>
                </a:solidFill>
                <a:effectLst/>
                <a:uLnTx/>
                <a:uFillTx/>
                <a:latin typeface="Gill Sans MT"/>
                <a:ea typeface="+mn-ea"/>
                <a:cs typeface="+mn-cs"/>
              </a:rPr>
              <a:t> </a:t>
            </a:r>
            <a:r>
              <a:rPr kumimoji="0" lang="en-US" sz="2600" b="1" i="0" u="none" strike="noStrike" kern="1200" cap="none" spc="0" normalizeH="0" baseline="0" noProof="0" dirty="0">
                <a:ln>
                  <a:noFill/>
                </a:ln>
                <a:solidFill>
                  <a:prstClr val="black"/>
                </a:solidFill>
                <a:effectLst/>
                <a:uLnTx/>
                <a:uFillTx/>
                <a:latin typeface="Gill Sans MT"/>
                <a:ea typeface="+mn-ea"/>
                <a:cs typeface="+mn-cs"/>
              </a:rPr>
              <a:t>on average by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49.1%</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55.4%</a:t>
            </a:r>
          </a:p>
        </p:txBody>
      </p:sp>
      <p:sp>
        <p:nvSpPr>
          <p:cNvPr id="16" name="Rounded Rectangle 15"/>
          <p:cNvSpPr/>
          <p:nvPr/>
        </p:nvSpPr>
        <p:spPr bwMode="auto">
          <a:xfrm>
            <a:off x="919700" y="2228672"/>
            <a:ext cx="762000" cy="1653778"/>
          </a:xfrm>
          <a:prstGeom prst="roundRect">
            <a:avLst/>
          </a:prstGeom>
          <a:solidFill>
            <a:schemeClr val="lt1">
              <a:alpha val="0"/>
            </a:schemeClr>
          </a:solidFill>
          <a:ln w="57150" cmpd="sng">
            <a:solidFill>
              <a:schemeClr val="accent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cxnSp>
        <p:nvCxnSpPr>
          <p:cNvPr id="17" name="Straight Arrow Connector 16"/>
          <p:cNvCxnSpPr/>
          <p:nvPr/>
        </p:nvCxnSpPr>
        <p:spPr>
          <a:xfrm>
            <a:off x="1224500" y="3905072"/>
            <a:ext cx="1676400" cy="914400"/>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grpSp>
        <p:nvGrpSpPr>
          <p:cNvPr id="18" name="Group 17"/>
          <p:cNvGrpSpPr/>
          <p:nvPr/>
        </p:nvGrpSpPr>
        <p:grpSpPr>
          <a:xfrm>
            <a:off x="533400" y="4724400"/>
            <a:ext cx="8452900" cy="1143000"/>
            <a:chOff x="-153065" y="679005"/>
            <a:chExt cx="10073325" cy="795961"/>
          </a:xfrm>
        </p:grpSpPr>
        <p:sp>
          <p:nvSpPr>
            <p:cNvPr id="19" name="Rounded Rectangle 18"/>
            <p:cNvSpPr/>
            <p:nvPr/>
          </p:nvSpPr>
          <p:spPr bwMode="auto">
            <a:xfrm>
              <a:off x="-153065" y="679005"/>
              <a:ext cx="10073325" cy="795961"/>
            </a:xfrm>
            <a:prstGeom prst="roundRect">
              <a:avLst/>
            </a:prstGeom>
            <a:ln w="76200">
              <a:solidFill>
                <a:schemeClr val="tx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20" name="Rectangle 19"/>
            <p:cNvSpPr/>
            <p:nvPr/>
          </p:nvSpPr>
          <p:spPr>
            <a:xfrm>
              <a:off x="22234" y="785133"/>
              <a:ext cx="9742221" cy="57868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FF"/>
                  </a:solidFill>
                  <a:effectLst/>
                  <a:uLnTx/>
                  <a:uFillTx/>
                  <a:latin typeface="Gill Sans MT"/>
                  <a:ea typeface="+mn-ea"/>
                  <a:cs typeface="+mn-cs"/>
                </a:rPr>
                <a:t>77.7%</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82.6%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of energy reduction for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texture tiling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and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packing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comes from eliminating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data movement</a:t>
              </a:r>
              <a:endParaRPr kumimoji="0" lang="en-US" sz="2400" b="1" i="0" u="sng" strike="noStrike" kern="1200" cap="none" spc="0" normalizeH="0" baseline="0" noProof="0" dirty="0">
                <a:ln>
                  <a:noFill/>
                </a:ln>
                <a:solidFill>
                  <a:srgbClr val="0000FF"/>
                </a:solidFill>
                <a:effectLst/>
                <a:uLnTx/>
                <a:uFillTx/>
                <a:latin typeface="Gill Sans MT"/>
                <a:ea typeface="+mn-ea"/>
                <a:cs typeface="+mn-cs"/>
              </a:endParaRPr>
            </a:p>
          </p:txBody>
        </p:sp>
      </p:grpSp>
      <p:sp>
        <p:nvSpPr>
          <p:cNvPr id="21" name="Rounded Rectangle 20"/>
          <p:cNvSpPr/>
          <p:nvPr/>
        </p:nvSpPr>
        <p:spPr bwMode="auto">
          <a:xfrm>
            <a:off x="4572000" y="2286000"/>
            <a:ext cx="762000" cy="1653778"/>
          </a:xfrm>
          <a:prstGeom prst="roundRect">
            <a:avLst/>
          </a:prstGeom>
          <a:solidFill>
            <a:schemeClr val="lt1">
              <a:alpha val="0"/>
            </a:schemeClr>
          </a:solidFill>
          <a:ln w="57150" cmpd="sng">
            <a:solidFill>
              <a:schemeClr val="accent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cxnSp>
        <p:nvCxnSpPr>
          <p:cNvPr id="22" name="Straight Arrow Connector 21"/>
          <p:cNvCxnSpPr>
            <a:endCxn id="19" idx="0"/>
          </p:cNvCxnSpPr>
          <p:nvPr/>
        </p:nvCxnSpPr>
        <p:spPr>
          <a:xfrm flipH="1">
            <a:off x="4759850" y="3962400"/>
            <a:ext cx="193150" cy="762000"/>
          </a:xfrm>
          <a:prstGeom prst="straightConnector1">
            <a:avLst/>
          </a:prstGeom>
          <a:ln w="38100" cmpd="sng">
            <a:solidFill>
              <a:schemeClr val="tx1"/>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23" name="Slide Number Placeholder 3"/>
          <p:cNvSpPr>
            <a:spLocks noGrp="1"/>
          </p:cNvSpPr>
          <p:nvPr>
            <p:ph type="sldNum" sz="quarter" idx="12"/>
          </p:nvPr>
        </p:nvSpPr>
        <p:spPr>
          <a:xfrm>
            <a:off x="7315200" y="6492883"/>
            <a:ext cx="18288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41</a:t>
            </a:r>
          </a:p>
        </p:txBody>
      </p:sp>
      <p:pic>
        <p:nvPicPr>
          <p:cNvPr id="24" name="Picture 23" descr="safari.png"/>
          <p:cNvPicPr>
            <a:picLocks noChangeAspect="1"/>
          </p:cNvPicPr>
          <p:nvPr/>
        </p:nvPicPr>
        <p:blipFill>
          <a:blip r:embed="rId4" cstate="print"/>
          <a:stretch>
            <a:fillRect/>
          </a:stretch>
        </p:blipFill>
        <p:spPr>
          <a:xfrm>
            <a:off x="76200" y="6580445"/>
            <a:ext cx="959296" cy="277563"/>
          </a:xfrm>
          <a:prstGeom prst="rect">
            <a:avLst/>
          </a:prstGeom>
        </p:spPr>
      </p:pic>
      <p:sp>
        <p:nvSpPr>
          <p:cNvPr id="25" name="Rounded Rectangle 24"/>
          <p:cNvSpPr/>
          <p:nvPr/>
        </p:nvSpPr>
        <p:spPr bwMode="auto">
          <a:xfrm>
            <a:off x="1072100" y="2537222"/>
            <a:ext cx="762000" cy="1653778"/>
          </a:xfrm>
          <a:prstGeom prst="roundRect">
            <a:avLst/>
          </a:prstGeom>
          <a:solidFill>
            <a:schemeClr val="lt1">
              <a:alpha val="0"/>
            </a:schemeClr>
          </a:solidFill>
          <a:ln w="57150" cmpd="sng">
            <a:solidFill>
              <a:schemeClr val="accent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Tree>
    <p:extLst>
      <p:ext uri="{BB962C8B-B14F-4D97-AF65-F5344CB8AC3E}">
        <p14:creationId xmlns:p14="http://schemas.microsoft.com/office/powerpoint/2010/main" val="2480541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21"/>
                                        </p:tgtEl>
                                        <p:attrNameLst>
                                          <p:attrName>style.visibility</p:attrName>
                                        </p:attrNameLst>
                                      </p:cBhvr>
                                      <p:to>
                                        <p:strVal val="visible"/>
                                      </p:to>
                                    </p:set>
                                    <p:animEffect transition="in" filter="fade">
                                      <p:cBhvr>
                                        <p:cTn id="15" dur="500"/>
                                        <p:tgtEl>
                                          <p:spTgt spid="21"/>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7"/>
                                        </p:tgtEl>
                                        <p:attrNameLst>
                                          <p:attrName>style.visibility</p:attrName>
                                        </p:attrNameLst>
                                      </p:cBhvr>
                                      <p:to>
                                        <p:strVal val="visible"/>
                                      </p:to>
                                    </p:set>
                                    <p:animEffect transition="in" filter="fade">
                                      <p:cBhvr>
                                        <p:cTn id="20" dur="500"/>
                                        <p:tgtEl>
                                          <p:spTgt spid="17"/>
                                        </p:tgtEl>
                                      </p:cBhvr>
                                    </p:animEffect>
                                  </p:childTnLst>
                                </p:cTn>
                              </p:par>
                              <p:par>
                                <p:cTn id="21" presetID="10" presetClass="entr" presetSubtype="0" fill="hold" nodeType="with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500"/>
                                        <p:tgtEl>
                                          <p:spTgt spid="22"/>
                                        </p:tgtEl>
                                      </p:cBhvr>
                                    </p:animEffect>
                                  </p:childTnLst>
                                </p:cTn>
                              </p:par>
                              <p:par>
                                <p:cTn id="24" presetID="10" presetClass="entr" presetSubtype="0" fill="hold" nodeType="with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fade">
                                      <p:cBhvr>
                                        <p:cTn id="26" dur="500"/>
                                        <p:tgtEl>
                                          <p:spTgt spid="18"/>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xit" presetSubtype="0" fill="hold" nodeType="clickEffect">
                                  <p:stCondLst>
                                    <p:cond delay="0"/>
                                  </p:stCondLst>
                                  <p:childTnLst>
                                    <p:animEffect transition="out" filter="fade">
                                      <p:cBhvr>
                                        <p:cTn id="30" dur="500"/>
                                        <p:tgtEl>
                                          <p:spTgt spid="17"/>
                                        </p:tgtEl>
                                      </p:cBhvr>
                                    </p:animEffect>
                                    <p:set>
                                      <p:cBhvr>
                                        <p:cTn id="31" dur="1" fill="hold">
                                          <p:stCondLst>
                                            <p:cond delay="499"/>
                                          </p:stCondLst>
                                        </p:cTn>
                                        <p:tgtEl>
                                          <p:spTgt spid="17"/>
                                        </p:tgtEl>
                                        <p:attrNameLst>
                                          <p:attrName>style.visibility</p:attrName>
                                        </p:attrNameLst>
                                      </p:cBhvr>
                                      <p:to>
                                        <p:strVal val="hidden"/>
                                      </p:to>
                                    </p:set>
                                  </p:childTnLst>
                                </p:cTn>
                              </p:par>
                              <p:par>
                                <p:cTn id="32" presetID="10" presetClass="exit" presetSubtype="0" fill="hold" grpId="1" nodeType="withEffect">
                                  <p:stCondLst>
                                    <p:cond delay="0"/>
                                  </p:stCondLst>
                                  <p:childTnLst>
                                    <p:animEffect transition="out" filter="fade">
                                      <p:cBhvr>
                                        <p:cTn id="33" dur="500"/>
                                        <p:tgtEl>
                                          <p:spTgt spid="16"/>
                                        </p:tgtEl>
                                      </p:cBhvr>
                                    </p:animEffect>
                                    <p:set>
                                      <p:cBhvr>
                                        <p:cTn id="34" dur="1" fill="hold">
                                          <p:stCondLst>
                                            <p:cond delay="499"/>
                                          </p:stCondLst>
                                        </p:cTn>
                                        <p:tgtEl>
                                          <p:spTgt spid="16"/>
                                        </p:tgtEl>
                                        <p:attrNameLst>
                                          <p:attrName>style.visibility</p:attrName>
                                        </p:attrNameLst>
                                      </p:cBhvr>
                                      <p:to>
                                        <p:strVal val="hidden"/>
                                      </p:to>
                                    </p:set>
                                  </p:childTnLst>
                                </p:cTn>
                              </p:par>
                              <p:par>
                                <p:cTn id="35" presetID="10" presetClass="exit" presetSubtype="0" fill="hold" nodeType="withEffect">
                                  <p:stCondLst>
                                    <p:cond delay="0"/>
                                  </p:stCondLst>
                                  <p:childTnLst>
                                    <p:animEffect transition="out" filter="fade">
                                      <p:cBhvr>
                                        <p:cTn id="36" dur="500"/>
                                        <p:tgtEl>
                                          <p:spTgt spid="18"/>
                                        </p:tgtEl>
                                      </p:cBhvr>
                                    </p:animEffect>
                                    <p:set>
                                      <p:cBhvr>
                                        <p:cTn id="37" dur="1" fill="hold">
                                          <p:stCondLst>
                                            <p:cond delay="499"/>
                                          </p:stCondLst>
                                        </p:cTn>
                                        <p:tgtEl>
                                          <p:spTgt spid="18"/>
                                        </p:tgtEl>
                                        <p:attrNameLst>
                                          <p:attrName>style.visibility</p:attrName>
                                        </p:attrNameLst>
                                      </p:cBhvr>
                                      <p:to>
                                        <p:strVal val="hidden"/>
                                      </p:to>
                                    </p:set>
                                  </p:childTnLst>
                                </p:cTn>
                              </p:par>
                              <p:par>
                                <p:cTn id="38" presetID="10" presetClass="exit" presetSubtype="0" fill="hold" grpId="1" nodeType="withEffect">
                                  <p:stCondLst>
                                    <p:cond delay="0"/>
                                  </p:stCondLst>
                                  <p:childTnLst>
                                    <p:animEffect transition="out" filter="fade">
                                      <p:cBhvr>
                                        <p:cTn id="39" dur="500"/>
                                        <p:tgtEl>
                                          <p:spTgt spid="21"/>
                                        </p:tgtEl>
                                      </p:cBhvr>
                                    </p:animEffect>
                                    <p:set>
                                      <p:cBhvr>
                                        <p:cTn id="40" dur="1" fill="hold">
                                          <p:stCondLst>
                                            <p:cond delay="499"/>
                                          </p:stCondLst>
                                        </p:cTn>
                                        <p:tgtEl>
                                          <p:spTgt spid="21"/>
                                        </p:tgtEl>
                                        <p:attrNameLst>
                                          <p:attrName>style.visibility</p:attrName>
                                        </p:attrNameLst>
                                      </p:cBhvr>
                                      <p:to>
                                        <p:strVal val="hidden"/>
                                      </p:to>
                                    </p:set>
                                  </p:childTnLst>
                                </p:cTn>
                              </p:par>
                              <p:par>
                                <p:cTn id="41" presetID="10" presetClass="exit" presetSubtype="0" fill="hold" nodeType="withEffect">
                                  <p:stCondLst>
                                    <p:cond delay="0"/>
                                  </p:stCondLst>
                                  <p:childTnLst>
                                    <p:animEffect transition="out" filter="fade">
                                      <p:cBhvr>
                                        <p:cTn id="42" dur="500"/>
                                        <p:tgtEl>
                                          <p:spTgt spid="22"/>
                                        </p:tgtEl>
                                      </p:cBhvr>
                                    </p:animEffect>
                                    <p:set>
                                      <p:cBhvr>
                                        <p:cTn id="43" dur="1" fill="hold">
                                          <p:stCondLst>
                                            <p:cond delay="499"/>
                                          </p:stCondLst>
                                        </p:cTn>
                                        <p:tgtEl>
                                          <p:spTgt spid="22"/>
                                        </p:tgtEl>
                                        <p:attrNameLst>
                                          <p:attrName>style.visibility</p:attrName>
                                        </p:attrNameLst>
                                      </p:cBhvr>
                                      <p:to>
                                        <p:strVal val="hidden"/>
                                      </p:to>
                                    </p:set>
                                  </p:childTnLst>
                                </p:cTn>
                              </p:par>
                            </p:childTnLst>
                          </p:cTn>
                        </p:par>
                      </p:childTnLst>
                    </p:cTn>
                  </p:par>
                  <p:par>
                    <p:cTn id="44" fill="hold">
                      <p:stCondLst>
                        <p:cond delay="indefinite"/>
                      </p:stCondLst>
                      <p:childTnLst>
                        <p:par>
                          <p:cTn id="45" fill="hold">
                            <p:stCondLst>
                              <p:cond delay="0"/>
                            </p:stCondLst>
                            <p:childTnLst>
                              <p:par>
                                <p:cTn id="46" presetID="10" presetClass="entr" presetSubtype="0" fill="hold" grpId="0" nodeType="clickEffect">
                                  <p:stCondLst>
                                    <p:cond delay="0"/>
                                  </p:stCondLst>
                                  <p:childTnLst>
                                    <p:set>
                                      <p:cBhvr>
                                        <p:cTn id="47" dur="1" fill="hold">
                                          <p:stCondLst>
                                            <p:cond delay="0"/>
                                          </p:stCondLst>
                                        </p:cTn>
                                        <p:tgtEl>
                                          <p:spTgt spid="25"/>
                                        </p:tgtEl>
                                        <p:attrNameLst>
                                          <p:attrName>style.visibility</p:attrName>
                                        </p:attrNameLst>
                                      </p:cBhvr>
                                      <p:to>
                                        <p:strVal val="visible"/>
                                      </p:to>
                                    </p:set>
                                    <p:animEffect transition="in" filter="fade">
                                      <p:cBhvr>
                                        <p:cTn id="48" dur="500"/>
                                        <p:tgtEl>
                                          <p:spTgt spid="25"/>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xit" presetSubtype="0" fill="hold" grpId="1" nodeType="clickEffect">
                                  <p:stCondLst>
                                    <p:cond delay="0"/>
                                  </p:stCondLst>
                                  <p:childTnLst>
                                    <p:animEffect transition="out" filter="fade">
                                      <p:cBhvr>
                                        <p:cTn id="52" dur="500"/>
                                        <p:tgtEl>
                                          <p:spTgt spid="25"/>
                                        </p:tgtEl>
                                      </p:cBhvr>
                                    </p:animEffect>
                                    <p:set>
                                      <p:cBhvr>
                                        <p:cTn id="53" dur="1" fill="hold">
                                          <p:stCondLst>
                                            <p:cond delay="499"/>
                                          </p:stCondLst>
                                        </p:cTn>
                                        <p:tgtEl>
                                          <p:spTgt spid="2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6" grpId="1" animBg="1"/>
      <p:bldP spid="21" grpId="0" animBg="1"/>
      <p:bldP spid="21" grpId="1" animBg="1"/>
      <p:bldP spid="25" grpId="0" animBg="1"/>
      <p:bldP spid="25" grpId="1"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Normalized Runtime</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cxnSp>
        <p:nvCxnSpPr>
          <p:cNvPr id="8" name="Straight Connector 7"/>
          <p:cNvCxnSpPr/>
          <p:nvPr/>
        </p:nvCxnSpPr>
        <p:spPr>
          <a:xfrm flipV="1">
            <a:off x="838200" y="4114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9006840" y="4102608"/>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4928616" y="4114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7991856" y="4114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3" name="Group 2"/>
          <p:cNvGrpSpPr/>
          <p:nvPr/>
        </p:nvGrpSpPr>
        <p:grpSpPr>
          <a:xfrm>
            <a:off x="0" y="1371600"/>
            <a:ext cx="9296400" cy="3962400"/>
            <a:chOff x="0" y="1371600"/>
            <a:chExt cx="9296400" cy="3962400"/>
          </a:xfrm>
        </p:grpSpPr>
        <p:graphicFrame>
          <p:nvGraphicFramePr>
            <p:cNvPr id="7" name="Chart 6"/>
            <p:cNvGraphicFramePr>
              <a:graphicFrameLocks/>
            </p:cNvGraphicFramePr>
            <p:nvPr>
              <p:extLst/>
            </p:nvPr>
          </p:nvGraphicFramePr>
          <p:xfrm>
            <a:off x="0" y="1371600"/>
            <a:ext cx="9051365" cy="3657600"/>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Box 11"/>
            <p:cNvSpPr txBox="1"/>
            <p:nvPr/>
          </p:nvSpPr>
          <p:spPr>
            <a:xfrm>
              <a:off x="1829227" y="4724400"/>
              <a:ext cx="2056973"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mn-cs"/>
                </a:rPr>
                <a:t>Chrome Browser</a:t>
              </a:r>
              <a:endParaRPr kumimoji="0" lang="en-US" sz="32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3" name="TextBox 12"/>
            <p:cNvSpPr txBox="1"/>
            <p:nvPr/>
          </p:nvSpPr>
          <p:spPr>
            <a:xfrm>
              <a:off x="5257800" y="4687669"/>
              <a:ext cx="2203862"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mn-cs"/>
                </a:rPr>
                <a:t>Video Playback and Capture</a:t>
              </a:r>
              <a:endParaRPr kumimoji="0" lang="en-US" sz="32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4" name="TextBox 13"/>
            <p:cNvSpPr txBox="1"/>
            <p:nvPr/>
          </p:nvSpPr>
          <p:spPr>
            <a:xfrm>
              <a:off x="7772400" y="4648200"/>
              <a:ext cx="152400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prstClr val="black"/>
                  </a:solidFill>
                  <a:effectLst/>
                  <a:uLnTx/>
                  <a:uFillTx/>
                  <a:latin typeface="Gill Sans MT"/>
                  <a:ea typeface="+mn-ea"/>
                  <a:cs typeface="+mn-cs"/>
                </a:rPr>
                <a:t>TensorFlow</a:t>
              </a:r>
              <a:r>
                <a:rPr kumimoji="0" lang="en-US" sz="1800" b="1" i="0" u="none" strike="noStrike" kern="1200" cap="none" spc="0" normalizeH="0" baseline="0" noProof="0" dirty="0">
                  <a:ln>
                    <a:noFill/>
                  </a:ln>
                  <a:solidFill>
                    <a:prstClr val="black"/>
                  </a:solidFill>
                  <a:effectLst/>
                  <a:uLnTx/>
                  <a:uFillTx/>
                  <a:latin typeface="Gill Sans MT"/>
                  <a:ea typeface="+mn-ea"/>
                  <a:cs typeface="+mn-cs"/>
                </a:rPr>
                <a:t> Mobile</a:t>
              </a:r>
              <a:endParaRPr kumimoji="0" lang="en-US" sz="3200" b="1" i="0" u="none" strike="noStrike" kern="1200" cap="none" spc="0" normalizeH="0" baseline="0" noProof="0" dirty="0">
                <a:ln>
                  <a:noFill/>
                </a:ln>
                <a:solidFill>
                  <a:prstClr val="black"/>
                </a:solidFill>
                <a:effectLst/>
                <a:uLnTx/>
                <a:uFillTx/>
                <a:latin typeface="Gill Sans MT"/>
                <a:ea typeface="+mn-ea"/>
                <a:cs typeface="+mn-cs"/>
              </a:endParaRPr>
            </a:p>
          </p:txBody>
        </p:sp>
      </p:grpSp>
      <p:grpSp>
        <p:nvGrpSpPr>
          <p:cNvPr id="16" name="Group 15"/>
          <p:cNvGrpSpPr/>
          <p:nvPr/>
        </p:nvGrpSpPr>
        <p:grpSpPr>
          <a:xfrm>
            <a:off x="0" y="5360650"/>
            <a:ext cx="9144000" cy="963950"/>
            <a:chOff x="1867295" y="5514549"/>
            <a:chExt cx="6500483" cy="377220"/>
          </a:xfrm>
        </p:grpSpPr>
        <p:sp>
          <p:nvSpPr>
            <p:cNvPr id="20" name="Rectangle 19"/>
            <p:cNvSpPr/>
            <p:nvPr/>
          </p:nvSpPr>
          <p:spPr>
            <a:xfrm>
              <a:off x="1867295" y="5514549"/>
              <a:ext cx="6019801" cy="21612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sp>
          <p:nvSpPr>
            <p:cNvPr id="18" name="Rectangle 17"/>
            <p:cNvSpPr/>
            <p:nvPr/>
          </p:nvSpPr>
          <p:spPr>
            <a:xfrm>
              <a:off x="1886403" y="5566577"/>
              <a:ext cx="6481375" cy="325192"/>
            </a:xfrm>
            <a:prstGeom prst="rect">
              <a:avLst/>
            </a:prstGeom>
            <a:solidFill>
              <a:srgbClr val="E4E4E4"/>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Offloading these kernels to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PIM core</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PIM accelerator</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improves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performance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on average by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44.6%</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54.2%</a:t>
              </a:r>
            </a:p>
          </p:txBody>
        </p:sp>
      </p:grpSp>
      <p:sp>
        <p:nvSpPr>
          <p:cNvPr id="21" name="Rounded Rectangle 20"/>
          <p:cNvSpPr/>
          <p:nvPr/>
        </p:nvSpPr>
        <p:spPr bwMode="auto">
          <a:xfrm>
            <a:off x="1143000" y="2209800"/>
            <a:ext cx="762000" cy="1653778"/>
          </a:xfrm>
          <a:prstGeom prst="roundRect">
            <a:avLst/>
          </a:prstGeom>
          <a:solidFill>
            <a:schemeClr val="lt1">
              <a:alpha val="0"/>
            </a:schemeClr>
          </a:solidFill>
          <a:ln w="57150" cmpd="sng">
            <a:solidFill>
              <a:schemeClr val="accent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
        <p:nvSpPr>
          <p:cNvPr id="22" name="Rounded Rectangle 21"/>
          <p:cNvSpPr/>
          <p:nvPr/>
        </p:nvSpPr>
        <p:spPr bwMode="auto">
          <a:xfrm>
            <a:off x="3124200" y="2057400"/>
            <a:ext cx="762000" cy="1653778"/>
          </a:xfrm>
          <a:prstGeom prst="roundRect">
            <a:avLst/>
          </a:prstGeom>
          <a:solidFill>
            <a:schemeClr val="lt1">
              <a:alpha val="0"/>
            </a:schemeClr>
          </a:solidFill>
          <a:ln w="57150" cmpd="sng">
            <a:solidFill>
              <a:schemeClr val="accent2"/>
            </a:solidFill>
            <a:headEnd type="none" w="med" len="med"/>
            <a:tailEnd type="none" w="med" len="med"/>
          </a:ln>
        </p:spPr>
        <p:style>
          <a:lnRef idx="2">
            <a:schemeClr val="accent3"/>
          </a:lnRef>
          <a:fillRef idx="1">
            <a:schemeClr val="lt1"/>
          </a:fillRef>
          <a:effectRef idx="0">
            <a:schemeClr val="accent3"/>
          </a:effectRef>
          <a:fontRef idx="minor">
            <a:schemeClr val="dk1"/>
          </a:fontRef>
        </p:style>
        <p:txBody>
          <a:bodyPr vert="horz" wrap="square" lIns="91440" tIns="45720" rIns="91440" bIns="45720" numCol="1" rtlCol="0" anchor="t" anchorCtr="0" compatLnSpc="1">
            <a:prstTxWarp prst="textNoShape">
              <a:avLst/>
            </a:prstTxWarp>
            <a:spAutoFit/>
          </a:bodyPr>
          <a:lstStyle/>
          <a:p>
            <a:pPr marL="285750" marR="0" lvl="0" indent="-285750" algn="l" defTabSz="914400" rtl="0" eaLnBrk="1" fontAlgn="base" latinLnBrk="1" hangingPunct="1">
              <a:lnSpc>
                <a:spcPct val="100000"/>
              </a:lnSpc>
              <a:spcBef>
                <a:spcPct val="20000"/>
              </a:spcBef>
              <a:spcAft>
                <a:spcPct val="0"/>
              </a:spcAft>
              <a:buClr>
                <a:srgbClr val="07164E"/>
              </a:buClr>
              <a:buSzTx/>
              <a:buFont typeface="Tahoma" pitchFamily="34" charset="0"/>
              <a:buNone/>
              <a:tabLst/>
              <a:defRPr/>
            </a:pPr>
            <a:endParaRPr kumimoji="1" lang="en-US" sz="2400" b="1" i="0" u="none" strike="noStrike" kern="1200" cap="none" spc="0" normalizeH="0" baseline="0" noProof="0">
              <a:ln>
                <a:noFill/>
              </a:ln>
              <a:solidFill>
                <a:srgbClr val="07164E"/>
              </a:solidFill>
              <a:effectLst/>
              <a:uLnTx/>
              <a:uFillTx/>
              <a:latin typeface="Lucida Sans" pitchFamily="34" charset="0"/>
              <a:ea typeface="굴림" pitchFamily="34" charset="-127"/>
              <a:cs typeface="Tahoma" pitchFamily="34" charset="0"/>
            </a:endParaRPr>
          </a:p>
        </p:txBody>
      </p:sp>
    </p:spTree>
    <p:extLst>
      <p:ext uri="{BB962C8B-B14F-4D97-AF65-F5344CB8AC3E}">
        <p14:creationId xmlns:p14="http://schemas.microsoft.com/office/powerpoint/2010/main" val="4020456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fade">
                                      <p:cBhvr>
                                        <p:cTn id="12" dur="500"/>
                                        <p:tgtEl>
                                          <p:spTgt spid="21"/>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p:cNvPicPr>
            <a:picLocks noChangeAspect="1"/>
          </p:cNvPicPr>
          <p:nvPr/>
        </p:nvPicPr>
        <p:blipFill>
          <a:blip r:embed="rId3"/>
          <a:stretch>
            <a:fillRect/>
          </a:stretch>
        </p:blipFill>
        <p:spPr>
          <a:xfrm>
            <a:off x="3015517" y="5030786"/>
            <a:ext cx="3112967" cy="1124128"/>
          </a:xfrm>
          <a:prstGeom prst="rect">
            <a:avLst/>
          </a:prstGeom>
        </p:spPr>
      </p:pic>
      <p:sp>
        <p:nvSpPr>
          <p:cNvPr id="5" name="Title 4"/>
          <p:cNvSpPr>
            <a:spLocks noGrp="1"/>
          </p:cNvSpPr>
          <p:nvPr>
            <p:ph type="ctrTitle"/>
          </p:nvPr>
        </p:nvSpPr>
        <p:spPr>
          <a:xfrm>
            <a:off x="0" y="228600"/>
            <a:ext cx="9144000" cy="2076450"/>
          </a:xfrm>
          <a:solidFill>
            <a:schemeClr val="tx2">
              <a:lumMod val="75000"/>
            </a:schemeClr>
          </a:solidFill>
        </p:spPr>
        <p:txBody>
          <a:bodyPr/>
          <a:lstStyle/>
          <a:p>
            <a:r>
              <a:rPr lang="en-US" sz="3800" dirty="0">
                <a:solidFill>
                  <a:srgbClr val="FFFFFF"/>
                </a:solidFill>
                <a:latin typeface=""/>
              </a:rPr>
              <a:t>Google Workloads</a:t>
            </a:r>
            <a:br>
              <a:rPr lang="en-US" sz="3800" dirty="0">
                <a:solidFill>
                  <a:srgbClr val="FFFFFF"/>
                </a:solidFill>
                <a:latin typeface=""/>
              </a:rPr>
            </a:br>
            <a:r>
              <a:rPr lang="en-US" sz="3800" dirty="0">
                <a:solidFill>
                  <a:srgbClr val="FFFFFF"/>
                </a:solidFill>
                <a:latin typeface=""/>
              </a:rPr>
              <a:t> for Consumer Devices:</a:t>
            </a:r>
            <a:br>
              <a:rPr lang="en-US" sz="3800" dirty="0">
                <a:solidFill>
                  <a:srgbClr val="FFFFFF"/>
                </a:solidFill>
                <a:latin typeface=""/>
              </a:rPr>
            </a:br>
            <a:r>
              <a:rPr lang="en-US" sz="3800" dirty="0">
                <a:solidFill>
                  <a:srgbClr val="FFFFFF"/>
                </a:solidFill>
                <a:latin typeface=""/>
              </a:rPr>
              <a:t>Mitigating Data Movement Bottlenecks</a:t>
            </a:r>
            <a:endParaRPr lang="en-US" sz="3800" dirty="0">
              <a:solidFill>
                <a:srgbClr val="FFFFFF"/>
              </a:solidFill>
            </a:endParaRPr>
          </a:p>
        </p:txBody>
      </p:sp>
      <p:sp>
        <p:nvSpPr>
          <p:cNvPr id="6" name="Subtitle 5"/>
          <p:cNvSpPr>
            <a:spLocks noGrp="1"/>
          </p:cNvSpPr>
          <p:nvPr>
            <p:ph type="subTitle" idx="1"/>
          </p:nvPr>
        </p:nvSpPr>
        <p:spPr>
          <a:xfrm>
            <a:off x="1371600" y="3352800"/>
            <a:ext cx="6400800" cy="685800"/>
          </a:xfrm>
        </p:spPr>
        <p:txBody>
          <a:bodyPr>
            <a:noAutofit/>
          </a:bodyPr>
          <a:lstStyle/>
          <a:p>
            <a:br>
              <a:rPr lang="en-US" sz="3600" dirty="0">
                <a:solidFill>
                  <a:schemeClr val="tx1">
                    <a:lumMod val="75000"/>
                    <a:lumOff val="25000"/>
                  </a:schemeClr>
                </a:solidFill>
              </a:rPr>
            </a:br>
            <a:br>
              <a:rPr lang="en-US" sz="3600" dirty="0">
                <a:solidFill>
                  <a:schemeClr val="tx1">
                    <a:lumMod val="75000"/>
                    <a:lumOff val="25000"/>
                  </a:schemeClr>
                </a:solidFill>
              </a:rPr>
            </a:br>
            <a:endParaRPr lang="en-US" sz="3600" dirty="0">
              <a:solidFill>
                <a:schemeClr val="tx1">
                  <a:lumMod val="75000"/>
                  <a:lumOff val="25000"/>
                </a:schemeClr>
              </a:solidFill>
            </a:endParaRPr>
          </a:p>
        </p:txBody>
      </p:sp>
      <p:sp>
        <p:nvSpPr>
          <p:cNvPr id="2" name="Rectangle 1"/>
          <p:cNvSpPr/>
          <p:nvPr/>
        </p:nvSpPr>
        <p:spPr>
          <a:xfrm>
            <a:off x="2605141" y="2362200"/>
            <a:ext cx="4024259" cy="58477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800000"/>
                </a:solidFill>
                <a:effectLst/>
                <a:uLnTx/>
                <a:uFillTx/>
                <a:latin typeface="Gill Sans MT"/>
                <a:ea typeface="+mn-ea"/>
                <a:cs typeface="+mn-cs"/>
              </a:rPr>
              <a:t>Amirali Boroumand</a:t>
            </a:r>
          </a:p>
        </p:txBody>
      </p:sp>
      <p:sp>
        <p:nvSpPr>
          <p:cNvPr id="8" name="Rectangle 7"/>
          <p:cNvSpPr/>
          <p:nvPr/>
        </p:nvSpPr>
        <p:spPr>
          <a:xfrm>
            <a:off x="422255" y="2895600"/>
            <a:ext cx="8340745" cy="120032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Saugata</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Ghose</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Youngsok</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Rachata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Ausavarungnirun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Eric</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Shiu</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Rahul</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Thakur</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Daehyun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Aki</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Kuusela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b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Allan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Knies</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Parthasarathy</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Ranganathan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Onur Mutlu</a:t>
            </a:r>
            <a:endPar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endParaRPr>
          </a:p>
        </p:txBody>
      </p:sp>
      <p:sp>
        <p:nvSpPr>
          <p:cNvPr id="13" name="Rectangle 12"/>
          <p:cNvSpPr/>
          <p:nvPr/>
        </p:nvSpPr>
        <p:spPr>
          <a:xfrm>
            <a:off x="3049920" y="4428401"/>
            <a:ext cx="2901756" cy="58477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FF"/>
                </a:solidFill>
                <a:effectLst/>
                <a:uLnTx/>
                <a:uFillTx/>
                <a:latin typeface="Gill Sans MT"/>
                <a:ea typeface="+mn-ea"/>
                <a:cs typeface="+mn-cs"/>
              </a:rPr>
              <a:t>ASPLOS 2018</a:t>
            </a:r>
          </a:p>
        </p:txBody>
      </p:sp>
      <p:pic>
        <p:nvPicPr>
          <p:cNvPr id="15" name="Picture 14"/>
          <p:cNvPicPr>
            <a:picLocks noChangeAspect="1"/>
          </p:cNvPicPr>
          <p:nvPr/>
        </p:nvPicPr>
        <p:blipFill rotWithShape="1">
          <a:blip r:embed="rId4"/>
          <a:srcRect t="27272" b="29091"/>
          <a:stretch/>
        </p:blipFill>
        <p:spPr>
          <a:xfrm>
            <a:off x="506982" y="6050611"/>
            <a:ext cx="1828800" cy="798022"/>
          </a:xfrm>
          <a:prstGeom prst="rect">
            <a:avLst/>
          </a:prstGeom>
        </p:spPr>
      </p:pic>
      <p:pic>
        <p:nvPicPr>
          <p:cNvPr id="16" name="Picture 15"/>
          <p:cNvPicPr>
            <a:picLocks noChangeAspect="1"/>
          </p:cNvPicPr>
          <p:nvPr/>
        </p:nvPicPr>
        <p:blipFill>
          <a:blip r:embed="rId5"/>
          <a:stretch>
            <a:fillRect/>
          </a:stretch>
        </p:blipFill>
        <p:spPr>
          <a:xfrm>
            <a:off x="6981825" y="4724400"/>
            <a:ext cx="1682084" cy="1657706"/>
          </a:xfrm>
          <a:prstGeom prst="rect">
            <a:avLst/>
          </a:prstGeom>
        </p:spPr>
      </p:pic>
      <p:pic>
        <p:nvPicPr>
          <p:cNvPr id="17" name="Picture 16"/>
          <p:cNvPicPr>
            <a:picLocks noChangeAspect="1"/>
          </p:cNvPicPr>
          <p:nvPr/>
        </p:nvPicPr>
        <p:blipFill rotWithShape="1">
          <a:blip r:embed="rId6"/>
          <a:srcRect t="30096" b="30046"/>
          <a:stretch/>
        </p:blipFill>
        <p:spPr>
          <a:xfrm>
            <a:off x="6632242" y="6179521"/>
            <a:ext cx="2381250" cy="533400"/>
          </a:xfrm>
          <a:prstGeom prst="rect">
            <a:avLst/>
          </a:prstGeom>
        </p:spPr>
      </p:pic>
      <p:pic>
        <p:nvPicPr>
          <p:cNvPr id="18" name="Picture 17" descr="safari.png"/>
          <p:cNvPicPr>
            <a:picLocks noChangeAspect="1"/>
          </p:cNvPicPr>
          <p:nvPr/>
        </p:nvPicPr>
        <p:blipFill rotWithShape="1">
          <a:blip r:embed="rId7" cstate="print"/>
          <a:srcRect r="1519"/>
          <a:stretch/>
        </p:blipFill>
        <p:spPr>
          <a:xfrm>
            <a:off x="476188" y="5294713"/>
            <a:ext cx="1890388" cy="555400"/>
          </a:xfrm>
          <a:prstGeom prst="rect">
            <a:avLst/>
          </a:prstGeom>
        </p:spPr>
      </p:pic>
      <p:pic>
        <p:nvPicPr>
          <p:cNvPr id="20" name="Picture 1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697887" y="6045295"/>
            <a:ext cx="1748226" cy="801853"/>
          </a:xfrm>
          <a:prstGeom prst="rect">
            <a:avLst/>
          </a:prstGeom>
        </p:spPr>
      </p:pic>
    </p:spTree>
    <p:extLst>
      <p:ext uri="{BB962C8B-B14F-4D97-AF65-F5344CB8AC3E}">
        <p14:creationId xmlns:p14="http://schemas.microsoft.com/office/powerpoint/2010/main" val="181599619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PIM for Mobile Devices</a:t>
            </a:r>
          </a:p>
        </p:txBody>
      </p:sp>
      <p:sp>
        <p:nvSpPr>
          <p:cNvPr id="3" name="Content Placeholder 2"/>
          <p:cNvSpPr>
            <a:spLocks noGrp="1"/>
          </p:cNvSpPr>
          <p:nvPr>
            <p:ph idx="1"/>
          </p:nvPr>
        </p:nvSpPr>
        <p:spPr>
          <a:xfrm>
            <a:off x="228600" y="1000472"/>
            <a:ext cx="8807896" cy="4876800"/>
          </a:xfrm>
        </p:spPr>
        <p:txBody>
          <a:bodyPr/>
          <a:lstStyle/>
          <a:p>
            <a:r>
              <a:rPr lang="en-US" sz="1600" dirty="0"/>
              <a:t>Amirali Boroumand, Saugata Ghose, </a:t>
            </a:r>
            <a:r>
              <a:rPr lang="en-US" sz="1600" dirty="0" err="1"/>
              <a:t>Youngsok</a:t>
            </a:r>
            <a:r>
              <a:rPr lang="en-US" sz="1600" dirty="0"/>
              <a:t> Kim, </a:t>
            </a:r>
            <a:r>
              <a:rPr lang="en-US" sz="1600" dirty="0" err="1"/>
              <a:t>Rachata</a:t>
            </a:r>
            <a:r>
              <a:rPr lang="en-US" sz="1600" dirty="0"/>
              <a:t> Ausavarungnirun, Eric </a:t>
            </a:r>
            <a:r>
              <a:rPr lang="en-US" sz="1600" dirty="0" err="1"/>
              <a:t>Shiu</a:t>
            </a:r>
            <a:r>
              <a:rPr lang="en-US" sz="1600" dirty="0"/>
              <a:t>, Rahul Thakur, </a:t>
            </a:r>
            <a:r>
              <a:rPr lang="en-US" sz="1600" dirty="0" err="1"/>
              <a:t>Daehyun</a:t>
            </a:r>
            <a:r>
              <a:rPr lang="en-US" sz="1600" dirty="0"/>
              <a:t> Kim, Aki </a:t>
            </a:r>
            <a:r>
              <a:rPr lang="en-US" sz="1600" dirty="0" err="1"/>
              <a:t>Kuusela</a:t>
            </a:r>
            <a:r>
              <a:rPr lang="en-US" sz="1600" dirty="0"/>
              <a:t>, Allan </a:t>
            </a:r>
            <a:r>
              <a:rPr lang="en-US" sz="1600" dirty="0" err="1"/>
              <a:t>Knies</a:t>
            </a:r>
            <a:r>
              <a:rPr lang="en-US" sz="1600" dirty="0"/>
              <a:t>, Parthasarathy Ranganathan, and Onur Mutlu,</a:t>
            </a:r>
            <a:br>
              <a:rPr lang="en-US" sz="1600" dirty="0"/>
            </a:br>
            <a:r>
              <a:rPr lang="en-US" sz="1600" b="1" dirty="0">
                <a:hlinkClick r:id="rId2"/>
              </a:rPr>
              <a:t>"Google Workloads for Consumer Devices: Mitigating Data Movement Bottlenecks"</a:t>
            </a:r>
            <a:r>
              <a:rPr lang="en-US" sz="1600" dirty="0"/>
              <a:t> </a:t>
            </a:r>
            <a:br>
              <a:rPr lang="en-US" sz="1600" dirty="0"/>
            </a:br>
            <a:r>
              <a:rPr lang="en-US" sz="1600" i="1" dirty="0"/>
              <a:t>Proceedings of the </a:t>
            </a:r>
            <a:r>
              <a:rPr lang="en-US" sz="1600" i="1" dirty="0">
                <a:hlinkClick r:id="rId3"/>
              </a:rPr>
              <a:t>23rd International Conference on Architectural Support for Programming Languages and Operating Systems</a:t>
            </a:r>
            <a:r>
              <a:rPr lang="en-US" sz="1600" i="1" dirty="0"/>
              <a:t> (</a:t>
            </a:r>
            <a:r>
              <a:rPr lang="en-US" sz="1600" b="1" i="1" dirty="0"/>
              <a:t>ASPLOS</a:t>
            </a:r>
            <a:r>
              <a:rPr lang="en-US" sz="1600" i="1" dirty="0"/>
              <a:t>)</a:t>
            </a:r>
            <a:r>
              <a:rPr lang="en-US" sz="1600" dirty="0"/>
              <a:t>, Williamsburg, VA, USA, March 2018. </a:t>
            </a:r>
            <a:br>
              <a:rPr lang="en-US" sz="1600" dirty="0"/>
            </a:br>
            <a:r>
              <a:rPr lang="en-US" sz="1600" dirty="0"/>
              <a:t>[</a:t>
            </a:r>
            <a:r>
              <a:rPr lang="en-US" sz="1600" dirty="0">
                <a:hlinkClick r:id="rId4"/>
              </a:rPr>
              <a:t>Slides (pptx)</a:t>
            </a:r>
            <a:r>
              <a:rPr lang="en-US" sz="1600" dirty="0"/>
              <a:t> </a:t>
            </a:r>
            <a:r>
              <a:rPr lang="en-US" sz="1600" dirty="0">
                <a:hlinkClick r:id="rId5"/>
              </a:rPr>
              <a:t>(pdf)</a:t>
            </a:r>
            <a:r>
              <a:rPr lang="en-US" sz="1600" dirty="0"/>
              <a:t>] [</a:t>
            </a:r>
            <a:r>
              <a:rPr lang="en-US" sz="1600" dirty="0">
                <a:hlinkClick r:id="rId6"/>
              </a:rPr>
              <a:t>Lightning Session Slides (pptx)</a:t>
            </a:r>
            <a:r>
              <a:rPr lang="en-US" sz="1600" dirty="0"/>
              <a:t> </a:t>
            </a:r>
            <a:r>
              <a:rPr lang="en-US" sz="1600" dirty="0">
                <a:hlinkClick r:id="rId7"/>
              </a:rPr>
              <a:t>(pdf)</a:t>
            </a:r>
            <a:r>
              <a:rPr lang="en-US" sz="1600" dirty="0"/>
              <a:t>] [</a:t>
            </a:r>
            <a:r>
              <a:rPr lang="en-US" sz="1600" dirty="0">
                <a:hlinkClick r:id="rId8"/>
              </a:rPr>
              <a:t>Poster (pptx)</a:t>
            </a:r>
            <a:r>
              <a:rPr lang="en-US" sz="1600" dirty="0"/>
              <a:t> </a:t>
            </a:r>
            <a:r>
              <a:rPr lang="en-US" sz="1600" dirty="0">
                <a:hlinkClick r:id="rId9"/>
              </a:rPr>
              <a:t>(pdf)</a:t>
            </a:r>
            <a:r>
              <a:rPr lang="en-US" sz="1600" dirty="0"/>
              <a:t>] </a:t>
            </a:r>
            <a:br>
              <a:rPr lang="en-US" sz="1600" dirty="0"/>
            </a:br>
            <a:r>
              <a:rPr lang="en-US" sz="1600" dirty="0"/>
              <a:t>[</a:t>
            </a:r>
            <a:r>
              <a:rPr lang="en-US" sz="1600" dirty="0">
                <a:hlinkClick r:id="rId10"/>
              </a:rPr>
              <a:t>Lightning Talk Video</a:t>
            </a:r>
            <a:r>
              <a:rPr lang="en-US" sz="1600" dirty="0"/>
              <a:t> (2 minutes)] </a:t>
            </a:r>
            <a:br>
              <a:rPr lang="en-US" sz="1600" dirty="0"/>
            </a:br>
            <a:r>
              <a:rPr lang="en-US" sz="1600" dirty="0"/>
              <a:t>[</a:t>
            </a:r>
            <a:r>
              <a:rPr lang="en-US" sz="1600" dirty="0">
                <a:hlinkClick r:id="rId11"/>
              </a:rPr>
              <a:t>Full Talk Video</a:t>
            </a:r>
            <a:r>
              <a:rPr lang="en-US" sz="1600" dirty="0"/>
              <a:t> (21 minutes)]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12"/>
          <a:stretch>
            <a:fillRect/>
          </a:stretch>
        </p:blipFill>
        <p:spPr>
          <a:xfrm>
            <a:off x="0" y="4218136"/>
            <a:ext cx="9144000" cy="2235200"/>
          </a:xfrm>
          <a:prstGeom prst="rect">
            <a:avLst/>
          </a:prstGeom>
        </p:spPr>
      </p:pic>
    </p:spTree>
    <p:extLst>
      <p:ext uri="{BB962C8B-B14F-4D97-AF65-F5344CB8AC3E}">
        <p14:creationId xmlns:p14="http://schemas.microsoft.com/office/powerpoint/2010/main" val="160780265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8CB824-EC6D-0C4B-B10D-313394E60BBF}"/>
              </a:ext>
            </a:extLst>
          </p:cNvPr>
          <p:cNvSpPr>
            <a:spLocks noGrp="1"/>
          </p:cNvSpPr>
          <p:nvPr>
            <p:ph type="title"/>
          </p:nvPr>
        </p:nvSpPr>
        <p:spPr/>
        <p:txBody>
          <a:bodyPr/>
          <a:lstStyle/>
          <a:p>
            <a:r>
              <a:rPr lang="en-US" dirty="0"/>
              <a:t>Processing in Memory (II)</a:t>
            </a:r>
          </a:p>
        </p:txBody>
      </p:sp>
      <p:sp>
        <p:nvSpPr>
          <p:cNvPr id="4" name="Slide Number Placeholder 3">
            <a:extLst>
              <a:ext uri="{FF2B5EF4-FFF2-40B4-BE49-F238E27FC236}">
                <a16:creationId xmlns:a16="http://schemas.microsoft.com/office/drawing/2014/main" id="{81548CF2-6065-0144-A46C-79C8A496B891}"/>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5" name="Picture 4">
            <a:extLst>
              <a:ext uri="{FF2B5EF4-FFF2-40B4-BE49-F238E27FC236}">
                <a16:creationId xmlns:a16="http://schemas.microsoft.com/office/drawing/2014/main" id="{074E2823-AE21-1347-98D2-DAED00B4620A}"/>
              </a:ext>
            </a:extLst>
          </p:cNvPr>
          <p:cNvPicPr>
            <a:picLocks noChangeAspect="1"/>
          </p:cNvPicPr>
          <p:nvPr/>
        </p:nvPicPr>
        <p:blipFill>
          <a:blip r:embed="rId2"/>
          <a:stretch>
            <a:fillRect/>
          </a:stretch>
        </p:blipFill>
        <p:spPr>
          <a:xfrm>
            <a:off x="0" y="1121228"/>
            <a:ext cx="9144000" cy="4615543"/>
          </a:xfrm>
          <a:prstGeom prst="rect">
            <a:avLst/>
          </a:prstGeom>
        </p:spPr>
      </p:pic>
    </p:spTree>
    <p:extLst>
      <p:ext uri="{BB962C8B-B14F-4D97-AF65-F5344CB8AC3E}">
        <p14:creationId xmlns:p14="http://schemas.microsoft.com/office/powerpoint/2010/main" val="2008703163"/>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8CB824-EC6D-0C4B-B10D-313394E60BBF}"/>
              </a:ext>
            </a:extLst>
          </p:cNvPr>
          <p:cNvSpPr>
            <a:spLocks noGrp="1"/>
          </p:cNvSpPr>
          <p:nvPr>
            <p:ph type="title"/>
          </p:nvPr>
        </p:nvSpPr>
        <p:spPr/>
        <p:txBody>
          <a:bodyPr/>
          <a:lstStyle/>
          <a:p>
            <a:r>
              <a:rPr lang="en-US" dirty="0"/>
              <a:t>Processing in Memory (III)</a:t>
            </a:r>
          </a:p>
        </p:txBody>
      </p:sp>
      <p:sp>
        <p:nvSpPr>
          <p:cNvPr id="4" name="Slide Number Placeholder 3">
            <a:extLst>
              <a:ext uri="{FF2B5EF4-FFF2-40B4-BE49-F238E27FC236}">
                <a16:creationId xmlns:a16="http://schemas.microsoft.com/office/drawing/2014/main" id="{81548CF2-6065-0144-A46C-79C8A496B891}"/>
              </a:ext>
            </a:extLst>
          </p:cNvPr>
          <p:cNvSpPr>
            <a:spLocks noGrp="1"/>
          </p:cNvSpPr>
          <p:nvPr>
            <p:ph type="sldNum" sz="quarter" idx="11"/>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0" fontAlgn="base" latinLnBrk="0" hangingPunct="0">
                <a:lnSpc>
                  <a:spcPct val="100000"/>
                </a:lnSpc>
                <a:spcBef>
                  <a:spcPct val="0"/>
                </a:spcBef>
                <a:spcAft>
                  <a:spcPct val="0"/>
                </a:spcAft>
                <a:buClrTx/>
                <a:buSzTx/>
                <a:buFontTx/>
                <a:buNone/>
                <a:tabLst/>
                <a:defRPr/>
              </a:pPr>
              <a:t>27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3" name="Picture 2">
            <a:extLst>
              <a:ext uri="{FF2B5EF4-FFF2-40B4-BE49-F238E27FC236}">
                <a16:creationId xmlns:a16="http://schemas.microsoft.com/office/drawing/2014/main" id="{5A896D36-B1D9-854F-B93B-3A490B5589B5}"/>
              </a:ext>
            </a:extLst>
          </p:cNvPr>
          <p:cNvPicPr>
            <a:picLocks noChangeAspect="1"/>
          </p:cNvPicPr>
          <p:nvPr/>
        </p:nvPicPr>
        <p:blipFill>
          <a:blip r:embed="rId2"/>
          <a:stretch>
            <a:fillRect/>
          </a:stretch>
        </p:blipFill>
        <p:spPr>
          <a:xfrm>
            <a:off x="482600" y="1066800"/>
            <a:ext cx="8178800" cy="5181600"/>
          </a:xfrm>
          <a:prstGeom prst="rect">
            <a:avLst/>
          </a:prstGeom>
        </p:spPr>
      </p:pic>
    </p:spTree>
    <p:extLst>
      <p:ext uri="{BB962C8B-B14F-4D97-AF65-F5344CB8AC3E}">
        <p14:creationId xmlns:p14="http://schemas.microsoft.com/office/powerpoint/2010/main" val="1442370677"/>
      </p:ext>
    </p:extLst>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Processing in Memory: Overview Paper (I)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FF683EC-8C81-D44E-8211-9FB74E1762A4}"/>
              </a:ext>
            </a:extLst>
          </p:cNvPr>
          <p:cNvPicPr>
            <a:picLocks noChangeAspect="1"/>
          </p:cNvPicPr>
          <p:nvPr/>
        </p:nvPicPr>
        <p:blipFill>
          <a:blip r:embed="rId2"/>
          <a:stretch>
            <a:fillRect/>
          </a:stretch>
        </p:blipFill>
        <p:spPr>
          <a:xfrm>
            <a:off x="0" y="1124744"/>
            <a:ext cx="9144000" cy="2987763"/>
          </a:xfrm>
          <a:prstGeom prst="rect">
            <a:avLst/>
          </a:prstGeom>
        </p:spPr>
      </p:pic>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9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9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9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00"/>
                </a:solidFill>
                <a:effectLst/>
                <a:uLnTx/>
                <a:uFillTx/>
                <a:latin typeface="Tahoma"/>
                <a:ea typeface="+mn-ea"/>
                <a:cs typeface="+mn-cs"/>
                <a:hlinkClick r:id="rId3"/>
              </a:rPr>
              <a:t>"Processing Data Where It Makes Sense: Enabling In-Memory Computation"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paper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4"/>
              </a:rPr>
              <a:t>Microprocessors and Microsystems</a:t>
            </a:r>
            <a:r>
              <a:rPr kumimoji="0" lang="en-US" sz="1900" b="0" i="1" u="none" strike="noStrike" kern="1200" cap="none" spc="0" normalizeH="0" baseline="0" noProof="0" dirty="0">
                <a:ln>
                  <a:noFill/>
                </a:ln>
                <a:solidFill>
                  <a:srgbClr val="000000"/>
                </a:solidFill>
                <a:effectLst/>
                <a:uLnTx/>
                <a:uFillTx/>
                <a:latin typeface="Tahoma"/>
                <a:ea typeface="+mn-ea"/>
                <a:cs typeface="+mn-cs"/>
              </a:rPr>
              <a:t> (</a:t>
            </a:r>
            <a:r>
              <a:rPr kumimoji="0" lang="en-US" sz="1900" b="1" i="1" u="none" strike="noStrike" kern="1200" cap="none" spc="0" normalizeH="0" baseline="0" noProof="0" dirty="0">
                <a:ln>
                  <a:noFill/>
                </a:ln>
                <a:solidFill>
                  <a:srgbClr val="000000"/>
                </a:solidFill>
                <a:effectLst/>
                <a:uLnTx/>
                <a:uFillTx/>
                <a:latin typeface="Tahoma"/>
                <a:ea typeface="+mn-ea"/>
                <a:cs typeface="+mn-cs"/>
              </a:rPr>
              <a:t>MICPRO</a:t>
            </a:r>
            <a:r>
              <a:rPr kumimoji="0" lang="en-US" sz="1900" b="0" i="1"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rPr>
              <a:t>, June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5"/>
              </a:rPr>
              <a:t>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endParaRPr kumimoji="0" lang="en-US" sz="1900" b="1" i="0" u="none" strike="noStrike" kern="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85338336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Processing in Memory: Overview Paper (II)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r>
              <a:rPr lang="en-US" sz="1700" dirty="0"/>
              <a:t>Saugata Ghose, Kevin Hsieh, Amirali Boroumand, </a:t>
            </a:r>
            <a:r>
              <a:rPr lang="en-US" sz="1700" dirty="0" err="1"/>
              <a:t>Rachata</a:t>
            </a:r>
            <a:r>
              <a:rPr lang="en-US" sz="1700" dirty="0"/>
              <a:t> </a:t>
            </a:r>
            <a:r>
              <a:rPr lang="en-US" sz="1700" dirty="0" err="1"/>
              <a:t>Ausavarungnirun</a:t>
            </a:r>
            <a:r>
              <a:rPr lang="en-US" sz="1700" dirty="0"/>
              <a:t>, Onur Mutlu,</a:t>
            </a:r>
            <a:br>
              <a:rPr lang="en-US" sz="1700" dirty="0"/>
            </a:br>
            <a:r>
              <a:rPr lang="en-US" sz="1700" b="1" dirty="0">
                <a:hlinkClick r:id="rId2"/>
              </a:rPr>
              <a:t>"Enabling the Adoption of Processing-in-Memory: Challenges, Mechanisms, Future Research Directions"</a:t>
            </a:r>
            <a:r>
              <a:rPr lang="en-US" sz="1700" dirty="0"/>
              <a:t> </a:t>
            </a:r>
            <a:br>
              <a:rPr lang="en-US" sz="1700" dirty="0"/>
            </a:br>
            <a:r>
              <a:rPr lang="en-US" sz="1700" i="1" dirty="0"/>
              <a:t>Invited Book Chapter</a:t>
            </a:r>
            <a:r>
              <a:rPr lang="en-US" sz="1700" dirty="0"/>
              <a:t>, to appear in 2018. </a:t>
            </a:r>
            <a:br>
              <a:rPr lang="en-US" sz="1700" dirty="0"/>
            </a:br>
            <a:r>
              <a:rPr lang="en-US" sz="1700" dirty="0"/>
              <a:t>[</a:t>
            </a:r>
            <a:r>
              <a:rPr lang="en-US" sz="1700" dirty="0">
                <a:hlinkClick r:id="rId3"/>
              </a:rPr>
              <a:t>Preliminary arxiv.org version</a:t>
            </a:r>
            <a:r>
              <a:rPr lang="en-US" sz="1700" dirty="0"/>
              <a:t>]</a:t>
            </a:r>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53AD2022-F9DE-D14F-A45A-D41DA60EB21E}"/>
              </a:ext>
            </a:extLst>
          </p:cNvPr>
          <p:cNvPicPr>
            <a:picLocks noChangeAspect="1"/>
          </p:cNvPicPr>
          <p:nvPr/>
        </p:nvPicPr>
        <p:blipFill>
          <a:blip r:embed="rId4"/>
          <a:stretch>
            <a:fillRect/>
          </a:stretch>
        </p:blipFill>
        <p:spPr>
          <a:xfrm>
            <a:off x="337560" y="980728"/>
            <a:ext cx="8589976" cy="3366925"/>
          </a:xfrm>
          <a:prstGeom prst="rect">
            <a:avLst/>
          </a:prstGeom>
        </p:spPr>
      </p:pic>
      <p:sp>
        <p:nvSpPr>
          <p:cNvPr id="5" name="TextBox 4">
            <a:extLst>
              <a:ext uri="{FF2B5EF4-FFF2-40B4-BE49-F238E27FC236}">
                <a16:creationId xmlns:a16="http://schemas.microsoft.com/office/drawing/2014/main" id="{FFA0A5EF-3A3C-1949-B5F9-3039EB9E1909}"/>
              </a:ext>
            </a:extLst>
          </p:cNvPr>
          <p:cNvSpPr txBox="1"/>
          <p:nvPr/>
        </p:nvSpPr>
        <p:spPr>
          <a:xfrm>
            <a:off x="2483768" y="6381328"/>
            <a:ext cx="474200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3"/>
              </a:rPr>
              <a:t>https://arxiv.org/pdf/1802.00320.pdf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42820480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C4F00-E1C3-FF48-8922-5B3815A38F12}"/>
              </a:ext>
            </a:extLst>
          </p:cNvPr>
          <p:cNvSpPr>
            <a:spLocks noGrp="1"/>
          </p:cNvSpPr>
          <p:nvPr>
            <p:ph type="title"/>
          </p:nvPr>
        </p:nvSpPr>
        <p:spPr/>
        <p:txBody>
          <a:bodyPr/>
          <a:lstStyle/>
          <a:p>
            <a:r>
              <a:rPr lang="en-US" dirty="0"/>
              <a:t>Processing in Memory: Talk Video</a:t>
            </a:r>
          </a:p>
        </p:txBody>
      </p:sp>
      <p:sp>
        <p:nvSpPr>
          <p:cNvPr id="3" name="Content Placeholder 2">
            <a:extLst>
              <a:ext uri="{FF2B5EF4-FFF2-40B4-BE49-F238E27FC236}">
                <a16:creationId xmlns:a16="http://schemas.microsoft.com/office/drawing/2014/main" id="{47C4BE30-2FE6-A548-914E-55F20CE0DDB8}"/>
              </a:ext>
            </a:extLst>
          </p:cNvPr>
          <p:cNvSpPr>
            <a:spLocks noGrp="1"/>
          </p:cNvSpPr>
          <p:nvPr>
            <p:ph idx="1"/>
          </p:nvPr>
        </p:nvSpPr>
        <p:spPr>
          <a:xfrm>
            <a:off x="228600" y="908720"/>
            <a:ext cx="8610600" cy="5339680"/>
          </a:xfrm>
        </p:spPr>
        <p:txBody>
          <a:bodyPr/>
          <a:lstStyle/>
          <a:p>
            <a:r>
              <a:rPr lang="en-US" sz="1800" u="sng" dirty="0"/>
              <a:t>Onur Mutlu</a:t>
            </a:r>
            <a:r>
              <a:rPr lang="en-US" sz="1800" dirty="0"/>
              <a:t>,</a:t>
            </a:r>
            <a:br>
              <a:rPr lang="en-US" sz="1800" dirty="0"/>
            </a:br>
            <a:r>
              <a:rPr lang="en-US" sz="1800" b="1" dirty="0">
                <a:hlinkClick r:id="rId2"/>
              </a:rPr>
              <a:t>"Processing Data Where It Makes Sense in Modern Computing Systems: Enabling In-Memory Computation"</a:t>
            </a:r>
            <a:r>
              <a:rPr lang="en-US" sz="1800" dirty="0"/>
              <a:t> </a:t>
            </a:r>
            <a:br>
              <a:rPr lang="en-US" sz="1800" dirty="0"/>
            </a:br>
            <a:r>
              <a:rPr lang="en-US" sz="1800" i="1" dirty="0"/>
              <a:t>Distinguished Lecture at </a:t>
            </a:r>
            <a:r>
              <a:rPr lang="en-US" sz="1800" i="1" dirty="0">
                <a:hlinkClick r:id="rId3"/>
              </a:rPr>
              <a:t>George Washington University</a:t>
            </a:r>
            <a:r>
              <a:rPr lang="en-US" sz="1800" dirty="0"/>
              <a:t>, Washington, DC, USA, February 2019. </a:t>
            </a:r>
            <a:br>
              <a:rPr lang="en-US" sz="1800" dirty="0"/>
            </a:br>
            <a:r>
              <a:rPr lang="en-US" sz="1800" dirty="0"/>
              <a:t>[</a:t>
            </a:r>
            <a:r>
              <a:rPr lang="en-US" sz="1800" dirty="0">
                <a:hlinkClick r:id="rId2"/>
              </a:rPr>
              <a:t>Slides (pptx)</a:t>
            </a:r>
            <a:r>
              <a:rPr lang="en-US" sz="1800" dirty="0"/>
              <a:t>] </a:t>
            </a:r>
            <a:br>
              <a:rPr lang="en-US" sz="1800" dirty="0"/>
            </a:br>
            <a:r>
              <a:rPr lang="en-US" sz="1800" dirty="0"/>
              <a:t>[</a:t>
            </a:r>
            <a:r>
              <a:rPr lang="en-US" sz="1800" dirty="0">
                <a:hlinkClick r:id="rId4"/>
              </a:rPr>
              <a:t>Abstract</a:t>
            </a:r>
            <a:r>
              <a:rPr lang="en-US" sz="1800" dirty="0"/>
              <a:t>] </a:t>
            </a:r>
            <a:br>
              <a:rPr lang="en-US" sz="1800" dirty="0"/>
            </a:br>
            <a:r>
              <a:rPr lang="en-US" sz="1800" dirty="0">
                <a:solidFill>
                  <a:srgbClr val="0000FF"/>
                </a:solidFill>
              </a:rPr>
              <a:t>[</a:t>
            </a:r>
            <a:r>
              <a:rPr lang="en-US" sz="1800" dirty="0">
                <a:solidFill>
                  <a:srgbClr val="0000FF"/>
                </a:solidFill>
                <a:hlinkClick r:id="rId5">
                  <a:extLst>
                    <a:ext uri="{A12FA001-AC4F-418D-AE19-62706E023703}">
                      <ahyp:hlinkClr xmlns:ahyp="http://schemas.microsoft.com/office/drawing/2018/hyperlinkcolor" val="tx"/>
                    </a:ext>
                  </a:extLst>
                </a:hlinkClick>
              </a:rPr>
              <a:t>Video</a:t>
            </a:r>
            <a:r>
              <a:rPr lang="en-US" sz="1800" dirty="0">
                <a:solidFill>
                  <a:srgbClr val="0000FF"/>
                </a:solidFill>
              </a:rPr>
              <a:t>]</a:t>
            </a:r>
          </a:p>
          <a:p>
            <a:r>
              <a:rPr lang="en-US" sz="1800" dirty="0">
                <a:solidFill>
                  <a:srgbClr val="0000FF"/>
                </a:solidFill>
                <a:hlinkClick r:id="rId6">
                  <a:extLst>
                    <a:ext uri="{A12FA001-AC4F-418D-AE19-62706E023703}">
                      <ahyp:hlinkClr xmlns:ahyp="http://schemas.microsoft.com/office/drawing/2018/hyperlinkcolor" val="tx"/>
                    </a:ext>
                  </a:extLst>
                </a:hlinkClick>
              </a:rPr>
              <a:t>https://people.inf.ethz.ch/omutlu/talks.htm</a:t>
            </a:r>
            <a:r>
              <a:rPr lang="en-US" sz="1800" dirty="0">
                <a:solidFill>
                  <a:srgbClr val="0000FF"/>
                </a:solidFill>
              </a:rPr>
              <a:t> </a:t>
            </a:r>
          </a:p>
          <a:p>
            <a:r>
              <a:rPr lang="en-US" sz="1800" dirty="0">
                <a:solidFill>
                  <a:srgbClr val="0000FF"/>
                </a:solidFill>
                <a:hlinkClick r:id="rId7">
                  <a:extLst>
                    <a:ext uri="{A12FA001-AC4F-418D-AE19-62706E023703}">
                      <ahyp:hlinkClr xmlns:ahyp="http://schemas.microsoft.com/office/drawing/2018/hyperlinkcolor" val="tx"/>
                    </a:ext>
                  </a:extLst>
                </a:hlinkClick>
              </a:rPr>
              <a:t>https://www.youtube.com/channel/UCIwQ8uOeRFgOEvBLYc3kc3g</a:t>
            </a:r>
            <a:endParaRPr lang="en-US" sz="1800" dirty="0">
              <a:solidFill>
                <a:srgbClr val="0000FF"/>
              </a:solidFill>
            </a:endParaRPr>
          </a:p>
          <a:p>
            <a:endParaRPr lang="en-US" sz="2000" dirty="0"/>
          </a:p>
          <a:p>
            <a:endParaRPr lang="en-US" dirty="0"/>
          </a:p>
        </p:txBody>
      </p:sp>
      <p:sp>
        <p:nvSpPr>
          <p:cNvPr id="4" name="Slide Number Placeholder 3">
            <a:extLst>
              <a:ext uri="{FF2B5EF4-FFF2-40B4-BE49-F238E27FC236}">
                <a16:creationId xmlns:a16="http://schemas.microsoft.com/office/drawing/2014/main" id="{AA5BA6D7-2990-A943-8072-DF534F851F3E}"/>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30</a:t>
            </a:fld>
            <a:endParaRPr lang="en-US" altLang="en-US">
              <a:solidFill>
                <a:srgbClr val="000000"/>
              </a:solidFill>
            </a:endParaRPr>
          </a:p>
        </p:txBody>
      </p:sp>
      <p:pic>
        <p:nvPicPr>
          <p:cNvPr id="5" name="Picture 4">
            <a:extLst>
              <a:ext uri="{FF2B5EF4-FFF2-40B4-BE49-F238E27FC236}">
                <a16:creationId xmlns:a16="http://schemas.microsoft.com/office/drawing/2014/main" id="{753EFC39-C9F0-E84D-B610-BF1CC434EF86}"/>
              </a:ext>
            </a:extLst>
          </p:cNvPr>
          <p:cNvPicPr>
            <a:picLocks noChangeAspect="1"/>
          </p:cNvPicPr>
          <p:nvPr/>
        </p:nvPicPr>
        <p:blipFill>
          <a:blip r:embed="rId8"/>
          <a:stretch>
            <a:fillRect/>
          </a:stretch>
        </p:blipFill>
        <p:spPr>
          <a:xfrm>
            <a:off x="2453196" y="4097830"/>
            <a:ext cx="4161408" cy="2636420"/>
          </a:xfrm>
          <a:prstGeom prst="rect">
            <a:avLst/>
          </a:prstGeom>
        </p:spPr>
      </p:pic>
    </p:spTree>
    <p:extLst>
      <p:ext uri="{BB962C8B-B14F-4D97-AF65-F5344CB8AC3E}">
        <p14:creationId xmlns:p14="http://schemas.microsoft.com/office/powerpoint/2010/main" val="320962481"/>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3229A-7603-F34F-B81F-12CBABBBA19E}"/>
              </a:ext>
            </a:extLst>
          </p:cNvPr>
          <p:cNvSpPr>
            <a:spLocks noGrp="1"/>
          </p:cNvSpPr>
          <p:nvPr>
            <p:ph type="title"/>
          </p:nvPr>
        </p:nvSpPr>
        <p:spPr>
          <a:xfrm>
            <a:off x="228600" y="152400"/>
            <a:ext cx="8915400" cy="1066800"/>
          </a:xfrm>
        </p:spPr>
        <p:txBody>
          <a:bodyPr/>
          <a:lstStyle/>
          <a:p>
            <a:r>
              <a:rPr lang="en-US" sz="3800" dirty="0"/>
              <a:t>Doing Better with Memory Devices</a:t>
            </a:r>
          </a:p>
        </p:txBody>
      </p:sp>
      <p:sp>
        <p:nvSpPr>
          <p:cNvPr id="3" name="Content Placeholder 2">
            <a:extLst>
              <a:ext uri="{FF2B5EF4-FFF2-40B4-BE49-F238E27FC236}">
                <a16:creationId xmlns:a16="http://schemas.microsoft.com/office/drawing/2014/main" id="{EB9A0DDD-9A7D-2C45-A1C8-EF2E9DB4CBC9}"/>
              </a:ext>
            </a:extLst>
          </p:cNvPr>
          <p:cNvSpPr>
            <a:spLocks noGrp="1"/>
          </p:cNvSpPr>
          <p:nvPr>
            <p:ph idx="1"/>
          </p:nvPr>
        </p:nvSpPr>
        <p:spPr/>
        <p:txBody>
          <a:bodyPr/>
          <a:lstStyle/>
          <a:p>
            <a:r>
              <a:rPr lang="en-US" b="1" dirty="0">
                <a:solidFill>
                  <a:srgbClr val="0000FF"/>
                </a:solidFill>
              </a:rPr>
              <a:t>Make the memory devices more intelligent </a:t>
            </a:r>
          </a:p>
          <a:p>
            <a:pPr marL="0" indent="0">
              <a:buNone/>
            </a:pPr>
            <a:r>
              <a:rPr lang="en-US" dirty="0">
                <a:sym typeface="Wingdings" pitchFamily="2" charset="2"/>
              </a:rPr>
              <a:t>     minimize data movement, exploit parallel processing</a:t>
            </a:r>
            <a:endParaRPr lang="en-US" dirty="0"/>
          </a:p>
          <a:p>
            <a:pPr lvl="1"/>
            <a:r>
              <a:rPr lang="en-US" dirty="0">
                <a:solidFill>
                  <a:srgbClr val="FF0000"/>
                </a:solidFill>
              </a:rPr>
              <a:t>Processing in memory</a:t>
            </a:r>
          </a:p>
          <a:p>
            <a:pPr lvl="1"/>
            <a:r>
              <a:rPr lang="en-US" dirty="0"/>
              <a:t>See my past IBM talks and many works: </a:t>
            </a:r>
          </a:p>
          <a:p>
            <a:pPr lvl="2"/>
            <a:r>
              <a:rPr lang="en-US" dirty="0"/>
              <a:t>RowClone [MICRO 2013], Ambit [MICRO 2017], Tesseract [ISCA 2015], PEI [ISCA 2015], TOM [ISCA 2016], EMC [ISCA 2016], Google Workloads [ASPLOS 2018], LazyPIM/</a:t>
            </a:r>
            <a:r>
              <a:rPr lang="en-US" dirty="0" err="1"/>
              <a:t>CoNDA</a:t>
            </a:r>
            <a:r>
              <a:rPr lang="en-US" dirty="0"/>
              <a:t> [ISCA 2019], …</a:t>
            </a:r>
          </a:p>
          <a:p>
            <a:pPr marL="0" indent="0">
              <a:buNone/>
            </a:pPr>
            <a:endParaRPr lang="en-US" dirty="0"/>
          </a:p>
          <a:p>
            <a:r>
              <a:rPr lang="en-US" b="1" dirty="0">
                <a:solidFill>
                  <a:srgbClr val="0000FF"/>
                </a:solidFill>
              </a:rPr>
              <a:t>Use the memory devices to support key functions</a:t>
            </a:r>
          </a:p>
          <a:p>
            <a:pPr lvl="1"/>
            <a:r>
              <a:rPr lang="en-US" dirty="0">
                <a:solidFill>
                  <a:srgbClr val="FF0000"/>
                </a:solidFill>
              </a:rPr>
              <a:t>Security primitives</a:t>
            </a:r>
          </a:p>
          <a:p>
            <a:pPr lvl="1"/>
            <a:r>
              <a:rPr lang="en-US" dirty="0"/>
              <a:t>…</a:t>
            </a:r>
          </a:p>
          <a:p>
            <a:endParaRPr lang="en-US" dirty="0"/>
          </a:p>
          <a:p>
            <a:endParaRPr lang="en-US" dirty="0"/>
          </a:p>
          <a:p>
            <a:pPr marL="0" indent="0">
              <a:buNone/>
            </a:pPr>
            <a:endParaRPr lang="en-US" dirty="0"/>
          </a:p>
        </p:txBody>
      </p:sp>
      <p:sp>
        <p:nvSpPr>
          <p:cNvPr id="4" name="Slide Number Placeholder 3">
            <a:extLst>
              <a:ext uri="{FF2B5EF4-FFF2-40B4-BE49-F238E27FC236}">
                <a16:creationId xmlns:a16="http://schemas.microsoft.com/office/drawing/2014/main" id="{569BB9E2-7ABF-0446-8B9C-94434EC73BE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5" name="AutoShape 25">
            <a:extLst>
              <a:ext uri="{FF2B5EF4-FFF2-40B4-BE49-F238E27FC236}">
                <a16:creationId xmlns:a16="http://schemas.microsoft.com/office/drawing/2014/main" id="{8DF90D4D-8A1B-9D43-A778-1BC3A9041265}"/>
              </a:ext>
            </a:extLst>
          </p:cNvPr>
          <p:cNvSpPr>
            <a:spLocks noChangeArrowheads="1"/>
          </p:cNvSpPr>
          <p:nvPr/>
        </p:nvSpPr>
        <p:spPr bwMode="auto">
          <a:xfrm>
            <a:off x="899592" y="4797152"/>
            <a:ext cx="2448272" cy="539078"/>
          </a:xfrm>
          <a:prstGeom prst="roundRect">
            <a:avLst>
              <a:gd name="adj" fmla="val 16667"/>
            </a:avLst>
          </a:prstGeom>
          <a:noFill/>
          <a:ln w="666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65028863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Key Goal</a:t>
            </a:r>
          </a:p>
        </p:txBody>
      </p:sp>
      <p:sp>
        <p:nvSpPr>
          <p:cNvPr id="3" name="Content Placeholder 2"/>
          <p:cNvSpPr>
            <a:spLocks noGrp="1"/>
          </p:cNvSpPr>
          <p:nvPr>
            <p:ph idx="1"/>
          </p:nvPr>
        </p:nvSpPr>
        <p:spPr>
          <a:xfrm>
            <a:off x="0" y="1628800"/>
            <a:ext cx="9144000" cy="2088232"/>
          </a:xfrm>
        </p:spPr>
        <p:txBody>
          <a:bodyPr/>
          <a:lstStyle/>
          <a:p>
            <a:pPr marL="0" indent="0" algn="ctr">
              <a:buNone/>
            </a:pPr>
            <a:r>
              <a:rPr lang="en-US" sz="6400" dirty="0">
                <a:solidFill>
                  <a:srgbClr val="FF0000"/>
                </a:solidFill>
              </a:rPr>
              <a:t>How to Use</a:t>
            </a:r>
          </a:p>
          <a:p>
            <a:pPr marL="0" indent="0" algn="ctr">
              <a:buNone/>
            </a:pPr>
            <a:r>
              <a:rPr lang="en-US" sz="6400" dirty="0">
                <a:solidFill>
                  <a:srgbClr val="0432FF"/>
                </a:solidFill>
              </a:rPr>
              <a:t>Memory Devices</a:t>
            </a:r>
          </a:p>
          <a:p>
            <a:pPr marL="0" indent="0" algn="ctr">
              <a:buNone/>
            </a:pPr>
            <a:r>
              <a:rPr lang="en-US" sz="6400" dirty="0">
                <a:solidFill>
                  <a:srgbClr val="1A5712"/>
                </a:solidFill>
              </a:rPr>
              <a:t>to Support Security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967964227"/>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7BFF7-F5EE-C843-87CA-A9C0B964D456}"/>
              </a:ext>
            </a:extLst>
          </p:cNvPr>
          <p:cNvSpPr>
            <a:spLocks noGrp="1"/>
          </p:cNvSpPr>
          <p:nvPr>
            <p:ph type="title"/>
          </p:nvPr>
        </p:nvSpPr>
        <p:spPr/>
        <p:txBody>
          <a:bodyPr/>
          <a:lstStyle/>
          <a:p>
            <a:r>
              <a:rPr lang="en-US" dirty="0"/>
              <a:t>Using Memory for Security</a:t>
            </a:r>
          </a:p>
        </p:txBody>
      </p:sp>
      <p:sp>
        <p:nvSpPr>
          <p:cNvPr id="3" name="Content Placeholder 2">
            <a:extLst>
              <a:ext uri="{FF2B5EF4-FFF2-40B4-BE49-F238E27FC236}">
                <a16:creationId xmlns:a16="http://schemas.microsoft.com/office/drawing/2014/main" id="{E68BD832-D137-F646-B656-91B5F137B8C8}"/>
              </a:ext>
            </a:extLst>
          </p:cNvPr>
          <p:cNvSpPr>
            <a:spLocks noGrp="1"/>
          </p:cNvSpPr>
          <p:nvPr>
            <p:ph idx="1"/>
          </p:nvPr>
        </p:nvSpPr>
        <p:spPr>
          <a:xfrm>
            <a:off x="228600" y="1196752"/>
            <a:ext cx="8610600" cy="4876800"/>
          </a:xfrm>
        </p:spPr>
        <p:txBody>
          <a:bodyPr/>
          <a:lstStyle/>
          <a:p>
            <a:r>
              <a:rPr lang="en-US" dirty="0">
                <a:solidFill>
                  <a:srgbClr val="0000FF"/>
                </a:solidFill>
              </a:rPr>
              <a:t>Generating True Random Numbers (using DRAM)</a:t>
            </a:r>
          </a:p>
          <a:p>
            <a:pPr lvl="1"/>
            <a:r>
              <a:rPr lang="en-US" dirty="0"/>
              <a:t>Kim et al., HPCA 2019</a:t>
            </a:r>
          </a:p>
          <a:p>
            <a:endParaRPr lang="en-US" dirty="0"/>
          </a:p>
          <a:p>
            <a:endParaRPr lang="en-US" dirty="0"/>
          </a:p>
          <a:p>
            <a:r>
              <a:rPr lang="en-US" dirty="0">
                <a:solidFill>
                  <a:srgbClr val="0000FF"/>
                </a:solidFill>
              </a:rPr>
              <a:t>Evaluating Physically Unclonable Functions (using DRAM)</a:t>
            </a:r>
          </a:p>
          <a:p>
            <a:pPr lvl="1"/>
            <a:r>
              <a:rPr lang="en-US" dirty="0"/>
              <a:t>Kim et al., HPCA 2018</a:t>
            </a:r>
          </a:p>
          <a:p>
            <a:endParaRPr lang="en-US" dirty="0"/>
          </a:p>
          <a:p>
            <a:endParaRPr lang="en-US" dirty="0"/>
          </a:p>
          <a:p>
            <a:r>
              <a:rPr lang="en-US" dirty="0">
                <a:solidFill>
                  <a:srgbClr val="0000FF"/>
                </a:solidFill>
              </a:rPr>
              <a:t>Quickly Destroying In-Memory Data (using DRAM)</a:t>
            </a:r>
          </a:p>
          <a:p>
            <a:pPr lvl="1"/>
            <a:r>
              <a:rPr lang="en-US" dirty="0" err="1"/>
              <a:t>Orosa</a:t>
            </a:r>
            <a:r>
              <a:rPr lang="en-US" dirty="0"/>
              <a:t> et al., arxiv 2019</a:t>
            </a:r>
          </a:p>
        </p:txBody>
      </p:sp>
      <p:sp>
        <p:nvSpPr>
          <p:cNvPr id="4" name="Slide Number Placeholder 3">
            <a:extLst>
              <a:ext uri="{FF2B5EF4-FFF2-40B4-BE49-F238E27FC236}">
                <a16:creationId xmlns:a16="http://schemas.microsoft.com/office/drawing/2014/main" id="{096AAA19-A8DD-3A42-89B9-EEB56825F233}"/>
              </a:ext>
            </a:extLst>
          </p:cNvPr>
          <p:cNvSpPr>
            <a:spLocks noGrp="1"/>
          </p:cNvSpPr>
          <p:nvPr>
            <p:ph type="sldNum" sz="quarter" idx="11"/>
          </p:nvPr>
        </p:nvSpPr>
        <p:spPr/>
        <p:txBody>
          <a:bodyPr/>
          <a:lstStyle/>
          <a:p>
            <a:fld id="{323594FA-E141-4234-AE05-360401972BE7}" type="slidenum">
              <a:rPr lang="en-US" altLang="en-US" smtClean="0"/>
              <a:pPr/>
              <a:t>33</a:t>
            </a:fld>
            <a:endParaRPr lang="en-US" altLang="en-US"/>
          </a:p>
        </p:txBody>
      </p:sp>
    </p:spTree>
    <p:extLst>
      <p:ext uri="{BB962C8B-B14F-4D97-AF65-F5344CB8AC3E}">
        <p14:creationId xmlns:p14="http://schemas.microsoft.com/office/powerpoint/2010/main" val="4177793755"/>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51900" cy="884238"/>
          </a:xfrm>
        </p:spPr>
        <p:txBody>
          <a:bodyPr/>
          <a:lstStyle/>
          <a:p>
            <a:r>
              <a:rPr lang="en-US" dirty="0"/>
              <a:t>Generating True Random Numbers</a:t>
            </a:r>
            <a:br>
              <a:rPr lang="en-US" dirty="0"/>
            </a:b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err="1"/>
              <a:t>Jeremie</a:t>
            </a:r>
            <a:r>
              <a:rPr lang="en-US" sz="2000" dirty="0"/>
              <a:t> S. Kim, Minesh Patel, Hasan Hassan, Lois </a:t>
            </a:r>
            <a:r>
              <a:rPr lang="en-US" sz="2000" dirty="0" err="1"/>
              <a:t>Orosa</a:t>
            </a:r>
            <a:r>
              <a:rPr lang="en-US" sz="2000" dirty="0"/>
              <a:t>, and Onur Mutlu,</a:t>
            </a:r>
            <a:br>
              <a:rPr lang="en-US" sz="2000" dirty="0"/>
            </a:br>
            <a:r>
              <a:rPr lang="en-US" sz="2000" b="1" dirty="0">
                <a:hlinkClick r:id="rId2"/>
              </a:rPr>
              <a:t>"D-RaNGe: Using Commodity DRAM Devices to Generate True Random Numbers with Low Latency and High Throughput"</a:t>
            </a:r>
            <a:r>
              <a:rPr lang="en-US" sz="2000" dirty="0"/>
              <a:t> </a:t>
            </a:r>
            <a:br>
              <a:rPr lang="en-US" sz="2000" dirty="0"/>
            </a:br>
            <a:r>
              <a:rPr lang="en-US" sz="2000" i="1" dirty="0"/>
              <a:t>Proceedings of the </a:t>
            </a:r>
            <a:r>
              <a:rPr lang="en-US" sz="2000" i="1" dirty="0">
                <a:hlinkClick r:id="rId3"/>
              </a:rPr>
              <a:t>25th International Symposium on High-Performance Computer Architecture</a:t>
            </a:r>
            <a:r>
              <a:rPr lang="en-US" sz="2000" i="1" dirty="0"/>
              <a:t> (</a:t>
            </a:r>
            <a:r>
              <a:rPr lang="en-US" sz="2000" b="1" i="1" dirty="0"/>
              <a:t>HPCA</a:t>
            </a:r>
            <a:r>
              <a:rPr lang="en-US" sz="2000" i="1" dirty="0"/>
              <a:t>)</a:t>
            </a:r>
            <a:r>
              <a:rPr lang="en-US" sz="2000" dirty="0"/>
              <a:t>, Washington, DC, USA, February 2019.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Full Talk Video</a:t>
            </a:r>
            <a:r>
              <a:rPr lang="en-US" sz="2000" dirty="0"/>
              <a:t> (21 minutes)]</a:t>
            </a:r>
          </a:p>
        </p:txBody>
      </p:sp>
      <p:pic>
        <p:nvPicPr>
          <p:cNvPr id="3" name="Picture 2">
            <a:extLst>
              <a:ext uri="{FF2B5EF4-FFF2-40B4-BE49-F238E27FC236}">
                <a16:creationId xmlns:a16="http://schemas.microsoft.com/office/drawing/2014/main" id="{0EA301F4-CBFE-074F-8AB7-6C9F3BE4D6A9}"/>
              </a:ext>
            </a:extLst>
          </p:cNvPr>
          <p:cNvPicPr>
            <a:picLocks noChangeAspect="1"/>
          </p:cNvPicPr>
          <p:nvPr/>
        </p:nvPicPr>
        <p:blipFill>
          <a:blip r:embed="rId7"/>
          <a:stretch>
            <a:fillRect/>
          </a:stretch>
        </p:blipFill>
        <p:spPr>
          <a:xfrm>
            <a:off x="0" y="3912804"/>
            <a:ext cx="9144000" cy="2180492"/>
          </a:xfrm>
          <a:prstGeom prst="rect">
            <a:avLst/>
          </a:prstGeom>
        </p:spPr>
      </p:pic>
    </p:spTree>
    <p:extLst>
      <p:ext uri="{BB962C8B-B14F-4D97-AF65-F5344CB8AC3E}">
        <p14:creationId xmlns:p14="http://schemas.microsoft.com/office/powerpoint/2010/main" val="4187789198"/>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dirty="0"/>
              <a:t>Evaluating Physically Unclonable Functions</a:t>
            </a:r>
          </a:p>
        </p:txBody>
      </p:sp>
      <p:sp>
        <p:nvSpPr>
          <p:cNvPr id="3" name="Content Placeholder 2"/>
          <p:cNvSpPr>
            <a:spLocks noGrp="1"/>
          </p:cNvSpPr>
          <p:nvPr>
            <p:ph idx="1"/>
          </p:nvPr>
        </p:nvSpPr>
        <p:spPr>
          <a:xfrm>
            <a:off x="228600" y="980728"/>
            <a:ext cx="8915400" cy="5193723"/>
          </a:xfrm>
        </p:spPr>
        <p:txBody>
          <a:bodyPr/>
          <a:lstStyle/>
          <a:p>
            <a:r>
              <a:rPr lang="en-US" sz="2000" dirty="0" err="1"/>
              <a:t>Jeremie</a:t>
            </a:r>
            <a:r>
              <a:rPr lang="en-US" sz="2000" dirty="0"/>
              <a:t> S. Kim, Minesh Patel, Hasan Hassan, and Onur Mutlu,</a:t>
            </a:r>
            <a:br>
              <a:rPr lang="en-US" sz="2000" dirty="0"/>
            </a:br>
            <a:r>
              <a:rPr lang="en-US" sz="2000" b="1" dirty="0">
                <a:hlinkClick r:id="rId2"/>
              </a:rPr>
              <a:t>"The DRAM Latency PUF: Quickly Evaluating Physical Unclonable Functions by Exploiting the Latency-Reliability Tradeoff in Modern DRAM Devices"</a:t>
            </a:r>
            <a:r>
              <a:rPr lang="en-US" sz="2000" dirty="0"/>
              <a:t> </a:t>
            </a:r>
            <a:br>
              <a:rPr lang="en-US" sz="2000" dirty="0"/>
            </a:br>
            <a:r>
              <a:rPr lang="en-US" sz="2000" i="1" dirty="0"/>
              <a:t>Proceedings of the </a:t>
            </a:r>
            <a:r>
              <a:rPr lang="en-US" sz="2000" i="1" dirty="0">
                <a:hlinkClick r:id="rId3"/>
              </a:rPr>
              <a:t>24th International Symposium on High-Performance Computer Architecture</a:t>
            </a:r>
            <a:r>
              <a:rPr lang="en-US" sz="2000" i="1" dirty="0"/>
              <a:t> (</a:t>
            </a:r>
            <a:r>
              <a:rPr lang="en-US" sz="2000" b="1" i="1" dirty="0"/>
              <a:t>HPCA</a:t>
            </a:r>
            <a:r>
              <a:rPr lang="en-US" sz="2000" i="1" dirty="0"/>
              <a:t>)</a:t>
            </a:r>
            <a:r>
              <a:rPr lang="en-US" sz="2000" dirty="0"/>
              <a:t>, Vienna, Austria, February 2018. </a:t>
            </a:r>
            <a:br>
              <a:rPr lang="en-US" sz="2000" dirty="0"/>
            </a:br>
            <a:r>
              <a:rPr lang="en-US" sz="2000" dirty="0"/>
              <a:t>[</a:t>
            </a:r>
            <a:r>
              <a:rPr lang="en-US" sz="2000" dirty="0">
                <a:hlinkClick r:id="rId4"/>
              </a:rPr>
              <a:t>Lightning Talk Video</a:t>
            </a:r>
            <a:r>
              <a:rPr lang="en-US" sz="2000" dirty="0"/>
              <a:t>]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r>
              <a:rPr lang="en-US" sz="2000" dirty="0">
                <a:hlinkClick r:id="rId7"/>
              </a:rPr>
              <a:t>Lightning Session Slides (pptx)</a:t>
            </a:r>
            <a:r>
              <a:rPr lang="en-US" sz="2000" dirty="0"/>
              <a:t> </a:t>
            </a:r>
            <a:r>
              <a:rPr lang="en-US" sz="2000" dirty="0">
                <a:hlinkClick r:id="rId8"/>
              </a:rPr>
              <a:t>(pdf)</a:t>
            </a:r>
            <a:r>
              <a:rPr lang="en-US" sz="2000"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F20A8ACC-E91F-5740-B3B1-88F1F6120918}"/>
              </a:ext>
            </a:extLst>
          </p:cNvPr>
          <p:cNvPicPr>
            <a:picLocks noChangeAspect="1"/>
          </p:cNvPicPr>
          <p:nvPr/>
        </p:nvPicPr>
        <p:blipFill>
          <a:blip r:embed="rId9"/>
          <a:stretch>
            <a:fillRect/>
          </a:stretch>
        </p:blipFill>
        <p:spPr>
          <a:xfrm>
            <a:off x="0" y="4224367"/>
            <a:ext cx="9144000" cy="1724913"/>
          </a:xfrm>
          <a:prstGeom prst="rect">
            <a:avLst/>
          </a:prstGeom>
        </p:spPr>
      </p:pic>
    </p:spTree>
    <p:extLst>
      <p:ext uri="{BB962C8B-B14F-4D97-AF65-F5344CB8AC3E}">
        <p14:creationId xmlns:p14="http://schemas.microsoft.com/office/powerpoint/2010/main" val="39454071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35EFC-4622-AC48-B377-BA05632C868A}"/>
              </a:ext>
            </a:extLst>
          </p:cNvPr>
          <p:cNvSpPr>
            <a:spLocks noGrp="1"/>
          </p:cNvSpPr>
          <p:nvPr>
            <p:ph type="title"/>
          </p:nvPr>
        </p:nvSpPr>
        <p:spPr>
          <a:xfrm>
            <a:off x="228600" y="152400"/>
            <a:ext cx="8610600" cy="1066800"/>
          </a:xfrm>
        </p:spPr>
        <p:txBody>
          <a:bodyPr/>
          <a:lstStyle/>
          <a:p>
            <a:r>
              <a:rPr lang="en-US" dirty="0"/>
              <a:t>Quickly Destroying In-Memory Data</a:t>
            </a:r>
          </a:p>
        </p:txBody>
      </p:sp>
      <p:sp>
        <p:nvSpPr>
          <p:cNvPr id="3" name="Content Placeholder 2">
            <a:extLst>
              <a:ext uri="{FF2B5EF4-FFF2-40B4-BE49-F238E27FC236}">
                <a16:creationId xmlns:a16="http://schemas.microsoft.com/office/drawing/2014/main" id="{D0B0A7FE-9457-D145-92B5-1DDE0C300AFD}"/>
              </a:ext>
            </a:extLst>
          </p:cNvPr>
          <p:cNvSpPr>
            <a:spLocks noGrp="1"/>
          </p:cNvSpPr>
          <p:nvPr>
            <p:ph idx="1"/>
          </p:nvPr>
        </p:nvSpPr>
        <p:spPr>
          <a:xfrm>
            <a:off x="0" y="1219200"/>
            <a:ext cx="9144000" cy="5029200"/>
          </a:xfrm>
        </p:spPr>
        <p:txBody>
          <a:bodyPr/>
          <a:lstStyle/>
          <a:p>
            <a:r>
              <a:rPr lang="en-US" dirty="0" err="1"/>
              <a:t>Dataplant</a:t>
            </a:r>
            <a:r>
              <a:rPr lang="en-US" dirty="0"/>
              <a:t>: In-DRAM Security Mechanisms for Low-Cost Devices</a:t>
            </a:r>
          </a:p>
          <a:p>
            <a:pPr lvl="1"/>
            <a:r>
              <a:rPr lang="en-US" dirty="0">
                <a:hlinkClick r:id="rId2"/>
              </a:rPr>
              <a:t>https://arxiv.org/pdf/1902.07344.pdf</a:t>
            </a:r>
            <a:r>
              <a:rPr lang="en-US" dirty="0"/>
              <a:t> </a:t>
            </a:r>
          </a:p>
        </p:txBody>
      </p:sp>
      <p:sp>
        <p:nvSpPr>
          <p:cNvPr id="4" name="Slide Number Placeholder 3">
            <a:extLst>
              <a:ext uri="{FF2B5EF4-FFF2-40B4-BE49-F238E27FC236}">
                <a16:creationId xmlns:a16="http://schemas.microsoft.com/office/drawing/2014/main" id="{B9BFBB9D-55BC-C144-9238-F76274A6CF3A}"/>
              </a:ext>
            </a:extLst>
          </p:cNvPr>
          <p:cNvSpPr>
            <a:spLocks noGrp="1"/>
          </p:cNvSpPr>
          <p:nvPr>
            <p:ph type="sldNum" sz="quarter" idx="11"/>
          </p:nvPr>
        </p:nvSpPr>
        <p:spPr/>
        <p:txBody>
          <a:bodyPr/>
          <a:lstStyle/>
          <a:p>
            <a:fld id="{323594FA-E141-4234-AE05-360401972BE7}" type="slidenum">
              <a:rPr lang="en-US" altLang="en-US" smtClean="0"/>
              <a:pPr/>
              <a:t>36</a:t>
            </a:fld>
            <a:endParaRPr lang="en-US" altLang="en-US"/>
          </a:p>
        </p:txBody>
      </p:sp>
      <p:pic>
        <p:nvPicPr>
          <p:cNvPr id="5" name="Picture 4">
            <a:extLst>
              <a:ext uri="{FF2B5EF4-FFF2-40B4-BE49-F238E27FC236}">
                <a16:creationId xmlns:a16="http://schemas.microsoft.com/office/drawing/2014/main" id="{B9D25D85-2D36-4140-A2A3-F802B322A4ED}"/>
              </a:ext>
            </a:extLst>
          </p:cNvPr>
          <p:cNvPicPr>
            <a:picLocks noChangeAspect="1"/>
          </p:cNvPicPr>
          <p:nvPr/>
        </p:nvPicPr>
        <p:blipFill>
          <a:blip r:embed="rId3"/>
          <a:stretch>
            <a:fillRect/>
          </a:stretch>
        </p:blipFill>
        <p:spPr>
          <a:xfrm>
            <a:off x="0" y="3212976"/>
            <a:ext cx="9144000" cy="2524677"/>
          </a:xfrm>
          <a:prstGeom prst="rect">
            <a:avLst/>
          </a:prstGeom>
        </p:spPr>
      </p:pic>
    </p:spTree>
    <p:extLst>
      <p:ext uri="{BB962C8B-B14F-4D97-AF65-F5344CB8AC3E}">
        <p14:creationId xmlns:p14="http://schemas.microsoft.com/office/powerpoint/2010/main" val="4228573824"/>
      </p:ext>
    </p:extLst>
  </p:cSld>
  <p:clrMapOvr>
    <a:masterClrMapping/>
  </p:clrMapOv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7BFF7-F5EE-C843-87CA-A9C0B964D456}"/>
              </a:ext>
            </a:extLst>
          </p:cNvPr>
          <p:cNvSpPr>
            <a:spLocks noGrp="1"/>
          </p:cNvSpPr>
          <p:nvPr>
            <p:ph type="title"/>
          </p:nvPr>
        </p:nvSpPr>
        <p:spPr/>
        <p:txBody>
          <a:bodyPr/>
          <a:lstStyle/>
          <a:p>
            <a:r>
              <a:rPr lang="en-US" dirty="0"/>
              <a:t>Using Memory for Security</a:t>
            </a:r>
          </a:p>
        </p:txBody>
      </p:sp>
      <p:sp>
        <p:nvSpPr>
          <p:cNvPr id="3" name="Content Placeholder 2">
            <a:extLst>
              <a:ext uri="{FF2B5EF4-FFF2-40B4-BE49-F238E27FC236}">
                <a16:creationId xmlns:a16="http://schemas.microsoft.com/office/drawing/2014/main" id="{E68BD832-D137-F646-B656-91B5F137B8C8}"/>
              </a:ext>
            </a:extLst>
          </p:cNvPr>
          <p:cNvSpPr>
            <a:spLocks noGrp="1"/>
          </p:cNvSpPr>
          <p:nvPr>
            <p:ph idx="1"/>
          </p:nvPr>
        </p:nvSpPr>
        <p:spPr>
          <a:xfrm>
            <a:off x="228600" y="1196752"/>
            <a:ext cx="8610600" cy="4876800"/>
          </a:xfrm>
        </p:spPr>
        <p:txBody>
          <a:bodyPr/>
          <a:lstStyle/>
          <a:p>
            <a:r>
              <a:rPr lang="en-US" dirty="0">
                <a:solidFill>
                  <a:srgbClr val="0000FF"/>
                </a:solidFill>
              </a:rPr>
              <a:t>Generating True Random Numbers (using DRAM)</a:t>
            </a:r>
          </a:p>
          <a:p>
            <a:pPr lvl="1"/>
            <a:r>
              <a:rPr lang="en-US" dirty="0"/>
              <a:t>Kim et al., HPCA 2019</a:t>
            </a:r>
          </a:p>
          <a:p>
            <a:endParaRPr lang="en-US" dirty="0"/>
          </a:p>
          <a:p>
            <a:endParaRPr lang="en-US" dirty="0"/>
          </a:p>
          <a:p>
            <a:r>
              <a:rPr lang="en-US" dirty="0">
                <a:solidFill>
                  <a:srgbClr val="0000FF"/>
                </a:solidFill>
              </a:rPr>
              <a:t>Evaluating Physically Unclonable Functions (using DRAM)</a:t>
            </a:r>
          </a:p>
          <a:p>
            <a:pPr lvl="1"/>
            <a:r>
              <a:rPr lang="en-US" dirty="0"/>
              <a:t>Kim et al., HPCA 2018</a:t>
            </a:r>
          </a:p>
          <a:p>
            <a:endParaRPr lang="en-US" dirty="0"/>
          </a:p>
          <a:p>
            <a:endParaRPr lang="en-US" dirty="0"/>
          </a:p>
          <a:p>
            <a:r>
              <a:rPr lang="en-US" dirty="0">
                <a:solidFill>
                  <a:srgbClr val="0000FF"/>
                </a:solidFill>
              </a:rPr>
              <a:t>Quickly Destroying In-Memory Data (using DRAM)</a:t>
            </a:r>
          </a:p>
          <a:p>
            <a:pPr lvl="1"/>
            <a:r>
              <a:rPr lang="en-US" dirty="0" err="1"/>
              <a:t>Orosa</a:t>
            </a:r>
            <a:r>
              <a:rPr lang="en-US" dirty="0"/>
              <a:t> et al., arxiv 2019</a:t>
            </a:r>
          </a:p>
        </p:txBody>
      </p:sp>
      <p:sp>
        <p:nvSpPr>
          <p:cNvPr id="4" name="Slide Number Placeholder 3">
            <a:extLst>
              <a:ext uri="{FF2B5EF4-FFF2-40B4-BE49-F238E27FC236}">
                <a16:creationId xmlns:a16="http://schemas.microsoft.com/office/drawing/2014/main" id="{096AAA19-A8DD-3A42-89B9-EEB56825F23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a:extLst>
              <a:ext uri="{FF2B5EF4-FFF2-40B4-BE49-F238E27FC236}">
                <a16:creationId xmlns:a16="http://schemas.microsoft.com/office/drawing/2014/main" id="{83521EDA-2740-0E4D-B8B8-B88491DDB78C}"/>
              </a:ext>
            </a:extLst>
          </p:cNvPr>
          <p:cNvSpPr/>
          <p:nvPr/>
        </p:nvSpPr>
        <p:spPr>
          <a:xfrm>
            <a:off x="611560" y="1196752"/>
            <a:ext cx="6840760" cy="93610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ndParaRPr>
          </a:p>
        </p:txBody>
      </p:sp>
    </p:spTree>
    <p:extLst>
      <p:ext uri="{BB962C8B-B14F-4D97-AF65-F5344CB8AC3E}">
        <p14:creationId xmlns:p14="http://schemas.microsoft.com/office/powerpoint/2010/main" val="284381479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3717"/>
            <a:ext cx="9144000" cy="2962508"/>
          </a:xfrm>
          <a:prstGeom prst="rect">
            <a:avLst/>
          </a:prstGeom>
          <a:solidFill>
            <a:schemeClr val="accent6">
              <a:lumMod val="75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dirty="0">
              <a:ln>
                <a:noFill/>
              </a:ln>
              <a:solidFill>
                <a:srgbClr val="70AD47"/>
              </a:solidFill>
              <a:effectLst/>
              <a:uLnTx/>
              <a:uFillTx/>
              <a:latin typeface="Calibri Light" panose="020F0302020204030204"/>
              <a:ea typeface="+mj-ea"/>
              <a:cs typeface="+mj-cs"/>
            </a:endParaRPr>
          </a:p>
        </p:txBody>
      </p:sp>
      <p:sp>
        <p:nvSpPr>
          <p:cNvPr id="102" name="Title 1"/>
          <p:cNvSpPr>
            <a:spLocks noGrp="1"/>
          </p:cNvSpPr>
          <p:nvPr>
            <p:ph type="ctrTitle" idx="4294967295"/>
          </p:nvPr>
        </p:nvSpPr>
        <p:spPr>
          <a:xfrm>
            <a:off x="0" y="176130"/>
            <a:ext cx="9144000" cy="2473836"/>
          </a:xfrm>
          <a:prstGeom prst="rect">
            <a:avLst/>
          </a:prstGeom>
          <a:noFill/>
        </p:spPr>
        <p:txBody>
          <a:bodyPr anchor="ctr">
            <a:noAutofit/>
          </a:bodyPr>
          <a:lstStyle/>
          <a:p>
            <a:pPr algn="ctr">
              <a:lnSpc>
                <a:spcPct val="100000"/>
              </a:lnSpc>
            </a:pPr>
            <a:r>
              <a:rPr lang="en-US" sz="3400" b="1" i="1" dirty="0">
                <a:solidFill>
                  <a:schemeClr val="bg1">
                    <a:lumMod val="95000"/>
                  </a:schemeClr>
                </a:solidFill>
                <a:latin typeface="Cambria"/>
                <a:cs typeface="Cambria"/>
              </a:rPr>
              <a:t>D-</a:t>
            </a:r>
            <a:r>
              <a:rPr lang="en-US" sz="3400" b="1" i="1" dirty="0" err="1">
                <a:solidFill>
                  <a:schemeClr val="bg1">
                    <a:lumMod val="95000"/>
                  </a:schemeClr>
                </a:solidFill>
                <a:latin typeface="Cambria"/>
                <a:cs typeface="Cambria"/>
              </a:rPr>
              <a:t>RaNGe</a:t>
            </a:r>
            <a:r>
              <a:rPr lang="en-US" sz="3400" b="1" i="1" dirty="0">
                <a:solidFill>
                  <a:schemeClr val="bg1">
                    <a:lumMod val="95000"/>
                  </a:schemeClr>
                </a:solidFill>
                <a:latin typeface="Cambria"/>
                <a:cs typeface="Cambria"/>
              </a:rPr>
              <a:t>: </a:t>
            </a:r>
            <a:r>
              <a:rPr lang="en-US" sz="3400" b="1" dirty="0">
                <a:solidFill>
                  <a:schemeClr val="bg1">
                    <a:lumMod val="95000"/>
                  </a:schemeClr>
                </a:solidFill>
                <a:latin typeface="Cambria"/>
                <a:cs typeface="Cambria"/>
              </a:rPr>
              <a:t>Using Commodity DRAM Devices </a:t>
            </a:r>
            <a:br>
              <a:rPr lang="en-US" sz="3400" b="1" dirty="0">
                <a:solidFill>
                  <a:schemeClr val="bg1">
                    <a:lumMod val="95000"/>
                  </a:schemeClr>
                </a:solidFill>
                <a:latin typeface="Cambria"/>
                <a:cs typeface="Cambria"/>
              </a:rPr>
            </a:br>
            <a:r>
              <a:rPr lang="en-US" sz="3400" b="1" dirty="0">
                <a:solidFill>
                  <a:schemeClr val="bg1">
                    <a:lumMod val="95000"/>
                  </a:schemeClr>
                </a:solidFill>
                <a:latin typeface="Cambria"/>
                <a:cs typeface="Cambria"/>
              </a:rPr>
              <a:t>to Generate True Random Numbers </a:t>
            </a:r>
            <a:br>
              <a:rPr lang="en-US" sz="3400" b="1" dirty="0">
                <a:solidFill>
                  <a:schemeClr val="bg1">
                    <a:lumMod val="95000"/>
                  </a:schemeClr>
                </a:solidFill>
                <a:latin typeface="Cambria"/>
                <a:cs typeface="Cambria"/>
              </a:rPr>
            </a:br>
            <a:r>
              <a:rPr lang="en-US" sz="3400" b="1" dirty="0">
                <a:solidFill>
                  <a:schemeClr val="bg1">
                    <a:lumMod val="95000"/>
                  </a:schemeClr>
                </a:solidFill>
                <a:latin typeface="Cambria"/>
                <a:cs typeface="Cambria"/>
              </a:rPr>
              <a:t>with Low Latency and High Throughput</a:t>
            </a:r>
          </a:p>
        </p:txBody>
      </p:sp>
      <p:sp>
        <p:nvSpPr>
          <p:cNvPr id="103" name="Subtitle 2"/>
          <p:cNvSpPr>
            <a:spLocks noGrp="1"/>
          </p:cNvSpPr>
          <p:nvPr>
            <p:ph type="subTitle" idx="4294967295"/>
          </p:nvPr>
        </p:nvSpPr>
        <p:spPr>
          <a:xfrm>
            <a:off x="228600" y="3381681"/>
            <a:ext cx="8686800" cy="724829"/>
          </a:xfrm>
          <a:prstGeom prst="rect">
            <a:avLst/>
          </a:prstGeom>
        </p:spPr>
        <p:txBody>
          <a:bodyPr anchor="ctr">
            <a:noAutofit/>
          </a:bodyPr>
          <a:lstStyle/>
          <a:p>
            <a:pPr marL="0" indent="0" algn="ctr">
              <a:buNone/>
            </a:pPr>
            <a:r>
              <a:rPr lang="en-US" sz="2800" b="1" u="sng" dirty="0" err="1">
                <a:latin typeface="Cambria"/>
                <a:cs typeface="Cambria"/>
              </a:rPr>
              <a:t>Jeremie</a:t>
            </a:r>
            <a:r>
              <a:rPr lang="en-US" sz="2800" b="1" u="sng" dirty="0">
                <a:latin typeface="Cambria"/>
                <a:cs typeface="Cambria"/>
              </a:rPr>
              <a:t> S. Kim</a:t>
            </a:r>
            <a:r>
              <a:rPr lang="en-US" sz="2800" b="1" dirty="0">
                <a:latin typeface="Cambria"/>
                <a:cs typeface="Cambria"/>
              </a:rPr>
              <a:t>      </a:t>
            </a:r>
            <a:r>
              <a:rPr lang="en-US" sz="2800" b="1" dirty="0" err="1">
                <a:latin typeface="Cambria"/>
                <a:cs typeface="Cambria"/>
              </a:rPr>
              <a:t>Minesh</a:t>
            </a:r>
            <a:r>
              <a:rPr lang="en-US" sz="2800" b="1" dirty="0">
                <a:latin typeface="Cambria"/>
                <a:cs typeface="Cambria"/>
              </a:rPr>
              <a:t> Patel  </a:t>
            </a:r>
          </a:p>
          <a:p>
            <a:pPr marL="0" indent="0" algn="ctr">
              <a:buNone/>
            </a:pPr>
            <a:r>
              <a:rPr lang="en-US" sz="2800" b="1" dirty="0">
                <a:latin typeface="Cambria"/>
                <a:cs typeface="Cambria"/>
              </a:rPr>
              <a:t>Hasan Hassan     </a:t>
            </a:r>
            <a:r>
              <a:rPr lang="en-US" b="1" dirty="0">
                <a:latin typeface="Cambria"/>
                <a:cs typeface="Cambria"/>
              </a:rPr>
              <a:t>  Lois </a:t>
            </a:r>
            <a:r>
              <a:rPr lang="en-US" b="1" dirty="0" err="1">
                <a:latin typeface="Cambria"/>
                <a:cs typeface="Cambria"/>
              </a:rPr>
              <a:t>Orosa</a:t>
            </a:r>
            <a:r>
              <a:rPr lang="en-US" b="1" dirty="0">
                <a:latin typeface="Cambria"/>
                <a:cs typeface="Cambria"/>
              </a:rPr>
              <a:t>       </a:t>
            </a:r>
            <a:r>
              <a:rPr lang="en-US" sz="2800" b="1" dirty="0" err="1">
                <a:latin typeface="Cambria"/>
                <a:cs typeface="Cambria"/>
              </a:rPr>
              <a:t>Onur</a:t>
            </a:r>
            <a:r>
              <a:rPr lang="en-US" sz="2800" b="1" dirty="0">
                <a:latin typeface="Cambria"/>
                <a:cs typeface="Cambria"/>
              </a:rPr>
              <a:t> </a:t>
            </a:r>
            <a:r>
              <a:rPr lang="en-US" sz="2800" b="1" dirty="0" err="1">
                <a:latin typeface="Cambria"/>
                <a:cs typeface="Cambria"/>
              </a:rPr>
              <a:t>Mutlu</a:t>
            </a:r>
            <a:r>
              <a:rPr lang="en-US" sz="2800" b="1" dirty="0">
                <a:latin typeface="Cambria"/>
                <a:cs typeface="Cambria"/>
              </a:rPr>
              <a:t>  </a:t>
            </a:r>
            <a:endParaRPr lang="en-US" sz="2800" dirty="0">
              <a:latin typeface="Cambria"/>
              <a:cs typeface="Cambria"/>
            </a:endParaRPr>
          </a:p>
        </p:txBody>
      </p:sp>
      <p:pic>
        <p:nvPicPr>
          <p:cNvPr id="1026" name="Picture 2" descr="http://www.euroc-project.eu/fileadmin/imgEuroc/eurocConsortiumLogos/eth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81665" y="5809318"/>
            <a:ext cx="2397512" cy="49249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seaphages.org/media/institutions/Burgundy_CMU_JPG_Logo.jpg"/>
          <p:cNvPicPr>
            <a:picLocks noChangeAspect="1" noChangeArrowheads="1"/>
          </p:cNvPicPr>
          <p:nvPr/>
        </p:nvPicPr>
        <p:blipFill rotWithShape="1">
          <a:blip r:embed="rId4">
            <a:extLst>
              <a:ext uri="{28A0092B-C50C-407E-A947-70E740481C1C}">
                <a14:useLocalDpi xmlns:a14="http://schemas.microsoft.com/office/drawing/2010/main" val="0"/>
              </a:ext>
            </a:extLst>
          </a:blip>
          <a:srcRect t="27653" b="26959"/>
          <a:stretch/>
        </p:blipFill>
        <p:spPr bwMode="auto">
          <a:xfrm>
            <a:off x="486472" y="5720750"/>
            <a:ext cx="4085528" cy="66962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216900" y="4670821"/>
            <a:ext cx="2710200" cy="783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80189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Executive Summary</a:t>
            </a:r>
          </a:p>
        </p:txBody>
      </p:sp>
      <p:sp>
        <p:nvSpPr>
          <p:cNvPr id="3" name="Content Placeholder 2"/>
          <p:cNvSpPr>
            <a:spLocks noGrp="1"/>
          </p:cNvSpPr>
          <p:nvPr>
            <p:ph idx="1"/>
          </p:nvPr>
        </p:nvSpPr>
        <p:spPr>
          <a:xfrm>
            <a:off x="75990" y="807706"/>
            <a:ext cx="9068009" cy="5720685"/>
          </a:xfrm>
        </p:spPr>
        <p:txBody>
          <a:bodyPr/>
          <a:lstStyle/>
          <a:p>
            <a:pPr marL="274320" lvl="1" indent="-274320">
              <a:spcBef>
                <a:spcPts val="400"/>
              </a:spcBef>
              <a:buFont typeface="Arial" pitchFamily="34" charset="0"/>
              <a:buChar char="•"/>
            </a:pPr>
            <a:r>
              <a:rPr lang="en-US" sz="2200" b="1" u="sng" dirty="0"/>
              <a:t>Motivation</a:t>
            </a:r>
            <a:r>
              <a:rPr lang="en-US" sz="2200" dirty="0"/>
              <a:t>: High-throughput true random numbers enable system security and various randomized algorithms. </a:t>
            </a:r>
          </a:p>
          <a:p>
            <a:pPr marL="749300" lvl="2" indent="-396875">
              <a:spcBef>
                <a:spcPts val="400"/>
              </a:spcBef>
            </a:pPr>
            <a:r>
              <a:rPr lang="en-US" sz="2000" dirty="0"/>
              <a:t>Many systems (e.g., IoT, mobile, embedded) do not have dedicated </a:t>
            </a:r>
            <a:r>
              <a:rPr lang="en-US" sz="2000" b="1" dirty="0"/>
              <a:t>True Random Number Generator (TRNG)</a:t>
            </a:r>
            <a:r>
              <a:rPr lang="en-US" sz="2000" dirty="0"/>
              <a:t> hardware but have DRAM devices</a:t>
            </a:r>
          </a:p>
          <a:p>
            <a:pPr marL="731520" lvl="2" indent="-274320">
              <a:spcBef>
                <a:spcPts val="400"/>
              </a:spcBef>
            </a:pPr>
            <a:endParaRPr lang="en-US" sz="100" dirty="0"/>
          </a:p>
          <a:p>
            <a:pPr marL="274320" indent="-274320">
              <a:spcBef>
                <a:spcPts val="400"/>
              </a:spcBef>
            </a:pPr>
            <a:r>
              <a:rPr lang="en-US" sz="2200" b="1" u="sng" dirty="0">
                <a:solidFill>
                  <a:srgbClr val="C00000"/>
                </a:solidFill>
              </a:rPr>
              <a:t>Problem</a:t>
            </a:r>
            <a:r>
              <a:rPr lang="en-US" sz="2200" dirty="0">
                <a:solidFill>
                  <a:srgbClr val="C00000"/>
                </a:solidFill>
              </a:rPr>
              <a:t>: Current DRAM-based TRNGs either </a:t>
            </a:r>
          </a:p>
          <a:p>
            <a:pPr marL="685800" indent="-395288">
              <a:spcBef>
                <a:spcPts val="400"/>
              </a:spcBef>
              <a:buFont typeface="+mj-lt"/>
              <a:buAutoNum type="arabicPeriod"/>
            </a:pPr>
            <a:r>
              <a:rPr lang="en-US" sz="2200" dirty="0">
                <a:solidFill>
                  <a:srgbClr val="C00000"/>
                </a:solidFill>
              </a:rPr>
              <a:t>do </a:t>
            </a:r>
            <a:r>
              <a:rPr lang="en-US" sz="2200" b="1" dirty="0">
                <a:solidFill>
                  <a:srgbClr val="C00000"/>
                </a:solidFill>
              </a:rPr>
              <a:t>not</a:t>
            </a:r>
            <a:r>
              <a:rPr lang="en-US" sz="2200" dirty="0">
                <a:solidFill>
                  <a:srgbClr val="C00000"/>
                </a:solidFill>
              </a:rPr>
              <a:t> sample a fundamentally non-deterministic entropy source             </a:t>
            </a:r>
          </a:p>
          <a:p>
            <a:pPr marL="685800" indent="-395288">
              <a:spcBef>
                <a:spcPts val="400"/>
              </a:spcBef>
              <a:buFont typeface="+mj-lt"/>
              <a:buAutoNum type="arabicPeriod"/>
            </a:pPr>
            <a:r>
              <a:rPr lang="en-US" sz="2200" dirty="0">
                <a:solidFill>
                  <a:srgbClr val="C00000"/>
                </a:solidFill>
              </a:rPr>
              <a:t>are </a:t>
            </a:r>
            <a:r>
              <a:rPr lang="en-US" sz="2200" b="1" dirty="0">
                <a:solidFill>
                  <a:srgbClr val="C00000"/>
                </a:solidFill>
              </a:rPr>
              <a:t>too slow </a:t>
            </a:r>
            <a:r>
              <a:rPr lang="en-US" sz="2200" dirty="0">
                <a:solidFill>
                  <a:srgbClr val="C00000"/>
                </a:solidFill>
              </a:rPr>
              <a:t>for continuous high-throughput operation </a:t>
            </a:r>
          </a:p>
          <a:p>
            <a:pPr marL="0" indent="0">
              <a:spcBef>
                <a:spcPts val="400"/>
              </a:spcBef>
              <a:buNone/>
            </a:pPr>
            <a:endParaRPr lang="en-US" sz="100" dirty="0">
              <a:solidFill>
                <a:srgbClr val="C00000"/>
              </a:solidFill>
            </a:endParaRPr>
          </a:p>
          <a:p>
            <a:pPr marL="274320" indent="-274320">
              <a:spcBef>
                <a:spcPts val="400"/>
              </a:spcBef>
            </a:pPr>
            <a:r>
              <a:rPr lang="en-US" sz="2200" b="1" u="sng" dirty="0">
                <a:solidFill>
                  <a:schemeClr val="accent1">
                    <a:lumMod val="75000"/>
                  </a:schemeClr>
                </a:solidFill>
              </a:rPr>
              <a:t>Goal</a:t>
            </a:r>
            <a:r>
              <a:rPr lang="en-US" sz="2200" dirty="0">
                <a:solidFill>
                  <a:schemeClr val="accent1">
                    <a:lumMod val="75000"/>
                  </a:schemeClr>
                </a:solidFill>
              </a:rPr>
              <a:t>: A novel and effective TRNG that uses </a:t>
            </a:r>
            <a:r>
              <a:rPr lang="en-US" sz="2200" b="1" dirty="0">
                <a:solidFill>
                  <a:schemeClr val="accent1">
                    <a:lumMod val="75000"/>
                  </a:schemeClr>
                </a:solidFill>
              </a:rPr>
              <a:t>existing</a:t>
            </a:r>
            <a:r>
              <a:rPr lang="en-US" sz="2200" dirty="0">
                <a:solidFill>
                  <a:schemeClr val="accent1">
                    <a:lumMod val="75000"/>
                  </a:schemeClr>
                </a:solidFill>
              </a:rPr>
              <a:t> commodity DRAM to provide random values with 1) </a:t>
            </a:r>
            <a:r>
              <a:rPr lang="en-US" sz="2200" b="1" dirty="0">
                <a:solidFill>
                  <a:schemeClr val="accent1">
                    <a:lumMod val="75000"/>
                  </a:schemeClr>
                </a:solidFill>
              </a:rPr>
              <a:t>high-throughput,</a:t>
            </a:r>
            <a:r>
              <a:rPr lang="en-US" sz="2200" dirty="0">
                <a:solidFill>
                  <a:schemeClr val="accent1">
                    <a:lumMod val="75000"/>
                  </a:schemeClr>
                </a:solidFill>
              </a:rPr>
              <a:t> 2) </a:t>
            </a:r>
            <a:r>
              <a:rPr lang="en-US" sz="2200" b="1" dirty="0">
                <a:solidFill>
                  <a:schemeClr val="accent1">
                    <a:lumMod val="75000"/>
                  </a:schemeClr>
                </a:solidFill>
              </a:rPr>
              <a:t>low latency </a:t>
            </a:r>
            <a:r>
              <a:rPr lang="en-US" sz="2200" dirty="0">
                <a:solidFill>
                  <a:schemeClr val="accent1">
                    <a:lumMod val="75000"/>
                  </a:schemeClr>
                </a:solidFill>
              </a:rPr>
              <a:t>and 3) no adverse effect on concurrently running applications</a:t>
            </a:r>
          </a:p>
          <a:p>
            <a:pPr marL="274320" indent="-274320">
              <a:spcBef>
                <a:spcPts val="400"/>
              </a:spcBef>
            </a:pPr>
            <a:endParaRPr lang="en-US" sz="100" dirty="0">
              <a:solidFill>
                <a:schemeClr val="accent1">
                  <a:lumMod val="75000"/>
                </a:schemeClr>
              </a:solidFill>
            </a:endParaRPr>
          </a:p>
          <a:p>
            <a:pPr marL="274320" indent="-274320">
              <a:spcBef>
                <a:spcPts val="400"/>
              </a:spcBef>
            </a:pPr>
            <a:r>
              <a:rPr lang="en-US" sz="2200" b="1" u="sng" dirty="0">
                <a:solidFill>
                  <a:schemeClr val="accent6">
                    <a:lumMod val="75000"/>
                  </a:schemeClr>
                </a:solidFill>
              </a:rPr>
              <a:t>D-</a:t>
            </a:r>
            <a:r>
              <a:rPr lang="en-US" sz="2200" b="1" u="sng" dirty="0" err="1">
                <a:solidFill>
                  <a:schemeClr val="accent6">
                    <a:lumMod val="75000"/>
                  </a:schemeClr>
                </a:solidFill>
              </a:rPr>
              <a:t>RaNGe</a:t>
            </a:r>
            <a:r>
              <a:rPr lang="en-US" sz="2200" b="1" u="sng" dirty="0">
                <a:solidFill>
                  <a:schemeClr val="accent6">
                    <a:lumMod val="75000"/>
                  </a:schemeClr>
                </a:solidFill>
              </a:rPr>
              <a:t>:</a:t>
            </a:r>
            <a:r>
              <a:rPr lang="en-US" sz="2200" b="1" dirty="0">
                <a:solidFill>
                  <a:schemeClr val="accent6">
                    <a:lumMod val="75000"/>
                  </a:schemeClr>
                </a:solidFill>
              </a:rPr>
              <a:t> </a:t>
            </a:r>
            <a:r>
              <a:rPr lang="en-US" sz="2200" dirty="0">
                <a:solidFill>
                  <a:schemeClr val="accent6">
                    <a:lumMod val="75000"/>
                  </a:schemeClr>
                </a:solidFill>
              </a:rPr>
              <a:t>Reduce DRAM access latency </a:t>
            </a:r>
            <a:r>
              <a:rPr lang="en-US" sz="2200" b="1" dirty="0">
                <a:solidFill>
                  <a:schemeClr val="accent6">
                    <a:lumMod val="75000"/>
                  </a:schemeClr>
                </a:solidFill>
              </a:rPr>
              <a:t>below</a:t>
            </a:r>
            <a:r>
              <a:rPr lang="en-US" sz="2200" dirty="0">
                <a:solidFill>
                  <a:schemeClr val="accent6">
                    <a:lumMod val="75000"/>
                  </a:schemeClr>
                </a:solidFill>
              </a:rPr>
              <a:t> </a:t>
            </a:r>
            <a:r>
              <a:rPr lang="en-US" sz="2200" b="1" dirty="0">
                <a:solidFill>
                  <a:schemeClr val="accent6">
                    <a:lumMod val="75000"/>
                  </a:schemeClr>
                </a:solidFill>
              </a:rPr>
              <a:t>reliable values </a:t>
            </a:r>
            <a:r>
              <a:rPr lang="en-US" sz="2200" dirty="0">
                <a:solidFill>
                  <a:schemeClr val="accent6">
                    <a:lumMod val="75000"/>
                  </a:schemeClr>
                </a:solidFill>
              </a:rPr>
              <a:t>and exploit DRAM cells’ failure probabilities to generate random values </a:t>
            </a:r>
          </a:p>
          <a:p>
            <a:pPr marL="274320" indent="-274320">
              <a:spcBef>
                <a:spcPts val="400"/>
              </a:spcBef>
            </a:pPr>
            <a:endParaRPr lang="en-US" sz="100" b="1" u="sng" dirty="0">
              <a:solidFill>
                <a:schemeClr val="accent6">
                  <a:lumMod val="75000"/>
                </a:schemeClr>
              </a:solidFill>
            </a:endParaRPr>
          </a:p>
          <a:p>
            <a:pPr marL="274320" indent="-274320">
              <a:spcBef>
                <a:spcPts val="400"/>
              </a:spcBef>
            </a:pPr>
            <a:r>
              <a:rPr lang="en-US" sz="2200" b="1" u="sng" dirty="0">
                <a:solidFill>
                  <a:srgbClr val="7030A0"/>
                </a:solidFill>
              </a:rPr>
              <a:t>Evaluation:</a:t>
            </a:r>
            <a:r>
              <a:rPr lang="en-US" sz="2200" dirty="0">
                <a:solidFill>
                  <a:srgbClr val="7030A0"/>
                </a:solidFill>
              </a:rPr>
              <a:t> </a:t>
            </a:r>
          </a:p>
          <a:p>
            <a:pPr marL="644525" lvl="1" indent="-354013">
              <a:spcBef>
                <a:spcPts val="400"/>
              </a:spcBef>
              <a:buFont typeface="+mj-lt"/>
              <a:buAutoNum type="arabicPeriod"/>
            </a:pPr>
            <a:r>
              <a:rPr lang="en-US" sz="2200" dirty="0">
                <a:solidFill>
                  <a:srgbClr val="7030A0"/>
                </a:solidFill>
              </a:rPr>
              <a:t> Experimentally characterize </a:t>
            </a:r>
            <a:r>
              <a:rPr lang="en-US" sz="2200" b="1" dirty="0">
                <a:solidFill>
                  <a:srgbClr val="7030A0"/>
                </a:solidFill>
              </a:rPr>
              <a:t>282 real LPDDR4 DRAM devices </a:t>
            </a:r>
            <a:endParaRPr lang="en-US" sz="2200" dirty="0">
              <a:solidFill>
                <a:srgbClr val="7030A0"/>
              </a:solidFill>
            </a:endParaRPr>
          </a:p>
          <a:p>
            <a:pPr marL="644525" lvl="2" indent="-354013">
              <a:spcBef>
                <a:spcPts val="400"/>
              </a:spcBef>
              <a:buAutoNum type="arabicPeriod" startAt="2"/>
            </a:pPr>
            <a:r>
              <a:rPr lang="en-US" sz="2200" dirty="0">
                <a:solidFill>
                  <a:srgbClr val="7030A0"/>
                </a:solidFill>
              </a:rPr>
              <a:t> </a:t>
            </a:r>
            <a:r>
              <a:rPr lang="en-US" sz="2200" b="1" dirty="0">
                <a:solidFill>
                  <a:srgbClr val="7030A0"/>
                </a:solidFill>
              </a:rPr>
              <a:t>D-</a:t>
            </a:r>
            <a:r>
              <a:rPr lang="en-US" sz="2200" b="1" dirty="0" err="1">
                <a:solidFill>
                  <a:srgbClr val="7030A0"/>
                </a:solidFill>
              </a:rPr>
              <a:t>RaNGe</a:t>
            </a:r>
            <a:r>
              <a:rPr lang="en-US" sz="2200" b="1" dirty="0">
                <a:solidFill>
                  <a:srgbClr val="7030A0"/>
                </a:solidFill>
              </a:rPr>
              <a:t> </a:t>
            </a:r>
            <a:r>
              <a:rPr lang="en-US" sz="2200" dirty="0">
                <a:solidFill>
                  <a:srgbClr val="7030A0"/>
                </a:solidFill>
              </a:rPr>
              <a:t>(</a:t>
            </a:r>
            <a:r>
              <a:rPr lang="en-US" sz="2200" b="1" dirty="0">
                <a:solidFill>
                  <a:srgbClr val="7030A0"/>
                </a:solidFill>
              </a:rPr>
              <a:t>717.4 Mb/s</a:t>
            </a:r>
            <a:r>
              <a:rPr lang="en-US" sz="2200" dirty="0">
                <a:solidFill>
                  <a:srgbClr val="7030A0"/>
                </a:solidFill>
              </a:rPr>
              <a:t>) has significantly higher throughput (</a:t>
            </a:r>
            <a:r>
              <a:rPr lang="en-US" sz="2200" b="1" dirty="0">
                <a:solidFill>
                  <a:srgbClr val="7030A0"/>
                </a:solidFill>
              </a:rPr>
              <a:t>211x</a:t>
            </a:r>
            <a:r>
              <a:rPr lang="en-US" sz="2200" dirty="0">
                <a:solidFill>
                  <a:srgbClr val="7030A0"/>
                </a:solidFill>
              </a:rPr>
              <a:t>)</a:t>
            </a:r>
          </a:p>
          <a:p>
            <a:pPr marL="644525" lvl="2" indent="-354013">
              <a:spcBef>
                <a:spcPts val="400"/>
              </a:spcBef>
              <a:buAutoNum type="arabicPeriod" startAt="2"/>
            </a:pPr>
            <a:r>
              <a:rPr lang="en-US" sz="2200" dirty="0">
                <a:solidFill>
                  <a:srgbClr val="7030A0"/>
                </a:solidFill>
              </a:rPr>
              <a:t> </a:t>
            </a:r>
            <a:r>
              <a:rPr lang="en-US" sz="2200" b="1" dirty="0">
                <a:solidFill>
                  <a:srgbClr val="7030A0"/>
                </a:solidFill>
              </a:rPr>
              <a:t>D-</a:t>
            </a:r>
            <a:r>
              <a:rPr lang="en-US" sz="2200" b="1" dirty="0" err="1">
                <a:solidFill>
                  <a:srgbClr val="7030A0"/>
                </a:solidFill>
              </a:rPr>
              <a:t>RaNGe</a:t>
            </a:r>
            <a:r>
              <a:rPr lang="en-US" sz="2200" b="1" dirty="0">
                <a:solidFill>
                  <a:srgbClr val="7030A0"/>
                </a:solidFill>
              </a:rPr>
              <a:t> </a:t>
            </a:r>
            <a:r>
              <a:rPr lang="en-US" sz="2200" dirty="0">
                <a:solidFill>
                  <a:srgbClr val="7030A0"/>
                </a:solidFill>
              </a:rPr>
              <a:t>(</a:t>
            </a:r>
            <a:r>
              <a:rPr lang="en-US" sz="2200" b="1" dirty="0">
                <a:solidFill>
                  <a:srgbClr val="7030A0"/>
                </a:solidFill>
              </a:rPr>
              <a:t>100ns</a:t>
            </a:r>
            <a:r>
              <a:rPr lang="en-US" sz="2200" dirty="0">
                <a:solidFill>
                  <a:srgbClr val="7030A0"/>
                </a:solidFill>
              </a:rPr>
              <a:t>)</a:t>
            </a:r>
            <a:r>
              <a:rPr lang="en-US" sz="2200" b="1" dirty="0">
                <a:solidFill>
                  <a:srgbClr val="7030A0"/>
                </a:solidFill>
              </a:rPr>
              <a:t> </a:t>
            </a:r>
            <a:r>
              <a:rPr lang="en-US" sz="2200" dirty="0">
                <a:solidFill>
                  <a:srgbClr val="7030A0"/>
                </a:solidFill>
              </a:rPr>
              <a:t>has significantly lower latency (</a:t>
            </a:r>
            <a:r>
              <a:rPr lang="en-US" sz="2200" b="1" dirty="0">
                <a:solidFill>
                  <a:srgbClr val="7030A0"/>
                </a:solidFill>
              </a:rPr>
              <a:t>180x</a:t>
            </a:r>
            <a:r>
              <a:rPr lang="en-US" sz="2200" dirty="0">
                <a:solidFill>
                  <a:srgbClr val="7030A0"/>
                </a:solidFill>
              </a:rPr>
              <a:t>)</a:t>
            </a:r>
          </a:p>
          <a:p>
            <a:pPr marL="290512" lvl="2" indent="0">
              <a:spcBef>
                <a:spcPts val="400"/>
              </a:spcBef>
              <a:buNone/>
            </a:pPr>
            <a:endParaRPr lang="en-US" sz="2200" b="1" u="sng" dirty="0"/>
          </a:p>
          <a:p>
            <a:pPr marL="731520" lvl="1" indent="-274320">
              <a:spcBef>
                <a:spcPts val="400"/>
              </a:spcBef>
            </a:pPr>
            <a:endParaRPr lang="tr-TR" sz="2200" b="1" u="sng" dirty="0"/>
          </a:p>
          <a:p>
            <a:endParaRPr lang="en-US" sz="2200" dirty="0"/>
          </a:p>
        </p:txBody>
      </p:sp>
    </p:spTree>
    <p:extLst>
      <p:ext uri="{BB962C8B-B14F-4D97-AF65-F5344CB8AC3E}">
        <p14:creationId xmlns:p14="http://schemas.microsoft.com/office/powerpoint/2010/main" val="2127207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p:cNvSpPr/>
          <p:nvPr/>
        </p:nvSpPr>
        <p:spPr>
          <a:xfrm>
            <a:off x="164730" y="5862335"/>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p:cNvSpPr/>
          <p:nvPr/>
        </p:nvSpPr>
        <p:spPr>
          <a:xfrm>
            <a:off x="164730" y="4143092"/>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32"/>
          <p:cNvSpPr/>
          <p:nvPr/>
        </p:nvSpPr>
        <p:spPr>
          <a:xfrm>
            <a:off x="164730" y="3647545"/>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p:cNvSpPr/>
          <p:nvPr/>
        </p:nvSpPr>
        <p:spPr>
          <a:xfrm>
            <a:off x="873303" y="5433785"/>
            <a:ext cx="8094161" cy="36512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7"/>
          <p:cNvSpPr/>
          <p:nvPr/>
        </p:nvSpPr>
        <p:spPr>
          <a:xfrm>
            <a:off x="873992" y="2745179"/>
            <a:ext cx="8094161"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p:cNvSpPr/>
          <p:nvPr/>
        </p:nvSpPr>
        <p:spPr>
          <a:xfrm>
            <a:off x="171757" y="1852296"/>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p:cNvSpPr/>
          <p:nvPr/>
        </p:nvSpPr>
        <p:spPr>
          <a:xfrm>
            <a:off x="170268" y="1340844"/>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p:cNvSpPr/>
          <p:nvPr/>
        </p:nvSpPr>
        <p:spPr>
          <a:xfrm>
            <a:off x="164123" y="3143056"/>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p:cNvSpPr/>
          <p:nvPr/>
        </p:nvSpPr>
        <p:spPr>
          <a:xfrm>
            <a:off x="865971" y="2370745"/>
            <a:ext cx="8102183"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p:cNvSpPr/>
          <p:nvPr/>
        </p:nvSpPr>
        <p:spPr>
          <a:xfrm>
            <a:off x="163548" y="831660"/>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lstStyle/>
          <a:p>
            <a:r>
              <a:rPr lang="en-US" b="1" dirty="0"/>
              <a:t>D-</a:t>
            </a:r>
            <a:r>
              <a:rPr lang="en-US" b="1" dirty="0" err="1"/>
              <a:t>RaNGe</a:t>
            </a:r>
            <a:r>
              <a:rPr lang="en-US" b="1" dirty="0"/>
              <a:t> Outline</a:t>
            </a:r>
          </a:p>
        </p:txBody>
      </p:sp>
      <p:sp>
        <p:nvSpPr>
          <p:cNvPr id="29" name="Rectangle 28"/>
          <p:cNvSpPr/>
          <p:nvPr/>
        </p:nvSpPr>
        <p:spPr>
          <a:xfrm>
            <a:off x="873992" y="5035200"/>
            <a:ext cx="8094161" cy="35875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29"/>
          <p:cNvSpPr/>
          <p:nvPr/>
        </p:nvSpPr>
        <p:spPr>
          <a:xfrm>
            <a:off x="865971" y="4660062"/>
            <a:ext cx="8102183" cy="33601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358999" y="828096"/>
            <a:ext cx="8122024" cy="5318753"/>
          </a:xfrm>
        </p:spPr>
        <p:txBody>
          <a:bodyPr/>
          <a:lstStyle/>
          <a:p>
            <a:pPr marL="0" indent="0">
              <a:buNone/>
            </a:pPr>
            <a:r>
              <a:rPr lang="en-US" sz="2800" dirty="0">
                <a:solidFill>
                  <a:schemeClr val="bg1"/>
                </a:solidFill>
              </a:rPr>
              <a:t>Motivation </a:t>
            </a:r>
          </a:p>
          <a:p>
            <a:pPr marL="0" indent="0">
              <a:buNone/>
            </a:pPr>
            <a:r>
              <a:rPr lang="en-US" sz="2800" dirty="0">
                <a:solidFill>
                  <a:schemeClr val="bg1"/>
                </a:solidFill>
              </a:rPr>
              <a:t>Effective True Random Number Generators</a:t>
            </a:r>
          </a:p>
          <a:p>
            <a:pPr marL="0" indent="0">
              <a:buNone/>
            </a:pPr>
            <a:r>
              <a:rPr lang="en-US" sz="2800" dirty="0">
                <a:solidFill>
                  <a:schemeClr val="bg1"/>
                </a:solidFill>
              </a:rPr>
              <a:t>D-</a:t>
            </a:r>
            <a:r>
              <a:rPr lang="en-US" sz="2800" dirty="0" err="1">
                <a:solidFill>
                  <a:schemeClr val="bg1"/>
                </a:solidFill>
              </a:rPr>
              <a:t>RaNGe</a:t>
            </a:r>
            <a:endParaRPr lang="en-US" sz="2800" dirty="0">
              <a:solidFill>
                <a:schemeClr val="bg1"/>
              </a:solidFill>
            </a:endParaRPr>
          </a:p>
          <a:p>
            <a:pPr marL="457200" lvl="1" indent="0">
              <a:buNone/>
            </a:pPr>
            <a:r>
              <a:rPr lang="en-US" sz="2400" dirty="0">
                <a:solidFill>
                  <a:schemeClr val="bg1"/>
                </a:solidFill>
              </a:rPr>
              <a:t>DRAM Operation</a:t>
            </a:r>
          </a:p>
          <a:p>
            <a:pPr marL="457200" lvl="1" indent="0">
              <a:buNone/>
            </a:pPr>
            <a:r>
              <a:rPr lang="en-US" sz="2400" dirty="0">
                <a:solidFill>
                  <a:schemeClr val="bg1"/>
                </a:solidFill>
              </a:rPr>
              <a:t>Key Idea</a:t>
            </a:r>
          </a:p>
          <a:p>
            <a:pPr marL="0" indent="0">
              <a:buNone/>
            </a:pPr>
            <a:r>
              <a:rPr lang="en-US" sz="2800" dirty="0">
                <a:solidFill>
                  <a:schemeClr val="bg1"/>
                </a:solidFill>
              </a:rPr>
              <a:t>Methodology</a:t>
            </a:r>
          </a:p>
          <a:p>
            <a:pPr marL="0" indent="0">
              <a:buNone/>
            </a:pPr>
            <a:r>
              <a:rPr lang="en-US" sz="2800" dirty="0">
                <a:solidFill>
                  <a:schemeClr val="bg1"/>
                </a:solidFill>
              </a:rPr>
              <a:t>Results</a:t>
            </a:r>
          </a:p>
          <a:p>
            <a:pPr marL="0" indent="0">
              <a:buNone/>
            </a:pPr>
            <a:r>
              <a:rPr lang="en-US" sz="2800" dirty="0">
                <a:solidFill>
                  <a:schemeClr val="bg1"/>
                </a:solidFill>
              </a:rPr>
              <a:t>Prior work on DRAM-based TRNGs</a:t>
            </a:r>
          </a:p>
          <a:p>
            <a:pPr marL="457200" lvl="1" indent="0">
              <a:buNone/>
            </a:pPr>
            <a:r>
              <a:rPr lang="en-US" sz="2400" dirty="0">
                <a:solidFill>
                  <a:schemeClr val="bg1"/>
                </a:solidFill>
              </a:rPr>
              <a:t>Command scheduling</a:t>
            </a:r>
          </a:p>
          <a:p>
            <a:pPr marL="457200" lvl="1" indent="0">
              <a:buNone/>
            </a:pPr>
            <a:r>
              <a:rPr lang="en-US" sz="2400" dirty="0">
                <a:solidFill>
                  <a:schemeClr val="bg1"/>
                </a:solidFill>
              </a:rPr>
              <a:t>Cell charge retention</a:t>
            </a:r>
          </a:p>
          <a:p>
            <a:pPr marL="457200" lvl="1" indent="0">
              <a:buNone/>
            </a:pPr>
            <a:r>
              <a:rPr lang="en-US" sz="2400" dirty="0">
                <a:solidFill>
                  <a:schemeClr val="bg1"/>
                </a:solidFill>
              </a:rPr>
              <a:t>Start-up values</a:t>
            </a:r>
          </a:p>
          <a:p>
            <a:pPr marL="0" indent="0">
              <a:buNone/>
            </a:pPr>
            <a:r>
              <a:rPr lang="en-US" sz="2800" dirty="0">
                <a:solidFill>
                  <a:schemeClr val="bg1"/>
                </a:solidFill>
              </a:rPr>
              <a:t>Summary</a:t>
            </a:r>
          </a:p>
        </p:txBody>
      </p:sp>
    </p:spTree>
    <p:extLst>
      <p:ext uri="{BB962C8B-B14F-4D97-AF65-F5344CB8AC3E}">
        <p14:creationId xmlns:p14="http://schemas.microsoft.com/office/powerpoint/2010/main" val="426441741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p:cNvSpPr/>
          <p:nvPr/>
        </p:nvSpPr>
        <p:spPr>
          <a:xfrm>
            <a:off x="164730" y="5862335"/>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p:cNvSpPr/>
          <p:nvPr/>
        </p:nvSpPr>
        <p:spPr>
          <a:xfrm>
            <a:off x="164730" y="4143092"/>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32"/>
          <p:cNvSpPr/>
          <p:nvPr/>
        </p:nvSpPr>
        <p:spPr>
          <a:xfrm>
            <a:off x="164730" y="3647545"/>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p:cNvSpPr/>
          <p:nvPr/>
        </p:nvSpPr>
        <p:spPr>
          <a:xfrm>
            <a:off x="873303" y="5433785"/>
            <a:ext cx="8094161" cy="36512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7"/>
          <p:cNvSpPr/>
          <p:nvPr/>
        </p:nvSpPr>
        <p:spPr>
          <a:xfrm>
            <a:off x="873992" y="2745179"/>
            <a:ext cx="8094161"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p:cNvSpPr/>
          <p:nvPr/>
        </p:nvSpPr>
        <p:spPr>
          <a:xfrm>
            <a:off x="171757" y="1852296"/>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p:cNvSpPr/>
          <p:nvPr/>
        </p:nvSpPr>
        <p:spPr>
          <a:xfrm>
            <a:off x="170268" y="1340844"/>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p:cNvSpPr/>
          <p:nvPr/>
        </p:nvSpPr>
        <p:spPr>
          <a:xfrm>
            <a:off x="164123" y="3143056"/>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p:cNvSpPr/>
          <p:nvPr/>
        </p:nvSpPr>
        <p:spPr>
          <a:xfrm>
            <a:off x="865971" y="2370745"/>
            <a:ext cx="8102183"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p:cNvSpPr/>
          <p:nvPr/>
        </p:nvSpPr>
        <p:spPr>
          <a:xfrm>
            <a:off x="163548" y="831660"/>
            <a:ext cx="8799068" cy="477987"/>
          </a:xfrm>
          <a:prstGeom prst="rect">
            <a:avLst/>
          </a:prstGeom>
          <a:solidFill>
            <a:srgbClr val="5481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lstStyle/>
          <a:p>
            <a:r>
              <a:rPr lang="en-US" b="1" dirty="0"/>
              <a:t>D-</a:t>
            </a:r>
            <a:r>
              <a:rPr lang="en-US" b="1" dirty="0" err="1"/>
              <a:t>RaNGe</a:t>
            </a:r>
            <a:r>
              <a:rPr lang="en-US" b="1" dirty="0"/>
              <a:t> Outline</a:t>
            </a:r>
          </a:p>
        </p:txBody>
      </p:sp>
      <p:sp>
        <p:nvSpPr>
          <p:cNvPr id="29" name="Rectangle 28"/>
          <p:cNvSpPr/>
          <p:nvPr/>
        </p:nvSpPr>
        <p:spPr>
          <a:xfrm>
            <a:off x="873992" y="5035200"/>
            <a:ext cx="8094161" cy="35875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29"/>
          <p:cNvSpPr/>
          <p:nvPr/>
        </p:nvSpPr>
        <p:spPr>
          <a:xfrm>
            <a:off x="865971" y="4660062"/>
            <a:ext cx="8102183" cy="33601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358999" y="828096"/>
            <a:ext cx="8122024" cy="5318753"/>
          </a:xfrm>
        </p:spPr>
        <p:txBody>
          <a:bodyPr/>
          <a:lstStyle/>
          <a:p>
            <a:pPr marL="0" indent="0">
              <a:buNone/>
            </a:pPr>
            <a:r>
              <a:rPr lang="en-US" sz="2800" dirty="0">
                <a:solidFill>
                  <a:schemeClr val="bg1"/>
                </a:solidFill>
              </a:rPr>
              <a:t>Motivation </a:t>
            </a:r>
          </a:p>
          <a:p>
            <a:pPr marL="0" indent="0">
              <a:buNone/>
            </a:pPr>
            <a:r>
              <a:rPr lang="en-US" sz="2800" dirty="0">
                <a:solidFill>
                  <a:schemeClr val="bg1"/>
                </a:solidFill>
              </a:rPr>
              <a:t>Effective True Random Number Generators</a:t>
            </a:r>
          </a:p>
          <a:p>
            <a:pPr marL="0" indent="0">
              <a:buNone/>
            </a:pPr>
            <a:r>
              <a:rPr lang="en-US" sz="2800" dirty="0">
                <a:solidFill>
                  <a:schemeClr val="bg1"/>
                </a:solidFill>
              </a:rPr>
              <a:t>D-</a:t>
            </a:r>
            <a:r>
              <a:rPr lang="en-US" sz="2800" dirty="0" err="1">
                <a:solidFill>
                  <a:schemeClr val="bg1"/>
                </a:solidFill>
              </a:rPr>
              <a:t>RaNGe</a:t>
            </a:r>
            <a:endParaRPr lang="en-US" sz="2800" dirty="0">
              <a:solidFill>
                <a:schemeClr val="bg1"/>
              </a:solidFill>
            </a:endParaRPr>
          </a:p>
          <a:p>
            <a:pPr marL="457200" lvl="1" indent="0">
              <a:buNone/>
            </a:pPr>
            <a:r>
              <a:rPr lang="en-US" sz="2400" dirty="0">
                <a:solidFill>
                  <a:schemeClr val="bg1"/>
                </a:solidFill>
              </a:rPr>
              <a:t>DRAM Operation</a:t>
            </a:r>
          </a:p>
          <a:p>
            <a:pPr marL="457200" lvl="1" indent="0">
              <a:buNone/>
            </a:pPr>
            <a:r>
              <a:rPr lang="en-US" sz="2400" dirty="0">
                <a:solidFill>
                  <a:schemeClr val="bg1"/>
                </a:solidFill>
              </a:rPr>
              <a:t>Key Idea</a:t>
            </a:r>
          </a:p>
          <a:p>
            <a:pPr marL="0" indent="0">
              <a:buNone/>
            </a:pPr>
            <a:r>
              <a:rPr lang="en-US" sz="2800" dirty="0">
                <a:solidFill>
                  <a:schemeClr val="bg1"/>
                </a:solidFill>
              </a:rPr>
              <a:t>Methodology</a:t>
            </a:r>
          </a:p>
          <a:p>
            <a:pPr marL="0" indent="0">
              <a:buNone/>
            </a:pPr>
            <a:r>
              <a:rPr lang="en-US" sz="2800" dirty="0">
                <a:solidFill>
                  <a:schemeClr val="bg1"/>
                </a:solidFill>
              </a:rPr>
              <a:t>Results</a:t>
            </a:r>
          </a:p>
          <a:p>
            <a:pPr marL="0" indent="0">
              <a:buNone/>
            </a:pPr>
            <a:r>
              <a:rPr lang="en-US" sz="2800" dirty="0">
                <a:solidFill>
                  <a:schemeClr val="bg1"/>
                </a:solidFill>
              </a:rPr>
              <a:t>Prior work on DRAM-based TRNGs</a:t>
            </a:r>
          </a:p>
          <a:p>
            <a:pPr marL="457200" lvl="1" indent="0">
              <a:buNone/>
            </a:pPr>
            <a:r>
              <a:rPr lang="en-US" sz="2400" dirty="0">
                <a:solidFill>
                  <a:schemeClr val="bg1"/>
                </a:solidFill>
              </a:rPr>
              <a:t>Command scheduling</a:t>
            </a:r>
          </a:p>
          <a:p>
            <a:pPr marL="457200" lvl="1" indent="0">
              <a:buNone/>
            </a:pPr>
            <a:r>
              <a:rPr lang="en-US" sz="2400" dirty="0">
                <a:solidFill>
                  <a:schemeClr val="bg1"/>
                </a:solidFill>
              </a:rPr>
              <a:t>Cell charge retention</a:t>
            </a:r>
          </a:p>
          <a:p>
            <a:pPr marL="457200" lvl="1" indent="0">
              <a:buNone/>
            </a:pPr>
            <a:r>
              <a:rPr lang="en-US" sz="2400" dirty="0">
                <a:solidFill>
                  <a:schemeClr val="bg1"/>
                </a:solidFill>
              </a:rPr>
              <a:t>Start-up values</a:t>
            </a:r>
          </a:p>
          <a:p>
            <a:pPr marL="0" indent="0">
              <a:buNone/>
            </a:pPr>
            <a:r>
              <a:rPr lang="en-US" sz="2800" dirty="0">
                <a:solidFill>
                  <a:schemeClr val="bg1"/>
                </a:solidFill>
              </a:rPr>
              <a:t>Summary</a:t>
            </a:r>
          </a:p>
        </p:txBody>
      </p:sp>
    </p:spTree>
    <p:extLst>
      <p:ext uri="{BB962C8B-B14F-4D97-AF65-F5344CB8AC3E}">
        <p14:creationId xmlns:p14="http://schemas.microsoft.com/office/powerpoint/2010/main" val="337304637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Motivation and Goal</a:t>
            </a:r>
          </a:p>
        </p:txBody>
      </p:sp>
      <p:sp>
        <p:nvSpPr>
          <p:cNvPr id="6" name="Content Placeholder 2">
            <a:extLst>
              <a:ext uri="{FF2B5EF4-FFF2-40B4-BE49-F238E27FC236}">
                <a16:creationId xmlns:a16="http://schemas.microsoft.com/office/drawing/2014/main" id="{7545E099-5068-F448-A0AC-2CF624D53B84}"/>
              </a:ext>
            </a:extLst>
          </p:cNvPr>
          <p:cNvSpPr txBox="1">
            <a:spLocks/>
          </p:cNvSpPr>
          <p:nvPr/>
        </p:nvSpPr>
        <p:spPr>
          <a:xfrm>
            <a:off x="75991" y="813916"/>
            <a:ext cx="8987622" cy="558688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00000"/>
              </a:lnSpc>
              <a:spcBef>
                <a:spcPts val="1000"/>
              </a:spcBef>
              <a:spcAft>
                <a:spcPts val="40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High throughput </a:t>
            </a:r>
            <a:r>
              <a:rPr kumimoji="0" lang="en-US" sz="2800" b="1" i="0" u="none" strike="noStrike" kern="1200" cap="none" spc="0" normalizeH="0" baseline="0" noProof="0" dirty="0">
                <a:ln>
                  <a:noFill/>
                </a:ln>
                <a:solidFill>
                  <a:srgbClr val="5B9BD5">
                    <a:lumMod val="75000"/>
                  </a:srgbClr>
                </a:solidFill>
                <a:effectLst/>
                <a:uLnTx/>
                <a:uFillTx/>
                <a:latin typeface="Cambria" panose="02040503050406030204" pitchFamily="18" charset="0"/>
                <a:ea typeface="+mn-ea"/>
                <a:cs typeface="+mn-cs"/>
              </a:rPr>
              <a:t>True Random Numbers </a:t>
            </a: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are required for many real-world applications</a:t>
            </a:r>
          </a:p>
          <a:p>
            <a:pPr marL="528638" marR="0" lvl="1" indent="-317500" algn="l" defTabSz="914400" rtl="0" eaLnBrk="1" fontAlgn="auto" latinLnBrk="0" hangingPunct="1">
              <a:lnSpc>
                <a:spcPct val="100000"/>
              </a:lnSpc>
              <a:spcBef>
                <a:spcPts val="500"/>
              </a:spcBef>
              <a:spcAft>
                <a:spcPts val="400"/>
              </a:spcAft>
              <a:buClrTx/>
              <a:buSzTx/>
              <a:buFont typeface="Cambria" panose="02040503050406030204" pitchFamily="18" charset="0"/>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Importantly </a:t>
            </a:r>
            <a:r>
              <a:rPr kumimoji="0" lang="en-US" sz="2400" b="1" i="0" u="none" strike="noStrike" kern="1200" cap="none" spc="0" normalizeH="0" baseline="0" noProof="0" dirty="0">
                <a:ln>
                  <a:noFill/>
                </a:ln>
                <a:solidFill>
                  <a:srgbClr val="4A76BF"/>
                </a:solidFill>
                <a:effectLst/>
                <a:uLnTx/>
                <a:uFillTx/>
                <a:latin typeface="Cambria" panose="02040503050406030204" pitchFamily="18" charset="0"/>
                <a:ea typeface="+mn-ea"/>
                <a:cs typeface="+mn-cs"/>
              </a:rPr>
              <a:t>cryptography</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for securely encrypting file systems, network packets, data in standard protocols (TLS/SSL/RSA…)</a:t>
            </a:r>
          </a:p>
          <a:p>
            <a:pPr marL="528638" marR="0" lvl="1" indent="-317500" algn="l" defTabSz="914400" rtl="0" eaLnBrk="1" fontAlgn="auto" latinLnBrk="0" hangingPunct="1">
              <a:lnSpc>
                <a:spcPct val="100000"/>
              </a:lnSpc>
              <a:spcBef>
                <a:spcPts val="500"/>
              </a:spcBef>
              <a:spcAft>
                <a:spcPts val="400"/>
              </a:spcAft>
              <a:buClrTx/>
              <a:buSzTx/>
              <a:buFont typeface="Cambria" panose="02040503050406030204" pitchFamily="18" charset="0"/>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Others include randomized algorithms, scientific simulation, statistical sampling, recreational entertainment</a:t>
            </a:r>
          </a:p>
          <a:p>
            <a:pPr marL="528638" marR="0" lvl="1" indent="-317500" algn="l" defTabSz="914400" rtl="0" eaLnBrk="1" fontAlgn="auto" latinLnBrk="0" hangingPunct="1">
              <a:lnSpc>
                <a:spcPct val="100000"/>
              </a:lnSpc>
              <a:spcBef>
                <a:spcPts val="500"/>
              </a:spcBef>
              <a:spcAft>
                <a:spcPts val="400"/>
              </a:spcAft>
              <a:buClrTx/>
              <a:buSzTx/>
              <a:buFont typeface="Cambria" panose="02040503050406030204" pitchFamily="18" charset="0"/>
              <a:buChar char="-"/>
              <a:tabLst/>
              <a:defRPr/>
            </a:pPr>
            <a:endParaRPr kumimoji="0" lang="en-US" sz="1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228600" marR="0" lvl="0" indent="-228600" algn="l" defTabSz="914400" rtl="0" eaLnBrk="1" fontAlgn="auto" latinLnBrk="0" hangingPunct="1">
              <a:lnSpc>
                <a:spcPct val="100000"/>
              </a:lnSpc>
              <a:spcBef>
                <a:spcPts val="1000"/>
              </a:spcBef>
              <a:spcAft>
                <a:spcPts val="400"/>
              </a:spcAft>
              <a:buClrTx/>
              <a:buSzTx/>
              <a:buFont typeface="Arial" panose="020B0604020202020204" pitchFamily="34" charset="0"/>
              <a:buChar char="•"/>
              <a:tabLst/>
              <a:defRPr/>
            </a:pPr>
            <a:r>
              <a:rPr kumimoji="0" lang="en-US" sz="2800" b="1" i="0" u="none" strike="noStrike" kern="1200" cap="none" spc="0" normalizeH="0" baseline="0" noProof="0" dirty="0">
                <a:ln>
                  <a:noFill/>
                </a:ln>
                <a:solidFill>
                  <a:srgbClr val="4A76BF"/>
                </a:solidFill>
                <a:effectLst/>
                <a:uLnTx/>
                <a:uFillTx/>
                <a:latin typeface="Cambria" panose="02040503050406030204" pitchFamily="18" charset="0"/>
                <a:ea typeface="+mn-ea"/>
                <a:cs typeface="+mn-cs"/>
              </a:rPr>
              <a:t>True random numbers </a:t>
            </a: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can only be generated via </a:t>
            </a:r>
            <a:r>
              <a:rPr kumimoji="0" lang="en-US" sz="2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physical processes</a:t>
            </a:r>
            <a:r>
              <a:rPr kumimoji="0" lang="en-US" sz="2800" b="1" i="0" u="none" strike="noStrike" kern="1200" cap="none" spc="0" normalizeH="0" baseline="0" noProof="0" dirty="0">
                <a:ln>
                  <a:noFill/>
                </a:ln>
                <a:solidFill>
                  <a:srgbClr val="5B9BD5">
                    <a:lumMod val="75000"/>
                  </a:srgbClr>
                </a:solidFill>
                <a:effectLst/>
                <a:uLnTx/>
                <a:uFillTx/>
                <a:latin typeface="Cambria" panose="02040503050406030204" pitchFamily="18" charset="0"/>
                <a:ea typeface="+mn-ea"/>
                <a:cs typeface="+mn-cs"/>
              </a:rPr>
              <a:t> </a:t>
            </a:r>
            <a:endPar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528638" marR="0" lvl="1" indent="-317500" algn="l" defTabSz="914400" rtl="0" eaLnBrk="1" fontAlgn="auto" latinLnBrk="0" hangingPunct="1">
              <a:lnSpc>
                <a:spcPct val="100000"/>
              </a:lnSpc>
              <a:spcBef>
                <a:spcPts val="500"/>
              </a:spcBef>
              <a:spcAft>
                <a:spcPts val="400"/>
              </a:spcAft>
              <a:buClrTx/>
              <a:buSzTx/>
              <a:buFont typeface="Cambria" panose="02040503050406030204" pitchFamily="18" charset="0"/>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e.g., radioactive decay, thermal noise, shot noise</a:t>
            </a:r>
          </a:p>
          <a:p>
            <a:pPr marL="528638" marR="0" lvl="1" indent="-317500" algn="l" defTabSz="914400" rtl="0" eaLnBrk="1" fontAlgn="auto" latinLnBrk="0" hangingPunct="1">
              <a:lnSpc>
                <a:spcPct val="100000"/>
              </a:lnSpc>
              <a:spcBef>
                <a:spcPts val="500"/>
              </a:spcBef>
              <a:spcAft>
                <a:spcPts val="400"/>
              </a:spcAft>
              <a:buClrTx/>
              <a:buSzTx/>
              <a:buFont typeface="Cambria" panose="02040503050406030204" pitchFamily="18" charset="0"/>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Systems rely on </a:t>
            </a:r>
            <a:r>
              <a:rPr kumimoji="0" lang="en-US" sz="2400" b="1" i="0" u="none" strike="noStrike" kern="1200" cap="none" spc="0" normalizeH="0" baseline="0" noProof="0" dirty="0">
                <a:ln>
                  <a:noFill/>
                </a:ln>
                <a:solidFill>
                  <a:srgbClr val="4A76BF"/>
                </a:solidFill>
                <a:effectLst/>
                <a:uLnTx/>
                <a:uFillTx/>
                <a:latin typeface="Cambria" panose="02040503050406030204" pitchFamily="18" charset="0"/>
                <a:ea typeface="+mn-ea"/>
                <a:cs typeface="+mn-cs"/>
              </a:rPr>
              <a:t>dedicated TRNG Hardware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that samples non-deterministic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various physical phenomena</a:t>
            </a:r>
          </a:p>
          <a:p>
            <a:pPr marL="685800" marR="0" lvl="1" indent="-228600" algn="l" defTabSz="914400" rtl="0" eaLnBrk="1" fontAlgn="auto" latinLnBrk="0" hangingPunct="1">
              <a:lnSpc>
                <a:spcPct val="100000"/>
              </a:lnSpc>
              <a:spcBef>
                <a:spcPts val="500"/>
              </a:spcBef>
              <a:spcAft>
                <a:spcPts val="400"/>
              </a:spcAft>
              <a:buClrTx/>
              <a:buSzTx/>
              <a:buFont typeface="Cambria" panose="02040503050406030204" pitchFamily="18" charset="0"/>
              <a:buChar char="-"/>
              <a:tabLst/>
              <a:defRPr/>
            </a:pPr>
            <a:endPar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Tree>
    <p:extLst>
      <p:ext uri="{BB962C8B-B14F-4D97-AF65-F5344CB8AC3E}">
        <p14:creationId xmlns:p14="http://schemas.microsoft.com/office/powerpoint/2010/main" val="2447332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Motivation and Goal</a:t>
            </a:r>
          </a:p>
        </p:txBody>
      </p:sp>
      <p:sp>
        <p:nvSpPr>
          <p:cNvPr id="3" name="Content Placeholder 2"/>
          <p:cNvSpPr>
            <a:spLocks noGrp="1"/>
          </p:cNvSpPr>
          <p:nvPr>
            <p:ph idx="1"/>
          </p:nvPr>
        </p:nvSpPr>
        <p:spPr>
          <a:xfrm>
            <a:off x="200686" y="854074"/>
            <a:ext cx="8818627" cy="5318753"/>
          </a:xfrm>
        </p:spPr>
        <p:txBody>
          <a:bodyPr/>
          <a:lstStyle/>
          <a:p>
            <a:pPr>
              <a:lnSpc>
                <a:spcPct val="100000"/>
              </a:lnSpc>
              <a:spcAft>
                <a:spcPts val="400"/>
              </a:spcAft>
            </a:pPr>
            <a:r>
              <a:rPr lang="en-US" sz="2800" dirty="0"/>
              <a:t>Smaller devices (e.g., IoT, mobile, embedded) </a:t>
            </a:r>
            <a:r>
              <a:rPr lang="en-US" sz="2800" b="1" dirty="0">
                <a:solidFill>
                  <a:schemeClr val="accent6">
                    <a:lumMod val="75000"/>
                  </a:schemeClr>
                </a:solidFill>
              </a:rPr>
              <a:t>require</a:t>
            </a:r>
            <a:r>
              <a:rPr lang="en-US" sz="2800" dirty="0"/>
              <a:t>, but </a:t>
            </a:r>
            <a:r>
              <a:rPr lang="en-US" sz="2800" b="1" dirty="0">
                <a:solidFill>
                  <a:srgbClr val="980616"/>
                </a:solidFill>
              </a:rPr>
              <a:t>often lack</a:t>
            </a:r>
            <a:r>
              <a:rPr lang="en-US" sz="2800" dirty="0"/>
              <a:t>, a high throughput </a:t>
            </a:r>
            <a:r>
              <a:rPr lang="en-US" sz="2800" b="1" dirty="0">
                <a:solidFill>
                  <a:schemeClr val="accent1">
                    <a:lumMod val="75000"/>
                  </a:schemeClr>
                </a:solidFill>
              </a:rPr>
              <a:t>True Random Number Generator (TRNG)</a:t>
            </a:r>
          </a:p>
          <a:p>
            <a:pPr>
              <a:lnSpc>
                <a:spcPct val="100000"/>
              </a:lnSpc>
              <a:spcAft>
                <a:spcPts val="400"/>
              </a:spcAft>
            </a:pPr>
            <a:r>
              <a:rPr lang="en-US" sz="2800" dirty="0"/>
              <a:t>DRAM devices are available on most systems</a:t>
            </a:r>
          </a:p>
          <a:p>
            <a:pPr>
              <a:lnSpc>
                <a:spcPct val="100000"/>
              </a:lnSpc>
              <a:spcAft>
                <a:spcPts val="400"/>
              </a:spcAft>
            </a:pPr>
            <a:r>
              <a:rPr lang="en-US" sz="2800" dirty="0"/>
              <a:t>Mechanism that generates TRN using DRAM enables:</a:t>
            </a:r>
            <a:endParaRPr lang="en-US" sz="2400" dirty="0"/>
          </a:p>
          <a:p>
            <a:pPr marL="914400" lvl="1" indent="-457200">
              <a:lnSpc>
                <a:spcPct val="100000"/>
              </a:lnSpc>
              <a:spcAft>
                <a:spcPts val="400"/>
              </a:spcAft>
              <a:buFont typeface="+mj-lt"/>
              <a:buAutoNum type="arabicPeriod"/>
            </a:pPr>
            <a:r>
              <a:rPr lang="en-US" sz="2400" dirty="0"/>
              <a:t>applications that </a:t>
            </a:r>
            <a:r>
              <a:rPr lang="en-US" sz="2400" b="1" dirty="0">
                <a:solidFill>
                  <a:srgbClr val="4A76BF"/>
                </a:solidFill>
              </a:rPr>
              <a:t>require true random numbers</a:t>
            </a:r>
            <a:r>
              <a:rPr lang="en-US" sz="2400" dirty="0">
                <a:solidFill>
                  <a:srgbClr val="4A76BF"/>
                </a:solidFill>
              </a:rPr>
              <a:t> </a:t>
            </a:r>
            <a:r>
              <a:rPr lang="en-US" sz="2400" dirty="0"/>
              <a:t>to now run on most systems</a:t>
            </a:r>
          </a:p>
          <a:p>
            <a:pPr marL="914400" lvl="1" indent="-457200">
              <a:lnSpc>
                <a:spcPct val="100000"/>
              </a:lnSpc>
              <a:spcAft>
                <a:spcPts val="400"/>
              </a:spcAft>
              <a:buFont typeface="+mj-lt"/>
              <a:buAutoNum type="arabicPeriod"/>
            </a:pPr>
            <a:r>
              <a:rPr lang="en-US" sz="2400" dirty="0"/>
              <a:t>other use-cases, e.g., </a:t>
            </a:r>
            <a:r>
              <a:rPr lang="en-US" sz="2400" b="1" dirty="0">
                <a:solidFill>
                  <a:schemeClr val="accent1">
                    <a:lumMod val="75000"/>
                  </a:schemeClr>
                </a:solidFill>
              </a:rPr>
              <a:t>processing-in-memory applications </a:t>
            </a:r>
            <a:r>
              <a:rPr lang="en-US" sz="2400" dirty="0"/>
              <a:t>to generate true random numbers within memory itself</a:t>
            </a:r>
            <a:endParaRPr lang="en-US" sz="1200" dirty="0"/>
          </a:p>
          <a:p>
            <a:pPr>
              <a:lnSpc>
                <a:spcPct val="100000"/>
              </a:lnSpc>
              <a:spcAft>
                <a:spcPts val="400"/>
              </a:spcAft>
            </a:pPr>
            <a:r>
              <a:rPr lang="en-US" sz="2800" b="1" dirty="0">
                <a:solidFill>
                  <a:srgbClr val="7030A0"/>
                </a:solidFill>
              </a:rPr>
              <a:t>Our Goal: </a:t>
            </a:r>
            <a:r>
              <a:rPr lang="en-US" sz="2800" dirty="0"/>
              <a:t>to provide</a:t>
            </a:r>
            <a:r>
              <a:rPr lang="en-US" sz="2800" dirty="0">
                <a:solidFill>
                  <a:srgbClr val="7030A0"/>
                </a:solidFill>
              </a:rPr>
              <a:t> </a:t>
            </a:r>
            <a:r>
              <a:rPr lang="en-US" sz="2800" dirty="0"/>
              <a:t>a </a:t>
            </a:r>
            <a:r>
              <a:rPr lang="en-US" sz="2800" b="1" dirty="0">
                <a:solidFill>
                  <a:schemeClr val="accent1">
                    <a:lumMod val="75000"/>
                  </a:schemeClr>
                </a:solidFill>
              </a:rPr>
              <a:t>TRNG</a:t>
            </a:r>
            <a:r>
              <a:rPr lang="en-US" sz="2800" b="1" dirty="0"/>
              <a:t> </a:t>
            </a:r>
            <a:r>
              <a:rPr lang="en-US" sz="2800" dirty="0"/>
              <a:t>using DRAM devices</a:t>
            </a:r>
            <a:r>
              <a:rPr lang="en-US" sz="2800" dirty="0">
                <a:solidFill>
                  <a:schemeClr val="accent1">
                    <a:lumMod val="75000"/>
                  </a:schemeClr>
                </a:solidFill>
              </a:rPr>
              <a:t> </a:t>
            </a:r>
            <a:r>
              <a:rPr lang="en-US" sz="2800" dirty="0"/>
              <a:t>that satisfies the characteristics of an effective TRNG </a:t>
            </a:r>
          </a:p>
          <a:p>
            <a:pPr marL="0" indent="0">
              <a:lnSpc>
                <a:spcPct val="100000"/>
              </a:lnSpc>
              <a:spcAft>
                <a:spcPts val="400"/>
              </a:spcAft>
              <a:buNone/>
            </a:pPr>
            <a:endParaRPr lang="en-US" sz="3200" dirty="0"/>
          </a:p>
        </p:txBody>
      </p:sp>
    </p:spTree>
    <p:extLst>
      <p:ext uri="{BB962C8B-B14F-4D97-AF65-F5344CB8AC3E}">
        <p14:creationId xmlns:p14="http://schemas.microsoft.com/office/powerpoint/2010/main" val="3703242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p:cNvSpPr/>
          <p:nvPr/>
        </p:nvSpPr>
        <p:spPr>
          <a:xfrm>
            <a:off x="164730" y="5862335"/>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p:cNvSpPr/>
          <p:nvPr/>
        </p:nvSpPr>
        <p:spPr>
          <a:xfrm>
            <a:off x="164730" y="4143092"/>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32"/>
          <p:cNvSpPr/>
          <p:nvPr/>
        </p:nvSpPr>
        <p:spPr>
          <a:xfrm>
            <a:off x="164730" y="3647545"/>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p:cNvSpPr/>
          <p:nvPr/>
        </p:nvSpPr>
        <p:spPr>
          <a:xfrm>
            <a:off x="873303" y="5433785"/>
            <a:ext cx="8094161" cy="36512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7"/>
          <p:cNvSpPr/>
          <p:nvPr/>
        </p:nvSpPr>
        <p:spPr>
          <a:xfrm>
            <a:off x="873992" y="2745179"/>
            <a:ext cx="8094161"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p:cNvSpPr/>
          <p:nvPr/>
        </p:nvSpPr>
        <p:spPr>
          <a:xfrm>
            <a:off x="171757" y="1852296"/>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p:cNvSpPr/>
          <p:nvPr/>
        </p:nvSpPr>
        <p:spPr>
          <a:xfrm>
            <a:off x="170268" y="1340844"/>
            <a:ext cx="8799068" cy="477987"/>
          </a:xfrm>
          <a:prstGeom prst="rect">
            <a:avLst/>
          </a:prstGeom>
          <a:solidFill>
            <a:srgbClr val="5580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p:cNvSpPr/>
          <p:nvPr/>
        </p:nvSpPr>
        <p:spPr>
          <a:xfrm>
            <a:off x="164123" y="3143056"/>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p:cNvSpPr/>
          <p:nvPr/>
        </p:nvSpPr>
        <p:spPr>
          <a:xfrm>
            <a:off x="865971" y="2370745"/>
            <a:ext cx="8102183"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p:cNvSpPr/>
          <p:nvPr/>
        </p:nvSpPr>
        <p:spPr>
          <a:xfrm>
            <a:off x="163548" y="831660"/>
            <a:ext cx="8799068" cy="477987"/>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lstStyle/>
          <a:p>
            <a:r>
              <a:rPr lang="en-US" b="1" dirty="0"/>
              <a:t>D-</a:t>
            </a:r>
            <a:r>
              <a:rPr lang="en-US" b="1" dirty="0" err="1"/>
              <a:t>RaNGe</a:t>
            </a:r>
            <a:r>
              <a:rPr lang="en-US" b="1" dirty="0"/>
              <a:t> Outline</a:t>
            </a:r>
          </a:p>
        </p:txBody>
      </p:sp>
      <p:sp>
        <p:nvSpPr>
          <p:cNvPr id="29" name="Rectangle 28"/>
          <p:cNvSpPr/>
          <p:nvPr/>
        </p:nvSpPr>
        <p:spPr>
          <a:xfrm>
            <a:off x="873992" y="5035200"/>
            <a:ext cx="8094161" cy="35875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29"/>
          <p:cNvSpPr/>
          <p:nvPr/>
        </p:nvSpPr>
        <p:spPr>
          <a:xfrm>
            <a:off x="865971" y="4660062"/>
            <a:ext cx="8102183" cy="33601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358999" y="828096"/>
            <a:ext cx="8122024" cy="5318753"/>
          </a:xfrm>
        </p:spPr>
        <p:txBody>
          <a:bodyPr/>
          <a:lstStyle/>
          <a:p>
            <a:pPr marL="0" indent="0">
              <a:buNone/>
            </a:pPr>
            <a:r>
              <a:rPr lang="en-US" sz="2800" dirty="0">
                <a:solidFill>
                  <a:schemeClr val="bg1"/>
                </a:solidFill>
              </a:rPr>
              <a:t>Motivation </a:t>
            </a:r>
          </a:p>
          <a:p>
            <a:pPr marL="0" indent="0">
              <a:buNone/>
            </a:pPr>
            <a:r>
              <a:rPr lang="en-US" sz="2800" dirty="0">
                <a:solidFill>
                  <a:schemeClr val="bg1"/>
                </a:solidFill>
              </a:rPr>
              <a:t>Effective True Random Number Generators</a:t>
            </a:r>
          </a:p>
          <a:p>
            <a:pPr marL="0" indent="0">
              <a:buNone/>
            </a:pPr>
            <a:r>
              <a:rPr lang="en-US" sz="2800" dirty="0">
                <a:solidFill>
                  <a:schemeClr val="bg1"/>
                </a:solidFill>
              </a:rPr>
              <a:t>D-</a:t>
            </a:r>
            <a:r>
              <a:rPr lang="en-US" sz="2800" dirty="0" err="1">
                <a:solidFill>
                  <a:schemeClr val="bg1"/>
                </a:solidFill>
              </a:rPr>
              <a:t>RaNGe</a:t>
            </a:r>
            <a:endParaRPr lang="en-US" sz="2800" dirty="0">
              <a:solidFill>
                <a:schemeClr val="bg1"/>
              </a:solidFill>
            </a:endParaRPr>
          </a:p>
          <a:p>
            <a:pPr marL="457200" lvl="1" indent="0">
              <a:buNone/>
            </a:pPr>
            <a:r>
              <a:rPr lang="en-US" sz="2400" dirty="0">
                <a:solidFill>
                  <a:schemeClr val="bg1"/>
                </a:solidFill>
              </a:rPr>
              <a:t>DRAM Operation</a:t>
            </a:r>
          </a:p>
          <a:p>
            <a:pPr marL="457200" lvl="1" indent="0">
              <a:buNone/>
            </a:pPr>
            <a:r>
              <a:rPr lang="en-US" sz="2400" dirty="0">
                <a:solidFill>
                  <a:schemeClr val="bg1"/>
                </a:solidFill>
              </a:rPr>
              <a:t>Key Idea</a:t>
            </a:r>
          </a:p>
          <a:p>
            <a:pPr marL="0" indent="0">
              <a:buNone/>
            </a:pPr>
            <a:r>
              <a:rPr lang="en-US" sz="2800" dirty="0">
                <a:solidFill>
                  <a:schemeClr val="bg1"/>
                </a:solidFill>
              </a:rPr>
              <a:t>Methodology</a:t>
            </a:r>
          </a:p>
          <a:p>
            <a:pPr marL="0" indent="0">
              <a:buNone/>
            </a:pPr>
            <a:r>
              <a:rPr lang="en-US" sz="2800" dirty="0">
                <a:solidFill>
                  <a:schemeClr val="bg1"/>
                </a:solidFill>
              </a:rPr>
              <a:t>Results</a:t>
            </a:r>
          </a:p>
          <a:p>
            <a:pPr marL="0" indent="0">
              <a:buNone/>
            </a:pPr>
            <a:r>
              <a:rPr lang="en-US" sz="2800" dirty="0">
                <a:solidFill>
                  <a:schemeClr val="bg1"/>
                </a:solidFill>
              </a:rPr>
              <a:t>Prior work on DRAM-based TRNGs</a:t>
            </a:r>
          </a:p>
          <a:p>
            <a:pPr marL="457200" lvl="1" indent="0">
              <a:buNone/>
            </a:pPr>
            <a:r>
              <a:rPr lang="en-US" sz="2400" dirty="0">
                <a:solidFill>
                  <a:schemeClr val="bg1"/>
                </a:solidFill>
              </a:rPr>
              <a:t>Command scheduling</a:t>
            </a:r>
          </a:p>
          <a:p>
            <a:pPr marL="457200" lvl="1" indent="0">
              <a:buNone/>
            </a:pPr>
            <a:r>
              <a:rPr lang="en-US" sz="2400" dirty="0">
                <a:solidFill>
                  <a:schemeClr val="bg1"/>
                </a:solidFill>
              </a:rPr>
              <a:t>Cell charge retention</a:t>
            </a:r>
          </a:p>
          <a:p>
            <a:pPr marL="457200" lvl="1" indent="0">
              <a:buNone/>
            </a:pPr>
            <a:r>
              <a:rPr lang="en-US" sz="2400" dirty="0">
                <a:solidFill>
                  <a:schemeClr val="bg1"/>
                </a:solidFill>
              </a:rPr>
              <a:t>Start-up values</a:t>
            </a:r>
          </a:p>
          <a:p>
            <a:pPr marL="0" indent="0">
              <a:buNone/>
            </a:pPr>
            <a:r>
              <a:rPr lang="en-US" sz="2800" dirty="0">
                <a:solidFill>
                  <a:schemeClr val="bg1"/>
                </a:solidFill>
              </a:rPr>
              <a:t>Summary</a:t>
            </a:r>
          </a:p>
        </p:txBody>
      </p:sp>
    </p:spTree>
    <p:extLst>
      <p:ext uri="{BB962C8B-B14F-4D97-AF65-F5344CB8AC3E}">
        <p14:creationId xmlns:p14="http://schemas.microsoft.com/office/powerpoint/2010/main" val="335999621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A2C84C-0652-314C-967A-ACAED8FA3CDC}"/>
              </a:ext>
            </a:extLst>
          </p:cNvPr>
          <p:cNvSpPr>
            <a:spLocks noGrp="1"/>
          </p:cNvSpPr>
          <p:nvPr>
            <p:ph type="title"/>
          </p:nvPr>
        </p:nvSpPr>
        <p:spPr/>
        <p:txBody>
          <a:bodyPr/>
          <a:lstStyle/>
          <a:p>
            <a:r>
              <a:rPr lang="en-US" b="1" dirty="0"/>
              <a:t>Effective TRNG Characteristics</a:t>
            </a:r>
          </a:p>
        </p:txBody>
      </p:sp>
      <p:sp>
        <p:nvSpPr>
          <p:cNvPr id="3" name="Content Placeholder 2">
            <a:extLst>
              <a:ext uri="{FF2B5EF4-FFF2-40B4-BE49-F238E27FC236}">
                <a16:creationId xmlns:a16="http://schemas.microsoft.com/office/drawing/2014/main" id="{BEA6FA93-1295-7348-B19B-C84DBC817F13}"/>
              </a:ext>
            </a:extLst>
          </p:cNvPr>
          <p:cNvSpPr>
            <a:spLocks noGrp="1"/>
          </p:cNvSpPr>
          <p:nvPr>
            <p:ph idx="1"/>
          </p:nvPr>
        </p:nvSpPr>
        <p:spPr>
          <a:xfrm>
            <a:off x="132521" y="874645"/>
            <a:ext cx="8891335" cy="5495158"/>
          </a:xfrm>
        </p:spPr>
        <p:txBody>
          <a:bodyPr/>
          <a:lstStyle/>
          <a:p>
            <a:pPr marL="742950" indent="-742950">
              <a:lnSpc>
                <a:spcPct val="100000"/>
              </a:lnSpc>
              <a:spcAft>
                <a:spcPts val="200"/>
              </a:spcAft>
              <a:buFont typeface="+mj-lt"/>
              <a:buAutoNum type="arabicPeriod"/>
            </a:pPr>
            <a:r>
              <a:rPr lang="en-US" sz="2800" dirty="0"/>
              <a:t>Low </a:t>
            </a:r>
            <a:r>
              <a:rPr lang="en-US" sz="2800" b="1" dirty="0">
                <a:solidFill>
                  <a:schemeClr val="accent1">
                    <a:lumMod val="75000"/>
                  </a:schemeClr>
                </a:solidFill>
              </a:rPr>
              <a:t>implementation cost</a:t>
            </a:r>
            <a:endParaRPr lang="en-US" sz="400" b="1" dirty="0">
              <a:solidFill>
                <a:schemeClr val="accent1">
                  <a:lumMod val="75000"/>
                </a:schemeClr>
              </a:solidFill>
            </a:endParaRPr>
          </a:p>
          <a:p>
            <a:pPr marL="742950" indent="-742950">
              <a:lnSpc>
                <a:spcPct val="100000"/>
              </a:lnSpc>
              <a:spcAft>
                <a:spcPts val="200"/>
              </a:spcAft>
              <a:buFont typeface="+mj-lt"/>
              <a:buAutoNum type="arabicPeriod"/>
            </a:pPr>
            <a:r>
              <a:rPr lang="en-US" sz="2800" dirty="0"/>
              <a:t>Fully </a:t>
            </a:r>
            <a:r>
              <a:rPr lang="en-US" sz="2800" b="1" dirty="0">
                <a:solidFill>
                  <a:schemeClr val="accent1">
                    <a:lumMod val="75000"/>
                  </a:schemeClr>
                </a:solidFill>
              </a:rPr>
              <a:t>non-deterministic</a:t>
            </a:r>
            <a:r>
              <a:rPr lang="en-US" sz="2800" dirty="0">
                <a:solidFill>
                  <a:schemeClr val="accent1">
                    <a:lumMod val="75000"/>
                  </a:schemeClr>
                </a:solidFill>
              </a:rPr>
              <a:t> </a:t>
            </a:r>
          </a:p>
          <a:p>
            <a:pPr lvl="2">
              <a:lnSpc>
                <a:spcPct val="100000"/>
              </a:lnSpc>
              <a:spcAft>
                <a:spcPts val="200"/>
              </a:spcAft>
            </a:pPr>
            <a:r>
              <a:rPr lang="en-US" dirty="0"/>
              <a:t>impossible to predict the next output given complete information about how the mechanism operates</a:t>
            </a:r>
            <a:endParaRPr lang="en-US" sz="300" dirty="0"/>
          </a:p>
          <a:p>
            <a:pPr marL="742950" indent="-742950">
              <a:lnSpc>
                <a:spcPct val="100000"/>
              </a:lnSpc>
              <a:spcAft>
                <a:spcPts val="200"/>
              </a:spcAft>
              <a:buFont typeface="+mj-lt"/>
              <a:buAutoNum type="arabicPeriod"/>
            </a:pPr>
            <a:r>
              <a:rPr lang="en-US" sz="2800" dirty="0"/>
              <a:t>Provide a continuous stream of true random numbers with </a:t>
            </a:r>
            <a:r>
              <a:rPr lang="en-US" sz="2800" b="1" dirty="0">
                <a:solidFill>
                  <a:schemeClr val="accent1">
                    <a:lumMod val="75000"/>
                  </a:schemeClr>
                </a:solidFill>
              </a:rPr>
              <a:t>high throughput</a:t>
            </a:r>
            <a:r>
              <a:rPr lang="en-US" sz="2800" dirty="0">
                <a:solidFill>
                  <a:schemeClr val="accent1">
                    <a:lumMod val="75000"/>
                  </a:schemeClr>
                </a:solidFill>
              </a:rPr>
              <a:t> </a:t>
            </a:r>
            <a:endParaRPr lang="en-US" sz="400" dirty="0">
              <a:solidFill>
                <a:schemeClr val="accent1">
                  <a:lumMod val="75000"/>
                </a:schemeClr>
              </a:solidFill>
            </a:endParaRPr>
          </a:p>
          <a:p>
            <a:pPr marL="742950" indent="-742950">
              <a:lnSpc>
                <a:spcPct val="100000"/>
              </a:lnSpc>
              <a:spcAft>
                <a:spcPts val="200"/>
              </a:spcAft>
              <a:buFont typeface="+mj-lt"/>
              <a:buAutoNum type="arabicPeriod"/>
            </a:pPr>
            <a:r>
              <a:rPr lang="en-US" sz="2800" dirty="0"/>
              <a:t>Provide true random numbers with </a:t>
            </a:r>
            <a:r>
              <a:rPr lang="en-US" sz="2800" b="1" dirty="0">
                <a:solidFill>
                  <a:schemeClr val="accent1">
                    <a:lumMod val="75000"/>
                  </a:schemeClr>
                </a:solidFill>
              </a:rPr>
              <a:t>low latency </a:t>
            </a:r>
            <a:endParaRPr lang="en-US" sz="400" b="1" dirty="0">
              <a:solidFill>
                <a:schemeClr val="accent1">
                  <a:lumMod val="75000"/>
                </a:schemeClr>
              </a:solidFill>
            </a:endParaRPr>
          </a:p>
          <a:p>
            <a:pPr marL="742950" indent="-742950">
              <a:lnSpc>
                <a:spcPct val="100000"/>
              </a:lnSpc>
              <a:spcAft>
                <a:spcPts val="200"/>
              </a:spcAft>
              <a:buFont typeface="+mj-lt"/>
              <a:buAutoNum type="arabicPeriod"/>
            </a:pPr>
            <a:r>
              <a:rPr lang="en-US" sz="2800" dirty="0"/>
              <a:t>Exhibit </a:t>
            </a:r>
            <a:r>
              <a:rPr lang="en-US" sz="2800" b="1" dirty="0">
                <a:solidFill>
                  <a:schemeClr val="accent1">
                    <a:lumMod val="75000"/>
                  </a:schemeClr>
                </a:solidFill>
              </a:rPr>
              <a:t>low system interference</a:t>
            </a:r>
          </a:p>
          <a:p>
            <a:pPr lvl="2">
              <a:lnSpc>
                <a:spcPct val="100000"/>
              </a:lnSpc>
              <a:spcAft>
                <a:spcPts val="200"/>
              </a:spcAft>
            </a:pPr>
            <a:r>
              <a:rPr lang="en-US" dirty="0"/>
              <a:t>not significantly slow down concurrently-running applications</a:t>
            </a:r>
            <a:endParaRPr lang="en-US" sz="300" dirty="0"/>
          </a:p>
          <a:p>
            <a:pPr marL="742950" indent="-742950">
              <a:lnSpc>
                <a:spcPct val="100000"/>
              </a:lnSpc>
              <a:spcAft>
                <a:spcPts val="200"/>
              </a:spcAft>
              <a:buFont typeface="+mj-lt"/>
              <a:buAutoNum type="arabicPeriod"/>
            </a:pPr>
            <a:r>
              <a:rPr lang="en-US" sz="2800" dirty="0"/>
              <a:t>Generate random values with </a:t>
            </a:r>
            <a:r>
              <a:rPr lang="en-US" sz="2800" b="1" dirty="0">
                <a:solidFill>
                  <a:schemeClr val="accent1">
                    <a:lumMod val="75000"/>
                  </a:schemeClr>
                </a:solidFill>
              </a:rPr>
              <a:t>low energy overhead</a:t>
            </a:r>
          </a:p>
        </p:txBody>
      </p:sp>
    </p:spTree>
    <p:extLst>
      <p:ext uri="{BB962C8B-B14F-4D97-AF65-F5344CB8AC3E}">
        <p14:creationId xmlns:p14="http://schemas.microsoft.com/office/powerpoint/2010/main" val="12127969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p:cNvSpPr/>
          <p:nvPr/>
        </p:nvSpPr>
        <p:spPr>
          <a:xfrm>
            <a:off x="164730" y="5862335"/>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p:cNvSpPr/>
          <p:nvPr/>
        </p:nvSpPr>
        <p:spPr>
          <a:xfrm>
            <a:off x="164730" y="4143092"/>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32"/>
          <p:cNvSpPr/>
          <p:nvPr/>
        </p:nvSpPr>
        <p:spPr>
          <a:xfrm>
            <a:off x="164730" y="3647545"/>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p:cNvSpPr/>
          <p:nvPr/>
        </p:nvSpPr>
        <p:spPr>
          <a:xfrm>
            <a:off x="873303" y="5433785"/>
            <a:ext cx="8094161" cy="36512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7"/>
          <p:cNvSpPr/>
          <p:nvPr/>
        </p:nvSpPr>
        <p:spPr>
          <a:xfrm>
            <a:off x="873992" y="2745179"/>
            <a:ext cx="8094161"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p:cNvSpPr/>
          <p:nvPr/>
        </p:nvSpPr>
        <p:spPr>
          <a:xfrm>
            <a:off x="171757" y="1852296"/>
            <a:ext cx="8799068" cy="477987"/>
          </a:xfrm>
          <a:prstGeom prst="rect">
            <a:avLst/>
          </a:prstGeom>
          <a:solidFill>
            <a:srgbClr val="5481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p:cNvSpPr/>
          <p:nvPr/>
        </p:nvSpPr>
        <p:spPr>
          <a:xfrm>
            <a:off x="170268" y="1340844"/>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p:cNvSpPr/>
          <p:nvPr/>
        </p:nvSpPr>
        <p:spPr>
          <a:xfrm>
            <a:off x="164123" y="3143056"/>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p:cNvSpPr/>
          <p:nvPr/>
        </p:nvSpPr>
        <p:spPr>
          <a:xfrm>
            <a:off x="865971" y="2370745"/>
            <a:ext cx="8102183" cy="324329"/>
          </a:xfrm>
          <a:prstGeom prst="rect">
            <a:avLst/>
          </a:prstGeom>
          <a:solidFill>
            <a:srgbClr val="5481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p:cNvSpPr/>
          <p:nvPr/>
        </p:nvSpPr>
        <p:spPr>
          <a:xfrm>
            <a:off x="163548" y="831660"/>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lstStyle/>
          <a:p>
            <a:r>
              <a:rPr lang="en-US" b="1" dirty="0"/>
              <a:t>D-</a:t>
            </a:r>
            <a:r>
              <a:rPr lang="en-US" b="1" dirty="0" err="1"/>
              <a:t>RaNGe</a:t>
            </a:r>
            <a:r>
              <a:rPr lang="en-US" b="1" dirty="0"/>
              <a:t> Outline</a:t>
            </a:r>
          </a:p>
        </p:txBody>
      </p:sp>
      <p:sp>
        <p:nvSpPr>
          <p:cNvPr id="29" name="Rectangle 28"/>
          <p:cNvSpPr/>
          <p:nvPr/>
        </p:nvSpPr>
        <p:spPr>
          <a:xfrm>
            <a:off x="873992" y="5035200"/>
            <a:ext cx="8094161" cy="35875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29"/>
          <p:cNvSpPr/>
          <p:nvPr/>
        </p:nvSpPr>
        <p:spPr>
          <a:xfrm>
            <a:off x="865971" y="4660062"/>
            <a:ext cx="8102183" cy="33601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358999" y="828096"/>
            <a:ext cx="8122024" cy="5318753"/>
          </a:xfrm>
        </p:spPr>
        <p:txBody>
          <a:bodyPr/>
          <a:lstStyle/>
          <a:p>
            <a:pPr marL="0" indent="0">
              <a:buNone/>
            </a:pPr>
            <a:r>
              <a:rPr lang="en-US" sz="2800" dirty="0">
                <a:solidFill>
                  <a:schemeClr val="bg1"/>
                </a:solidFill>
              </a:rPr>
              <a:t>Motivation </a:t>
            </a:r>
          </a:p>
          <a:p>
            <a:pPr marL="0" indent="0">
              <a:buNone/>
            </a:pPr>
            <a:r>
              <a:rPr lang="en-US" sz="2800" dirty="0">
                <a:solidFill>
                  <a:schemeClr val="bg1"/>
                </a:solidFill>
              </a:rPr>
              <a:t>Effective True Random Number Generators</a:t>
            </a:r>
          </a:p>
          <a:p>
            <a:pPr marL="0" indent="0">
              <a:buNone/>
            </a:pPr>
            <a:r>
              <a:rPr lang="en-US" sz="2800" dirty="0">
                <a:solidFill>
                  <a:schemeClr val="bg1"/>
                </a:solidFill>
              </a:rPr>
              <a:t>D-</a:t>
            </a:r>
            <a:r>
              <a:rPr lang="en-US" sz="2800" dirty="0" err="1">
                <a:solidFill>
                  <a:schemeClr val="bg1"/>
                </a:solidFill>
              </a:rPr>
              <a:t>RaNGe</a:t>
            </a:r>
            <a:endParaRPr lang="en-US" sz="2800" dirty="0">
              <a:solidFill>
                <a:schemeClr val="bg1"/>
              </a:solidFill>
            </a:endParaRPr>
          </a:p>
          <a:p>
            <a:pPr marL="457200" lvl="1" indent="0">
              <a:buNone/>
            </a:pPr>
            <a:r>
              <a:rPr lang="en-US" sz="2400" dirty="0">
                <a:solidFill>
                  <a:schemeClr val="bg1"/>
                </a:solidFill>
              </a:rPr>
              <a:t>DRAM Operation</a:t>
            </a:r>
          </a:p>
          <a:p>
            <a:pPr marL="457200" lvl="1" indent="0">
              <a:buNone/>
            </a:pPr>
            <a:r>
              <a:rPr lang="en-US" sz="2400" dirty="0">
                <a:solidFill>
                  <a:schemeClr val="bg1"/>
                </a:solidFill>
              </a:rPr>
              <a:t>Key Idea</a:t>
            </a:r>
          </a:p>
          <a:p>
            <a:pPr marL="0" indent="0">
              <a:buNone/>
            </a:pPr>
            <a:r>
              <a:rPr lang="en-US" sz="2800" dirty="0">
                <a:solidFill>
                  <a:schemeClr val="bg1"/>
                </a:solidFill>
              </a:rPr>
              <a:t>Methodology</a:t>
            </a:r>
          </a:p>
          <a:p>
            <a:pPr marL="0" indent="0">
              <a:buNone/>
            </a:pPr>
            <a:r>
              <a:rPr lang="en-US" sz="2800" dirty="0">
                <a:solidFill>
                  <a:schemeClr val="bg1"/>
                </a:solidFill>
              </a:rPr>
              <a:t>Results</a:t>
            </a:r>
          </a:p>
          <a:p>
            <a:pPr marL="0" indent="0">
              <a:buNone/>
            </a:pPr>
            <a:r>
              <a:rPr lang="en-US" sz="2800" dirty="0">
                <a:solidFill>
                  <a:schemeClr val="bg1"/>
                </a:solidFill>
              </a:rPr>
              <a:t>Prior work on DRAM-based TRNGs</a:t>
            </a:r>
          </a:p>
          <a:p>
            <a:pPr marL="457200" lvl="1" indent="0">
              <a:buNone/>
            </a:pPr>
            <a:r>
              <a:rPr lang="en-US" sz="2400" dirty="0">
                <a:solidFill>
                  <a:schemeClr val="bg1"/>
                </a:solidFill>
              </a:rPr>
              <a:t>Command scheduling</a:t>
            </a:r>
          </a:p>
          <a:p>
            <a:pPr marL="457200" lvl="1" indent="0">
              <a:buNone/>
            </a:pPr>
            <a:r>
              <a:rPr lang="en-US" sz="2400" dirty="0">
                <a:solidFill>
                  <a:schemeClr val="bg1"/>
                </a:solidFill>
              </a:rPr>
              <a:t>Cell charge retention</a:t>
            </a:r>
          </a:p>
          <a:p>
            <a:pPr marL="457200" lvl="1" indent="0">
              <a:buNone/>
            </a:pPr>
            <a:r>
              <a:rPr lang="en-US" sz="2400" dirty="0">
                <a:solidFill>
                  <a:schemeClr val="bg1"/>
                </a:solidFill>
              </a:rPr>
              <a:t>Start-up values</a:t>
            </a:r>
          </a:p>
          <a:p>
            <a:pPr marL="0" indent="0">
              <a:buNone/>
            </a:pPr>
            <a:r>
              <a:rPr lang="en-US" sz="2800" dirty="0">
                <a:solidFill>
                  <a:schemeClr val="bg1"/>
                </a:solidFill>
              </a:rPr>
              <a:t>Summary</a:t>
            </a:r>
          </a:p>
        </p:txBody>
      </p:sp>
    </p:spTree>
    <p:extLst>
      <p:ext uri="{BB962C8B-B14F-4D97-AF65-F5344CB8AC3E}">
        <p14:creationId xmlns:p14="http://schemas.microsoft.com/office/powerpoint/2010/main" val="105762178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418B5402-AD3D-C543-9CA5-52F2AA233B3A}"/>
              </a:ext>
            </a:extLst>
          </p:cNvPr>
          <p:cNvGrpSpPr/>
          <p:nvPr/>
        </p:nvGrpSpPr>
        <p:grpSpPr>
          <a:xfrm>
            <a:off x="284223" y="1491199"/>
            <a:ext cx="8596008" cy="3971302"/>
            <a:chOff x="284223" y="1491199"/>
            <a:chExt cx="8596008" cy="3971302"/>
          </a:xfrm>
        </p:grpSpPr>
        <p:sp>
          <p:nvSpPr>
            <p:cNvPr id="3" name="Rounded Rectangle 2">
              <a:extLst>
                <a:ext uri="{FF2B5EF4-FFF2-40B4-BE49-F238E27FC236}">
                  <a16:creationId xmlns:a16="http://schemas.microsoft.com/office/drawing/2014/main" id="{3A15883B-C8FD-1142-9A7E-A33BC1068EAD}"/>
                </a:ext>
              </a:extLst>
            </p:cNvPr>
            <p:cNvSpPr/>
            <p:nvPr/>
          </p:nvSpPr>
          <p:spPr>
            <a:xfrm>
              <a:off x="284223" y="1491199"/>
              <a:ext cx="8596008" cy="397130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2016459A-A9C6-4F4A-91EA-703BF695DAA6}"/>
                </a:ext>
              </a:extLst>
            </p:cNvPr>
            <p:cNvSpPr txBox="1"/>
            <p:nvPr/>
          </p:nvSpPr>
          <p:spPr>
            <a:xfrm rot="16200000">
              <a:off x="-459645" y="3153685"/>
              <a:ext cx="2709396"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DRAM Bank</a:t>
              </a:r>
            </a:p>
          </p:txBody>
        </p:sp>
      </p:grpSp>
      <p:grpSp>
        <p:nvGrpSpPr>
          <p:cNvPr id="27" name="Group 26">
            <a:extLst>
              <a:ext uri="{FF2B5EF4-FFF2-40B4-BE49-F238E27FC236}">
                <a16:creationId xmlns:a16="http://schemas.microsoft.com/office/drawing/2014/main" id="{B6DD2C0A-9E42-2541-9B0A-A6C746166FCB}"/>
              </a:ext>
            </a:extLst>
          </p:cNvPr>
          <p:cNvGrpSpPr/>
          <p:nvPr/>
        </p:nvGrpSpPr>
        <p:grpSpPr>
          <a:xfrm>
            <a:off x="1433494" y="1618066"/>
            <a:ext cx="7097077" cy="3717568"/>
            <a:chOff x="-1897305" y="3904724"/>
            <a:chExt cx="6942834" cy="3639868"/>
          </a:xfrm>
        </p:grpSpPr>
        <p:pic>
          <p:nvPicPr>
            <p:cNvPr id="6" name="Picture 5">
              <a:extLst>
                <a:ext uri="{FF2B5EF4-FFF2-40B4-BE49-F238E27FC236}">
                  <a16:creationId xmlns:a16="http://schemas.microsoft.com/office/drawing/2014/main" id="{E365DDBC-8500-9842-A287-D07D0D3FE43B}"/>
                </a:ext>
              </a:extLst>
            </p:cNvPr>
            <p:cNvPicPr>
              <a:picLocks noChangeAspect="1"/>
            </p:cNvPicPr>
            <p:nvPr/>
          </p:nvPicPr>
          <p:blipFill>
            <a:blip r:embed="rId3"/>
            <a:stretch>
              <a:fillRect/>
            </a:stretch>
          </p:blipFill>
          <p:spPr>
            <a:xfrm>
              <a:off x="-1897305" y="3904724"/>
              <a:ext cx="6871179" cy="3639868"/>
            </a:xfrm>
            <a:prstGeom prst="rect">
              <a:avLst/>
            </a:prstGeom>
          </p:spPr>
        </p:pic>
        <p:sp>
          <p:nvSpPr>
            <p:cNvPr id="26" name="Rectangle 25">
              <a:extLst>
                <a:ext uri="{FF2B5EF4-FFF2-40B4-BE49-F238E27FC236}">
                  <a16:creationId xmlns:a16="http://schemas.microsoft.com/office/drawing/2014/main" id="{9819C880-CB3E-2A4B-B894-8FDB71E01169}"/>
                </a:ext>
              </a:extLst>
            </p:cNvPr>
            <p:cNvSpPr/>
            <p:nvPr/>
          </p:nvSpPr>
          <p:spPr>
            <a:xfrm>
              <a:off x="-783771" y="3904724"/>
              <a:ext cx="5829300" cy="301859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4" name="Slide Number Placeholder 3">
            <a:extLst>
              <a:ext uri="{FF2B5EF4-FFF2-40B4-BE49-F238E27FC236}">
                <a16:creationId xmlns:a16="http://schemas.microsoft.com/office/drawing/2014/main" id="{D4D4913E-C363-254E-82B4-F8C648A5B86A}"/>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pic>
        <p:nvPicPr>
          <p:cNvPr id="8" name="Picture 7">
            <a:extLst>
              <a:ext uri="{FF2B5EF4-FFF2-40B4-BE49-F238E27FC236}">
                <a16:creationId xmlns:a16="http://schemas.microsoft.com/office/drawing/2014/main" id="{FD4465F2-C3BD-274F-B55B-5A8A76911EAB}"/>
              </a:ext>
            </a:extLst>
          </p:cNvPr>
          <p:cNvPicPr>
            <a:picLocks noChangeAspect="1"/>
          </p:cNvPicPr>
          <p:nvPr/>
        </p:nvPicPr>
        <p:blipFill>
          <a:blip r:embed="rId4"/>
          <a:stretch>
            <a:fillRect/>
          </a:stretch>
        </p:blipFill>
        <p:spPr>
          <a:xfrm>
            <a:off x="2659213" y="1775717"/>
            <a:ext cx="5871359" cy="2935680"/>
          </a:xfrm>
          <a:prstGeom prst="rect">
            <a:avLst/>
          </a:prstGeom>
        </p:spPr>
      </p:pic>
      <p:pic>
        <p:nvPicPr>
          <p:cNvPr id="15" name="Picture 14">
            <a:extLst>
              <a:ext uri="{FF2B5EF4-FFF2-40B4-BE49-F238E27FC236}">
                <a16:creationId xmlns:a16="http://schemas.microsoft.com/office/drawing/2014/main" id="{C8F36EB8-527F-5F40-9324-02DAEB039E31}"/>
              </a:ext>
            </a:extLst>
          </p:cNvPr>
          <p:cNvPicPr>
            <a:picLocks noChangeAspect="1"/>
          </p:cNvPicPr>
          <p:nvPr/>
        </p:nvPicPr>
        <p:blipFill>
          <a:blip r:embed="rId5"/>
          <a:stretch>
            <a:fillRect/>
          </a:stretch>
        </p:blipFill>
        <p:spPr>
          <a:xfrm>
            <a:off x="2611638" y="1754871"/>
            <a:ext cx="5702379" cy="2745590"/>
          </a:xfrm>
          <a:prstGeom prst="rect">
            <a:avLst/>
          </a:prstGeom>
        </p:spPr>
      </p:pic>
      <p:pic>
        <p:nvPicPr>
          <p:cNvPr id="14" name="Picture 13">
            <a:extLst>
              <a:ext uri="{FF2B5EF4-FFF2-40B4-BE49-F238E27FC236}">
                <a16:creationId xmlns:a16="http://schemas.microsoft.com/office/drawing/2014/main" id="{0848C1F6-6D5F-5845-8FE6-BE9371AC0A2F}"/>
              </a:ext>
            </a:extLst>
          </p:cNvPr>
          <p:cNvPicPr>
            <a:picLocks noChangeAspect="1"/>
          </p:cNvPicPr>
          <p:nvPr/>
        </p:nvPicPr>
        <p:blipFill rotWithShape="1">
          <a:blip r:embed="rId6"/>
          <a:srcRect l="14265" t="28435" r="15789" b="18559"/>
          <a:stretch/>
        </p:blipFill>
        <p:spPr>
          <a:xfrm>
            <a:off x="3416155" y="2537574"/>
            <a:ext cx="4002375" cy="1454047"/>
          </a:xfrm>
          <a:prstGeom prst="rect">
            <a:avLst/>
          </a:prstGeom>
        </p:spPr>
      </p:pic>
      <p:sp>
        <p:nvSpPr>
          <p:cNvPr id="16" name="TextBox 15">
            <a:extLst>
              <a:ext uri="{FF2B5EF4-FFF2-40B4-BE49-F238E27FC236}">
                <a16:creationId xmlns:a16="http://schemas.microsoft.com/office/drawing/2014/main" id="{7EE208A8-3B04-5E47-BEDB-9443751977E4}"/>
              </a:ext>
            </a:extLst>
          </p:cNvPr>
          <p:cNvSpPr txBox="1"/>
          <p:nvPr/>
        </p:nvSpPr>
        <p:spPr>
          <a:xfrm>
            <a:off x="3513823" y="1898445"/>
            <a:ext cx="960519"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4674C1"/>
                </a:solidFill>
                <a:effectLst/>
                <a:uLnTx/>
                <a:uFillTx/>
                <a:latin typeface="Cambria" panose="02040503050406030204" pitchFamily="18" charset="0"/>
                <a:ea typeface="+mn-ea"/>
                <a:cs typeface="+mn-cs"/>
              </a:rPr>
              <a:t>local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4674C1"/>
                </a:solidFill>
                <a:effectLst/>
                <a:uLnTx/>
                <a:uFillTx/>
                <a:latin typeface="Cambria" panose="02040503050406030204" pitchFamily="18" charset="0"/>
                <a:ea typeface="+mn-ea"/>
                <a:cs typeface="+mn-cs"/>
              </a:rPr>
              <a:t>bitline</a:t>
            </a:r>
            <a:endParaRPr kumimoji="0" lang="en-US" sz="2400" b="1" i="0" u="none" strike="noStrike" kern="1200" cap="none" spc="0" normalizeH="0" baseline="0" noProof="0" dirty="0">
              <a:ln>
                <a:noFill/>
              </a:ln>
              <a:solidFill>
                <a:srgbClr val="4674C1"/>
              </a:solidFill>
              <a:effectLst/>
              <a:uLnTx/>
              <a:uFillTx/>
              <a:latin typeface="Cambria" panose="02040503050406030204" pitchFamily="18" charset="0"/>
              <a:ea typeface="+mn-ea"/>
              <a:cs typeface="+mn-cs"/>
            </a:endParaRPr>
          </a:p>
        </p:txBody>
      </p:sp>
      <p:sp>
        <p:nvSpPr>
          <p:cNvPr id="17" name="TextBox 16">
            <a:extLst>
              <a:ext uri="{FF2B5EF4-FFF2-40B4-BE49-F238E27FC236}">
                <a16:creationId xmlns:a16="http://schemas.microsoft.com/office/drawing/2014/main" id="{81F1E77D-1D10-2C41-837A-E499DF34B570}"/>
              </a:ext>
            </a:extLst>
          </p:cNvPr>
          <p:cNvSpPr txBox="1"/>
          <p:nvPr/>
        </p:nvSpPr>
        <p:spPr>
          <a:xfrm>
            <a:off x="6981938" y="2390511"/>
            <a:ext cx="1248612"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wordline</a:t>
            </a:r>
            <a:endParaRPr kumimoji="0" lang="en-US" sz="20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endParaRPr>
          </a:p>
        </p:txBody>
      </p:sp>
      <p:grpSp>
        <p:nvGrpSpPr>
          <p:cNvPr id="18" name="Group 17">
            <a:extLst>
              <a:ext uri="{FF2B5EF4-FFF2-40B4-BE49-F238E27FC236}">
                <a16:creationId xmlns:a16="http://schemas.microsoft.com/office/drawing/2014/main" id="{D93E3379-1FBB-F54E-A588-1009913E41EA}"/>
              </a:ext>
            </a:extLst>
          </p:cNvPr>
          <p:cNvGrpSpPr/>
          <p:nvPr/>
        </p:nvGrpSpPr>
        <p:grpSpPr>
          <a:xfrm>
            <a:off x="6710000" y="1852278"/>
            <a:ext cx="1564529" cy="862050"/>
            <a:chOff x="6153150" y="1824000"/>
            <a:chExt cx="1564529" cy="862050"/>
          </a:xfrm>
        </p:grpSpPr>
        <p:sp>
          <p:nvSpPr>
            <p:cNvPr id="19" name="TextBox 18">
              <a:extLst>
                <a:ext uri="{FF2B5EF4-FFF2-40B4-BE49-F238E27FC236}">
                  <a16:creationId xmlns:a16="http://schemas.microsoft.com/office/drawing/2014/main" id="{C09F58C5-ADB0-A449-8A0C-3F646C4963EC}"/>
                </a:ext>
              </a:extLst>
            </p:cNvPr>
            <p:cNvSpPr txBox="1"/>
            <p:nvPr/>
          </p:nvSpPr>
          <p:spPr>
            <a:xfrm>
              <a:off x="6330761" y="1824000"/>
              <a:ext cx="1386918"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DRAM cell</a:t>
              </a:r>
            </a:p>
          </p:txBody>
        </p:sp>
        <p:cxnSp>
          <p:nvCxnSpPr>
            <p:cNvPr id="20" name="Straight Arrow Connector 19">
              <a:extLst>
                <a:ext uri="{FF2B5EF4-FFF2-40B4-BE49-F238E27FC236}">
                  <a16:creationId xmlns:a16="http://schemas.microsoft.com/office/drawing/2014/main" id="{1F74F261-0F3F-6540-8C4E-3F5DA9DA4C62}"/>
                </a:ext>
              </a:extLst>
            </p:cNvPr>
            <p:cNvCxnSpPr>
              <a:cxnSpLocks/>
            </p:cNvCxnSpPr>
            <p:nvPr/>
          </p:nvCxnSpPr>
          <p:spPr>
            <a:xfrm flipV="1">
              <a:off x="6153150" y="2190750"/>
              <a:ext cx="342900" cy="4953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5" name="Group 24">
            <a:extLst>
              <a:ext uri="{FF2B5EF4-FFF2-40B4-BE49-F238E27FC236}">
                <a16:creationId xmlns:a16="http://schemas.microsoft.com/office/drawing/2014/main" id="{39909A89-AFC9-C947-AEF6-EA0DCA9C0FC2}"/>
              </a:ext>
            </a:extLst>
          </p:cNvPr>
          <p:cNvGrpSpPr/>
          <p:nvPr/>
        </p:nvGrpSpPr>
        <p:grpSpPr>
          <a:xfrm>
            <a:off x="2659214" y="2223128"/>
            <a:ext cx="4897862" cy="2113005"/>
            <a:chOff x="2038196" y="2226934"/>
            <a:chExt cx="4897862" cy="2113005"/>
          </a:xfrm>
        </p:grpSpPr>
        <p:pic>
          <p:nvPicPr>
            <p:cNvPr id="24" name="Picture 23">
              <a:extLst>
                <a:ext uri="{FF2B5EF4-FFF2-40B4-BE49-F238E27FC236}">
                  <a16:creationId xmlns:a16="http://schemas.microsoft.com/office/drawing/2014/main" id="{D2C4B04D-9163-914B-8E6F-1D7E2F707B6E}"/>
                </a:ext>
              </a:extLst>
            </p:cNvPr>
            <p:cNvPicPr>
              <a:picLocks noChangeAspect="1"/>
            </p:cNvPicPr>
            <p:nvPr/>
          </p:nvPicPr>
          <p:blipFill rotWithShape="1">
            <a:blip r:embed="rId7"/>
            <a:srcRect l="17254" t="74933" r="13235" b="5853"/>
            <a:stretch/>
          </p:blipFill>
          <p:spPr>
            <a:xfrm>
              <a:off x="2966224" y="3812400"/>
              <a:ext cx="3969834" cy="527539"/>
            </a:xfrm>
            <a:prstGeom prst="rect">
              <a:avLst/>
            </a:prstGeom>
          </p:spPr>
        </p:pic>
        <p:pic>
          <p:nvPicPr>
            <p:cNvPr id="10" name="Picture 9">
              <a:extLst>
                <a:ext uri="{FF2B5EF4-FFF2-40B4-BE49-F238E27FC236}">
                  <a16:creationId xmlns:a16="http://schemas.microsoft.com/office/drawing/2014/main" id="{A7E0F63D-2C24-984B-B085-0CECEBBC108F}"/>
                </a:ext>
              </a:extLst>
            </p:cNvPr>
            <p:cNvPicPr>
              <a:picLocks noChangeAspect="1"/>
            </p:cNvPicPr>
            <p:nvPr/>
          </p:nvPicPr>
          <p:blipFill rotWithShape="1">
            <a:blip r:embed="rId7"/>
            <a:srcRect l="1299" t="16891" r="82526" b="14684"/>
            <a:stretch/>
          </p:blipFill>
          <p:spPr>
            <a:xfrm>
              <a:off x="2038196" y="2226934"/>
              <a:ext cx="928858" cy="1872766"/>
            </a:xfrm>
            <a:prstGeom prst="rect">
              <a:avLst/>
            </a:prstGeom>
          </p:spPr>
        </p:pic>
      </p:grpSp>
      <p:grpSp>
        <p:nvGrpSpPr>
          <p:cNvPr id="21" name="Group 20">
            <a:extLst>
              <a:ext uri="{FF2B5EF4-FFF2-40B4-BE49-F238E27FC236}">
                <a16:creationId xmlns:a16="http://schemas.microsoft.com/office/drawing/2014/main" id="{953DC345-2A54-EC46-9182-409CC2ACE801}"/>
              </a:ext>
            </a:extLst>
          </p:cNvPr>
          <p:cNvGrpSpPr/>
          <p:nvPr/>
        </p:nvGrpSpPr>
        <p:grpSpPr>
          <a:xfrm>
            <a:off x="6870875" y="3463294"/>
            <a:ext cx="1773381" cy="489119"/>
            <a:chOff x="6287608" y="3467100"/>
            <a:chExt cx="1544875" cy="2679507"/>
          </a:xfrm>
        </p:grpSpPr>
        <p:sp>
          <p:nvSpPr>
            <p:cNvPr id="22" name="TextBox 21">
              <a:extLst>
                <a:ext uri="{FF2B5EF4-FFF2-40B4-BE49-F238E27FC236}">
                  <a16:creationId xmlns:a16="http://schemas.microsoft.com/office/drawing/2014/main" id="{AA152C3D-4DC0-C048-AC54-A19FD0DB1DF0}"/>
                </a:ext>
              </a:extLst>
            </p:cNvPr>
            <p:cNvSpPr txBox="1"/>
            <p:nvPr/>
          </p:nvSpPr>
          <p:spPr>
            <a:xfrm>
              <a:off x="6287608" y="3954712"/>
              <a:ext cx="1544875" cy="219189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DRAM row</a:t>
              </a:r>
            </a:p>
          </p:txBody>
        </p:sp>
        <p:cxnSp>
          <p:nvCxnSpPr>
            <p:cNvPr id="23" name="Straight Arrow Connector 22">
              <a:extLst>
                <a:ext uri="{FF2B5EF4-FFF2-40B4-BE49-F238E27FC236}">
                  <a16:creationId xmlns:a16="http://schemas.microsoft.com/office/drawing/2014/main" id="{83EF8AAD-EE04-2140-ACB1-675D31361361}"/>
                </a:ext>
              </a:extLst>
            </p:cNvPr>
            <p:cNvCxnSpPr>
              <a:cxnSpLocks/>
            </p:cNvCxnSpPr>
            <p:nvPr/>
          </p:nvCxnSpPr>
          <p:spPr>
            <a:xfrm>
              <a:off x="6477000" y="3467100"/>
              <a:ext cx="132459" cy="89180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28" name="TextBox 27">
            <a:extLst>
              <a:ext uri="{FF2B5EF4-FFF2-40B4-BE49-F238E27FC236}">
                <a16:creationId xmlns:a16="http://schemas.microsoft.com/office/drawing/2014/main" id="{B478B9CA-7C0C-BC4E-9C42-EFFA74BC7A72}"/>
              </a:ext>
            </a:extLst>
          </p:cNvPr>
          <p:cNvSpPr txBox="1"/>
          <p:nvPr/>
        </p:nvSpPr>
        <p:spPr>
          <a:xfrm>
            <a:off x="284223" y="918136"/>
            <a:ext cx="8816196"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 DRAM bank is hierarchically organized into </a:t>
            </a:r>
            <a:r>
              <a:rPr kumimoji="0" lang="en-US" sz="2800" b="1" i="0" u="none" strike="noStrike" kern="1200" cap="none" spc="0" normalizeH="0" baseline="0" noProof="0" dirty="0">
                <a:ln>
                  <a:noFill/>
                </a:ln>
                <a:solidFill>
                  <a:srgbClr val="5B9BD5"/>
                </a:solidFill>
                <a:effectLst/>
                <a:uLnTx/>
                <a:uFillTx/>
                <a:latin typeface="Cambria" panose="02040503050406030204" pitchFamily="18" charset="0"/>
                <a:ea typeface="+mn-ea"/>
                <a:cs typeface="+mn-cs"/>
              </a:rPr>
              <a:t>subarrays</a:t>
            </a:r>
          </a:p>
        </p:txBody>
      </p:sp>
      <p:sp>
        <p:nvSpPr>
          <p:cNvPr id="29" name="TextBox 28">
            <a:extLst>
              <a:ext uri="{FF2B5EF4-FFF2-40B4-BE49-F238E27FC236}">
                <a16:creationId xmlns:a16="http://schemas.microsoft.com/office/drawing/2014/main" id="{C9BDB401-3D3A-1847-BBE4-D6FA9DBDEADF}"/>
              </a:ext>
            </a:extLst>
          </p:cNvPr>
          <p:cNvSpPr txBox="1"/>
          <p:nvPr/>
        </p:nvSpPr>
        <p:spPr>
          <a:xfrm>
            <a:off x="284223" y="5512344"/>
            <a:ext cx="7778283" cy="95410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Columns of cells in subarrays share a</a:t>
            </a:r>
            <a:r>
              <a:rPr kumimoji="0" lang="en-US" sz="2800" b="1" i="0" u="none" strike="noStrike" kern="1200" cap="none" spc="0" normalizeH="0" baseline="0" noProof="0" dirty="0">
                <a:ln>
                  <a:noFill/>
                </a:ln>
                <a:solidFill>
                  <a:srgbClr val="5B9BD5"/>
                </a:solidFill>
                <a:effectLst/>
                <a:uLnTx/>
                <a:uFillTx/>
                <a:latin typeface="Cambria" panose="02040503050406030204" pitchFamily="18" charset="0"/>
                <a:ea typeface="+mn-ea"/>
                <a:cs typeface="+mn-cs"/>
              </a:rPr>
              <a:t> local </a:t>
            </a:r>
            <a:r>
              <a:rPr kumimoji="0" lang="en-US" sz="2800" b="1" i="0" u="none" strike="noStrike" kern="1200" cap="none" spc="0" normalizeH="0" baseline="0" noProof="0" dirty="0" err="1">
                <a:ln>
                  <a:noFill/>
                </a:ln>
                <a:solidFill>
                  <a:srgbClr val="5B9BD5"/>
                </a:solidFill>
                <a:effectLst/>
                <a:uLnTx/>
                <a:uFillTx/>
                <a:latin typeface="Cambria" panose="02040503050406030204" pitchFamily="18" charset="0"/>
                <a:ea typeface="+mn-ea"/>
                <a:cs typeface="+mn-cs"/>
              </a:rPr>
              <a:t>bitline</a:t>
            </a:r>
            <a:endParaRPr kumimoji="0" lang="en-US" sz="2800" b="1" i="0" u="none" strike="noStrike" kern="1200" cap="none" spc="0" normalizeH="0" baseline="0" noProof="0" dirty="0">
              <a:ln>
                <a:noFill/>
              </a:ln>
              <a:solidFill>
                <a:srgbClr val="5B9BD5"/>
              </a:solidFill>
              <a:effectLst/>
              <a:uLnTx/>
              <a:uFillTx/>
              <a:latin typeface="Cambria" panose="020405030504060302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Rows of cells in a subarray share a </a:t>
            </a:r>
            <a:r>
              <a:rPr kumimoji="0" lang="en-US" sz="2800" b="1"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wordline</a:t>
            </a:r>
            <a:endParaRPr kumimoji="0" lang="en-US" sz="2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endParaRPr>
          </a:p>
        </p:txBody>
      </p:sp>
      <p:sp>
        <p:nvSpPr>
          <p:cNvPr id="30" name="Title 1">
            <a:extLst>
              <a:ext uri="{FF2B5EF4-FFF2-40B4-BE49-F238E27FC236}">
                <a16:creationId xmlns:a16="http://schemas.microsoft.com/office/drawing/2014/main" id="{372EDF60-1521-FC44-A4A7-152409958096}"/>
              </a:ext>
            </a:extLst>
          </p:cNvPr>
          <p:cNvSpPr txBox="1">
            <a:spLocks/>
          </p:cNvSpPr>
          <p:nvPr/>
        </p:nvSpPr>
        <p:spPr>
          <a:xfrm>
            <a:off x="55075" y="57551"/>
            <a:ext cx="8708780" cy="741120"/>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800" b="1" i="0" u="none" strike="noStrike" kern="1200" cap="none" spc="0" normalizeH="0" baseline="0" noProof="0" dirty="0">
                <a:ln>
                  <a:noFill/>
                </a:ln>
                <a:solidFill>
                  <a:prstClr val="black"/>
                </a:solidFill>
                <a:effectLst/>
                <a:uLnTx/>
                <a:uFillTx/>
                <a:latin typeface="Cambria" panose="02040503050406030204" pitchFamily="18" charset="0"/>
                <a:ea typeface="+mj-ea"/>
                <a:cs typeface="+mj-cs"/>
              </a:rPr>
              <a:t>DRAM Organization</a:t>
            </a:r>
          </a:p>
        </p:txBody>
      </p:sp>
    </p:spTree>
    <p:extLst>
      <p:ext uri="{BB962C8B-B14F-4D97-AF65-F5344CB8AC3E}">
        <p14:creationId xmlns:p14="http://schemas.microsoft.com/office/powerpoint/2010/main" val="4017733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9">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9">
                                            <p:txEl>
                                              <p:pRg st="1" end="1"/>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28"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D7CF83C-76D4-724E-8209-26E3F3BB9A28}"/>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
        <p:nvSpPr>
          <p:cNvPr id="20" name="Title 1">
            <a:extLst>
              <a:ext uri="{FF2B5EF4-FFF2-40B4-BE49-F238E27FC236}">
                <a16:creationId xmlns:a16="http://schemas.microsoft.com/office/drawing/2014/main" id="{5DC9BEB3-BE5B-1043-B36C-CA9168FA5321}"/>
              </a:ext>
            </a:extLst>
          </p:cNvPr>
          <p:cNvSpPr txBox="1">
            <a:spLocks/>
          </p:cNvSpPr>
          <p:nvPr/>
        </p:nvSpPr>
        <p:spPr>
          <a:xfrm>
            <a:off x="71701" y="57552"/>
            <a:ext cx="8708780" cy="741120"/>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800" b="1" i="0" u="none" strike="noStrike" kern="1200" cap="none" spc="0" normalizeH="0" baseline="0" noProof="0" dirty="0">
                <a:ln>
                  <a:noFill/>
                </a:ln>
                <a:solidFill>
                  <a:prstClr val="black"/>
                </a:solidFill>
                <a:effectLst/>
                <a:uLnTx/>
                <a:uFillTx/>
                <a:latin typeface="Cambria" panose="02040503050406030204" pitchFamily="18" charset="0"/>
                <a:ea typeface="+mj-ea"/>
                <a:cs typeface="+mj-cs"/>
              </a:rPr>
              <a:t>DRAM Operation</a:t>
            </a:r>
          </a:p>
        </p:txBody>
      </p:sp>
      <p:cxnSp>
        <p:nvCxnSpPr>
          <p:cNvPr id="26" name="Straight Connector 25">
            <a:extLst>
              <a:ext uri="{FF2B5EF4-FFF2-40B4-BE49-F238E27FC236}">
                <a16:creationId xmlns:a16="http://schemas.microsoft.com/office/drawing/2014/main" id="{9B70E0E7-6C84-FB4C-9330-221680F849FD}"/>
              </a:ext>
            </a:extLst>
          </p:cNvPr>
          <p:cNvCxnSpPr>
            <a:cxnSpLocks/>
          </p:cNvCxnSpPr>
          <p:nvPr/>
        </p:nvCxnSpPr>
        <p:spPr>
          <a:xfrm>
            <a:off x="1849829" y="1819638"/>
            <a:ext cx="6164127"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2A1D7BC7-79FD-0243-B37D-DDCB833407C6}"/>
              </a:ext>
            </a:extLst>
          </p:cNvPr>
          <p:cNvCxnSpPr>
            <a:cxnSpLocks/>
          </p:cNvCxnSpPr>
          <p:nvPr/>
        </p:nvCxnSpPr>
        <p:spPr>
          <a:xfrm>
            <a:off x="1849828" y="2663697"/>
            <a:ext cx="6164128"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63E40EB8-15C9-894D-B7AE-5CAD0E9F6756}"/>
              </a:ext>
            </a:extLst>
          </p:cNvPr>
          <p:cNvCxnSpPr>
            <a:cxnSpLocks/>
          </p:cNvCxnSpPr>
          <p:nvPr/>
        </p:nvCxnSpPr>
        <p:spPr>
          <a:xfrm>
            <a:off x="2400813" y="1409331"/>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9AB13C52-B41E-354B-84DC-493BA72AE506}"/>
              </a:ext>
            </a:extLst>
          </p:cNvPr>
          <p:cNvCxnSpPr>
            <a:cxnSpLocks/>
          </p:cNvCxnSpPr>
          <p:nvPr/>
        </p:nvCxnSpPr>
        <p:spPr>
          <a:xfrm>
            <a:off x="3596567" y="1409331"/>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FDCBC824-ABBD-E04E-A5EE-D8BEE1518F0F}"/>
              </a:ext>
            </a:extLst>
          </p:cNvPr>
          <p:cNvCxnSpPr>
            <a:cxnSpLocks/>
          </p:cNvCxnSpPr>
          <p:nvPr/>
        </p:nvCxnSpPr>
        <p:spPr>
          <a:xfrm>
            <a:off x="4921275" y="1409331"/>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234DA913-2E69-FB4C-9943-C30247319383}"/>
              </a:ext>
            </a:extLst>
          </p:cNvPr>
          <p:cNvCxnSpPr>
            <a:cxnSpLocks/>
          </p:cNvCxnSpPr>
          <p:nvPr/>
        </p:nvCxnSpPr>
        <p:spPr>
          <a:xfrm>
            <a:off x="4335121" y="1409331"/>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C22FD591-DEB7-1E40-8CB7-42C8FA54E7B5}"/>
              </a:ext>
            </a:extLst>
          </p:cNvPr>
          <p:cNvCxnSpPr>
            <a:cxnSpLocks/>
          </p:cNvCxnSpPr>
          <p:nvPr/>
        </p:nvCxnSpPr>
        <p:spPr>
          <a:xfrm>
            <a:off x="5530875" y="1409331"/>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8869BCA0-8D54-0B4F-85C0-1054B0F89148}"/>
              </a:ext>
            </a:extLst>
          </p:cNvPr>
          <p:cNvCxnSpPr>
            <a:cxnSpLocks/>
          </p:cNvCxnSpPr>
          <p:nvPr/>
        </p:nvCxnSpPr>
        <p:spPr>
          <a:xfrm>
            <a:off x="3010412" y="1409331"/>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95C87994-1EF0-A546-92CE-9CBEA9F4BE0F}"/>
              </a:ext>
            </a:extLst>
          </p:cNvPr>
          <p:cNvSpPr txBox="1"/>
          <p:nvPr/>
        </p:nvSpPr>
        <p:spPr>
          <a:xfrm>
            <a:off x="8013956" y="2264919"/>
            <a:ext cx="47641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35" name="TextBox 34">
            <a:extLst>
              <a:ext uri="{FF2B5EF4-FFF2-40B4-BE49-F238E27FC236}">
                <a16:creationId xmlns:a16="http://schemas.microsoft.com/office/drawing/2014/main" id="{D7545019-E112-D542-A85E-5D575A8DF349}"/>
              </a:ext>
            </a:extLst>
          </p:cNvPr>
          <p:cNvSpPr txBox="1"/>
          <p:nvPr/>
        </p:nvSpPr>
        <p:spPr>
          <a:xfrm>
            <a:off x="8011081" y="1433909"/>
            <a:ext cx="47641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36" name="TextBox 35">
            <a:extLst>
              <a:ext uri="{FF2B5EF4-FFF2-40B4-BE49-F238E27FC236}">
                <a16:creationId xmlns:a16="http://schemas.microsoft.com/office/drawing/2014/main" id="{BF4EE280-17AA-594E-83E0-6610E705FD78}"/>
              </a:ext>
            </a:extLst>
          </p:cNvPr>
          <p:cNvSpPr txBox="1"/>
          <p:nvPr/>
        </p:nvSpPr>
        <p:spPr>
          <a:xfrm rot="5400000">
            <a:off x="3850273" y="3035548"/>
            <a:ext cx="47641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37" name="TextBox 36">
            <a:extLst>
              <a:ext uri="{FF2B5EF4-FFF2-40B4-BE49-F238E27FC236}">
                <a16:creationId xmlns:a16="http://schemas.microsoft.com/office/drawing/2014/main" id="{5E1C3CB2-8F93-9A46-9A91-A8E533449738}"/>
              </a:ext>
            </a:extLst>
          </p:cNvPr>
          <p:cNvSpPr txBox="1"/>
          <p:nvPr/>
        </p:nvSpPr>
        <p:spPr>
          <a:xfrm rot="5400000">
            <a:off x="2568101" y="3051250"/>
            <a:ext cx="47641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38" name="TextBox 37">
            <a:extLst>
              <a:ext uri="{FF2B5EF4-FFF2-40B4-BE49-F238E27FC236}">
                <a16:creationId xmlns:a16="http://schemas.microsoft.com/office/drawing/2014/main" id="{58148967-2E2B-EB45-97A8-70B5675185F8}"/>
              </a:ext>
            </a:extLst>
          </p:cNvPr>
          <p:cNvSpPr txBox="1"/>
          <p:nvPr/>
        </p:nvSpPr>
        <p:spPr>
          <a:xfrm rot="5400000">
            <a:off x="5760579" y="3031225"/>
            <a:ext cx="47641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cxnSp>
        <p:nvCxnSpPr>
          <p:cNvPr id="39" name="Straight Connector 38">
            <a:extLst>
              <a:ext uri="{FF2B5EF4-FFF2-40B4-BE49-F238E27FC236}">
                <a16:creationId xmlns:a16="http://schemas.microsoft.com/office/drawing/2014/main" id="{4CE9EC84-D6DF-CE46-A1D7-C8231883A456}"/>
              </a:ext>
            </a:extLst>
          </p:cNvPr>
          <p:cNvCxnSpPr>
            <a:cxnSpLocks/>
          </p:cNvCxnSpPr>
          <p:nvPr/>
        </p:nvCxnSpPr>
        <p:spPr>
          <a:xfrm>
            <a:off x="6816211" y="1409331"/>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A62FDCAF-A7FA-CC41-966B-790A945C37F2}"/>
              </a:ext>
            </a:extLst>
          </p:cNvPr>
          <p:cNvCxnSpPr>
            <a:cxnSpLocks/>
          </p:cNvCxnSpPr>
          <p:nvPr/>
        </p:nvCxnSpPr>
        <p:spPr>
          <a:xfrm>
            <a:off x="6230057" y="1409331"/>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9617EAB3-F9D5-3244-A386-81ABA4C3F6C9}"/>
              </a:ext>
            </a:extLst>
          </p:cNvPr>
          <p:cNvCxnSpPr>
            <a:cxnSpLocks/>
          </p:cNvCxnSpPr>
          <p:nvPr/>
        </p:nvCxnSpPr>
        <p:spPr>
          <a:xfrm>
            <a:off x="7425811" y="1409331"/>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47" name="Rounded Rectangle 46">
            <a:extLst>
              <a:ext uri="{FF2B5EF4-FFF2-40B4-BE49-F238E27FC236}">
                <a16:creationId xmlns:a16="http://schemas.microsoft.com/office/drawing/2014/main" id="{13A6A90D-7822-7F4A-A7B2-99659708FF5A}"/>
              </a:ext>
            </a:extLst>
          </p:cNvPr>
          <p:cNvSpPr/>
          <p:nvPr/>
        </p:nvSpPr>
        <p:spPr>
          <a:xfrm>
            <a:off x="2107735" y="3578101"/>
            <a:ext cx="5650527" cy="539261"/>
          </a:xfrm>
          <a:prstGeom prst="roundRect">
            <a:avLst>
              <a:gd name="adj" fmla="val 50000"/>
            </a:avLst>
          </a:prstGeom>
          <a:solidFill>
            <a:srgbClr val="F4F4F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Local Row Buffer</a:t>
            </a:r>
          </a:p>
        </p:txBody>
      </p:sp>
      <p:cxnSp>
        <p:nvCxnSpPr>
          <p:cNvPr id="49" name="Straight Connector 48">
            <a:extLst>
              <a:ext uri="{FF2B5EF4-FFF2-40B4-BE49-F238E27FC236}">
                <a16:creationId xmlns:a16="http://schemas.microsoft.com/office/drawing/2014/main" id="{03E8C19B-AF1D-9441-B410-4AC117467E8A}"/>
              </a:ext>
            </a:extLst>
          </p:cNvPr>
          <p:cNvCxnSpPr>
            <a:cxnSpLocks/>
          </p:cNvCxnSpPr>
          <p:nvPr/>
        </p:nvCxnSpPr>
        <p:spPr>
          <a:xfrm>
            <a:off x="1679513" y="1907230"/>
            <a:ext cx="6353513" cy="0"/>
          </a:xfrm>
          <a:prstGeom prst="line">
            <a:avLst/>
          </a:prstGeom>
          <a:ln w="762000">
            <a:solidFill>
              <a:schemeClr val="accent5"/>
            </a:solidFill>
          </a:ln>
        </p:spPr>
        <p:style>
          <a:lnRef idx="1">
            <a:schemeClr val="accent1"/>
          </a:lnRef>
          <a:fillRef idx="0">
            <a:schemeClr val="accent1"/>
          </a:fillRef>
          <a:effectRef idx="0">
            <a:schemeClr val="accent1"/>
          </a:effectRef>
          <a:fontRef idx="minor">
            <a:schemeClr val="tx1"/>
          </a:fontRef>
        </p:style>
      </p:cxnSp>
      <p:sp>
        <p:nvSpPr>
          <p:cNvPr id="50" name="Rounded Rectangle 49">
            <a:extLst>
              <a:ext uri="{FF2B5EF4-FFF2-40B4-BE49-F238E27FC236}">
                <a16:creationId xmlns:a16="http://schemas.microsoft.com/office/drawing/2014/main" id="{8A2C7358-EA5D-1B48-869C-4435B2192829}"/>
              </a:ext>
            </a:extLst>
          </p:cNvPr>
          <p:cNvSpPr/>
          <p:nvPr/>
        </p:nvSpPr>
        <p:spPr>
          <a:xfrm>
            <a:off x="2097049" y="3577539"/>
            <a:ext cx="5650527" cy="539261"/>
          </a:xfrm>
          <a:prstGeom prst="roundRect">
            <a:avLst>
              <a:gd name="adj" fmla="val 50000"/>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Local Row Buffer</a:t>
            </a:r>
          </a:p>
        </p:txBody>
      </p:sp>
      <p:sp>
        <p:nvSpPr>
          <p:cNvPr id="61" name="Rounded Rectangle 60">
            <a:extLst>
              <a:ext uri="{FF2B5EF4-FFF2-40B4-BE49-F238E27FC236}">
                <a16:creationId xmlns:a16="http://schemas.microsoft.com/office/drawing/2014/main" id="{87840D1C-B8A4-944C-95F3-060CF8D79F0B}"/>
              </a:ext>
            </a:extLst>
          </p:cNvPr>
          <p:cNvSpPr/>
          <p:nvPr/>
        </p:nvSpPr>
        <p:spPr>
          <a:xfrm>
            <a:off x="2107736" y="1550009"/>
            <a:ext cx="1828802" cy="679938"/>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lumMod val="85000"/>
                    <a:lumOff val="15000"/>
                  </a:prstClr>
                </a:solidFill>
                <a:effectLst/>
                <a:uLnTx/>
                <a:uFillTx/>
                <a:latin typeface="Cambria" panose="02040503050406030204" pitchFamily="18" charset="0"/>
                <a:ea typeface="+mn-ea"/>
                <a:cs typeface="+mn-cs"/>
              </a:rPr>
              <a:t>Cache line</a:t>
            </a:r>
          </a:p>
        </p:txBody>
      </p:sp>
      <p:sp>
        <p:nvSpPr>
          <p:cNvPr id="62" name="Rounded Rectangle 61">
            <a:extLst>
              <a:ext uri="{FF2B5EF4-FFF2-40B4-BE49-F238E27FC236}">
                <a16:creationId xmlns:a16="http://schemas.microsoft.com/office/drawing/2014/main" id="{B85600ED-B185-DA41-8A75-6B0187040DE6}"/>
              </a:ext>
            </a:extLst>
          </p:cNvPr>
          <p:cNvSpPr/>
          <p:nvPr/>
        </p:nvSpPr>
        <p:spPr>
          <a:xfrm>
            <a:off x="4018598" y="1550008"/>
            <a:ext cx="1828802" cy="679939"/>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63" name="Rounded Rectangle 62">
            <a:extLst>
              <a:ext uri="{FF2B5EF4-FFF2-40B4-BE49-F238E27FC236}">
                <a16:creationId xmlns:a16="http://schemas.microsoft.com/office/drawing/2014/main" id="{008226AC-3D90-814E-841D-4D6E9AEB9F0F}"/>
              </a:ext>
            </a:extLst>
          </p:cNvPr>
          <p:cNvSpPr/>
          <p:nvPr/>
        </p:nvSpPr>
        <p:spPr>
          <a:xfrm>
            <a:off x="5929460" y="1550008"/>
            <a:ext cx="1828802" cy="679939"/>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65" name="Rounded Rectangle 64">
            <a:extLst>
              <a:ext uri="{FF2B5EF4-FFF2-40B4-BE49-F238E27FC236}">
                <a16:creationId xmlns:a16="http://schemas.microsoft.com/office/drawing/2014/main" id="{B2866AD4-F277-294F-B130-B09BEFDED699}"/>
              </a:ext>
            </a:extLst>
          </p:cNvPr>
          <p:cNvSpPr/>
          <p:nvPr/>
        </p:nvSpPr>
        <p:spPr>
          <a:xfrm>
            <a:off x="2138171" y="3598026"/>
            <a:ext cx="1828802" cy="478801"/>
          </a:xfrm>
          <a:prstGeom prst="roundRect">
            <a:avLst>
              <a:gd name="adj" fmla="val 30435"/>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lumMod val="85000"/>
                    <a:lumOff val="15000"/>
                  </a:prstClr>
                </a:solidFill>
                <a:effectLst/>
                <a:uLnTx/>
                <a:uFillTx/>
                <a:latin typeface="Cambria" panose="02040503050406030204" pitchFamily="18" charset="0"/>
                <a:ea typeface="+mn-ea"/>
                <a:cs typeface="+mn-cs"/>
              </a:rPr>
              <a:t>READ</a:t>
            </a:r>
          </a:p>
        </p:txBody>
      </p:sp>
      <p:sp>
        <p:nvSpPr>
          <p:cNvPr id="71" name="TextBox 70">
            <a:extLst>
              <a:ext uri="{FF2B5EF4-FFF2-40B4-BE49-F238E27FC236}">
                <a16:creationId xmlns:a16="http://schemas.microsoft.com/office/drawing/2014/main" id="{259912AE-BB48-5A4C-A4F2-0573FA3DAE02}"/>
              </a:ext>
            </a:extLst>
          </p:cNvPr>
          <p:cNvSpPr txBox="1"/>
          <p:nvPr/>
        </p:nvSpPr>
        <p:spPr>
          <a:xfrm rot="5400000">
            <a:off x="7032533" y="3021197"/>
            <a:ext cx="47641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72" name="Rounded Rectangle 71">
            <a:extLst>
              <a:ext uri="{FF2B5EF4-FFF2-40B4-BE49-F238E27FC236}">
                <a16:creationId xmlns:a16="http://schemas.microsoft.com/office/drawing/2014/main" id="{1FA1DFE8-F51E-6B4C-A221-C5BA666A05EC}"/>
              </a:ext>
            </a:extLst>
          </p:cNvPr>
          <p:cNvSpPr/>
          <p:nvPr/>
        </p:nvSpPr>
        <p:spPr>
          <a:xfrm>
            <a:off x="4014322" y="3601996"/>
            <a:ext cx="1833077" cy="478801"/>
          </a:xfrm>
          <a:prstGeom prst="roundRect">
            <a:avLst>
              <a:gd name="adj" fmla="val 30435"/>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lumMod val="85000"/>
                    <a:lumOff val="15000"/>
                  </a:prstClr>
                </a:solidFill>
                <a:effectLst/>
                <a:uLnTx/>
                <a:uFillTx/>
                <a:latin typeface="Cambria" panose="02040503050406030204" pitchFamily="18" charset="0"/>
                <a:ea typeface="+mn-ea"/>
                <a:cs typeface="+mn-cs"/>
              </a:rPr>
              <a:t>READ</a:t>
            </a:r>
          </a:p>
        </p:txBody>
      </p:sp>
      <p:sp>
        <p:nvSpPr>
          <p:cNvPr id="73" name="Rounded Rectangle 72">
            <a:extLst>
              <a:ext uri="{FF2B5EF4-FFF2-40B4-BE49-F238E27FC236}">
                <a16:creationId xmlns:a16="http://schemas.microsoft.com/office/drawing/2014/main" id="{BF8B5715-BA0F-F04B-9858-93D908809CC3}"/>
              </a:ext>
            </a:extLst>
          </p:cNvPr>
          <p:cNvSpPr/>
          <p:nvPr/>
        </p:nvSpPr>
        <p:spPr>
          <a:xfrm>
            <a:off x="5880949" y="3604699"/>
            <a:ext cx="1833077" cy="478801"/>
          </a:xfrm>
          <a:prstGeom prst="roundRect">
            <a:avLst>
              <a:gd name="adj" fmla="val 30435"/>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lumMod val="85000"/>
                    <a:lumOff val="15000"/>
                  </a:prstClr>
                </a:solidFill>
                <a:effectLst/>
                <a:uLnTx/>
                <a:uFillTx/>
                <a:latin typeface="Cambria" panose="02040503050406030204" pitchFamily="18" charset="0"/>
                <a:ea typeface="+mn-ea"/>
                <a:cs typeface="+mn-cs"/>
              </a:rPr>
              <a:t>READ</a:t>
            </a:r>
          </a:p>
        </p:txBody>
      </p:sp>
      <p:cxnSp>
        <p:nvCxnSpPr>
          <p:cNvPr id="74" name="Straight Connector 73">
            <a:extLst>
              <a:ext uri="{FF2B5EF4-FFF2-40B4-BE49-F238E27FC236}">
                <a16:creationId xmlns:a16="http://schemas.microsoft.com/office/drawing/2014/main" id="{DE1ED3B7-F0CF-8044-A1B5-DBB49BB2B166}"/>
              </a:ext>
            </a:extLst>
          </p:cNvPr>
          <p:cNvCxnSpPr>
            <a:cxnSpLocks/>
          </p:cNvCxnSpPr>
          <p:nvPr/>
        </p:nvCxnSpPr>
        <p:spPr>
          <a:xfrm>
            <a:off x="1679512" y="2744086"/>
            <a:ext cx="6353513" cy="0"/>
          </a:xfrm>
          <a:prstGeom prst="line">
            <a:avLst/>
          </a:prstGeom>
          <a:ln w="762000">
            <a:solidFill>
              <a:schemeClr val="accent5"/>
            </a:solidFill>
          </a:ln>
        </p:spPr>
        <p:style>
          <a:lnRef idx="1">
            <a:schemeClr val="accent1"/>
          </a:lnRef>
          <a:fillRef idx="0">
            <a:schemeClr val="accent1"/>
          </a:fillRef>
          <a:effectRef idx="0">
            <a:schemeClr val="accent1"/>
          </a:effectRef>
          <a:fontRef idx="minor">
            <a:schemeClr val="tx1"/>
          </a:fontRef>
        </p:style>
      </p:cxnSp>
      <p:sp>
        <p:nvSpPr>
          <p:cNvPr id="45" name="Rounded Rectangle 44">
            <a:extLst>
              <a:ext uri="{FF2B5EF4-FFF2-40B4-BE49-F238E27FC236}">
                <a16:creationId xmlns:a16="http://schemas.microsoft.com/office/drawing/2014/main" id="{3CE6D9FA-AE25-D34D-BBED-47A09740AB53}"/>
              </a:ext>
            </a:extLst>
          </p:cNvPr>
          <p:cNvSpPr/>
          <p:nvPr/>
        </p:nvSpPr>
        <p:spPr>
          <a:xfrm>
            <a:off x="2107735" y="2394068"/>
            <a:ext cx="1828802" cy="67994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46" name="Rounded Rectangle 45">
            <a:extLst>
              <a:ext uri="{FF2B5EF4-FFF2-40B4-BE49-F238E27FC236}">
                <a16:creationId xmlns:a16="http://schemas.microsoft.com/office/drawing/2014/main" id="{25A26FB7-DC88-DA42-A522-BBCD634F7E4B}"/>
              </a:ext>
            </a:extLst>
          </p:cNvPr>
          <p:cNvSpPr/>
          <p:nvPr/>
        </p:nvSpPr>
        <p:spPr>
          <a:xfrm>
            <a:off x="4018598" y="2394067"/>
            <a:ext cx="1828802" cy="679942"/>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48" name="Rounded Rectangle 47">
            <a:extLst>
              <a:ext uri="{FF2B5EF4-FFF2-40B4-BE49-F238E27FC236}">
                <a16:creationId xmlns:a16="http://schemas.microsoft.com/office/drawing/2014/main" id="{50F35488-E6A2-A04A-9B0D-2FAD428F8474}"/>
              </a:ext>
            </a:extLst>
          </p:cNvPr>
          <p:cNvSpPr/>
          <p:nvPr/>
        </p:nvSpPr>
        <p:spPr>
          <a:xfrm>
            <a:off x="5929460" y="2394067"/>
            <a:ext cx="1828802" cy="679942"/>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grpSp>
        <p:nvGrpSpPr>
          <p:cNvPr id="51" name="Group 50">
            <a:extLst>
              <a:ext uri="{FF2B5EF4-FFF2-40B4-BE49-F238E27FC236}">
                <a16:creationId xmlns:a16="http://schemas.microsoft.com/office/drawing/2014/main" id="{B6DF2231-DB85-B241-9993-8AE1DB16EE7F}"/>
              </a:ext>
            </a:extLst>
          </p:cNvPr>
          <p:cNvGrpSpPr/>
          <p:nvPr/>
        </p:nvGrpSpPr>
        <p:grpSpPr>
          <a:xfrm>
            <a:off x="2223724" y="2217982"/>
            <a:ext cx="5425328" cy="1445694"/>
            <a:chOff x="2215130" y="3511029"/>
            <a:chExt cx="5425328" cy="1445694"/>
          </a:xfrm>
        </p:grpSpPr>
        <p:sp>
          <p:nvSpPr>
            <p:cNvPr id="52" name="Down Arrow 51">
              <a:extLst>
                <a:ext uri="{FF2B5EF4-FFF2-40B4-BE49-F238E27FC236}">
                  <a16:creationId xmlns:a16="http://schemas.microsoft.com/office/drawing/2014/main" id="{F8A55AE1-BC0C-764F-AB49-7D43A5C49DEB}"/>
                </a:ext>
              </a:extLst>
            </p:cNvPr>
            <p:cNvSpPr/>
            <p:nvPr/>
          </p:nvSpPr>
          <p:spPr>
            <a:xfrm>
              <a:off x="2215130" y="3522994"/>
              <a:ext cx="399758" cy="1433729"/>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Down Arrow 52">
              <a:extLst>
                <a:ext uri="{FF2B5EF4-FFF2-40B4-BE49-F238E27FC236}">
                  <a16:creationId xmlns:a16="http://schemas.microsoft.com/office/drawing/2014/main" id="{F029D9EA-22AF-6142-A5CD-807D56CC0CE2}"/>
                </a:ext>
              </a:extLst>
            </p:cNvPr>
            <p:cNvSpPr/>
            <p:nvPr/>
          </p:nvSpPr>
          <p:spPr>
            <a:xfrm>
              <a:off x="2815421" y="3519785"/>
              <a:ext cx="396793" cy="1436938"/>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 name="Down Arrow 53">
              <a:extLst>
                <a:ext uri="{FF2B5EF4-FFF2-40B4-BE49-F238E27FC236}">
                  <a16:creationId xmlns:a16="http://schemas.microsoft.com/office/drawing/2014/main" id="{2C949FA9-465A-EE4C-A6A8-198071917687}"/>
                </a:ext>
              </a:extLst>
            </p:cNvPr>
            <p:cNvSpPr/>
            <p:nvPr/>
          </p:nvSpPr>
          <p:spPr>
            <a:xfrm>
              <a:off x="3381207" y="3517699"/>
              <a:ext cx="417160" cy="1434437"/>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 name="Down Arrow 54">
              <a:extLst>
                <a:ext uri="{FF2B5EF4-FFF2-40B4-BE49-F238E27FC236}">
                  <a16:creationId xmlns:a16="http://schemas.microsoft.com/office/drawing/2014/main" id="{F8956FBA-648F-5D47-820D-E0372C2A9818}"/>
                </a:ext>
              </a:extLst>
            </p:cNvPr>
            <p:cNvSpPr/>
            <p:nvPr/>
          </p:nvSpPr>
          <p:spPr>
            <a:xfrm>
              <a:off x="4145119" y="3518408"/>
              <a:ext cx="399758" cy="1433729"/>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 name="Down Arrow 55">
              <a:extLst>
                <a:ext uri="{FF2B5EF4-FFF2-40B4-BE49-F238E27FC236}">
                  <a16:creationId xmlns:a16="http://schemas.microsoft.com/office/drawing/2014/main" id="{51736CD9-D762-F14A-8EF4-4F72B39971DD}"/>
                </a:ext>
              </a:extLst>
            </p:cNvPr>
            <p:cNvSpPr/>
            <p:nvPr/>
          </p:nvSpPr>
          <p:spPr>
            <a:xfrm>
              <a:off x="4745410" y="3515199"/>
              <a:ext cx="396793" cy="1436938"/>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7" name="Down Arrow 56">
              <a:extLst>
                <a:ext uri="{FF2B5EF4-FFF2-40B4-BE49-F238E27FC236}">
                  <a16:creationId xmlns:a16="http://schemas.microsoft.com/office/drawing/2014/main" id="{D672F57B-DCF2-DE45-814E-C5A69EB2B9B2}"/>
                </a:ext>
              </a:extLst>
            </p:cNvPr>
            <p:cNvSpPr/>
            <p:nvPr/>
          </p:nvSpPr>
          <p:spPr>
            <a:xfrm>
              <a:off x="5311196" y="3513114"/>
              <a:ext cx="417160" cy="1439022"/>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8" name="Down Arrow 57">
              <a:extLst>
                <a:ext uri="{FF2B5EF4-FFF2-40B4-BE49-F238E27FC236}">
                  <a16:creationId xmlns:a16="http://schemas.microsoft.com/office/drawing/2014/main" id="{09F6F610-BCEB-E54A-AFF8-B8DAEE688C8C}"/>
                </a:ext>
              </a:extLst>
            </p:cNvPr>
            <p:cNvSpPr/>
            <p:nvPr/>
          </p:nvSpPr>
          <p:spPr>
            <a:xfrm>
              <a:off x="6057221" y="3516323"/>
              <a:ext cx="399758" cy="1433729"/>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9" name="Down Arrow 58">
              <a:extLst>
                <a:ext uri="{FF2B5EF4-FFF2-40B4-BE49-F238E27FC236}">
                  <a16:creationId xmlns:a16="http://schemas.microsoft.com/office/drawing/2014/main" id="{6446C428-5BFA-C04F-AA33-DF76AEA64A86}"/>
                </a:ext>
              </a:extLst>
            </p:cNvPr>
            <p:cNvSpPr/>
            <p:nvPr/>
          </p:nvSpPr>
          <p:spPr>
            <a:xfrm>
              <a:off x="6657512" y="3513114"/>
              <a:ext cx="396793" cy="1436938"/>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0" name="Down Arrow 59">
              <a:extLst>
                <a:ext uri="{FF2B5EF4-FFF2-40B4-BE49-F238E27FC236}">
                  <a16:creationId xmlns:a16="http://schemas.microsoft.com/office/drawing/2014/main" id="{08277E65-FB07-F141-88D1-98F02F64A7F0}"/>
                </a:ext>
              </a:extLst>
            </p:cNvPr>
            <p:cNvSpPr/>
            <p:nvPr/>
          </p:nvSpPr>
          <p:spPr>
            <a:xfrm>
              <a:off x="7223298" y="3511029"/>
              <a:ext cx="417160" cy="1439022"/>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64" name="Rounded Rectangle 63">
            <a:extLst>
              <a:ext uri="{FF2B5EF4-FFF2-40B4-BE49-F238E27FC236}">
                <a16:creationId xmlns:a16="http://schemas.microsoft.com/office/drawing/2014/main" id="{5F875A74-3FA0-6A43-A54C-A5CECB7AD656}"/>
              </a:ext>
            </a:extLst>
          </p:cNvPr>
          <p:cNvSpPr/>
          <p:nvPr/>
        </p:nvSpPr>
        <p:spPr>
          <a:xfrm rot="16200000">
            <a:off x="196875" y="2194778"/>
            <a:ext cx="2438400" cy="867507"/>
          </a:xfrm>
          <a:prstGeom prst="roundRect">
            <a:avLst/>
          </a:prstGeom>
          <a:solidFill>
            <a:srgbClr val="F4F4F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Decoder</a:t>
            </a:r>
          </a:p>
        </p:txBody>
      </p:sp>
      <p:sp>
        <p:nvSpPr>
          <p:cNvPr id="85" name="Rounded Rectangle 84">
            <a:extLst>
              <a:ext uri="{FF2B5EF4-FFF2-40B4-BE49-F238E27FC236}">
                <a16:creationId xmlns:a16="http://schemas.microsoft.com/office/drawing/2014/main" id="{B0E2F4EC-3988-8041-8DC0-4C91D1B9D002}"/>
              </a:ext>
            </a:extLst>
          </p:cNvPr>
          <p:cNvSpPr/>
          <p:nvPr/>
        </p:nvSpPr>
        <p:spPr>
          <a:xfrm>
            <a:off x="2097049" y="3580242"/>
            <a:ext cx="5650527" cy="539261"/>
          </a:xfrm>
          <a:prstGeom prst="roundRect">
            <a:avLst>
              <a:gd name="adj" fmla="val 50000"/>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Local Row Buffer</a:t>
            </a:r>
          </a:p>
        </p:txBody>
      </p:sp>
      <p:grpSp>
        <p:nvGrpSpPr>
          <p:cNvPr id="75" name="Group 74">
            <a:extLst>
              <a:ext uri="{FF2B5EF4-FFF2-40B4-BE49-F238E27FC236}">
                <a16:creationId xmlns:a16="http://schemas.microsoft.com/office/drawing/2014/main" id="{C7931A7D-3E87-B24F-A6C2-EA7C20BDA50B}"/>
              </a:ext>
            </a:extLst>
          </p:cNvPr>
          <p:cNvGrpSpPr/>
          <p:nvPr/>
        </p:nvGrpSpPr>
        <p:grpSpPr>
          <a:xfrm>
            <a:off x="2225401" y="3061507"/>
            <a:ext cx="5425328" cy="593799"/>
            <a:chOff x="2215130" y="3511029"/>
            <a:chExt cx="5425328" cy="1445694"/>
          </a:xfrm>
        </p:grpSpPr>
        <p:sp>
          <p:nvSpPr>
            <p:cNvPr id="76" name="Down Arrow 75">
              <a:extLst>
                <a:ext uri="{FF2B5EF4-FFF2-40B4-BE49-F238E27FC236}">
                  <a16:creationId xmlns:a16="http://schemas.microsoft.com/office/drawing/2014/main" id="{2D046AFB-8E70-DE46-A213-BABB07377FA5}"/>
                </a:ext>
              </a:extLst>
            </p:cNvPr>
            <p:cNvSpPr/>
            <p:nvPr/>
          </p:nvSpPr>
          <p:spPr>
            <a:xfrm>
              <a:off x="2215130" y="3522994"/>
              <a:ext cx="399758" cy="1433729"/>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7" name="Down Arrow 76">
              <a:extLst>
                <a:ext uri="{FF2B5EF4-FFF2-40B4-BE49-F238E27FC236}">
                  <a16:creationId xmlns:a16="http://schemas.microsoft.com/office/drawing/2014/main" id="{61C35E40-8973-A64C-9A74-0EA64A899425}"/>
                </a:ext>
              </a:extLst>
            </p:cNvPr>
            <p:cNvSpPr/>
            <p:nvPr/>
          </p:nvSpPr>
          <p:spPr>
            <a:xfrm>
              <a:off x="2815421" y="3519785"/>
              <a:ext cx="396793" cy="1436938"/>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8" name="Down Arrow 77">
              <a:extLst>
                <a:ext uri="{FF2B5EF4-FFF2-40B4-BE49-F238E27FC236}">
                  <a16:creationId xmlns:a16="http://schemas.microsoft.com/office/drawing/2014/main" id="{255C93AA-D729-9B4D-8340-CD9CC10D53E5}"/>
                </a:ext>
              </a:extLst>
            </p:cNvPr>
            <p:cNvSpPr/>
            <p:nvPr/>
          </p:nvSpPr>
          <p:spPr>
            <a:xfrm>
              <a:off x="3381207" y="3517699"/>
              <a:ext cx="417160" cy="1434437"/>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Down Arrow 78">
              <a:extLst>
                <a:ext uri="{FF2B5EF4-FFF2-40B4-BE49-F238E27FC236}">
                  <a16:creationId xmlns:a16="http://schemas.microsoft.com/office/drawing/2014/main" id="{7323D263-3357-7346-9F17-054D9900B65F}"/>
                </a:ext>
              </a:extLst>
            </p:cNvPr>
            <p:cNvSpPr/>
            <p:nvPr/>
          </p:nvSpPr>
          <p:spPr>
            <a:xfrm>
              <a:off x="4145119" y="3518408"/>
              <a:ext cx="399758" cy="1433729"/>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0" name="Down Arrow 79">
              <a:extLst>
                <a:ext uri="{FF2B5EF4-FFF2-40B4-BE49-F238E27FC236}">
                  <a16:creationId xmlns:a16="http://schemas.microsoft.com/office/drawing/2014/main" id="{FD98BB0A-8985-EF41-8EE7-2DFA25690F6B}"/>
                </a:ext>
              </a:extLst>
            </p:cNvPr>
            <p:cNvSpPr/>
            <p:nvPr/>
          </p:nvSpPr>
          <p:spPr>
            <a:xfrm>
              <a:off x="4745410" y="3515199"/>
              <a:ext cx="396793" cy="1436938"/>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Down Arrow 80">
              <a:extLst>
                <a:ext uri="{FF2B5EF4-FFF2-40B4-BE49-F238E27FC236}">
                  <a16:creationId xmlns:a16="http://schemas.microsoft.com/office/drawing/2014/main" id="{CA7B0E8A-4AF9-B64F-9AAC-8F2040BE079E}"/>
                </a:ext>
              </a:extLst>
            </p:cNvPr>
            <p:cNvSpPr/>
            <p:nvPr/>
          </p:nvSpPr>
          <p:spPr>
            <a:xfrm>
              <a:off x="5311196" y="3513114"/>
              <a:ext cx="417160" cy="1439022"/>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2" name="Down Arrow 81">
              <a:extLst>
                <a:ext uri="{FF2B5EF4-FFF2-40B4-BE49-F238E27FC236}">
                  <a16:creationId xmlns:a16="http://schemas.microsoft.com/office/drawing/2014/main" id="{B1FFFE46-5689-E848-AEAB-EE0ADEF3EF24}"/>
                </a:ext>
              </a:extLst>
            </p:cNvPr>
            <p:cNvSpPr/>
            <p:nvPr/>
          </p:nvSpPr>
          <p:spPr>
            <a:xfrm>
              <a:off x="6057221" y="3516323"/>
              <a:ext cx="399758" cy="1433729"/>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Down Arrow 82">
              <a:extLst>
                <a:ext uri="{FF2B5EF4-FFF2-40B4-BE49-F238E27FC236}">
                  <a16:creationId xmlns:a16="http://schemas.microsoft.com/office/drawing/2014/main" id="{2B3CD94E-BAAD-1643-8E9A-A251763AFF87}"/>
                </a:ext>
              </a:extLst>
            </p:cNvPr>
            <p:cNvSpPr/>
            <p:nvPr/>
          </p:nvSpPr>
          <p:spPr>
            <a:xfrm>
              <a:off x="6657512" y="3513114"/>
              <a:ext cx="396793" cy="1436938"/>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4" name="Down Arrow 83">
              <a:extLst>
                <a:ext uri="{FF2B5EF4-FFF2-40B4-BE49-F238E27FC236}">
                  <a16:creationId xmlns:a16="http://schemas.microsoft.com/office/drawing/2014/main" id="{DEF390EC-37F9-8B49-A703-B69F2A640B5A}"/>
                </a:ext>
              </a:extLst>
            </p:cNvPr>
            <p:cNvSpPr/>
            <p:nvPr/>
          </p:nvSpPr>
          <p:spPr>
            <a:xfrm>
              <a:off x="7223298" y="3511029"/>
              <a:ext cx="417160" cy="1439022"/>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86" name="Rounded Rectangle 85">
            <a:extLst>
              <a:ext uri="{FF2B5EF4-FFF2-40B4-BE49-F238E27FC236}">
                <a16:creationId xmlns:a16="http://schemas.microsoft.com/office/drawing/2014/main" id="{19F29BC6-0AF5-0F4C-B4A5-934C80D0B34D}"/>
              </a:ext>
            </a:extLst>
          </p:cNvPr>
          <p:cNvSpPr/>
          <p:nvPr/>
        </p:nvSpPr>
        <p:spPr>
          <a:xfrm>
            <a:off x="2123016" y="3604698"/>
            <a:ext cx="1828802" cy="478801"/>
          </a:xfrm>
          <a:prstGeom prst="roundRect">
            <a:avLst>
              <a:gd name="adj" fmla="val 30435"/>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lumMod val="85000"/>
                    <a:lumOff val="15000"/>
                  </a:prstClr>
                </a:solidFill>
                <a:effectLst/>
                <a:uLnTx/>
                <a:uFillTx/>
                <a:latin typeface="Cambria" panose="02040503050406030204" pitchFamily="18" charset="0"/>
                <a:ea typeface="+mn-ea"/>
                <a:cs typeface="+mn-cs"/>
              </a:rPr>
              <a:t>READ</a:t>
            </a:r>
          </a:p>
        </p:txBody>
      </p:sp>
      <p:sp>
        <p:nvSpPr>
          <p:cNvPr id="87" name="Rounded Rectangle 86">
            <a:extLst>
              <a:ext uri="{FF2B5EF4-FFF2-40B4-BE49-F238E27FC236}">
                <a16:creationId xmlns:a16="http://schemas.microsoft.com/office/drawing/2014/main" id="{F9A6104E-DE4E-D847-98DC-A146729432F7}"/>
              </a:ext>
            </a:extLst>
          </p:cNvPr>
          <p:cNvSpPr/>
          <p:nvPr/>
        </p:nvSpPr>
        <p:spPr>
          <a:xfrm>
            <a:off x="4014322" y="3604699"/>
            <a:ext cx="1833077" cy="478801"/>
          </a:xfrm>
          <a:prstGeom prst="roundRect">
            <a:avLst>
              <a:gd name="adj" fmla="val 30435"/>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lumMod val="85000"/>
                    <a:lumOff val="15000"/>
                  </a:prstClr>
                </a:solidFill>
                <a:effectLst/>
                <a:uLnTx/>
                <a:uFillTx/>
                <a:latin typeface="Cambria" panose="02040503050406030204" pitchFamily="18" charset="0"/>
                <a:ea typeface="+mn-ea"/>
                <a:cs typeface="+mn-cs"/>
              </a:rPr>
              <a:t>READ</a:t>
            </a:r>
          </a:p>
        </p:txBody>
      </p:sp>
      <p:sp>
        <p:nvSpPr>
          <p:cNvPr id="88" name="Rounded Rectangle 87">
            <a:extLst>
              <a:ext uri="{FF2B5EF4-FFF2-40B4-BE49-F238E27FC236}">
                <a16:creationId xmlns:a16="http://schemas.microsoft.com/office/drawing/2014/main" id="{5AA5AC22-4071-DD48-84DE-446B88A1D361}"/>
              </a:ext>
            </a:extLst>
          </p:cNvPr>
          <p:cNvSpPr/>
          <p:nvPr/>
        </p:nvSpPr>
        <p:spPr>
          <a:xfrm>
            <a:off x="5912497" y="3599667"/>
            <a:ext cx="1801152" cy="478801"/>
          </a:xfrm>
          <a:prstGeom prst="roundRect">
            <a:avLst>
              <a:gd name="adj" fmla="val 30435"/>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lumMod val="85000"/>
                    <a:lumOff val="15000"/>
                  </a:prstClr>
                </a:solidFill>
                <a:effectLst/>
                <a:uLnTx/>
                <a:uFillTx/>
                <a:latin typeface="Cambria" panose="02040503050406030204" pitchFamily="18" charset="0"/>
                <a:ea typeface="+mn-ea"/>
                <a:cs typeface="+mn-cs"/>
              </a:rPr>
              <a:t>READ</a:t>
            </a:r>
          </a:p>
        </p:txBody>
      </p:sp>
      <p:sp>
        <p:nvSpPr>
          <p:cNvPr id="89" name="Rounded Rectangle 88">
            <a:extLst>
              <a:ext uri="{FF2B5EF4-FFF2-40B4-BE49-F238E27FC236}">
                <a16:creationId xmlns:a16="http://schemas.microsoft.com/office/drawing/2014/main" id="{A66FEADF-FBA5-D942-A5BF-2E48971EAA44}"/>
              </a:ext>
            </a:extLst>
          </p:cNvPr>
          <p:cNvSpPr/>
          <p:nvPr/>
        </p:nvSpPr>
        <p:spPr>
          <a:xfrm>
            <a:off x="899227" y="5400958"/>
            <a:ext cx="1110088" cy="476247"/>
          </a:xfrm>
          <a:prstGeom prst="roundRect">
            <a:avLst>
              <a:gd name="adj" fmla="val 30435"/>
            </a:avLst>
          </a:prstGeom>
          <a:solidFill>
            <a:srgbClr val="5E9CD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ACT R0</a:t>
            </a:r>
          </a:p>
        </p:txBody>
      </p:sp>
      <p:sp>
        <p:nvSpPr>
          <p:cNvPr id="90" name="Rounded Rectangle 89">
            <a:extLst>
              <a:ext uri="{FF2B5EF4-FFF2-40B4-BE49-F238E27FC236}">
                <a16:creationId xmlns:a16="http://schemas.microsoft.com/office/drawing/2014/main" id="{A5733E0B-DCDB-5B49-B417-6746129102D8}"/>
              </a:ext>
            </a:extLst>
          </p:cNvPr>
          <p:cNvSpPr/>
          <p:nvPr/>
        </p:nvSpPr>
        <p:spPr>
          <a:xfrm>
            <a:off x="2059909" y="5400957"/>
            <a:ext cx="642870" cy="476247"/>
          </a:xfrm>
          <a:prstGeom prst="roundRect">
            <a:avLst>
              <a:gd name="adj" fmla="val 30435"/>
            </a:avLst>
          </a:prstGeom>
          <a:solidFill>
            <a:srgbClr val="FFF1C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RD</a:t>
            </a:r>
          </a:p>
        </p:txBody>
      </p:sp>
      <p:sp>
        <p:nvSpPr>
          <p:cNvPr id="92" name="Rounded Rectangle 91">
            <a:extLst>
              <a:ext uri="{FF2B5EF4-FFF2-40B4-BE49-F238E27FC236}">
                <a16:creationId xmlns:a16="http://schemas.microsoft.com/office/drawing/2014/main" id="{3D272EA8-6DE6-354C-8561-9164D1E57058}"/>
              </a:ext>
            </a:extLst>
          </p:cNvPr>
          <p:cNvSpPr/>
          <p:nvPr/>
        </p:nvSpPr>
        <p:spPr>
          <a:xfrm>
            <a:off x="4087995" y="5397862"/>
            <a:ext cx="1200882" cy="476247"/>
          </a:xfrm>
          <a:prstGeom prst="roundRect">
            <a:avLst>
              <a:gd name="adj" fmla="val 30435"/>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PRE R0</a:t>
            </a:r>
          </a:p>
        </p:txBody>
      </p:sp>
      <p:sp>
        <p:nvSpPr>
          <p:cNvPr id="93" name="Rounded Rectangle 92">
            <a:extLst>
              <a:ext uri="{FF2B5EF4-FFF2-40B4-BE49-F238E27FC236}">
                <a16:creationId xmlns:a16="http://schemas.microsoft.com/office/drawing/2014/main" id="{C4DAEE76-D520-B74D-BD4A-49EA8E5D4A80}"/>
              </a:ext>
            </a:extLst>
          </p:cNvPr>
          <p:cNvSpPr/>
          <p:nvPr/>
        </p:nvSpPr>
        <p:spPr>
          <a:xfrm>
            <a:off x="2750390" y="5393907"/>
            <a:ext cx="598179" cy="476247"/>
          </a:xfrm>
          <a:prstGeom prst="roundRect">
            <a:avLst>
              <a:gd name="adj" fmla="val 30435"/>
            </a:avLst>
          </a:prstGeom>
          <a:solidFill>
            <a:srgbClr val="FFF1C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RD</a:t>
            </a:r>
          </a:p>
        </p:txBody>
      </p:sp>
      <p:sp>
        <p:nvSpPr>
          <p:cNvPr id="94" name="Rounded Rectangle 93">
            <a:extLst>
              <a:ext uri="{FF2B5EF4-FFF2-40B4-BE49-F238E27FC236}">
                <a16:creationId xmlns:a16="http://schemas.microsoft.com/office/drawing/2014/main" id="{19CC8096-46E9-D746-B451-CD8DCA6C2948}"/>
              </a:ext>
            </a:extLst>
          </p:cNvPr>
          <p:cNvSpPr/>
          <p:nvPr/>
        </p:nvSpPr>
        <p:spPr>
          <a:xfrm>
            <a:off x="3396180" y="5395822"/>
            <a:ext cx="644204" cy="476247"/>
          </a:xfrm>
          <a:prstGeom prst="roundRect">
            <a:avLst>
              <a:gd name="adj" fmla="val 30435"/>
            </a:avLst>
          </a:prstGeom>
          <a:solidFill>
            <a:srgbClr val="FFF1C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RD</a:t>
            </a:r>
          </a:p>
        </p:txBody>
      </p:sp>
      <p:sp>
        <p:nvSpPr>
          <p:cNvPr id="95" name="Rounded Rectangle 94">
            <a:extLst>
              <a:ext uri="{FF2B5EF4-FFF2-40B4-BE49-F238E27FC236}">
                <a16:creationId xmlns:a16="http://schemas.microsoft.com/office/drawing/2014/main" id="{818CB4BD-0B9C-C449-BF62-D753D6F767C8}"/>
              </a:ext>
            </a:extLst>
          </p:cNvPr>
          <p:cNvSpPr/>
          <p:nvPr/>
        </p:nvSpPr>
        <p:spPr>
          <a:xfrm>
            <a:off x="5344881" y="5398918"/>
            <a:ext cx="1110088" cy="476247"/>
          </a:xfrm>
          <a:prstGeom prst="roundRect">
            <a:avLst>
              <a:gd name="adj" fmla="val 30435"/>
            </a:avLst>
          </a:prstGeom>
          <a:solidFill>
            <a:srgbClr val="5E9CD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ACT R1</a:t>
            </a:r>
          </a:p>
        </p:txBody>
      </p:sp>
      <p:sp>
        <p:nvSpPr>
          <p:cNvPr id="96" name="Rounded Rectangle 95">
            <a:extLst>
              <a:ext uri="{FF2B5EF4-FFF2-40B4-BE49-F238E27FC236}">
                <a16:creationId xmlns:a16="http://schemas.microsoft.com/office/drawing/2014/main" id="{F869F965-0D30-8B4B-8976-B19A2BCDAE6B}"/>
              </a:ext>
            </a:extLst>
          </p:cNvPr>
          <p:cNvSpPr/>
          <p:nvPr/>
        </p:nvSpPr>
        <p:spPr>
          <a:xfrm>
            <a:off x="6505563" y="5398917"/>
            <a:ext cx="642870" cy="476247"/>
          </a:xfrm>
          <a:prstGeom prst="roundRect">
            <a:avLst>
              <a:gd name="adj" fmla="val 30435"/>
            </a:avLst>
          </a:prstGeom>
          <a:solidFill>
            <a:srgbClr val="FFF1C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RD</a:t>
            </a:r>
          </a:p>
        </p:txBody>
      </p:sp>
      <p:sp>
        <p:nvSpPr>
          <p:cNvPr id="98" name="Rounded Rectangle 97">
            <a:extLst>
              <a:ext uri="{FF2B5EF4-FFF2-40B4-BE49-F238E27FC236}">
                <a16:creationId xmlns:a16="http://schemas.microsoft.com/office/drawing/2014/main" id="{106BF458-D3AD-3C4B-ADC4-3A79CB232325}"/>
              </a:ext>
            </a:extLst>
          </p:cNvPr>
          <p:cNvSpPr/>
          <p:nvPr/>
        </p:nvSpPr>
        <p:spPr>
          <a:xfrm>
            <a:off x="7196044" y="5391867"/>
            <a:ext cx="598179" cy="476247"/>
          </a:xfrm>
          <a:prstGeom prst="roundRect">
            <a:avLst>
              <a:gd name="adj" fmla="val 30435"/>
            </a:avLst>
          </a:prstGeom>
          <a:solidFill>
            <a:srgbClr val="FFF1C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RD</a:t>
            </a:r>
          </a:p>
        </p:txBody>
      </p:sp>
      <p:sp>
        <p:nvSpPr>
          <p:cNvPr id="99" name="Rounded Rectangle 98">
            <a:extLst>
              <a:ext uri="{FF2B5EF4-FFF2-40B4-BE49-F238E27FC236}">
                <a16:creationId xmlns:a16="http://schemas.microsoft.com/office/drawing/2014/main" id="{F49F66E1-36E0-E14F-AF86-95ED86EC6972}"/>
              </a:ext>
            </a:extLst>
          </p:cNvPr>
          <p:cNvSpPr/>
          <p:nvPr/>
        </p:nvSpPr>
        <p:spPr>
          <a:xfrm>
            <a:off x="7841834" y="5393782"/>
            <a:ext cx="644204" cy="476247"/>
          </a:xfrm>
          <a:prstGeom prst="roundRect">
            <a:avLst>
              <a:gd name="adj" fmla="val 30435"/>
            </a:avLst>
          </a:prstGeom>
          <a:solidFill>
            <a:srgbClr val="FFF1C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RD</a:t>
            </a:r>
          </a:p>
        </p:txBody>
      </p:sp>
    </p:spTree>
    <p:extLst>
      <p:ext uri="{BB962C8B-B14F-4D97-AF65-F5344CB8AC3E}">
        <p14:creationId xmlns:p14="http://schemas.microsoft.com/office/powerpoint/2010/main" val="1949815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8"/>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9"/>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40"/>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41"/>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61"/>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62"/>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45"/>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4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63"/>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47"/>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48"/>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22" presetClass="entr" presetSubtype="8" fill="hold" nodeType="clickEffect">
                                  <p:stCondLst>
                                    <p:cond delay="0"/>
                                  </p:stCondLst>
                                  <p:childTnLst>
                                    <p:set>
                                      <p:cBhvr>
                                        <p:cTn id="58" dur="1" fill="hold">
                                          <p:stCondLst>
                                            <p:cond delay="0"/>
                                          </p:stCondLst>
                                        </p:cTn>
                                        <p:tgtEl>
                                          <p:spTgt spid="49"/>
                                        </p:tgtEl>
                                        <p:attrNameLst>
                                          <p:attrName>style.visibility</p:attrName>
                                        </p:attrNameLst>
                                      </p:cBhvr>
                                      <p:to>
                                        <p:strVal val="visible"/>
                                      </p:to>
                                    </p:set>
                                    <p:animEffect transition="in" filter="wipe(left)">
                                      <p:cBhvr>
                                        <p:cTn id="59" dur="1000"/>
                                        <p:tgtEl>
                                          <p:spTgt spid="49"/>
                                        </p:tgtEl>
                                      </p:cBhvr>
                                    </p:animEffect>
                                  </p:childTnLst>
                                </p:cTn>
                              </p:par>
                              <p:par>
                                <p:cTn id="60" presetID="1" presetClass="entr" presetSubtype="0" fill="hold" grpId="0" nodeType="withEffect">
                                  <p:stCondLst>
                                    <p:cond delay="0"/>
                                  </p:stCondLst>
                                  <p:childTnLst>
                                    <p:set>
                                      <p:cBhvr>
                                        <p:cTn id="61" dur="1" fill="hold">
                                          <p:stCondLst>
                                            <p:cond delay="0"/>
                                          </p:stCondLst>
                                        </p:cTn>
                                        <p:tgtEl>
                                          <p:spTgt spid="89"/>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22" presetClass="entr" presetSubtype="1" fill="hold" nodeType="clickEffect">
                                  <p:stCondLst>
                                    <p:cond delay="0"/>
                                  </p:stCondLst>
                                  <p:childTnLst>
                                    <p:set>
                                      <p:cBhvr>
                                        <p:cTn id="65" dur="1" fill="hold">
                                          <p:stCondLst>
                                            <p:cond delay="0"/>
                                          </p:stCondLst>
                                        </p:cTn>
                                        <p:tgtEl>
                                          <p:spTgt spid="51"/>
                                        </p:tgtEl>
                                        <p:attrNameLst>
                                          <p:attrName>style.visibility</p:attrName>
                                        </p:attrNameLst>
                                      </p:cBhvr>
                                      <p:to>
                                        <p:strVal val="visible"/>
                                      </p:to>
                                    </p:set>
                                    <p:animEffect transition="in" filter="wipe(up)">
                                      <p:cBhvr>
                                        <p:cTn id="66" dur="500"/>
                                        <p:tgtEl>
                                          <p:spTgt spid="51"/>
                                        </p:tgtEl>
                                      </p:cBhvr>
                                    </p:animEffect>
                                  </p:childTnLst>
                                </p:cTn>
                              </p:par>
                              <p:par>
                                <p:cTn id="67" presetID="22" presetClass="entr" presetSubtype="1" fill="hold" grpId="0" nodeType="withEffect">
                                  <p:stCondLst>
                                    <p:cond delay="300"/>
                                  </p:stCondLst>
                                  <p:childTnLst>
                                    <p:set>
                                      <p:cBhvr>
                                        <p:cTn id="68" dur="1" fill="hold">
                                          <p:stCondLst>
                                            <p:cond delay="0"/>
                                          </p:stCondLst>
                                        </p:cTn>
                                        <p:tgtEl>
                                          <p:spTgt spid="50"/>
                                        </p:tgtEl>
                                        <p:attrNameLst>
                                          <p:attrName>style.visibility</p:attrName>
                                        </p:attrNameLst>
                                      </p:cBhvr>
                                      <p:to>
                                        <p:strVal val="visible"/>
                                      </p:to>
                                    </p:set>
                                    <p:animEffect transition="in" filter="wipe(up)">
                                      <p:cBhvr>
                                        <p:cTn id="69" dur="1000"/>
                                        <p:tgtEl>
                                          <p:spTgt spid="50"/>
                                        </p:tgtEl>
                                      </p:cBhvr>
                                    </p:animEffect>
                                  </p:childTnLst>
                                </p:cTn>
                              </p:par>
                              <p:par>
                                <p:cTn id="70" presetID="22" presetClass="exit" presetSubtype="1" fill="hold" nodeType="withEffect">
                                  <p:stCondLst>
                                    <p:cond delay="400"/>
                                  </p:stCondLst>
                                  <p:childTnLst>
                                    <p:animEffect transition="out" filter="wipe(up)">
                                      <p:cBhvr>
                                        <p:cTn id="71" dur="500"/>
                                        <p:tgtEl>
                                          <p:spTgt spid="51"/>
                                        </p:tgtEl>
                                      </p:cBhvr>
                                    </p:animEffect>
                                    <p:set>
                                      <p:cBhvr>
                                        <p:cTn id="72" dur="1" fill="hold">
                                          <p:stCondLst>
                                            <p:cond delay="499"/>
                                          </p:stCondLst>
                                        </p:cTn>
                                        <p:tgtEl>
                                          <p:spTgt spid="51"/>
                                        </p:tgtEl>
                                        <p:attrNameLst>
                                          <p:attrName>style.visibility</p:attrName>
                                        </p:attrNameLst>
                                      </p:cBhvr>
                                      <p:to>
                                        <p:strVal val="hidden"/>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grpId="0" nodeType="clickEffect">
                                  <p:stCondLst>
                                    <p:cond delay="0"/>
                                  </p:stCondLst>
                                  <p:childTnLst>
                                    <p:set>
                                      <p:cBhvr>
                                        <p:cTn id="76" dur="1" fill="hold">
                                          <p:stCondLst>
                                            <p:cond delay="0"/>
                                          </p:stCondLst>
                                        </p:cTn>
                                        <p:tgtEl>
                                          <p:spTgt spid="65"/>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90"/>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72"/>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93"/>
                                        </p:tgtEl>
                                        <p:attrNameLst>
                                          <p:attrName>style.visibility</p:attrName>
                                        </p:attrNameLst>
                                      </p:cBhvr>
                                      <p:to>
                                        <p:strVal val="visible"/>
                                      </p:to>
                                    </p:set>
                                  </p:childTnLst>
                                </p:cTn>
                              </p:par>
                              <p:par>
                                <p:cTn id="85" presetID="1" presetClass="exit" presetSubtype="0" fill="hold" grpId="1" nodeType="withEffect">
                                  <p:stCondLst>
                                    <p:cond delay="0"/>
                                  </p:stCondLst>
                                  <p:childTnLst>
                                    <p:set>
                                      <p:cBhvr>
                                        <p:cTn id="86" dur="1" fill="hold">
                                          <p:stCondLst>
                                            <p:cond delay="0"/>
                                          </p:stCondLst>
                                        </p:cTn>
                                        <p:tgtEl>
                                          <p:spTgt spid="65"/>
                                        </p:tgtEl>
                                        <p:attrNameLst>
                                          <p:attrName>style.visibility</p:attrName>
                                        </p:attrNameLst>
                                      </p:cBhvr>
                                      <p:to>
                                        <p:strVal val="hidden"/>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73"/>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94"/>
                                        </p:tgtEl>
                                        <p:attrNameLst>
                                          <p:attrName>style.visibility</p:attrName>
                                        </p:attrNameLst>
                                      </p:cBhvr>
                                      <p:to>
                                        <p:strVal val="visible"/>
                                      </p:to>
                                    </p:set>
                                  </p:childTnLst>
                                </p:cTn>
                              </p:par>
                              <p:par>
                                <p:cTn id="93" presetID="1" presetClass="exit" presetSubtype="0" fill="hold" grpId="1" nodeType="withEffect">
                                  <p:stCondLst>
                                    <p:cond delay="0"/>
                                  </p:stCondLst>
                                  <p:childTnLst>
                                    <p:set>
                                      <p:cBhvr>
                                        <p:cTn id="94" dur="1" fill="hold">
                                          <p:stCondLst>
                                            <p:cond delay="0"/>
                                          </p:stCondLst>
                                        </p:cTn>
                                        <p:tgtEl>
                                          <p:spTgt spid="72"/>
                                        </p:tgtEl>
                                        <p:attrNameLst>
                                          <p:attrName>style.visibility</p:attrName>
                                        </p:attrNameLst>
                                      </p:cBhvr>
                                      <p:to>
                                        <p:strVal val="hidden"/>
                                      </p:to>
                                    </p:set>
                                  </p:childTnLst>
                                </p:cTn>
                              </p:par>
                            </p:childTnLst>
                          </p:cTn>
                        </p:par>
                      </p:childTnLst>
                    </p:cTn>
                  </p:par>
                  <p:par>
                    <p:cTn id="95" fill="hold">
                      <p:stCondLst>
                        <p:cond delay="indefinite"/>
                      </p:stCondLst>
                      <p:childTnLst>
                        <p:par>
                          <p:cTn id="96" fill="hold">
                            <p:stCondLst>
                              <p:cond delay="0"/>
                            </p:stCondLst>
                            <p:childTnLst>
                              <p:par>
                                <p:cTn id="97" presetID="22" presetClass="exit" presetSubtype="2" fill="hold" nodeType="clickEffect">
                                  <p:stCondLst>
                                    <p:cond delay="0"/>
                                  </p:stCondLst>
                                  <p:childTnLst>
                                    <p:animEffect transition="out" filter="wipe(right)">
                                      <p:cBhvr>
                                        <p:cTn id="98" dur="1000"/>
                                        <p:tgtEl>
                                          <p:spTgt spid="49"/>
                                        </p:tgtEl>
                                      </p:cBhvr>
                                    </p:animEffect>
                                    <p:set>
                                      <p:cBhvr>
                                        <p:cTn id="99" dur="1" fill="hold">
                                          <p:stCondLst>
                                            <p:cond delay="999"/>
                                          </p:stCondLst>
                                        </p:cTn>
                                        <p:tgtEl>
                                          <p:spTgt spid="49"/>
                                        </p:tgtEl>
                                        <p:attrNameLst>
                                          <p:attrName>style.visibility</p:attrName>
                                        </p:attrNameLst>
                                      </p:cBhvr>
                                      <p:to>
                                        <p:strVal val="hidden"/>
                                      </p:to>
                                    </p:set>
                                  </p:childTnLst>
                                </p:cTn>
                              </p:par>
                              <p:par>
                                <p:cTn id="100" presetID="1" presetClass="entr" presetSubtype="0" fill="hold" grpId="0" nodeType="withEffect">
                                  <p:stCondLst>
                                    <p:cond delay="0"/>
                                  </p:stCondLst>
                                  <p:childTnLst>
                                    <p:set>
                                      <p:cBhvr>
                                        <p:cTn id="101" dur="1" fill="hold">
                                          <p:stCondLst>
                                            <p:cond delay="0"/>
                                          </p:stCondLst>
                                        </p:cTn>
                                        <p:tgtEl>
                                          <p:spTgt spid="92"/>
                                        </p:tgtEl>
                                        <p:attrNameLst>
                                          <p:attrName>style.visibility</p:attrName>
                                        </p:attrNameLst>
                                      </p:cBhvr>
                                      <p:to>
                                        <p:strVal val="visible"/>
                                      </p:to>
                                    </p:set>
                                  </p:childTnLst>
                                </p:cTn>
                              </p:par>
                              <p:par>
                                <p:cTn id="102" presetID="1" presetClass="exit" presetSubtype="0" fill="hold" grpId="1" nodeType="withEffect">
                                  <p:stCondLst>
                                    <p:cond delay="0"/>
                                  </p:stCondLst>
                                  <p:childTnLst>
                                    <p:set>
                                      <p:cBhvr>
                                        <p:cTn id="103" dur="1" fill="hold">
                                          <p:stCondLst>
                                            <p:cond delay="0"/>
                                          </p:stCondLst>
                                        </p:cTn>
                                        <p:tgtEl>
                                          <p:spTgt spid="50"/>
                                        </p:tgtEl>
                                        <p:attrNameLst>
                                          <p:attrName>style.visibility</p:attrName>
                                        </p:attrNameLst>
                                      </p:cBhvr>
                                      <p:to>
                                        <p:strVal val="hidden"/>
                                      </p:to>
                                    </p:set>
                                  </p:childTnLst>
                                </p:cTn>
                              </p:par>
                              <p:par>
                                <p:cTn id="104" presetID="1" presetClass="exit" presetSubtype="0" fill="hold" grpId="1" nodeType="withEffect">
                                  <p:stCondLst>
                                    <p:cond delay="0"/>
                                  </p:stCondLst>
                                  <p:childTnLst>
                                    <p:set>
                                      <p:cBhvr>
                                        <p:cTn id="105" dur="1" fill="hold">
                                          <p:stCondLst>
                                            <p:cond delay="0"/>
                                          </p:stCondLst>
                                        </p:cTn>
                                        <p:tgtEl>
                                          <p:spTgt spid="73"/>
                                        </p:tgtEl>
                                        <p:attrNameLst>
                                          <p:attrName>style.visibility</p:attrName>
                                        </p:attrNameLst>
                                      </p:cBhvr>
                                      <p:to>
                                        <p:strVal val="hidden"/>
                                      </p:to>
                                    </p:set>
                                  </p:childTnLst>
                                </p:cTn>
                              </p:par>
                            </p:childTnLst>
                          </p:cTn>
                        </p:par>
                      </p:childTnLst>
                    </p:cTn>
                  </p:par>
                  <p:par>
                    <p:cTn id="106" fill="hold">
                      <p:stCondLst>
                        <p:cond delay="indefinite"/>
                      </p:stCondLst>
                      <p:childTnLst>
                        <p:par>
                          <p:cTn id="107" fill="hold">
                            <p:stCondLst>
                              <p:cond delay="0"/>
                            </p:stCondLst>
                            <p:childTnLst>
                              <p:par>
                                <p:cTn id="108" presetID="22" presetClass="entr" presetSubtype="8" fill="hold" nodeType="clickEffect">
                                  <p:stCondLst>
                                    <p:cond delay="0"/>
                                  </p:stCondLst>
                                  <p:childTnLst>
                                    <p:set>
                                      <p:cBhvr>
                                        <p:cTn id="109" dur="1" fill="hold">
                                          <p:stCondLst>
                                            <p:cond delay="0"/>
                                          </p:stCondLst>
                                        </p:cTn>
                                        <p:tgtEl>
                                          <p:spTgt spid="74"/>
                                        </p:tgtEl>
                                        <p:attrNameLst>
                                          <p:attrName>style.visibility</p:attrName>
                                        </p:attrNameLst>
                                      </p:cBhvr>
                                      <p:to>
                                        <p:strVal val="visible"/>
                                      </p:to>
                                    </p:set>
                                    <p:animEffect transition="in" filter="wipe(left)">
                                      <p:cBhvr>
                                        <p:cTn id="110" dur="1000"/>
                                        <p:tgtEl>
                                          <p:spTgt spid="74"/>
                                        </p:tgtEl>
                                      </p:cBhvr>
                                    </p:animEffect>
                                  </p:childTnLst>
                                </p:cTn>
                              </p:par>
                              <p:par>
                                <p:cTn id="111" presetID="1" presetClass="entr" presetSubtype="0" fill="hold" grpId="0" nodeType="withEffect">
                                  <p:stCondLst>
                                    <p:cond delay="0"/>
                                  </p:stCondLst>
                                  <p:childTnLst>
                                    <p:set>
                                      <p:cBhvr>
                                        <p:cTn id="112" dur="1" fill="hold">
                                          <p:stCondLst>
                                            <p:cond delay="0"/>
                                          </p:stCondLst>
                                        </p:cTn>
                                        <p:tgtEl>
                                          <p:spTgt spid="95"/>
                                        </p:tgtEl>
                                        <p:attrNameLst>
                                          <p:attrName>style.visibility</p:attrName>
                                        </p:attrNameLst>
                                      </p:cBhvr>
                                      <p:to>
                                        <p:strVal val="visible"/>
                                      </p:to>
                                    </p:set>
                                  </p:childTnLst>
                                </p:cTn>
                              </p:par>
                            </p:childTnLst>
                          </p:cTn>
                        </p:par>
                      </p:childTnLst>
                    </p:cTn>
                  </p:par>
                  <p:par>
                    <p:cTn id="113" fill="hold">
                      <p:stCondLst>
                        <p:cond delay="indefinite"/>
                      </p:stCondLst>
                      <p:childTnLst>
                        <p:par>
                          <p:cTn id="114" fill="hold">
                            <p:stCondLst>
                              <p:cond delay="0"/>
                            </p:stCondLst>
                            <p:childTnLst>
                              <p:par>
                                <p:cTn id="115" presetID="22" presetClass="entr" presetSubtype="1" fill="hold" nodeType="clickEffect">
                                  <p:stCondLst>
                                    <p:cond delay="0"/>
                                  </p:stCondLst>
                                  <p:childTnLst>
                                    <p:set>
                                      <p:cBhvr>
                                        <p:cTn id="116" dur="1" fill="hold">
                                          <p:stCondLst>
                                            <p:cond delay="0"/>
                                          </p:stCondLst>
                                        </p:cTn>
                                        <p:tgtEl>
                                          <p:spTgt spid="75"/>
                                        </p:tgtEl>
                                        <p:attrNameLst>
                                          <p:attrName>style.visibility</p:attrName>
                                        </p:attrNameLst>
                                      </p:cBhvr>
                                      <p:to>
                                        <p:strVal val="visible"/>
                                      </p:to>
                                    </p:set>
                                    <p:animEffect transition="in" filter="wipe(up)">
                                      <p:cBhvr>
                                        <p:cTn id="117" dur="500"/>
                                        <p:tgtEl>
                                          <p:spTgt spid="75"/>
                                        </p:tgtEl>
                                      </p:cBhvr>
                                    </p:animEffect>
                                  </p:childTnLst>
                                </p:cTn>
                              </p:par>
                              <p:par>
                                <p:cTn id="118" presetID="22" presetClass="exit" presetSubtype="1" fill="hold" nodeType="withEffect">
                                  <p:stCondLst>
                                    <p:cond delay="400"/>
                                  </p:stCondLst>
                                  <p:childTnLst>
                                    <p:animEffect transition="out" filter="wipe(up)">
                                      <p:cBhvr>
                                        <p:cTn id="119" dur="500"/>
                                        <p:tgtEl>
                                          <p:spTgt spid="75"/>
                                        </p:tgtEl>
                                      </p:cBhvr>
                                    </p:animEffect>
                                    <p:set>
                                      <p:cBhvr>
                                        <p:cTn id="120" dur="1" fill="hold">
                                          <p:stCondLst>
                                            <p:cond delay="499"/>
                                          </p:stCondLst>
                                        </p:cTn>
                                        <p:tgtEl>
                                          <p:spTgt spid="75"/>
                                        </p:tgtEl>
                                        <p:attrNameLst>
                                          <p:attrName>style.visibility</p:attrName>
                                        </p:attrNameLst>
                                      </p:cBhvr>
                                      <p:to>
                                        <p:strVal val="hidden"/>
                                      </p:to>
                                    </p:set>
                                  </p:childTnLst>
                                </p:cTn>
                              </p:par>
                              <p:par>
                                <p:cTn id="121" presetID="22" presetClass="entr" presetSubtype="1" fill="hold" grpId="0" nodeType="withEffect">
                                  <p:stCondLst>
                                    <p:cond delay="300"/>
                                  </p:stCondLst>
                                  <p:childTnLst>
                                    <p:set>
                                      <p:cBhvr>
                                        <p:cTn id="122" dur="1" fill="hold">
                                          <p:stCondLst>
                                            <p:cond delay="0"/>
                                          </p:stCondLst>
                                        </p:cTn>
                                        <p:tgtEl>
                                          <p:spTgt spid="85"/>
                                        </p:tgtEl>
                                        <p:attrNameLst>
                                          <p:attrName>style.visibility</p:attrName>
                                        </p:attrNameLst>
                                      </p:cBhvr>
                                      <p:to>
                                        <p:strVal val="visible"/>
                                      </p:to>
                                    </p:set>
                                    <p:animEffect transition="in" filter="wipe(up)">
                                      <p:cBhvr>
                                        <p:cTn id="123" dur="500"/>
                                        <p:tgtEl>
                                          <p:spTgt spid="85"/>
                                        </p:tgtEl>
                                      </p:cBhvr>
                                    </p:animEffect>
                                  </p:childTnLst>
                                </p:cTn>
                              </p:par>
                            </p:childTnLst>
                          </p:cTn>
                        </p:par>
                      </p:childTnLst>
                    </p:cTn>
                  </p:par>
                  <p:par>
                    <p:cTn id="124" fill="hold">
                      <p:stCondLst>
                        <p:cond delay="indefinite"/>
                      </p:stCondLst>
                      <p:childTnLst>
                        <p:par>
                          <p:cTn id="125" fill="hold">
                            <p:stCondLst>
                              <p:cond delay="0"/>
                            </p:stCondLst>
                            <p:childTnLst>
                              <p:par>
                                <p:cTn id="126" presetID="1" presetClass="entr" presetSubtype="0" fill="hold" grpId="0" nodeType="clickEffect">
                                  <p:stCondLst>
                                    <p:cond delay="0"/>
                                  </p:stCondLst>
                                  <p:childTnLst>
                                    <p:set>
                                      <p:cBhvr>
                                        <p:cTn id="127" dur="1" fill="hold">
                                          <p:stCondLst>
                                            <p:cond delay="0"/>
                                          </p:stCondLst>
                                        </p:cTn>
                                        <p:tgtEl>
                                          <p:spTgt spid="86"/>
                                        </p:tgtEl>
                                        <p:attrNameLst>
                                          <p:attrName>style.visibility</p:attrName>
                                        </p:attrNameLst>
                                      </p:cBhvr>
                                      <p:to>
                                        <p:strVal val="visible"/>
                                      </p:to>
                                    </p:set>
                                  </p:childTnLst>
                                </p:cTn>
                              </p:par>
                              <p:par>
                                <p:cTn id="128" presetID="1" presetClass="entr" presetSubtype="0" fill="hold" grpId="0" nodeType="withEffect">
                                  <p:stCondLst>
                                    <p:cond delay="0"/>
                                  </p:stCondLst>
                                  <p:childTnLst>
                                    <p:set>
                                      <p:cBhvr>
                                        <p:cTn id="129" dur="1" fill="hold">
                                          <p:stCondLst>
                                            <p:cond delay="0"/>
                                          </p:stCondLst>
                                        </p:cTn>
                                        <p:tgtEl>
                                          <p:spTgt spid="96"/>
                                        </p:tgtEl>
                                        <p:attrNameLst>
                                          <p:attrName>style.visibility</p:attrName>
                                        </p:attrNameLst>
                                      </p:cBhvr>
                                      <p:to>
                                        <p:strVal val="visible"/>
                                      </p:to>
                                    </p:set>
                                  </p:childTnLst>
                                </p:cTn>
                              </p:par>
                            </p:childTnLst>
                          </p:cTn>
                        </p:par>
                      </p:childTnLst>
                    </p:cTn>
                  </p:par>
                  <p:par>
                    <p:cTn id="130" fill="hold">
                      <p:stCondLst>
                        <p:cond delay="indefinite"/>
                      </p:stCondLst>
                      <p:childTnLst>
                        <p:par>
                          <p:cTn id="131" fill="hold">
                            <p:stCondLst>
                              <p:cond delay="0"/>
                            </p:stCondLst>
                            <p:childTnLst>
                              <p:par>
                                <p:cTn id="132" presetID="1" presetClass="entr" presetSubtype="0" fill="hold" grpId="0" nodeType="clickEffect">
                                  <p:stCondLst>
                                    <p:cond delay="0"/>
                                  </p:stCondLst>
                                  <p:childTnLst>
                                    <p:set>
                                      <p:cBhvr>
                                        <p:cTn id="133" dur="1" fill="hold">
                                          <p:stCondLst>
                                            <p:cond delay="0"/>
                                          </p:stCondLst>
                                        </p:cTn>
                                        <p:tgtEl>
                                          <p:spTgt spid="87"/>
                                        </p:tgtEl>
                                        <p:attrNameLst>
                                          <p:attrName>style.visibility</p:attrName>
                                        </p:attrNameLst>
                                      </p:cBhvr>
                                      <p:to>
                                        <p:strVal val="visible"/>
                                      </p:to>
                                    </p:set>
                                  </p:childTnLst>
                                </p:cTn>
                              </p:par>
                              <p:par>
                                <p:cTn id="134" presetID="1" presetClass="entr" presetSubtype="0" fill="hold" grpId="0" nodeType="withEffect">
                                  <p:stCondLst>
                                    <p:cond delay="0"/>
                                  </p:stCondLst>
                                  <p:childTnLst>
                                    <p:set>
                                      <p:cBhvr>
                                        <p:cTn id="135" dur="1" fill="hold">
                                          <p:stCondLst>
                                            <p:cond delay="0"/>
                                          </p:stCondLst>
                                        </p:cTn>
                                        <p:tgtEl>
                                          <p:spTgt spid="98"/>
                                        </p:tgtEl>
                                        <p:attrNameLst>
                                          <p:attrName>style.visibility</p:attrName>
                                        </p:attrNameLst>
                                      </p:cBhvr>
                                      <p:to>
                                        <p:strVal val="visible"/>
                                      </p:to>
                                    </p:set>
                                  </p:childTnLst>
                                </p:cTn>
                              </p:par>
                              <p:par>
                                <p:cTn id="136" presetID="1" presetClass="exit" presetSubtype="0" fill="hold" grpId="1" nodeType="withEffect">
                                  <p:stCondLst>
                                    <p:cond delay="0"/>
                                  </p:stCondLst>
                                  <p:childTnLst>
                                    <p:set>
                                      <p:cBhvr>
                                        <p:cTn id="137" dur="1" fill="hold">
                                          <p:stCondLst>
                                            <p:cond delay="0"/>
                                          </p:stCondLst>
                                        </p:cTn>
                                        <p:tgtEl>
                                          <p:spTgt spid="86"/>
                                        </p:tgtEl>
                                        <p:attrNameLst>
                                          <p:attrName>style.visibility</p:attrName>
                                        </p:attrNameLst>
                                      </p:cBhvr>
                                      <p:to>
                                        <p:strVal val="hidden"/>
                                      </p:to>
                                    </p:set>
                                  </p:childTnLst>
                                </p:cTn>
                              </p:par>
                            </p:childTnLst>
                          </p:cTn>
                        </p:par>
                      </p:childTnLst>
                    </p:cTn>
                  </p:par>
                  <p:par>
                    <p:cTn id="138" fill="hold">
                      <p:stCondLst>
                        <p:cond delay="indefinite"/>
                      </p:stCondLst>
                      <p:childTnLst>
                        <p:par>
                          <p:cTn id="139" fill="hold">
                            <p:stCondLst>
                              <p:cond delay="0"/>
                            </p:stCondLst>
                            <p:childTnLst>
                              <p:par>
                                <p:cTn id="140" presetID="1" presetClass="entr" presetSubtype="0" fill="hold" grpId="0" nodeType="clickEffect">
                                  <p:stCondLst>
                                    <p:cond delay="0"/>
                                  </p:stCondLst>
                                  <p:childTnLst>
                                    <p:set>
                                      <p:cBhvr>
                                        <p:cTn id="141" dur="1" fill="hold">
                                          <p:stCondLst>
                                            <p:cond delay="0"/>
                                          </p:stCondLst>
                                        </p:cTn>
                                        <p:tgtEl>
                                          <p:spTgt spid="88"/>
                                        </p:tgtEl>
                                        <p:attrNameLst>
                                          <p:attrName>style.visibility</p:attrName>
                                        </p:attrNameLst>
                                      </p:cBhvr>
                                      <p:to>
                                        <p:strVal val="visible"/>
                                      </p:to>
                                    </p:set>
                                  </p:childTnLst>
                                </p:cTn>
                              </p:par>
                              <p:par>
                                <p:cTn id="142" presetID="1" presetClass="entr" presetSubtype="0" fill="hold" grpId="0" nodeType="withEffect">
                                  <p:stCondLst>
                                    <p:cond delay="0"/>
                                  </p:stCondLst>
                                  <p:childTnLst>
                                    <p:set>
                                      <p:cBhvr>
                                        <p:cTn id="143" dur="1" fill="hold">
                                          <p:stCondLst>
                                            <p:cond delay="0"/>
                                          </p:stCondLst>
                                        </p:cTn>
                                        <p:tgtEl>
                                          <p:spTgt spid="99"/>
                                        </p:tgtEl>
                                        <p:attrNameLst>
                                          <p:attrName>style.visibility</p:attrName>
                                        </p:attrNameLst>
                                      </p:cBhvr>
                                      <p:to>
                                        <p:strVal val="visible"/>
                                      </p:to>
                                    </p:set>
                                  </p:childTnLst>
                                </p:cTn>
                              </p:par>
                              <p:par>
                                <p:cTn id="144" presetID="1" presetClass="exit" presetSubtype="0" fill="hold" grpId="1" nodeType="withEffect">
                                  <p:stCondLst>
                                    <p:cond delay="0"/>
                                  </p:stCondLst>
                                  <p:childTnLst>
                                    <p:set>
                                      <p:cBhvr>
                                        <p:cTn id="145" dur="1" fill="hold">
                                          <p:stCondLst>
                                            <p:cond delay="0"/>
                                          </p:stCondLst>
                                        </p:cTn>
                                        <p:tgtEl>
                                          <p:spTgt spid="87"/>
                                        </p:tgtEl>
                                        <p:attrNameLst>
                                          <p:attrName>style.visibility</p:attrName>
                                        </p:attrNameLst>
                                      </p:cBhvr>
                                      <p:to>
                                        <p:strVal val="hidden"/>
                                      </p:to>
                                    </p:set>
                                  </p:childTnLst>
                                </p:cTn>
                              </p:par>
                            </p:childTnLst>
                          </p:cTn>
                        </p:par>
                      </p:childTnLst>
                    </p:cTn>
                  </p:par>
                  <p:par>
                    <p:cTn id="146" fill="hold">
                      <p:stCondLst>
                        <p:cond delay="indefinite"/>
                      </p:stCondLst>
                      <p:childTnLst>
                        <p:par>
                          <p:cTn id="147" fill="hold">
                            <p:stCondLst>
                              <p:cond delay="0"/>
                            </p:stCondLst>
                            <p:childTnLst>
                              <p:par>
                                <p:cTn id="148" presetID="1" presetClass="exit" presetSubtype="0" fill="hold" grpId="1" nodeType="clickEffect">
                                  <p:stCondLst>
                                    <p:cond delay="0"/>
                                  </p:stCondLst>
                                  <p:childTnLst>
                                    <p:set>
                                      <p:cBhvr>
                                        <p:cTn id="149" dur="1" fill="hold">
                                          <p:stCondLst>
                                            <p:cond delay="0"/>
                                          </p:stCondLst>
                                        </p:cTn>
                                        <p:tgtEl>
                                          <p:spTgt spid="8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36" grpId="0"/>
      <p:bldP spid="37" grpId="0"/>
      <p:bldP spid="38" grpId="0"/>
      <p:bldP spid="47" grpId="0" animBg="1"/>
      <p:bldP spid="50" grpId="0" animBg="1"/>
      <p:bldP spid="50" grpId="1" animBg="1"/>
      <p:bldP spid="61" grpId="0" animBg="1"/>
      <p:bldP spid="62" grpId="0" animBg="1"/>
      <p:bldP spid="63" grpId="0" animBg="1"/>
      <p:bldP spid="65" grpId="0" animBg="1"/>
      <p:bldP spid="65" grpId="1" animBg="1"/>
      <p:bldP spid="71" grpId="0"/>
      <p:bldP spid="72" grpId="0" animBg="1"/>
      <p:bldP spid="72" grpId="1" animBg="1"/>
      <p:bldP spid="73" grpId="0" animBg="1"/>
      <p:bldP spid="73" grpId="1" animBg="1"/>
      <p:bldP spid="45" grpId="0" animBg="1"/>
      <p:bldP spid="46" grpId="0" animBg="1"/>
      <p:bldP spid="48" grpId="0" animBg="1"/>
      <p:bldP spid="64" grpId="0" animBg="1"/>
      <p:bldP spid="85" grpId="0" animBg="1"/>
      <p:bldP spid="86" grpId="0" animBg="1"/>
      <p:bldP spid="86" grpId="1" animBg="1"/>
      <p:bldP spid="87" grpId="0" animBg="1"/>
      <p:bldP spid="87" grpId="1" animBg="1"/>
      <p:bldP spid="88" grpId="0" animBg="1"/>
      <p:bldP spid="88" grpId="1" animBg="1"/>
      <p:bldP spid="89" grpId="0" animBg="1"/>
      <p:bldP spid="90" grpId="0" animBg="1"/>
      <p:bldP spid="92" grpId="0" animBg="1"/>
      <p:bldP spid="93" grpId="0" animBg="1"/>
      <p:bldP spid="94" grpId="0" animBg="1"/>
      <p:bldP spid="95" grpId="0" animBg="1"/>
      <p:bldP spid="96" grpId="0" animBg="1"/>
      <p:bldP spid="98" grpId="0" animBg="1"/>
      <p:bldP spid="99"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DRAM Accesses and Failures</a:t>
            </a:r>
          </a:p>
        </p:txBody>
      </p:sp>
      <p:grpSp>
        <p:nvGrpSpPr>
          <p:cNvPr id="42" name="Group 41"/>
          <p:cNvGrpSpPr/>
          <p:nvPr/>
        </p:nvGrpSpPr>
        <p:grpSpPr>
          <a:xfrm>
            <a:off x="2832102" y="1392322"/>
            <a:ext cx="3577213" cy="3431477"/>
            <a:chOff x="6451817" y="73723"/>
            <a:chExt cx="2611796" cy="2369557"/>
          </a:xfrm>
        </p:grpSpPr>
        <p:grpSp>
          <p:nvGrpSpPr>
            <p:cNvPr id="32" name="Group 31"/>
            <p:cNvGrpSpPr/>
            <p:nvPr/>
          </p:nvGrpSpPr>
          <p:grpSpPr>
            <a:xfrm>
              <a:off x="6451817" y="73723"/>
              <a:ext cx="2611796" cy="2369557"/>
              <a:chOff x="-52931" y="1016557"/>
              <a:chExt cx="3471820" cy="2983179"/>
            </a:xfrm>
          </p:grpSpPr>
          <p:sp>
            <p:nvSpPr>
              <p:cNvPr id="5" name="Rectangle 4"/>
              <p:cNvSpPr/>
              <p:nvPr/>
            </p:nvSpPr>
            <p:spPr>
              <a:xfrm>
                <a:off x="-52931" y="1016557"/>
                <a:ext cx="1661221" cy="450157"/>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wordline</a:t>
                </a:r>
                <a:endPar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cxnSp>
            <p:nvCxnSpPr>
              <p:cNvPr id="6" name="Straight Arrow Connector 5"/>
              <p:cNvCxnSpPr/>
              <p:nvPr/>
            </p:nvCxnSpPr>
            <p:spPr>
              <a:xfrm flipH="1">
                <a:off x="75991" y="1416479"/>
                <a:ext cx="3342898"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rot="5400000">
                <a:off x="-50765" y="3081226"/>
                <a:ext cx="1531246" cy="30577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capacitor</a:t>
                </a:r>
              </a:p>
            </p:txBody>
          </p:sp>
          <p:sp>
            <p:nvSpPr>
              <p:cNvPr id="8" name="Rectangle 7"/>
              <p:cNvSpPr/>
              <p:nvPr/>
            </p:nvSpPr>
            <p:spPr>
              <a:xfrm>
                <a:off x="606531" y="1493470"/>
                <a:ext cx="1470875" cy="426355"/>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access</a:t>
                </a:r>
              </a:p>
            </p:txBody>
          </p:sp>
          <p:sp>
            <p:nvSpPr>
              <p:cNvPr id="9" name="Rectangle 8"/>
              <p:cNvSpPr/>
              <p:nvPr/>
            </p:nvSpPr>
            <p:spPr>
              <a:xfrm>
                <a:off x="215331" y="1677138"/>
                <a:ext cx="2214319" cy="606443"/>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transistor</a:t>
                </a:r>
              </a:p>
            </p:txBody>
          </p:sp>
          <p:sp>
            <p:nvSpPr>
              <p:cNvPr id="10" name="Rectangle 9"/>
              <p:cNvSpPr/>
              <p:nvPr/>
            </p:nvSpPr>
            <p:spPr>
              <a:xfrm rot="5400000">
                <a:off x="2644744" y="2618138"/>
                <a:ext cx="1098348" cy="406119"/>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bitline</a:t>
                </a:r>
                <a:endPar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cxnSp>
            <p:nvCxnSpPr>
              <p:cNvPr id="11" name="Straight Arrow Connector 10"/>
              <p:cNvCxnSpPr/>
              <p:nvPr/>
            </p:nvCxnSpPr>
            <p:spPr>
              <a:xfrm flipV="1">
                <a:off x="2988122" y="1033736"/>
                <a:ext cx="12312" cy="2369502"/>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V="1">
                <a:off x="2180762" y="1713521"/>
                <a:ext cx="0" cy="155572"/>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H="1">
                <a:off x="1930379" y="1876304"/>
                <a:ext cx="49901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flipV="1">
                <a:off x="2429388" y="1987524"/>
                <a:ext cx="1" cy="259566"/>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1930379" y="1987524"/>
                <a:ext cx="49901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2429388" y="2247090"/>
                <a:ext cx="193166"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1737212" y="2247090"/>
                <a:ext cx="193167"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H="1" flipV="1">
                <a:off x="1930378" y="1987524"/>
                <a:ext cx="1" cy="259566"/>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2180762" y="1416479"/>
                <a:ext cx="1" cy="32129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H="1">
                <a:off x="2622554" y="2247090"/>
                <a:ext cx="37788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1" name="Elbow Connector 20"/>
              <p:cNvCxnSpPr/>
              <p:nvPr/>
            </p:nvCxnSpPr>
            <p:spPr>
              <a:xfrm rot="5400000">
                <a:off x="1090561" y="2377314"/>
                <a:ext cx="774172" cy="519135"/>
              </a:xfrm>
              <a:prstGeom prst="bentConnector3">
                <a:avLst>
                  <a:gd name="adj1" fmla="val -293"/>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1218079" y="3433619"/>
                <a:ext cx="0" cy="318185"/>
              </a:xfrm>
              <a:prstGeom prst="straightConnector1">
                <a:avLst/>
              </a:prstGeom>
              <a:ln w="25400">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V="1">
                <a:off x="1218079" y="3018265"/>
                <a:ext cx="0" cy="151697"/>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flipH="1">
                <a:off x="958515" y="3435119"/>
                <a:ext cx="519130"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H="1">
                <a:off x="958515" y="3169962"/>
                <a:ext cx="519130"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flipV="1">
                <a:off x="1218079" y="3435120"/>
                <a:ext cx="0" cy="13017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
          <p:nvSpPr>
            <p:cNvPr id="41" name="Rectangle 40"/>
            <p:cNvSpPr/>
            <p:nvPr/>
          </p:nvSpPr>
          <p:spPr>
            <a:xfrm>
              <a:off x="8005235" y="1868211"/>
              <a:ext cx="1041895" cy="37082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Sense Amplifier</a:t>
              </a:r>
            </a:p>
          </p:txBody>
        </p:sp>
      </p:grpSp>
      <p:cxnSp>
        <p:nvCxnSpPr>
          <p:cNvPr id="52" name="Straight Connector 51"/>
          <p:cNvCxnSpPr>
            <a:stCxn id="46" idx="3"/>
            <a:endCxn id="46" idx="3"/>
          </p:cNvCxnSpPr>
          <p:nvPr/>
        </p:nvCxnSpPr>
        <p:spPr>
          <a:xfrm>
            <a:off x="1028424" y="2191088"/>
            <a:ext cx="0"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76" name="Group 75"/>
          <p:cNvGrpSpPr/>
          <p:nvPr/>
        </p:nvGrpSpPr>
        <p:grpSpPr>
          <a:xfrm>
            <a:off x="23322" y="1960255"/>
            <a:ext cx="8458827" cy="3522955"/>
            <a:chOff x="124920" y="2084239"/>
            <a:chExt cx="8458827" cy="3522955"/>
          </a:xfrm>
        </p:grpSpPr>
        <p:grpSp>
          <p:nvGrpSpPr>
            <p:cNvPr id="75" name="Group 74"/>
            <p:cNvGrpSpPr/>
            <p:nvPr/>
          </p:nvGrpSpPr>
          <p:grpSpPr>
            <a:xfrm>
              <a:off x="124920" y="2084239"/>
              <a:ext cx="8458827" cy="3522955"/>
              <a:chOff x="124920" y="2084239"/>
              <a:chExt cx="8458827" cy="3522955"/>
            </a:xfrm>
          </p:grpSpPr>
          <p:cxnSp>
            <p:nvCxnSpPr>
              <p:cNvPr id="34" name="Straight Connector 33"/>
              <p:cNvCxnSpPr/>
              <p:nvPr/>
            </p:nvCxnSpPr>
            <p:spPr>
              <a:xfrm>
                <a:off x="1125415" y="2350939"/>
                <a:ext cx="0" cy="3153046"/>
              </a:xfrm>
              <a:prstGeom prst="line">
                <a:avLst/>
              </a:prstGeom>
              <a:ln>
                <a:solidFill>
                  <a:schemeClr val="tx1">
                    <a:lumMod val="50000"/>
                    <a:lumOff val="50000"/>
                  </a:schemeClr>
                </a:solidFill>
                <a:headEnd type="none"/>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flipV="1">
                <a:off x="1125415" y="5495194"/>
                <a:ext cx="7458332" cy="1979"/>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554928" y="2084239"/>
                <a:ext cx="575094"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Calibri" panose="020F0502020204030204"/>
                    <a:ea typeface="+mn-ea"/>
                    <a:cs typeface="+mn-cs"/>
                  </a:rPr>
                  <a:t>V</a:t>
                </a:r>
                <a:r>
                  <a:rPr kumimoji="0" lang="en-US" sz="2400" b="1" i="0" u="none" strike="noStrike" kern="1200" cap="none" spc="0" normalizeH="0" baseline="-25000" noProof="0" dirty="0" err="1">
                    <a:ln>
                      <a:noFill/>
                    </a:ln>
                    <a:solidFill>
                      <a:prstClr val="black"/>
                    </a:solidFill>
                    <a:effectLst/>
                    <a:uLnTx/>
                    <a:uFillTx/>
                    <a:latin typeface="Calibri" panose="020F0502020204030204"/>
                    <a:ea typeface="+mn-ea"/>
                    <a:cs typeface="+mn-cs"/>
                  </a:rPr>
                  <a:t>dd</a:t>
                </a:r>
                <a:endParaRPr kumimoji="0" lang="en-US" sz="1800" b="1" i="0" u="none" strike="noStrike" kern="1200" cap="none" spc="0" normalizeH="0" baseline="-25000" noProof="0" dirty="0">
                  <a:ln>
                    <a:noFill/>
                  </a:ln>
                  <a:solidFill>
                    <a:prstClr val="black"/>
                  </a:solidFill>
                  <a:effectLst/>
                  <a:uLnTx/>
                  <a:uFillTx/>
                  <a:latin typeface="Calibri" panose="020F0502020204030204"/>
                  <a:ea typeface="+mn-ea"/>
                  <a:cs typeface="+mn-cs"/>
                </a:endParaRPr>
              </a:p>
            </p:txBody>
          </p:sp>
          <p:sp>
            <p:nvSpPr>
              <p:cNvPr id="48" name="TextBox 47"/>
              <p:cNvSpPr txBox="1"/>
              <p:nvPr/>
            </p:nvSpPr>
            <p:spPr>
              <a:xfrm>
                <a:off x="124920" y="5145529"/>
                <a:ext cx="103675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0.5 </a:t>
                </a:r>
                <a:r>
                  <a:rPr kumimoji="0" lang="en-US" sz="2400" b="1" i="0" u="none" strike="noStrike" kern="1200" cap="none" spc="0" normalizeH="0" baseline="0" noProof="0" dirty="0" err="1">
                    <a:ln>
                      <a:noFill/>
                    </a:ln>
                    <a:solidFill>
                      <a:prstClr val="black"/>
                    </a:solidFill>
                    <a:effectLst/>
                    <a:uLnTx/>
                    <a:uFillTx/>
                    <a:latin typeface="Calibri" panose="020F0502020204030204"/>
                    <a:ea typeface="+mn-ea"/>
                    <a:cs typeface="+mn-cs"/>
                  </a:rPr>
                  <a:t>V</a:t>
                </a:r>
                <a:r>
                  <a:rPr kumimoji="0" lang="en-US" sz="2400" b="1" i="0" u="none" strike="noStrike" kern="1200" cap="none" spc="0" normalizeH="0" baseline="-25000" noProof="0" dirty="0" err="1">
                    <a:ln>
                      <a:noFill/>
                    </a:ln>
                    <a:solidFill>
                      <a:prstClr val="black"/>
                    </a:solidFill>
                    <a:effectLst/>
                    <a:uLnTx/>
                    <a:uFillTx/>
                    <a:latin typeface="Calibri" panose="020F0502020204030204"/>
                    <a:ea typeface="+mn-ea"/>
                    <a:cs typeface="+mn-cs"/>
                  </a:rPr>
                  <a:t>dd</a:t>
                </a:r>
                <a:endParaRPr kumimoji="0" lang="en-US" sz="2400" b="1" i="0" u="none" strike="noStrike" kern="1200" cap="none" spc="0" normalizeH="0" baseline="-25000" noProof="0" dirty="0">
                  <a:ln>
                    <a:noFill/>
                  </a:ln>
                  <a:solidFill>
                    <a:prstClr val="black"/>
                  </a:solidFill>
                  <a:effectLst/>
                  <a:uLnTx/>
                  <a:uFillTx/>
                  <a:latin typeface="Calibri" panose="020F0502020204030204"/>
                  <a:ea typeface="+mn-ea"/>
                  <a:cs typeface="+mn-cs"/>
                </a:endParaRPr>
              </a:p>
            </p:txBody>
          </p:sp>
        </p:grpSp>
        <p:cxnSp>
          <p:nvCxnSpPr>
            <p:cNvPr id="54" name="Straight Connector 53"/>
            <p:cNvCxnSpPr/>
            <p:nvPr/>
          </p:nvCxnSpPr>
          <p:spPr>
            <a:xfrm flipH="1">
              <a:off x="1052944" y="2350939"/>
              <a:ext cx="136441"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57" name="Straight Connector 56"/>
          <p:cNvCxnSpPr/>
          <p:nvPr/>
        </p:nvCxnSpPr>
        <p:spPr>
          <a:xfrm flipH="1" flipV="1">
            <a:off x="1019567" y="5357328"/>
            <a:ext cx="832821" cy="1006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71" name="Group 70"/>
          <p:cNvGrpSpPr/>
          <p:nvPr/>
        </p:nvGrpSpPr>
        <p:grpSpPr>
          <a:xfrm>
            <a:off x="1841501" y="4766362"/>
            <a:ext cx="1992208" cy="621453"/>
            <a:chOff x="1943099" y="4890346"/>
            <a:chExt cx="1992208" cy="621453"/>
          </a:xfrm>
        </p:grpSpPr>
        <p:sp>
          <p:nvSpPr>
            <p:cNvPr id="61" name="Freeform 60"/>
            <p:cNvSpPr/>
            <p:nvPr/>
          </p:nvSpPr>
          <p:spPr>
            <a:xfrm>
              <a:off x="1943099" y="4890346"/>
              <a:ext cx="1978661" cy="621453"/>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68" name="Straight Connector 67"/>
            <p:cNvCxnSpPr/>
            <p:nvPr/>
          </p:nvCxnSpPr>
          <p:spPr>
            <a:xfrm flipV="1">
              <a:off x="3378200" y="4897121"/>
              <a:ext cx="557107" cy="14604"/>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72" name="Group 71"/>
          <p:cNvGrpSpPr/>
          <p:nvPr/>
        </p:nvGrpSpPr>
        <p:grpSpPr>
          <a:xfrm>
            <a:off x="3804255" y="2186281"/>
            <a:ext cx="4523252" cy="2600929"/>
            <a:chOff x="1943099" y="4890346"/>
            <a:chExt cx="1992208" cy="621453"/>
          </a:xfrm>
        </p:grpSpPr>
        <p:sp>
          <p:nvSpPr>
            <p:cNvPr id="73" name="Freeform 72"/>
            <p:cNvSpPr/>
            <p:nvPr/>
          </p:nvSpPr>
          <p:spPr>
            <a:xfrm>
              <a:off x="1943099" y="4890346"/>
              <a:ext cx="1978661" cy="621453"/>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74" name="Straight Connector 73"/>
            <p:cNvCxnSpPr/>
            <p:nvPr/>
          </p:nvCxnSpPr>
          <p:spPr>
            <a:xfrm flipV="1">
              <a:off x="3757941" y="4892441"/>
              <a:ext cx="177366" cy="3234"/>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85" name="Group 84"/>
          <p:cNvGrpSpPr/>
          <p:nvPr/>
        </p:nvGrpSpPr>
        <p:grpSpPr>
          <a:xfrm>
            <a:off x="1217789" y="5371413"/>
            <a:ext cx="1247423" cy="632961"/>
            <a:chOff x="1319387" y="5523973"/>
            <a:chExt cx="1247423" cy="632961"/>
          </a:xfrm>
        </p:grpSpPr>
        <p:sp>
          <p:nvSpPr>
            <p:cNvPr id="82" name="Rounded Rectangle 81"/>
            <p:cNvSpPr/>
            <p:nvPr/>
          </p:nvSpPr>
          <p:spPr>
            <a:xfrm>
              <a:off x="1319387" y="5748719"/>
              <a:ext cx="1247423" cy="408215"/>
            </a:xfrm>
            <a:prstGeom prst="roundRect">
              <a:avLst>
                <a:gd name="adj" fmla="val 45216"/>
              </a:avLst>
            </a:prstGeom>
            <a:solidFill>
              <a:schemeClr val="accent1">
                <a:lumMod val="20000"/>
                <a:lumOff val="80000"/>
              </a:schemeClr>
            </a:solidFill>
            <a:ln w="444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84" name="Straight Arrow Connector 83"/>
            <p:cNvCxnSpPr>
              <a:stCxn id="82" idx="0"/>
            </p:cNvCxnSpPr>
            <p:nvPr/>
          </p:nvCxnSpPr>
          <p:spPr>
            <a:xfrm flipH="1" flipV="1">
              <a:off x="1943098" y="5523973"/>
              <a:ext cx="1" cy="224746"/>
            </a:xfrm>
            <a:prstGeom prst="straightConnector1">
              <a:avLst/>
            </a:prstGeom>
            <a:ln w="4445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6" name="Group 85"/>
          <p:cNvGrpSpPr/>
          <p:nvPr/>
        </p:nvGrpSpPr>
        <p:grpSpPr>
          <a:xfrm>
            <a:off x="3187266" y="5369208"/>
            <a:ext cx="1247423" cy="629111"/>
            <a:chOff x="1319387" y="5492987"/>
            <a:chExt cx="1247423" cy="629111"/>
          </a:xfrm>
        </p:grpSpPr>
        <p:sp>
          <p:nvSpPr>
            <p:cNvPr id="87" name="Rounded Rectangle 86"/>
            <p:cNvSpPr/>
            <p:nvPr/>
          </p:nvSpPr>
          <p:spPr>
            <a:xfrm>
              <a:off x="1319387" y="5713883"/>
              <a:ext cx="1247423" cy="408215"/>
            </a:xfrm>
            <a:prstGeom prst="roundRect">
              <a:avLst>
                <a:gd name="adj" fmla="val 45216"/>
              </a:avLst>
            </a:prstGeom>
            <a:solidFill>
              <a:schemeClr val="accent1">
                <a:lumMod val="20000"/>
                <a:lumOff val="80000"/>
              </a:schemeClr>
            </a:solidFill>
            <a:ln w="444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88" name="Straight Arrow Connector 87"/>
            <p:cNvCxnSpPr>
              <a:stCxn id="87" idx="0"/>
            </p:cNvCxnSpPr>
            <p:nvPr/>
          </p:nvCxnSpPr>
          <p:spPr>
            <a:xfrm flipH="1" flipV="1">
              <a:off x="1943098" y="5492987"/>
              <a:ext cx="1" cy="220896"/>
            </a:xfrm>
            <a:prstGeom prst="straightConnector1">
              <a:avLst/>
            </a:prstGeom>
            <a:ln w="4445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9" name="Group 88"/>
          <p:cNvGrpSpPr/>
          <p:nvPr/>
        </p:nvGrpSpPr>
        <p:grpSpPr>
          <a:xfrm>
            <a:off x="7831197" y="5385225"/>
            <a:ext cx="913694" cy="632961"/>
            <a:chOff x="1217789" y="5523973"/>
            <a:chExt cx="1467950" cy="632961"/>
          </a:xfrm>
        </p:grpSpPr>
        <p:sp>
          <p:nvSpPr>
            <p:cNvPr id="90" name="Rounded Rectangle 89"/>
            <p:cNvSpPr/>
            <p:nvPr/>
          </p:nvSpPr>
          <p:spPr>
            <a:xfrm>
              <a:off x="1217789" y="5748719"/>
              <a:ext cx="1467950" cy="408215"/>
            </a:xfrm>
            <a:prstGeom prst="roundRect">
              <a:avLst>
                <a:gd name="adj" fmla="val 45216"/>
              </a:avLst>
            </a:prstGeom>
            <a:solidFill>
              <a:schemeClr val="accent1">
                <a:lumMod val="20000"/>
                <a:lumOff val="80000"/>
              </a:schemeClr>
            </a:solidFill>
            <a:ln w="444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91" name="Straight Arrow Connector 90"/>
            <p:cNvCxnSpPr/>
            <p:nvPr/>
          </p:nvCxnSpPr>
          <p:spPr>
            <a:xfrm flipH="1" flipV="1">
              <a:off x="1943098" y="5523973"/>
              <a:ext cx="1" cy="224746"/>
            </a:xfrm>
            <a:prstGeom prst="straightConnector1">
              <a:avLst/>
            </a:prstGeom>
            <a:ln w="4445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cxnSp>
        <p:nvCxnSpPr>
          <p:cNvPr id="93" name="Straight Connector 92"/>
          <p:cNvCxnSpPr/>
          <p:nvPr/>
        </p:nvCxnSpPr>
        <p:spPr>
          <a:xfrm>
            <a:off x="1028424" y="2772258"/>
            <a:ext cx="7299083" cy="0"/>
          </a:xfrm>
          <a:prstGeom prst="line">
            <a:avLst/>
          </a:prstGeom>
          <a:ln w="19050">
            <a:solidFill>
              <a:schemeClr val="bg1">
                <a:lumMod val="65000"/>
              </a:schemeClr>
            </a:solidFill>
            <a:prstDash val="lgDash"/>
          </a:ln>
        </p:spPr>
        <p:style>
          <a:lnRef idx="1">
            <a:schemeClr val="accent1"/>
          </a:lnRef>
          <a:fillRef idx="0">
            <a:schemeClr val="accent1"/>
          </a:fillRef>
          <a:effectRef idx="0">
            <a:schemeClr val="accent1"/>
          </a:effectRef>
          <a:fontRef idx="minor">
            <a:schemeClr val="tx1"/>
          </a:fontRef>
        </p:style>
      </p:cxnSp>
      <p:grpSp>
        <p:nvGrpSpPr>
          <p:cNvPr id="122" name="Group 121"/>
          <p:cNvGrpSpPr/>
          <p:nvPr/>
        </p:nvGrpSpPr>
        <p:grpSpPr>
          <a:xfrm>
            <a:off x="1841090" y="2012313"/>
            <a:ext cx="6477521" cy="3370363"/>
            <a:chOff x="1841090" y="2136297"/>
            <a:chExt cx="6477521" cy="3370363"/>
          </a:xfrm>
        </p:grpSpPr>
        <p:sp>
          <p:nvSpPr>
            <p:cNvPr id="99" name="Freeform 98"/>
            <p:cNvSpPr/>
            <p:nvPr/>
          </p:nvSpPr>
          <p:spPr>
            <a:xfrm>
              <a:off x="1841090" y="4736123"/>
              <a:ext cx="1984630" cy="770537"/>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10" name="Group 109"/>
            <p:cNvGrpSpPr/>
            <p:nvPr/>
          </p:nvGrpSpPr>
          <p:grpSpPr>
            <a:xfrm>
              <a:off x="3827782" y="2136297"/>
              <a:ext cx="4490829" cy="2615285"/>
              <a:chOff x="1943099" y="4890346"/>
              <a:chExt cx="1992208" cy="621453"/>
            </a:xfrm>
          </p:grpSpPr>
          <p:sp>
            <p:nvSpPr>
              <p:cNvPr id="111" name="Freeform 110"/>
              <p:cNvSpPr/>
              <p:nvPr/>
            </p:nvSpPr>
            <p:spPr>
              <a:xfrm>
                <a:off x="1943099" y="4890346"/>
                <a:ext cx="1978661" cy="621453"/>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12" name="Straight Connector 111"/>
              <p:cNvCxnSpPr/>
              <p:nvPr/>
            </p:nvCxnSpPr>
            <p:spPr>
              <a:xfrm flipV="1">
                <a:off x="3757941" y="4892441"/>
                <a:ext cx="177366" cy="3234"/>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grpSp>
      <p:grpSp>
        <p:nvGrpSpPr>
          <p:cNvPr id="124" name="Group 123"/>
          <p:cNvGrpSpPr/>
          <p:nvPr/>
        </p:nvGrpSpPr>
        <p:grpSpPr>
          <a:xfrm>
            <a:off x="1854349" y="2416908"/>
            <a:ext cx="6433695" cy="2938510"/>
            <a:chOff x="1854349" y="2629912"/>
            <a:chExt cx="6433695" cy="2849490"/>
          </a:xfrm>
        </p:grpSpPr>
        <p:sp>
          <p:nvSpPr>
            <p:cNvPr id="96" name="Freeform 95"/>
            <p:cNvSpPr/>
            <p:nvPr/>
          </p:nvSpPr>
          <p:spPr>
            <a:xfrm>
              <a:off x="1854349" y="5150224"/>
              <a:ext cx="1969064" cy="329178"/>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7" name="Freeform 116"/>
            <p:cNvSpPr/>
            <p:nvPr/>
          </p:nvSpPr>
          <p:spPr>
            <a:xfrm>
              <a:off x="3823287" y="2629912"/>
              <a:ext cx="4464757" cy="2524734"/>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25" name="Group 124"/>
          <p:cNvGrpSpPr/>
          <p:nvPr/>
        </p:nvGrpSpPr>
        <p:grpSpPr>
          <a:xfrm>
            <a:off x="1847591" y="2683952"/>
            <a:ext cx="6440499" cy="2685256"/>
            <a:chOff x="1847591" y="2807936"/>
            <a:chExt cx="6440499" cy="2685256"/>
          </a:xfrm>
        </p:grpSpPr>
        <p:sp>
          <p:nvSpPr>
            <p:cNvPr id="105" name="Freeform 104"/>
            <p:cNvSpPr/>
            <p:nvPr/>
          </p:nvSpPr>
          <p:spPr>
            <a:xfrm>
              <a:off x="1847591" y="5252224"/>
              <a:ext cx="1988429" cy="240968"/>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0" name="Freeform 119"/>
            <p:cNvSpPr/>
            <p:nvPr/>
          </p:nvSpPr>
          <p:spPr>
            <a:xfrm>
              <a:off x="3830037" y="2807936"/>
              <a:ext cx="4458053" cy="2450520"/>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26" name="TextBox 125"/>
          <p:cNvSpPr txBox="1"/>
          <p:nvPr/>
        </p:nvSpPr>
        <p:spPr>
          <a:xfrm rot="16200000">
            <a:off x="-768384" y="3545155"/>
            <a:ext cx="2113912"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Calibri" panose="020F0502020204030204"/>
                <a:ea typeface="+mn-ea"/>
                <a:cs typeface="+mn-cs"/>
              </a:rPr>
              <a:t>Bitline</a:t>
            </a: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 Voltage</a:t>
            </a:r>
          </a:p>
        </p:txBody>
      </p:sp>
      <p:sp>
        <p:nvSpPr>
          <p:cNvPr id="127" name="TextBox 126"/>
          <p:cNvSpPr txBox="1"/>
          <p:nvPr/>
        </p:nvSpPr>
        <p:spPr>
          <a:xfrm>
            <a:off x="4283811" y="5324737"/>
            <a:ext cx="81785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Time</a:t>
            </a:r>
          </a:p>
        </p:txBody>
      </p:sp>
      <p:sp>
        <p:nvSpPr>
          <p:cNvPr id="128" name="TextBox 127"/>
          <p:cNvSpPr txBox="1"/>
          <p:nvPr/>
        </p:nvSpPr>
        <p:spPr>
          <a:xfrm>
            <a:off x="1549195" y="2746288"/>
            <a:ext cx="1888850" cy="707886"/>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Ready to Access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Voltage Level</a:t>
            </a:r>
          </a:p>
        </p:txBody>
      </p:sp>
      <p:cxnSp>
        <p:nvCxnSpPr>
          <p:cNvPr id="130" name="Straight Connector 129"/>
          <p:cNvCxnSpPr/>
          <p:nvPr/>
        </p:nvCxnSpPr>
        <p:spPr>
          <a:xfrm>
            <a:off x="1824205" y="6180963"/>
            <a:ext cx="6442400"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a:xfrm>
            <a:off x="8283457" y="6094196"/>
            <a:ext cx="5376" cy="182851"/>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36" name="TextBox 135"/>
          <p:cNvSpPr txBox="1"/>
          <p:nvPr/>
        </p:nvSpPr>
        <p:spPr>
          <a:xfrm>
            <a:off x="4666205" y="6196174"/>
            <a:ext cx="64492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5B9BD5">
                    <a:lumMod val="50000"/>
                  </a:srgbClr>
                </a:solidFill>
                <a:effectLst/>
                <a:uLnTx/>
                <a:uFillTx/>
                <a:latin typeface="Calibri" panose="020F0502020204030204"/>
                <a:ea typeface="+mn-ea"/>
                <a:cs typeface="+mn-cs"/>
              </a:rPr>
              <a:t>t</a:t>
            </a:r>
            <a:r>
              <a:rPr kumimoji="0" lang="en-US" sz="2400" b="1" i="0" u="none" strike="noStrike" kern="1200" cap="none" spc="0" normalizeH="0" baseline="-25000" noProof="0" dirty="0" err="1">
                <a:ln>
                  <a:noFill/>
                </a:ln>
                <a:solidFill>
                  <a:srgbClr val="5B9BD5">
                    <a:lumMod val="50000"/>
                  </a:srgbClr>
                </a:solidFill>
                <a:effectLst/>
                <a:uLnTx/>
                <a:uFillTx/>
                <a:latin typeface="Calibri" panose="020F0502020204030204"/>
                <a:ea typeface="+mn-ea"/>
                <a:cs typeface="+mn-cs"/>
              </a:rPr>
              <a:t>RCD</a:t>
            </a:r>
            <a:endParaRPr kumimoji="0" lang="en-US" sz="2400" b="1" i="0" u="none" strike="noStrike" kern="1200" cap="none" spc="0" normalizeH="0" baseline="-25000" noProof="0" dirty="0">
              <a:ln>
                <a:noFill/>
              </a:ln>
              <a:solidFill>
                <a:srgbClr val="5B9BD5">
                  <a:lumMod val="50000"/>
                </a:srgbClr>
              </a:solidFill>
              <a:effectLst/>
              <a:uLnTx/>
              <a:uFillTx/>
              <a:latin typeface="Calibri" panose="020F0502020204030204"/>
              <a:ea typeface="+mn-ea"/>
              <a:cs typeface="+mn-cs"/>
            </a:endParaRPr>
          </a:p>
        </p:txBody>
      </p:sp>
      <p:cxnSp>
        <p:nvCxnSpPr>
          <p:cNvPr id="140" name="Straight Connector 139"/>
          <p:cNvCxnSpPr/>
          <p:nvPr/>
        </p:nvCxnSpPr>
        <p:spPr>
          <a:xfrm>
            <a:off x="1845276" y="6096125"/>
            <a:ext cx="5376" cy="182851"/>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a:xfrm flipV="1">
            <a:off x="4959721" y="1714969"/>
            <a:ext cx="3339343" cy="697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42" name="Straight Connector 141"/>
          <p:cNvCxnSpPr/>
          <p:nvPr/>
        </p:nvCxnSpPr>
        <p:spPr>
          <a:xfrm>
            <a:off x="8292766" y="1628202"/>
            <a:ext cx="5376" cy="182851"/>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a:xfrm>
            <a:off x="4951266" y="1620465"/>
            <a:ext cx="5376" cy="182851"/>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47" name="TextBox 146"/>
          <p:cNvSpPr txBox="1"/>
          <p:nvPr/>
        </p:nvSpPr>
        <p:spPr>
          <a:xfrm>
            <a:off x="5821574" y="1326132"/>
            <a:ext cx="1615635"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err="1">
                <a:ln>
                  <a:noFill/>
                </a:ln>
                <a:solidFill>
                  <a:srgbClr val="5B9BD5">
                    <a:lumMod val="50000"/>
                  </a:srgbClr>
                </a:solidFill>
                <a:effectLst/>
                <a:uLnTx/>
                <a:uFillTx/>
                <a:latin typeface="Calibri" panose="020F0502020204030204"/>
                <a:ea typeface="+mn-ea"/>
                <a:cs typeface="+mn-cs"/>
              </a:rPr>
              <a:t>Guardband</a:t>
            </a:r>
            <a:endParaRPr kumimoji="0" lang="en-US" sz="2400" b="1" i="1" u="none" strike="noStrike" kern="1200" cap="none" spc="0" normalizeH="0" baseline="-25000" noProof="0" dirty="0">
              <a:ln>
                <a:noFill/>
              </a:ln>
              <a:solidFill>
                <a:srgbClr val="5B9BD5">
                  <a:lumMod val="50000"/>
                </a:srgbClr>
              </a:solidFill>
              <a:effectLst/>
              <a:uLnTx/>
              <a:uFillTx/>
              <a:latin typeface="Calibri" panose="020F0502020204030204"/>
              <a:ea typeface="+mn-ea"/>
              <a:cs typeface="+mn-cs"/>
            </a:endParaRPr>
          </a:p>
        </p:txBody>
      </p:sp>
      <p:sp>
        <p:nvSpPr>
          <p:cNvPr id="148" name="TextBox 147"/>
          <p:cNvSpPr txBox="1"/>
          <p:nvPr/>
        </p:nvSpPr>
        <p:spPr>
          <a:xfrm>
            <a:off x="5375431" y="2927620"/>
            <a:ext cx="3232977"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srgbClr val="4472C4"/>
                </a:solidFill>
                <a:effectLst/>
                <a:uLnTx/>
                <a:uFillTx/>
                <a:latin typeface="Calibri" panose="020F0502020204030204"/>
                <a:ea typeface="+mn-ea"/>
                <a:cs typeface="+mn-cs"/>
              </a:rPr>
              <a:t>Process variation </a:t>
            </a:r>
            <a:r>
              <a:rPr kumimoji="0" lang="en-US" sz="2400" b="1" i="1" u="none" strike="noStrike" kern="1200" cap="none" spc="0" normalizeH="0" baseline="0" noProof="0" dirty="0">
                <a:ln>
                  <a:noFill/>
                </a:ln>
                <a:solidFill>
                  <a:prstClr val="black"/>
                </a:solidFill>
                <a:effectLst/>
                <a:uLnTx/>
                <a:uFillTx/>
                <a:latin typeface="Calibri" panose="020F0502020204030204"/>
                <a:ea typeface="+mn-ea"/>
                <a:cs typeface="+mn-cs"/>
              </a:rPr>
              <a:t>during manufacturing results in cells having </a:t>
            </a:r>
            <a:r>
              <a:rPr kumimoji="0" lang="en-US" sz="2400" b="1" i="1" u="none" strike="noStrike" kern="1200" cap="none" spc="0" normalizeH="0" baseline="0" noProof="0" dirty="0">
                <a:ln>
                  <a:noFill/>
                </a:ln>
                <a:solidFill>
                  <a:srgbClr val="70AD47">
                    <a:lumMod val="75000"/>
                  </a:srgbClr>
                </a:solidFill>
                <a:effectLst/>
                <a:uLnTx/>
                <a:uFillTx/>
                <a:latin typeface="Calibri" panose="020F0502020204030204"/>
                <a:ea typeface="+mn-ea"/>
                <a:cs typeface="+mn-cs"/>
              </a:rPr>
              <a:t>unique </a:t>
            </a:r>
            <a:r>
              <a:rPr kumimoji="0" lang="en-US" sz="2400" b="1" i="1" u="none" strike="noStrike" kern="1200" cap="none" spc="0" normalizeH="0" baseline="0" noProof="0" dirty="0">
                <a:ln>
                  <a:noFill/>
                </a:ln>
                <a:solidFill>
                  <a:prstClr val="black"/>
                </a:solidFill>
                <a:effectLst/>
                <a:uLnTx/>
                <a:uFillTx/>
                <a:latin typeface="Calibri" panose="020F0502020204030204"/>
                <a:ea typeface="+mn-ea"/>
                <a:cs typeface="+mn-cs"/>
              </a:rPr>
              <a:t>behavior</a:t>
            </a:r>
          </a:p>
        </p:txBody>
      </p:sp>
      <p:sp>
        <p:nvSpPr>
          <p:cNvPr id="149" name="TextBox 148"/>
          <p:cNvSpPr txBox="1"/>
          <p:nvPr/>
        </p:nvSpPr>
        <p:spPr>
          <a:xfrm>
            <a:off x="382838" y="2515455"/>
            <a:ext cx="68582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Calibri" panose="020F0502020204030204"/>
                <a:ea typeface="+mn-ea"/>
                <a:cs typeface="+mn-cs"/>
              </a:rPr>
              <a:t>V</a:t>
            </a:r>
            <a:r>
              <a:rPr kumimoji="0" lang="en-US" sz="2400" b="1" i="0" u="none" strike="noStrike" kern="1200" cap="none" spc="0" normalizeH="0" baseline="-25000" noProof="0">
                <a:ln>
                  <a:noFill/>
                </a:ln>
                <a:solidFill>
                  <a:prstClr val="black"/>
                </a:solidFill>
                <a:effectLst/>
                <a:uLnTx/>
                <a:uFillTx/>
                <a:latin typeface="Calibri" panose="020F0502020204030204"/>
                <a:ea typeface="+mn-ea"/>
                <a:cs typeface="+mn-cs"/>
              </a:rPr>
              <a:t>min</a:t>
            </a:r>
            <a:endParaRPr kumimoji="0" lang="en-US" sz="1800" b="1" i="0" u="none" strike="noStrike" kern="1200" cap="none" spc="0" normalizeH="0" baseline="-25000" noProof="0" dirty="0">
              <a:ln>
                <a:noFill/>
              </a:ln>
              <a:solidFill>
                <a:prstClr val="black"/>
              </a:solidFill>
              <a:effectLst/>
              <a:uLnTx/>
              <a:uFillTx/>
              <a:latin typeface="Calibri" panose="020F0502020204030204"/>
              <a:ea typeface="+mn-ea"/>
              <a:cs typeface="+mn-cs"/>
            </a:endParaRPr>
          </a:p>
        </p:txBody>
      </p:sp>
      <p:sp>
        <p:nvSpPr>
          <p:cNvPr id="150" name="Rectangle 149"/>
          <p:cNvSpPr/>
          <p:nvPr/>
        </p:nvSpPr>
        <p:spPr>
          <a:xfrm>
            <a:off x="1247792" y="5591792"/>
            <a:ext cx="1196033"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ACTIVATE</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1" name="Rectangle 150"/>
          <p:cNvSpPr/>
          <p:nvPr/>
        </p:nvSpPr>
        <p:spPr>
          <a:xfrm>
            <a:off x="3186072" y="5592664"/>
            <a:ext cx="1236365" cy="400110"/>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SA Enable</a:t>
            </a:r>
          </a:p>
        </p:txBody>
      </p:sp>
      <p:sp>
        <p:nvSpPr>
          <p:cNvPr id="152" name="Rectangle 151"/>
          <p:cNvSpPr/>
          <p:nvPr/>
        </p:nvSpPr>
        <p:spPr>
          <a:xfrm>
            <a:off x="7898506" y="5618076"/>
            <a:ext cx="768287"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READ</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157" name="Group 156"/>
          <p:cNvGrpSpPr/>
          <p:nvPr/>
        </p:nvGrpSpPr>
        <p:grpSpPr>
          <a:xfrm>
            <a:off x="8307785" y="1707445"/>
            <a:ext cx="808683" cy="1270815"/>
            <a:chOff x="8307785" y="1707445"/>
            <a:chExt cx="808683" cy="1270815"/>
          </a:xfrm>
        </p:grpSpPr>
        <p:sp>
          <p:nvSpPr>
            <p:cNvPr id="154" name="TextBox 153"/>
            <p:cNvSpPr txBox="1"/>
            <p:nvPr/>
          </p:nvSpPr>
          <p:spPr>
            <a:xfrm>
              <a:off x="8337850" y="2608928"/>
              <a:ext cx="72641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C00000"/>
                  </a:solidFill>
                  <a:effectLst/>
                  <a:uLnTx/>
                  <a:uFillTx/>
                  <a:latin typeface="Calibri" panose="020F0502020204030204"/>
                  <a:ea typeface="+mn-ea"/>
                  <a:cs typeface="+mn-cs"/>
                </a:rPr>
                <a:t>Weak</a:t>
              </a:r>
            </a:p>
          </p:txBody>
        </p:sp>
        <p:sp>
          <p:nvSpPr>
            <p:cNvPr id="155" name="TextBox 154"/>
            <p:cNvSpPr txBox="1"/>
            <p:nvPr/>
          </p:nvSpPr>
          <p:spPr>
            <a:xfrm>
              <a:off x="8307785" y="1707445"/>
              <a:ext cx="80868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0AD47">
                      <a:lumMod val="75000"/>
                    </a:srgbClr>
                  </a:solidFill>
                  <a:effectLst/>
                  <a:uLnTx/>
                  <a:uFillTx/>
                  <a:latin typeface="Calibri" panose="020F0502020204030204"/>
                  <a:ea typeface="+mn-ea"/>
                  <a:cs typeface="+mn-cs"/>
                </a:rPr>
                <a:t>Strong</a:t>
              </a:r>
            </a:p>
          </p:txBody>
        </p:sp>
        <p:sp>
          <p:nvSpPr>
            <p:cNvPr id="156" name="Up-Down Arrow 155"/>
            <p:cNvSpPr/>
            <p:nvPr/>
          </p:nvSpPr>
          <p:spPr>
            <a:xfrm>
              <a:off x="8495456" y="2021129"/>
              <a:ext cx="411204" cy="653231"/>
            </a:xfrm>
            <a:prstGeom prst="upDownArrow">
              <a:avLst>
                <a:gd name="adj1" fmla="val 45113"/>
                <a:gd name="adj2" fmla="val 50000"/>
              </a:avLst>
            </a:prstGeom>
            <a:gradFill flip="none" rotWithShape="1">
              <a:gsLst>
                <a:gs pos="0">
                  <a:srgbClr val="C00000"/>
                </a:gs>
                <a:gs pos="70000">
                  <a:schemeClr val="accent6">
                    <a:lumMod val="98000"/>
                    <a:lumOff val="2000"/>
                  </a:schemeClr>
                </a:gs>
                <a:gs pos="100000">
                  <a:schemeClr val="accent6"/>
                </a:gs>
              </a:gsLst>
              <a:path path="circle">
                <a:fillToRect l="50000" t="130000" r="50000" b="-3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28" name="Group 27"/>
          <p:cNvGrpSpPr/>
          <p:nvPr/>
        </p:nvGrpSpPr>
        <p:grpSpPr>
          <a:xfrm>
            <a:off x="1196078" y="3889997"/>
            <a:ext cx="2284536" cy="720391"/>
            <a:chOff x="1196078" y="3889997"/>
            <a:chExt cx="2284536" cy="720391"/>
          </a:xfrm>
        </p:grpSpPr>
        <p:sp>
          <p:nvSpPr>
            <p:cNvPr id="3" name="TextBox 2"/>
            <p:cNvSpPr txBox="1"/>
            <p:nvPr/>
          </p:nvSpPr>
          <p:spPr>
            <a:xfrm>
              <a:off x="1196078" y="3889997"/>
              <a:ext cx="228453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err="1">
                  <a:ln>
                    <a:noFill/>
                  </a:ln>
                  <a:solidFill>
                    <a:srgbClr val="4472C4"/>
                  </a:solidFill>
                  <a:effectLst/>
                  <a:uLnTx/>
                  <a:uFillTx/>
                  <a:latin typeface="Calibri" panose="020F0502020204030204"/>
                  <a:ea typeface="+mn-ea"/>
                  <a:cs typeface="+mn-cs"/>
                </a:rPr>
                <a:t>Bitline</a:t>
              </a:r>
              <a:r>
                <a:rPr kumimoji="0" lang="en-US" sz="1800" b="0" i="1" u="none" strike="noStrike" kern="1200" cap="none" spc="0" normalizeH="0" baseline="0" noProof="0" dirty="0">
                  <a:ln>
                    <a:noFill/>
                  </a:ln>
                  <a:solidFill>
                    <a:srgbClr val="4472C4"/>
                  </a:solidFill>
                  <a:effectLst/>
                  <a:uLnTx/>
                  <a:uFillTx/>
                  <a:latin typeface="Calibri" panose="020F0502020204030204"/>
                  <a:ea typeface="+mn-ea"/>
                  <a:cs typeface="+mn-cs"/>
                </a:rPr>
                <a:t> Charge Sharing</a:t>
              </a:r>
            </a:p>
          </p:txBody>
        </p:sp>
        <p:cxnSp>
          <p:nvCxnSpPr>
            <p:cNvPr id="27" name="Straight Arrow Connector 26"/>
            <p:cNvCxnSpPr>
              <a:stCxn id="3" idx="2"/>
            </p:cNvCxnSpPr>
            <p:nvPr/>
          </p:nvCxnSpPr>
          <p:spPr>
            <a:xfrm>
              <a:off x="2338346" y="4259329"/>
              <a:ext cx="277475" cy="351059"/>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27736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0" presetClass="path" presetSubtype="0" accel="50000" decel="50000" fill="hold" nodeType="clickEffect">
                                  <p:stCondLst>
                                    <p:cond delay="0"/>
                                  </p:stCondLst>
                                  <p:childTnLst>
                                    <p:animMotion origin="layout" path="M 0.02795 -0.00671 L -0.23073 -0.23264 " pathEditMode="relative" rAng="0" ptsTypes="AA">
                                      <p:cBhvr>
                                        <p:cTn id="10" dur="1000" fill="hold"/>
                                        <p:tgtEl>
                                          <p:spTgt spid="42"/>
                                        </p:tgtEl>
                                        <p:attrNameLst>
                                          <p:attrName>ppt_x</p:attrName>
                                          <p:attrName>ppt_y</p:attrName>
                                        </p:attrNameLst>
                                      </p:cBhvr>
                                      <p:rCtr x="-12934" y="-11296"/>
                                    </p:animMotion>
                                  </p:childTnLst>
                                </p:cTn>
                              </p:par>
                              <p:par>
                                <p:cTn id="11" presetID="6" presetClass="emph" presetSubtype="0" fill="hold" nodeType="withEffect">
                                  <p:stCondLst>
                                    <p:cond delay="0"/>
                                  </p:stCondLst>
                                  <p:childTnLst>
                                    <p:animScale>
                                      <p:cBhvr>
                                        <p:cTn id="12" dur="1000" fill="hold"/>
                                        <p:tgtEl>
                                          <p:spTgt spid="42"/>
                                        </p:tgtEl>
                                      </p:cBhvr>
                                      <p:by x="50000" y="50000"/>
                                    </p:animScale>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57"/>
                                        </p:tgtEl>
                                        <p:attrNameLst>
                                          <p:attrName>style.visibility</p:attrName>
                                        </p:attrNameLst>
                                      </p:cBhvr>
                                      <p:to>
                                        <p:strVal val="visible"/>
                                      </p:to>
                                    </p:set>
                                    <p:animEffect transition="in" filter="wipe(left)">
                                      <p:cBhvr>
                                        <p:cTn id="25" dur="1000"/>
                                        <p:tgtEl>
                                          <p:spTgt spid="57"/>
                                        </p:tgtEl>
                                      </p:cBhvr>
                                    </p:animEffect>
                                  </p:childTnLst>
                                </p:cTn>
                              </p:par>
                            </p:childTnLst>
                          </p:cTn>
                        </p:par>
                        <p:par>
                          <p:cTn id="26" fill="hold">
                            <p:stCondLst>
                              <p:cond delay="1000"/>
                            </p:stCondLst>
                            <p:childTnLst>
                              <p:par>
                                <p:cTn id="27" presetID="1" presetClass="entr" presetSubtype="0" fill="hold" nodeType="afterEffect">
                                  <p:stCondLst>
                                    <p:cond delay="0"/>
                                  </p:stCondLst>
                                  <p:childTnLst>
                                    <p:set>
                                      <p:cBhvr>
                                        <p:cTn id="28" dur="1" fill="hold">
                                          <p:stCondLst>
                                            <p:cond delay="0"/>
                                          </p:stCondLst>
                                        </p:cTn>
                                        <p:tgtEl>
                                          <p:spTgt spid="8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5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71"/>
                                        </p:tgtEl>
                                        <p:attrNameLst>
                                          <p:attrName>style.visibility</p:attrName>
                                        </p:attrNameLst>
                                      </p:cBhvr>
                                      <p:to>
                                        <p:strVal val="visible"/>
                                      </p:to>
                                    </p:set>
                                    <p:animEffect transition="in" filter="wipe(left)">
                                      <p:cBhvr>
                                        <p:cTn id="35" dur="1000"/>
                                        <p:tgtEl>
                                          <p:spTgt spid="71"/>
                                        </p:tgtEl>
                                      </p:cBhvr>
                                    </p:animEffect>
                                  </p:childTnLst>
                                </p:cTn>
                              </p:par>
                              <p:par>
                                <p:cTn id="36" presetID="1" presetClass="entr" presetSubtype="0" fill="hold" nodeType="withEffect">
                                  <p:stCondLst>
                                    <p:cond delay="0"/>
                                  </p:stCondLst>
                                  <p:childTnLst>
                                    <p:set>
                                      <p:cBhvr>
                                        <p:cTn id="37" dur="1" fill="hold">
                                          <p:stCondLst>
                                            <p:cond delay="0"/>
                                          </p:stCondLst>
                                        </p:cTn>
                                        <p:tgtEl>
                                          <p:spTgt spid="28"/>
                                        </p:tgtEl>
                                        <p:attrNameLst>
                                          <p:attrName>style.visibility</p:attrName>
                                        </p:attrNameLst>
                                      </p:cBhvr>
                                      <p:to>
                                        <p:strVal val="visible"/>
                                      </p:to>
                                    </p:set>
                                  </p:childTnLst>
                                </p:cTn>
                              </p:par>
                            </p:childTnLst>
                          </p:cTn>
                        </p:par>
                        <p:par>
                          <p:cTn id="38" fill="hold">
                            <p:stCondLst>
                              <p:cond delay="1000"/>
                            </p:stCondLst>
                            <p:childTnLst>
                              <p:par>
                                <p:cTn id="39" presetID="1" presetClass="entr" presetSubtype="0" fill="hold" nodeType="afterEffect">
                                  <p:stCondLst>
                                    <p:cond delay="0"/>
                                  </p:stCondLst>
                                  <p:childTnLst>
                                    <p:set>
                                      <p:cBhvr>
                                        <p:cTn id="40" dur="1" fill="hold">
                                          <p:stCondLst>
                                            <p:cond delay="0"/>
                                          </p:stCondLst>
                                        </p:cTn>
                                        <p:tgtEl>
                                          <p:spTgt spid="86"/>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51"/>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nodeType="clickEffect">
                                  <p:stCondLst>
                                    <p:cond delay="0"/>
                                  </p:stCondLst>
                                  <p:childTnLst>
                                    <p:set>
                                      <p:cBhvr>
                                        <p:cTn id="46" dur="1" fill="hold">
                                          <p:stCondLst>
                                            <p:cond delay="0"/>
                                          </p:stCondLst>
                                        </p:cTn>
                                        <p:tgtEl>
                                          <p:spTgt spid="72"/>
                                        </p:tgtEl>
                                        <p:attrNameLst>
                                          <p:attrName>style.visibility</p:attrName>
                                        </p:attrNameLst>
                                      </p:cBhvr>
                                      <p:to>
                                        <p:strVal val="visible"/>
                                      </p:to>
                                    </p:set>
                                    <p:animEffect transition="in" filter="wipe(left)">
                                      <p:cBhvr>
                                        <p:cTn id="47" dur="1000"/>
                                        <p:tgtEl>
                                          <p:spTgt spid="72"/>
                                        </p:tgtEl>
                                      </p:cBhvr>
                                    </p:animEffect>
                                  </p:childTnLst>
                                </p:cTn>
                              </p:par>
                            </p:childTnLst>
                          </p:cTn>
                        </p:par>
                        <p:par>
                          <p:cTn id="48" fill="hold">
                            <p:stCondLst>
                              <p:cond delay="1000"/>
                            </p:stCondLst>
                            <p:childTnLst>
                              <p:par>
                                <p:cTn id="49" presetID="1" presetClass="entr" presetSubtype="0" fill="hold" nodeType="afterEffect">
                                  <p:stCondLst>
                                    <p:cond delay="0"/>
                                  </p:stCondLst>
                                  <p:childTnLst>
                                    <p:set>
                                      <p:cBhvr>
                                        <p:cTn id="50" dur="1" fill="hold">
                                          <p:stCondLst>
                                            <p:cond delay="0"/>
                                          </p:stCondLst>
                                        </p:cTn>
                                        <p:tgtEl>
                                          <p:spTgt spid="89"/>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52"/>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136"/>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130"/>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133"/>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140"/>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22" presetClass="entr" presetSubtype="8" fill="hold" nodeType="clickEffect">
                                  <p:stCondLst>
                                    <p:cond delay="0"/>
                                  </p:stCondLst>
                                  <p:childTnLst>
                                    <p:set>
                                      <p:cBhvr>
                                        <p:cTn id="66" dur="1" fill="hold">
                                          <p:stCondLst>
                                            <p:cond delay="0"/>
                                          </p:stCondLst>
                                        </p:cTn>
                                        <p:tgtEl>
                                          <p:spTgt spid="93"/>
                                        </p:tgtEl>
                                        <p:attrNameLst>
                                          <p:attrName>style.visibility</p:attrName>
                                        </p:attrNameLst>
                                      </p:cBhvr>
                                      <p:to>
                                        <p:strVal val="visible"/>
                                      </p:to>
                                    </p:set>
                                    <p:animEffect transition="in" filter="wipe(left)">
                                      <p:cBhvr>
                                        <p:cTn id="67" dur="500"/>
                                        <p:tgtEl>
                                          <p:spTgt spid="93"/>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128"/>
                                        </p:tgtEl>
                                        <p:attrNameLst>
                                          <p:attrName>style.visibility</p:attrName>
                                        </p:attrNameLst>
                                      </p:cBhvr>
                                      <p:to>
                                        <p:strVal val="visible"/>
                                      </p:to>
                                    </p:set>
                                    <p:animEffect transition="in" filter="wipe(left)">
                                      <p:cBhvr>
                                        <p:cTn id="70" dur="500"/>
                                        <p:tgtEl>
                                          <p:spTgt spid="128"/>
                                        </p:tgtEl>
                                      </p:cBhvr>
                                    </p:animEffect>
                                  </p:childTnLst>
                                </p:cTn>
                              </p:par>
                              <p:par>
                                <p:cTn id="71" presetID="1" presetClass="entr" presetSubtype="0" fill="hold" grpId="0" nodeType="withEffect">
                                  <p:stCondLst>
                                    <p:cond delay="0"/>
                                  </p:stCondLst>
                                  <p:childTnLst>
                                    <p:set>
                                      <p:cBhvr>
                                        <p:cTn id="72" dur="1" fill="hold">
                                          <p:stCondLst>
                                            <p:cond delay="0"/>
                                          </p:stCondLst>
                                        </p:cTn>
                                        <p:tgtEl>
                                          <p:spTgt spid="149"/>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nodeType="clickEffect">
                                  <p:stCondLst>
                                    <p:cond delay="0"/>
                                  </p:stCondLst>
                                  <p:childTnLst>
                                    <p:set>
                                      <p:cBhvr>
                                        <p:cTn id="76" dur="1" fill="hold">
                                          <p:stCondLst>
                                            <p:cond delay="0"/>
                                          </p:stCondLst>
                                        </p:cTn>
                                        <p:tgtEl>
                                          <p:spTgt spid="141"/>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142"/>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143"/>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147"/>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22" presetClass="entr" presetSubtype="8" fill="hold" nodeType="clickEffect">
                                  <p:stCondLst>
                                    <p:cond delay="0"/>
                                  </p:stCondLst>
                                  <p:childTnLst>
                                    <p:set>
                                      <p:cBhvr>
                                        <p:cTn id="86" dur="1" fill="hold">
                                          <p:stCondLst>
                                            <p:cond delay="0"/>
                                          </p:stCondLst>
                                        </p:cTn>
                                        <p:tgtEl>
                                          <p:spTgt spid="125"/>
                                        </p:tgtEl>
                                        <p:attrNameLst>
                                          <p:attrName>style.visibility</p:attrName>
                                        </p:attrNameLst>
                                      </p:cBhvr>
                                      <p:to>
                                        <p:strVal val="visible"/>
                                      </p:to>
                                    </p:set>
                                    <p:animEffect transition="in" filter="wipe(left)">
                                      <p:cBhvr>
                                        <p:cTn id="87" dur="3000"/>
                                        <p:tgtEl>
                                          <p:spTgt spid="125"/>
                                        </p:tgtEl>
                                      </p:cBhvr>
                                    </p:animEffect>
                                  </p:childTnLst>
                                </p:cTn>
                              </p:par>
                              <p:par>
                                <p:cTn id="88" presetID="22" presetClass="entr" presetSubtype="8" fill="hold" nodeType="withEffect">
                                  <p:stCondLst>
                                    <p:cond delay="2000"/>
                                  </p:stCondLst>
                                  <p:childTnLst>
                                    <p:set>
                                      <p:cBhvr>
                                        <p:cTn id="89" dur="1" fill="hold">
                                          <p:stCondLst>
                                            <p:cond delay="0"/>
                                          </p:stCondLst>
                                        </p:cTn>
                                        <p:tgtEl>
                                          <p:spTgt spid="124"/>
                                        </p:tgtEl>
                                        <p:attrNameLst>
                                          <p:attrName>style.visibility</p:attrName>
                                        </p:attrNameLst>
                                      </p:cBhvr>
                                      <p:to>
                                        <p:strVal val="visible"/>
                                      </p:to>
                                    </p:set>
                                    <p:animEffect transition="in" filter="wipe(left)">
                                      <p:cBhvr>
                                        <p:cTn id="90" dur="3000"/>
                                        <p:tgtEl>
                                          <p:spTgt spid="124"/>
                                        </p:tgtEl>
                                      </p:cBhvr>
                                    </p:animEffect>
                                  </p:childTnLst>
                                </p:cTn>
                              </p:par>
                              <p:par>
                                <p:cTn id="91" presetID="22" presetClass="entr" presetSubtype="8" fill="hold" nodeType="withEffect">
                                  <p:stCondLst>
                                    <p:cond delay="500"/>
                                  </p:stCondLst>
                                  <p:childTnLst>
                                    <p:set>
                                      <p:cBhvr>
                                        <p:cTn id="92" dur="1" fill="hold">
                                          <p:stCondLst>
                                            <p:cond delay="0"/>
                                          </p:stCondLst>
                                        </p:cTn>
                                        <p:tgtEl>
                                          <p:spTgt spid="122"/>
                                        </p:tgtEl>
                                        <p:attrNameLst>
                                          <p:attrName>style.visibility</p:attrName>
                                        </p:attrNameLst>
                                      </p:cBhvr>
                                      <p:to>
                                        <p:strVal val="visible"/>
                                      </p:to>
                                    </p:set>
                                    <p:animEffect transition="in" filter="wipe(left)">
                                      <p:cBhvr>
                                        <p:cTn id="93" dur="3000"/>
                                        <p:tgtEl>
                                          <p:spTgt spid="122"/>
                                        </p:tgtEl>
                                      </p:cBhvr>
                                    </p:animEffect>
                                  </p:childTnLst>
                                </p:cTn>
                              </p:par>
                              <p:par>
                                <p:cTn id="94" presetID="1" presetClass="entr" presetSubtype="0" fill="hold" grpId="0" nodeType="withEffect">
                                  <p:stCondLst>
                                    <p:cond delay="0"/>
                                  </p:stCondLst>
                                  <p:childTnLst>
                                    <p:set>
                                      <p:cBhvr>
                                        <p:cTn id="95" dur="1" fill="hold">
                                          <p:stCondLst>
                                            <p:cond delay="0"/>
                                          </p:stCondLst>
                                        </p:cTn>
                                        <p:tgtEl>
                                          <p:spTgt spid="148"/>
                                        </p:tgtEl>
                                        <p:attrNameLst>
                                          <p:attrName>style.visibility</p:attrName>
                                        </p:attrNameLst>
                                      </p:cBhvr>
                                      <p:to>
                                        <p:strVal val="visible"/>
                                      </p:to>
                                    </p:set>
                                  </p:childTnLst>
                                </p:cTn>
                              </p:par>
                              <p:par>
                                <p:cTn id="96" presetID="1" presetClass="exit" presetSubtype="0" fill="hold" grpId="1" nodeType="withEffect">
                                  <p:stCondLst>
                                    <p:cond delay="0"/>
                                  </p:stCondLst>
                                  <p:childTnLst>
                                    <p:set>
                                      <p:cBhvr>
                                        <p:cTn id="97" dur="1" fill="hold">
                                          <p:stCondLst>
                                            <p:cond delay="0"/>
                                          </p:stCondLst>
                                        </p:cTn>
                                        <p:tgtEl>
                                          <p:spTgt spid="147"/>
                                        </p:tgtEl>
                                        <p:attrNameLst>
                                          <p:attrName>style.visibility</p:attrName>
                                        </p:attrNameLst>
                                      </p:cBhvr>
                                      <p:to>
                                        <p:strVal val="hidden"/>
                                      </p:to>
                                    </p:set>
                                  </p:childTnLst>
                                </p:cTn>
                              </p:par>
                              <p:par>
                                <p:cTn id="98" presetID="1" presetClass="exit" presetSubtype="0" fill="hold" nodeType="withEffect">
                                  <p:stCondLst>
                                    <p:cond delay="0"/>
                                  </p:stCondLst>
                                  <p:childTnLst>
                                    <p:set>
                                      <p:cBhvr>
                                        <p:cTn id="99" dur="1" fill="hold">
                                          <p:stCondLst>
                                            <p:cond delay="0"/>
                                          </p:stCondLst>
                                        </p:cTn>
                                        <p:tgtEl>
                                          <p:spTgt spid="142"/>
                                        </p:tgtEl>
                                        <p:attrNameLst>
                                          <p:attrName>style.visibility</p:attrName>
                                        </p:attrNameLst>
                                      </p:cBhvr>
                                      <p:to>
                                        <p:strVal val="hidden"/>
                                      </p:to>
                                    </p:set>
                                  </p:childTnLst>
                                </p:cTn>
                              </p:par>
                              <p:par>
                                <p:cTn id="100" presetID="1" presetClass="exit" presetSubtype="0" fill="hold" nodeType="withEffect">
                                  <p:stCondLst>
                                    <p:cond delay="0"/>
                                  </p:stCondLst>
                                  <p:childTnLst>
                                    <p:set>
                                      <p:cBhvr>
                                        <p:cTn id="101" dur="1" fill="hold">
                                          <p:stCondLst>
                                            <p:cond delay="0"/>
                                          </p:stCondLst>
                                        </p:cTn>
                                        <p:tgtEl>
                                          <p:spTgt spid="143"/>
                                        </p:tgtEl>
                                        <p:attrNameLst>
                                          <p:attrName>style.visibility</p:attrName>
                                        </p:attrNameLst>
                                      </p:cBhvr>
                                      <p:to>
                                        <p:strVal val="hidden"/>
                                      </p:to>
                                    </p:set>
                                  </p:childTnLst>
                                </p:cTn>
                              </p:par>
                              <p:par>
                                <p:cTn id="102" presetID="1" presetClass="exit" presetSubtype="0" fill="hold" nodeType="withEffect">
                                  <p:stCondLst>
                                    <p:cond delay="0"/>
                                  </p:stCondLst>
                                  <p:childTnLst>
                                    <p:set>
                                      <p:cBhvr>
                                        <p:cTn id="103" dur="1" fill="hold">
                                          <p:stCondLst>
                                            <p:cond delay="0"/>
                                          </p:stCondLst>
                                        </p:cTn>
                                        <p:tgtEl>
                                          <p:spTgt spid="141"/>
                                        </p:tgtEl>
                                        <p:attrNameLst>
                                          <p:attrName>style.visibility</p:attrName>
                                        </p:attrNameLst>
                                      </p:cBhvr>
                                      <p:to>
                                        <p:strVal val="hidden"/>
                                      </p:to>
                                    </p:set>
                                  </p:childTnLst>
                                </p:cTn>
                              </p:par>
                            </p:childTnLst>
                          </p:cTn>
                        </p:par>
                      </p:childTnLst>
                    </p:cTn>
                  </p:par>
                  <p:par>
                    <p:cTn id="104" fill="hold">
                      <p:stCondLst>
                        <p:cond delay="indefinite"/>
                      </p:stCondLst>
                      <p:childTnLst>
                        <p:par>
                          <p:cTn id="105" fill="hold">
                            <p:stCondLst>
                              <p:cond delay="0"/>
                            </p:stCondLst>
                            <p:childTnLst>
                              <p:par>
                                <p:cTn id="106" presetID="1" presetClass="entr" presetSubtype="0" fill="hold" nodeType="clickEffect">
                                  <p:stCondLst>
                                    <p:cond delay="0"/>
                                  </p:stCondLst>
                                  <p:childTnLst>
                                    <p:set>
                                      <p:cBhvr>
                                        <p:cTn id="107" dur="1" fill="hold">
                                          <p:stCondLst>
                                            <p:cond delay="0"/>
                                          </p:stCondLst>
                                        </p:cTn>
                                        <p:tgtEl>
                                          <p:spTgt spid="1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 grpId="0"/>
      <p:bldP spid="127" grpId="0"/>
      <p:bldP spid="128" grpId="0"/>
      <p:bldP spid="136" grpId="0"/>
      <p:bldP spid="147" grpId="0"/>
      <p:bldP spid="147" grpId="1"/>
      <p:bldP spid="148" grpId="0"/>
      <p:bldP spid="149" grpId="0"/>
      <p:bldP spid="150" grpId="0"/>
      <p:bldP spid="151" grpId="0"/>
      <p:bldP spid="152"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Group 41"/>
          <p:cNvGrpSpPr/>
          <p:nvPr/>
        </p:nvGrpSpPr>
        <p:grpSpPr>
          <a:xfrm>
            <a:off x="2832102" y="1392322"/>
            <a:ext cx="3577213" cy="3431477"/>
            <a:chOff x="6451817" y="73723"/>
            <a:chExt cx="2611796" cy="2369557"/>
          </a:xfrm>
        </p:grpSpPr>
        <p:grpSp>
          <p:nvGrpSpPr>
            <p:cNvPr id="32" name="Group 31"/>
            <p:cNvGrpSpPr/>
            <p:nvPr/>
          </p:nvGrpSpPr>
          <p:grpSpPr>
            <a:xfrm>
              <a:off x="6451817" y="73723"/>
              <a:ext cx="2611796" cy="2369557"/>
              <a:chOff x="-52931" y="1016557"/>
              <a:chExt cx="3471820" cy="2983179"/>
            </a:xfrm>
          </p:grpSpPr>
          <p:sp>
            <p:nvSpPr>
              <p:cNvPr id="5" name="Rectangle 4"/>
              <p:cNvSpPr/>
              <p:nvPr/>
            </p:nvSpPr>
            <p:spPr>
              <a:xfrm>
                <a:off x="-52931" y="1016557"/>
                <a:ext cx="1661221" cy="450157"/>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wordline</a:t>
                </a:r>
                <a:endPar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cxnSp>
            <p:nvCxnSpPr>
              <p:cNvPr id="6" name="Straight Arrow Connector 5"/>
              <p:cNvCxnSpPr/>
              <p:nvPr/>
            </p:nvCxnSpPr>
            <p:spPr>
              <a:xfrm flipH="1">
                <a:off x="75991" y="1416479"/>
                <a:ext cx="3342898"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rot="5400000">
                <a:off x="-50765" y="3081226"/>
                <a:ext cx="1531246" cy="30577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capacitor</a:t>
                </a:r>
              </a:p>
            </p:txBody>
          </p:sp>
          <p:sp>
            <p:nvSpPr>
              <p:cNvPr id="8" name="Rectangle 7"/>
              <p:cNvSpPr/>
              <p:nvPr/>
            </p:nvSpPr>
            <p:spPr>
              <a:xfrm>
                <a:off x="606531" y="1493470"/>
                <a:ext cx="1470875" cy="426355"/>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access</a:t>
                </a:r>
              </a:p>
            </p:txBody>
          </p:sp>
          <p:sp>
            <p:nvSpPr>
              <p:cNvPr id="9" name="Rectangle 8"/>
              <p:cNvSpPr/>
              <p:nvPr/>
            </p:nvSpPr>
            <p:spPr>
              <a:xfrm>
                <a:off x="215331" y="1677138"/>
                <a:ext cx="2214319" cy="606443"/>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transistor</a:t>
                </a:r>
              </a:p>
            </p:txBody>
          </p:sp>
          <p:sp>
            <p:nvSpPr>
              <p:cNvPr id="10" name="Rectangle 9"/>
              <p:cNvSpPr/>
              <p:nvPr/>
            </p:nvSpPr>
            <p:spPr>
              <a:xfrm rot="5400000">
                <a:off x="2644744" y="2618138"/>
                <a:ext cx="1098348" cy="406119"/>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bitline</a:t>
                </a:r>
                <a:endPar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cxnSp>
            <p:nvCxnSpPr>
              <p:cNvPr id="11" name="Straight Arrow Connector 10"/>
              <p:cNvCxnSpPr/>
              <p:nvPr/>
            </p:nvCxnSpPr>
            <p:spPr>
              <a:xfrm flipV="1">
                <a:off x="2988122" y="1033736"/>
                <a:ext cx="12312" cy="2369502"/>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V="1">
                <a:off x="2180762" y="1713521"/>
                <a:ext cx="0" cy="155572"/>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H="1">
                <a:off x="1930379" y="1876304"/>
                <a:ext cx="49901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flipV="1">
                <a:off x="2429388" y="1987524"/>
                <a:ext cx="1" cy="259566"/>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1930379" y="1987524"/>
                <a:ext cx="49901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2429388" y="2247090"/>
                <a:ext cx="193166"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1737212" y="2247090"/>
                <a:ext cx="193167"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H="1" flipV="1">
                <a:off x="1930378" y="1987524"/>
                <a:ext cx="1" cy="259566"/>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2180762" y="1416479"/>
                <a:ext cx="1" cy="32129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H="1">
                <a:off x="2622554" y="2247090"/>
                <a:ext cx="37788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1" name="Elbow Connector 20"/>
              <p:cNvCxnSpPr/>
              <p:nvPr/>
            </p:nvCxnSpPr>
            <p:spPr>
              <a:xfrm rot="5400000">
                <a:off x="1090561" y="2377314"/>
                <a:ext cx="774172" cy="519135"/>
              </a:xfrm>
              <a:prstGeom prst="bentConnector3">
                <a:avLst>
                  <a:gd name="adj1" fmla="val -293"/>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1218079" y="3433619"/>
                <a:ext cx="0" cy="318185"/>
              </a:xfrm>
              <a:prstGeom prst="straightConnector1">
                <a:avLst/>
              </a:prstGeom>
              <a:ln w="25400">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V="1">
                <a:off x="1218079" y="3018265"/>
                <a:ext cx="0" cy="151697"/>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flipH="1">
                <a:off x="958515" y="3435119"/>
                <a:ext cx="519130"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H="1">
                <a:off x="958515" y="3169962"/>
                <a:ext cx="519130"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flipV="1">
                <a:off x="1218079" y="3435120"/>
                <a:ext cx="0" cy="13017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
          <p:nvSpPr>
            <p:cNvPr id="41" name="Rectangle 40"/>
            <p:cNvSpPr/>
            <p:nvPr/>
          </p:nvSpPr>
          <p:spPr>
            <a:xfrm>
              <a:off x="8005235" y="1868211"/>
              <a:ext cx="1041895" cy="37082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mn-cs"/>
                </a:rPr>
                <a:t>SA</a:t>
              </a:r>
            </a:p>
          </p:txBody>
        </p:sp>
      </p:grpSp>
      <p:sp>
        <p:nvSpPr>
          <p:cNvPr id="3" name="Rectangle 2"/>
          <p:cNvSpPr/>
          <p:nvPr/>
        </p:nvSpPr>
        <p:spPr>
          <a:xfrm>
            <a:off x="23322" y="0"/>
            <a:ext cx="9120678" cy="642551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lstStyle/>
          <a:p>
            <a:r>
              <a:rPr lang="en-US" b="1" dirty="0"/>
              <a:t>DRAM Accesses and Failures</a:t>
            </a:r>
          </a:p>
        </p:txBody>
      </p:sp>
      <p:cxnSp>
        <p:nvCxnSpPr>
          <p:cNvPr id="52" name="Straight Connector 51"/>
          <p:cNvCxnSpPr>
            <a:stCxn id="46" idx="3"/>
            <a:endCxn id="46" idx="3"/>
          </p:cNvCxnSpPr>
          <p:nvPr/>
        </p:nvCxnSpPr>
        <p:spPr>
          <a:xfrm>
            <a:off x="1028424" y="2191088"/>
            <a:ext cx="0"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76" name="Group 75"/>
          <p:cNvGrpSpPr/>
          <p:nvPr/>
        </p:nvGrpSpPr>
        <p:grpSpPr>
          <a:xfrm>
            <a:off x="23322" y="1960255"/>
            <a:ext cx="8458827" cy="3522955"/>
            <a:chOff x="124920" y="2084239"/>
            <a:chExt cx="8458827" cy="3522955"/>
          </a:xfrm>
        </p:grpSpPr>
        <p:grpSp>
          <p:nvGrpSpPr>
            <p:cNvPr id="75" name="Group 74"/>
            <p:cNvGrpSpPr/>
            <p:nvPr/>
          </p:nvGrpSpPr>
          <p:grpSpPr>
            <a:xfrm>
              <a:off x="124920" y="2084239"/>
              <a:ext cx="8458827" cy="3522955"/>
              <a:chOff x="124920" y="2084239"/>
              <a:chExt cx="8458827" cy="3522955"/>
            </a:xfrm>
          </p:grpSpPr>
          <p:cxnSp>
            <p:nvCxnSpPr>
              <p:cNvPr id="34" name="Straight Connector 33"/>
              <p:cNvCxnSpPr/>
              <p:nvPr/>
            </p:nvCxnSpPr>
            <p:spPr>
              <a:xfrm>
                <a:off x="1125415" y="2350939"/>
                <a:ext cx="0" cy="3153046"/>
              </a:xfrm>
              <a:prstGeom prst="line">
                <a:avLst/>
              </a:prstGeom>
              <a:ln>
                <a:solidFill>
                  <a:schemeClr val="tx1">
                    <a:lumMod val="50000"/>
                    <a:lumOff val="50000"/>
                  </a:schemeClr>
                </a:solidFill>
                <a:headEnd type="none"/>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flipV="1">
                <a:off x="1125415" y="5495194"/>
                <a:ext cx="7458332" cy="1979"/>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554928" y="2084239"/>
                <a:ext cx="575094"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Calibri" panose="020F0502020204030204"/>
                    <a:ea typeface="+mn-ea"/>
                    <a:cs typeface="+mn-cs"/>
                  </a:rPr>
                  <a:t>V</a:t>
                </a:r>
                <a:r>
                  <a:rPr kumimoji="0" lang="en-US" sz="2400" b="1" i="0" u="none" strike="noStrike" kern="1200" cap="none" spc="0" normalizeH="0" baseline="-25000" noProof="0" dirty="0" err="1">
                    <a:ln>
                      <a:noFill/>
                    </a:ln>
                    <a:solidFill>
                      <a:prstClr val="black"/>
                    </a:solidFill>
                    <a:effectLst/>
                    <a:uLnTx/>
                    <a:uFillTx/>
                    <a:latin typeface="Calibri" panose="020F0502020204030204"/>
                    <a:ea typeface="+mn-ea"/>
                    <a:cs typeface="+mn-cs"/>
                  </a:rPr>
                  <a:t>dd</a:t>
                </a:r>
                <a:endParaRPr kumimoji="0" lang="en-US" sz="1800" b="1" i="0" u="none" strike="noStrike" kern="1200" cap="none" spc="0" normalizeH="0" baseline="-25000" noProof="0" dirty="0">
                  <a:ln>
                    <a:noFill/>
                  </a:ln>
                  <a:solidFill>
                    <a:prstClr val="black"/>
                  </a:solidFill>
                  <a:effectLst/>
                  <a:uLnTx/>
                  <a:uFillTx/>
                  <a:latin typeface="Calibri" panose="020F0502020204030204"/>
                  <a:ea typeface="+mn-ea"/>
                  <a:cs typeface="+mn-cs"/>
                </a:endParaRPr>
              </a:p>
            </p:txBody>
          </p:sp>
          <p:sp>
            <p:nvSpPr>
              <p:cNvPr id="48" name="TextBox 47"/>
              <p:cNvSpPr txBox="1"/>
              <p:nvPr/>
            </p:nvSpPr>
            <p:spPr>
              <a:xfrm>
                <a:off x="124920" y="5145529"/>
                <a:ext cx="103675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0.5 </a:t>
                </a:r>
                <a:r>
                  <a:rPr kumimoji="0" lang="en-US" sz="2400" b="1" i="0" u="none" strike="noStrike" kern="1200" cap="none" spc="0" normalizeH="0" baseline="0" noProof="0" dirty="0" err="1">
                    <a:ln>
                      <a:noFill/>
                    </a:ln>
                    <a:solidFill>
                      <a:prstClr val="black"/>
                    </a:solidFill>
                    <a:effectLst/>
                    <a:uLnTx/>
                    <a:uFillTx/>
                    <a:latin typeface="Calibri" panose="020F0502020204030204"/>
                    <a:ea typeface="+mn-ea"/>
                    <a:cs typeface="+mn-cs"/>
                  </a:rPr>
                  <a:t>V</a:t>
                </a:r>
                <a:r>
                  <a:rPr kumimoji="0" lang="en-US" sz="2400" b="1" i="0" u="none" strike="noStrike" kern="1200" cap="none" spc="0" normalizeH="0" baseline="-25000" noProof="0" dirty="0" err="1">
                    <a:ln>
                      <a:noFill/>
                    </a:ln>
                    <a:solidFill>
                      <a:prstClr val="black"/>
                    </a:solidFill>
                    <a:effectLst/>
                    <a:uLnTx/>
                    <a:uFillTx/>
                    <a:latin typeface="Calibri" panose="020F0502020204030204"/>
                    <a:ea typeface="+mn-ea"/>
                    <a:cs typeface="+mn-cs"/>
                  </a:rPr>
                  <a:t>dd</a:t>
                </a:r>
                <a:endParaRPr kumimoji="0" lang="en-US" sz="2400" b="1" i="0" u="none" strike="noStrike" kern="1200" cap="none" spc="0" normalizeH="0" baseline="-25000" noProof="0" dirty="0">
                  <a:ln>
                    <a:noFill/>
                  </a:ln>
                  <a:solidFill>
                    <a:prstClr val="black"/>
                  </a:solidFill>
                  <a:effectLst/>
                  <a:uLnTx/>
                  <a:uFillTx/>
                  <a:latin typeface="Calibri" panose="020F0502020204030204"/>
                  <a:ea typeface="+mn-ea"/>
                  <a:cs typeface="+mn-cs"/>
                </a:endParaRPr>
              </a:p>
            </p:txBody>
          </p:sp>
        </p:grpSp>
        <p:cxnSp>
          <p:nvCxnSpPr>
            <p:cNvPr id="54" name="Straight Connector 53"/>
            <p:cNvCxnSpPr/>
            <p:nvPr/>
          </p:nvCxnSpPr>
          <p:spPr>
            <a:xfrm flipH="1">
              <a:off x="1052944" y="2350939"/>
              <a:ext cx="136441"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57" name="Straight Connector 56"/>
          <p:cNvCxnSpPr/>
          <p:nvPr/>
        </p:nvCxnSpPr>
        <p:spPr>
          <a:xfrm flipH="1" flipV="1">
            <a:off x="1019567" y="5357328"/>
            <a:ext cx="832821" cy="1006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71" name="Group 70"/>
          <p:cNvGrpSpPr/>
          <p:nvPr/>
        </p:nvGrpSpPr>
        <p:grpSpPr>
          <a:xfrm>
            <a:off x="1841501" y="4766362"/>
            <a:ext cx="1992208" cy="621453"/>
            <a:chOff x="1943099" y="4890346"/>
            <a:chExt cx="1992208" cy="621453"/>
          </a:xfrm>
        </p:grpSpPr>
        <p:sp>
          <p:nvSpPr>
            <p:cNvPr id="61" name="Freeform 60"/>
            <p:cNvSpPr/>
            <p:nvPr/>
          </p:nvSpPr>
          <p:spPr>
            <a:xfrm>
              <a:off x="1943099" y="4890346"/>
              <a:ext cx="1978661" cy="621453"/>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68" name="Straight Connector 67"/>
            <p:cNvCxnSpPr/>
            <p:nvPr/>
          </p:nvCxnSpPr>
          <p:spPr>
            <a:xfrm flipV="1">
              <a:off x="3378200" y="4897121"/>
              <a:ext cx="557107" cy="14604"/>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72" name="Group 71"/>
          <p:cNvGrpSpPr/>
          <p:nvPr/>
        </p:nvGrpSpPr>
        <p:grpSpPr>
          <a:xfrm>
            <a:off x="3804255" y="2186281"/>
            <a:ext cx="4523252" cy="2600929"/>
            <a:chOff x="1943099" y="4890346"/>
            <a:chExt cx="1992208" cy="621453"/>
          </a:xfrm>
        </p:grpSpPr>
        <p:sp>
          <p:nvSpPr>
            <p:cNvPr id="73" name="Freeform 72"/>
            <p:cNvSpPr/>
            <p:nvPr/>
          </p:nvSpPr>
          <p:spPr>
            <a:xfrm>
              <a:off x="1943099" y="4890346"/>
              <a:ext cx="1978661" cy="621453"/>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74" name="Straight Connector 73"/>
            <p:cNvCxnSpPr/>
            <p:nvPr/>
          </p:nvCxnSpPr>
          <p:spPr>
            <a:xfrm flipV="1">
              <a:off x="3757941" y="4892441"/>
              <a:ext cx="177366" cy="3234"/>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85" name="Group 84"/>
          <p:cNvGrpSpPr/>
          <p:nvPr/>
        </p:nvGrpSpPr>
        <p:grpSpPr>
          <a:xfrm>
            <a:off x="1217789" y="5371413"/>
            <a:ext cx="1247423" cy="632961"/>
            <a:chOff x="1319387" y="5523973"/>
            <a:chExt cx="1247423" cy="632961"/>
          </a:xfrm>
        </p:grpSpPr>
        <p:sp>
          <p:nvSpPr>
            <p:cNvPr id="82" name="Rounded Rectangle 81"/>
            <p:cNvSpPr/>
            <p:nvPr/>
          </p:nvSpPr>
          <p:spPr>
            <a:xfrm>
              <a:off x="1319387" y="5748719"/>
              <a:ext cx="1247423" cy="408215"/>
            </a:xfrm>
            <a:prstGeom prst="roundRect">
              <a:avLst>
                <a:gd name="adj" fmla="val 45216"/>
              </a:avLst>
            </a:prstGeom>
            <a:solidFill>
              <a:schemeClr val="accent1">
                <a:lumMod val="20000"/>
                <a:lumOff val="80000"/>
              </a:schemeClr>
            </a:solidFill>
            <a:ln w="444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84" name="Straight Arrow Connector 83"/>
            <p:cNvCxnSpPr>
              <a:stCxn id="82" idx="0"/>
            </p:cNvCxnSpPr>
            <p:nvPr/>
          </p:nvCxnSpPr>
          <p:spPr>
            <a:xfrm flipH="1" flipV="1">
              <a:off x="1943098" y="5523973"/>
              <a:ext cx="1" cy="224746"/>
            </a:xfrm>
            <a:prstGeom prst="straightConnector1">
              <a:avLst/>
            </a:prstGeom>
            <a:ln w="4445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6" name="Group 85"/>
          <p:cNvGrpSpPr/>
          <p:nvPr/>
        </p:nvGrpSpPr>
        <p:grpSpPr>
          <a:xfrm>
            <a:off x="3187266" y="5369208"/>
            <a:ext cx="1247423" cy="629111"/>
            <a:chOff x="1319387" y="5492987"/>
            <a:chExt cx="1247423" cy="629111"/>
          </a:xfrm>
        </p:grpSpPr>
        <p:sp>
          <p:nvSpPr>
            <p:cNvPr id="87" name="Rounded Rectangle 86"/>
            <p:cNvSpPr/>
            <p:nvPr/>
          </p:nvSpPr>
          <p:spPr>
            <a:xfrm>
              <a:off x="1319387" y="5713883"/>
              <a:ext cx="1247423" cy="408215"/>
            </a:xfrm>
            <a:prstGeom prst="roundRect">
              <a:avLst>
                <a:gd name="adj" fmla="val 45216"/>
              </a:avLst>
            </a:prstGeom>
            <a:solidFill>
              <a:schemeClr val="accent1">
                <a:lumMod val="20000"/>
                <a:lumOff val="80000"/>
              </a:schemeClr>
            </a:solidFill>
            <a:ln w="444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88" name="Straight Arrow Connector 87"/>
            <p:cNvCxnSpPr>
              <a:stCxn id="87" idx="0"/>
            </p:cNvCxnSpPr>
            <p:nvPr/>
          </p:nvCxnSpPr>
          <p:spPr>
            <a:xfrm flipH="1" flipV="1">
              <a:off x="1943098" y="5492987"/>
              <a:ext cx="1" cy="220896"/>
            </a:xfrm>
            <a:prstGeom prst="straightConnector1">
              <a:avLst/>
            </a:prstGeom>
            <a:ln w="4445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cxnSp>
        <p:nvCxnSpPr>
          <p:cNvPr id="93" name="Straight Connector 92"/>
          <p:cNvCxnSpPr/>
          <p:nvPr/>
        </p:nvCxnSpPr>
        <p:spPr>
          <a:xfrm>
            <a:off x="1028424" y="2772258"/>
            <a:ext cx="7299083" cy="0"/>
          </a:xfrm>
          <a:prstGeom prst="line">
            <a:avLst/>
          </a:prstGeom>
          <a:ln w="19050">
            <a:solidFill>
              <a:schemeClr val="bg1">
                <a:lumMod val="65000"/>
              </a:schemeClr>
            </a:solidFill>
            <a:prstDash val="lgDash"/>
          </a:ln>
        </p:spPr>
        <p:style>
          <a:lnRef idx="1">
            <a:schemeClr val="accent1"/>
          </a:lnRef>
          <a:fillRef idx="0">
            <a:schemeClr val="accent1"/>
          </a:fillRef>
          <a:effectRef idx="0">
            <a:schemeClr val="accent1"/>
          </a:effectRef>
          <a:fontRef idx="minor">
            <a:schemeClr val="tx1"/>
          </a:fontRef>
        </p:style>
      </p:cxnSp>
      <p:grpSp>
        <p:nvGrpSpPr>
          <p:cNvPr id="122" name="Group 121"/>
          <p:cNvGrpSpPr/>
          <p:nvPr/>
        </p:nvGrpSpPr>
        <p:grpSpPr>
          <a:xfrm>
            <a:off x="1841090" y="2012313"/>
            <a:ext cx="6477521" cy="3370363"/>
            <a:chOff x="1841090" y="2136297"/>
            <a:chExt cx="6477521" cy="3370363"/>
          </a:xfrm>
        </p:grpSpPr>
        <p:sp>
          <p:nvSpPr>
            <p:cNvPr id="99" name="Freeform 98"/>
            <p:cNvSpPr/>
            <p:nvPr/>
          </p:nvSpPr>
          <p:spPr>
            <a:xfrm>
              <a:off x="1841090" y="4736123"/>
              <a:ext cx="1984630" cy="770537"/>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10" name="Group 109"/>
            <p:cNvGrpSpPr/>
            <p:nvPr/>
          </p:nvGrpSpPr>
          <p:grpSpPr>
            <a:xfrm>
              <a:off x="3827782" y="2136297"/>
              <a:ext cx="4490829" cy="2615285"/>
              <a:chOff x="1943099" y="4890346"/>
              <a:chExt cx="1992208" cy="621453"/>
            </a:xfrm>
          </p:grpSpPr>
          <p:sp>
            <p:nvSpPr>
              <p:cNvPr id="111" name="Freeform 110"/>
              <p:cNvSpPr/>
              <p:nvPr/>
            </p:nvSpPr>
            <p:spPr>
              <a:xfrm>
                <a:off x="1943099" y="4890346"/>
                <a:ext cx="1978661" cy="621453"/>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12" name="Straight Connector 111"/>
              <p:cNvCxnSpPr/>
              <p:nvPr/>
            </p:nvCxnSpPr>
            <p:spPr>
              <a:xfrm flipV="1">
                <a:off x="3757941" y="4892441"/>
                <a:ext cx="177366" cy="3234"/>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grpSp>
      <p:grpSp>
        <p:nvGrpSpPr>
          <p:cNvPr id="124" name="Group 123"/>
          <p:cNvGrpSpPr/>
          <p:nvPr/>
        </p:nvGrpSpPr>
        <p:grpSpPr>
          <a:xfrm>
            <a:off x="1854349" y="2424210"/>
            <a:ext cx="6433695" cy="2931208"/>
            <a:chOff x="1854349" y="2629912"/>
            <a:chExt cx="6433695" cy="2849490"/>
          </a:xfrm>
        </p:grpSpPr>
        <p:sp>
          <p:nvSpPr>
            <p:cNvPr id="96" name="Freeform 95"/>
            <p:cNvSpPr/>
            <p:nvPr/>
          </p:nvSpPr>
          <p:spPr>
            <a:xfrm>
              <a:off x="1854349" y="5150224"/>
              <a:ext cx="1969064" cy="329178"/>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7" name="Freeform 116"/>
            <p:cNvSpPr/>
            <p:nvPr/>
          </p:nvSpPr>
          <p:spPr>
            <a:xfrm>
              <a:off x="3823287" y="2629912"/>
              <a:ext cx="4464757" cy="2524734"/>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25" name="Group 124"/>
          <p:cNvGrpSpPr/>
          <p:nvPr/>
        </p:nvGrpSpPr>
        <p:grpSpPr>
          <a:xfrm>
            <a:off x="1847591" y="2683952"/>
            <a:ext cx="6440499" cy="2685256"/>
            <a:chOff x="1847591" y="2807936"/>
            <a:chExt cx="6440499" cy="2685256"/>
          </a:xfrm>
        </p:grpSpPr>
        <p:sp>
          <p:nvSpPr>
            <p:cNvPr id="105" name="Freeform 104"/>
            <p:cNvSpPr/>
            <p:nvPr/>
          </p:nvSpPr>
          <p:spPr>
            <a:xfrm>
              <a:off x="1847591" y="5252224"/>
              <a:ext cx="1988429" cy="240968"/>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0" name="Freeform 119"/>
            <p:cNvSpPr/>
            <p:nvPr/>
          </p:nvSpPr>
          <p:spPr>
            <a:xfrm>
              <a:off x="3830037" y="2807936"/>
              <a:ext cx="4458053" cy="2450520"/>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26" name="TextBox 125"/>
          <p:cNvSpPr txBox="1"/>
          <p:nvPr/>
        </p:nvSpPr>
        <p:spPr>
          <a:xfrm rot="16200000">
            <a:off x="-768384" y="3545155"/>
            <a:ext cx="2113912"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Calibri" panose="020F0502020204030204"/>
                <a:ea typeface="+mn-ea"/>
                <a:cs typeface="+mn-cs"/>
              </a:rPr>
              <a:t>Bitline</a:t>
            </a: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 Voltage</a:t>
            </a:r>
          </a:p>
        </p:txBody>
      </p:sp>
      <p:sp>
        <p:nvSpPr>
          <p:cNvPr id="127" name="TextBox 126"/>
          <p:cNvSpPr txBox="1"/>
          <p:nvPr/>
        </p:nvSpPr>
        <p:spPr>
          <a:xfrm>
            <a:off x="4283811" y="5324737"/>
            <a:ext cx="81785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Time</a:t>
            </a:r>
          </a:p>
        </p:txBody>
      </p:sp>
      <p:sp>
        <p:nvSpPr>
          <p:cNvPr id="128" name="TextBox 127"/>
          <p:cNvSpPr txBox="1"/>
          <p:nvPr/>
        </p:nvSpPr>
        <p:spPr>
          <a:xfrm>
            <a:off x="1549195" y="2746288"/>
            <a:ext cx="1888850" cy="707886"/>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Ready to Access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Voltage Level</a:t>
            </a:r>
          </a:p>
        </p:txBody>
      </p:sp>
      <p:sp>
        <p:nvSpPr>
          <p:cNvPr id="136" name="TextBox 135"/>
          <p:cNvSpPr txBox="1"/>
          <p:nvPr/>
        </p:nvSpPr>
        <p:spPr>
          <a:xfrm>
            <a:off x="4666205" y="6196174"/>
            <a:ext cx="64492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5B9BD5">
                    <a:lumMod val="50000"/>
                  </a:srgbClr>
                </a:solidFill>
                <a:effectLst/>
                <a:uLnTx/>
                <a:uFillTx/>
                <a:latin typeface="Calibri" panose="020F0502020204030204"/>
                <a:ea typeface="+mn-ea"/>
                <a:cs typeface="+mn-cs"/>
              </a:rPr>
              <a:t>t</a:t>
            </a:r>
            <a:r>
              <a:rPr kumimoji="0" lang="en-US" sz="2400" b="1" i="0" u="none" strike="noStrike" kern="1200" cap="none" spc="0" normalizeH="0" baseline="-25000" noProof="0" dirty="0" err="1">
                <a:ln>
                  <a:noFill/>
                </a:ln>
                <a:solidFill>
                  <a:srgbClr val="5B9BD5">
                    <a:lumMod val="50000"/>
                  </a:srgbClr>
                </a:solidFill>
                <a:effectLst/>
                <a:uLnTx/>
                <a:uFillTx/>
                <a:latin typeface="Calibri" panose="020F0502020204030204"/>
                <a:ea typeface="+mn-ea"/>
                <a:cs typeface="+mn-cs"/>
              </a:rPr>
              <a:t>RCD</a:t>
            </a:r>
            <a:endParaRPr kumimoji="0" lang="en-US" sz="2400" b="1" i="0" u="none" strike="noStrike" kern="1200" cap="none" spc="0" normalizeH="0" baseline="-25000" noProof="0" dirty="0">
              <a:ln>
                <a:noFill/>
              </a:ln>
              <a:solidFill>
                <a:srgbClr val="5B9BD5">
                  <a:lumMod val="50000"/>
                </a:srgbClr>
              </a:solidFill>
              <a:effectLst/>
              <a:uLnTx/>
              <a:uFillTx/>
              <a:latin typeface="Calibri" panose="020F0502020204030204"/>
              <a:ea typeface="+mn-ea"/>
              <a:cs typeface="+mn-cs"/>
            </a:endParaRPr>
          </a:p>
        </p:txBody>
      </p:sp>
      <p:grpSp>
        <p:nvGrpSpPr>
          <p:cNvPr id="31" name="Group 30"/>
          <p:cNvGrpSpPr/>
          <p:nvPr/>
        </p:nvGrpSpPr>
        <p:grpSpPr>
          <a:xfrm>
            <a:off x="1832047" y="6094196"/>
            <a:ext cx="6464628" cy="184780"/>
            <a:chOff x="1832047" y="6094196"/>
            <a:chExt cx="6464628" cy="184780"/>
          </a:xfrm>
        </p:grpSpPr>
        <p:cxnSp>
          <p:nvCxnSpPr>
            <p:cNvPr id="130" name="Straight Connector 129"/>
            <p:cNvCxnSpPr/>
            <p:nvPr/>
          </p:nvCxnSpPr>
          <p:spPr>
            <a:xfrm>
              <a:off x="1832047" y="6180963"/>
              <a:ext cx="6442400"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a:xfrm>
              <a:off x="8291299" y="6094196"/>
              <a:ext cx="5376" cy="182851"/>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a:xfrm>
              <a:off x="1845276" y="6096125"/>
              <a:ext cx="5376" cy="182851"/>
            </a:xfrm>
            <a:prstGeom prst="line">
              <a:avLst/>
            </a:prstGeom>
            <a:ln w="28575"/>
          </p:spPr>
          <p:style>
            <a:lnRef idx="1">
              <a:schemeClr val="accent1"/>
            </a:lnRef>
            <a:fillRef idx="0">
              <a:schemeClr val="accent1"/>
            </a:fillRef>
            <a:effectRef idx="0">
              <a:schemeClr val="accent1"/>
            </a:effectRef>
            <a:fontRef idx="minor">
              <a:schemeClr val="tx1"/>
            </a:fontRef>
          </p:style>
        </p:cxnSp>
      </p:grpSp>
      <p:sp>
        <p:nvSpPr>
          <p:cNvPr id="149" name="TextBox 148"/>
          <p:cNvSpPr txBox="1"/>
          <p:nvPr/>
        </p:nvSpPr>
        <p:spPr>
          <a:xfrm>
            <a:off x="382838" y="2515455"/>
            <a:ext cx="68582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Calibri" panose="020F0502020204030204"/>
                <a:ea typeface="+mn-ea"/>
                <a:cs typeface="+mn-cs"/>
              </a:rPr>
              <a:t>V</a:t>
            </a:r>
            <a:r>
              <a:rPr kumimoji="0" lang="en-US" sz="2400" b="1" i="0" u="none" strike="noStrike" kern="1200" cap="none" spc="0" normalizeH="0" baseline="-25000" noProof="0">
                <a:ln>
                  <a:noFill/>
                </a:ln>
                <a:solidFill>
                  <a:prstClr val="black"/>
                </a:solidFill>
                <a:effectLst/>
                <a:uLnTx/>
                <a:uFillTx/>
                <a:latin typeface="Calibri" panose="020F0502020204030204"/>
                <a:ea typeface="+mn-ea"/>
                <a:cs typeface="+mn-cs"/>
              </a:rPr>
              <a:t>min</a:t>
            </a:r>
            <a:endParaRPr kumimoji="0" lang="en-US" sz="1800" b="1" i="0" u="none" strike="noStrike" kern="1200" cap="none" spc="0" normalizeH="0" baseline="-25000" noProof="0" dirty="0">
              <a:ln>
                <a:noFill/>
              </a:ln>
              <a:solidFill>
                <a:prstClr val="black"/>
              </a:solidFill>
              <a:effectLst/>
              <a:uLnTx/>
              <a:uFillTx/>
              <a:latin typeface="Calibri" panose="020F0502020204030204"/>
              <a:ea typeface="+mn-ea"/>
              <a:cs typeface="+mn-cs"/>
            </a:endParaRPr>
          </a:p>
        </p:txBody>
      </p:sp>
      <p:sp>
        <p:nvSpPr>
          <p:cNvPr id="150" name="Rectangle 149"/>
          <p:cNvSpPr/>
          <p:nvPr/>
        </p:nvSpPr>
        <p:spPr>
          <a:xfrm>
            <a:off x="1247792" y="5591792"/>
            <a:ext cx="1196033"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ACTIVATE</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1" name="Rectangle 150"/>
          <p:cNvSpPr/>
          <p:nvPr/>
        </p:nvSpPr>
        <p:spPr>
          <a:xfrm>
            <a:off x="3186072" y="5592664"/>
            <a:ext cx="1236365" cy="400110"/>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SA Enable</a:t>
            </a:r>
          </a:p>
        </p:txBody>
      </p:sp>
      <p:grpSp>
        <p:nvGrpSpPr>
          <p:cNvPr id="92" name="Group 91"/>
          <p:cNvGrpSpPr/>
          <p:nvPr/>
        </p:nvGrpSpPr>
        <p:grpSpPr>
          <a:xfrm>
            <a:off x="8307785" y="1707445"/>
            <a:ext cx="808683" cy="1270815"/>
            <a:chOff x="8307785" y="1707445"/>
            <a:chExt cx="808683" cy="1270815"/>
          </a:xfrm>
        </p:grpSpPr>
        <p:sp>
          <p:nvSpPr>
            <p:cNvPr id="94" name="TextBox 93"/>
            <p:cNvSpPr txBox="1"/>
            <p:nvPr/>
          </p:nvSpPr>
          <p:spPr>
            <a:xfrm>
              <a:off x="8337850" y="2608928"/>
              <a:ext cx="72641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C00000"/>
                  </a:solidFill>
                  <a:effectLst/>
                  <a:uLnTx/>
                  <a:uFillTx/>
                  <a:latin typeface="Calibri" panose="020F0502020204030204"/>
                  <a:ea typeface="+mn-ea"/>
                  <a:cs typeface="+mn-cs"/>
                </a:rPr>
                <a:t>Weak</a:t>
              </a:r>
            </a:p>
          </p:txBody>
        </p:sp>
        <p:sp>
          <p:nvSpPr>
            <p:cNvPr id="95" name="TextBox 94"/>
            <p:cNvSpPr txBox="1"/>
            <p:nvPr/>
          </p:nvSpPr>
          <p:spPr>
            <a:xfrm>
              <a:off x="8307785" y="1707445"/>
              <a:ext cx="80868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0AD47">
                      <a:lumMod val="75000"/>
                    </a:srgbClr>
                  </a:solidFill>
                  <a:effectLst/>
                  <a:uLnTx/>
                  <a:uFillTx/>
                  <a:latin typeface="Calibri" panose="020F0502020204030204"/>
                  <a:ea typeface="+mn-ea"/>
                  <a:cs typeface="+mn-cs"/>
                </a:rPr>
                <a:t>Strong</a:t>
              </a:r>
            </a:p>
          </p:txBody>
        </p:sp>
        <p:sp>
          <p:nvSpPr>
            <p:cNvPr id="97" name="Up-Down Arrow 96"/>
            <p:cNvSpPr/>
            <p:nvPr/>
          </p:nvSpPr>
          <p:spPr>
            <a:xfrm>
              <a:off x="8495456" y="2021129"/>
              <a:ext cx="411204" cy="653231"/>
            </a:xfrm>
            <a:prstGeom prst="upDownArrow">
              <a:avLst>
                <a:gd name="adj1" fmla="val 45113"/>
                <a:gd name="adj2" fmla="val 50000"/>
              </a:avLst>
            </a:prstGeom>
            <a:gradFill flip="none" rotWithShape="1">
              <a:gsLst>
                <a:gs pos="0">
                  <a:srgbClr val="C00000"/>
                </a:gs>
                <a:gs pos="70000">
                  <a:schemeClr val="accent6">
                    <a:lumMod val="98000"/>
                    <a:lumOff val="2000"/>
                  </a:schemeClr>
                </a:gs>
                <a:gs pos="100000">
                  <a:schemeClr val="accent6"/>
                </a:gs>
              </a:gsLst>
              <a:path path="circle">
                <a:fillToRect l="50000" t="130000" r="50000" b="-3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39" name="Group 38"/>
          <p:cNvGrpSpPr/>
          <p:nvPr/>
        </p:nvGrpSpPr>
        <p:grpSpPr>
          <a:xfrm>
            <a:off x="7831197" y="1940903"/>
            <a:ext cx="4572638" cy="4349433"/>
            <a:chOff x="7831197" y="1940903"/>
            <a:chExt cx="4572638" cy="4349433"/>
          </a:xfrm>
        </p:grpSpPr>
        <p:grpSp>
          <p:nvGrpSpPr>
            <p:cNvPr id="89" name="Group 88"/>
            <p:cNvGrpSpPr/>
            <p:nvPr/>
          </p:nvGrpSpPr>
          <p:grpSpPr>
            <a:xfrm>
              <a:off x="7831197" y="5385225"/>
              <a:ext cx="913694" cy="632961"/>
              <a:chOff x="1217789" y="5523973"/>
              <a:chExt cx="1467950" cy="632961"/>
            </a:xfrm>
          </p:grpSpPr>
          <p:cxnSp>
            <p:nvCxnSpPr>
              <p:cNvPr id="91" name="Straight Arrow Connector 90"/>
              <p:cNvCxnSpPr/>
              <p:nvPr/>
            </p:nvCxnSpPr>
            <p:spPr>
              <a:xfrm flipH="1" flipV="1">
                <a:off x="1943098" y="5523973"/>
                <a:ext cx="1" cy="224746"/>
              </a:xfrm>
              <a:prstGeom prst="straightConnector1">
                <a:avLst/>
              </a:prstGeom>
              <a:ln w="4445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90" name="Rounded Rectangle 89"/>
              <p:cNvSpPr/>
              <p:nvPr/>
            </p:nvSpPr>
            <p:spPr>
              <a:xfrm>
                <a:off x="1217789" y="5748719"/>
                <a:ext cx="1467950" cy="408215"/>
              </a:xfrm>
              <a:prstGeom prst="roundRect">
                <a:avLst>
                  <a:gd name="adj" fmla="val 45216"/>
                </a:avLst>
              </a:prstGeom>
              <a:solidFill>
                <a:schemeClr val="accent1">
                  <a:lumMod val="20000"/>
                  <a:lumOff val="80000"/>
                </a:schemeClr>
              </a:solidFill>
              <a:ln w="444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36" name="Group 35"/>
            <p:cNvGrpSpPr/>
            <p:nvPr/>
          </p:nvGrpSpPr>
          <p:grpSpPr>
            <a:xfrm>
              <a:off x="8283457" y="1940903"/>
              <a:ext cx="4120378" cy="4349433"/>
              <a:chOff x="8283457" y="1940903"/>
              <a:chExt cx="4120378" cy="4349433"/>
            </a:xfrm>
          </p:grpSpPr>
          <p:cxnSp>
            <p:nvCxnSpPr>
              <p:cNvPr id="27" name="Straight Connector 26"/>
              <p:cNvCxnSpPr/>
              <p:nvPr/>
            </p:nvCxnSpPr>
            <p:spPr>
              <a:xfrm flipV="1">
                <a:off x="8283964" y="1940903"/>
                <a:ext cx="0" cy="4240061"/>
              </a:xfrm>
              <a:prstGeom prst="line">
                <a:avLst/>
              </a:prstGeom>
              <a:ln w="34925">
                <a:solidFill>
                  <a:schemeClr val="accent2"/>
                </a:solidFill>
                <a:prstDash val="sysDash"/>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a:xfrm>
                <a:off x="8283457" y="6094196"/>
                <a:ext cx="118" cy="173254"/>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00" name="Rectangle 99"/>
              <p:cNvSpPr/>
              <p:nvPr/>
            </p:nvSpPr>
            <p:spPr>
              <a:xfrm>
                <a:off x="8312922" y="6057133"/>
                <a:ext cx="4090913" cy="23320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2" name="Rectangle 151"/>
            <p:cNvSpPr/>
            <p:nvPr/>
          </p:nvSpPr>
          <p:spPr>
            <a:xfrm>
              <a:off x="7898506" y="5618076"/>
              <a:ext cx="768287"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READ</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101" name="Group 100"/>
          <p:cNvGrpSpPr/>
          <p:nvPr/>
        </p:nvGrpSpPr>
        <p:grpSpPr>
          <a:xfrm>
            <a:off x="1854350" y="2416908"/>
            <a:ext cx="6433695" cy="2934313"/>
            <a:chOff x="1854349" y="2629912"/>
            <a:chExt cx="6433695" cy="2849490"/>
          </a:xfrm>
        </p:grpSpPr>
        <p:sp>
          <p:nvSpPr>
            <p:cNvPr id="102" name="Freeform 101"/>
            <p:cNvSpPr/>
            <p:nvPr/>
          </p:nvSpPr>
          <p:spPr>
            <a:xfrm>
              <a:off x="1854349" y="5150224"/>
              <a:ext cx="1969064" cy="329178"/>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3" name="Freeform 102"/>
            <p:cNvSpPr/>
            <p:nvPr/>
          </p:nvSpPr>
          <p:spPr>
            <a:xfrm>
              <a:off x="3823287" y="2629912"/>
              <a:ext cx="4464757" cy="2524734"/>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04" name="Group 103"/>
          <p:cNvGrpSpPr/>
          <p:nvPr/>
        </p:nvGrpSpPr>
        <p:grpSpPr>
          <a:xfrm>
            <a:off x="1847592" y="2679755"/>
            <a:ext cx="6440499" cy="2685256"/>
            <a:chOff x="1847591" y="2807936"/>
            <a:chExt cx="6440499" cy="2685256"/>
          </a:xfrm>
        </p:grpSpPr>
        <p:sp>
          <p:nvSpPr>
            <p:cNvPr id="106" name="Freeform 105"/>
            <p:cNvSpPr/>
            <p:nvPr/>
          </p:nvSpPr>
          <p:spPr>
            <a:xfrm>
              <a:off x="1847591" y="5252224"/>
              <a:ext cx="1988429" cy="240968"/>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7" name="Freeform 106"/>
            <p:cNvSpPr/>
            <p:nvPr/>
          </p:nvSpPr>
          <p:spPr>
            <a:xfrm>
              <a:off x="3830037" y="2807936"/>
              <a:ext cx="4458053" cy="2450520"/>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09" name="TextBox 108"/>
          <p:cNvSpPr txBox="1"/>
          <p:nvPr/>
        </p:nvSpPr>
        <p:spPr>
          <a:xfrm>
            <a:off x="5607857" y="3259198"/>
            <a:ext cx="3608332"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srgbClr val="C00000"/>
                </a:solidFill>
                <a:effectLst/>
                <a:uLnTx/>
                <a:uFillTx/>
                <a:latin typeface="Calibri" panose="020F0502020204030204"/>
                <a:ea typeface="+mn-ea"/>
                <a:cs typeface="+mn-cs"/>
              </a:rPr>
              <a:t>Weaker </a:t>
            </a:r>
            <a:r>
              <a:rPr kumimoji="0" lang="en-US" sz="2400" b="1" i="1" u="none" strike="noStrike" kern="1200" cap="none" spc="0" normalizeH="0" baseline="0" noProof="0" dirty="0">
                <a:ln>
                  <a:noFill/>
                </a:ln>
                <a:solidFill>
                  <a:prstClr val="black"/>
                </a:solidFill>
                <a:effectLst/>
                <a:uLnTx/>
                <a:uFillTx/>
                <a:latin typeface="Calibri" panose="020F0502020204030204"/>
                <a:ea typeface="+mn-ea"/>
                <a:cs typeface="+mn-cs"/>
              </a:rPr>
              <a:t>cells have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prstClr val="black"/>
                </a:solidFill>
                <a:effectLst/>
                <a:uLnTx/>
                <a:uFillTx/>
                <a:latin typeface="Calibri" panose="020F0502020204030204"/>
                <a:ea typeface="+mn-ea"/>
                <a:cs typeface="+mn-cs"/>
              </a:rPr>
              <a:t>a </a:t>
            </a:r>
            <a:r>
              <a:rPr kumimoji="0" lang="en-US" sz="2400" b="1" i="1" u="none" strike="noStrike" kern="1200" cap="none" spc="0" normalizeH="0" baseline="0" noProof="0" dirty="0">
                <a:ln>
                  <a:noFill/>
                </a:ln>
                <a:solidFill>
                  <a:srgbClr val="C00000"/>
                </a:solidFill>
                <a:effectLst/>
                <a:uLnTx/>
                <a:uFillTx/>
                <a:latin typeface="Calibri" panose="020F0502020204030204"/>
                <a:ea typeface="+mn-ea"/>
                <a:cs typeface="+mn-cs"/>
              </a:rPr>
              <a:t>higher probability</a:t>
            </a:r>
            <a:r>
              <a:rPr kumimoji="0" lang="en-US" sz="2400" b="1" i="1"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prstClr val="black"/>
                </a:solidFill>
                <a:effectLst/>
                <a:uLnTx/>
                <a:uFillTx/>
                <a:latin typeface="Calibri" panose="020F0502020204030204"/>
                <a:ea typeface="+mn-ea"/>
                <a:cs typeface="+mn-cs"/>
              </a:rPr>
              <a:t>to fail</a:t>
            </a:r>
            <a:endParaRPr kumimoji="0" lang="en-US" sz="2400" b="1" i="1" u="none" strike="noStrike" kern="1200" cap="none" spc="0" normalizeH="0" baseline="0" noProof="0" dirty="0">
              <a:ln>
                <a:noFill/>
              </a:ln>
              <a:solidFill>
                <a:srgbClr val="C00000"/>
              </a:solidFill>
              <a:effectLst/>
              <a:uLnTx/>
              <a:uFillTx/>
              <a:latin typeface="Calibri" panose="020F0502020204030204"/>
              <a:ea typeface="+mn-ea"/>
              <a:cs typeface="+mn-cs"/>
            </a:endParaRPr>
          </a:p>
        </p:txBody>
      </p:sp>
      <p:sp>
        <p:nvSpPr>
          <p:cNvPr id="4" name="Oval 3"/>
          <p:cNvSpPr/>
          <p:nvPr/>
        </p:nvSpPr>
        <p:spPr>
          <a:xfrm>
            <a:off x="5133603" y="2717713"/>
            <a:ext cx="276597" cy="273137"/>
          </a:xfrm>
          <a:prstGeom prst="ellipse">
            <a:avLst/>
          </a:prstGeom>
          <a:noFill/>
          <a:ln w="476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3" name="Oval 112"/>
          <p:cNvSpPr/>
          <p:nvPr/>
        </p:nvSpPr>
        <p:spPr>
          <a:xfrm>
            <a:off x="5133603" y="2965838"/>
            <a:ext cx="276597" cy="273137"/>
          </a:xfrm>
          <a:prstGeom prst="ellipse">
            <a:avLst/>
          </a:prstGeom>
          <a:noFill/>
          <a:ln w="476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73179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50000" decel="50000" fill="hold" nodeType="withEffect">
                                  <p:stCondLst>
                                    <p:cond delay="0"/>
                                  </p:stCondLst>
                                  <p:childTnLst>
                                    <p:animMotion origin="layout" path="M 0.02795 -0.00671 L -0.23143 -0.23171 " pathEditMode="relative" rAng="0" ptsTypes="AA">
                                      <p:cBhvr>
                                        <p:cTn id="6" dur="10" fill="hold"/>
                                        <p:tgtEl>
                                          <p:spTgt spid="42"/>
                                        </p:tgtEl>
                                        <p:attrNameLst>
                                          <p:attrName>ppt_x</p:attrName>
                                          <p:attrName>ppt_y</p:attrName>
                                        </p:attrNameLst>
                                      </p:cBhvr>
                                      <p:rCtr x="-12969" y="-11250"/>
                                    </p:animMotion>
                                  </p:childTnLst>
                                </p:cTn>
                              </p:par>
                              <p:par>
                                <p:cTn id="7" presetID="6" presetClass="emph" presetSubtype="0" fill="hold" nodeType="withEffect">
                                  <p:stCondLst>
                                    <p:cond delay="0"/>
                                  </p:stCondLst>
                                  <p:childTnLst>
                                    <p:animScale>
                                      <p:cBhvr>
                                        <p:cTn id="8" dur="10" fill="hold"/>
                                        <p:tgtEl>
                                          <p:spTgt spid="42"/>
                                        </p:tgtEl>
                                      </p:cBhvr>
                                      <p:by x="50000" y="50000"/>
                                    </p:animScale>
                                  </p:childTnLst>
                                </p:cTn>
                              </p:par>
                              <p:par>
                                <p:cTn id="9" presetID="1" presetClass="exit" presetSubtype="0" fill="hold" grpId="0" nodeType="withEffect">
                                  <p:stCondLst>
                                    <p:cond delay="10"/>
                                  </p:stCondLst>
                                  <p:childTnLst>
                                    <p:set>
                                      <p:cBhvr>
                                        <p:cTn id="10" dur="1" fill="hold">
                                          <p:stCondLst>
                                            <p:cond delay="0"/>
                                          </p:stCondLst>
                                        </p:cTn>
                                        <p:tgtEl>
                                          <p:spTgt spid="3"/>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0" presetClass="path" presetSubtype="0" accel="50000" decel="50000" fill="hold" nodeType="clickEffect">
                                  <p:stCondLst>
                                    <p:cond delay="0"/>
                                  </p:stCondLst>
                                  <p:childTnLst>
                                    <p:animMotion origin="layout" path="M -3.61111E-6 1.11022E-16 L -0.33038 1.11022E-16 " pathEditMode="relative" rAng="0" ptsTypes="AA">
                                      <p:cBhvr>
                                        <p:cTn id="14" dur="2000" fill="hold"/>
                                        <p:tgtEl>
                                          <p:spTgt spid="39"/>
                                        </p:tgtEl>
                                        <p:attrNameLst>
                                          <p:attrName>ppt_x</p:attrName>
                                          <p:attrName>ppt_y</p:attrName>
                                        </p:attrNameLst>
                                      </p:cBhvr>
                                      <p:rCtr x="-16528" y="0"/>
                                    </p:animMotion>
                                  </p:childTnLst>
                                </p:cTn>
                              </p:par>
                            </p:childTnLst>
                          </p:cTn>
                        </p:par>
                        <p:par>
                          <p:cTn id="15" fill="hold">
                            <p:stCondLst>
                              <p:cond delay="2000"/>
                            </p:stCondLst>
                            <p:childTnLst>
                              <p:par>
                                <p:cTn id="16" presetID="1" presetClass="entr" presetSubtype="0" fill="hold" nodeType="afterEffect">
                                  <p:stCondLst>
                                    <p:cond delay="0"/>
                                  </p:stCondLst>
                                  <p:childTnLst>
                                    <p:set>
                                      <p:cBhvr>
                                        <p:cTn id="17" dur="1" fill="hold">
                                          <p:stCondLst>
                                            <p:cond delay="0"/>
                                          </p:stCondLst>
                                        </p:cTn>
                                        <p:tgtEl>
                                          <p:spTgt spid="101"/>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104"/>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109"/>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113"/>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09" grpId="0"/>
      <p:bldP spid="4" grpId="0" animBg="1"/>
      <p:bldP spid="113"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p:cNvSpPr/>
          <p:nvPr/>
        </p:nvSpPr>
        <p:spPr>
          <a:xfrm>
            <a:off x="164730" y="5862335"/>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p:cNvSpPr/>
          <p:nvPr/>
        </p:nvSpPr>
        <p:spPr>
          <a:xfrm>
            <a:off x="164730" y="4143092"/>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32"/>
          <p:cNvSpPr/>
          <p:nvPr/>
        </p:nvSpPr>
        <p:spPr>
          <a:xfrm>
            <a:off x="164730" y="3647545"/>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p:cNvSpPr/>
          <p:nvPr/>
        </p:nvSpPr>
        <p:spPr>
          <a:xfrm>
            <a:off x="873303" y="5433785"/>
            <a:ext cx="8094161" cy="36512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7"/>
          <p:cNvSpPr/>
          <p:nvPr/>
        </p:nvSpPr>
        <p:spPr>
          <a:xfrm>
            <a:off x="873992" y="2745179"/>
            <a:ext cx="8094161" cy="324329"/>
          </a:xfrm>
          <a:prstGeom prst="rect">
            <a:avLst/>
          </a:prstGeom>
          <a:solidFill>
            <a:srgbClr val="5481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p:cNvSpPr/>
          <p:nvPr/>
        </p:nvSpPr>
        <p:spPr>
          <a:xfrm>
            <a:off x="171757" y="1852296"/>
            <a:ext cx="8799068" cy="477987"/>
          </a:xfrm>
          <a:prstGeom prst="rect">
            <a:avLst/>
          </a:prstGeom>
          <a:solidFill>
            <a:srgbClr val="5481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p:cNvSpPr/>
          <p:nvPr/>
        </p:nvSpPr>
        <p:spPr>
          <a:xfrm>
            <a:off x="170268" y="1340844"/>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p:cNvSpPr/>
          <p:nvPr/>
        </p:nvSpPr>
        <p:spPr>
          <a:xfrm>
            <a:off x="164123" y="3143056"/>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p:cNvSpPr/>
          <p:nvPr/>
        </p:nvSpPr>
        <p:spPr>
          <a:xfrm>
            <a:off x="865971" y="2370745"/>
            <a:ext cx="8102183"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p:cNvSpPr/>
          <p:nvPr/>
        </p:nvSpPr>
        <p:spPr>
          <a:xfrm>
            <a:off x="163548" y="831660"/>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lstStyle/>
          <a:p>
            <a:r>
              <a:rPr lang="en-US" b="1" dirty="0"/>
              <a:t>D-</a:t>
            </a:r>
            <a:r>
              <a:rPr lang="en-US" b="1" dirty="0" err="1"/>
              <a:t>RaNGe</a:t>
            </a:r>
            <a:r>
              <a:rPr lang="en-US" b="1" dirty="0"/>
              <a:t> Outline</a:t>
            </a:r>
          </a:p>
        </p:txBody>
      </p:sp>
      <p:sp>
        <p:nvSpPr>
          <p:cNvPr id="29" name="Rectangle 28"/>
          <p:cNvSpPr/>
          <p:nvPr/>
        </p:nvSpPr>
        <p:spPr>
          <a:xfrm>
            <a:off x="873992" y="5035200"/>
            <a:ext cx="8094161" cy="35875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29"/>
          <p:cNvSpPr/>
          <p:nvPr/>
        </p:nvSpPr>
        <p:spPr>
          <a:xfrm>
            <a:off x="865971" y="4660062"/>
            <a:ext cx="8102183" cy="33601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358999" y="828096"/>
            <a:ext cx="8122024" cy="5318753"/>
          </a:xfrm>
        </p:spPr>
        <p:txBody>
          <a:bodyPr/>
          <a:lstStyle/>
          <a:p>
            <a:pPr marL="0" indent="0">
              <a:buNone/>
            </a:pPr>
            <a:r>
              <a:rPr lang="en-US" sz="2800" dirty="0">
                <a:solidFill>
                  <a:schemeClr val="bg1"/>
                </a:solidFill>
              </a:rPr>
              <a:t>Motivation </a:t>
            </a:r>
          </a:p>
          <a:p>
            <a:pPr marL="0" indent="0">
              <a:buNone/>
            </a:pPr>
            <a:r>
              <a:rPr lang="en-US" sz="2800" dirty="0">
                <a:solidFill>
                  <a:schemeClr val="bg1"/>
                </a:solidFill>
              </a:rPr>
              <a:t>Effective True Random Number Generators</a:t>
            </a:r>
          </a:p>
          <a:p>
            <a:pPr marL="0" indent="0">
              <a:buNone/>
            </a:pPr>
            <a:r>
              <a:rPr lang="en-US" sz="2800" dirty="0">
                <a:solidFill>
                  <a:schemeClr val="bg1"/>
                </a:solidFill>
              </a:rPr>
              <a:t>D-</a:t>
            </a:r>
            <a:r>
              <a:rPr lang="en-US" sz="2800" dirty="0" err="1">
                <a:solidFill>
                  <a:schemeClr val="bg1"/>
                </a:solidFill>
              </a:rPr>
              <a:t>RaNGe</a:t>
            </a:r>
            <a:endParaRPr lang="en-US" sz="2800" dirty="0">
              <a:solidFill>
                <a:schemeClr val="bg1"/>
              </a:solidFill>
            </a:endParaRPr>
          </a:p>
          <a:p>
            <a:pPr marL="457200" lvl="1" indent="0">
              <a:buNone/>
            </a:pPr>
            <a:r>
              <a:rPr lang="en-US" sz="2400" dirty="0">
                <a:solidFill>
                  <a:schemeClr val="bg1"/>
                </a:solidFill>
              </a:rPr>
              <a:t>DRAM Operation</a:t>
            </a:r>
          </a:p>
          <a:p>
            <a:pPr marL="457200" lvl="1" indent="0">
              <a:buNone/>
            </a:pPr>
            <a:r>
              <a:rPr lang="en-US" sz="2400" dirty="0">
                <a:solidFill>
                  <a:schemeClr val="bg1"/>
                </a:solidFill>
              </a:rPr>
              <a:t>Key Idea</a:t>
            </a:r>
          </a:p>
          <a:p>
            <a:pPr marL="0" indent="0">
              <a:buNone/>
            </a:pPr>
            <a:r>
              <a:rPr lang="en-US" sz="2800" dirty="0">
                <a:solidFill>
                  <a:schemeClr val="bg1"/>
                </a:solidFill>
              </a:rPr>
              <a:t>Methodology</a:t>
            </a:r>
          </a:p>
          <a:p>
            <a:pPr marL="0" indent="0">
              <a:buNone/>
            </a:pPr>
            <a:r>
              <a:rPr lang="en-US" sz="2800" dirty="0">
                <a:solidFill>
                  <a:schemeClr val="bg1"/>
                </a:solidFill>
              </a:rPr>
              <a:t>Results</a:t>
            </a:r>
          </a:p>
          <a:p>
            <a:pPr marL="0" indent="0">
              <a:buNone/>
            </a:pPr>
            <a:r>
              <a:rPr lang="en-US" sz="2800" dirty="0">
                <a:solidFill>
                  <a:schemeClr val="bg1"/>
                </a:solidFill>
              </a:rPr>
              <a:t>Prior work on DRAM-based TRNGs</a:t>
            </a:r>
          </a:p>
          <a:p>
            <a:pPr marL="457200" lvl="1" indent="0">
              <a:buNone/>
            </a:pPr>
            <a:r>
              <a:rPr lang="en-US" sz="2400" dirty="0">
                <a:solidFill>
                  <a:schemeClr val="bg1"/>
                </a:solidFill>
              </a:rPr>
              <a:t>Command scheduling</a:t>
            </a:r>
          </a:p>
          <a:p>
            <a:pPr marL="457200" lvl="1" indent="0">
              <a:buNone/>
            </a:pPr>
            <a:r>
              <a:rPr lang="en-US" sz="2400" dirty="0">
                <a:solidFill>
                  <a:schemeClr val="bg1"/>
                </a:solidFill>
              </a:rPr>
              <a:t>Cell charge retention</a:t>
            </a:r>
          </a:p>
          <a:p>
            <a:pPr marL="457200" lvl="1" indent="0">
              <a:buNone/>
            </a:pPr>
            <a:r>
              <a:rPr lang="en-US" sz="2400" dirty="0">
                <a:solidFill>
                  <a:schemeClr val="bg1"/>
                </a:solidFill>
              </a:rPr>
              <a:t>Start-up values</a:t>
            </a:r>
          </a:p>
          <a:p>
            <a:pPr marL="0" indent="0">
              <a:buNone/>
            </a:pPr>
            <a:r>
              <a:rPr lang="en-US" sz="2800" dirty="0">
                <a:solidFill>
                  <a:schemeClr val="bg1"/>
                </a:solidFill>
              </a:rPr>
              <a:t>Summary</a:t>
            </a:r>
          </a:p>
        </p:txBody>
      </p:sp>
    </p:spTree>
    <p:extLst>
      <p:ext uri="{BB962C8B-B14F-4D97-AF65-F5344CB8AC3E}">
        <p14:creationId xmlns:p14="http://schemas.microsoft.com/office/powerpoint/2010/main" val="42466795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Rounded Rectangle 102"/>
          <p:cNvSpPr/>
          <p:nvPr/>
        </p:nvSpPr>
        <p:spPr>
          <a:xfrm>
            <a:off x="971770" y="3643867"/>
            <a:ext cx="383855" cy="2265404"/>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Row Decoder</a:t>
            </a:r>
          </a:p>
        </p:txBody>
      </p:sp>
      <p:sp>
        <p:nvSpPr>
          <p:cNvPr id="2" name="Title 1"/>
          <p:cNvSpPr>
            <a:spLocks noGrp="1"/>
          </p:cNvSpPr>
          <p:nvPr>
            <p:ph type="title"/>
          </p:nvPr>
        </p:nvSpPr>
        <p:spPr/>
        <p:txBody>
          <a:bodyPr/>
          <a:lstStyle/>
          <a:p>
            <a:r>
              <a:rPr lang="en-US" b="1" dirty="0"/>
              <a:t>D-</a:t>
            </a:r>
            <a:r>
              <a:rPr lang="en-US" b="1" dirty="0" err="1"/>
              <a:t>RaNGe</a:t>
            </a:r>
            <a:r>
              <a:rPr lang="en-US" b="1" dirty="0"/>
              <a:t> Key Idea</a:t>
            </a:r>
          </a:p>
        </p:txBody>
      </p:sp>
      <p:sp>
        <p:nvSpPr>
          <p:cNvPr id="3" name="Content Placeholder 2"/>
          <p:cNvSpPr>
            <a:spLocks noGrp="1"/>
          </p:cNvSpPr>
          <p:nvPr>
            <p:ph idx="1"/>
          </p:nvPr>
        </p:nvSpPr>
        <p:spPr>
          <a:xfrm>
            <a:off x="75991" y="774280"/>
            <a:ext cx="8987622" cy="2172635"/>
          </a:xfrm>
        </p:spPr>
        <p:txBody>
          <a:bodyPr/>
          <a:lstStyle/>
          <a:p>
            <a:pPr>
              <a:spcBef>
                <a:spcPts val="300"/>
              </a:spcBef>
            </a:pPr>
            <a:r>
              <a:rPr lang="en-US" sz="2800" dirty="0"/>
              <a:t>A cell’s latency failure probability is inherently related to </a:t>
            </a:r>
            <a:r>
              <a:rPr lang="en-US" sz="2800" b="1" dirty="0">
                <a:solidFill>
                  <a:schemeClr val="accent5"/>
                </a:solidFill>
              </a:rPr>
              <a:t>random process variation</a:t>
            </a:r>
            <a:r>
              <a:rPr lang="en-US" sz="2800" dirty="0"/>
              <a:t> from manufacturing</a:t>
            </a:r>
          </a:p>
          <a:p>
            <a:pPr>
              <a:spcBef>
                <a:spcPts val="300"/>
              </a:spcBef>
            </a:pPr>
            <a:r>
              <a:rPr lang="en-US" sz="2800" dirty="0"/>
              <a:t>We can extract </a:t>
            </a:r>
            <a:r>
              <a:rPr lang="en-US" sz="2800" b="1" dirty="0">
                <a:solidFill>
                  <a:schemeClr val="accent5"/>
                </a:solidFill>
              </a:rPr>
              <a:t>random values</a:t>
            </a:r>
            <a:r>
              <a:rPr lang="en-US" sz="2800" dirty="0"/>
              <a:t> by observing DRAM cells’ latency failure probabilities</a:t>
            </a:r>
          </a:p>
        </p:txBody>
      </p:sp>
      <p:grpSp>
        <p:nvGrpSpPr>
          <p:cNvPr id="71" name="Group 70"/>
          <p:cNvGrpSpPr/>
          <p:nvPr/>
        </p:nvGrpSpPr>
        <p:grpSpPr>
          <a:xfrm>
            <a:off x="1353840" y="3366301"/>
            <a:ext cx="6756400" cy="2832850"/>
            <a:chOff x="1094298" y="3173501"/>
            <a:chExt cx="7281509" cy="3227302"/>
          </a:xfrm>
        </p:grpSpPr>
        <p:cxnSp>
          <p:nvCxnSpPr>
            <p:cNvPr id="59" name="Straight Connector 58"/>
            <p:cNvCxnSpPr/>
            <p:nvPr/>
          </p:nvCxnSpPr>
          <p:spPr>
            <a:xfrm>
              <a:off x="1107985" y="4740572"/>
              <a:ext cx="7267822" cy="0"/>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1096222" y="5677428"/>
              <a:ext cx="7276813" cy="6195"/>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1094298" y="3778425"/>
              <a:ext cx="7278737" cy="4681"/>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V="1">
              <a:off x="2662517"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flipV="1">
              <a:off x="3603811"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flipV="1">
              <a:off x="4616822"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flipV="1">
              <a:off x="5629834"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flipV="1">
              <a:off x="6624916" y="317350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flipV="1">
              <a:off x="7584139" y="317350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flipV="1">
              <a:off x="1703294"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9" name="Oval 18"/>
            <p:cNvSpPr/>
            <p:nvPr/>
          </p:nvSpPr>
          <p:spPr>
            <a:xfrm>
              <a:off x="5120500" y="3301777"/>
              <a:ext cx="948900" cy="950261"/>
            </a:xfrm>
            <a:prstGeom prst="ellipse">
              <a:avLst/>
            </a:prstGeom>
            <a:solidFill>
              <a:srgbClr val="33C4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Oval 24"/>
            <p:cNvSpPr/>
            <p:nvPr/>
          </p:nvSpPr>
          <p:spPr>
            <a:xfrm>
              <a:off x="6133523" y="5202299"/>
              <a:ext cx="948900" cy="950261"/>
            </a:xfrm>
            <a:prstGeom prst="ellipse">
              <a:avLst/>
            </a:prstGeom>
            <a:solidFill>
              <a:srgbClr val="33C4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Oval 27"/>
            <p:cNvSpPr/>
            <p:nvPr/>
          </p:nvSpPr>
          <p:spPr>
            <a:xfrm>
              <a:off x="7109328" y="4252038"/>
              <a:ext cx="948900" cy="950261"/>
            </a:xfrm>
            <a:prstGeom prst="ellipse">
              <a:avLst/>
            </a:prstGeom>
            <a:solidFill>
              <a:srgbClr val="33C4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Oval 30"/>
            <p:cNvSpPr/>
            <p:nvPr/>
          </p:nvSpPr>
          <p:spPr>
            <a:xfrm>
              <a:off x="3114717" y="3299015"/>
              <a:ext cx="948900" cy="950261"/>
            </a:xfrm>
            <a:prstGeom prst="ellipse">
              <a:avLst/>
            </a:prstGeom>
            <a:solidFill>
              <a:srgbClr val="33C4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Oval 32"/>
            <p:cNvSpPr/>
            <p:nvPr/>
          </p:nvSpPr>
          <p:spPr>
            <a:xfrm>
              <a:off x="2165817" y="5202299"/>
              <a:ext cx="948900" cy="950261"/>
            </a:xfrm>
            <a:prstGeom prst="ellipse">
              <a:avLst/>
            </a:prstGeom>
            <a:solidFill>
              <a:srgbClr val="33C4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Oval 38"/>
            <p:cNvSpPr/>
            <p:nvPr/>
          </p:nvSpPr>
          <p:spPr>
            <a:xfrm>
              <a:off x="6181960" y="3343836"/>
              <a:ext cx="828083" cy="842683"/>
            </a:xfrm>
            <a:prstGeom prst="ellipse">
              <a:avLst/>
            </a:prstGeom>
            <a:solidFill>
              <a:srgbClr val="BCE068"/>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Oval 39"/>
            <p:cNvSpPr/>
            <p:nvPr/>
          </p:nvSpPr>
          <p:spPr>
            <a:xfrm>
              <a:off x="3178840" y="4303065"/>
              <a:ext cx="828083" cy="842683"/>
            </a:xfrm>
            <a:prstGeom prst="ellipse">
              <a:avLst/>
            </a:prstGeom>
            <a:solidFill>
              <a:srgbClr val="BCE068"/>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Oval 40"/>
            <p:cNvSpPr/>
            <p:nvPr/>
          </p:nvSpPr>
          <p:spPr>
            <a:xfrm>
              <a:off x="1265397" y="5256087"/>
              <a:ext cx="828083" cy="842683"/>
            </a:xfrm>
            <a:prstGeom prst="ellipse">
              <a:avLst/>
            </a:prstGeom>
            <a:solidFill>
              <a:srgbClr val="BCE068"/>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Oval 41"/>
            <p:cNvSpPr/>
            <p:nvPr/>
          </p:nvSpPr>
          <p:spPr>
            <a:xfrm>
              <a:off x="5182973" y="5265051"/>
              <a:ext cx="828083" cy="842683"/>
            </a:xfrm>
            <a:prstGeom prst="ellipse">
              <a:avLst/>
            </a:prstGeom>
            <a:solidFill>
              <a:srgbClr val="BCE068"/>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Oval 42"/>
            <p:cNvSpPr/>
            <p:nvPr/>
          </p:nvSpPr>
          <p:spPr>
            <a:xfrm>
              <a:off x="2233585" y="3355569"/>
              <a:ext cx="828083" cy="842683"/>
            </a:xfrm>
            <a:prstGeom prst="ellipse">
              <a:avLst/>
            </a:prstGeom>
            <a:solidFill>
              <a:srgbClr val="BCE068"/>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Oval 44"/>
            <p:cNvSpPr/>
            <p:nvPr/>
          </p:nvSpPr>
          <p:spPr>
            <a:xfrm>
              <a:off x="4224086" y="4365802"/>
              <a:ext cx="735945" cy="735109"/>
            </a:xfrm>
            <a:prstGeom prst="ellipse">
              <a:avLst/>
            </a:prstGeom>
            <a:solidFill>
              <a:srgbClr val="FFE763"/>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 name="Oval 45"/>
            <p:cNvSpPr/>
            <p:nvPr/>
          </p:nvSpPr>
          <p:spPr>
            <a:xfrm>
              <a:off x="7215805" y="5318837"/>
              <a:ext cx="735945" cy="735109"/>
            </a:xfrm>
            <a:prstGeom prst="ellipse">
              <a:avLst/>
            </a:prstGeom>
            <a:solidFill>
              <a:srgbClr val="FFE763"/>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Oval 46"/>
            <p:cNvSpPr/>
            <p:nvPr/>
          </p:nvSpPr>
          <p:spPr>
            <a:xfrm>
              <a:off x="1309942" y="3415542"/>
              <a:ext cx="735945" cy="735109"/>
            </a:xfrm>
            <a:prstGeom prst="ellipse">
              <a:avLst/>
            </a:prstGeom>
            <a:solidFill>
              <a:srgbClr val="FF7532"/>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8031C"/>
                </a:solidFill>
                <a:effectLst/>
                <a:uLnTx/>
                <a:uFillTx/>
                <a:latin typeface="Calibri" panose="020F0502020204030204"/>
                <a:ea typeface="+mn-ea"/>
                <a:cs typeface="+mn-cs"/>
              </a:endParaRPr>
            </a:p>
          </p:txBody>
        </p:sp>
        <p:sp>
          <p:nvSpPr>
            <p:cNvPr id="48" name="Oval 47"/>
            <p:cNvSpPr/>
            <p:nvPr/>
          </p:nvSpPr>
          <p:spPr>
            <a:xfrm>
              <a:off x="4247154" y="3433471"/>
              <a:ext cx="689809" cy="699248"/>
            </a:xfrm>
            <a:prstGeom prst="ellipse">
              <a:avLst/>
            </a:prstGeom>
            <a:solidFill>
              <a:srgbClr val="FF7532"/>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Oval 48"/>
            <p:cNvSpPr/>
            <p:nvPr/>
          </p:nvSpPr>
          <p:spPr>
            <a:xfrm>
              <a:off x="6263068" y="4374782"/>
              <a:ext cx="689809" cy="699248"/>
            </a:xfrm>
            <a:prstGeom prst="ellipse">
              <a:avLst/>
            </a:prstGeom>
            <a:solidFill>
              <a:srgbClr val="FF7532"/>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Oval 49"/>
            <p:cNvSpPr/>
            <p:nvPr/>
          </p:nvSpPr>
          <p:spPr>
            <a:xfrm>
              <a:off x="2295363" y="4383732"/>
              <a:ext cx="689809" cy="699248"/>
            </a:xfrm>
            <a:prstGeom prst="ellipse">
              <a:avLst/>
            </a:prstGeom>
            <a:solidFill>
              <a:srgbClr val="FF7532"/>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Oval 50"/>
            <p:cNvSpPr/>
            <p:nvPr/>
          </p:nvSpPr>
          <p:spPr>
            <a:xfrm>
              <a:off x="5282129" y="4414347"/>
              <a:ext cx="625642" cy="625642"/>
            </a:xfrm>
            <a:prstGeom prst="ellipse">
              <a:avLst/>
            </a:prstGeom>
            <a:solidFill>
              <a:srgbClr val="F8031C"/>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 name="Oval 51"/>
            <p:cNvSpPr/>
            <p:nvPr/>
          </p:nvSpPr>
          <p:spPr>
            <a:xfrm>
              <a:off x="3271114" y="5364607"/>
              <a:ext cx="625642" cy="625642"/>
            </a:xfrm>
            <a:prstGeom prst="ellipse">
              <a:avLst/>
            </a:prstGeom>
            <a:solidFill>
              <a:srgbClr val="F8031C"/>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Oval 52"/>
            <p:cNvSpPr/>
            <p:nvPr/>
          </p:nvSpPr>
          <p:spPr>
            <a:xfrm>
              <a:off x="7270956" y="3470274"/>
              <a:ext cx="625642" cy="625642"/>
            </a:xfrm>
            <a:prstGeom prst="ellipse">
              <a:avLst/>
            </a:prstGeom>
            <a:solidFill>
              <a:srgbClr val="F8031C"/>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 name="Oval 53"/>
            <p:cNvSpPr/>
            <p:nvPr/>
          </p:nvSpPr>
          <p:spPr>
            <a:xfrm>
              <a:off x="1404372" y="4446499"/>
              <a:ext cx="563218" cy="555814"/>
            </a:xfrm>
            <a:prstGeom prst="ellipse">
              <a:avLst/>
            </a:prstGeom>
            <a:solidFill>
              <a:srgbClr val="9A020E"/>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 name="Oval 54"/>
            <p:cNvSpPr/>
            <p:nvPr/>
          </p:nvSpPr>
          <p:spPr>
            <a:xfrm>
              <a:off x="4310449" y="5408484"/>
              <a:ext cx="563218" cy="555814"/>
            </a:xfrm>
            <a:prstGeom prst="ellipse">
              <a:avLst/>
            </a:prstGeom>
            <a:solidFill>
              <a:srgbClr val="9A020E"/>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78" name="Group 77"/>
          <p:cNvGrpSpPr/>
          <p:nvPr/>
        </p:nvGrpSpPr>
        <p:grpSpPr>
          <a:xfrm>
            <a:off x="230970" y="2527007"/>
            <a:ext cx="3209309" cy="1952958"/>
            <a:chOff x="75990" y="3087082"/>
            <a:chExt cx="3209309" cy="1952958"/>
          </a:xfrm>
        </p:grpSpPr>
        <p:sp>
          <p:nvSpPr>
            <p:cNvPr id="72" name="TextBox 71"/>
            <p:cNvSpPr txBox="1"/>
            <p:nvPr/>
          </p:nvSpPr>
          <p:spPr>
            <a:xfrm>
              <a:off x="75990" y="3087082"/>
              <a:ext cx="3209309"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980616"/>
                  </a:solidFill>
                  <a:effectLst/>
                  <a:uLnTx/>
                  <a:uFillTx/>
                  <a:latin typeface="Cambria" charset="0"/>
                  <a:ea typeface="Cambria" charset="0"/>
                  <a:cs typeface="Cambria" charset="0"/>
                </a:rPr>
                <a:t>High % chance to fail with reduced </a:t>
              </a:r>
              <a:r>
                <a:rPr kumimoji="0" lang="en-US" sz="2400" b="1" i="0" u="none" strike="noStrike" kern="1200" cap="none" spc="0" normalizeH="0" baseline="0" noProof="0" dirty="0" err="1">
                  <a:ln>
                    <a:noFill/>
                  </a:ln>
                  <a:solidFill>
                    <a:srgbClr val="980616"/>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980616"/>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980616"/>
                </a:solidFill>
                <a:effectLst/>
                <a:uLnTx/>
                <a:uFillTx/>
                <a:latin typeface="Cambria" charset="0"/>
                <a:ea typeface="Cambria" charset="0"/>
                <a:cs typeface="Cambria" charset="0"/>
              </a:endParaRPr>
            </a:p>
          </p:txBody>
        </p:sp>
        <p:cxnSp>
          <p:nvCxnSpPr>
            <p:cNvPr id="75" name="Straight Arrow Connector 74"/>
            <p:cNvCxnSpPr/>
            <p:nvPr/>
          </p:nvCxnSpPr>
          <p:spPr>
            <a:xfrm>
              <a:off x="701559" y="3909329"/>
              <a:ext cx="819787" cy="1130711"/>
            </a:xfrm>
            <a:prstGeom prst="straightConnector1">
              <a:avLst/>
            </a:prstGeom>
            <a:ln w="69850">
              <a:solidFill>
                <a:srgbClr val="980616"/>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2" name="Group 81"/>
          <p:cNvGrpSpPr/>
          <p:nvPr/>
        </p:nvGrpSpPr>
        <p:grpSpPr>
          <a:xfrm>
            <a:off x="5884925" y="2448524"/>
            <a:ext cx="3178688" cy="1027950"/>
            <a:chOff x="5962415" y="3039594"/>
            <a:chExt cx="3178688" cy="1027950"/>
          </a:xfrm>
        </p:grpSpPr>
        <p:sp>
          <p:nvSpPr>
            <p:cNvPr id="73" name="TextBox 72"/>
            <p:cNvSpPr txBox="1"/>
            <p:nvPr/>
          </p:nvSpPr>
          <p:spPr>
            <a:xfrm>
              <a:off x="6106305" y="3039594"/>
              <a:ext cx="3034798"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70AD47">
                      <a:lumMod val="75000"/>
                    </a:srgbClr>
                  </a:solidFill>
                  <a:effectLst/>
                  <a:uLnTx/>
                  <a:uFillTx/>
                  <a:latin typeface="Cambria" charset="0"/>
                  <a:ea typeface="Cambria" charset="0"/>
                  <a:cs typeface="Cambria" charset="0"/>
                </a:rPr>
                <a:t>Low % chance to fail with reduced </a:t>
              </a:r>
              <a:r>
                <a:rPr kumimoji="0" lang="en-US" sz="2400" b="1" i="0" u="none" strike="noStrike" kern="1200" cap="none" spc="0" normalizeH="0" baseline="0" noProof="0" dirty="0" err="1">
                  <a:ln>
                    <a:noFill/>
                  </a:ln>
                  <a:solidFill>
                    <a:srgbClr val="70AD47">
                      <a:lumMod val="75000"/>
                    </a:srgbClr>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70AD47">
                      <a:lumMod val="75000"/>
                    </a:srgbClr>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70AD47">
                    <a:lumMod val="75000"/>
                  </a:srgbClr>
                </a:solidFill>
                <a:effectLst/>
                <a:uLnTx/>
                <a:uFillTx/>
                <a:latin typeface="Cambria" charset="0"/>
                <a:ea typeface="Cambria" charset="0"/>
                <a:cs typeface="Cambria" charset="0"/>
              </a:endParaRPr>
            </a:p>
          </p:txBody>
        </p:sp>
        <p:cxnSp>
          <p:nvCxnSpPr>
            <p:cNvPr id="79" name="Straight Arrow Connector 78"/>
            <p:cNvCxnSpPr>
              <a:stCxn id="73" idx="1"/>
            </p:cNvCxnSpPr>
            <p:nvPr/>
          </p:nvCxnSpPr>
          <p:spPr>
            <a:xfrm flipH="1">
              <a:off x="5962415" y="3455093"/>
              <a:ext cx="143890" cy="612451"/>
            </a:xfrm>
            <a:prstGeom prst="straightConnector1">
              <a:avLst/>
            </a:prstGeom>
            <a:ln w="698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02" name="Group 101"/>
          <p:cNvGrpSpPr/>
          <p:nvPr/>
        </p:nvGrpSpPr>
        <p:grpSpPr>
          <a:xfrm>
            <a:off x="1427536" y="6098813"/>
            <a:ext cx="6388029" cy="329754"/>
            <a:chOff x="1350046" y="6424274"/>
            <a:chExt cx="6388029" cy="329754"/>
          </a:xfrm>
        </p:grpSpPr>
        <p:sp>
          <p:nvSpPr>
            <p:cNvPr id="95" name="Rounded Rectangle 94"/>
            <p:cNvSpPr/>
            <p:nvPr/>
          </p:nvSpPr>
          <p:spPr>
            <a:xfrm>
              <a:off x="6835928" y="6424274"/>
              <a:ext cx="90214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6" name="Rounded Rectangle 95"/>
            <p:cNvSpPr/>
            <p:nvPr/>
          </p:nvSpPr>
          <p:spPr>
            <a:xfrm>
              <a:off x="5908916" y="6430145"/>
              <a:ext cx="93331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7" name="Rounded Rectangle 96"/>
            <p:cNvSpPr/>
            <p:nvPr/>
          </p:nvSpPr>
          <p:spPr>
            <a:xfrm>
              <a:off x="4988210" y="6437525"/>
              <a:ext cx="92070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8" name="Rounded Rectangle 97"/>
            <p:cNvSpPr/>
            <p:nvPr/>
          </p:nvSpPr>
          <p:spPr>
            <a:xfrm>
              <a:off x="4055208" y="6437525"/>
              <a:ext cx="93331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9" name="Rounded Rectangle 98"/>
            <p:cNvSpPr/>
            <p:nvPr/>
          </p:nvSpPr>
          <p:spPr>
            <a:xfrm>
              <a:off x="3190941" y="6437525"/>
              <a:ext cx="87687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100" name="Rounded Rectangle 99"/>
            <p:cNvSpPr/>
            <p:nvPr/>
          </p:nvSpPr>
          <p:spPr>
            <a:xfrm>
              <a:off x="2256841" y="6437525"/>
              <a:ext cx="940181"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101" name="Rounded Rectangle 100"/>
            <p:cNvSpPr/>
            <p:nvPr/>
          </p:nvSpPr>
          <p:spPr>
            <a:xfrm>
              <a:off x="1350046" y="6437525"/>
              <a:ext cx="911892"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grpSp>
      <p:grpSp>
        <p:nvGrpSpPr>
          <p:cNvPr id="5" name="Group 4">
            <a:extLst>
              <a:ext uri="{FF2B5EF4-FFF2-40B4-BE49-F238E27FC236}">
                <a16:creationId xmlns:a16="http://schemas.microsoft.com/office/drawing/2014/main" id="{2C4C5B6C-9BA3-A04F-8A60-43A0C908FB9B}"/>
              </a:ext>
            </a:extLst>
          </p:cNvPr>
          <p:cNvGrpSpPr/>
          <p:nvPr/>
        </p:nvGrpSpPr>
        <p:grpSpPr>
          <a:xfrm>
            <a:off x="2307427" y="6612305"/>
            <a:ext cx="5068236" cy="103792"/>
            <a:chOff x="2307427" y="6612305"/>
            <a:chExt cx="5068236" cy="103792"/>
          </a:xfrm>
        </p:grpSpPr>
        <p:sp>
          <p:nvSpPr>
            <p:cNvPr id="4" name="Rectangle 3">
              <a:extLst>
                <a:ext uri="{FF2B5EF4-FFF2-40B4-BE49-F238E27FC236}">
                  <a16:creationId xmlns:a16="http://schemas.microsoft.com/office/drawing/2014/main" id="{75F95DD5-DC73-F64C-AA51-89D6172AAEF3}"/>
                </a:ext>
              </a:extLst>
            </p:cNvPr>
            <p:cNvSpPr/>
            <p:nvPr/>
          </p:nvSpPr>
          <p:spPr>
            <a:xfrm>
              <a:off x="6595769" y="6633205"/>
              <a:ext cx="779894" cy="82892"/>
            </a:xfrm>
            <a:prstGeom prst="rect">
              <a:avLst/>
            </a:prstGeom>
            <a:solidFill>
              <a:srgbClr val="33C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 name="Rectangle 55">
              <a:extLst>
                <a:ext uri="{FF2B5EF4-FFF2-40B4-BE49-F238E27FC236}">
                  <a16:creationId xmlns:a16="http://schemas.microsoft.com/office/drawing/2014/main" id="{53975770-E212-9949-B2F0-8E79FF4E3547}"/>
                </a:ext>
              </a:extLst>
            </p:cNvPr>
            <p:cNvSpPr/>
            <p:nvPr/>
          </p:nvSpPr>
          <p:spPr>
            <a:xfrm>
              <a:off x="4004137" y="6617139"/>
              <a:ext cx="779894" cy="82892"/>
            </a:xfrm>
            <a:prstGeom prst="rect">
              <a:avLst/>
            </a:prstGeom>
            <a:solidFill>
              <a:srgbClr val="FF75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8" name="Rectangle 57">
              <a:extLst>
                <a:ext uri="{FF2B5EF4-FFF2-40B4-BE49-F238E27FC236}">
                  <a16:creationId xmlns:a16="http://schemas.microsoft.com/office/drawing/2014/main" id="{BDC7BDC8-12CB-8D40-A233-4B19A449C209}"/>
                </a:ext>
              </a:extLst>
            </p:cNvPr>
            <p:cNvSpPr/>
            <p:nvPr/>
          </p:nvSpPr>
          <p:spPr>
            <a:xfrm>
              <a:off x="5735330" y="6627511"/>
              <a:ext cx="779894" cy="82892"/>
            </a:xfrm>
            <a:prstGeom prst="rect">
              <a:avLst/>
            </a:prstGeom>
            <a:solidFill>
              <a:srgbClr val="BCE0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3" name="Rectangle 62">
              <a:extLst>
                <a:ext uri="{FF2B5EF4-FFF2-40B4-BE49-F238E27FC236}">
                  <a16:creationId xmlns:a16="http://schemas.microsoft.com/office/drawing/2014/main" id="{A5E306EC-C7A5-9746-9922-16366391CA42}"/>
                </a:ext>
              </a:extLst>
            </p:cNvPr>
            <p:cNvSpPr/>
            <p:nvPr/>
          </p:nvSpPr>
          <p:spPr>
            <a:xfrm>
              <a:off x="4899059" y="6622906"/>
              <a:ext cx="779894" cy="82892"/>
            </a:xfrm>
            <a:prstGeom prst="rect">
              <a:avLst/>
            </a:prstGeom>
            <a:solidFill>
              <a:srgbClr val="FFE7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4" name="Rectangle 63">
              <a:extLst>
                <a:ext uri="{FF2B5EF4-FFF2-40B4-BE49-F238E27FC236}">
                  <a16:creationId xmlns:a16="http://schemas.microsoft.com/office/drawing/2014/main" id="{2FB01045-B4A8-0C41-81EA-5B1AC53E6D57}"/>
                </a:ext>
              </a:extLst>
            </p:cNvPr>
            <p:cNvSpPr/>
            <p:nvPr/>
          </p:nvSpPr>
          <p:spPr>
            <a:xfrm>
              <a:off x="3143698" y="6616199"/>
              <a:ext cx="779894" cy="77626"/>
            </a:xfrm>
            <a:prstGeom prst="rect">
              <a:avLst/>
            </a:prstGeom>
            <a:solidFill>
              <a:srgbClr val="E003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4" name="Rectangle 73">
              <a:extLst>
                <a:ext uri="{FF2B5EF4-FFF2-40B4-BE49-F238E27FC236}">
                  <a16:creationId xmlns:a16="http://schemas.microsoft.com/office/drawing/2014/main" id="{5A9DD5ED-E5E4-5245-B630-A6D57BBF0111}"/>
                </a:ext>
              </a:extLst>
            </p:cNvPr>
            <p:cNvSpPr/>
            <p:nvPr/>
          </p:nvSpPr>
          <p:spPr>
            <a:xfrm>
              <a:off x="2307427" y="6612305"/>
              <a:ext cx="779894" cy="77626"/>
            </a:xfrm>
            <a:prstGeom prst="rect">
              <a:avLst/>
            </a:prstGeom>
            <a:solidFill>
              <a:srgbClr val="9300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9A020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970875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2"/>
                                        </p:tgtEl>
                                        <p:attrNameLst>
                                          <p:attrName>style.visibility</p:attrName>
                                        </p:attrNameLst>
                                      </p:cBhvr>
                                      <p:to>
                                        <p:strVal val="visible"/>
                                      </p:to>
                                    </p:set>
                                  </p:childTnLst>
                                </p:cTn>
                              </p:par>
                              <p:par>
                                <p:cTn id="17" presetID="1" presetClass="entr" presetSubtype="0" fill="hold" grpId="1" nodeType="withEffect">
                                  <p:stCondLst>
                                    <p:cond delay="0"/>
                                  </p:stCondLst>
                                  <p:childTnLst>
                                    <p:set>
                                      <p:cBhvr>
                                        <p:cTn id="18" dur="1" fill="hold">
                                          <p:stCondLst>
                                            <p:cond delay="0"/>
                                          </p:stCondLst>
                                        </p:cTn>
                                        <p:tgtEl>
                                          <p:spTgt spid="10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7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8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0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animBg="1"/>
      <p:bldP spid="103" grpId="1" animBg="1"/>
      <p:bldP spid="3"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Rounded Rectangle 102"/>
          <p:cNvSpPr/>
          <p:nvPr/>
        </p:nvSpPr>
        <p:spPr>
          <a:xfrm>
            <a:off x="971770" y="3643867"/>
            <a:ext cx="383855" cy="2265404"/>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Row Decoder</a:t>
            </a:r>
          </a:p>
        </p:txBody>
      </p:sp>
      <p:sp>
        <p:nvSpPr>
          <p:cNvPr id="2" name="Title 1"/>
          <p:cNvSpPr>
            <a:spLocks noGrp="1"/>
          </p:cNvSpPr>
          <p:nvPr>
            <p:ph type="title"/>
          </p:nvPr>
        </p:nvSpPr>
        <p:spPr/>
        <p:txBody>
          <a:bodyPr/>
          <a:lstStyle/>
          <a:p>
            <a:r>
              <a:rPr lang="en-US" b="1" dirty="0"/>
              <a:t>D-</a:t>
            </a:r>
            <a:r>
              <a:rPr lang="en-US" b="1" dirty="0" err="1"/>
              <a:t>RaNGe</a:t>
            </a:r>
            <a:r>
              <a:rPr lang="en-US" b="1" dirty="0"/>
              <a:t> Key Idea</a:t>
            </a:r>
          </a:p>
        </p:txBody>
      </p:sp>
      <p:sp>
        <p:nvSpPr>
          <p:cNvPr id="3" name="Content Placeholder 2"/>
          <p:cNvSpPr>
            <a:spLocks noGrp="1"/>
          </p:cNvSpPr>
          <p:nvPr>
            <p:ph idx="1"/>
          </p:nvPr>
        </p:nvSpPr>
        <p:spPr>
          <a:xfrm>
            <a:off x="75991" y="774280"/>
            <a:ext cx="8987622" cy="2172635"/>
          </a:xfrm>
        </p:spPr>
        <p:txBody>
          <a:bodyPr/>
          <a:lstStyle/>
          <a:p>
            <a:r>
              <a:rPr lang="en-US" sz="2800" dirty="0"/>
              <a:t>A cell’s latency failure probability is inherently related to </a:t>
            </a:r>
            <a:r>
              <a:rPr lang="en-US" sz="2800" b="1" dirty="0">
                <a:solidFill>
                  <a:schemeClr val="accent5"/>
                </a:solidFill>
              </a:rPr>
              <a:t>random process variation</a:t>
            </a:r>
            <a:r>
              <a:rPr lang="en-US" sz="2800" dirty="0"/>
              <a:t> from manufacturing</a:t>
            </a:r>
          </a:p>
          <a:p>
            <a:r>
              <a:rPr lang="en-US" sz="2800" dirty="0"/>
              <a:t>We can extract </a:t>
            </a:r>
            <a:r>
              <a:rPr lang="en-US" sz="2800" b="1" dirty="0">
                <a:solidFill>
                  <a:schemeClr val="accent5"/>
                </a:solidFill>
              </a:rPr>
              <a:t>random values</a:t>
            </a:r>
            <a:r>
              <a:rPr lang="en-US" sz="2800" dirty="0"/>
              <a:t> by observing DRAM cells’ latency failure probabilities</a:t>
            </a:r>
          </a:p>
        </p:txBody>
      </p:sp>
      <p:grpSp>
        <p:nvGrpSpPr>
          <p:cNvPr id="71" name="Group 70"/>
          <p:cNvGrpSpPr/>
          <p:nvPr/>
        </p:nvGrpSpPr>
        <p:grpSpPr>
          <a:xfrm>
            <a:off x="1353840" y="3366301"/>
            <a:ext cx="6756400" cy="2832850"/>
            <a:chOff x="1094298" y="3173501"/>
            <a:chExt cx="7281509" cy="3227302"/>
          </a:xfrm>
        </p:grpSpPr>
        <p:cxnSp>
          <p:nvCxnSpPr>
            <p:cNvPr id="59" name="Straight Connector 58"/>
            <p:cNvCxnSpPr/>
            <p:nvPr/>
          </p:nvCxnSpPr>
          <p:spPr>
            <a:xfrm>
              <a:off x="1107985" y="4740572"/>
              <a:ext cx="7267822" cy="0"/>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1096222" y="5677428"/>
              <a:ext cx="7276813" cy="6195"/>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1094298" y="3778425"/>
              <a:ext cx="7278737" cy="4681"/>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V="1">
              <a:off x="2662517"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flipV="1">
              <a:off x="3603811"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flipV="1">
              <a:off x="4616822"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flipV="1">
              <a:off x="5629834"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flipV="1">
              <a:off x="6624916" y="317350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flipV="1">
              <a:off x="7584139" y="317350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flipV="1">
              <a:off x="1703294"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9" name="Oval 18"/>
            <p:cNvSpPr/>
            <p:nvPr/>
          </p:nvSpPr>
          <p:spPr>
            <a:xfrm>
              <a:off x="5120500" y="3301777"/>
              <a:ext cx="948900" cy="950261"/>
            </a:xfrm>
            <a:prstGeom prst="ellipse">
              <a:avLst/>
            </a:prstGeom>
            <a:solidFill>
              <a:srgbClr val="33C4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Oval 24"/>
            <p:cNvSpPr/>
            <p:nvPr/>
          </p:nvSpPr>
          <p:spPr>
            <a:xfrm>
              <a:off x="6133523" y="5202299"/>
              <a:ext cx="948900" cy="950261"/>
            </a:xfrm>
            <a:prstGeom prst="ellipse">
              <a:avLst/>
            </a:prstGeom>
            <a:solidFill>
              <a:srgbClr val="33C4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Oval 27"/>
            <p:cNvSpPr/>
            <p:nvPr/>
          </p:nvSpPr>
          <p:spPr>
            <a:xfrm>
              <a:off x="7109328" y="4252038"/>
              <a:ext cx="948900" cy="950261"/>
            </a:xfrm>
            <a:prstGeom prst="ellipse">
              <a:avLst/>
            </a:prstGeom>
            <a:solidFill>
              <a:srgbClr val="33C4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Oval 30"/>
            <p:cNvSpPr/>
            <p:nvPr/>
          </p:nvSpPr>
          <p:spPr>
            <a:xfrm>
              <a:off x="3114717" y="3299015"/>
              <a:ext cx="948900" cy="950261"/>
            </a:xfrm>
            <a:prstGeom prst="ellipse">
              <a:avLst/>
            </a:prstGeom>
            <a:solidFill>
              <a:srgbClr val="33C4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Oval 32"/>
            <p:cNvSpPr/>
            <p:nvPr/>
          </p:nvSpPr>
          <p:spPr>
            <a:xfrm>
              <a:off x="2165817" y="5202299"/>
              <a:ext cx="948900" cy="950261"/>
            </a:xfrm>
            <a:prstGeom prst="ellipse">
              <a:avLst/>
            </a:prstGeom>
            <a:solidFill>
              <a:srgbClr val="33C4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Oval 38"/>
            <p:cNvSpPr/>
            <p:nvPr/>
          </p:nvSpPr>
          <p:spPr>
            <a:xfrm>
              <a:off x="6181960" y="3343836"/>
              <a:ext cx="828083" cy="842683"/>
            </a:xfrm>
            <a:prstGeom prst="ellipse">
              <a:avLst/>
            </a:prstGeom>
            <a:solidFill>
              <a:srgbClr val="BCE068"/>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Oval 39"/>
            <p:cNvSpPr/>
            <p:nvPr/>
          </p:nvSpPr>
          <p:spPr>
            <a:xfrm>
              <a:off x="3178840" y="4303065"/>
              <a:ext cx="828083" cy="842683"/>
            </a:xfrm>
            <a:prstGeom prst="ellipse">
              <a:avLst/>
            </a:prstGeom>
            <a:solidFill>
              <a:srgbClr val="BCE068"/>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Oval 40"/>
            <p:cNvSpPr/>
            <p:nvPr/>
          </p:nvSpPr>
          <p:spPr>
            <a:xfrm>
              <a:off x="1265397" y="5256087"/>
              <a:ext cx="828083" cy="842683"/>
            </a:xfrm>
            <a:prstGeom prst="ellipse">
              <a:avLst/>
            </a:prstGeom>
            <a:solidFill>
              <a:srgbClr val="BCE068"/>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Oval 41"/>
            <p:cNvSpPr/>
            <p:nvPr/>
          </p:nvSpPr>
          <p:spPr>
            <a:xfrm>
              <a:off x="5182973" y="5265051"/>
              <a:ext cx="828083" cy="842683"/>
            </a:xfrm>
            <a:prstGeom prst="ellipse">
              <a:avLst/>
            </a:prstGeom>
            <a:solidFill>
              <a:srgbClr val="BCE068"/>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Oval 42"/>
            <p:cNvSpPr/>
            <p:nvPr/>
          </p:nvSpPr>
          <p:spPr>
            <a:xfrm>
              <a:off x="2233585" y="3355569"/>
              <a:ext cx="828083" cy="842683"/>
            </a:xfrm>
            <a:prstGeom prst="ellipse">
              <a:avLst/>
            </a:prstGeom>
            <a:solidFill>
              <a:srgbClr val="BCE068"/>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Oval 44"/>
            <p:cNvSpPr/>
            <p:nvPr/>
          </p:nvSpPr>
          <p:spPr>
            <a:xfrm>
              <a:off x="4224086" y="4365802"/>
              <a:ext cx="735945" cy="735109"/>
            </a:xfrm>
            <a:prstGeom prst="ellipse">
              <a:avLst/>
            </a:prstGeom>
            <a:solidFill>
              <a:srgbClr val="FFE763"/>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 name="Oval 45"/>
            <p:cNvSpPr/>
            <p:nvPr/>
          </p:nvSpPr>
          <p:spPr>
            <a:xfrm>
              <a:off x="7215805" y="5318837"/>
              <a:ext cx="735945" cy="735109"/>
            </a:xfrm>
            <a:prstGeom prst="ellipse">
              <a:avLst/>
            </a:prstGeom>
            <a:solidFill>
              <a:srgbClr val="FFE763"/>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Oval 46"/>
            <p:cNvSpPr/>
            <p:nvPr/>
          </p:nvSpPr>
          <p:spPr>
            <a:xfrm>
              <a:off x="1309942" y="3415542"/>
              <a:ext cx="735945" cy="735109"/>
            </a:xfrm>
            <a:prstGeom prst="ellipse">
              <a:avLst/>
            </a:prstGeom>
            <a:solidFill>
              <a:srgbClr val="FF7532"/>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8031C"/>
                </a:solidFill>
                <a:effectLst/>
                <a:uLnTx/>
                <a:uFillTx/>
                <a:latin typeface="Calibri" panose="020F0502020204030204"/>
                <a:ea typeface="+mn-ea"/>
                <a:cs typeface="+mn-cs"/>
              </a:endParaRPr>
            </a:p>
          </p:txBody>
        </p:sp>
        <p:sp>
          <p:nvSpPr>
            <p:cNvPr id="48" name="Oval 47"/>
            <p:cNvSpPr/>
            <p:nvPr/>
          </p:nvSpPr>
          <p:spPr>
            <a:xfrm>
              <a:off x="4247154" y="3433471"/>
              <a:ext cx="689809" cy="699248"/>
            </a:xfrm>
            <a:prstGeom prst="ellipse">
              <a:avLst/>
            </a:prstGeom>
            <a:solidFill>
              <a:srgbClr val="FF7532"/>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Oval 48"/>
            <p:cNvSpPr/>
            <p:nvPr/>
          </p:nvSpPr>
          <p:spPr>
            <a:xfrm>
              <a:off x="6263068" y="4374782"/>
              <a:ext cx="689809" cy="699248"/>
            </a:xfrm>
            <a:prstGeom prst="ellipse">
              <a:avLst/>
            </a:prstGeom>
            <a:solidFill>
              <a:srgbClr val="FF7532"/>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Oval 49"/>
            <p:cNvSpPr/>
            <p:nvPr/>
          </p:nvSpPr>
          <p:spPr>
            <a:xfrm>
              <a:off x="2295363" y="4383732"/>
              <a:ext cx="689809" cy="699248"/>
            </a:xfrm>
            <a:prstGeom prst="ellipse">
              <a:avLst/>
            </a:prstGeom>
            <a:solidFill>
              <a:srgbClr val="FF7532"/>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Oval 50"/>
            <p:cNvSpPr/>
            <p:nvPr/>
          </p:nvSpPr>
          <p:spPr>
            <a:xfrm>
              <a:off x="5282129" y="4414347"/>
              <a:ext cx="625642" cy="625642"/>
            </a:xfrm>
            <a:prstGeom prst="ellipse">
              <a:avLst/>
            </a:prstGeom>
            <a:solidFill>
              <a:srgbClr val="F8031C"/>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 name="Oval 51"/>
            <p:cNvSpPr/>
            <p:nvPr/>
          </p:nvSpPr>
          <p:spPr>
            <a:xfrm>
              <a:off x="3271114" y="5364607"/>
              <a:ext cx="625642" cy="625642"/>
            </a:xfrm>
            <a:prstGeom prst="ellipse">
              <a:avLst/>
            </a:prstGeom>
            <a:solidFill>
              <a:srgbClr val="F8031C"/>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Oval 52"/>
            <p:cNvSpPr/>
            <p:nvPr/>
          </p:nvSpPr>
          <p:spPr>
            <a:xfrm>
              <a:off x="7270956" y="3470274"/>
              <a:ext cx="625642" cy="625642"/>
            </a:xfrm>
            <a:prstGeom prst="ellipse">
              <a:avLst/>
            </a:prstGeom>
            <a:solidFill>
              <a:srgbClr val="F8031C"/>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 name="Oval 53"/>
            <p:cNvSpPr/>
            <p:nvPr/>
          </p:nvSpPr>
          <p:spPr>
            <a:xfrm>
              <a:off x="1404372" y="4446499"/>
              <a:ext cx="563218" cy="555814"/>
            </a:xfrm>
            <a:prstGeom prst="ellipse">
              <a:avLst/>
            </a:prstGeom>
            <a:solidFill>
              <a:srgbClr val="9A020E"/>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 name="Oval 54"/>
            <p:cNvSpPr/>
            <p:nvPr/>
          </p:nvSpPr>
          <p:spPr>
            <a:xfrm>
              <a:off x="4310449" y="5408484"/>
              <a:ext cx="563218" cy="555814"/>
            </a:xfrm>
            <a:prstGeom prst="ellipse">
              <a:avLst/>
            </a:prstGeom>
            <a:solidFill>
              <a:srgbClr val="9A020E"/>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78" name="Group 77"/>
          <p:cNvGrpSpPr/>
          <p:nvPr/>
        </p:nvGrpSpPr>
        <p:grpSpPr>
          <a:xfrm>
            <a:off x="230970" y="2527007"/>
            <a:ext cx="3209309" cy="1952958"/>
            <a:chOff x="75990" y="3087082"/>
            <a:chExt cx="3209309" cy="1952958"/>
          </a:xfrm>
        </p:grpSpPr>
        <p:sp>
          <p:nvSpPr>
            <p:cNvPr id="72" name="TextBox 71"/>
            <p:cNvSpPr txBox="1"/>
            <p:nvPr/>
          </p:nvSpPr>
          <p:spPr>
            <a:xfrm>
              <a:off x="75990" y="3087082"/>
              <a:ext cx="3209309"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Cambria" charset="0"/>
                  <a:ea typeface="Cambria" charset="0"/>
                  <a:cs typeface="Cambria" charset="0"/>
                </a:rPr>
                <a:t>High % chance to fail with reduced </a:t>
              </a:r>
              <a:r>
                <a:rPr kumimoji="0" lang="en-US" sz="2400" b="1" i="0" u="none" strike="noStrike" kern="1200" cap="none" spc="0" normalizeH="0" baseline="0" noProof="0" dirty="0" err="1">
                  <a:ln>
                    <a:noFill/>
                  </a:ln>
                  <a:solidFill>
                    <a:srgbClr val="FF0000"/>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FF0000"/>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FF0000"/>
                </a:solidFill>
                <a:effectLst/>
                <a:uLnTx/>
                <a:uFillTx/>
                <a:latin typeface="Cambria" charset="0"/>
                <a:ea typeface="Cambria" charset="0"/>
                <a:cs typeface="Cambria" charset="0"/>
              </a:endParaRPr>
            </a:p>
          </p:txBody>
        </p:sp>
        <p:cxnSp>
          <p:nvCxnSpPr>
            <p:cNvPr id="75" name="Straight Arrow Connector 74"/>
            <p:cNvCxnSpPr/>
            <p:nvPr/>
          </p:nvCxnSpPr>
          <p:spPr>
            <a:xfrm>
              <a:off x="701559" y="3909329"/>
              <a:ext cx="819787" cy="1130711"/>
            </a:xfrm>
            <a:prstGeom prst="straightConnector1">
              <a:avLst/>
            </a:prstGeom>
            <a:ln w="698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2" name="Group 81"/>
          <p:cNvGrpSpPr/>
          <p:nvPr/>
        </p:nvGrpSpPr>
        <p:grpSpPr>
          <a:xfrm>
            <a:off x="5884925" y="2448524"/>
            <a:ext cx="3178688" cy="1027950"/>
            <a:chOff x="5962415" y="3039594"/>
            <a:chExt cx="3178688" cy="1027950"/>
          </a:xfrm>
        </p:grpSpPr>
        <p:sp>
          <p:nvSpPr>
            <p:cNvPr id="73" name="TextBox 72"/>
            <p:cNvSpPr txBox="1"/>
            <p:nvPr/>
          </p:nvSpPr>
          <p:spPr>
            <a:xfrm>
              <a:off x="6106305" y="3039594"/>
              <a:ext cx="3034798"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70AD47">
                      <a:lumMod val="75000"/>
                    </a:srgbClr>
                  </a:solidFill>
                  <a:effectLst/>
                  <a:uLnTx/>
                  <a:uFillTx/>
                  <a:latin typeface="Cambria" charset="0"/>
                  <a:ea typeface="Cambria" charset="0"/>
                  <a:cs typeface="Cambria" charset="0"/>
                </a:rPr>
                <a:t>Low % chance to fail with reduced </a:t>
              </a:r>
              <a:r>
                <a:rPr kumimoji="0" lang="en-US" sz="2400" b="1" i="0" u="none" strike="noStrike" kern="1200" cap="none" spc="0" normalizeH="0" baseline="0" noProof="0" dirty="0" err="1">
                  <a:ln>
                    <a:noFill/>
                  </a:ln>
                  <a:solidFill>
                    <a:srgbClr val="70AD47">
                      <a:lumMod val="75000"/>
                    </a:srgbClr>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70AD47">
                      <a:lumMod val="75000"/>
                    </a:srgbClr>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70AD47">
                    <a:lumMod val="75000"/>
                  </a:srgbClr>
                </a:solidFill>
                <a:effectLst/>
                <a:uLnTx/>
                <a:uFillTx/>
                <a:latin typeface="Cambria" charset="0"/>
                <a:ea typeface="Cambria" charset="0"/>
                <a:cs typeface="Cambria" charset="0"/>
              </a:endParaRPr>
            </a:p>
          </p:txBody>
        </p:sp>
        <p:cxnSp>
          <p:nvCxnSpPr>
            <p:cNvPr id="79" name="Straight Arrow Connector 78"/>
            <p:cNvCxnSpPr>
              <a:stCxn id="73" idx="1"/>
            </p:cNvCxnSpPr>
            <p:nvPr/>
          </p:nvCxnSpPr>
          <p:spPr>
            <a:xfrm flipH="1">
              <a:off x="5962415" y="3455093"/>
              <a:ext cx="143890" cy="612451"/>
            </a:xfrm>
            <a:prstGeom prst="straightConnector1">
              <a:avLst/>
            </a:prstGeom>
            <a:ln w="698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02" name="Group 101"/>
          <p:cNvGrpSpPr/>
          <p:nvPr/>
        </p:nvGrpSpPr>
        <p:grpSpPr>
          <a:xfrm>
            <a:off x="1427536" y="6098813"/>
            <a:ext cx="6388029" cy="329754"/>
            <a:chOff x="1350046" y="6424274"/>
            <a:chExt cx="6388029" cy="329754"/>
          </a:xfrm>
        </p:grpSpPr>
        <p:sp>
          <p:nvSpPr>
            <p:cNvPr id="95" name="Rounded Rectangle 94"/>
            <p:cNvSpPr/>
            <p:nvPr/>
          </p:nvSpPr>
          <p:spPr>
            <a:xfrm>
              <a:off x="6835928" y="6424274"/>
              <a:ext cx="90214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6" name="Rounded Rectangle 95"/>
            <p:cNvSpPr/>
            <p:nvPr/>
          </p:nvSpPr>
          <p:spPr>
            <a:xfrm>
              <a:off x="5908916" y="6430145"/>
              <a:ext cx="93331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7" name="Rounded Rectangle 96"/>
            <p:cNvSpPr/>
            <p:nvPr/>
          </p:nvSpPr>
          <p:spPr>
            <a:xfrm>
              <a:off x="4988210" y="6437525"/>
              <a:ext cx="92070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8" name="Rounded Rectangle 97"/>
            <p:cNvSpPr/>
            <p:nvPr/>
          </p:nvSpPr>
          <p:spPr>
            <a:xfrm>
              <a:off x="4055208" y="6437525"/>
              <a:ext cx="93331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9" name="Rounded Rectangle 98"/>
            <p:cNvSpPr/>
            <p:nvPr/>
          </p:nvSpPr>
          <p:spPr>
            <a:xfrm>
              <a:off x="3190941" y="6437525"/>
              <a:ext cx="87687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100" name="Rounded Rectangle 99"/>
            <p:cNvSpPr/>
            <p:nvPr/>
          </p:nvSpPr>
          <p:spPr>
            <a:xfrm>
              <a:off x="2256841" y="6437525"/>
              <a:ext cx="940181"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101" name="Rounded Rectangle 100"/>
            <p:cNvSpPr/>
            <p:nvPr/>
          </p:nvSpPr>
          <p:spPr>
            <a:xfrm>
              <a:off x="1350046" y="6437525"/>
              <a:ext cx="911892"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grpSp>
      <p:sp>
        <p:nvSpPr>
          <p:cNvPr id="4" name="Rectangle 3">
            <a:extLst>
              <a:ext uri="{FF2B5EF4-FFF2-40B4-BE49-F238E27FC236}">
                <a16:creationId xmlns:a16="http://schemas.microsoft.com/office/drawing/2014/main" id="{75F95DD5-DC73-F64C-AA51-89D6172AAEF3}"/>
              </a:ext>
            </a:extLst>
          </p:cNvPr>
          <p:cNvSpPr/>
          <p:nvPr/>
        </p:nvSpPr>
        <p:spPr>
          <a:xfrm>
            <a:off x="6595769" y="6633205"/>
            <a:ext cx="779894" cy="82892"/>
          </a:xfrm>
          <a:prstGeom prst="rect">
            <a:avLst/>
          </a:prstGeom>
          <a:solidFill>
            <a:srgbClr val="33C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 name="Rectangle 55">
            <a:extLst>
              <a:ext uri="{FF2B5EF4-FFF2-40B4-BE49-F238E27FC236}">
                <a16:creationId xmlns:a16="http://schemas.microsoft.com/office/drawing/2014/main" id="{53975770-E212-9949-B2F0-8E79FF4E3547}"/>
              </a:ext>
            </a:extLst>
          </p:cNvPr>
          <p:cNvSpPr/>
          <p:nvPr/>
        </p:nvSpPr>
        <p:spPr>
          <a:xfrm>
            <a:off x="4004137" y="6617139"/>
            <a:ext cx="779894" cy="82892"/>
          </a:xfrm>
          <a:prstGeom prst="rect">
            <a:avLst/>
          </a:prstGeom>
          <a:solidFill>
            <a:srgbClr val="FF75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8" name="Rectangle 57">
            <a:extLst>
              <a:ext uri="{FF2B5EF4-FFF2-40B4-BE49-F238E27FC236}">
                <a16:creationId xmlns:a16="http://schemas.microsoft.com/office/drawing/2014/main" id="{BDC7BDC8-12CB-8D40-A233-4B19A449C209}"/>
              </a:ext>
            </a:extLst>
          </p:cNvPr>
          <p:cNvSpPr/>
          <p:nvPr/>
        </p:nvSpPr>
        <p:spPr>
          <a:xfrm>
            <a:off x="5735330" y="6627511"/>
            <a:ext cx="779894" cy="82892"/>
          </a:xfrm>
          <a:prstGeom prst="rect">
            <a:avLst/>
          </a:prstGeom>
          <a:solidFill>
            <a:srgbClr val="BCE0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3" name="Rectangle 62">
            <a:extLst>
              <a:ext uri="{FF2B5EF4-FFF2-40B4-BE49-F238E27FC236}">
                <a16:creationId xmlns:a16="http://schemas.microsoft.com/office/drawing/2014/main" id="{A5E306EC-C7A5-9746-9922-16366391CA42}"/>
              </a:ext>
            </a:extLst>
          </p:cNvPr>
          <p:cNvSpPr/>
          <p:nvPr/>
        </p:nvSpPr>
        <p:spPr>
          <a:xfrm>
            <a:off x="4899059" y="6622906"/>
            <a:ext cx="779894" cy="82892"/>
          </a:xfrm>
          <a:prstGeom prst="rect">
            <a:avLst/>
          </a:prstGeom>
          <a:solidFill>
            <a:srgbClr val="FFE7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4" name="Rectangle 63">
            <a:extLst>
              <a:ext uri="{FF2B5EF4-FFF2-40B4-BE49-F238E27FC236}">
                <a16:creationId xmlns:a16="http://schemas.microsoft.com/office/drawing/2014/main" id="{2FB01045-B4A8-0C41-81EA-5B1AC53E6D57}"/>
              </a:ext>
            </a:extLst>
          </p:cNvPr>
          <p:cNvSpPr/>
          <p:nvPr/>
        </p:nvSpPr>
        <p:spPr>
          <a:xfrm>
            <a:off x="3143698" y="6616199"/>
            <a:ext cx="779894" cy="77626"/>
          </a:xfrm>
          <a:prstGeom prst="rect">
            <a:avLst/>
          </a:prstGeom>
          <a:solidFill>
            <a:srgbClr val="E003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4" name="Rectangle 73">
            <a:extLst>
              <a:ext uri="{FF2B5EF4-FFF2-40B4-BE49-F238E27FC236}">
                <a16:creationId xmlns:a16="http://schemas.microsoft.com/office/drawing/2014/main" id="{5A9DD5ED-E5E4-5245-B630-A6D57BBF0111}"/>
              </a:ext>
            </a:extLst>
          </p:cNvPr>
          <p:cNvSpPr/>
          <p:nvPr/>
        </p:nvSpPr>
        <p:spPr>
          <a:xfrm>
            <a:off x="2307427" y="6612305"/>
            <a:ext cx="779894" cy="77626"/>
          </a:xfrm>
          <a:prstGeom prst="rect">
            <a:avLst/>
          </a:prstGeom>
          <a:solidFill>
            <a:srgbClr val="9300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9A020E"/>
              </a:solidFill>
              <a:effectLst/>
              <a:uLnTx/>
              <a:uFillTx/>
              <a:latin typeface="Calibri" panose="020F0502020204030204"/>
              <a:ea typeface="+mn-ea"/>
              <a:cs typeface="+mn-cs"/>
            </a:endParaRPr>
          </a:p>
        </p:txBody>
      </p:sp>
      <p:sp>
        <p:nvSpPr>
          <p:cNvPr id="62" name="Rectangle 61">
            <a:extLst>
              <a:ext uri="{FF2B5EF4-FFF2-40B4-BE49-F238E27FC236}">
                <a16:creationId xmlns:a16="http://schemas.microsoft.com/office/drawing/2014/main" id="{6BEA584A-BE8D-9A4E-A2FA-726F8E8517BF}"/>
              </a:ext>
            </a:extLst>
          </p:cNvPr>
          <p:cNvSpPr/>
          <p:nvPr/>
        </p:nvSpPr>
        <p:spPr>
          <a:xfrm>
            <a:off x="0" y="842653"/>
            <a:ext cx="9144000" cy="5600091"/>
          </a:xfrm>
          <a:prstGeom prst="rect">
            <a:avLst/>
          </a:prstGeom>
          <a:solidFill>
            <a:schemeClr val="bg1">
              <a:alpha val="72000"/>
            </a:schemeClr>
          </a:solidFill>
          <a:ln>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6" name="TextBox 75">
            <a:extLst>
              <a:ext uri="{FF2B5EF4-FFF2-40B4-BE49-F238E27FC236}">
                <a16:creationId xmlns:a16="http://schemas.microsoft.com/office/drawing/2014/main" id="{9CF4138D-DC85-3948-9D36-47A58D1A418B}"/>
              </a:ext>
            </a:extLst>
          </p:cNvPr>
          <p:cNvSpPr txBox="1"/>
          <p:nvPr/>
        </p:nvSpPr>
        <p:spPr>
          <a:xfrm>
            <a:off x="322441" y="1981850"/>
            <a:ext cx="8494721" cy="2677656"/>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rPr>
              <a:t>The </a:t>
            </a:r>
            <a:r>
              <a:rPr kumimoji="0" lang="en-US" sz="3200" b="1" i="0" u="none" strike="noStrike" kern="1200" cap="none" spc="0" normalizeH="0" baseline="0" noProof="0" dirty="0">
                <a:ln>
                  <a:noFill/>
                </a:ln>
                <a:solidFill>
                  <a:srgbClr val="4472C4"/>
                </a:solidFill>
                <a:effectLst/>
                <a:uLnTx/>
                <a:uFillTx/>
                <a:latin typeface="Cambria" charset="0"/>
                <a:ea typeface="Cambria" charset="0"/>
                <a:cs typeface="Cambria" charset="0"/>
              </a:rPr>
              <a:t>key idea </a:t>
            </a:r>
            <a:r>
              <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rPr>
              <a:t>is to extract </a:t>
            </a:r>
            <a:r>
              <a:rPr kumimoji="0" lang="en-US" sz="3200" b="1" i="0" u="none" strike="noStrike" kern="1200" cap="none" spc="0" normalizeH="0" baseline="0" noProof="0" dirty="0">
                <a:ln>
                  <a:noFill/>
                </a:ln>
                <a:solidFill>
                  <a:srgbClr val="5B9BD5">
                    <a:lumMod val="75000"/>
                  </a:srgbClr>
                </a:solidFill>
                <a:effectLst/>
                <a:uLnTx/>
                <a:uFillTx/>
                <a:latin typeface="Cambria" charset="0"/>
                <a:ea typeface="Cambria" charset="0"/>
                <a:cs typeface="Cambria" charset="0"/>
              </a:rPr>
              <a:t>random values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rPr>
              <a:t>by sampling DRAM cells that fail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C00000"/>
                </a:solidFill>
                <a:effectLst/>
                <a:uLnTx/>
                <a:uFillTx/>
                <a:latin typeface="Cambria" charset="0"/>
                <a:ea typeface="Cambria" charset="0"/>
                <a:cs typeface="Cambria" charset="0"/>
              </a:rPr>
              <a:t>truly randomly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77" name="Rectangle 76">
            <a:extLst>
              <a:ext uri="{FF2B5EF4-FFF2-40B4-BE49-F238E27FC236}">
                <a16:creationId xmlns:a16="http://schemas.microsoft.com/office/drawing/2014/main" id="{39E89AEF-98A0-E649-9BB1-DF458D6C62CC}"/>
              </a:ext>
            </a:extLst>
          </p:cNvPr>
          <p:cNvSpPr/>
          <p:nvPr/>
        </p:nvSpPr>
        <p:spPr>
          <a:xfrm>
            <a:off x="1641553" y="6448615"/>
            <a:ext cx="6174011" cy="409385"/>
          </a:xfrm>
          <a:prstGeom prst="rect">
            <a:avLst/>
          </a:prstGeom>
          <a:solidFill>
            <a:schemeClr val="bg1">
              <a:alpha val="72000"/>
            </a:schemeClr>
          </a:solidFill>
          <a:ln>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7434484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100" b="1" dirty="0"/>
              <a:t>D-</a:t>
            </a:r>
            <a:r>
              <a:rPr lang="en-US" sz="4100" b="1" dirty="0" err="1"/>
              <a:t>RaNGe</a:t>
            </a:r>
            <a:r>
              <a:rPr lang="en-US" sz="4100" b="1" dirty="0"/>
              <a:t>: Extracting Random Values</a:t>
            </a:r>
          </a:p>
        </p:txBody>
      </p:sp>
      <p:sp>
        <p:nvSpPr>
          <p:cNvPr id="3" name="Content Placeholder 2"/>
          <p:cNvSpPr>
            <a:spLocks noGrp="1"/>
          </p:cNvSpPr>
          <p:nvPr>
            <p:ph idx="1"/>
          </p:nvPr>
        </p:nvSpPr>
        <p:spPr>
          <a:xfrm>
            <a:off x="304799" y="911224"/>
            <a:ext cx="8758813" cy="5257928"/>
          </a:xfrm>
        </p:spPr>
        <p:txBody>
          <a:bodyPr/>
          <a:lstStyle/>
          <a:p>
            <a:pPr marL="0" indent="0">
              <a:buNone/>
            </a:pPr>
            <a:r>
              <a:rPr lang="en-US" sz="3200" dirty="0"/>
              <a:t>Identify all DRAM cells that fail randomly when accessed with a reduced </a:t>
            </a:r>
            <a:r>
              <a:rPr lang="en-US" sz="3200" b="1" dirty="0" err="1"/>
              <a:t>t</a:t>
            </a:r>
            <a:r>
              <a:rPr lang="en-US" sz="3200" b="1" baseline="-25000" dirty="0" err="1"/>
              <a:t>RCD</a:t>
            </a:r>
            <a:r>
              <a:rPr lang="en-US" sz="3200" b="1" baseline="-25000" dirty="0"/>
              <a:t> </a:t>
            </a:r>
            <a:r>
              <a:rPr lang="en-US" sz="3200" dirty="0"/>
              <a:t>(</a:t>
            </a:r>
            <a:r>
              <a:rPr lang="en-US" sz="3200" b="1" dirty="0">
                <a:solidFill>
                  <a:schemeClr val="accent1">
                    <a:lumMod val="75000"/>
                  </a:schemeClr>
                </a:solidFill>
              </a:rPr>
              <a:t>RNG Cell</a:t>
            </a:r>
            <a:r>
              <a:rPr lang="en-US" sz="3200" dirty="0"/>
              <a:t>)</a:t>
            </a:r>
          </a:p>
          <a:p>
            <a:pPr>
              <a:buFontTx/>
              <a:buChar char="-"/>
            </a:pPr>
            <a:r>
              <a:rPr lang="en-US" sz="3200" dirty="0"/>
              <a:t>When accessing an RNG Cell with a reduced </a:t>
            </a:r>
            <a:r>
              <a:rPr lang="en-US" sz="3200" b="1" dirty="0" err="1"/>
              <a:t>t</a:t>
            </a:r>
            <a:r>
              <a:rPr lang="en-US" sz="3200" b="1" baseline="-25000" dirty="0" err="1"/>
              <a:t>RCD</a:t>
            </a:r>
            <a:r>
              <a:rPr lang="en-US" sz="3200" dirty="0"/>
              <a:t>, the values read will be truly random values</a:t>
            </a:r>
          </a:p>
          <a:p>
            <a:pPr>
              <a:buFontTx/>
              <a:buChar char="-"/>
            </a:pPr>
            <a:endParaRPr lang="en-US" sz="3200" dirty="0"/>
          </a:p>
        </p:txBody>
      </p:sp>
      <p:sp>
        <p:nvSpPr>
          <p:cNvPr id="37" name="TextBox 36"/>
          <p:cNvSpPr txBox="1"/>
          <p:nvPr/>
        </p:nvSpPr>
        <p:spPr>
          <a:xfrm rot="10800000" flipV="1">
            <a:off x="4569802" y="7459886"/>
            <a:ext cx="7022019"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panose="020F0502020204030204"/>
                <a:ea typeface="+mn-ea"/>
                <a:cs typeface="+mn-cs"/>
              </a:rPr>
              <a:t>1  0  1  0  1  0  0  1  0  0</a:t>
            </a:r>
          </a:p>
        </p:txBody>
      </p:sp>
      <p:sp>
        <p:nvSpPr>
          <p:cNvPr id="5" name="TextBox 4">
            <a:extLst>
              <a:ext uri="{FF2B5EF4-FFF2-40B4-BE49-F238E27FC236}">
                <a16:creationId xmlns:a16="http://schemas.microsoft.com/office/drawing/2014/main" id="{F61C66D9-AD08-C445-A5B2-6EFF95C08E7D}"/>
              </a:ext>
            </a:extLst>
          </p:cNvPr>
          <p:cNvSpPr txBox="1"/>
          <p:nvPr/>
        </p:nvSpPr>
        <p:spPr>
          <a:xfrm rot="10800000" flipV="1">
            <a:off x="-4689862" y="5423496"/>
            <a:ext cx="7341621"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panose="020F0502020204030204"/>
                <a:ea typeface="+mn-ea"/>
                <a:cs typeface="+mn-cs"/>
              </a:rPr>
              <a:t>1  0010110100110011101000110101</a:t>
            </a:r>
          </a:p>
        </p:txBody>
      </p:sp>
      <p:cxnSp>
        <p:nvCxnSpPr>
          <p:cNvPr id="6" name="Straight Connector 5">
            <a:extLst>
              <a:ext uri="{FF2B5EF4-FFF2-40B4-BE49-F238E27FC236}">
                <a16:creationId xmlns:a16="http://schemas.microsoft.com/office/drawing/2014/main" id="{5DA6977D-B9BD-874A-A4C8-422D96A795F4}"/>
              </a:ext>
            </a:extLst>
          </p:cNvPr>
          <p:cNvCxnSpPr/>
          <p:nvPr/>
        </p:nvCxnSpPr>
        <p:spPr>
          <a:xfrm flipV="1">
            <a:off x="1688997" y="4043580"/>
            <a:ext cx="2343" cy="1416420"/>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5F1523D8-D826-7D45-9C2E-BC9164326CC3}"/>
              </a:ext>
            </a:extLst>
          </p:cNvPr>
          <p:cNvCxnSpPr/>
          <p:nvPr/>
        </p:nvCxnSpPr>
        <p:spPr>
          <a:xfrm flipH="1">
            <a:off x="970597" y="4751790"/>
            <a:ext cx="1436800" cy="684"/>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8" name="Oval 7">
            <a:extLst>
              <a:ext uri="{FF2B5EF4-FFF2-40B4-BE49-F238E27FC236}">
                <a16:creationId xmlns:a16="http://schemas.microsoft.com/office/drawing/2014/main" id="{6181A887-58D5-CA42-9F46-3B2070AB82B7}"/>
              </a:ext>
            </a:extLst>
          </p:cNvPr>
          <p:cNvSpPr/>
          <p:nvPr/>
        </p:nvSpPr>
        <p:spPr>
          <a:xfrm>
            <a:off x="1226709" y="4349480"/>
            <a:ext cx="880470" cy="834117"/>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Calibri" panose="020F0502020204030204"/>
                <a:ea typeface="+mn-ea"/>
                <a:cs typeface="+mn-cs"/>
              </a:rPr>
              <a:t>1</a:t>
            </a:r>
          </a:p>
        </p:txBody>
      </p:sp>
      <p:sp>
        <p:nvSpPr>
          <p:cNvPr id="10" name="Rectangle 9">
            <a:extLst>
              <a:ext uri="{FF2B5EF4-FFF2-40B4-BE49-F238E27FC236}">
                <a16:creationId xmlns:a16="http://schemas.microsoft.com/office/drawing/2014/main" id="{339ACC74-923F-E846-8FB2-177F9D4C01E4}"/>
              </a:ext>
            </a:extLst>
          </p:cNvPr>
          <p:cNvSpPr/>
          <p:nvPr/>
        </p:nvSpPr>
        <p:spPr>
          <a:xfrm>
            <a:off x="-1144304" y="5410578"/>
            <a:ext cx="2116991" cy="61161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76774BDD-FCD8-DA4F-9F24-4563B43D6671}"/>
              </a:ext>
            </a:extLst>
          </p:cNvPr>
          <p:cNvSpPr txBox="1"/>
          <p:nvPr/>
        </p:nvSpPr>
        <p:spPr>
          <a:xfrm>
            <a:off x="690935" y="3399536"/>
            <a:ext cx="199612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RNG Cell</a:t>
            </a:r>
          </a:p>
        </p:txBody>
      </p:sp>
      <p:sp>
        <p:nvSpPr>
          <p:cNvPr id="12" name="TextBox 11">
            <a:extLst>
              <a:ext uri="{FF2B5EF4-FFF2-40B4-BE49-F238E27FC236}">
                <a16:creationId xmlns:a16="http://schemas.microsoft.com/office/drawing/2014/main" id="{FEC8AD57-44F5-6745-A3FC-F8BB7C770BE6}"/>
              </a:ext>
            </a:extLst>
          </p:cNvPr>
          <p:cNvSpPr txBox="1"/>
          <p:nvPr/>
        </p:nvSpPr>
        <p:spPr>
          <a:xfrm>
            <a:off x="3267221" y="4289484"/>
            <a:ext cx="5652623"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Random values when accessed with </a:t>
            </a:r>
            <a:r>
              <a:rPr kumimoji="0" lang="en-US" sz="28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t</a:t>
            </a:r>
            <a:r>
              <a:rPr kumimoji="0" lang="en-US" sz="2800" b="1" i="0"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RCD</a:t>
            </a: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reduced by </a:t>
            </a:r>
            <a:r>
              <a:rPr kumimoji="0" lang="en-US" sz="2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45%</a:t>
            </a:r>
          </a:p>
        </p:txBody>
      </p:sp>
      <p:sp>
        <p:nvSpPr>
          <p:cNvPr id="9" name="Rounded Rectangle 8">
            <a:extLst>
              <a:ext uri="{FF2B5EF4-FFF2-40B4-BE49-F238E27FC236}">
                <a16:creationId xmlns:a16="http://schemas.microsoft.com/office/drawing/2014/main" id="{25904779-A397-5D4B-A5E7-694CACF58D28}"/>
              </a:ext>
            </a:extLst>
          </p:cNvPr>
          <p:cNvSpPr/>
          <p:nvPr/>
        </p:nvSpPr>
        <p:spPr>
          <a:xfrm>
            <a:off x="970597" y="5449751"/>
            <a:ext cx="1436800" cy="58419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endParaRPr kumimoji="0" lang="en-US" sz="1800" b="1"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57620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1" end="1"/>
                                            </p:txEl>
                                          </p:spTgt>
                                        </p:tgtEl>
                                        <p:attrNameLst>
                                          <p:attrName>style.visibility</p:attrName>
                                        </p:attrNameLst>
                                      </p:cBhvr>
                                      <p:to>
                                        <p:strVal val="visible"/>
                                      </p:to>
                                    </p:set>
                                  </p:childTnLst>
                                </p:cTn>
                              </p:par>
                              <p:par>
                                <p:cTn id="27" presetID="0" presetClass="path" presetSubtype="0" accel="50000" decel="50000" fill="hold" grpId="0" nodeType="withEffect">
                                  <p:stCondLst>
                                    <p:cond delay="0"/>
                                  </p:stCondLst>
                                  <p:childTnLst>
                                    <p:animMotion origin="layout" path="M -1.66667E-6 -2.96296E-6 L 0.64167 -0.00231 " pathEditMode="relative" rAng="0" ptsTypes="AA">
                                      <p:cBhvr>
                                        <p:cTn id="28" dur="2000" fill="hold"/>
                                        <p:tgtEl>
                                          <p:spTgt spid="5"/>
                                        </p:tgtEl>
                                        <p:attrNameLst>
                                          <p:attrName>ppt_x</p:attrName>
                                          <p:attrName>ppt_y</p:attrName>
                                        </p:attrNameLst>
                                      </p:cBhvr>
                                      <p:rCtr x="32083" y="-116"/>
                                    </p:animMotion>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p:bldP spid="5" grpId="1"/>
      <p:bldP spid="8" grpId="0" animBg="1"/>
      <p:bldP spid="10" grpId="0" animBg="1"/>
      <p:bldP spid="4" grpId="0"/>
      <p:bldP spid="12" grpId="0"/>
      <p:bldP spid="9" grpId="0" animBg="1"/>
    </p:bld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a:t>
            </a:r>
            <a:r>
              <a:rPr lang="en-US" b="1" dirty="0" err="1"/>
              <a:t>RaNGe</a:t>
            </a:r>
            <a:r>
              <a:rPr lang="en-US" b="1" dirty="0"/>
              <a:t>: Identifying RNG Cells</a:t>
            </a:r>
          </a:p>
        </p:txBody>
      </p:sp>
      <p:sp>
        <p:nvSpPr>
          <p:cNvPr id="3" name="Content Placeholder 2"/>
          <p:cNvSpPr>
            <a:spLocks noGrp="1"/>
          </p:cNvSpPr>
          <p:nvPr>
            <p:ph idx="1"/>
          </p:nvPr>
        </p:nvSpPr>
        <p:spPr>
          <a:xfrm>
            <a:off x="199505" y="911224"/>
            <a:ext cx="8864107" cy="5257928"/>
          </a:xfrm>
        </p:spPr>
        <p:txBody>
          <a:bodyPr/>
          <a:lstStyle/>
          <a:p>
            <a:r>
              <a:rPr lang="en-US" sz="3200" dirty="0"/>
              <a:t>To identify RNG Cells, extract 1M values (</a:t>
            </a:r>
            <a:r>
              <a:rPr lang="en-US" sz="3200" b="1" dirty="0">
                <a:solidFill>
                  <a:schemeClr val="accent5"/>
                </a:solidFill>
              </a:rPr>
              <a:t>bitstream</a:t>
            </a:r>
            <a:r>
              <a:rPr lang="en-US" sz="3200" dirty="0"/>
              <a:t>) from each DRAM cell</a:t>
            </a:r>
          </a:p>
          <a:p>
            <a:r>
              <a:rPr lang="en-US" sz="3200" dirty="0"/>
              <a:t>An</a:t>
            </a:r>
            <a:r>
              <a:rPr lang="en-US" sz="3200" b="1" dirty="0"/>
              <a:t> RNG Cell</a:t>
            </a:r>
            <a:r>
              <a:rPr lang="en-US" sz="3200" dirty="0"/>
              <a:t> is a DRAM cell whose output passes the NIST statistical test suite for randomness </a:t>
            </a:r>
          </a:p>
          <a:p>
            <a:r>
              <a:rPr lang="en-US" sz="3200" dirty="0"/>
              <a:t>NIST tests </a:t>
            </a:r>
            <a:r>
              <a:rPr lang="en-US" sz="2000" b="1" dirty="0">
                <a:solidFill>
                  <a:srgbClr val="980616"/>
                </a:solidFill>
              </a:rPr>
              <a:t>[</a:t>
            </a:r>
            <a:r>
              <a:rPr lang="en-US" sz="2000" b="1" dirty="0" err="1">
                <a:solidFill>
                  <a:srgbClr val="980616"/>
                </a:solidFill>
              </a:rPr>
              <a:t>Rukhin</a:t>
            </a:r>
            <a:r>
              <a:rPr lang="en-US" sz="2000" b="1" dirty="0">
                <a:solidFill>
                  <a:srgbClr val="980616"/>
                </a:solidFill>
              </a:rPr>
              <a:t>+, Tech report, 2001] </a:t>
            </a:r>
            <a:r>
              <a:rPr lang="en-US" sz="3200" dirty="0"/>
              <a:t>include tests for: </a:t>
            </a:r>
          </a:p>
          <a:p>
            <a:pPr lvl="1"/>
            <a:r>
              <a:rPr lang="en-US" sz="2400" dirty="0"/>
              <a:t>Unbiased output of 1’s and 0’s across entire bitstream</a:t>
            </a:r>
          </a:p>
          <a:p>
            <a:pPr lvl="1"/>
            <a:r>
              <a:rPr lang="en-US" sz="2400" dirty="0"/>
              <a:t>Unbiased output within smaller segments of the bitstream</a:t>
            </a:r>
          </a:p>
          <a:p>
            <a:pPr lvl="1"/>
            <a:r>
              <a:rPr lang="en-US" sz="2400" dirty="0"/>
              <a:t>Limited number of uninterrupted sequence of identical bits</a:t>
            </a:r>
          </a:p>
          <a:p>
            <a:pPr lvl="1"/>
            <a:r>
              <a:rPr lang="en-US" sz="2400" dirty="0"/>
              <a:t>Peak heights in the discrete </a:t>
            </a:r>
            <a:r>
              <a:rPr lang="en-US" sz="2400" dirty="0" err="1"/>
              <a:t>fourier</a:t>
            </a:r>
            <a:r>
              <a:rPr lang="en-US" sz="2400" dirty="0"/>
              <a:t> transform of bitstream</a:t>
            </a:r>
          </a:p>
          <a:p>
            <a:pPr lvl="1"/>
            <a:r>
              <a:rPr lang="en-US" sz="2400" dirty="0"/>
              <a:t>Even distribution of short sequences within bitstream</a:t>
            </a:r>
          </a:p>
          <a:p>
            <a:pPr lvl="1"/>
            <a:r>
              <a:rPr lang="en-US" sz="2400" dirty="0"/>
              <a:t>Cumulative sum always stays close to zero</a:t>
            </a:r>
          </a:p>
          <a:p>
            <a:pPr lvl="1"/>
            <a:r>
              <a:rPr lang="en-US" sz="2400" dirty="0"/>
              <a:t>…</a:t>
            </a:r>
          </a:p>
          <a:p>
            <a:pPr lvl="1"/>
            <a:endParaRPr lang="en-US" sz="2400" dirty="0"/>
          </a:p>
          <a:p>
            <a:pPr lvl="1"/>
            <a:endParaRPr lang="en-US" sz="2400" dirty="0"/>
          </a:p>
        </p:txBody>
      </p:sp>
      <p:sp>
        <p:nvSpPr>
          <p:cNvPr id="37" name="TextBox 36"/>
          <p:cNvSpPr txBox="1"/>
          <p:nvPr/>
        </p:nvSpPr>
        <p:spPr>
          <a:xfrm rot="10800000" flipV="1">
            <a:off x="4569802" y="7459886"/>
            <a:ext cx="7022019"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panose="020F0502020204030204"/>
                <a:ea typeface="+mn-ea"/>
                <a:cs typeface="+mn-cs"/>
              </a:rPr>
              <a:t>1  0  1  0  1  0  0  1  0  0</a:t>
            </a:r>
          </a:p>
        </p:txBody>
      </p:sp>
      <p:sp>
        <p:nvSpPr>
          <p:cNvPr id="4" name="TextBox 3">
            <a:extLst>
              <a:ext uri="{FF2B5EF4-FFF2-40B4-BE49-F238E27FC236}">
                <a16:creationId xmlns:a16="http://schemas.microsoft.com/office/drawing/2014/main" id="{59E138D9-BE80-3348-9D09-AA0101526D36}"/>
              </a:ext>
            </a:extLst>
          </p:cNvPr>
          <p:cNvSpPr txBox="1"/>
          <p:nvPr/>
        </p:nvSpPr>
        <p:spPr>
          <a:xfrm>
            <a:off x="1979712" y="6093296"/>
            <a:ext cx="5743495" cy="400110"/>
          </a:xfrm>
          <a:prstGeom prst="rect">
            <a:avLst/>
          </a:prstGeom>
          <a:noFill/>
        </p:spPr>
        <p:txBody>
          <a:bodyPr wrap="none" rtlCol="0">
            <a:spAutoFit/>
          </a:bodyPr>
          <a:lstStyle/>
          <a:p>
            <a:r>
              <a:rPr lang="en-US" sz="2000" b="1" dirty="0">
                <a:solidFill>
                  <a:srgbClr val="0000FF"/>
                </a:solidFill>
              </a:rPr>
              <a:t>Minimum Shannon entropy across RNG cells: 0.9507</a:t>
            </a:r>
          </a:p>
        </p:txBody>
      </p:sp>
    </p:spTree>
    <p:extLst>
      <p:ext uri="{BB962C8B-B14F-4D97-AF65-F5344CB8AC3E}">
        <p14:creationId xmlns:p14="http://schemas.microsoft.com/office/powerpoint/2010/main" val="2806605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880CBF-51D1-154F-ADFA-91C589471725}"/>
              </a:ext>
            </a:extLst>
          </p:cNvPr>
          <p:cNvSpPr>
            <a:spLocks noGrp="1"/>
          </p:cNvSpPr>
          <p:nvPr>
            <p:ph type="title"/>
          </p:nvPr>
        </p:nvSpPr>
        <p:spPr/>
        <p:txBody>
          <a:bodyPr/>
          <a:lstStyle/>
          <a:p>
            <a:r>
              <a:rPr lang="en-US" b="1" dirty="0"/>
              <a:t>D-</a:t>
            </a:r>
            <a:r>
              <a:rPr lang="en-US" b="1" dirty="0" err="1"/>
              <a:t>RaNGe</a:t>
            </a:r>
            <a:r>
              <a:rPr lang="en-US" b="1" dirty="0"/>
              <a:t>: Access Pattern</a:t>
            </a:r>
          </a:p>
        </p:txBody>
      </p:sp>
      <p:sp>
        <p:nvSpPr>
          <p:cNvPr id="3" name="Content Placeholder 2">
            <a:extLst>
              <a:ext uri="{FF2B5EF4-FFF2-40B4-BE49-F238E27FC236}">
                <a16:creationId xmlns:a16="http://schemas.microsoft.com/office/drawing/2014/main" id="{99BA488E-D5BA-5F4A-8B99-ACD37DC3CD80}"/>
              </a:ext>
            </a:extLst>
          </p:cNvPr>
          <p:cNvSpPr>
            <a:spLocks noGrp="1"/>
          </p:cNvSpPr>
          <p:nvPr>
            <p:ph idx="1"/>
          </p:nvPr>
        </p:nvSpPr>
        <p:spPr/>
        <p:txBody>
          <a:bodyPr/>
          <a:lstStyle/>
          <a:p>
            <a:pPr>
              <a:tabLst>
                <a:tab pos="5654675" algn="l"/>
              </a:tabLst>
            </a:pPr>
            <a:r>
              <a:rPr lang="en-US" sz="3200" dirty="0"/>
              <a:t>To maximize the bits that are accessed </a:t>
            </a:r>
            <a:r>
              <a:rPr lang="en-US" sz="3200" b="1" dirty="0">
                <a:solidFill>
                  <a:schemeClr val="accent5"/>
                </a:solidFill>
              </a:rPr>
              <a:t>immediately following activation</a:t>
            </a:r>
            <a:r>
              <a:rPr lang="en-US" sz="3200" dirty="0"/>
              <a:t>, we alternate accesses to distinct rows </a:t>
            </a:r>
            <a:r>
              <a:rPr lang="en-US" sz="3200" b="1" dirty="0"/>
              <a:t>in each bank</a:t>
            </a:r>
          </a:p>
          <a:p>
            <a:pPr lvl="1">
              <a:tabLst>
                <a:tab pos="5654675" algn="l"/>
              </a:tabLst>
            </a:pPr>
            <a:r>
              <a:rPr lang="en-US" sz="2400" b="1" dirty="0"/>
              <a:t>quickly </a:t>
            </a:r>
            <a:r>
              <a:rPr lang="en-US" sz="2400" dirty="0"/>
              <a:t>generate </a:t>
            </a:r>
            <a:r>
              <a:rPr lang="en-US" sz="2400" dirty="0" err="1"/>
              <a:t>tRCD</a:t>
            </a:r>
            <a:r>
              <a:rPr lang="en-US" sz="2400" dirty="0"/>
              <a:t> failures within cache lines in two rows</a:t>
            </a:r>
            <a:endParaRPr lang="en-US" sz="2400" b="1" dirty="0"/>
          </a:p>
          <a:p>
            <a:pPr lvl="1">
              <a:tabLst>
                <a:tab pos="5654675" algn="l"/>
              </a:tabLst>
            </a:pPr>
            <a:r>
              <a:rPr lang="en-US" sz="2400" b="1" dirty="0"/>
              <a:t>maximizes</a:t>
            </a:r>
            <a:r>
              <a:rPr lang="en-US" sz="2400" dirty="0"/>
              <a:t> </a:t>
            </a:r>
            <a:r>
              <a:rPr lang="en-US" sz="2400" dirty="0" err="1"/>
              <a:t>tRCD</a:t>
            </a:r>
            <a:r>
              <a:rPr lang="en-US" sz="2400" dirty="0"/>
              <a:t> failures when using reduced </a:t>
            </a:r>
            <a:r>
              <a:rPr lang="en-US" sz="2400" dirty="0" err="1"/>
              <a:t>tRCD</a:t>
            </a:r>
            <a:endParaRPr lang="en-US" sz="2400" dirty="0"/>
          </a:p>
          <a:p>
            <a:pPr lvl="1">
              <a:tabLst>
                <a:tab pos="5654675" algn="l"/>
              </a:tabLst>
            </a:pPr>
            <a:endParaRPr lang="en-US" sz="2400" dirty="0"/>
          </a:p>
        </p:txBody>
      </p:sp>
      <p:cxnSp>
        <p:nvCxnSpPr>
          <p:cNvPr id="4" name="Straight Connector 3">
            <a:extLst>
              <a:ext uri="{FF2B5EF4-FFF2-40B4-BE49-F238E27FC236}">
                <a16:creationId xmlns:a16="http://schemas.microsoft.com/office/drawing/2014/main" id="{40FB009B-2999-B040-8E30-7E2FBF9CC6A8}"/>
              </a:ext>
            </a:extLst>
          </p:cNvPr>
          <p:cNvCxnSpPr>
            <a:cxnSpLocks/>
          </p:cNvCxnSpPr>
          <p:nvPr/>
        </p:nvCxnSpPr>
        <p:spPr>
          <a:xfrm>
            <a:off x="1815961" y="3834699"/>
            <a:ext cx="6164127"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6D976B3A-4000-AB4E-89F0-0B935120D25A}"/>
              </a:ext>
            </a:extLst>
          </p:cNvPr>
          <p:cNvCxnSpPr>
            <a:cxnSpLocks/>
          </p:cNvCxnSpPr>
          <p:nvPr/>
        </p:nvCxnSpPr>
        <p:spPr>
          <a:xfrm>
            <a:off x="1815960" y="4678758"/>
            <a:ext cx="6164128"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FA39246E-A1BE-C14C-8B23-AF4B8C19065C}"/>
              </a:ext>
            </a:extLst>
          </p:cNvPr>
          <p:cNvCxnSpPr>
            <a:cxnSpLocks/>
          </p:cNvCxnSpPr>
          <p:nvPr/>
        </p:nvCxnSpPr>
        <p:spPr>
          <a:xfrm>
            <a:off x="2366945" y="3424392"/>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BA644F9A-375C-E643-A516-6CBAA4E76033}"/>
              </a:ext>
            </a:extLst>
          </p:cNvPr>
          <p:cNvCxnSpPr>
            <a:cxnSpLocks/>
          </p:cNvCxnSpPr>
          <p:nvPr/>
        </p:nvCxnSpPr>
        <p:spPr>
          <a:xfrm>
            <a:off x="3562699" y="3424392"/>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F2E20C06-91AC-4C48-BAD0-FAB21E9CA900}"/>
              </a:ext>
            </a:extLst>
          </p:cNvPr>
          <p:cNvCxnSpPr>
            <a:cxnSpLocks/>
          </p:cNvCxnSpPr>
          <p:nvPr/>
        </p:nvCxnSpPr>
        <p:spPr>
          <a:xfrm>
            <a:off x="4887407" y="3424392"/>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B64FA5B9-C8AD-6C42-888D-676F6007151A}"/>
              </a:ext>
            </a:extLst>
          </p:cNvPr>
          <p:cNvCxnSpPr>
            <a:cxnSpLocks/>
          </p:cNvCxnSpPr>
          <p:nvPr/>
        </p:nvCxnSpPr>
        <p:spPr>
          <a:xfrm>
            <a:off x="4301253" y="3424392"/>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FFC93145-FD12-D446-8483-E4ED9B9EBABB}"/>
              </a:ext>
            </a:extLst>
          </p:cNvPr>
          <p:cNvCxnSpPr>
            <a:cxnSpLocks/>
          </p:cNvCxnSpPr>
          <p:nvPr/>
        </p:nvCxnSpPr>
        <p:spPr>
          <a:xfrm>
            <a:off x="5497007" y="3424392"/>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57EE6E20-31F8-DB4F-9ACC-4F9D8229BEDB}"/>
              </a:ext>
            </a:extLst>
          </p:cNvPr>
          <p:cNvCxnSpPr>
            <a:cxnSpLocks/>
          </p:cNvCxnSpPr>
          <p:nvPr/>
        </p:nvCxnSpPr>
        <p:spPr>
          <a:xfrm>
            <a:off x="2976544" y="3424392"/>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D2B863F5-EC91-8A48-B5AF-9C7F75EAE3BE}"/>
              </a:ext>
            </a:extLst>
          </p:cNvPr>
          <p:cNvSpPr txBox="1"/>
          <p:nvPr/>
        </p:nvSpPr>
        <p:spPr>
          <a:xfrm>
            <a:off x="7980088" y="4279980"/>
            <a:ext cx="47641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13" name="TextBox 12">
            <a:extLst>
              <a:ext uri="{FF2B5EF4-FFF2-40B4-BE49-F238E27FC236}">
                <a16:creationId xmlns:a16="http://schemas.microsoft.com/office/drawing/2014/main" id="{C5AA6FDD-65C1-5F47-BA8A-572C2D752BBC}"/>
              </a:ext>
            </a:extLst>
          </p:cNvPr>
          <p:cNvSpPr txBox="1"/>
          <p:nvPr/>
        </p:nvSpPr>
        <p:spPr>
          <a:xfrm>
            <a:off x="7977213" y="3448970"/>
            <a:ext cx="47641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14" name="TextBox 13">
            <a:extLst>
              <a:ext uri="{FF2B5EF4-FFF2-40B4-BE49-F238E27FC236}">
                <a16:creationId xmlns:a16="http://schemas.microsoft.com/office/drawing/2014/main" id="{4653E78D-1456-DB4B-A5F3-A4CF419112EB}"/>
              </a:ext>
            </a:extLst>
          </p:cNvPr>
          <p:cNvSpPr txBox="1"/>
          <p:nvPr/>
        </p:nvSpPr>
        <p:spPr>
          <a:xfrm rot="5400000">
            <a:off x="3816405" y="5050609"/>
            <a:ext cx="47641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15" name="TextBox 14">
            <a:extLst>
              <a:ext uri="{FF2B5EF4-FFF2-40B4-BE49-F238E27FC236}">
                <a16:creationId xmlns:a16="http://schemas.microsoft.com/office/drawing/2014/main" id="{0B3A569E-CB6C-FF49-89D9-27426F53000D}"/>
              </a:ext>
            </a:extLst>
          </p:cNvPr>
          <p:cNvSpPr txBox="1"/>
          <p:nvPr/>
        </p:nvSpPr>
        <p:spPr>
          <a:xfrm rot="5400000">
            <a:off x="2534233" y="5066311"/>
            <a:ext cx="47641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16" name="TextBox 15">
            <a:extLst>
              <a:ext uri="{FF2B5EF4-FFF2-40B4-BE49-F238E27FC236}">
                <a16:creationId xmlns:a16="http://schemas.microsoft.com/office/drawing/2014/main" id="{771220F8-E997-0C46-A521-8D7A8B5BCCF0}"/>
              </a:ext>
            </a:extLst>
          </p:cNvPr>
          <p:cNvSpPr txBox="1"/>
          <p:nvPr/>
        </p:nvSpPr>
        <p:spPr>
          <a:xfrm rot="5400000">
            <a:off x="5726711" y="5046286"/>
            <a:ext cx="47641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cxnSp>
        <p:nvCxnSpPr>
          <p:cNvPr id="17" name="Straight Connector 16">
            <a:extLst>
              <a:ext uri="{FF2B5EF4-FFF2-40B4-BE49-F238E27FC236}">
                <a16:creationId xmlns:a16="http://schemas.microsoft.com/office/drawing/2014/main" id="{5270D6E5-E9CC-6743-B1BF-5F113E5D6C52}"/>
              </a:ext>
            </a:extLst>
          </p:cNvPr>
          <p:cNvCxnSpPr>
            <a:cxnSpLocks/>
          </p:cNvCxnSpPr>
          <p:nvPr/>
        </p:nvCxnSpPr>
        <p:spPr>
          <a:xfrm>
            <a:off x="6782343" y="3424392"/>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9BB52B65-3F3E-2B47-8C81-A2A07E538D82}"/>
              </a:ext>
            </a:extLst>
          </p:cNvPr>
          <p:cNvCxnSpPr>
            <a:cxnSpLocks/>
          </p:cNvCxnSpPr>
          <p:nvPr/>
        </p:nvCxnSpPr>
        <p:spPr>
          <a:xfrm>
            <a:off x="6196189" y="3424392"/>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C94CD26F-414D-0643-92F6-4FADC2E41302}"/>
              </a:ext>
            </a:extLst>
          </p:cNvPr>
          <p:cNvCxnSpPr>
            <a:cxnSpLocks/>
          </p:cNvCxnSpPr>
          <p:nvPr/>
        </p:nvCxnSpPr>
        <p:spPr>
          <a:xfrm>
            <a:off x="7391943" y="3424392"/>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Rounded Rectangle 19">
            <a:extLst>
              <a:ext uri="{FF2B5EF4-FFF2-40B4-BE49-F238E27FC236}">
                <a16:creationId xmlns:a16="http://schemas.microsoft.com/office/drawing/2014/main" id="{41815697-7A87-7548-A5DA-8441648A210F}"/>
              </a:ext>
            </a:extLst>
          </p:cNvPr>
          <p:cNvSpPr/>
          <p:nvPr/>
        </p:nvSpPr>
        <p:spPr>
          <a:xfrm>
            <a:off x="2073867" y="5593162"/>
            <a:ext cx="5650527" cy="539261"/>
          </a:xfrm>
          <a:prstGeom prst="roundRect">
            <a:avLst>
              <a:gd name="adj" fmla="val 50000"/>
            </a:avLst>
          </a:prstGeom>
          <a:solidFill>
            <a:srgbClr val="F4F4F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Local Row Buffer</a:t>
            </a:r>
          </a:p>
        </p:txBody>
      </p:sp>
      <p:cxnSp>
        <p:nvCxnSpPr>
          <p:cNvPr id="21" name="Straight Connector 20">
            <a:extLst>
              <a:ext uri="{FF2B5EF4-FFF2-40B4-BE49-F238E27FC236}">
                <a16:creationId xmlns:a16="http://schemas.microsoft.com/office/drawing/2014/main" id="{4415827C-632B-6D4C-8743-9D1F779987EF}"/>
              </a:ext>
            </a:extLst>
          </p:cNvPr>
          <p:cNvCxnSpPr>
            <a:cxnSpLocks/>
          </p:cNvCxnSpPr>
          <p:nvPr/>
        </p:nvCxnSpPr>
        <p:spPr>
          <a:xfrm>
            <a:off x="1645645" y="3922291"/>
            <a:ext cx="6353513" cy="0"/>
          </a:xfrm>
          <a:prstGeom prst="line">
            <a:avLst/>
          </a:prstGeom>
          <a:ln w="762000">
            <a:solidFill>
              <a:schemeClr val="accent5"/>
            </a:solidFill>
          </a:ln>
        </p:spPr>
        <p:style>
          <a:lnRef idx="1">
            <a:schemeClr val="accent1"/>
          </a:lnRef>
          <a:fillRef idx="0">
            <a:schemeClr val="accent1"/>
          </a:fillRef>
          <a:effectRef idx="0">
            <a:schemeClr val="accent1"/>
          </a:effectRef>
          <a:fontRef idx="minor">
            <a:schemeClr val="tx1"/>
          </a:fontRef>
        </p:style>
      </p:cxnSp>
      <p:sp>
        <p:nvSpPr>
          <p:cNvPr id="22" name="Rounded Rectangle 21">
            <a:extLst>
              <a:ext uri="{FF2B5EF4-FFF2-40B4-BE49-F238E27FC236}">
                <a16:creationId xmlns:a16="http://schemas.microsoft.com/office/drawing/2014/main" id="{FFCC8C0A-66AE-D741-803C-2A86E68CEE59}"/>
              </a:ext>
            </a:extLst>
          </p:cNvPr>
          <p:cNvSpPr/>
          <p:nvPr/>
        </p:nvSpPr>
        <p:spPr>
          <a:xfrm>
            <a:off x="2063181" y="5592600"/>
            <a:ext cx="5650527" cy="539261"/>
          </a:xfrm>
          <a:prstGeom prst="roundRect">
            <a:avLst>
              <a:gd name="adj" fmla="val 50000"/>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Local Row Buffer</a:t>
            </a:r>
          </a:p>
        </p:txBody>
      </p:sp>
      <p:sp>
        <p:nvSpPr>
          <p:cNvPr id="27" name="TextBox 26">
            <a:extLst>
              <a:ext uri="{FF2B5EF4-FFF2-40B4-BE49-F238E27FC236}">
                <a16:creationId xmlns:a16="http://schemas.microsoft.com/office/drawing/2014/main" id="{44EC31B2-EE16-FE40-B01E-B26FA12AACDE}"/>
              </a:ext>
            </a:extLst>
          </p:cNvPr>
          <p:cNvSpPr txBox="1"/>
          <p:nvPr/>
        </p:nvSpPr>
        <p:spPr>
          <a:xfrm rot="5400000">
            <a:off x="6998665" y="5036258"/>
            <a:ext cx="47641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29" name="Rounded Rectangle 28">
            <a:extLst>
              <a:ext uri="{FF2B5EF4-FFF2-40B4-BE49-F238E27FC236}">
                <a16:creationId xmlns:a16="http://schemas.microsoft.com/office/drawing/2014/main" id="{85DFDA5E-0954-054E-A1F0-AAD87D0233E9}"/>
              </a:ext>
            </a:extLst>
          </p:cNvPr>
          <p:cNvSpPr/>
          <p:nvPr/>
        </p:nvSpPr>
        <p:spPr>
          <a:xfrm>
            <a:off x="5847081" y="5619760"/>
            <a:ext cx="1833077" cy="478801"/>
          </a:xfrm>
          <a:prstGeom prst="roundRect">
            <a:avLst>
              <a:gd name="adj" fmla="val 30435"/>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lumMod val="85000"/>
                    <a:lumOff val="15000"/>
                  </a:prstClr>
                </a:solidFill>
                <a:effectLst/>
                <a:uLnTx/>
                <a:uFillTx/>
                <a:latin typeface="Cambria" panose="02040503050406030204" pitchFamily="18" charset="0"/>
                <a:ea typeface="+mn-ea"/>
                <a:cs typeface="+mn-cs"/>
              </a:rPr>
              <a:t>READ</a:t>
            </a:r>
          </a:p>
        </p:txBody>
      </p:sp>
      <p:cxnSp>
        <p:nvCxnSpPr>
          <p:cNvPr id="30" name="Straight Connector 29">
            <a:extLst>
              <a:ext uri="{FF2B5EF4-FFF2-40B4-BE49-F238E27FC236}">
                <a16:creationId xmlns:a16="http://schemas.microsoft.com/office/drawing/2014/main" id="{91F1164C-BF4C-D345-9DDF-84F5E957C501}"/>
              </a:ext>
            </a:extLst>
          </p:cNvPr>
          <p:cNvCxnSpPr>
            <a:cxnSpLocks/>
          </p:cNvCxnSpPr>
          <p:nvPr/>
        </p:nvCxnSpPr>
        <p:spPr>
          <a:xfrm>
            <a:off x="1645644" y="4759147"/>
            <a:ext cx="6353513" cy="0"/>
          </a:xfrm>
          <a:prstGeom prst="line">
            <a:avLst/>
          </a:prstGeom>
          <a:ln w="7620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97AE0BC9-B075-A041-B494-E4656087BB9D}"/>
              </a:ext>
            </a:extLst>
          </p:cNvPr>
          <p:cNvCxnSpPr>
            <a:cxnSpLocks/>
          </p:cNvCxnSpPr>
          <p:nvPr/>
        </p:nvCxnSpPr>
        <p:spPr>
          <a:xfrm>
            <a:off x="1645643" y="4759147"/>
            <a:ext cx="6353513" cy="0"/>
          </a:xfrm>
          <a:prstGeom prst="line">
            <a:avLst/>
          </a:prstGeom>
          <a:ln w="762000">
            <a:solidFill>
              <a:schemeClr val="accent5"/>
            </a:solidFill>
          </a:ln>
        </p:spPr>
        <p:style>
          <a:lnRef idx="1">
            <a:schemeClr val="accent1"/>
          </a:lnRef>
          <a:fillRef idx="0">
            <a:schemeClr val="accent1"/>
          </a:fillRef>
          <a:effectRef idx="0">
            <a:schemeClr val="accent1"/>
          </a:effectRef>
          <a:fontRef idx="minor">
            <a:schemeClr val="tx1"/>
          </a:fontRef>
        </p:style>
      </p:cxnSp>
      <p:sp>
        <p:nvSpPr>
          <p:cNvPr id="31" name="Rounded Rectangle 30">
            <a:extLst>
              <a:ext uri="{FF2B5EF4-FFF2-40B4-BE49-F238E27FC236}">
                <a16:creationId xmlns:a16="http://schemas.microsoft.com/office/drawing/2014/main" id="{6B884985-2508-FE4C-8E5F-F6F10BA8D661}"/>
              </a:ext>
            </a:extLst>
          </p:cNvPr>
          <p:cNvSpPr/>
          <p:nvPr/>
        </p:nvSpPr>
        <p:spPr>
          <a:xfrm>
            <a:off x="2073867" y="4409129"/>
            <a:ext cx="1828802" cy="67994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32" name="Rounded Rectangle 31">
            <a:extLst>
              <a:ext uri="{FF2B5EF4-FFF2-40B4-BE49-F238E27FC236}">
                <a16:creationId xmlns:a16="http://schemas.microsoft.com/office/drawing/2014/main" id="{E3B04ECD-7691-424E-B749-81E1F58BCC39}"/>
              </a:ext>
            </a:extLst>
          </p:cNvPr>
          <p:cNvSpPr/>
          <p:nvPr/>
        </p:nvSpPr>
        <p:spPr>
          <a:xfrm>
            <a:off x="3984730" y="4409128"/>
            <a:ext cx="1828802" cy="679942"/>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33" name="Rounded Rectangle 32">
            <a:extLst>
              <a:ext uri="{FF2B5EF4-FFF2-40B4-BE49-F238E27FC236}">
                <a16:creationId xmlns:a16="http://schemas.microsoft.com/office/drawing/2014/main" id="{70C40F1F-3326-9B49-BC91-6DD3C5492410}"/>
              </a:ext>
            </a:extLst>
          </p:cNvPr>
          <p:cNvSpPr/>
          <p:nvPr/>
        </p:nvSpPr>
        <p:spPr>
          <a:xfrm>
            <a:off x="5895592" y="4409128"/>
            <a:ext cx="1828802" cy="679942"/>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grpSp>
        <p:nvGrpSpPr>
          <p:cNvPr id="34" name="Group 33">
            <a:extLst>
              <a:ext uri="{FF2B5EF4-FFF2-40B4-BE49-F238E27FC236}">
                <a16:creationId xmlns:a16="http://schemas.microsoft.com/office/drawing/2014/main" id="{8E3402ED-A7A9-FA44-8482-CBBC351BBCAD}"/>
              </a:ext>
            </a:extLst>
          </p:cNvPr>
          <p:cNvGrpSpPr/>
          <p:nvPr/>
        </p:nvGrpSpPr>
        <p:grpSpPr>
          <a:xfrm>
            <a:off x="2189856" y="4233043"/>
            <a:ext cx="5425328" cy="1445694"/>
            <a:chOff x="2215130" y="3511029"/>
            <a:chExt cx="5425328" cy="1445694"/>
          </a:xfrm>
        </p:grpSpPr>
        <p:sp>
          <p:nvSpPr>
            <p:cNvPr id="35" name="Down Arrow 34">
              <a:extLst>
                <a:ext uri="{FF2B5EF4-FFF2-40B4-BE49-F238E27FC236}">
                  <a16:creationId xmlns:a16="http://schemas.microsoft.com/office/drawing/2014/main" id="{6C1715C0-F03E-4244-B69D-93C86F99A1E9}"/>
                </a:ext>
              </a:extLst>
            </p:cNvPr>
            <p:cNvSpPr/>
            <p:nvPr/>
          </p:nvSpPr>
          <p:spPr>
            <a:xfrm>
              <a:off x="2215130" y="3522994"/>
              <a:ext cx="399758" cy="1433729"/>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Down Arrow 35">
              <a:extLst>
                <a:ext uri="{FF2B5EF4-FFF2-40B4-BE49-F238E27FC236}">
                  <a16:creationId xmlns:a16="http://schemas.microsoft.com/office/drawing/2014/main" id="{2C5D15D1-449B-3648-B0B2-A524C3156FDE}"/>
                </a:ext>
              </a:extLst>
            </p:cNvPr>
            <p:cNvSpPr/>
            <p:nvPr/>
          </p:nvSpPr>
          <p:spPr>
            <a:xfrm>
              <a:off x="2815421" y="3519785"/>
              <a:ext cx="396793" cy="1436938"/>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Down Arrow 36">
              <a:extLst>
                <a:ext uri="{FF2B5EF4-FFF2-40B4-BE49-F238E27FC236}">
                  <a16:creationId xmlns:a16="http://schemas.microsoft.com/office/drawing/2014/main" id="{5C67D98C-C54F-BA47-9783-7D073A56E13D}"/>
                </a:ext>
              </a:extLst>
            </p:cNvPr>
            <p:cNvSpPr/>
            <p:nvPr/>
          </p:nvSpPr>
          <p:spPr>
            <a:xfrm>
              <a:off x="3381207" y="3517699"/>
              <a:ext cx="417160" cy="1434437"/>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Down Arrow 37">
              <a:extLst>
                <a:ext uri="{FF2B5EF4-FFF2-40B4-BE49-F238E27FC236}">
                  <a16:creationId xmlns:a16="http://schemas.microsoft.com/office/drawing/2014/main" id="{547F464A-483F-014B-AB2F-1ADE6D9A8919}"/>
                </a:ext>
              </a:extLst>
            </p:cNvPr>
            <p:cNvSpPr/>
            <p:nvPr/>
          </p:nvSpPr>
          <p:spPr>
            <a:xfrm>
              <a:off x="4145119" y="3518408"/>
              <a:ext cx="399758" cy="1433729"/>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Down Arrow 38">
              <a:extLst>
                <a:ext uri="{FF2B5EF4-FFF2-40B4-BE49-F238E27FC236}">
                  <a16:creationId xmlns:a16="http://schemas.microsoft.com/office/drawing/2014/main" id="{25953281-101E-5F45-9033-AB44CCA19B4F}"/>
                </a:ext>
              </a:extLst>
            </p:cNvPr>
            <p:cNvSpPr/>
            <p:nvPr/>
          </p:nvSpPr>
          <p:spPr>
            <a:xfrm>
              <a:off x="4745410" y="3515199"/>
              <a:ext cx="396793" cy="1436938"/>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Down Arrow 39">
              <a:extLst>
                <a:ext uri="{FF2B5EF4-FFF2-40B4-BE49-F238E27FC236}">
                  <a16:creationId xmlns:a16="http://schemas.microsoft.com/office/drawing/2014/main" id="{95AD0BFE-3982-834A-B985-44634B3A02C2}"/>
                </a:ext>
              </a:extLst>
            </p:cNvPr>
            <p:cNvSpPr/>
            <p:nvPr/>
          </p:nvSpPr>
          <p:spPr>
            <a:xfrm>
              <a:off x="5311196" y="3513114"/>
              <a:ext cx="417160" cy="1439022"/>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Down Arrow 40">
              <a:extLst>
                <a:ext uri="{FF2B5EF4-FFF2-40B4-BE49-F238E27FC236}">
                  <a16:creationId xmlns:a16="http://schemas.microsoft.com/office/drawing/2014/main" id="{A4F9D4BD-3EC2-6945-AE3A-E13ECE8D3DE9}"/>
                </a:ext>
              </a:extLst>
            </p:cNvPr>
            <p:cNvSpPr/>
            <p:nvPr/>
          </p:nvSpPr>
          <p:spPr>
            <a:xfrm>
              <a:off x="6057221" y="3516323"/>
              <a:ext cx="399758" cy="1433729"/>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Down Arrow 41">
              <a:extLst>
                <a:ext uri="{FF2B5EF4-FFF2-40B4-BE49-F238E27FC236}">
                  <a16:creationId xmlns:a16="http://schemas.microsoft.com/office/drawing/2014/main" id="{203E8608-5D5E-9A48-813B-677B474E5711}"/>
                </a:ext>
              </a:extLst>
            </p:cNvPr>
            <p:cNvSpPr/>
            <p:nvPr/>
          </p:nvSpPr>
          <p:spPr>
            <a:xfrm>
              <a:off x="6657512" y="3513114"/>
              <a:ext cx="396793" cy="1436938"/>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Down Arrow 42">
              <a:extLst>
                <a:ext uri="{FF2B5EF4-FFF2-40B4-BE49-F238E27FC236}">
                  <a16:creationId xmlns:a16="http://schemas.microsoft.com/office/drawing/2014/main" id="{D3DCBF57-A21B-B145-BDA2-F36EAAD7F5F8}"/>
                </a:ext>
              </a:extLst>
            </p:cNvPr>
            <p:cNvSpPr/>
            <p:nvPr/>
          </p:nvSpPr>
          <p:spPr>
            <a:xfrm>
              <a:off x="7223298" y="3511029"/>
              <a:ext cx="417160" cy="1439022"/>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45" name="Rounded Rectangle 44">
            <a:extLst>
              <a:ext uri="{FF2B5EF4-FFF2-40B4-BE49-F238E27FC236}">
                <a16:creationId xmlns:a16="http://schemas.microsoft.com/office/drawing/2014/main" id="{83DF511D-32B3-FB4A-AD9C-04CF681A5301}"/>
              </a:ext>
            </a:extLst>
          </p:cNvPr>
          <p:cNvSpPr/>
          <p:nvPr/>
        </p:nvSpPr>
        <p:spPr>
          <a:xfrm>
            <a:off x="2063181" y="5595303"/>
            <a:ext cx="5650527" cy="539261"/>
          </a:xfrm>
          <a:prstGeom prst="roundRect">
            <a:avLst>
              <a:gd name="adj" fmla="val 50000"/>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Local Row Buffer</a:t>
            </a:r>
          </a:p>
        </p:txBody>
      </p:sp>
      <p:grpSp>
        <p:nvGrpSpPr>
          <p:cNvPr id="46" name="Group 45">
            <a:extLst>
              <a:ext uri="{FF2B5EF4-FFF2-40B4-BE49-F238E27FC236}">
                <a16:creationId xmlns:a16="http://schemas.microsoft.com/office/drawing/2014/main" id="{B822FB2C-BD8C-6849-AC43-E15B89657CB3}"/>
              </a:ext>
            </a:extLst>
          </p:cNvPr>
          <p:cNvGrpSpPr/>
          <p:nvPr/>
        </p:nvGrpSpPr>
        <p:grpSpPr>
          <a:xfrm>
            <a:off x="2191533" y="5076568"/>
            <a:ext cx="5425328" cy="593799"/>
            <a:chOff x="2215130" y="3511029"/>
            <a:chExt cx="5425328" cy="1445694"/>
          </a:xfrm>
        </p:grpSpPr>
        <p:sp>
          <p:nvSpPr>
            <p:cNvPr id="47" name="Down Arrow 46">
              <a:extLst>
                <a:ext uri="{FF2B5EF4-FFF2-40B4-BE49-F238E27FC236}">
                  <a16:creationId xmlns:a16="http://schemas.microsoft.com/office/drawing/2014/main" id="{2C2E448B-34F6-FA49-ABFA-A20BA9D66B83}"/>
                </a:ext>
              </a:extLst>
            </p:cNvPr>
            <p:cNvSpPr/>
            <p:nvPr/>
          </p:nvSpPr>
          <p:spPr>
            <a:xfrm>
              <a:off x="2215130" y="3522994"/>
              <a:ext cx="399758" cy="1433729"/>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8" name="Down Arrow 47">
              <a:extLst>
                <a:ext uri="{FF2B5EF4-FFF2-40B4-BE49-F238E27FC236}">
                  <a16:creationId xmlns:a16="http://schemas.microsoft.com/office/drawing/2014/main" id="{FEABF1EE-612F-9F47-9E6A-DFA2EBDF43A6}"/>
                </a:ext>
              </a:extLst>
            </p:cNvPr>
            <p:cNvSpPr/>
            <p:nvPr/>
          </p:nvSpPr>
          <p:spPr>
            <a:xfrm>
              <a:off x="2815421" y="3519785"/>
              <a:ext cx="396793" cy="1436938"/>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Down Arrow 48">
              <a:extLst>
                <a:ext uri="{FF2B5EF4-FFF2-40B4-BE49-F238E27FC236}">
                  <a16:creationId xmlns:a16="http://schemas.microsoft.com/office/drawing/2014/main" id="{AA904B1B-42ED-664E-A23E-B700E89D362F}"/>
                </a:ext>
              </a:extLst>
            </p:cNvPr>
            <p:cNvSpPr/>
            <p:nvPr/>
          </p:nvSpPr>
          <p:spPr>
            <a:xfrm>
              <a:off x="3381207" y="3517699"/>
              <a:ext cx="417160" cy="1434437"/>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Down Arrow 49">
              <a:extLst>
                <a:ext uri="{FF2B5EF4-FFF2-40B4-BE49-F238E27FC236}">
                  <a16:creationId xmlns:a16="http://schemas.microsoft.com/office/drawing/2014/main" id="{01F913EB-A4AC-BA4A-9315-F1E888B23D11}"/>
                </a:ext>
              </a:extLst>
            </p:cNvPr>
            <p:cNvSpPr/>
            <p:nvPr/>
          </p:nvSpPr>
          <p:spPr>
            <a:xfrm>
              <a:off x="4145119" y="3518408"/>
              <a:ext cx="399758" cy="1433729"/>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Down Arrow 50">
              <a:extLst>
                <a:ext uri="{FF2B5EF4-FFF2-40B4-BE49-F238E27FC236}">
                  <a16:creationId xmlns:a16="http://schemas.microsoft.com/office/drawing/2014/main" id="{6298FAE2-4C9D-474F-9330-55F58CDBF686}"/>
                </a:ext>
              </a:extLst>
            </p:cNvPr>
            <p:cNvSpPr/>
            <p:nvPr/>
          </p:nvSpPr>
          <p:spPr>
            <a:xfrm>
              <a:off x="4745410" y="3515199"/>
              <a:ext cx="396793" cy="1436938"/>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 name="Down Arrow 51">
              <a:extLst>
                <a:ext uri="{FF2B5EF4-FFF2-40B4-BE49-F238E27FC236}">
                  <a16:creationId xmlns:a16="http://schemas.microsoft.com/office/drawing/2014/main" id="{80344FB1-8A5C-6A46-81AC-B6E771B90D75}"/>
                </a:ext>
              </a:extLst>
            </p:cNvPr>
            <p:cNvSpPr/>
            <p:nvPr/>
          </p:nvSpPr>
          <p:spPr>
            <a:xfrm>
              <a:off x="5311196" y="3513114"/>
              <a:ext cx="417160" cy="1439022"/>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Down Arrow 52">
              <a:extLst>
                <a:ext uri="{FF2B5EF4-FFF2-40B4-BE49-F238E27FC236}">
                  <a16:creationId xmlns:a16="http://schemas.microsoft.com/office/drawing/2014/main" id="{D5D956D6-E30D-404A-876F-DB1AE01012F1}"/>
                </a:ext>
              </a:extLst>
            </p:cNvPr>
            <p:cNvSpPr/>
            <p:nvPr/>
          </p:nvSpPr>
          <p:spPr>
            <a:xfrm>
              <a:off x="6057221" y="3516323"/>
              <a:ext cx="399758" cy="1433729"/>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 name="Down Arrow 53">
              <a:extLst>
                <a:ext uri="{FF2B5EF4-FFF2-40B4-BE49-F238E27FC236}">
                  <a16:creationId xmlns:a16="http://schemas.microsoft.com/office/drawing/2014/main" id="{DC902A30-D837-C64A-8336-F2AC817EA5CD}"/>
                </a:ext>
              </a:extLst>
            </p:cNvPr>
            <p:cNvSpPr/>
            <p:nvPr/>
          </p:nvSpPr>
          <p:spPr>
            <a:xfrm>
              <a:off x="6657512" y="3513114"/>
              <a:ext cx="396793" cy="1436938"/>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 name="Down Arrow 54">
              <a:extLst>
                <a:ext uri="{FF2B5EF4-FFF2-40B4-BE49-F238E27FC236}">
                  <a16:creationId xmlns:a16="http://schemas.microsoft.com/office/drawing/2014/main" id="{78826908-D2BF-574F-A45A-C8DE065CFFDB}"/>
                </a:ext>
              </a:extLst>
            </p:cNvPr>
            <p:cNvSpPr/>
            <p:nvPr/>
          </p:nvSpPr>
          <p:spPr>
            <a:xfrm>
              <a:off x="7223298" y="3511029"/>
              <a:ext cx="417160" cy="1439022"/>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56" name="Rounded Rectangle 55">
            <a:extLst>
              <a:ext uri="{FF2B5EF4-FFF2-40B4-BE49-F238E27FC236}">
                <a16:creationId xmlns:a16="http://schemas.microsoft.com/office/drawing/2014/main" id="{9E1BE97F-05B1-B145-85A3-E2C4640B1DFD}"/>
              </a:ext>
            </a:extLst>
          </p:cNvPr>
          <p:cNvSpPr/>
          <p:nvPr/>
        </p:nvSpPr>
        <p:spPr>
          <a:xfrm>
            <a:off x="2089148" y="5619759"/>
            <a:ext cx="1828802" cy="478801"/>
          </a:xfrm>
          <a:prstGeom prst="roundRect">
            <a:avLst>
              <a:gd name="adj" fmla="val 30435"/>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lumMod val="85000"/>
                    <a:lumOff val="15000"/>
                  </a:prstClr>
                </a:solidFill>
                <a:effectLst/>
                <a:uLnTx/>
                <a:uFillTx/>
                <a:latin typeface="Cambria" panose="02040503050406030204" pitchFamily="18" charset="0"/>
                <a:ea typeface="+mn-ea"/>
                <a:cs typeface="+mn-cs"/>
              </a:rPr>
              <a:t>READ</a:t>
            </a:r>
          </a:p>
        </p:txBody>
      </p:sp>
      <p:cxnSp>
        <p:nvCxnSpPr>
          <p:cNvPr id="59" name="Straight Connector 58">
            <a:extLst>
              <a:ext uri="{FF2B5EF4-FFF2-40B4-BE49-F238E27FC236}">
                <a16:creationId xmlns:a16="http://schemas.microsoft.com/office/drawing/2014/main" id="{FF11623C-6A40-2747-A0D0-F869A728929F}"/>
              </a:ext>
            </a:extLst>
          </p:cNvPr>
          <p:cNvCxnSpPr>
            <a:cxnSpLocks/>
          </p:cNvCxnSpPr>
          <p:nvPr/>
        </p:nvCxnSpPr>
        <p:spPr>
          <a:xfrm>
            <a:off x="1623700" y="3924103"/>
            <a:ext cx="6353513" cy="0"/>
          </a:xfrm>
          <a:prstGeom prst="line">
            <a:avLst/>
          </a:prstGeom>
          <a:ln w="762000">
            <a:solidFill>
              <a:schemeClr val="accent5"/>
            </a:solidFill>
          </a:ln>
        </p:spPr>
        <p:style>
          <a:lnRef idx="1">
            <a:schemeClr val="accent1"/>
          </a:lnRef>
          <a:fillRef idx="0">
            <a:schemeClr val="accent1"/>
          </a:fillRef>
          <a:effectRef idx="0">
            <a:schemeClr val="accent1"/>
          </a:effectRef>
          <a:fontRef idx="minor">
            <a:schemeClr val="tx1"/>
          </a:fontRef>
        </p:style>
      </p:cxnSp>
      <p:sp>
        <p:nvSpPr>
          <p:cNvPr id="23" name="Rounded Rectangle 22">
            <a:extLst>
              <a:ext uri="{FF2B5EF4-FFF2-40B4-BE49-F238E27FC236}">
                <a16:creationId xmlns:a16="http://schemas.microsoft.com/office/drawing/2014/main" id="{616F6A64-AEBE-DC48-8FE2-4C2ACE1E4AC4}"/>
              </a:ext>
            </a:extLst>
          </p:cNvPr>
          <p:cNvSpPr/>
          <p:nvPr/>
        </p:nvSpPr>
        <p:spPr>
          <a:xfrm>
            <a:off x="2073868" y="3565070"/>
            <a:ext cx="1828802" cy="679938"/>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lumMod val="85000"/>
                    <a:lumOff val="15000"/>
                  </a:prstClr>
                </a:solidFill>
                <a:effectLst/>
                <a:uLnTx/>
                <a:uFillTx/>
                <a:latin typeface="Cambria" panose="02040503050406030204" pitchFamily="18" charset="0"/>
                <a:ea typeface="+mn-ea"/>
                <a:cs typeface="+mn-cs"/>
              </a:rPr>
              <a:t>Cache line</a:t>
            </a:r>
          </a:p>
        </p:txBody>
      </p:sp>
      <p:sp>
        <p:nvSpPr>
          <p:cNvPr id="24" name="Rounded Rectangle 23">
            <a:extLst>
              <a:ext uri="{FF2B5EF4-FFF2-40B4-BE49-F238E27FC236}">
                <a16:creationId xmlns:a16="http://schemas.microsoft.com/office/drawing/2014/main" id="{A99B4CFE-4204-364C-96B5-F774A3E35100}"/>
              </a:ext>
            </a:extLst>
          </p:cNvPr>
          <p:cNvSpPr/>
          <p:nvPr/>
        </p:nvSpPr>
        <p:spPr>
          <a:xfrm>
            <a:off x="3984730" y="3565069"/>
            <a:ext cx="1828802" cy="679939"/>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25" name="Rounded Rectangle 24">
            <a:extLst>
              <a:ext uri="{FF2B5EF4-FFF2-40B4-BE49-F238E27FC236}">
                <a16:creationId xmlns:a16="http://schemas.microsoft.com/office/drawing/2014/main" id="{A0222559-5048-9D4F-98F7-C4F683B28688}"/>
              </a:ext>
            </a:extLst>
          </p:cNvPr>
          <p:cNvSpPr/>
          <p:nvPr/>
        </p:nvSpPr>
        <p:spPr>
          <a:xfrm>
            <a:off x="5895592" y="3565069"/>
            <a:ext cx="1828802" cy="679939"/>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44" name="Rounded Rectangle 43">
            <a:extLst>
              <a:ext uri="{FF2B5EF4-FFF2-40B4-BE49-F238E27FC236}">
                <a16:creationId xmlns:a16="http://schemas.microsoft.com/office/drawing/2014/main" id="{D23928D3-737F-9D40-AAE7-5E7D39440558}"/>
              </a:ext>
            </a:extLst>
          </p:cNvPr>
          <p:cNvSpPr/>
          <p:nvPr/>
        </p:nvSpPr>
        <p:spPr>
          <a:xfrm rot="16200000">
            <a:off x="163007" y="4209839"/>
            <a:ext cx="2438400" cy="867507"/>
          </a:xfrm>
          <a:prstGeom prst="roundRect">
            <a:avLst/>
          </a:prstGeom>
          <a:solidFill>
            <a:srgbClr val="F4F4F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Decoder</a:t>
            </a:r>
          </a:p>
        </p:txBody>
      </p:sp>
      <p:sp>
        <p:nvSpPr>
          <p:cNvPr id="61" name="Rounded Rectangle 60">
            <a:extLst>
              <a:ext uri="{FF2B5EF4-FFF2-40B4-BE49-F238E27FC236}">
                <a16:creationId xmlns:a16="http://schemas.microsoft.com/office/drawing/2014/main" id="{68BEDF30-627C-A84B-B977-F4D0E3D50798}"/>
              </a:ext>
            </a:extLst>
          </p:cNvPr>
          <p:cNvSpPr/>
          <p:nvPr/>
        </p:nvSpPr>
        <p:spPr>
          <a:xfrm>
            <a:off x="2089148" y="5626502"/>
            <a:ext cx="1828802" cy="478801"/>
          </a:xfrm>
          <a:prstGeom prst="roundRect">
            <a:avLst>
              <a:gd name="adj" fmla="val 30435"/>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lumMod val="85000"/>
                    <a:lumOff val="15000"/>
                  </a:prstClr>
                </a:solidFill>
                <a:effectLst/>
                <a:uLnTx/>
                <a:uFillTx/>
                <a:latin typeface="Cambria" panose="02040503050406030204" pitchFamily="18" charset="0"/>
                <a:ea typeface="+mn-ea"/>
                <a:cs typeface="+mn-cs"/>
              </a:rPr>
              <a:t>READ</a:t>
            </a:r>
          </a:p>
        </p:txBody>
      </p:sp>
      <p:sp>
        <p:nvSpPr>
          <p:cNvPr id="62" name="Rounded Rectangle 61">
            <a:extLst>
              <a:ext uri="{FF2B5EF4-FFF2-40B4-BE49-F238E27FC236}">
                <a16:creationId xmlns:a16="http://schemas.microsoft.com/office/drawing/2014/main" id="{8DA65B50-2F49-064E-8E65-DADE2D95C5B2}"/>
              </a:ext>
            </a:extLst>
          </p:cNvPr>
          <p:cNvSpPr/>
          <p:nvPr/>
        </p:nvSpPr>
        <p:spPr>
          <a:xfrm>
            <a:off x="5829544" y="5619758"/>
            <a:ext cx="1828802" cy="478801"/>
          </a:xfrm>
          <a:prstGeom prst="roundRect">
            <a:avLst>
              <a:gd name="adj" fmla="val 30435"/>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lumMod val="85000"/>
                    <a:lumOff val="15000"/>
                  </a:prstClr>
                </a:solidFill>
                <a:effectLst/>
                <a:uLnTx/>
                <a:uFillTx/>
                <a:latin typeface="Cambria" panose="02040503050406030204" pitchFamily="18" charset="0"/>
                <a:ea typeface="+mn-ea"/>
                <a:cs typeface="+mn-cs"/>
              </a:rPr>
              <a:t>READ</a:t>
            </a:r>
          </a:p>
        </p:txBody>
      </p:sp>
    </p:spTree>
    <p:extLst>
      <p:ext uri="{BB962C8B-B14F-4D97-AF65-F5344CB8AC3E}">
        <p14:creationId xmlns:p14="http://schemas.microsoft.com/office/powerpoint/2010/main" val="2702995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8"/>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9"/>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7"/>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3"/>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4"/>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5"/>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7"/>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18"/>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9"/>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3"/>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24"/>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1"/>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2"/>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25"/>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20"/>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33"/>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22" presetClass="entr" presetSubtype="8" fill="hold" nodeType="clickEffect">
                                  <p:stCondLst>
                                    <p:cond delay="0"/>
                                  </p:stCondLst>
                                  <p:childTnLst>
                                    <p:set>
                                      <p:cBhvr>
                                        <p:cTn id="70" dur="1" fill="hold">
                                          <p:stCondLst>
                                            <p:cond delay="0"/>
                                          </p:stCondLst>
                                        </p:cTn>
                                        <p:tgtEl>
                                          <p:spTgt spid="21"/>
                                        </p:tgtEl>
                                        <p:attrNameLst>
                                          <p:attrName>style.visibility</p:attrName>
                                        </p:attrNameLst>
                                      </p:cBhvr>
                                      <p:to>
                                        <p:strVal val="visible"/>
                                      </p:to>
                                    </p:set>
                                    <p:animEffect transition="in" filter="wipe(left)">
                                      <p:cBhvr>
                                        <p:cTn id="71" dur="1000"/>
                                        <p:tgtEl>
                                          <p:spTgt spid="21"/>
                                        </p:tgtEl>
                                      </p:cBhvr>
                                    </p:animEffect>
                                  </p:childTnLst>
                                </p:cTn>
                              </p:par>
                            </p:childTnLst>
                          </p:cTn>
                        </p:par>
                      </p:childTnLst>
                    </p:cTn>
                  </p:par>
                  <p:par>
                    <p:cTn id="72" fill="hold">
                      <p:stCondLst>
                        <p:cond delay="indefinite"/>
                      </p:stCondLst>
                      <p:childTnLst>
                        <p:par>
                          <p:cTn id="73" fill="hold">
                            <p:stCondLst>
                              <p:cond delay="0"/>
                            </p:stCondLst>
                            <p:childTnLst>
                              <p:par>
                                <p:cTn id="74" presetID="22" presetClass="entr" presetSubtype="1" fill="hold" nodeType="clickEffect">
                                  <p:stCondLst>
                                    <p:cond delay="0"/>
                                  </p:stCondLst>
                                  <p:childTnLst>
                                    <p:set>
                                      <p:cBhvr>
                                        <p:cTn id="75" dur="1" fill="hold">
                                          <p:stCondLst>
                                            <p:cond delay="0"/>
                                          </p:stCondLst>
                                        </p:cTn>
                                        <p:tgtEl>
                                          <p:spTgt spid="34"/>
                                        </p:tgtEl>
                                        <p:attrNameLst>
                                          <p:attrName>style.visibility</p:attrName>
                                        </p:attrNameLst>
                                      </p:cBhvr>
                                      <p:to>
                                        <p:strVal val="visible"/>
                                      </p:to>
                                    </p:set>
                                    <p:animEffect transition="in" filter="wipe(up)">
                                      <p:cBhvr>
                                        <p:cTn id="76" dur="500"/>
                                        <p:tgtEl>
                                          <p:spTgt spid="34"/>
                                        </p:tgtEl>
                                      </p:cBhvr>
                                    </p:animEffect>
                                  </p:childTnLst>
                                </p:cTn>
                              </p:par>
                              <p:par>
                                <p:cTn id="77" presetID="22" presetClass="entr" presetSubtype="1" fill="hold" grpId="0" nodeType="withEffect">
                                  <p:stCondLst>
                                    <p:cond delay="300"/>
                                  </p:stCondLst>
                                  <p:childTnLst>
                                    <p:set>
                                      <p:cBhvr>
                                        <p:cTn id="78" dur="1" fill="hold">
                                          <p:stCondLst>
                                            <p:cond delay="0"/>
                                          </p:stCondLst>
                                        </p:cTn>
                                        <p:tgtEl>
                                          <p:spTgt spid="22"/>
                                        </p:tgtEl>
                                        <p:attrNameLst>
                                          <p:attrName>style.visibility</p:attrName>
                                        </p:attrNameLst>
                                      </p:cBhvr>
                                      <p:to>
                                        <p:strVal val="visible"/>
                                      </p:to>
                                    </p:set>
                                    <p:animEffect transition="in" filter="wipe(up)">
                                      <p:cBhvr>
                                        <p:cTn id="79" dur="1000"/>
                                        <p:tgtEl>
                                          <p:spTgt spid="22"/>
                                        </p:tgtEl>
                                      </p:cBhvr>
                                    </p:animEffect>
                                  </p:childTnLst>
                                </p:cTn>
                              </p:par>
                              <p:par>
                                <p:cTn id="80" presetID="22" presetClass="exit" presetSubtype="1" fill="hold" nodeType="withEffect">
                                  <p:stCondLst>
                                    <p:cond delay="400"/>
                                  </p:stCondLst>
                                  <p:childTnLst>
                                    <p:animEffect transition="out" filter="wipe(up)">
                                      <p:cBhvr>
                                        <p:cTn id="81" dur="500"/>
                                        <p:tgtEl>
                                          <p:spTgt spid="34"/>
                                        </p:tgtEl>
                                      </p:cBhvr>
                                    </p:animEffect>
                                    <p:set>
                                      <p:cBhvr>
                                        <p:cTn id="82" dur="1" fill="hold">
                                          <p:stCondLst>
                                            <p:cond delay="499"/>
                                          </p:stCondLst>
                                        </p:cTn>
                                        <p:tgtEl>
                                          <p:spTgt spid="34"/>
                                        </p:tgtEl>
                                        <p:attrNameLst>
                                          <p:attrName>style.visibility</p:attrName>
                                        </p:attrNameLst>
                                      </p:cBhvr>
                                      <p:to>
                                        <p:strVal val="hidden"/>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29"/>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22" presetClass="exit" presetSubtype="2" fill="hold" nodeType="clickEffect">
                                  <p:stCondLst>
                                    <p:cond delay="0"/>
                                  </p:stCondLst>
                                  <p:childTnLst>
                                    <p:animEffect transition="out" filter="wipe(right)">
                                      <p:cBhvr>
                                        <p:cTn id="90" dur="1000"/>
                                        <p:tgtEl>
                                          <p:spTgt spid="21"/>
                                        </p:tgtEl>
                                      </p:cBhvr>
                                    </p:animEffect>
                                    <p:set>
                                      <p:cBhvr>
                                        <p:cTn id="91" dur="1" fill="hold">
                                          <p:stCondLst>
                                            <p:cond delay="999"/>
                                          </p:stCondLst>
                                        </p:cTn>
                                        <p:tgtEl>
                                          <p:spTgt spid="21"/>
                                        </p:tgtEl>
                                        <p:attrNameLst>
                                          <p:attrName>style.visibility</p:attrName>
                                        </p:attrNameLst>
                                      </p:cBhvr>
                                      <p:to>
                                        <p:strVal val="hidden"/>
                                      </p:to>
                                    </p:set>
                                  </p:childTnLst>
                                </p:cTn>
                              </p:par>
                              <p:par>
                                <p:cTn id="92" presetID="1" presetClass="exit" presetSubtype="0" fill="hold" grpId="1" nodeType="withEffect">
                                  <p:stCondLst>
                                    <p:cond delay="0"/>
                                  </p:stCondLst>
                                  <p:childTnLst>
                                    <p:set>
                                      <p:cBhvr>
                                        <p:cTn id="93" dur="1" fill="hold">
                                          <p:stCondLst>
                                            <p:cond delay="0"/>
                                          </p:stCondLst>
                                        </p:cTn>
                                        <p:tgtEl>
                                          <p:spTgt spid="22"/>
                                        </p:tgtEl>
                                        <p:attrNameLst>
                                          <p:attrName>style.visibility</p:attrName>
                                        </p:attrNameLst>
                                      </p:cBhvr>
                                      <p:to>
                                        <p:strVal val="hidden"/>
                                      </p:to>
                                    </p:set>
                                  </p:childTnLst>
                                </p:cTn>
                              </p:par>
                              <p:par>
                                <p:cTn id="94" presetID="1" presetClass="exit" presetSubtype="0" fill="hold" grpId="1" nodeType="withEffect">
                                  <p:stCondLst>
                                    <p:cond delay="0"/>
                                  </p:stCondLst>
                                  <p:childTnLst>
                                    <p:set>
                                      <p:cBhvr>
                                        <p:cTn id="95" dur="1" fill="hold">
                                          <p:stCondLst>
                                            <p:cond delay="0"/>
                                          </p:stCondLst>
                                        </p:cTn>
                                        <p:tgtEl>
                                          <p:spTgt spid="29"/>
                                        </p:tgtEl>
                                        <p:attrNameLst>
                                          <p:attrName>style.visibility</p:attrName>
                                        </p:attrNameLst>
                                      </p:cBhvr>
                                      <p:to>
                                        <p:strVal val="hidden"/>
                                      </p:to>
                                    </p:set>
                                  </p:childTnLst>
                                </p:cTn>
                              </p:par>
                            </p:childTnLst>
                          </p:cTn>
                        </p:par>
                      </p:childTnLst>
                    </p:cTn>
                  </p:par>
                  <p:par>
                    <p:cTn id="96" fill="hold">
                      <p:stCondLst>
                        <p:cond delay="indefinite"/>
                      </p:stCondLst>
                      <p:childTnLst>
                        <p:par>
                          <p:cTn id="97" fill="hold">
                            <p:stCondLst>
                              <p:cond delay="0"/>
                            </p:stCondLst>
                            <p:childTnLst>
                              <p:par>
                                <p:cTn id="98" presetID="22" presetClass="entr" presetSubtype="8" fill="hold" nodeType="clickEffect">
                                  <p:stCondLst>
                                    <p:cond delay="0"/>
                                  </p:stCondLst>
                                  <p:childTnLst>
                                    <p:set>
                                      <p:cBhvr>
                                        <p:cTn id="99" dur="1" fill="hold">
                                          <p:stCondLst>
                                            <p:cond delay="0"/>
                                          </p:stCondLst>
                                        </p:cTn>
                                        <p:tgtEl>
                                          <p:spTgt spid="30"/>
                                        </p:tgtEl>
                                        <p:attrNameLst>
                                          <p:attrName>style.visibility</p:attrName>
                                        </p:attrNameLst>
                                      </p:cBhvr>
                                      <p:to>
                                        <p:strVal val="visible"/>
                                      </p:to>
                                    </p:set>
                                    <p:animEffect transition="in" filter="wipe(left)">
                                      <p:cBhvr>
                                        <p:cTn id="100" dur="1000"/>
                                        <p:tgtEl>
                                          <p:spTgt spid="30"/>
                                        </p:tgtEl>
                                      </p:cBhvr>
                                    </p:animEffect>
                                  </p:childTnLst>
                                </p:cTn>
                              </p:par>
                            </p:childTnLst>
                          </p:cTn>
                        </p:par>
                      </p:childTnLst>
                    </p:cTn>
                  </p:par>
                  <p:par>
                    <p:cTn id="101" fill="hold">
                      <p:stCondLst>
                        <p:cond delay="indefinite"/>
                      </p:stCondLst>
                      <p:childTnLst>
                        <p:par>
                          <p:cTn id="102" fill="hold">
                            <p:stCondLst>
                              <p:cond delay="0"/>
                            </p:stCondLst>
                            <p:childTnLst>
                              <p:par>
                                <p:cTn id="103" presetID="22" presetClass="entr" presetSubtype="1" fill="hold" nodeType="clickEffect">
                                  <p:stCondLst>
                                    <p:cond delay="0"/>
                                  </p:stCondLst>
                                  <p:childTnLst>
                                    <p:set>
                                      <p:cBhvr>
                                        <p:cTn id="104" dur="1" fill="hold">
                                          <p:stCondLst>
                                            <p:cond delay="0"/>
                                          </p:stCondLst>
                                        </p:cTn>
                                        <p:tgtEl>
                                          <p:spTgt spid="46"/>
                                        </p:tgtEl>
                                        <p:attrNameLst>
                                          <p:attrName>style.visibility</p:attrName>
                                        </p:attrNameLst>
                                      </p:cBhvr>
                                      <p:to>
                                        <p:strVal val="visible"/>
                                      </p:to>
                                    </p:set>
                                    <p:animEffect transition="in" filter="wipe(up)">
                                      <p:cBhvr>
                                        <p:cTn id="105" dur="500"/>
                                        <p:tgtEl>
                                          <p:spTgt spid="46"/>
                                        </p:tgtEl>
                                      </p:cBhvr>
                                    </p:animEffect>
                                  </p:childTnLst>
                                </p:cTn>
                              </p:par>
                              <p:par>
                                <p:cTn id="106" presetID="22" presetClass="exit" presetSubtype="1" fill="hold" nodeType="withEffect">
                                  <p:stCondLst>
                                    <p:cond delay="400"/>
                                  </p:stCondLst>
                                  <p:childTnLst>
                                    <p:animEffect transition="out" filter="wipe(up)">
                                      <p:cBhvr>
                                        <p:cTn id="107" dur="500"/>
                                        <p:tgtEl>
                                          <p:spTgt spid="46"/>
                                        </p:tgtEl>
                                      </p:cBhvr>
                                    </p:animEffect>
                                    <p:set>
                                      <p:cBhvr>
                                        <p:cTn id="108" dur="1" fill="hold">
                                          <p:stCondLst>
                                            <p:cond delay="499"/>
                                          </p:stCondLst>
                                        </p:cTn>
                                        <p:tgtEl>
                                          <p:spTgt spid="46"/>
                                        </p:tgtEl>
                                        <p:attrNameLst>
                                          <p:attrName>style.visibility</p:attrName>
                                        </p:attrNameLst>
                                      </p:cBhvr>
                                      <p:to>
                                        <p:strVal val="hidden"/>
                                      </p:to>
                                    </p:set>
                                  </p:childTnLst>
                                </p:cTn>
                              </p:par>
                              <p:par>
                                <p:cTn id="109" presetID="22" presetClass="entr" presetSubtype="1" fill="hold" grpId="0" nodeType="withEffect">
                                  <p:stCondLst>
                                    <p:cond delay="300"/>
                                  </p:stCondLst>
                                  <p:childTnLst>
                                    <p:set>
                                      <p:cBhvr>
                                        <p:cTn id="110" dur="1" fill="hold">
                                          <p:stCondLst>
                                            <p:cond delay="0"/>
                                          </p:stCondLst>
                                        </p:cTn>
                                        <p:tgtEl>
                                          <p:spTgt spid="45"/>
                                        </p:tgtEl>
                                        <p:attrNameLst>
                                          <p:attrName>style.visibility</p:attrName>
                                        </p:attrNameLst>
                                      </p:cBhvr>
                                      <p:to>
                                        <p:strVal val="visible"/>
                                      </p:to>
                                    </p:set>
                                    <p:animEffect transition="in" filter="wipe(up)">
                                      <p:cBhvr>
                                        <p:cTn id="111" dur="500"/>
                                        <p:tgtEl>
                                          <p:spTgt spid="45"/>
                                        </p:tgtEl>
                                      </p:cBhvr>
                                    </p:animEffect>
                                  </p:childTnLst>
                                </p:cTn>
                              </p:par>
                            </p:childTnLst>
                          </p:cTn>
                        </p:par>
                      </p:childTnLst>
                    </p:cTn>
                  </p:par>
                  <p:par>
                    <p:cTn id="112" fill="hold">
                      <p:stCondLst>
                        <p:cond delay="indefinite"/>
                      </p:stCondLst>
                      <p:childTnLst>
                        <p:par>
                          <p:cTn id="113" fill="hold">
                            <p:stCondLst>
                              <p:cond delay="0"/>
                            </p:stCondLst>
                            <p:childTnLst>
                              <p:par>
                                <p:cTn id="114" presetID="1" presetClass="entr" presetSubtype="0" fill="hold" grpId="0" nodeType="clickEffect">
                                  <p:stCondLst>
                                    <p:cond delay="0"/>
                                  </p:stCondLst>
                                  <p:childTnLst>
                                    <p:set>
                                      <p:cBhvr>
                                        <p:cTn id="115" dur="1" fill="hold">
                                          <p:stCondLst>
                                            <p:cond delay="0"/>
                                          </p:stCondLst>
                                        </p:cTn>
                                        <p:tgtEl>
                                          <p:spTgt spid="56"/>
                                        </p:tgtEl>
                                        <p:attrNameLst>
                                          <p:attrName>style.visibility</p:attrName>
                                        </p:attrNameLst>
                                      </p:cBhvr>
                                      <p:to>
                                        <p:strVal val="visible"/>
                                      </p:to>
                                    </p:set>
                                  </p:childTnLst>
                                </p:cTn>
                              </p:par>
                            </p:childTnLst>
                          </p:cTn>
                        </p:par>
                      </p:childTnLst>
                    </p:cTn>
                  </p:par>
                  <p:par>
                    <p:cTn id="116" fill="hold">
                      <p:stCondLst>
                        <p:cond delay="indefinite"/>
                      </p:stCondLst>
                      <p:childTnLst>
                        <p:par>
                          <p:cTn id="117" fill="hold">
                            <p:stCondLst>
                              <p:cond delay="0"/>
                            </p:stCondLst>
                            <p:childTnLst>
                              <p:par>
                                <p:cTn id="118" presetID="1" presetClass="exit" presetSubtype="0" fill="hold" grpId="1" nodeType="clickEffect">
                                  <p:stCondLst>
                                    <p:cond delay="0"/>
                                  </p:stCondLst>
                                  <p:childTnLst>
                                    <p:set>
                                      <p:cBhvr>
                                        <p:cTn id="119" dur="1" fill="hold">
                                          <p:stCondLst>
                                            <p:cond delay="0"/>
                                          </p:stCondLst>
                                        </p:cTn>
                                        <p:tgtEl>
                                          <p:spTgt spid="56"/>
                                        </p:tgtEl>
                                        <p:attrNameLst>
                                          <p:attrName>style.visibility</p:attrName>
                                        </p:attrNameLst>
                                      </p:cBhvr>
                                      <p:to>
                                        <p:strVal val="hidden"/>
                                      </p:to>
                                    </p:set>
                                  </p:childTnLst>
                                </p:cTn>
                              </p:par>
                              <p:par>
                                <p:cTn id="120" presetID="22" presetClass="exit" presetSubtype="4" fill="hold" nodeType="withEffect">
                                  <p:stCondLst>
                                    <p:cond delay="0"/>
                                  </p:stCondLst>
                                  <p:childTnLst>
                                    <p:animEffect transition="out" filter="wipe(down)">
                                      <p:cBhvr>
                                        <p:cTn id="121" dur="10"/>
                                        <p:tgtEl>
                                          <p:spTgt spid="30"/>
                                        </p:tgtEl>
                                      </p:cBhvr>
                                    </p:animEffect>
                                    <p:set>
                                      <p:cBhvr>
                                        <p:cTn id="122" dur="1" fill="hold">
                                          <p:stCondLst>
                                            <p:cond delay="9"/>
                                          </p:stCondLst>
                                        </p:cTn>
                                        <p:tgtEl>
                                          <p:spTgt spid="30"/>
                                        </p:tgtEl>
                                        <p:attrNameLst>
                                          <p:attrName>style.visibility</p:attrName>
                                        </p:attrNameLst>
                                      </p:cBhvr>
                                      <p:to>
                                        <p:strVal val="hidden"/>
                                      </p:to>
                                    </p:set>
                                  </p:childTnLst>
                                </p:cTn>
                              </p:par>
                              <p:par>
                                <p:cTn id="123" presetID="22" presetClass="entr" presetSubtype="8" fill="hold" nodeType="withEffect">
                                  <p:stCondLst>
                                    <p:cond delay="0"/>
                                  </p:stCondLst>
                                  <p:childTnLst>
                                    <p:set>
                                      <p:cBhvr>
                                        <p:cTn id="124" dur="1" fill="hold">
                                          <p:stCondLst>
                                            <p:cond delay="0"/>
                                          </p:stCondLst>
                                        </p:cTn>
                                        <p:tgtEl>
                                          <p:spTgt spid="59"/>
                                        </p:tgtEl>
                                        <p:attrNameLst>
                                          <p:attrName>style.visibility</p:attrName>
                                        </p:attrNameLst>
                                      </p:cBhvr>
                                      <p:to>
                                        <p:strVal val="visible"/>
                                      </p:to>
                                    </p:set>
                                    <p:animEffect transition="in" filter="wipe(left)">
                                      <p:cBhvr>
                                        <p:cTn id="125" dur="10"/>
                                        <p:tgtEl>
                                          <p:spTgt spid="59"/>
                                        </p:tgtEl>
                                      </p:cBhvr>
                                    </p:animEffect>
                                  </p:childTnLst>
                                </p:cTn>
                              </p:par>
                              <p:par>
                                <p:cTn id="126" presetID="1" presetClass="entr" presetSubtype="0" fill="hold" grpId="0" nodeType="withEffect">
                                  <p:stCondLst>
                                    <p:cond delay="0"/>
                                  </p:stCondLst>
                                  <p:childTnLst>
                                    <p:set>
                                      <p:cBhvr>
                                        <p:cTn id="127" dur="1" fill="hold">
                                          <p:stCondLst>
                                            <p:cond delay="0"/>
                                          </p:stCondLst>
                                        </p:cTn>
                                        <p:tgtEl>
                                          <p:spTgt spid="62"/>
                                        </p:tgtEl>
                                        <p:attrNameLst>
                                          <p:attrName>style.visibility</p:attrName>
                                        </p:attrNameLst>
                                      </p:cBhvr>
                                      <p:to>
                                        <p:strVal val="visible"/>
                                      </p:to>
                                    </p:set>
                                  </p:childTnLst>
                                </p:cTn>
                              </p:par>
                            </p:childTnLst>
                          </p:cTn>
                        </p:par>
                      </p:childTnLst>
                    </p:cTn>
                  </p:par>
                  <p:par>
                    <p:cTn id="128" fill="hold">
                      <p:stCondLst>
                        <p:cond delay="indefinite"/>
                      </p:stCondLst>
                      <p:childTnLst>
                        <p:par>
                          <p:cTn id="129" fill="hold">
                            <p:stCondLst>
                              <p:cond delay="0"/>
                            </p:stCondLst>
                            <p:childTnLst>
                              <p:par>
                                <p:cTn id="130" presetID="22" presetClass="exit" presetSubtype="2" fill="hold" nodeType="clickEffect">
                                  <p:stCondLst>
                                    <p:cond delay="0"/>
                                  </p:stCondLst>
                                  <p:childTnLst>
                                    <p:animEffect transition="out" filter="wipe(right)">
                                      <p:cBhvr>
                                        <p:cTn id="131" dur="10"/>
                                        <p:tgtEl>
                                          <p:spTgt spid="59"/>
                                        </p:tgtEl>
                                      </p:cBhvr>
                                    </p:animEffect>
                                    <p:set>
                                      <p:cBhvr>
                                        <p:cTn id="132" dur="1" fill="hold">
                                          <p:stCondLst>
                                            <p:cond delay="9"/>
                                          </p:stCondLst>
                                        </p:cTn>
                                        <p:tgtEl>
                                          <p:spTgt spid="59"/>
                                        </p:tgtEl>
                                        <p:attrNameLst>
                                          <p:attrName>style.visibility</p:attrName>
                                        </p:attrNameLst>
                                      </p:cBhvr>
                                      <p:to>
                                        <p:strVal val="hidden"/>
                                      </p:to>
                                    </p:set>
                                  </p:childTnLst>
                                </p:cTn>
                              </p:par>
                              <p:par>
                                <p:cTn id="133" presetID="22" presetClass="entr" presetSubtype="8" fill="hold" nodeType="withEffect">
                                  <p:stCondLst>
                                    <p:cond delay="0"/>
                                  </p:stCondLst>
                                  <p:childTnLst>
                                    <p:set>
                                      <p:cBhvr>
                                        <p:cTn id="134" dur="1" fill="hold">
                                          <p:stCondLst>
                                            <p:cond delay="0"/>
                                          </p:stCondLst>
                                        </p:cTn>
                                        <p:tgtEl>
                                          <p:spTgt spid="60"/>
                                        </p:tgtEl>
                                        <p:attrNameLst>
                                          <p:attrName>style.visibility</p:attrName>
                                        </p:attrNameLst>
                                      </p:cBhvr>
                                      <p:to>
                                        <p:strVal val="visible"/>
                                      </p:to>
                                    </p:set>
                                    <p:animEffect transition="in" filter="wipe(left)">
                                      <p:cBhvr>
                                        <p:cTn id="135" dur="10"/>
                                        <p:tgtEl>
                                          <p:spTgt spid="60"/>
                                        </p:tgtEl>
                                      </p:cBhvr>
                                    </p:animEffect>
                                  </p:childTnLst>
                                </p:cTn>
                              </p:par>
                              <p:par>
                                <p:cTn id="136" presetID="1" presetClass="entr" presetSubtype="0" fill="hold" grpId="0" nodeType="withEffect">
                                  <p:stCondLst>
                                    <p:cond delay="0"/>
                                  </p:stCondLst>
                                  <p:childTnLst>
                                    <p:set>
                                      <p:cBhvr>
                                        <p:cTn id="137" dur="1" fill="hold">
                                          <p:stCondLst>
                                            <p:cond delay="0"/>
                                          </p:stCondLst>
                                        </p:cTn>
                                        <p:tgtEl>
                                          <p:spTgt spid="61"/>
                                        </p:tgtEl>
                                        <p:attrNameLst>
                                          <p:attrName>style.visibility</p:attrName>
                                        </p:attrNameLst>
                                      </p:cBhvr>
                                      <p:to>
                                        <p:strVal val="visible"/>
                                      </p:to>
                                    </p:set>
                                  </p:childTnLst>
                                </p:cTn>
                              </p:par>
                              <p:par>
                                <p:cTn id="138" presetID="1" presetClass="exit" presetSubtype="0" fill="hold" grpId="1" nodeType="withEffect">
                                  <p:stCondLst>
                                    <p:cond delay="0"/>
                                  </p:stCondLst>
                                  <p:childTnLst>
                                    <p:set>
                                      <p:cBhvr>
                                        <p:cTn id="139" dur="1" fill="hold">
                                          <p:stCondLst>
                                            <p:cond delay="0"/>
                                          </p:stCondLst>
                                        </p:cTn>
                                        <p:tgtEl>
                                          <p:spTgt spid="62"/>
                                        </p:tgtEl>
                                        <p:attrNameLst>
                                          <p:attrName>style.visibility</p:attrName>
                                        </p:attrNameLst>
                                      </p:cBhvr>
                                      <p:to>
                                        <p:strVal val="hidden"/>
                                      </p:to>
                                    </p:set>
                                  </p:childTnLst>
                                </p:cTn>
                              </p:par>
                            </p:childTnLst>
                          </p:cTn>
                        </p:par>
                      </p:childTnLst>
                    </p:cTn>
                  </p:par>
                  <p:par>
                    <p:cTn id="140" fill="hold">
                      <p:stCondLst>
                        <p:cond delay="indefinite"/>
                      </p:stCondLst>
                      <p:childTnLst>
                        <p:par>
                          <p:cTn id="141" fill="hold">
                            <p:stCondLst>
                              <p:cond delay="0"/>
                            </p:stCondLst>
                            <p:childTnLst>
                              <p:par>
                                <p:cTn id="142" presetID="22" presetClass="exit" presetSubtype="2" fill="hold" nodeType="clickEffect">
                                  <p:stCondLst>
                                    <p:cond delay="0"/>
                                  </p:stCondLst>
                                  <p:childTnLst>
                                    <p:animEffect transition="out" filter="wipe(right)">
                                      <p:cBhvr>
                                        <p:cTn id="143" dur="10"/>
                                        <p:tgtEl>
                                          <p:spTgt spid="60"/>
                                        </p:tgtEl>
                                      </p:cBhvr>
                                    </p:animEffect>
                                    <p:set>
                                      <p:cBhvr>
                                        <p:cTn id="144" dur="1" fill="hold">
                                          <p:stCondLst>
                                            <p:cond delay="9"/>
                                          </p:stCondLst>
                                        </p:cTn>
                                        <p:tgtEl>
                                          <p:spTgt spid="60"/>
                                        </p:tgtEl>
                                        <p:attrNameLst>
                                          <p:attrName>style.visibility</p:attrName>
                                        </p:attrNameLst>
                                      </p:cBhvr>
                                      <p:to>
                                        <p:strVal val="hidden"/>
                                      </p:to>
                                    </p:set>
                                  </p:childTnLst>
                                </p:cTn>
                              </p:par>
                              <p:par>
                                <p:cTn id="145" presetID="1" presetClass="exit" presetSubtype="0" fill="hold" grpId="1" nodeType="withEffect">
                                  <p:stCondLst>
                                    <p:cond delay="0"/>
                                  </p:stCondLst>
                                  <p:childTnLst>
                                    <p:set>
                                      <p:cBhvr>
                                        <p:cTn id="146" dur="1" fill="hold">
                                          <p:stCondLst>
                                            <p:cond delay="0"/>
                                          </p:stCondLst>
                                        </p:cTn>
                                        <p:tgtEl>
                                          <p:spTgt spid="6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12" grpId="0"/>
      <p:bldP spid="13" grpId="0"/>
      <p:bldP spid="14" grpId="0"/>
      <p:bldP spid="15" grpId="0"/>
      <p:bldP spid="16" grpId="0"/>
      <p:bldP spid="20" grpId="0" animBg="1"/>
      <p:bldP spid="22" grpId="0" animBg="1"/>
      <p:bldP spid="22" grpId="1" animBg="1"/>
      <p:bldP spid="27" grpId="0"/>
      <p:bldP spid="29" grpId="0" animBg="1"/>
      <p:bldP spid="29" grpId="1" animBg="1"/>
      <p:bldP spid="31" grpId="0" animBg="1"/>
      <p:bldP spid="32" grpId="0" animBg="1"/>
      <p:bldP spid="33" grpId="0" animBg="1"/>
      <p:bldP spid="45" grpId="0" animBg="1"/>
      <p:bldP spid="56" grpId="0" animBg="1"/>
      <p:bldP spid="56" grpId="1" animBg="1"/>
      <p:bldP spid="23" grpId="0" animBg="1"/>
      <p:bldP spid="24" grpId="0" animBg="1"/>
      <p:bldP spid="25" grpId="0" animBg="1"/>
      <p:bldP spid="44" grpId="0" animBg="1"/>
      <p:bldP spid="61" grpId="0" animBg="1"/>
      <p:bldP spid="61" grpId="1" animBg="1"/>
      <p:bldP spid="62" grpId="0" animBg="1"/>
      <p:bldP spid="62" grpId="1" animBg="1"/>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880CBF-51D1-154F-ADFA-91C589471725}"/>
              </a:ext>
            </a:extLst>
          </p:cNvPr>
          <p:cNvSpPr>
            <a:spLocks noGrp="1"/>
          </p:cNvSpPr>
          <p:nvPr>
            <p:ph type="title"/>
          </p:nvPr>
        </p:nvSpPr>
        <p:spPr/>
        <p:txBody>
          <a:bodyPr/>
          <a:lstStyle/>
          <a:p>
            <a:r>
              <a:rPr lang="en-US" b="1" dirty="0"/>
              <a:t>D-</a:t>
            </a:r>
            <a:r>
              <a:rPr lang="en-US" b="1" dirty="0" err="1"/>
              <a:t>RaNGe</a:t>
            </a:r>
            <a:r>
              <a:rPr lang="en-US" b="1" dirty="0"/>
              <a:t>: Access Pattern</a:t>
            </a:r>
          </a:p>
        </p:txBody>
      </p:sp>
      <p:sp>
        <p:nvSpPr>
          <p:cNvPr id="3" name="Content Placeholder 2">
            <a:extLst>
              <a:ext uri="{FF2B5EF4-FFF2-40B4-BE49-F238E27FC236}">
                <a16:creationId xmlns:a16="http://schemas.microsoft.com/office/drawing/2014/main" id="{99BA488E-D5BA-5F4A-8B99-ACD37DC3CD80}"/>
              </a:ext>
            </a:extLst>
          </p:cNvPr>
          <p:cNvSpPr>
            <a:spLocks noGrp="1"/>
          </p:cNvSpPr>
          <p:nvPr>
            <p:ph idx="1"/>
          </p:nvPr>
        </p:nvSpPr>
        <p:spPr/>
        <p:txBody>
          <a:bodyPr/>
          <a:lstStyle/>
          <a:p>
            <a:pPr>
              <a:tabLst>
                <a:tab pos="5654675" algn="l"/>
              </a:tabLst>
            </a:pPr>
            <a:r>
              <a:rPr lang="en-US" sz="3200" dirty="0"/>
              <a:t>To maximize the bits that are accessed </a:t>
            </a:r>
            <a:r>
              <a:rPr lang="en-US" sz="3200" b="1" dirty="0">
                <a:solidFill>
                  <a:schemeClr val="accent5"/>
                </a:solidFill>
              </a:rPr>
              <a:t>immediately following activation</a:t>
            </a:r>
            <a:r>
              <a:rPr lang="en-US" sz="3200" dirty="0"/>
              <a:t>, we alternate accesses to distinct rows </a:t>
            </a:r>
            <a:r>
              <a:rPr lang="en-US" sz="3200" b="1" dirty="0"/>
              <a:t>in each bank</a:t>
            </a:r>
          </a:p>
          <a:p>
            <a:pPr lvl="1">
              <a:tabLst>
                <a:tab pos="5654675" algn="l"/>
              </a:tabLst>
            </a:pPr>
            <a:r>
              <a:rPr lang="en-US" sz="2400" b="1" dirty="0"/>
              <a:t>quickly </a:t>
            </a:r>
            <a:r>
              <a:rPr lang="en-US" sz="2400" dirty="0"/>
              <a:t>generate </a:t>
            </a:r>
            <a:r>
              <a:rPr lang="en-US" sz="2400" dirty="0" err="1"/>
              <a:t>tRCD</a:t>
            </a:r>
            <a:r>
              <a:rPr lang="en-US" sz="2400" dirty="0"/>
              <a:t> failures within cache lines in two rows</a:t>
            </a:r>
            <a:endParaRPr lang="en-US" sz="2400" b="1" dirty="0"/>
          </a:p>
          <a:p>
            <a:pPr lvl="1">
              <a:tabLst>
                <a:tab pos="5654675" algn="l"/>
              </a:tabLst>
            </a:pPr>
            <a:r>
              <a:rPr lang="en-US" sz="2400" b="1" dirty="0"/>
              <a:t>maximizes</a:t>
            </a:r>
            <a:r>
              <a:rPr lang="en-US" sz="2400" dirty="0"/>
              <a:t> </a:t>
            </a:r>
            <a:r>
              <a:rPr lang="en-US" sz="2400" dirty="0" err="1"/>
              <a:t>tRCD</a:t>
            </a:r>
            <a:r>
              <a:rPr lang="en-US" sz="2400" dirty="0"/>
              <a:t> failures when using reduced </a:t>
            </a:r>
            <a:r>
              <a:rPr lang="en-US" sz="2400" dirty="0" err="1"/>
              <a:t>tRCD</a:t>
            </a:r>
            <a:endParaRPr lang="en-US" sz="2400" dirty="0"/>
          </a:p>
          <a:p>
            <a:pPr lvl="1">
              <a:tabLst>
                <a:tab pos="5654675" algn="l"/>
              </a:tabLst>
            </a:pPr>
            <a:endParaRPr lang="en-US" sz="2400" dirty="0"/>
          </a:p>
        </p:txBody>
      </p:sp>
      <p:cxnSp>
        <p:nvCxnSpPr>
          <p:cNvPr id="4" name="Straight Connector 3">
            <a:extLst>
              <a:ext uri="{FF2B5EF4-FFF2-40B4-BE49-F238E27FC236}">
                <a16:creationId xmlns:a16="http://schemas.microsoft.com/office/drawing/2014/main" id="{40FB009B-2999-B040-8E30-7E2FBF9CC6A8}"/>
              </a:ext>
            </a:extLst>
          </p:cNvPr>
          <p:cNvCxnSpPr>
            <a:cxnSpLocks/>
          </p:cNvCxnSpPr>
          <p:nvPr/>
        </p:nvCxnSpPr>
        <p:spPr>
          <a:xfrm>
            <a:off x="1815961" y="3834699"/>
            <a:ext cx="6164127"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6D976B3A-4000-AB4E-89F0-0B935120D25A}"/>
              </a:ext>
            </a:extLst>
          </p:cNvPr>
          <p:cNvCxnSpPr>
            <a:cxnSpLocks/>
          </p:cNvCxnSpPr>
          <p:nvPr/>
        </p:nvCxnSpPr>
        <p:spPr>
          <a:xfrm>
            <a:off x="1815960" y="4678758"/>
            <a:ext cx="6164128"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FA39246E-A1BE-C14C-8B23-AF4B8C19065C}"/>
              </a:ext>
            </a:extLst>
          </p:cNvPr>
          <p:cNvCxnSpPr>
            <a:cxnSpLocks/>
          </p:cNvCxnSpPr>
          <p:nvPr/>
        </p:nvCxnSpPr>
        <p:spPr>
          <a:xfrm>
            <a:off x="2366945" y="3424392"/>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BA644F9A-375C-E643-A516-6CBAA4E76033}"/>
              </a:ext>
            </a:extLst>
          </p:cNvPr>
          <p:cNvCxnSpPr>
            <a:cxnSpLocks/>
          </p:cNvCxnSpPr>
          <p:nvPr/>
        </p:nvCxnSpPr>
        <p:spPr>
          <a:xfrm>
            <a:off x="3562699" y="3424392"/>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F2E20C06-91AC-4C48-BAD0-FAB21E9CA900}"/>
              </a:ext>
            </a:extLst>
          </p:cNvPr>
          <p:cNvCxnSpPr>
            <a:cxnSpLocks/>
          </p:cNvCxnSpPr>
          <p:nvPr/>
        </p:nvCxnSpPr>
        <p:spPr>
          <a:xfrm>
            <a:off x="4887407" y="3424392"/>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B64FA5B9-C8AD-6C42-888D-676F6007151A}"/>
              </a:ext>
            </a:extLst>
          </p:cNvPr>
          <p:cNvCxnSpPr>
            <a:cxnSpLocks/>
          </p:cNvCxnSpPr>
          <p:nvPr/>
        </p:nvCxnSpPr>
        <p:spPr>
          <a:xfrm>
            <a:off x="4301253" y="3424392"/>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FFC93145-FD12-D446-8483-E4ED9B9EBABB}"/>
              </a:ext>
            </a:extLst>
          </p:cNvPr>
          <p:cNvCxnSpPr>
            <a:cxnSpLocks/>
          </p:cNvCxnSpPr>
          <p:nvPr/>
        </p:nvCxnSpPr>
        <p:spPr>
          <a:xfrm>
            <a:off x="5497007" y="3424392"/>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57EE6E20-31F8-DB4F-9ACC-4F9D8229BEDB}"/>
              </a:ext>
            </a:extLst>
          </p:cNvPr>
          <p:cNvCxnSpPr>
            <a:cxnSpLocks/>
          </p:cNvCxnSpPr>
          <p:nvPr/>
        </p:nvCxnSpPr>
        <p:spPr>
          <a:xfrm>
            <a:off x="2976544" y="3424392"/>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D2B863F5-EC91-8A48-B5AF-9C7F75EAE3BE}"/>
              </a:ext>
            </a:extLst>
          </p:cNvPr>
          <p:cNvSpPr txBox="1"/>
          <p:nvPr/>
        </p:nvSpPr>
        <p:spPr>
          <a:xfrm>
            <a:off x="7980088" y="4279980"/>
            <a:ext cx="47641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13" name="TextBox 12">
            <a:extLst>
              <a:ext uri="{FF2B5EF4-FFF2-40B4-BE49-F238E27FC236}">
                <a16:creationId xmlns:a16="http://schemas.microsoft.com/office/drawing/2014/main" id="{C5AA6FDD-65C1-5F47-BA8A-572C2D752BBC}"/>
              </a:ext>
            </a:extLst>
          </p:cNvPr>
          <p:cNvSpPr txBox="1"/>
          <p:nvPr/>
        </p:nvSpPr>
        <p:spPr>
          <a:xfrm>
            <a:off x="7977213" y="3448970"/>
            <a:ext cx="47641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14" name="TextBox 13">
            <a:extLst>
              <a:ext uri="{FF2B5EF4-FFF2-40B4-BE49-F238E27FC236}">
                <a16:creationId xmlns:a16="http://schemas.microsoft.com/office/drawing/2014/main" id="{4653E78D-1456-DB4B-A5F3-A4CF419112EB}"/>
              </a:ext>
            </a:extLst>
          </p:cNvPr>
          <p:cNvSpPr txBox="1"/>
          <p:nvPr/>
        </p:nvSpPr>
        <p:spPr>
          <a:xfrm rot="5400000">
            <a:off x="3816405" y="5050609"/>
            <a:ext cx="47641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15" name="TextBox 14">
            <a:extLst>
              <a:ext uri="{FF2B5EF4-FFF2-40B4-BE49-F238E27FC236}">
                <a16:creationId xmlns:a16="http://schemas.microsoft.com/office/drawing/2014/main" id="{0B3A569E-CB6C-FF49-89D9-27426F53000D}"/>
              </a:ext>
            </a:extLst>
          </p:cNvPr>
          <p:cNvSpPr txBox="1"/>
          <p:nvPr/>
        </p:nvSpPr>
        <p:spPr>
          <a:xfrm rot="5400000">
            <a:off x="2534233" y="5066311"/>
            <a:ext cx="47641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16" name="TextBox 15">
            <a:extLst>
              <a:ext uri="{FF2B5EF4-FFF2-40B4-BE49-F238E27FC236}">
                <a16:creationId xmlns:a16="http://schemas.microsoft.com/office/drawing/2014/main" id="{771220F8-E997-0C46-A521-8D7A8B5BCCF0}"/>
              </a:ext>
            </a:extLst>
          </p:cNvPr>
          <p:cNvSpPr txBox="1"/>
          <p:nvPr/>
        </p:nvSpPr>
        <p:spPr>
          <a:xfrm rot="5400000">
            <a:off x="5726711" y="5046286"/>
            <a:ext cx="47641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cxnSp>
        <p:nvCxnSpPr>
          <p:cNvPr id="17" name="Straight Connector 16">
            <a:extLst>
              <a:ext uri="{FF2B5EF4-FFF2-40B4-BE49-F238E27FC236}">
                <a16:creationId xmlns:a16="http://schemas.microsoft.com/office/drawing/2014/main" id="{5270D6E5-E9CC-6743-B1BF-5F113E5D6C52}"/>
              </a:ext>
            </a:extLst>
          </p:cNvPr>
          <p:cNvCxnSpPr>
            <a:cxnSpLocks/>
          </p:cNvCxnSpPr>
          <p:nvPr/>
        </p:nvCxnSpPr>
        <p:spPr>
          <a:xfrm>
            <a:off x="6782343" y="3424392"/>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9BB52B65-3F3E-2B47-8C81-A2A07E538D82}"/>
              </a:ext>
            </a:extLst>
          </p:cNvPr>
          <p:cNvCxnSpPr>
            <a:cxnSpLocks/>
          </p:cNvCxnSpPr>
          <p:nvPr/>
        </p:nvCxnSpPr>
        <p:spPr>
          <a:xfrm>
            <a:off x="6196189" y="3424392"/>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C94CD26F-414D-0643-92F6-4FADC2E41302}"/>
              </a:ext>
            </a:extLst>
          </p:cNvPr>
          <p:cNvCxnSpPr>
            <a:cxnSpLocks/>
          </p:cNvCxnSpPr>
          <p:nvPr/>
        </p:nvCxnSpPr>
        <p:spPr>
          <a:xfrm>
            <a:off x="7391943" y="3424392"/>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Rounded Rectangle 19">
            <a:extLst>
              <a:ext uri="{FF2B5EF4-FFF2-40B4-BE49-F238E27FC236}">
                <a16:creationId xmlns:a16="http://schemas.microsoft.com/office/drawing/2014/main" id="{41815697-7A87-7548-A5DA-8441648A210F}"/>
              </a:ext>
            </a:extLst>
          </p:cNvPr>
          <p:cNvSpPr/>
          <p:nvPr/>
        </p:nvSpPr>
        <p:spPr>
          <a:xfrm>
            <a:off x="2073867" y="5593162"/>
            <a:ext cx="5650527" cy="539261"/>
          </a:xfrm>
          <a:prstGeom prst="roundRect">
            <a:avLst>
              <a:gd name="adj" fmla="val 50000"/>
            </a:avLst>
          </a:prstGeom>
          <a:solidFill>
            <a:srgbClr val="F4F4F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Local Row Buffer</a:t>
            </a:r>
          </a:p>
        </p:txBody>
      </p:sp>
      <p:cxnSp>
        <p:nvCxnSpPr>
          <p:cNvPr id="21" name="Straight Connector 20">
            <a:extLst>
              <a:ext uri="{FF2B5EF4-FFF2-40B4-BE49-F238E27FC236}">
                <a16:creationId xmlns:a16="http://schemas.microsoft.com/office/drawing/2014/main" id="{4415827C-632B-6D4C-8743-9D1F779987EF}"/>
              </a:ext>
            </a:extLst>
          </p:cNvPr>
          <p:cNvCxnSpPr>
            <a:cxnSpLocks/>
          </p:cNvCxnSpPr>
          <p:nvPr/>
        </p:nvCxnSpPr>
        <p:spPr>
          <a:xfrm>
            <a:off x="1645645" y="3922291"/>
            <a:ext cx="6353513" cy="0"/>
          </a:xfrm>
          <a:prstGeom prst="line">
            <a:avLst/>
          </a:prstGeom>
          <a:ln w="762000">
            <a:solidFill>
              <a:schemeClr val="accent5"/>
            </a:solidFill>
          </a:ln>
        </p:spPr>
        <p:style>
          <a:lnRef idx="1">
            <a:schemeClr val="accent1"/>
          </a:lnRef>
          <a:fillRef idx="0">
            <a:schemeClr val="accent1"/>
          </a:fillRef>
          <a:effectRef idx="0">
            <a:schemeClr val="accent1"/>
          </a:effectRef>
          <a:fontRef idx="minor">
            <a:schemeClr val="tx1"/>
          </a:fontRef>
        </p:style>
      </p:cxnSp>
      <p:sp>
        <p:nvSpPr>
          <p:cNvPr id="22" name="Rounded Rectangle 21">
            <a:extLst>
              <a:ext uri="{FF2B5EF4-FFF2-40B4-BE49-F238E27FC236}">
                <a16:creationId xmlns:a16="http://schemas.microsoft.com/office/drawing/2014/main" id="{FFCC8C0A-66AE-D741-803C-2A86E68CEE59}"/>
              </a:ext>
            </a:extLst>
          </p:cNvPr>
          <p:cNvSpPr/>
          <p:nvPr/>
        </p:nvSpPr>
        <p:spPr>
          <a:xfrm>
            <a:off x="2063181" y="5592600"/>
            <a:ext cx="5650527" cy="539261"/>
          </a:xfrm>
          <a:prstGeom prst="roundRect">
            <a:avLst>
              <a:gd name="adj" fmla="val 50000"/>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Local Row Buffer</a:t>
            </a:r>
          </a:p>
        </p:txBody>
      </p:sp>
      <p:sp>
        <p:nvSpPr>
          <p:cNvPr id="27" name="TextBox 26">
            <a:extLst>
              <a:ext uri="{FF2B5EF4-FFF2-40B4-BE49-F238E27FC236}">
                <a16:creationId xmlns:a16="http://schemas.microsoft.com/office/drawing/2014/main" id="{44EC31B2-EE16-FE40-B01E-B26FA12AACDE}"/>
              </a:ext>
            </a:extLst>
          </p:cNvPr>
          <p:cNvSpPr txBox="1"/>
          <p:nvPr/>
        </p:nvSpPr>
        <p:spPr>
          <a:xfrm rot="5400000">
            <a:off x="6998665" y="5036258"/>
            <a:ext cx="47641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29" name="Rounded Rectangle 28">
            <a:extLst>
              <a:ext uri="{FF2B5EF4-FFF2-40B4-BE49-F238E27FC236}">
                <a16:creationId xmlns:a16="http://schemas.microsoft.com/office/drawing/2014/main" id="{85DFDA5E-0954-054E-A1F0-AAD87D0233E9}"/>
              </a:ext>
            </a:extLst>
          </p:cNvPr>
          <p:cNvSpPr/>
          <p:nvPr/>
        </p:nvSpPr>
        <p:spPr>
          <a:xfrm>
            <a:off x="5847081" y="5619760"/>
            <a:ext cx="1833077" cy="478801"/>
          </a:xfrm>
          <a:prstGeom prst="roundRect">
            <a:avLst>
              <a:gd name="adj" fmla="val 30435"/>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lumMod val="85000"/>
                    <a:lumOff val="15000"/>
                  </a:prstClr>
                </a:solidFill>
                <a:effectLst/>
                <a:uLnTx/>
                <a:uFillTx/>
                <a:latin typeface="Cambria" panose="02040503050406030204" pitchFamily="18" charset="0"/>
                <a:ea typeface="+mn-ea"/>
                <a:cs typeface="+mn-cs"/>
              </a:rPr>
              <a:t>READ</a:t>
            </a:r>
          </a:p>
        </p:txBody>
      </p:sp>
      <p:cxnSp>
        <p:nvCxnSpPr>
          <p:cNvPr id="30" name="Straight Connector 29">
            <a:extLst>
              <a:ext uri="{FF2B5EF4-FFF2-40B4-BE49-F238E27FC236}">
                <a16:creationId xmlns:a16="http://schemas.microsoft.com/office/drawing/2014/main" id="{91F1164C-BF4C-D345-9DDF-84F5E957C501}"/>
              </a:ext>
            </a:extLst>
          </p:cNvPr>
          <p:cNvCxnSpPr>
            <a:cxnSpLocks/>
          </p:cNvCxnSpPr>
          <p:nvPr/>
        </p:nvCxnSpPr>
        <p:spPr>
          <a:xfrm>
            <a:off x="1645644" y="4759147"/>
            <a:ext cx="6353513" cy="0"/>
          </a:xfrm>
          <a:prstGeom prst="line">
            <a:avLst/>
          </a:prstGeom>
          <a:ln w="7620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97AE0BC9-B075-A041-B494-E4656087BB9D}"/>
              </a:ext>
            </a:extLst>
          </p:cNvPr>
          <p:cNvCxnSpPr>
            <a:cxnSpLocks/>
          </p:cNvCxnSpPr>
          <p:nvPr/>
        </p:nvCxnSpPr>
        <p:spPr>
          <a:xfrm>
            <a:off x="1645643" y="4759147"/>
            <a:ext cx="6353513" cy="0"/>
          </a:xfrm>
          <a:prstGeom prst="line">
            <a:avLst/>
          </a:prstGeom>
          <a:ln w="762000">
            <a:solidFill>
              <a:schemeClr val="accent5"/>
            </a:solidFill>
          </a:ln>
        </p:spPr>
        <p:style>
          <a:lnRef idx="1">
            <a:schemeClr val="accent1"/>
          </a:lnRef>
          <a:fillRef idx="0">
            <a:schemeClr val="accent1"/>
          </a:fillRef>
          <a:effectRef idx="0">
            <a:schemeClr val="accent1"/>
          </a:effectRef>
          <a:fontRef idx="minor">
            <a:schemeClr val="tx1"/>
          </a:fontRef>
        </p:style>
      </p:cxnSp>
      <p:sp>
        <p:nvSpPr>
          <p:cNvPr id="31" name="Rounded Rectangle 30">
            <a:extLst>
              <a:ext uri="{FF2B5EF4-FFF2-40B4-BE49-F238E27FC236}">
                <a16:creationId xmlns:a16="http://schemas.microsoft.com/office/drawing/2014/main" id="{6B884985-2508-FE4C-8E5F-F6F10BA8D661}"/>
              </a:ext>
            </a:extLst>
          </p:cNvPr>
          <p:cNvSpPr/>
          <p:nvPr/>
        </p:nvSpPr>
        <p:spPr>
          <a:xfrm>
            <a:off x="2073867" y="4409129"/>
            <a:ext cx="1828802" cy="67994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32" name="Rounded Rectangle 31">
            <a:extLst>
              <a:ext uri="{FF2B5EF4-FFF2-40B4-BE49-F238E27FC236}">
                <a16:creationId xmlns:a16="http://schemas.microsoft.com/office/drawing/2014/main" id="{E3B04ECD-7691-424E-B749-81E1F58BCC39}"/>
              </a:ext>
            </a:extLst>
          </p:cNvPr>
          <p:cNvSpPr/>
          <p:nvPr/>
        </p:nvSpPr>
        <p:spPr>
          <a:xfrm>
            <a:off x="3984730" y="4409128"/>
            <a:ext cx="1828802" cy="679942"/>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33" name="Rounded Rectangle 32">
            <a:extLst>
              <a:ext uri="{FF2B5EF4-FFF2-40B4-BE49-F238E27FC236}">
                <a16:creationId xmlns:a16="http://schemas.microsoft.com/office/drawing/2014/main" id="{70C40F1F-3326-9B49-BC91-6DD3C5492410}"/>
              </a:ext>
            </a:extLst>
          </p:cNvPr>
          <p:cNvSpPr/>
          <p:nvPr/>
        </p:nvSpPr>
        <p:spPr>
          <a:xfrm>
            <a:off x="5895592" y="4409128"/>
            <a:ext cx="1828802" cy="679942"/>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grpSp>
        <p:nvGrpSpPr>
          <p:cNvPr id="34" name="Group 33">
            <a:extLst>
              <a:ext uri="{FF2B5EF4-FFF2-40B4-BE49-F238E27FC236}">
                <a16:creationId xmlns:a16="http://schemas.microsoft.com/office/drawing/2014/main" id="{8E3402ED-A7A9-FA44-8482-CBBC351BBCAD}"/>
              </a:ext>
            </a:extLst>
          </p:cNvPr>
          <p:cNvGrpSpPr/>
          <p:nvPr/>
        </p:nvGrpSpPr>
        <p:grpSpPr>
          <a:xfrm>
            <a:off x="2189856" y="4233043"/>
            <a:ext cx="5425328" cy="1445694"/>
            <a:chOff x="2215130" y="3511029"/>
            <a:chExt cx="5425328" cy="1445694"/>
          </a:xfrm>
        </p:grpSpPr>
        <p:sp>
          <p:nvSpPr>
            <p:cNvPr id="35" name="Down Arrow 34">
              <a:extLst>
                <a:ext uri="{FF2B5EF4-FFF2-40B4-BE49-F238E27FC236}">
                  <a16:creationId xmlns:a16="http://schemas.microsoft.com/office/drawing/2014/main" id="{6C1715C0-F03E-4244-B69D-93C86F99A1E9}"/>
                </a:ext>
              </a:extLst>
            </p:cNvPr>
            <p:cNvSpPr/>
            <p:nvPr/>
          </p:nvSpPr>
          <p:spPr>
            <a:xfrm>
              <a:off x="2215130" y="3522994"/>
              <a:ext cx="399758" cy="1433729"/>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Down Arrow 35">
              <a:extLst>
                <a:ext uri="{FF2B5EF4-FFF2-40B4-BE49-F238E27FC236}">
                  <a16:creationId xmlns:a16="http://schemas.microsoft.com/office/drawing/2014/main" id="{2C5D15D1-449B-3648-B0B2-A524C3156FDE}"/>
                </a:ext>
              </a:extLst>
            </p:cNvPr>
            <p:cNvSpPr/>
            <p:nvPr/>
          </p:nvSpPr>
          <p:spPr>
            <a:xfrm>
              <a:off x="2815421" y="3519785"/>
              <a:ext cx="396793" cy="1436938"/>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Down Arrow 36">
              <a:extLst>
                <a:ext uri="{FF2B5EF4-FFF2-40B4-BE49-F238E27FC236}">
                  <a16:creationId xmlns:a16="http://schemas.microsoft.com/office/drawing/2014/main" id="{5C67D98C-C54F-BA47-9783-7D073A56E13D}"/>
                </a:ext>
              </a:extLst>
            </p:cNvPr>
            <p:cNvSpPr/>
            <p:nvPr/>
          </p:nvSpPr>
          <p:spPr>
            <a:xfrm>
              <a:off x="3381207" y="3517699"/>
              <a:ext cx="417160" cy="1434437"/>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Down Arrow 37">
              <a:extLst>
                <a:ext uri="{FF2B5EF4-FFF2-40B4-BE49-F238E27FC236}">
                  <a16:creationId xmlns:a16="http://schemas.microsoft.com/office/drawing/2014/main" id="{547F464A-483F-014B-AB2F-1ADE6D9A8919}"/>
                </a:ext>
              </a:extLst>
            </p:cNvPr>
            <p:cNvSpPr/>
            <p:nvPr/>
          </p:nvSpPr>
          <p:spPr>
            <a:xfrm>
              <a:off x="4145119" y="3518408"/>
              <a:ext cx="399758" cy="1433729"/>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Down Arrow 38">
              <a:extLst>
                <a:ext uri="{FF2B5EF4-FFF2-40B4-BE49-F238E27FC236}">
                  <a16:creationId xmlns:a16="http://schemas.microsoft.com/office/drawing/2014/main" id="{25953281-101E-5F45-9033-AB44CCA19B4F}"/>
                </a:ext>
              </a:extLst>
            </p:cNvPr>
            <p:cNvSpPr/>
            <p:nvPr/>
          </p:nvSpPr>
          <p:spPr>
            <a:xfrm>
              <a:off x="4745410" y="3515199"/>
              <a:ext cx="396793" cy="1436938"/>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Down Arrow 39">
              <a:extLst>
                <a:ext uri="{FF2B5EF4-FFF2-40B4-BE49-F238E27FC236}">
                  <a16:creationId xmlns:a16="http://schemas.microsoft.com/office/drawing/2014/main" id="{95AD0BFE-3982-834A-B985-44634B3A02C2}"/>
                </a:ext>
              </a:extLst>
            </p:cNvPr>
            <p:cNvSpPr/>
            <p:nvPr/>
          </p:nvSpPr>
          <p:spPr>
            <a:xfrm>
              <a:off x="5311196" y="3513114"/>
              <a:ext cx="417160" cy="1439022"/>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Down Arrow 40">
              <a:extLst>
                <a:ext uri="{FF2B5EF4-FFF2-40B4-BE49-F238E27FC236}">
                  <a16:creationId xmlns:a16="http://schemas.microsoft.com/office/drawing/2014/main" id="{A4F9D4BD-3EC2-6945-AE3A-E13ECE8D3DE9}"/>
                </a:ext>
              </a:extLst>
            </p:cNvPr>
            <p:cNvSpPr/>
            <p:nvPr/>
          </p:nvSpPr>
          <p:spPr>
            <a:xfrm>
              <a:off x="6057221" y="3516323"/>
              <a:ext cx="399758" cy="1433729"/>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Down Arrow 41">
              <a:extLst>
                <a:ext uri="{FF2B5EF4-FFF2-40B4-BE49-F238E27FC236}">
                  <a16:creationId xmlns:a16="http://schemas.microsoft.com/office/drawing/2014/main" id="{203E8608-5D5E-9A48-813B-677B474E5711}"/>
                </a:ext>
              </a:extLst>
            </p:cNvPr>
            <p:cNvSpPr/>
            <p:nvPr/>
          </p:nvSpPr>
          <p:spPr>
            <a:xfrm>
              <a:off x="6657512" y="3513114"/>
              <a:ext cx="396793" cy="1436938"/>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Down Arrow 42">
              <a:extLst>
                <a:ext uri="{FF2B5EF4-FFF2-40B4-BE49-F238E27FC236}">
                  <a16:creationId xmlns:a16="http://schemas.microsoft.com/office/drawing/2014/main" id="{D3DCBF57-A21B-B145-BDA2-F36EAAD7F5F8}"/>
                </a:ext>
              </a:extLst>
            </p:cNvPr>
            <p:cNvSpPr/>
            <p:nvPr/>
          </p:nvSpPr>
          <p:spPr>
            <a:xfrm>
              <a:off x="7223298" y="3511029"/>
              <a:ext cx="417160" cy="1439022"/>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45" name="Rounded Rectangle 44">
            <a:extLst>
              <a:ext uri="{FF2B5EF4-FFF2-40B4-BE49-F238E27FC236}">
                <a16:creationId xmlns:a16="http://schemas.microsoft.com/office/drawing/2014/main" id="{83DF511D-32B3-FB4A-AD9C-04CF681A5301}"/>
              </a:ext>
            </a:extLst>
          </p:cNvPr>
          <p:cNvSpPr/>
          <p:nvPr/>
        </p:nvSpPr>
        <p:spPr>
          <a:xfrm>
            <a:off x="2063181" y="5595303"/>
            <a:ext cx="5650527" cy="539261"/>
          </a:xfrm>
          <a:prstGeom prst="roundRect">
            <a:avLst>
              <a:gd name="adj" fmla="val 50000"/>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Local Row Buffer</a:t>
            </a:r>
          </a:p>
        </p:txBody>
      </p:sp>
      <p:grpSp>
        <p:nvGrpSpPr>
          <p:cNvPr id="46" name="Group 45">
            <a:extLst>
              <a:ext uri="{FF2B5EF4-FFF2-40B4-BE49-F238E27FC236}">
                <a16:creationId xmlns:a16="http://schemas.microsoft.com/office/drawing/2014/main" id="{B822FB2C-BD8C-6849-AC43-E15B89657CB3}"/>
              </a:ext>
            </a:extLst>
          </p:cNvPr>
          <p:cNvGrpSpPr/>
          <p:nvPr/>
        </p:nvGrpSpPr>
        <p:grpSpPr>
          <a:xfrm>
            <a:off x="2191533" y="5076568"/>
            <a:ext cx="5425328" cy="593799"/>
            <a:chOff x="2215130" y="3511029"/>
            <a:chExt cx="5425328" cy="1445694"/>
          </a:xfrm>
        </p:grpSpPr>
        <p:sp>
          <p:nvSpPr>
            <p:cNvPr id="47" name="Down Arrow 46">
              <a:extLst>
                <a:ext uri="{FF2B5EF4-FFF2-40B4-BE49-F238E27FC236}">
                  <a16:creationId xmlns:a16="http://schemas.microsoft.com/office/drawing/2014/main" id="{2C2E448B-34F6-FA49-ABFA-A20BA9D66B83}"/>
                </a:ext>
              </a:extLst>
            </p:cNvPr>
            <p:cNvSpPr/>
            <p:nvPr/>
          </p:nvSpPr>
          <p:spPr>
            <a:xfrm>
              <a:off x="2215130" y="3522994"/>
              <a:ext cx="399758" cy="1433729"/>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8" name="Down Arrow 47">
              <a:extLst>
                <a:ext uri="{FF2B5EF4-FFF2-40B4-BE49-F238E27FC236}">
                  <a16:creationId xmlns:a16="http://schemas.microsoft.com/office/drawing/2014/main" id="{FEABF1EE-612F-9F47-9E6A-DFA2EBDF43A6}"/>
                </a:ext>
              </a:extLst>
            </p:cNvPr>
            <p:cNvSpPr/>
            <p:nvPr/>
          </p:nvSpPr>
          <p:spPr>
            <a:xfrm>
              <a:off x="2815421" y="3519785"/>
              <a:ext cx="396793" cy="1436938"/>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Down Arrow 48">
              <a:extLst>
                <a:ext uri="{FF2B5EF4-FFF2-40B4-BE49-F238E27FC236}">
                  <a16:creationId xmlns:a16="http://schemas.microsoft.com/office/drawing/2014/main" id="{AA904B1B-42ED-664E-A23E-B700E89D362F}"/>
                </a:ext>
              </a:extLst>
            </p:cNvPr>
            <p:cNvSpPr/>
            <p:nvPr/>
          </p:nvSpPr>
          <p:spPr>
            <a:xfrm>
              <a:off x="3381207" y="3517699"/>
              <a:ext cx="417160" cy="1434437"/>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Down Arrow 49">
              <a:extLst>
                <a:ext uri="{FF2B5EF4-FFF2-40B4-BE49-F238E27FC236}">
                  <a16:creationId xmlns:a16="http://schemas.microsoft.com/office/drawing/2014/main" id="{01F913EB-A4AC-BA4A-9315-F1E888B23D11}"/>
                </a:ext>
              </a:extLst>
            </p:cNvPr>
            <p:cNvSpPr/>
            <p:nvPr/>
          </p:nvSpPr>
          <p:spPr>
            <a:xfrm>
              <a:off x="4145119" y="3518408"/>
              <a:ext cx="399758" cy="1433729"/>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Down Arrow 50">
              <a:extLst>
                <a:ext uri="{FF2B5EF4-FFF2-40B4-BE49-F238E27FC236}">
                  <a16:creationId xmlns:a16="http://schemas.microsoft.com/office/drawing/2014/main" id="{6298FAE2-4C9D-474F-9330-55F58CDBF686}"/>
                </a:ext>
              </a:extLst>
            </p:cNvPr>
            <p:cNvSpPr/>
            <p:nvPr/>
          </p:nvSpPr>
          <p:spPr>
            <a:xfrm>
              <a:off x="4745410" y="3515199"/>
              <a:ext cx="396793" cy="1436938"/>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 name="Down Arrow 51">
              <a:extLst>
                <a:ext uri="{FF2B5EF4-FFF2-40B4-BE49-F238E27FC236}">
                  <a16:creationId xmlns:a16="http://schemas.microsoft.com/office/drawing/2014/main" id="{80344FB1-8A5C-6A46-81AC-B6E771B90D75}"/>
                </a:ext>
              </a:extLst>
            </p:cNvPr>
            <p:cNvSpPr/>
            <p:nvPr/>
          </p:nvSpPr>
          <p:spPr>
            <a:xfrm>
              <a:off x="5311196" y="3513114"/>
              <a:ext cx="417160" cy="1439022"/>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Down Arrow 52">
              <a:extLst>
                <a:ext uri="{FF2B5EF4-FFF2-40B4-BE49-F238E27FC236}">
                  <a16:creationId xmlns:a16="http://schemas.microsoft.com/office/drawing/2014/main" id="{D5D956D6-E30D-404A-876F-DB1AE01012F1}"/>
                </a:ext>
              </a:extLst>
            </p:cNvPr>
            <p:cNvSpPr/>
            <p:nvPr/>
          </p:nvSpPr>
          <p:spPr>
            <a:xfrm>
              <a:off x="6057221" y="3516323"/>
              <a:ext cx="399758" cy="1433729"/>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 name="Down Arrow 53">
              <a:extLst>
                <a:ext uri="{FF2B5EF4-FFF2-40B4-BE49-F238E27FC236}">
                  <a16:creationId xmlns:a16="http://schemas.microsoft.com/office/drawing/2014/main" id="{DC902A30-D837-C64A-8336-F2AC817EA5CD}"/>
                </a:ext>
              </a:extLst>
            </p:cNvPr>
            <p:cNvSpPr/>
            <p:nvPr/>
          </p:nvSpPr>
          <p:spPr>
            <a:xfrm>
              <a:off x="6657512" y="3513114"/>
              <a:ext cx="396793" cy="1436938"/>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 name="Down Arrow 54">
              <a:extLst>
                <a:ext uri="{FF2B5EF4-FFF2-40B4-BE49-F238E27FC236}">
                  <a16:creationId xmlns:a16="http://schemas.microsoft.com/office/drawing/2014/main" id="{78826908-D2BF-574F-A45A-C8DE065CFFDB}"/>
                </a:ext>
              </a:extLst>
            </p:cNvPr>
            <p:cNvSpPr/>
            <p:nvPr/>
          </p:nvSpPr>
          <p:spPr>
            <a:xfrm>
              <a:off x="7223298" y="3511029"/>
              <a:ext cx="417160" cy="1439022"/>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56" name="Rounded Rectangle 55">
            <a:extLst>
              <a:ext uri="{FF2B5EF4-FFF2-40B4-BE49-F238E27FC236}">
                <a16:creationId xmlns:a16="http://schemas.microsoft.com/office/drawing/2014/main" id="{9E1BE97F-05B1-B145-85A3-E2C4640B1DFD}"/>
              </a:ext>
            </a:extLst>
          </p:cNvPr>
          <p:cNvSpPr/>
          <p:nvPr/>
        </p:nvSpPr>
        <p:spPr>
          <a:xfrm>
            <a:off x="2089148" y="5619759"/>
            <a:ext cx="1828802" cy="478801"/>
          </a:xfrm>
          <a:prstGeom prst="roundRect">
            <a:avLst>
              <a:gd name="adj" fmla="val 30435"/>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lumMod val="85000"/>
                    <a:lumOff val="15000"/>
                  </a:prstClr>
                </a:solidFill>
                <a:effectLst/>
                <a:uLnTx/>
                <a:uFillTx/>
                <a:latin typeface="Cambria" panose="02040503050406030204" pitchFamily="18" charset="0"/>
                <a:ea typeface="+mn-ea"/>
                <a:cs typeface="+mn-cs"/>
              </a:rPr>
              <a:t>READ</a:t>
            </a:r>
          </a:p>
        </p:txBody>
      </p:sp>
      <p:cxnSp>
        <p:nvCxnSpPr>
          <p:cNvPr id="59" name="Straight Connector 58">
            <a:extLst>
              <a:ext uri="{FF2B5EF4-FFF2-40B4-BE49-F238E27FC236}">
                <a16:creationId xmlns:a16="http://schemas.microsoft.com/office/drawing/2014/main" id="{FF11623C-6A40-2747-A0D0-F869A728929F}"/>
              </a:ext>
            </a:extLst>
          </p:cNvPr>
          <p:cNvCxnSpPr>
            <a:cxnSpLocks/>
          </p:cNvCxnSpPr>
          <p:nvPr/>
        </p:nvCxnSpPr>
        <p:spPr>
          <a:xfrm>
            <a:off x="1623700" y="3924103"/>
            <a:ext cx="6353513" cy="0"/>
          </a:xfrm>
          <a:prstGeom prst="line">
            <a:avLst/>
          </a:prstGeom>
          <a:ln w="762000">
            <a:solidFill>
              <a:schemeClr val="accent5"/>
            </a:solidFill>
          </a:ln>
        </p:spPr>
        <p:style>
          <a:lnRef idx="1">
            <a:schemeClr val="accent1"/>
          </a:lnRef>
          <a:fillRef idx="0">
            <a:schemeClr val="accent1"/>
          </a:fillRef>
          <a:effectRef idx="0">
            <a:schemeClr val="accent1"/>
          </a:effectRef>
          <a:fontRef idx="minor">
            <a:schemeClr val="tx1"/>
          </a:fontRef>
        </p:style>
      </p:cxnSp>
      <p:sp>
        <p:nvSpPr>
          <p:cNvPr id="23" name="Rounded Rectangle 22">
            <a:extLst>
              <a:ext uri="{FF2B5EF4-FFF2-40B4-BE49-F238E27FC236}">
                <a16:creationId xmlns:a16="http://schemas.microsoft.com/office/drawing/2014/main" id="{616F6A64-AEBE-DC48-8FE2-4C2ACE1E4AC4}"/>
              </a:ext>
            </a:extLst>
          </p:cNvPr>
          <p:cNvSpPr/>
          <p:nvPr/>
        </p:nvSpPr>
        <p:spPr>
          <a:xfrm>
            <a:off x="2073868" y="3565070"/>
            <a:ext cx="1828802" cy="679938"/>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lumMod val="85000"/>
                    <a:lumOff val="15000"/>
                  </a:prstClr>
                </a:solidFill>
                <a:effectLst/>
                <a:uLnTx/>
                <a:uFillTx/>
                <a:latin typeface="Cambria" panose="02040503050406030204" pitchFamily="18" charset="0"/>
                <a:ea typeface="+mn-ea"/>
                <a:cs typeface="+mn-cs"/>
              </a:rPr>
              <a:t>Cache line</a:t>
            </a:r>
          </a:p>
        </p:txBody>
      </p:sp>
      <p:sp>
        <p:nvSpPr>
          <p:cNvPr id="24" name="Rounded Rectangle 23">
            <a:extLst>
              <a:ext uri="{FF2B5EF4-FFF2-40B4-BE49-F238E27FC236}">
                <a16:creationId xmlns:a16="http://schemas.microsoft.com/office/drawing/2014/main" id="{A99B4CFE-4204-364C-96B5-F774A3E35100}"/>
              </a:ext>
            </a:extLst>
          </p:cNvPr>
          <p:cNvSpPr/>
          <p:nvPr/>
        </p:nvSpPr>
        <p:spPr>
          <a:xfrm>
            <a:off x="3984730" y="3565069"/>
            <a:ext cx="1828802" cy="679939"/>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25" name="Rounded Rectangle 24">
            <a:extLst>
              <a:ext uri="{FF2B5EF4-FFF2-40B4-BE49-F238E27FC236}">
                <a16:creationId xmlns:a16="http://schemas.microsoft.com/office/drawing/2014/main" id="{A0222559-5048-9D4F-98F7-C4F683B28688}"/>
              </a:ext>
            </a:extLst>
          </p:cNvPr>
          <p:cNvSpPr/>
          <p:nvPr/>
        </p:nvSpPr>
        <p:spPr>
          <a:xfrm>
            <a:off x="5895592" y="3565069"/>
            <a:ext cx="1828802" cy="679939"/>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44" name="Rounded Rectangle 43">
            <a:extLst>
              <a:ext uri="{FF2B5EF4-FFF2-40B4-BE49-F238E27FC236}">
                <a16:creationId xmlns:a16="http://schemas.microsoft.com/office/drawing/2014/main" id="{D23928D3-737F-9D40-AAE7-5E7D39440558}"/>
              </a:ext>
            </a:extLst>
          </p:cNvPr>
          <p:cNvSpPr/>
          <p:nvPr/>
        </p:nvSpPr>
        <p:spPr>
          <a:xfrm rot="16200000">
            <a:off x="163007" y="4209839"/>
            <a:ext cx="2438400" cy="867507"/>
          </a:xfrm>
          <a:prstGeom prst="roundRect">
            <a:avLst/>
          </a:prstGeom>
          <a:solidFill>
            <a:srgbClr val="F4F4F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Decoder</a:t>
            </a:r>
          </a:p>
        </p:txBody>
      </p:sp>
      <p:sp>
        <p:nvSpPr>
          <p:cNvPr id="61" name="Rounded Rectangle 60">
            <a:extLst>
              <a:ext uri="{FF2B5EF4-FFF2-40B4-BE49-F238E27FC236}">
                <a16:creationId xmlns:a16="http://schemas.microsoft.com/office/drawing/2014/main" id="{68BEDF30-627C-A84B-B977-F4D0E3D50798}"/>
              </a:ext>
            </a:extLst>
          </p:cNvPr>
          <p:cNvSpPr/>
          <p:nvPr/>
        </p:nvSpPr>
        <p:spPr>
          <a:xfrm>
            <a:off x="2089148" y="5626502"/>
            <a:ext cx="1828802" cy="478801"/>
          </a:xfrm>
          <a:prstGeom prst="roundRect">
            <a:avLst>
              <a:gd name="adj" fmla="val 30435"/>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lumMod val="85000"/>
                    <a:lumOff val="15000"/>
                  </a:prstClr>
                </a:solidFill>
                <a:effectLst/>
                <a:uLnTx/>
                <a:uFillTx/>
                <a:latin typeface="Cambria" panose="02040503050406030204" pitchFamily="18" charset="0"/>
                <a:ea typeface="+mn-ea"/>
                <a:cs typeface="+mn-cs"/>
              </a:rPr>
              <a:t>READ</a:t>
            </a:r>
          </a:p>
        </p:txBody>
      </p:sp>
      <p:sp>
        <p:nvSpPr>
          <p:cNvPr id="62" name="Rounded Rectangle 61">
            <a:extLst>
              <a:ext uri="{FF2B5EF4-FFF2-40B4-BE49-F238E27FC236}">
                <a16:creationId xmlns:a16="http://schemas.microsoft.com/office/drawing/2014/main" id="{8DA65B50-2F49-064E-8E65-DADE2D95C5B2}"/>
              </a:ext>
            </a:extLst>
          </p:cNvPr>
          <p:cNvSpPr/>
          <p:nvPr/>
        </p:nvSpPr>
        <p:spPr>
          <a:xfrm>
            <a:off x="5829544" y="5619758"/>
            <a:ext cx="1828802" cy="478801"/>
          </a:xfrm>
          <a:prstGeom prst="roundRect">
            <a:avLst>
              <a:gd name="adj" fmla="val 30435"/>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lumMod val="85000"/>
                    <a:lumOff val="15000"/>
                  </a:prstClr>
                </a:solidFill>
                <a:effectLst/>
                <a:uLnTx/>
                <a:uFillTx/>
                <a:latin typeface="Cambria" panose="02040503050406030204" pitchFamily="18" charset="0"/>
                <a:ea typeface="+mn-ea"/>
                <a:cs typeface="+mn-cs"/>
              </a:rPr>
              <a:t>READ</a:t>
            </a:r>
          </a:p>
        </p:txBody>
      </p:sp>
      <p:sp>
        <p:nvSpPr>
          <p:cNvPr id="63" name="Rectangle 62">
            <a:extLst>
              <a:ext uri="{FF2B5EF4-FFF2-40B4-BE49-F238E27FC236}">
                <a16:creationId xmlns:a16="http://schemas.microsoft.com/office/drawing/2014/main" id="{C27454FE-5A3E-F940-AD15-8F126CD5665E}"/>
              </a:ext>
            </a:extLst>
          </p:cNvPr>
          <p:cNvSpPr/>
          <p:nvPr/>
        </p:nvSpPr>
        <p:spPr>
          <a:xfrm>
            <a:off x="0" y="842653"/>
            <a:ext cx="9144000" cy="5600091"/>
          </a:xfrm>
          <a:prstGeom prst="rect">
            <a:avLst/>
          </a:prstGeom>
          <a:solidFill>
            <a:schemeClr val="bg1">
              <a:alpha val="72000"/>
            </a:schemeClr>
          </a:solidFill>
          <a:ln>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4" name="TextBox 63">
            <a:extLst>
              <a:ext uri="{FF2B5EF4-FFF2-40B4-BE49-F238E27FC236}">
                <a16:creationId xmlns:a16="http://schemas.microsoft.com/office/drawing/2014/main" id="{B3A37A09-40C5-AC47-9186-40A79901412A}"/>
              </a:ext>
            </a:extLst>
          </p:cNvPr>
          <p:cNvSpPr txBox="1"/>
          <p:nvPr/>
        </p:nvSpPr>
        <p:spPr>
          <a:xfrm>
            <a:off x="322441" y="1981850"/>
            <a:ext cx="8494721" cy="2677656"/>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rPr>
              <a:t>Accessing cache lines containing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4472C4"/>
                </a:solidFill>
                <a:effectLst/>
                <a:uLnTx/>
                <a:uFillTx/>
                <a:latin typeface="Cambria" charset="0"/>
                <a:ea typeface="Cambria" charset="0"/>
                <a:cs typeface="Cambria" charset="0"/>
              </a:rPr>
              <a:t>more RNG cells </a:t>
            </a:r>
            <a:r>
              <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rPr>
              <a:t>will result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rPr>
              <a:t>in </a:t>
            </a:r>
            <a:r>
              <a:rPr kumimoji="0" lang="en-US" sz="3200" b="1" i="0" u="none" strike="noStrike" kern="1200" cap="none" spc="0" normalizeH="0" baseline="0" noProof="0" dirty="0">
                <a:ln>
                  <a:noFill/>
                </a:ln>
                <a:solidFill>
                  <a:srgbClr val="4472C4"/>
                </a:solidFill>
                <a:effectLst/>
                <a:uLnTx/>
                <a:uFillTx/>
                <a:latin typeface="Cambria" charset="0"/>
                <a:ea typeface="Cambria" charset="0"/>
                <a:cs typeface="Cambria" charset="0"/>
              </a:rPr>
              <a:t>more random values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Tree>
    <p:extLst>
      <p:ext uri="{BB962C8B-B14F-4D97-AF65-F5344CB8AC3E}">
        <p14:creationId xmlns:p14="http://schemas.microsoft.com/office/powerpoint/2010/main" val="429286102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BF207D-CDF1-6F44-82B4-EAE2F9B8570C}"/>
              </a:ext>
            </a:extLst>
          </p:cNvPr>
          <p:cNvSpPr>
            <a:spLocks noGrp="1"/>
          </p:cNvSpPr>
          <p:nvPr>
            <p:ph type="title"/>
          </p:nvPr>
        </p:nvSpPr>
        <p:spPr/>
        <p:txBody>
          <a:bodyPr/>
          <a:lstStyle/>
          <a:p>
            <a:r>
              <a:rPr lang="en-US" b="1" dirty="0"/>
              <a:t>D-</a:t>
            </a:r>
            <a:r>
              <a:rPr lang="en-US" b="1" dirty="0" err="1"/>
              <a:t>RaNGe</a:t>
            </a:r>
            <a:r>
              <a:rPr lang="en-US" b="1" dirty="0"/>
              <a:t>: Exclusive Access</a:t>
            </a:r>
            <a:endParaRPr lang="en-US" dirty="0"/>
          </a:p>
        </p:txBody>
      </p:sp>
      <p:sp>
        <p:nvSpPr>
          <p:cNvPr id="3" name="Content Placeholder 2">
            <a:extLst>
              <a:ext uri="{FF2B5EF4-FFF2-40B4-BE49-F238E27FC236}">
                <a16:creationId xmlns:a16="http://schemas.microsoft.com/office/drawing/2014/main" id="{4B029376-2D4C-384E-8CE7-BA8ABAF1ABD6}"/>
              </a:ext>
            </a:extLst>
          </p:cNvPr>
          <p:cNvSpPr>
            <a:spLocks noGrp="1"/>
          </p:cNvSpPr>
          <p:nvPr>
            <p:ph idx="1"/>
          </p:nvPr>
        </p:nvSpPr>
        <p:spPr>
          <a:xfrm>
            <a:off x="75991" y="807049"/>
            <a:ext cx="8987622" cy="5318753"/>
          </a:xfrm>
        </p:spPr>
        <p:txBody>
          <a:bodyPr/>
          <a:lstStyle/>
          <a:p>
            <a:r>
              <a:rPr lang="en-US" sz="2800" dirty="0"/>
              <a:t>To minimize system interference, D-</a:t>
            </a:r>
            <a:r>
              <a:rPr lang="en-US" sz="2800" dirty="0" err="1"/>
              <a:t>RaNGe</a:t>
            </a:r>
            <a:r>
              <a:rPr lang="en-US" sz="2800" dirty="0"/>
              <a:t> has </a:t>
            </a:r>
            <a:r>
              <a:rPr lang="en-US" sz="2800" b="1" dirty="0"/>
              <a:t>exclusive</a:t>
            </a:r>
            <a:r>
              <a:rPr lang="en-US" sz="2800" dirty="0"/>
              <a:t> </a:t>
            </a:r>
            <a:r>
              <a:rPr lang="en-US" sz="2800" b="1" dirty="0"/>
              <a:t>access</a:t>
            </a:r>
            <a:r>
              <a:rPr lang="en-US" sz="2800" dirty="0"/>
              <a:t> to RNG cells</a:t>
            </a:r>
          </a:p>
          <a:p>
            <a:r>
              <a:rPr lang="en-US" sz="2800" b="1" dirty="0">
                <a:solidFill>
                  <a:srgbClr val="4A76BF"/>
                </a:solidFill>
              </a:rPr>
              <a:t>In a bank</a:t>
            </a:r>
            <a:r>
              <a:rPr lang="en-US" sz="2800" dirty="0"/>
              <a:t>, find the </a:t>
            </a:r>
            <a:r>
              <a:rPr lang="en-US" sz="2800" b="1" dirty="0">
                <a:solidFill>
                  <a:srgbClr val="9A020E"/>
                </a:solidFill>
              </a:rPr>
              <a:t>two cache lines</a:t>
            </a:r>
            <a:r>
              <a:rPr lang="en-US" sz="2800" dirty="0"/>
              <a:t> in distinct rows with the most number of RNG cells</a:t>
            </a:r>
          </a:p>
        </p:txBody>
      </p:sp>
      <p:grpSp>
        <p:nvGrpSpPr>
          <p:cNvPr id="160" name="Group 159">
            <a:extLst>
              <a:ext uri="{FF2B5EF4-FFF2-40B4-BE49-F238E27FC236}">
                <a16:creationId xmlns:a16="http://schemas.microsoft.com/office/drawing/2014/main" id="{C6C45DB8-C43C-A74E-BE2B-98F1CE022FBB}"/>
              </a:ext>
            </a:extLst>
          </p:cNvPr>
          <p:cNvGrpSpPr/>
          <p:nvPr/>
        </p:nvGrpSpPr>
        <p:grpSpPr>
          <a:xfrm>
            <a:off x="948455" y="2534859"/>
            <a:ext cx="7508044" cy="4015268"/>
            <a:chOff x="948455" y="2534859"/>
            <a:chExt cx="7508044" cy="4015268"/>
          </a:xfrm>
        </p:grpSpPr>
        <p:cxnSp>
          <p:nvCxnSpPr>
            <p:cNvPr id="9" name="Straight Connector 8">
              <a:extLst>
                <a:ext uri="{FF2B5EF4-FFF2-40B4-BE49-F238E27FC236}">
                  <a16:creationId xmlns:a16="http://schemas.microsoft.com/office/drawing/2014/main" id="{3B74AD36-2C7A-0749-A9CD-E10302D1274A}"/>
                </a:ext>
              </a:extLst>
            </p:cNvPr>
            <p:cNvCxnSpPr>
              <a:cxnSpLocks/>
            </p:cNvCxnSpPr>
            <p:nvPr/>
          </p:nvCxnSpPr>
          <p:spPr>
            <a:xfrm>
              <a:off x="1815961" y="4309268"/>
              <a:ext cx="6164127"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9ED7CEBE-3D73-034F-A25F-E1CA58466596}"/>
                </a:ext>
              </a:extLst>
            </p:cNvPr>
            <p:cNvCxnSpPr>
              <a:cxnSpLocks/>
            </p:cNvCxnSpPr>
            <p:nvPr/>
          </p:nvCxnSpPr>
          <p:spPr>
            <a:xfrm>
              <a:off x="1815960" y="5083877"/>
              <a:ext cx="6164128"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554A330D-A362-7948-9237-8FC1A141C9B7}"/>
                </a:ext>
              </a:extLst>
            </p:cNvPr>
            <p:cNvSpPr txBox="1"/>
            <p:nvPr/>
          </p:nvSpPr>
          <p:spPr>
            <a:xfrm>
              <a:off x="7980087" y="3732261"/>
              <a:ext cx="47641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19" name="TextBox 18">
              <a:extLst>
                <a:ext uri="{FF2B5EF4-FFF2-40B4-BE49-F238E27FC236}">
                  <a16:creationId xmlns:a16="http://schemas.microsoft.com/office/drawing/2014/main" id="{46FC454A-13BD-834B-A651-EFC1B70E3F3A}"/>
                </a:ext>
              </a:extLst>
            </p:cNvPr>
            <p:cNvSpPr txBox="1"/>
            <p:nvPr/>
          </p:nvSpPr>
          <p:spPr>
            <a:xfrm rot="5400000">
              <a:off x="3816405" y="5525178"/>
              <a:ext cx="47641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20" name="TextBox 19">
              <a:extLst>
                <a:ext uri="{FF2B5EF4-FFF2-40B4-BE49-F238E27FC236}">
                  <a16:creationId xmlns:a16="http://schemas.microsoft.com/office/drawing/2014/main" id="{96688F02-0F40-3543-AFEE-2B00C96541AA}"/>
                </a:ext>
              </a:extLst>
            </p:cNvPr>
            <p:cNvSpPr txBox="1"/>
            <p:nvPr/>
          </p:nvSpPr>
          <p:spPr>
            <a:xfrm rot="5400000">
              <a:off x="2534233" y="5540880"/>
              <a:ext cx="47641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21" name="TextBox 20">
              <a:extLst>
                <a:ext uri="{FF2B5EF4-FFF2-40B4-BE49-F238E27FC236}">
                  <a16:creationId xmlns:a16="http://schemas.microsoft.com/office/drawing/2014/main" id="{450F88EC-7936-4B46-85A3-26450930F903}"/>
                </a:ext>
              </a:extLst>
            </p:cNvPr>
            <p:cNvSpPr txBox="1"/>
            <p:nvPr/>
          </p:nvSpPr>
          <p:spPr>
            <a:xfrm rot="5400000">
              <a:off x="5726711" y="5520855"/>
              <a:ext cx="47641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28" name="TextBox 27">
              <a:extLst>
                <a:ext uri="{FF2B5EF4-FFF2-40B4-BE49-F238E27FC236}">
                  <a16:creationId xmlns:a16="http://schemas.microsoft.com/office/drawing/2014/main" id="{A28DDFF0-176B-B742-9DDB-05EFF0CD7011}"/>
                </a:ext>
              </a:extLst>
            </p:cNvPr>
            <p:cNvSpPr txBox="1"/>
            <p:nvPr/>
          </p:nvSpPr>
          <p:spPr>
            <a:xfrm rot="5400000">
              <a:off x="6998665" y="5510827"/>
              <a:ext cx="47641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61" name="Rounded Rectangle 60">
              <a:extLst>
                <a:ext uri="{FF2B5EF4-FFF2-40B4-BE49-F238E27FC236}">
                  <a16:creationId xmlns:a16="http://schemas.microsoft.com/office/drawing/2014/main" id="{AD9FABF2-7BF5-9F41-8916-2D4AABECEA19}"/>
                </a:ext>
              </a:extLst>
            </p:cNvPr>
            <p:cNvSpPr/>
            <p:nvPr/>
          </p:nvSpPr>
          <p:spPr>
            <a:xfrm rot="16200000">
              <a:off x="-484318" y="3967632"/>
              <a:ext cx="3733053" cy="867507"/>
            </a:xfrm>
            <a:prstGeom prst="roundRect">
              <a:avLst/>
            </a:prstGeom>
            <a:solidFill>
              <a:srgbClr val="F4F4F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Decoder</a:t>
              </a:r>
            </a:p>
          </p:txBody>
        </p:sp>
        <p:cxnSp>
          <p:nvCxnSpPr>
            <p:cNvPr id="91" name="Straight Connector 90">
              <a:extLst>
                <a:ext uri="{FF2B5EF4-FFF2-40B4-BE49-F238E27FC236}">
                  <a16:creationId xmlns:a16="http://schemas.microsoft.com/office/drawing/2014/main" id="{86B7DE06-B424-8B4D-9199-ECE140E3AF8E}"/>
                </a:ext>
              </a:extLst>
            </p:cNvPr>
            <p:cNvCxnSpPr>
              <a:cxnSpLocks/>
            </p:cNvCxnSpPr>
            <p:nvPr/>
          </p:nvCxnSpPr>
          <p:spPr>
            <a:xfrm>
              <a:off x="1815961" y="4672264"/>
              <a:ext cx="6164127"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1D018E64-B17E-0C4C-B1CB-652BCF910159}"/>
                </a:ext>
              </a:extLst>
            </p:cNvPr>
            <p:cNvCxnSpPr>
              <a:cxnSpLocks/>
            </p:cNvCxnSpPr>
            <p:nvPr/>
          </p:nvCxnSpPr>
          <p:spPr>
            <a:xfrm>
              <a:off x="1815960" y="5470023"/>
              <a:ext cx="6164128"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2D6B3698-2ECA-194D-976D-29AD1A600A38}"/>
                </a:ext>
              </a:extLst>
            </p:cNvPr>
            <p:cNvCxnSpPr>
              <a:cxnSpLocks/>
            </p:cNvCxnSpPr>
            <p:nvPr/>
          </p:nvCxnSpPr>
          <p:spPr>
            <a:xfrm>
              <a:off x="2366945" y="2754775"/>
              <a:ext cx="0" cy="362288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A30D8006-8A1E-694B-8C13-EE045876BE16}"/>
                </a:ext>
              </a:extLst>
            </p:cNvPr>
            <p:cNvCxnSpPr>
              <a:cxnSpLocks/>
            </p:cNvCxnSpPr>
            <p:nvPr/>
          </p:nvCxnSpPr>
          <p:spPr>
            <a:xfrm>
              <a:off x="3562699" y="2754775"/>
              <a:ext cx="0" cy="362288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60E9E7A1-0D6A-5842-99AE-3422139B456F}"/>
                </a:ext>
              </a:extLst>
            </p:cNvPr>
            <p:cNvCxnSpPr>
              <a:cxnSpLocks/>
            </p:cNvCxnSpPr>
            <p:nvPr/>
          </p:nvCxnSpPr>
          <p:spPr>
            <a:xfrm>
              <a:off x="4898023" y="2754775"/>
              <a:ext cx="0" cy="362288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B3445504-F2DC-9941-9E81-693FD04ED054}"/>
                </a:ext>
              </a:extLst>
            </p:cNvPr>
            <p:cNvCxnSpPr>
              <a:cxnSpLocks/>
            </p:cNvCxnSpPr>
            <p:nvPr/>
          </p:nvCxnSpPr>
          <p:spPr>
            <a:xfrm>
              <a:off x="4301253" y="2754775"/>
              <a:ext cx="0" cy="362288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963CFC48-58F7-BA41-8A3A-23CA8FCE3DAE}"/>
                </a:ext>
              </a:extLst>
            </p:cNvPr>
            <p:cNvCxnSpPr>
              <a:cxnSpLocks/>
            </p:cNvCxnSpPr>
            <p:nvPr/>
          </p:nvCxnSpPr>
          <p:spPr>
            <a:xfrm>
              <a:off x="5497007" y="2754775"/>
              <a:ext cx="0" cy="362288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B7665580-3CD7-3E42-80BE-ECBA896190D9}"/>
                </a:ext>
              </a:extLst>
            </p:cNvPr>
            <p:cNvCxnSpPr>
              <a:cxnSpLocks/>
            </p:cNvCxnSpPr>
            <p:nvPr/>
          </p:nvCxnSpPr>
          <p:spPr>
            <a:xfrm>
              <a:off x="2976544" y="2754775"/>
              <a:ext cx="0" cy="362288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799334C4-1FAF-F24A-B8E5-F8F8D617046A}"/>
                </a:ext>
              </a:extLst>
            </p:cNvPr>
            <p:cNvCxnSpPr>
              <a:cxnSpLocks/>
            </p:cNvCxnSpPr>
            <p:nvPr/>
          </p:nvCxnSpPr>
          <p:spPr>
            <a:xfrm>
              <a:off x="6782343" y="2754775"/>
              <a:ext cx="0" cy="362288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711A28CD-5A64-0E42-9283-E4DC43A719E9}"/>
                </a:ext>
              </a:extLst>
            </p:cNvPr>
            <p:cNvCxnSpPr>
              <a:cxnSpLocks/>
            </p:cNvCxnSpPr>
            <p:nvPr/>
          </p:nvCxnSpPr>
          <p:spPr>
            <a:xfrm>
              <a:off x="6196189" y="2754775"/>
              <a:ext cx="0" cy="362288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A6B2C871-5A2A-504E-82C6-C12D74C4A0FB}"/>
                </a:ext>
              </a:extLst>
            </p:cNvPr>
            <p:cNvCxnSpPr>
              <a:cxnSpLocks/>
            </p:cNvCxnSpPr>
            <p:nvPr/>
          </p:nvCxnSpPr>
          <p:spPr>
            <a:xfrm>
              <a:off x="7391943" y="2754775"/>
              <a:ext cx="0" cy="362288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Rounded Rectangle 24">
              <a:extLst>
                <a:ext uri="{FF2B5EF4-FFF2-40B4-BE49-F238E27FC236}">
                  <a16:creationId xmlns:a16="http://schemas.microsoft.com/office/drawing/2014/main" id="{E871FE72-53CC-3F40-B201-D2D851368D71}"/>
                </a:ext>
              </a:extLst>
            </p:cNvPr>
            <p:cNvSpPr/>
            <p:nvPr/>
          </p:nvSpPr>
          <p:spPr>
            <a:xfrm>
              <a:off x="2072760" y="6010866"/>
              <a:ext cx="5650527" cy="539261"/>
            </a:xfrm>
            <a:prstGeom prst="roundRect">
              <a:avLst>
                <a:gd name="adj" fmla="val 50000"/>
              </a:avLst>
            </a:prstGeom>
            <a:solidFill>
              <a:srgbClr val="F4F4F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Local Row Buffer</a:t>
              </a:r>
            </a:p>
          </p:txBody>
        </p:sp>
        <p:cxnSp>
          <p:nvCxnSpPr>
            <p:cNvPr id="138" name="Straight Connector 137">
              <a:extLst>
                <a:ext uri="{FF2B5EF4-FFF2-40B4-BE49-F238E27FC236}">
                  <a16:creationId xmlns:a16="http://schemas.microsoft.com/office/drawing/2014/main" id="{80D41997-EC10-6440-B825-02E92A74437F}"/>
                </a:ext>
              </a:extLst>
            </p:cNvPr>
            <p:cNvCxnSpPr>
              <a:cxnSpLocks/>
            </p:cNvCxnSpPr>
            <p:nvPr/>
          </p:nvCxnSpPr>
          <p:spPr>
            <a:xfrm>
              <a:off x="1820959" y="3952380"/>
              <a:ext cx="6164127"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8" name="Straight Connector 147">
              <a:extLst>
                <a:ext uri="{FF2B5EF4-FFF2-40B4-BE49-F238E27FC236}">
                  <a16:creationId xmlns:a16="http://schemas.microsoft.com/office/drawing/2014/main" id="{E1CF7C4A-85BB-0F44-8EDB-89A809C54539}"/>
                </a:ext>
              </a:extLst>
            </p:cNvPr>
            <p:cNvCxnSpPr>
              <a:cxnSpLocks/>
            </p:cNvCxnSpPr>
            <p:nvPr/>
          </p:nvCxnSpPr>
          <p:spPr>
            <a:xfrm>
              <a:off x="1815960" y="3558842"/>
              <a:ext cx="6164127"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a:extLst>
                <a:ext uri="{FF2B5EF4-FFF2-40B4-BE49-F238E27FC236}">
                  <a16:creationId xmlns:a16="http://schemas.microsoft.com/office/drawing/2014/main" id="{3B094F43-8BD3-5840-9130-68E46C4913E7}"/>
                </a:ext>
              </a:extLst>
            </p:cNvPr>
            <p:cNvCxnSpPr>
              <a:cxnSpLocks/>
            </p:cNvCxnSpPr>
            <p:nvPr/>
          </p:nvCxnSpPr>
          <p:spPr>
            <a:xfrm>
              <a:off x="1820959" y="3178807"/>
              <a:ext cx="6164127"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924A364A-2AA9-144B-A5C9-BFDA03E4BDC3}"/>
                </a:ext>
              </a:extLst>
            </p:cNvPr>
            <p:cNvCxnSpPr>
              <a:cxnSpLocks/>
            </p:cNvCxnSpPr>
            <p:nvPr/>
          </p:nvCxnSpPr>
          <p:spPr>
            <a:xfrm>
              <a:off x="1820959" y="2777925"/>
              <a:ext cx="6164127"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90" name="Group 89">
            <a:extLst>
              <a:ext uri="{FF2B5EF4-FFF2-40B4-BE49-F238E27FC236}">
                <a16:creationId xmlns:a16="http://schemas.microsoft.com/office/drawing/2014/main" id="{CD89B56D-0E7B-F849-87DA-6C0A5376B86E}"/>
              </a:ext>
            </a:extLst>
          </p:cNvPr>
          <p:cNvGrpSpPr/>
          <p:nvPr/>
        </p:nvGrpSpPr>
        <p:grpSpPr>
          <a:xfrm>
            <a:off x="2072760" y="2624184"/>
            <a:ext cx="5664369" cy="3001115"/>
            <a:chOff x="2062143" y="2731419"/>
            <a:chExt cx="5664369" cy="3001115"/>
          </a:xfrm>
        </p:grpSpPr>
        <p:sp>
          <p:nvSpPr>
            <p:cNvPr id="59" name="Rounded Rectangle 58">
              <a:extLst>
                <a:ext uri="{FF2B5EF4-FFF2-40B4-BE49-F238E27FC236}">
                  <a16:creationId xmlns:a16="http://schemas.microsoft.com/office/drawing/2014/main" id="{7EA05969-E1BF-A245-B2A3-BD5DC59DA515}"/>
                </a:ext>
              </a:extLst>
            </p:cNvPr>
            <p:cNvSpPr/>
            <p:nvPr/>
          </p:nvSpPr>
          <p:spPr>
            <a:xfrm>
              <a:off x="3984730" y="3124541"/>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64" name="Rounded Rectangle 63">
              <a:extLst>
                <a:ext uri="{FF2B5EF4-FFF2-40B4-BE49-F238E27FC236}">
                  <a16:creationId xmlns:a16="http://schemas.microsoft.com/office/drawing/2014/main" id="{2B666350-5183-114D-8365-AE5CCD9F65F8}"/>
                </a:ext>
              </a:extLst>
            </p:cNvPr>
            <p:cNvSpPr/>
            <p:nvPr/>
          </p:nvSpPr>
          <p:spPr>
            <a:xfrm>
              <a:off x="2073867" y="3115749"/>
              <a:ext cx="1828802" cy="313000"/>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lumMod val="85000"/>
                    <a:lumOff val="15000"/>
                  </a:prstClr>
                </a:solidFill>
                <a:effectLst/>
                <a:uLnTx/>
                <a:uFillTx/>
                <a:latin typeface="Cambria" panose="02040503050406030204" pitchFamily="18" charset="0"/>
                <a:ea typeface="+mn-ea"/>
                <a:cs typeface="+mn-cs"/>
              </a:endParaRPr>
            </a:p>
          </p:txBody>
        </p:sp>
        <p:sp>
          <p:nvSpPr>
            <p:cNvPr id="65" name="Rounded Rectangle 64">
              <a:extLst>
                <a:ext uri="{FF2B5EF4-FFF2-40B4-BE49-F238E27FC236}">
                  <a16:creationId xmlns:a16="http://schemas.microsoft.com/office/drawing/2014/main" id="{FD885E18-E6E7-D44B-A81D-78CC98122113}"/>
                </a:ext>
              </a:extLst>
            </p:cNvPr>
            <p:cNvSpPr/>
            <p:nvPr/>
          </p:nvSpPr>
          <p:spPr>
            <a:xfrm>
              <a:off x="5895592" y="3113135"/>
              <a:ext cx="1828802" cy="307111"/>
            </a:xfrm>
            <a:prstGeom prst="roundRect">
              <a:avLst>
                <a:gd name="adj" fmla="val 30435"/>
              </a:avLst>
            </a:prstGeom>
            <a:solidFill>
              <a:srgbClr val="C8DDB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66" name="Rounded Rectangle 65">
              <a:extLst>
                <a:ext uri="{FF2B5EF4-FFF2-40B4-BE49-F238E27FC236}">
                  <a16:creationId xmlns:a16="http://schemas.microsoft.com/office/drawing/2014/main" id="{C048BCD1-BF61-784E-A4BB-6DB9DFD68A53}"/>
                </a:ext>
              </a:extLst>
            </p:cNvPr>
            <p:cNvSpPr/>
            <p:nvPr/>
          </p:nvSpPr>
          <p:spPr>
            <a:xfrm>
              <a:off x="3984730" y="3493467"/>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67" name="Rounded Rectangle 66">
              <a:extLst>
                <a:ext uri="{FF2B5EF4-FFF2-40B4-BE49-F238E27FC236}">
                  <a16:creationId xmlns:a16="http://schemas.microsoft.com/office/drawing/2014/main" id="{33454466-135D-DA4E-B10B-2025AE6BA152}"/>
                </a:ext>
              </a:extLst>
            </p:cNvPr>
            <p:cNvSpPr/>
            <p:nvPr/>
          </p:nvSpPr>
          <p:spPr>
            <a:xfrm>
              <a:off x="5895592" y="3496575"/>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68" name="Rounded Rectangle 67">
              <a:extLst>
                <a:ext uri="{FF2B5EF4-FFF2-40B4-BE49-F238E27FC236}">
                  <a16:creationId xmlns:a16="http://schemas.microsoft.com/office/drawing/2014/main" id="{880E834B-E4B8-384B-8B2B-F5F3F9AFBB59}"/>
                </a:ext>
              </a:extLst>
            </p:cNvPr>
            <p:cNvSpPr/>
            <p:nvPr/>
          </p:nvSpPr>
          <p:spPr>
            <a:xfrm>
              <a:off x="2073867" y="3496575"/>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69" name="Rounded Rectangle 68">
              <a:extLst>
                <a:ext uri="{FF2B5EF4-FFF2-40B4-BE49-F238E27FC236}">
                  <a16:creationId xmlns:a16="http://schemas.microsoft.com/office/drawing/2014/main" id="{E71FA505-A14F-8D43-BC12-5EF525283508}"/>
                </a:ext>
              </a:extLst>
            </p:cNvPr>
            <p:cNvSpPr/>
            <p:nvPr/>
          </p:nvSpPr>
          <p:spPr>
            <a:xfrm>
              <a:off x="3984730" y="3876907"/>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0" name="Rounded Rectangle 69">
              <a:extLst>
                <a:ext uri="{FF2B5EF4-FFF2-40B4-BE49-F238E27FC236}">
                  <a16:creationId xmlns:a16="http://schemas.microsoft.com/office/drawing/2014/main" id="{2169FDFA-AF3F-C74E-8583-699A569576C9}"/>
                </a:ext>
              </a:extLst>
            </p:cNvPr>
            <p:cNvSpPr/>
            <p:nvPr/>
          </p:nvSpPr>
          <p:spPr>
            <a:xfrm>
              <a:off x="5895592" y="3880015"/>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1" name="Rounded Rectangle 70">
              <a:extLst>
                <a:ext uri="{FF2B5EF4-FFF2-40B4-BE49-F238E27FC236}">
                  <a16:creationId xmlns:a16="http://schemas.microsoft.com/office/drawing/2014/main" id="{616F9CD6-6A0B-9E40-98F6-3DB0CFFC2D9F}"/>
                </a:ext>
              </a:extLst>
            </p:cNvPr>
            <p:cNvSpPr/>
            <p:nvPr/>
          </p:nvSpPr>
          <p:spPr>
            <a:xfrm>
              <a:off x="2073867" y="3880015"/>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2" name="Rounded Rectangle 71">
              <a:extLst>
                <a:ext uri="{FF2B5EF4-FFF2-40B4-BE49-F238E27FC236}">
                  <a16:creationId xmlns:a16="http://schemas.microsoft.com/office/drawing/2014/main" id="{11AB42EC-1D23-8E41-B220-29936BEBEC32}"/>
                </a:ext>
              </a:extLst>
            </p:cNvPr>
            <p:cNvSpPr/>
            <p:nvPr/>
          </p:nvSpPr>
          <p:spPr>
            <a:xfrm>
              <a:off x="3984730" y="4259383"/>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3" name="Rounded Rectangle 72">
              <a:extLst>
                <a:ext uri="{FF2B5EF4-FFF2-40B4-BE49-F238E27FC236}">
                  <a16:creationId xmlns:a16="http://schemas.microsoft.com/office/drawing/2014/main" id="{72240D28-1E09-8D48-B849-A0EB30F4C466}"/>
                </a:ext>
              </a:extLst>
            </p:cNvPr>
            <p:cNvSpPr/>
            <p:nvPr/>
          </p:nvSpPr>
          <p:spPr>
            <a:xfrm>
              <a:off x="5895592" y="4262491"/>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4" name="Rounded Rectangle 73">
              <a:extLst>
                <a:ext uri="{FF2B5EF4-FFF2-40B4-BE49-F238E27FC236}">
                  <a16:creationId xmlns:a16="http://schemas.microsoft.com/office/drawing/2014/main" id="{A60CF228-D46E-614E-96F8-ACDA33980FAC}"/>
                </a:ext>
              </a:extLst>
            </p:cNvPr>
            <p:cNvSpPr/>
            <p:nvPr/>
          </p:nvSpPr>
          <p:spPr>
            <a:xfrm>
              <a:off x="2073867" y="4262491"/>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5" name="Rounded Rectangle 74">
              <a:extLst>
                <a:ext uri="{FF2B5EF4-FFF2-40B4-BE49-F238E27FC236}">
                  <a16:creationId xmlns:a16="http://schemas.microsoft.com/office/drawing/2014/main" id="{8B9F1FD2-E94F-8F45-B237-81927957A436}"/>
                </a:ext>
              </a:extLst>
            </p:cNvPr>
            <p:cNvSpPr/>
            <p:nvPr/>
          </p:nvSpPr>
          <p:spPr>
            <a:xfrm>
              <a:off x="3984730" y="4640413"/>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6" name="Rounded Rectangle 75">
              <a:extLst>
                <a:ext uri="{FF2B5EF4-FFF2-40B4-BE49-F238E27FC236}">
                  <a16:creationId xmlns:a16="http://schemas.microsoft.com/office/drawing/2014/main" id="{CD64F382-4687-A349-9BEA-B3ACA40DD134}"/>
                </a:ext>
              </a:extLst>
            </p:cNvPr>
            <p:cNvSpPr/>
            <p:nvPr/>
          </p:nvSpPr>
          <p:spPr>
            <a:xfrm>
              <a:off x="5895592" y="4643521"/>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7" name="Rounded Rectangle 76">
              <a:extLst>
                <a:ext uri="{FF2B5EF4-FFF2-40B4-BE49-F238E27FC236}">
                  <a16:creationId xmlns:a16="http://schemas.microsoft.com/office/drawing/2014/main" id="{52224844-B76B-7149-8AD0-C35394B873F0}"/>
                </a:ext>
              </a:extLst>
            </p:cNvPr>
            <p:cNvSpPr/>
            <p:nvPr/>
          </p:nvSpPr>
          <p:spPr>
            <a:xfrm>
              <a:off x="2073867" y="4643521"/>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8" name="Rounded Rectangle 77">
              <a:extLst>
                <a:ext uri="{FF2B5EF4-FFF2-40B4-BE49-F238E27FC236}">
                  <a16:creationId xmlns:a16="http://schemas.microsoft.com/office/drawing/2014/main" id="{E36D2DF1-63B2-8846-AE70-BC502314402E}"/>
                </a:ext>
              </a:extLst>
            </p:cNvPr>
            <p:cNvSpPr/>
            <p:nvPr/>
          </p:nvSpPr>
          <p:spPr>
            <a:xfrm>
              <a:off x="3973006" y="5037403"/>
              <a:ext cx="1828802" cy="307111"/>
            </a:xfrm>
            <a:prstGeom prst="roundRect">
              <a:avLst>
                <a:gd name="adj" fmla="val 30435"/>
              </a:avLst>
            </a:prstGeom>
            <a:solidFill>
              <a:srgbClr val="C8DDB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9" name="Rounded Rectangle 78">
              <a:extLst>
                <a:ext uri="{FF2B5EF4-FFF2-40B4-BE49-F238E27FC236}">
                  <a16:creationId xmlns:a16="http://schemas.microsoft.com/office/drawing/2014/main" id="{36B39ABF-E3E2-4447-92EB-34CB9FF2F908}"/>
                </a:ext>
              </a:extLst>
            </p:cNvPr>
            <p:cNvSpPr/>
            <p:nvPr/>
          </p:nvSpPr>
          <p:spPr>
            <a:xfrm>
              <a:off x="5883868" y="5025997"/>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80" name="Rounded Rectangle 79">
              <a:extLst>
                <a:ext uri="{FF2B5EF4-FFF2-40B4-BE49-F238E27FC236}">
                  <a16:creationId xmlns:a16="http://schemas.microsoft.com/office/drawing/2014/main" id="{EC8D84C0-3131-1741-9094-979852DEE67F}"/>
                </a:ext>
              </a:extLst>
            </p:cNvPr>
            <p:cNvSpPr/>
            <p:nvPr/>
          </p:nvSpPr>
          <p:spPr>
            <a:xfrm>
              <a:off x="2062143" y="5025997"/>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81" name="Rounded Rectangle 80">
              <a:extLst>
                <a:ext uri="{FF2B5EF4-FFF2-40B4-BE49-F238E27FC236}">
                  <a16:creationId xmlns:a16="http://schemas.microsoft.com/office/drawing/2014/main" id="{6C558213-D792-1A4E-8C13-FB1B8F0C42A7}"/>
                </a:ext>
              </a:extLst>
            </p:cNvPr>
            <p:cNvSpPr/>
            <p:nvPr/>
          </p:nvSpPr>
          <p:spPr>
            <a:xfrm>
              <a:off x="3975273" y="5425423"/>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82" name="Rounded Rectangle 81">
              <a:extLst>
                <a:ext uri="{FF2B5EF4-FFF2-40B4-BE49-F238E27FC236}">
                  <a16:creationId xmlns:a16="http://schemas.microsoft.com/office/drawing/2014/main" id="{D22ED270-C2A9-1344-9D37-C1C1CAFE0A22}"/>
                </a:ext>
              </a:extLst>
            </p:cNvPr>
            <p:cNvSpPr/>
            <p:nvPr/>
          </p:nvSpPr>
          <p:spPr>
            <a:xfrm>
              <a:off x="5886135" y="5421274"/>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83" name="Rounded Rectangle 82">
              <a:extLst>
                <a:ext uri="{FF2B5EF4-FFF2-40B4-BE49-F238E27FC236}">
                  <a16:creationId xmlns:a16="http://schemas.microsoft.com/office/drawing/2014/main" id="{28447215-062E-8941-A207-61C59986A10E}"/>
                </a:ext>
              </a:extLst>
            </p:cNvPr>
            <p:cNvSpPr/>
            <p:nvPr/>
          </p:nvSpPr>
          <p:spPr>
            <a:xfrm>
              <a:off x="2064410" y="5421274"/>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87" name="Rounded Rectangle 86">
              <a:extLst>
                <a:ext uri="{FF2B5EF4-FFF2-40B4-BE49-F238E27FC236}">
                  <a16:creationId xmlns:a16="http://schemas.microsoft.com/office/drawing/2014/main" id="{22747FBC-5991-514C-BFFC-DF45961CB207}"/>
                </a:ext>
              </a:extLst>
            </p:cNvPr>
            <p:cNvSpPr/>
            <p:nvPr/>
          </p:nvSpPr>
          <p:spPr>
            <a:xfrm>
              <a:off x="3986848" y="2731419"/>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88" name="Rounded Rectangle 87">
              <a:extLst>
                <a:ext uri="{FF2B5EF4-FFF2-40B4-BE49-F238E27FC236}">
                  <a16:creationId xmlns:a16="http://schemas.microsoft.com/office/drawing/2014/main" id="{D42B2421-1CFB-D648-905F-F38C42157A0A}"/>
                </a:ext>
              </a:extLst>
            </p:cNvPr>
            <p:cNvSpPr/>
            <p:nvPr/>
          </p:nvSpPr>
          <p:spPr>
            <a:xfrm>
              <a:off x="5897710" y="2734527"/>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89" name="Rounded Rectangle 88">
              <a:extLst>
                <a:ext uri="{FF2B5EF4-FFF2-40B4-BE49-F238E27FC236}">
                  <a16:creationId xmlns:a16="http://schemas.microsoft.com/office/drawing/2014/main" id="{D93F09B7-2527-F648-BE64-26592B7E97AA}"/>
                </a:ext>
              </a:extLst>
            </p:cNvPr>
            <p:cNvSpPr/>
            <p:nvPr/>
          </p:nvSpPr>
          <p:spPr>
            <a:xfrm>
              <a:off x="2075985" y="2734527"/>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lumMod val="85000"/>
                      <a:lumOff val="15000"/>
                    </a:prstClr>
                  </a:solidFill>
                  <a:effectLst/>
                  <a:uLnTx/>
                  <a:uFillTx/>
                  <a:latin typeface="Cambria" panose="02040503050406030204" pitchFamily="18" charset="0"/>
                  <a:ea typeface="+mn-ea"/>
                  <a:cs typeface="+mn-cs"/>
                </a:rPr>
                <a:t>Cache line</a:t>
              </a:r>
            </a:p>
          </p:txBody>
        </p:sp>
      </p:grpSp>
      <p:sp>
        <p:nvSpPr>
          <p:cNvPr id="152" name="Rounded Rectangle 151">
            <a:extLst>
              <a:ext uri="{FF2B5EF4-FFF2-40B4-BE49-F238E27FC236}">
                <a16:creationId xmlns:a16="http://schemas.microsoft.com/office/drawing/2014/main" id="{443DED4D-C5CB-974A-A30F-67806709CE34}"/>
              </a:ext>
            </a:extLst>
          </p:cNvPr>
          <p:cNvSpPr/>
          <p:nvPr/>
        </p:nvSpPr>
        <p:spPr>
          <a:xfrm>
            <a:off x="5912465" y="3009218"/>
            <a:ext cx="1828802" cy="307111"/>
          </a:xfrm>
          <a:prstGeom prst="roundRect">
            <a:avLst>
              <a:gd name="adj" fmla="val 30435"/>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153" name="Rounded Rectangle 152">
            <a:extLst>
              <a:ext uri="{FF2B5EF4-FFF2-40B4-BE49-F238E27FC236}">
                <a16:creationId xmlns:a16="http://schemas.microsoft.com/office/drawing/2014/main" id="{F205BB50-89D7-334F-A209-FF3F68DD8336}"/>
              </a:ext>
            </a:extLst>
          </p:cNvPr>
          <p:cNvSpPr/>
          <p:nvPr/>
        </p:nvSpPr>
        <p:spPr>
          <a:xfrm>
            <a:off x="3995347" y="4930167"/>
            <a:ext cx="1828802" cy="307111"/>
          </a:xfrm>
          <a:prstGeom prst="roundRect">
            <a:avLst>
              <a:gd name="adj" fmla="val 30435"/>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Tree>
    <p:extLst>
      <p:ext uri="{BB962C8B-B14F-4D97-AF65-F5344CB8AC3E}">
        <p14:creationId xmlns:p14="http://schemas.microsoft.com/office/powerpoint/2010/main" val="1155982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childTnLst>
                                </p:cTn>
                              </p:par>
                              <p:par>
                                <p:cTn id="17" presetID="9" presetClass="entr" presetSubtype="0" fill="hold" grpId="0" nodeType="withEffect">
                                  <p:stCondLst>
                                    <p:cond delay="0"/>
                                  </p:stCondLst>
                                  <p:childTnLst>
                                    <p:set>
                                      <p:cBhvr>
                                        <p:cTn id="18" dur="1" fill="hold">
                                          <p:stCondLst>
                                            <p:cond delay="0"/>
                                          </p:stCondLst>
                                        </p:cTn>
                                        <p:tgtEl>
                                          <p:spTgt spid="153"/>
                                        </p:tgtEl>
                                        <p:attrNameLst>
                                          <p:attrName>style.visibility</p:attrName>
                                        </p:attrNameLst>
                                      </p:cBhvr>
                                      <p:to>
                                        <p:strVal val="visible"/>
                                      </p:to>
                                    </p:set>
                                    <p:animEffect transition="in" filter="dissolve">
                                      <p:cBhvr>
                                        <p:cTn id="19" dur="500"/>
                                        <p:tgtEl>
                                          <p:spTgt spid="153"/>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152"/>
                                        </p:tgtEl>
                                        <p:attrNameLst>
                                          <p:attrName>style.visibility</p:attrName>
                                        </p:attrNameLst>
                                      </p:cBhvr>
                                      <p:to>
                                        <p:strVal val="visible"/>
                                      </p:to>
                                    </p:set>
                                    <p:animEffect transition="in" filter="dissolve">
                                      <p:cBhvr>
                                        <p:cTn id="22" dur="500"/>
                                        <p:tgtEl>
                                          <p:spTgt spid="1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152" grpId="0" animBg="1"/>
      <p:bldP spid="153"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5" name="Straight Connector 154">
            <a:extLst>
              <a:ext uri="{FF2B5EF4-FFF2-40B4-BE49-F238E27FC236}">
                <a16:creationId xmlns:a16="http://schemas.microsoft.com/office/drawing/2014/main" id="{364A6A75-2C01-CA4F-84B4-09AC46B158AE}"/>
              </a:ext>
            </a:extLst>
          </p:cNvPr>
          <p:cNvCxnSpPr>
            <a:cxnSpLocks/>
          </p:cNvCxnSpPr>
          <p:nvPr/>
        </p:nvCxnSpPr>
        <p:spPr>
          <a:xfrm>
            <a:off x="1632753" y="5076620"/>
            <a:ext cx="6353513" cy="0"/>
          </a:xfrm>
          <a:prstGeom prst="line">
            <a:avLst/>
          </a:prstGeom>
          <a:ln w="4064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54" name="Straight Connector 153">
            <a:extLst>
              <a:ext uri="{FF2B5EF4-FFF2-40B4-BE49-F238E27FC236}">
                <a16:creationId xmlns:a16="http://schemas.microsoft.com/office/drawing/2014/main" id="{6D5FEFC5-4C9D-A545-B93A-DD3ED9D592B7}"/>
              </a:ext>
            </a:extLst>
          </p:cNvPr>
          <p:cNvCxnSpPr>
            <a:cxnSpLocks/>
          </p:cNvCxnSpPr>
          <p:nvPr/>
        </p:nvCxnSpPr>
        <p:spPr>
          <a:xfrm>
            <a:off x="1631573" y="3164471"/>
            <a:ext cx="6353513" cy="0"/>
          </a:xfrm>
          <a:prstGeom prst="line">
            <a:avLst/>
          </a:prstGeom>
          <a:ln w="406400">
            <a:solidFill>
              <a:schemeClr val="accent5"/>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72BF207D-CDF1-6F44-82B4-EAE2F9B8570C}"/>
              </a:ext>
            </a:extLst>
          </p:cNvPr>
          <p:cNvSpPr>
            <a:spLocks noGrp="1"/>
          </p:cNvSpPr>
          <p:nvPr>
            <p:ph type="title"/>
          </p:nvPr>
        </p:nvSpPr>
        <p:spPr/>
        <p:txBody>
          <a:bodyPr/>
          <a:lstStyle/>
          <a:p>
            <a:r>
              <a:rPr lang="en-US" b="1" dirty="0"/>
              <a:t>D-</a:t>
            </a:r>
            <a:r>
              <a:rPr lang="en-US" b="1" dirty="0" err="1"/>
              <a:t>RaNGe</a:t>
            </a:r>
            <a:r>
              <a:rPr lang="en-US" b="1" dirty="0"/>
              <a:t>: Exclusive Access</a:t>
            </a:r>
            <a:endParaRPr lang="en-US" dirty="0"/>
          </a:p>
        </p:txBody>
      </p:sp>
      <p:sp>
        <p:nvSpPr>
          <p:cNvPr id="3" name="Content Placeholder 2">
            <a:extLst>
              <a:ext uri="{FF2B5EF4-FFF2-40B4-BE49-F238E27FC236}">
                <a16:creationId xmlns:a16="http://schemas.microsoft.com/office/drawing/2014/main" id="{4B029376-2D4C-384E-8CE7-BA8ABAF1ABD6}"/>
              </a:ext>
            </a:extLst>
          </p:cNvPr>
          <p:cNvSpPr>
            <a:spLocks noGrp="1"/>
          </p:cNvSpPr>
          <p:nvPr>
            <p:ph idx="1"/>
          </p:nvPr>
        </p:nvSpPr>
        <p:spPr>
          <a:xfrm>
            <a:off x="75991" y="807049"/>
            <a:ext cx="8987622" cy="5318753"/>
          </a:xfrm>
        </p:spPr>
        <p:txBody>
          <a:bodyPr/>
          <a:lstStyle/>
          <a:p>
            <a:r>
              <a:rPr lang="en-US" sz="2800" dirty="0"/>
              <a:t>Cache lines containing more RNG cells provide more random bits of data per access</a:t>
            </a:r>
          </a:p>
          <a:p>
            <a:r>
              <a:rPr lang="en-US" sz="2800" dirty="0"/>
              <a:t>In a bank, find the </a:t>
            </a:r>
            <a:r>
              <a:rPr lang="en-US" sz="2800" b="1" dirty="0">
                <a:solidFill>
                  <a:srgbClr val="9A020E"/>
                </a:solidFill>
              </a:rPr>
              <a:t>two cache lines</a:t>
            </a:r>
            <a:r>
              <a:rPr lang="en-US" sz="2800" dirty="0"/>
              <a:t> in distinct rows with the most number of RNG cells</a:t>
            </a:r>
          </a:p>
        </p:txBody>
      </p:sp>
      <p:grpSp>
        <p:nvGrpSpPr>
          <p:cNvPr id="160" name="Group 159">
            <a:extLst>
              <a:ext uri="{FF2B5EF4-FFF2-40B4-BE49-F238E27FC236}">
                <a16:creationId xmlns:a16="http://schemas.microsoft.com/office/drawing/2014/main" id="{C6C45DB8-C43C-A74E-BE2B-98F1CE022FBB}"/>
              </a:ext>
            </a:extLst>
          </p:cNvPr>
          <p:cNvGrpSpPr/>
          <p:nvPr/>
        </p:nvGrpSpPr>
        <p:grpSpPr>
          <a:xfrm>
            <a:off x="948455" y="2534859"/>
            <a:ext cx="7508044" cy="4015268"/>
            <a:chOff x="948455" y="2534859"/>
            <a:chExt cx="7508044" cy="4015268"/>
          </a:xfrm>
        </p:grpSpPr>
        <p:cxnSp>
          <p:nvCxnSpPr>
            <p:cNvPr id="9" name="Straight Connector 8">
              <a:extLst>
                <a:ext uri="{FF2B5EF4-FFF2-40B4-BE49-F238E27FC236}">
                  <a16:creationId xmlns:a16="http://schemas.microsoft.com/office/drawing/2014/main" id="{3B74AD36-2C7A-0749-A9CD-E10302D1274A}"/>
                </a:ext>
              </a:extLst>
            </p:cNvPr>
            <p:cNvCxnSpPr>
              <a:cxnSpLocks/>
            </p:cNvCxnSpPr>
            <p:nvPr/>
          </p:nvCxnSpPr>
          <p:spPr>
            <a:xfrm>
              <a:off x="1815961" y="4309268"/>
              <a:ext cx="6164127"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9ED7CEBE-3D73-034F-A25F-E1CA58466596}"/>
                </a:ext>
              </a:extLst>
            </p:cNvPr>
            <p:cNvCxnSpPr>
              <a:cxnSpLocks/>
            </p:cNvCxnSpPr>
            <p:nvPr/>
          </p:nvCxnSpPr>
          <p:spPr>
            <a:xfrm>
              <a:off x="1815960" y="5083877"/>
              <a:ext cx="6164128"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554A330D-A362-7948-9237-8FC1A141C9B7}"/>
                </a:ext>
              </a:extLst>
            </p:cNvPr>
            <p:cNvSpPr txBox="1"/>
            <p:nvPr/>
          </p:nvSpPr>
          <p:spPr>
            <a:xfrm>
              <a:off x="7980087" y="3732261"/>
              <a:ext cx="47641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19" name="TextBox 18">
              <a:extLst>
                <a:ext uri="{FF2B5EF4-FFF2-40B4-BE49-F238E27FC236}">
                  <a16:creationId xmlns:a16="http://schemas.microsoft.com/office/drawing/2014/main" id="{46FC454A-13BD-834B-A651-EFC1B70E3F3A}"/>
                </a:ext>
              </a:extLst>
            </p:cNvPr>
            <p:cNvSpPr txBox="1"/>
            <p:nvPr/>
          </p:nvSpPr>
          <p:spPr>
            <a:xfrm rot="5400000">
              <a:off x="3816405" y="5525178"/>
              <a:ext cx="47641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20" name="TextBox 19">
              <a:extLst>
                <a:ext uri="{FF2B5EF4-FFF2-40B4-BE49-F238E27FC236}">
                  <a16:creationId xmlns:a16="http://schemas.microsoft.com/office/drawing/2014/main" id="{96688F02-0F40-3543-AFEE-2B00C96541AA}"/>
                </a:ext>
              </a:extLst>
            </p:cNvPr>
            <p:cNvSpPr txBox="1"/>
            <p:nvPr/>
          </p:nvSpPr>
          <p:spPr>
            <a:xfrm rot="5400000">
              <a:off x="2534233" y="5540880"/>
              <a:ext cx="47641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21" name="TextBox 20">
              <a:extLst>
                <a:ext uri="{FF2B5EF4-FFF2-40B4-BE49-F238E27FC236}">
                  <a16:creationId xmlns:a16="http://schemas.microsoft.com/office/drawing/2014/main" id="{450F88EC-7936-4B46-85A3-26450930F903}"/>
                </a:ext>
              </a:extLst>
            </p:cNvPr>
            <p:cNvSpPr txBox="1"/>
            <p:nvPr/>
          </p:nvSpPr>
          <p:spPr>
            <a:xfrm rot="5400000">
              <a:off x="5726711" y="5520855"/>
              <a:ext cx="47641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28" name="TextBox 27">
              <a:extLst>
                <a:ext uri="{FF2B5EF4-FFF2-40B4-BE49-F238E27FC236}">
                  <a16:creationId xmlns:a16="http://schemas.microsoft.com/office/drawing/2014/main" id="{A28DDFF0-176B-B742-9DDB-05EFF0CD7011}"/>
                </a:ext>
              </a:extLst>
            </p:cNvPr>
            <p:cNvSpPr txBox="1"/>
            <p:nvPr/>
          </p:nvSpPr>
          <p:spPr>
            <a:xfrm rot="5400000">
              <a:off x="6998665" y="5510827"/>
              <a:ext cx="47641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61" name="Rounded Rectangle 60">
              <a:extLst>
                <a:ext uri="{FF2B5EF4-FFF2-40B4-BE49-F238E27FC236}">
                  <a16:creationId xmlns:a16="http://schemas.microsoft.com/office/drawing/2014/main" id="{AD9FABF2-7BF5-9F41-8916-2D4AABECEA19}"/>
                </a:ext>
              </a:extLst>
            </p:cNvPr>
            <p:cNvSpPr/>
            <p:nvPr/>
          </p:nvSpPr>
          <p:spPr>
            <a:xfrm rot="16200000">
              <a:off x="-484318" y="3967632"/>
              <a:ext cx="3733053" cy="867507"/>
            </a:xfrm>
            <a:prstGeom prst="roundRect">
              <a:avLst/>
            </a:prstGeom>
            <a:solidFill>
              <a:srgbClr val="F4F4F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Decoder</a:t>
              </a:r>
            </a:p>
          </p:txBody>
        </p:sp>
        <p:cxnSp>
          <p:nvCxnSpPr>
            <p:cNvPr id="91" name="Straight Connector 90">
              <a:extLst>
                <a:ext uri="{FF2B5EF4-FFF2-40B4-BE49-F238E27FC236}">
                  <a16:creationId xmlns:a16="http://schemas.microsoft.com/office/drawing/2014/main" id="{86B7DE06-B424-8B4D-9199-ECE140E3AF8E}"/>
                </a:ext>
              </a:extLst>
            </p:cNvPr>
            <p:cNvCxnSpPr>
              <a:cxnSpLocks/>
            </p:cNvCxnSpPr>
            <p:nvPr/>
          </p:nvCxnSpPr>
          <p:spPr>
            <a:xfrm>
              <a:off x="1815961" y="4672264"/>
              <a:ext cx="6164127"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1D018E64-B17E-0C4C-B1CB-652BCF910159}"/>
                </a:ext>
              </a:extLst>
            </p:cNvPr>
            <p:cNvCxnSpPr>
              <a:cxnSpLocks/>
            </p:cNvCxnSpPr>
            <p:nvPr/>
          </p:nvCxnSpPr>
          <p:spPr>
            <a:xfrm>
              <a:off x="1815960" y="5470023"/>
              <a:ext cx="6164128"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2D6B3698-2ECA-194D-976D-29AD1A600A38}"/>
                </a:ext>
              </a:extLst>
            </p:cNvPr>
            <p:cNvCxnSpPr>
              <a:cxnSpLocks/>
            </p:cNvCxnSpPr>
            <p:nvPr/>
          </p:nvCxnSpPr>
          <p:spPr>
            <a:xfrm>
              <a:off x="2366945" y="2754775"/>
              <a:ext cx="0" cy="362288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A30D8006-8A1E-694B-8C13-EE045876BE16}"/>
                </a:ext>
              </a:extLst>
            </p:cNvPr>
            <p:cNvCxnSpPr>
              <a:cxnSpLocks/>
            </p:cNvCxnSpPr>
            <p:nvPr/>
          </p:nvCxnSpPr>
          <p:spPr>
            <a:xfrm>
              <a:off x="3562699" y="2754775"/>
              <a:ext cx="0" cy="362288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60E9E7A1-0D6A-5842-99AE-3422139B456F}"/>
                </a:ext>
              </a:extLst>
            </p:cNvPr>
            <p:cNvCxnSpPr>
              <a:cxnSpLocks/>
            </p:cNvCxnSpPr>
            <p:nvPr/>
          </p:nvCxnSpPr>
          <p:spPr>
            <a:xfrm>
              <a:off x="4898023" y="2754775"/>
              <a:ext cx="0" cy="362288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B3445504-F2DC-9941-9E81-693FD04ED054}"/>
                </a:ext>
              </a:extLst>
            </p:cNvPr>
            <p:cNvCxnSpPr>
              <a:cxnSpLocks/>
            </p:cNvCxnSpPr>
            <p:nvPr/>
          </p:nvCxnSpPr>
          <p:spPr>
            <a:xfrm>
              <a:off x="4301253" y="2754775"/>
              <a:ext cx="0" cy="362288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963CFC48-58F7-BA41-8A3A-23CA8FCE3DAE}"/>
                </a:ext>
              </a:extLst>
            </p:cNvPr>
            <p:cNvCxnSpPr>
              <a:cxnSpLocks/>
            </p:cNvCxnSpPr>
            <p:nvPr/>
          </p:nvCxnSpPr>
          <p:spPr>
            <a:xfrm>
              <a:off x="5497007" y="2754775"/>
              <a:ext cx="0" cy="362288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B7665580-3CD7-3E42-80BE-ECBA896190D9}"/>
                </a:ext>
              </a:extLst>
            </p:cNvPr>
            <p:cNvCxnSpPr>
              <a:cxnSpLocks/>
            </p:cNvCxnSpPr>
            <p:nvPr/>
          </p:nvCxnSpPr>
          <p:spPr>
            <a:xfrm>
              <a:off x="2976544" y="2754775"/>
              <a:ext cx="0" cy="362288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799334C4-1FAF-F24A-B8E5-F8F8D617046A}"/>
                </a:ext>
              </a:extLst>
            </p:cNvPr>
            <p:cNvCxnSpPr>
              <a:cxnSpLocks/>
            </p:cNvCxnSpPr>
            <p:nvPr/>
          </p:nvCxnSpPr>
          <p:spPr>
            <a:xfrm>
              <a:off x="6782343" y="2754775"/>
              <a:ext cx="0" cy="362288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711A28CD-5A64-0E42-9283-E4DC43A719E9}"/>
                </a:ext>
              </a:extLst>
            </p:cNvPr>
            <p:cNvCxnSpPr>
              <a:cxnSpLocks/>
            </p:cNvCxnSpPr>
            <p:nvPr/>
          </p:nvCxnSpPr>
          <p:spPr>
            <a:xfrm>
              <a:off x="6196189" y="2754775"/>
              <a:ext cx="0" cy="362288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A6B2C871-5A2A-504E-82C6-C12D74C4A0FB}"/>
                </a:ext>
              </a:extLst>
            </p:cNvPr>
            <p:cNvCxnSpPr>
              <a:cxnSpLocks/>
            </p:cNvCxnSpPr>
            <p:nvPr/>
          </p:nvCxnSpPr>
          <p:spPr>
            <a:xfrm>
              <a:off x="7391943" y="2754775"/>
              <a:ext cx="0" cy="362288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Rounded Rectangle 24">
              <a:extLst>
                <a:ext uri="{FF2B5EF4-FFF2-40B4-BE49-F238E27FC236}">
                  <a16:creationId xmlns:a16="http://schemas.microsoft.com/office/drawing/2014/main" id="{E871FE72-53CC-3F40-B201-D2D851368D71}"/>
                </a:ext>
              </a:extLst>
            </p:cNvPr>
            <p:cNvSpPr/>
            <p:nvPr/>
          </p:nvSpPr>
          <p:spPr>
            <a:xfrm>
              <a:off x="2072760" y="6010866"/>
              <a:ext cx="5650527" cy="539261"/>
            </a:xfrm>
            <a:prstGeom prst="roundRect">
              <a:avLst>
                <a:gd name="adj" fmla="val 50000"/>
              </a:avLst>
            </a:prstGeom>
            <a:solidFill>
              <a:srgbClr val="F4F4F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Local Row Buffer</a:t>
              </a:r>
            </a:p>
          </p:txBody>
        </p:sp>
        <p:cxnSp>
          <p:nvCxnSpPr>
            <p:cNvPr id="138" name="Straight Connector 137">
              <a:extLst>
                <a:ext uri="{FF2B5EF4-FFF2-40B4-BE49-F238E27FC236}">
                  <a16:creationId xmlns:a16="http://schemas.microsoft.com/office/drawing/2014/main" id="{80D41997-EC10-6440-B825-02E92A74437F}"/>
                </a:ext>
              </a:extLst>
            </p:cNvPr>
            <p:cNvCxnSpPr>
              <a:cxnSpLocks/>
            </p:cNvCxnSpPr>
            <p:nvPr/>
          </p:nvCxnSpPr>
          <p:spPr>
            <a:xfrm>
              <a:off x="1820959" y="3952380"/>
              <a:ext cx="6164127"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8" name="Straight Connector 147">
              <a:extLst>
                <a:ext uri="{FF2B5EF4-FFF2-40B4-BE49-F238E27FC236}">
                  <a16:creationId xmlns:a16="http://schemas.microsoft.com/office/drawing/2014/main" id="{E1CF7C4A-85BB-0F44-8EDB-89A809C54539}"/>
                </a:ext>
              </a:extLst>
            </p:cNvPr>
            <p:cNvCxnSpPr>
              <a:cxnSpLocks/>
            </p:cNvCxnSpPr>
            <p:nvPr/>
          </p:nvCxnSpPr>
          <p:spPr>
            <a:xfrm>
              <a:off x="1815960" y="3558842"/>
              <a:ext cx="6164127"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a:extLst>
                <a:ext uri="{FF2B5EF4-FFF2-40B4-BE49-F238E27FC236}">
                  <a16:creationId xmlns:a16="http://schemas.microsoft.com/office/drawing/2014/main" id="{3B094F43-8BD3-5840-9130-68E46C4913E7}"/>
                </a:ext>
              </a:extLst>
            </p:cNvPr>
            <p:cNvCxnSpPr>
              <a:cxnSpLocks/>
            </p:cNvCxnSpPr>
            <p:nvPr/>
          </p:nvCxnSpPr>
          <p:spPr>
            <a:xfrm>
              <a:off x="1820959" y="3178807"/>
              <a:ext cx="6164127"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924A364A-2AA9-144B-A5C9-BFDA03E4BDC3}"/>
                </a:ext>
              </a:extLst>
            </p:cNvPr>
            <p:cNvCxnSpPr>
              <a:cxnSpLocks/>
            </p:cNvCxnSpPr>
            <p:nvPr/>
          </p:nvCxnSpPr>
          <p:spPr>
            <a:xfrm>
              <a:off x="1820959" y="2777925"/>
              <a:ext cx="6164127"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90" name="Group 89">
            <a:extLst>
              <a:ext uri="{FF2B5EF4-FFF2-40B4-BE49-F238E27FC236}">
                <a16:creationId xmlns:a16="http://schemas.microsoft.com/office/drawing/2014/main" id="{CD89B56D-0E7B-F849-87DA-6C0A5376B86E}"/>
              </a:ext>
            </a:extLst>
          </p:cNvPr>
          <p:cNvGrpSpPr/>
          <p:nvPr/>
        </p:nvGrpSpPr>
        <p:grpSpPr>
          <a:xfrm>
            <a:off x="2072760" y="2624184"/>
            <a:ext cx="5664369" cy="3001115"/>
            <a:chOff x="2062143" y="2731419"/>
            <a:chExt cx="5664369" cy="3001115"/>
          </a:xfrm>
        </p:grpSpPr>
        <p:sp>
          <p:nvSpPr>
            <p:cNvPr id="59" name="Rounded Rectangle 58">
              <a:extLst>
                <a:ext uri="{FF2B5EF4-FFF2-40B4-BE49-F238E27FC236}">
                  <a16:creationId xmlns:a16="http://schemas.microsoft.com/office/drawing/2014/main" id="{7EA05969-E1BF-A245-B2A3-BD5DC59DA515}"/>
                </a:ext>
              </a:extLst>
            </p:cNvPr>
            <p:cNvSpPr/>
            <p:nvPr/>
          </p:nvSpPr>
          <p:spPr>
            <a:xfrm>
              <a:off x="3984730" y="3124541"/>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64" name="Rounded Rectangle 63">
              <a:extLst>
                <a:ext uri="{FF2B5EF4-FFF2-40B4-BE49-F238E27FC236}">
                  <a16:creationId xmlns:a16="http://schemas.microsoft.com/office/drawing/2014/main" id="{2B666350-5183-114D-8365-AE5CCD9F65F8}"/>
                </a:ext>
              </a:extLst>
            </p:cNvPr>
            <p:cNvSpPr/>
            <p:nvPr/>
          </p:nvSpPr>
          <p:spPr>
            <a:xfrm>
              <a:off x="2073867" y="3115749"/>
              <a:ext cx="1828802" cy="313000"/>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lumMod val="85000"/>
                    <a:lumOff val="15000"/>
                  </a:prstClr>
                </a:solidFill>
                <a:effectLst/>
                <a:uLnTx/>
                <a:uFillTx/>
                <a:latin typeface="Cambria" panose="02040503050406030204" pitchFamily="18" charset="0"/>
                <a:ea typeface="+mn-ea"/>
                <a:cs typeface="+mn-cs"/>
              </a:endParaRPr>
            </a:p>
          </p:txBody>
        </p:sp>
        <p:sp>
          <p:nvSpPr>
            <p:cNvPr id="65" name="Rounded Rectangle 64">
              <a:extLst>
                <a:ext uri="{FF2B5EF4-FFF2-40B4-BE49-F238E27FC236}">
                  <a16:creationId xmlns:a16="http://schemas.microsoft.com/office/drawing/2014/main" id="{FD885E18-E6E7-D44B-A81D-78CC98122113}"/>
                </a:ext>
              </a:extLst>
            </p:cNvPr>
            <p:cNvSpPr/>
            <p:nvPr/>
          </p:nvSpPr>
          <p:spPr>
            <a:xfrm>
              <a:off x="5895592" y="3113135"/>
              <a:ext cx="1828802" cy="307111"/>
            </a:xfrm>
            <a:prstGeom prst="roundRect">
              <a:avLst>
                <a:gd name="adj" fmla="val 30435"/>
              </a:avLst>
            </a:prstGeom>
            <a:solidFill>
              <a:srgbClr val="C8DDB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66" name="Rounded Rectangle 65">
              <a:extLst>
                <a:ext uri="{FF2B5EF4-FFF2-40B4-BE49-F238E27FC236}">
                  <a16:creationId xmlns:a16="http://schemas.microsoft.com/office/drawing/2014/main" id="{C048BCD1-BF61-784E-A4BB-6DB9DFD68A53}"/>
                </a:ext>
              </a:extLst>
            </p:cNvPr>
            <p:cNvSpPr/>
            <p:nvPr/>
          </p:nvSpPr>
          <p:spPr>
            <a:xfrm>
              <a:off x="3984730" y="3493467"/>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67" name="Rounded Rectangle 66">
              <a:extLst>
                <a:ext uri="{FF2B5EF4-FFF2-40B4-BE49-F238E27FC236}">
                  <a16:creationId xmlns:a16="http://schemas.microsoft.com/office/drawing/2014/main" id="{33454466-135D-DA4E-B10B-2025AE6BA152}"/>
                </a:ext>
              </a:extLst>
            </p:cNvPr>
            <p:cNvSpPr/>
            <p:nvPr/>
          </p:nvSpPr>
          <p:spPr>
            <a:xfrm>
              <a:off x="5895592" y="3496575"/>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68" name="Rounded Rectangle 67">
              <a:extLst>
                <a:ext uri="{FF2B5EF4-FFF2-40B4-BE49-F238E27FC236}">
                  <a16:creationId xmlns:a16="http://schemas.microsoft.com/office/drawing/2014/main" id="{880E834B-E4B8-384B-8B2B-F5F3F9AFBB59}"/>
                </a:ext>
              </a:extLst>
            </p:cNvPr>
            <p:cNvSpPr/>
            <p:nvPr/>
          </p:nvSpPr>
          <p:spPr>
            <a:xfrm>
              <a:off x="2073867" y="3496575"/>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69" name="Rounded Rectangle 68">
              <a:extLst>
                <a:ext uri="{FF2B5EF4-FFF2-40B4-BE49-F238E27FC236}">
                  <a16:creationId xmlns:a16="http://schemas.microsoft.com/office/drawing/2014/main" id="{E71FA505-A14F-8D43-BC12-5EF525283508}"/>
                </a:ext>
              </a:extLst>
            </p:cNvPr>
            <p:cNvSpPr/>
            <p:nvPr/>
          </p:nvSpPr>
          <p:spPr>
            <a:xfrm>
              <a:off x="3984730" y="3876907"/>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0" name="Rounded Rectangle 69">
              <a:extLst>
                <a:ext uri="{FF2B5EF4-FFF2-40B4-BE49-F238E27FC236}">
                  <a16:creationId xmlns:a16="http://schemas.microsoft.com/office/drawing/2014/main" id="{2169FDFA-AF3F-C74E-8583-699A569576C9}"/>
                </a:ext>
              </a:extLst>
            </p:cNvPr>
            <p:cNvSpPr/>
            <p:nvPr/>
          </p:nvSpPr>
          <p:spPr>
            <a:xfrm>
              <a:off x="5895592" y="3880015"/>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1" name="Rounded Rectangle 70">
              <a:extLst>
                <a:ext uri="{FF2B5EF4-FFF2-40B4-BE49-F238E27FC236}">
                  <a16:creationId xmlns:a16="http://schemas.microsoft.com/office/drawing/2014/main" id="{616F9CD6-6A0B-9E40-98F6-3DB0CFFC2D9F}"/>
                </a:ext>
              </a:extLst>
            </p:cNvPr>
            <p:cNvSpPr/>
            <p:nvPr/>
          </p:nvSpPr>
          <p:spPr>
            <a:xfrm>
              <a:off x="2073867" y="3880015"/>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2" name="Rounded Rectangle 71">
              <a:extLst>
                <a:ext uri="{FF2B5EF4-FFF2-40B4-BE49-F238E27FC236}">
                  <a16:creationId xmlns:a16="http://schemas.microsoft.com/office/drawing/2014/main" id="{11AB42EC-1D23-8E41-B220-29936BEBEC32}"/>
                </a:ext>
              </a:extLst>
            </p:cNvPr>
            <p:cNvSpPr/>
            <p:nvPr/>
          </p:nvSpPr>
          <p:spPr>
            <a:xfrm>
              <a:off x="3984730" y="4259383"/>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3" name="Rounded Rectangle 72">
              <a:extLst>
                <a:ext uri="{FF2B5EF4-FFF2-40B4-BE49-F238E27FC236}">
                  <a16:creationId xmlns:a16="http://schemas.microsoft.com/office/drawing/2014/main" id="{72240D28-1E09-8D48-B849-A0EB30F4C466}"/>
                </a:ext>
              </a:extLst>
            </p:cNvPr>
            <p:cNvSpPr/>
            <p:nvPr/>
          </p:nvSpPr>
          <p:spPr>
            <a:xfrm>
              <a:off x="5895592" y="4262491"/>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4" name="Rounded Rectangle 73">
              <a:extLst>
                <a:ext uri="{FF2B5EF4-FFF2-40B4-BE49-F238E27FC236}">
                  <a16:creationId xmlns:a16="http://schemas.microsoft.com/office/drawing/2014/main" id="{A60CF228-D46E-614E-96F8-ACDA33980FAC}"/>
                </a:ext>
              </a:extLst>
            </p:cNvPr>
            <p:cNvSpPr/>
            <p:nvPr/>
          </p:nvSpPr>
          <p:spPr>
            <a:xfrm>
              <a:off x="2073867" y="4262491"/>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5" name="Rounded Rectangle 74">
              <a:extLst>
                <a:ext uri="{FF2B5EF4-FFF2-40B4-BE49-F238E27FC236}">
                  <a16:creationId xmlns:a16="http://schemas.microsoft.com/office/drawing/2014/main" id="{8B9F1FD2-E94F-8F45-B237-81927957A436}"/>
                </a:ext>
              </a:extLst>
            </p:cNvPr>
            <p:cNvSpPr/>
            <p:nvPr/>
          </p:nvSpPr>
          <p:spPr>
            <a:xfrm>
              <a:off x="3984730" y="4640413"/>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6" name="Rounded Rectangle 75">
              <a:extLst>
                <a:ext uri="{FF2B5EF4-FFF2-40B4-BE49-F238E27FC236}">
                  <a16:creationId xmlns:a16="http://schemas.microsoft.com/office/drawing/2014/main" id="{CD64F382-4687-A349-9BEA-B3ACA40DD134}"/>
                </a:ext>
              </a:extLst>
            </p:cNvPr>
            <p:cNvSpPr/>
            <p:nvPr/>
          </p:nvSpPr>
          <p:spPr>
            <a:xfrm>
              <a:off x="5895592" y="4643521"/>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7" name="Rounded Rectangle 76">
              <a:extLst>
                <a:ext uri="{FF2B5EF4-FFF2-40B4-BE49-F238E27FC236}">
                  <a16:creationId xmlns:a16="http://schemas.microsoft.com/office/drawing/2014/main" id="{52224844-B76B-7149-8AD0-C35394B873F0}"/>
                </a:ext>
              </a:extLst>
            </p:cNvPr>
            <p:cNvSpPr/>
            <p:nvPr/>
          </p:nvSpPr>
          <p:spPr>
            <a:xfrm>
              <a:off x="2073867" y="4643521"/>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8" name="Rounded Rectangle 77">
              <a:extLst>
                <a:ext uri="{FF2B5EF4-FFF2-40B4-BE49-F238E27FC236}">
                  <a16:creationId xmlns:a16="http://schemas.microsoft.com/office/drawing/2014/main" id="{E36D2DF1-63B2-8846-AE70-BC502314402E}"/>
                </a:ext>
              </a:extLst>
            </p:cNvPr>
            <p:cNvSpPr/>
            <p:nvPr/>
          </p:nvSpPr>
          <p:spPr>
            <a:xfrm>
              <a:off x="3973006" y="5037403"/>
              <a:ext cx="1828802" cy="307111"/>
            </a:xfrm>
            <a:prstGeom prst="roundRect">
              <a:avLst>
                <a:gd name="adj" fmla="val 30435"/>
              </a:avLst>
            </a:prstGeom>
            <a:solidFill>
              <a:srgbClr val="C8DDB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9" name="Rounded Rectangle 78">
              <a:extLst>
                <a:ext uri="{FF2B5EF4-FFF2-40B4-BE49-F238E27FC236}">
                  <a16:creationId xmlns:a16="http://schemas.microsoft.com/office/drawing/2014/main" id="{36B39ABF-E3E2-4447-92EB-34CB9FF2F908}"/>
                </a:ext>
              </a:extLst>
            </p:cNvPr>
            <p:cNvSpPr/>
            <p:nvPr/>
          </p:nvSpPr>
          <p:spPr>
            <a:xfrm>
              <a:off x="5883868" y="5025997"/>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80" name="Rounded Rectangle 79">
              <a:extLst>
                <a:ext uri="{FF2B5EF4-FFF2-40B4-BE49-F238E27FC236}">
                  <a16:creationId xmlns:a16="http://schemas.microsoft.com/office/drawing/2014/main" id="{EC8D84C0-3131-1741-9094-979852DEE67F}"/>
                </a:ext>
              </a:extLst>
            </p:cNvPr>
            <p:cNvSpPr/>
            <p:nvPr/>
          </p:nvSpPr>
          <p:spPr>
            <a:xfrm>
              <a:off x="2062143" y="5025997"/>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81" name="Rounded Rectangle 80">
              <a:extLst>
                <a:ext uri="{FF2B5EF4-FFF2-40B4-BE49-F238E27FC236}">
                  <a16:creationId xmlns:a16="http://schemas.microsoft.com/office/drawing/2014/main" id="{6C558213-D792-1A4E-8C13-FB1B8F0C42A7}"/>
                </a:ext>
              </a:extLst>
            </p:cNvPr>
            <p:cNvSpPr/>
            <p:nvPr/>
          </p:nvSpPr>
          <p:spPr>
            <a:xfrm>
              <a:off x="3975273" y="5425423"/>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82" name="Rounded Rectangle 81">
              <a:extLst>
                <a:ext uri="{FF2B5EF4-FFF2-40B4-BE49-F238E27FC236}">
                  <a16:creationId xmlns:a16="http://schemas.microsoft.com/office/drawing/2014/main" id="{D22ED270-C2A9-1344-9D37-C1C1CAFE0A22}"/>
                </a:ext>
              </a:extLst>
            </p:cNvPr>
            <p:cNvSpPr/>
            <p:nvPr/>
          </p:nvSpPr>
          <p:spPr>
            <a:xfrm>
              <a:off x="5886135" y="5421274"/>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83" name="Rounded Rectangle 82">
              <a:extLst>
                <a:ext uri="{FF2B5EF4-FFF2-40B4-BE49-F238E27FC236}">
                  <a16:creationId xmlns:a16="http://schemas.microsoft.com/office/drawing/2014/main" id="{28447215-062E-8941-A207-61C59986A10E}"/>
                </a:ext>
              </a:extLst>
            </p:cNvPr>
            <p:cNvSpPr/>
            <p:nvPr/>
          </p:nvSpPr>
          <p:spPr>
            <a:xfrm>
              <a:off x="2064410" y="5421274"/>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87" name="Rounded Rectangle 86">
              <a:extLst>
                <a:ext uri="{FF2B5EF4-FFF2-40B4-BE49-F238E27FC236}">
                  <a16:creationId xmlns:a16="http://schemas.microsoft.com/office/drawing/2014/main" id="{22747FBC-5991-514C-BFFC-DF45961CB207}"/>
                </a:ext>
              </a:extLst>
            </p:cNvPr>
            <p:cNvSpPr/>
            <p:nvPr/>
          </p:nvSpPr>
          <p:spPr>
            <a:xfrm>
              <a:off x="3986848" y="2731419"/>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88" name="Rounded Rectangle 87">
              <a:extLst>
                <a:ext uri="{FF2B5EF4-FFF2-40B4-BE49-F238E27FC236}">
                  <a16:creationId xmlns:a16="http://schemas.microsoft.com/office/drawing/2014/main" id="{D42B2421-1CFB-D648-905F-F38C42157A0A}"/>
                </a:ext>
              </a:extLst>
            </p:cNvPr>
            <p:cNvSpPr/>
            <p:nvPr/>
          </p:nvSpPr>
          <p:spPr>
            <a:xfrm>
              <a:off x="5897710" y="2734527"/>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89" name="Rounded Rectangle 88">
              <a:extLst>
                <a:ext uri="{FF2B5EF4-FFF2-40B4-BE49-F238E27FC236}">
                  <a16:creationId xmlns:a16="http://schemas.microsoft.com/office/drawing/2014/main" id="{D93F09B7-2527-F648-BE64-26592B7E97AA}"/>
                </a:ext>
              </a:extLst>
            </p:cNvPr>
            <p:cNvSpPr/>
            <p:nvPr/>
          </p:nvSpPr>
          <p:spPr>
            <a:xfrm>
              <a:off x="2075985" y="2734527"/>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lumMod val="85000"/>
                      <a:lumOff val="15000"/>
                    </a:prstClr>
                  </a:solidFill>
                  <a:effectLst/>
                  <a:uLnTx/>
                  <a:uFillTx/>
                  <a:latin typeface="Cambria" panose="02040503050406030204" pitchFamily="18" charset="0"/>
                  <a:ea typeface="+mn-ea"/>
                  <a:cs typeface="+mn-cs"/>
                </a:rPr>
                <a:t>Cache line</a:t>
              </a:r>
            </a:p>
          </p:txBody>
        </p:sp>
      </p:grpSp>
      <p:sp>
        <p:nvSpPr>
          <p:cNvPr id="152" name="Rounded Rectangle 151">
            <a:extLst>
              <a:ext uri="{FF2B5EF4-FFF2-40B4-BE49-F238E27FC236}">
                <a16:creationId xmlns:a16="http://schemas.microsoft.com/office/drawing/2014/main" id="{443DED4D-C5CB-974A-A30F-67806709CE34}"/>
              </a:ext>
            </a:extLst>
          </p:cNvPr>
          <p:cNvSpPr/>
          <p:nvPr/>
        </p:nvSpPr>
        <p:spPr>
          <a:xfrm>
            <a:off x="5912465" y="3009218"/>
            <a:ext cx="1828802" cy="307111"/>
          </a:xfrm>
          <a:prstGeom prst="roundRect">
            <a:avLst>
              <a:gd name="adj" fmla="val 30435"/>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153" name="Rounded Rectangle 152">
            <a:extLst>
              <a:ext uri="{FF2B5EF4-FFF2-40B4-BE49-F238E27FC236}">
                <a16:creationId xmlns:a16="http://schemas.microsoft.com/office/drawing/2014/main" id="{F205BB50-89D7-334F-A209-FF3F68DD8336}"/>
              </a:ext>
            </a:extLst>
          </p:cNvPr>
          <p:cNvSpPr/>
          <p:nvPr/>
        </p:nvSpPr>
        <p:spPr>
          <a:xfrm>
            <a:off x="3995347" y="4930167"/>
            <a:ext cx="1828802" cy="307111"/>
          </a:xfrm>
          <a:prstGeom prst="roundRect">
            <a:avLst>
              <a:gd name="adj" fmla="val 30435"/>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63" name="Rectangle 62">
            <a:extLst>
              <a:ext uri="{FF2B5EF4-FFF2-40B4-BE49-F238E27FC236}">
                <a16:creationId xmlns:a16="http://schemas.microsoft.com/office/drawing/2014/main" id="{C79391A5-F967-C04F-A346-A2A582B33F7C}"/>
              </a:ext>
            </a:extLst>
          </p:cNvPr>
          <p:cNvSpPr/>
          <p:nvPr/>
        </p:nvSpPr>
        <p:spPr>
          <a:xfrm>
            <a:off x="0" y="760546"/>
            <a:ext cx="9144000" cy="1707507"/>
          </a:xfrm>
          <a:prstGeom prst="rect">
            <a:avLst/>
          </a:prstGeom>
          <a:solidFill>
            <a:schemeClr val="bg1">
              <a:alpha val="72000"/>
            </a:schemeClr>
          </a:solidFill>
          <a:ln>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2" name="TextBox 61">
            <a:extLst>
              <a:ext uri="{FF2B5EF4-FFF2-40B4-BE49-F238E27FC236}">
                <a16:creationId xmlns:a16="http://schemas.microsoft.com/office/drawing/2014/main" id="{D3974154-E080-0A45-8D3D-34D2E0A6483D}"/>
              </a:ext>
            </a:extLst>
          </p:cNvPr>
          <p:cNvSpPr txBox="1"/>
          <p:nvPr/>
        </p:nvSpPr>
        <p:spPr>
          <a:xfrm>
            <a:off x="322441" y="794504"/>
            <a:ext cx="8494721" cy="1600438"/>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700" b="1" i="0" u="none" strike="noStrike" kern="1200" cap="none" spc="0" normalizeH="0" baseline="0" noProof="0" dirty="0">
              <a:ln>
                <a:noFill/>
              </a:ln>
              <a:solidFill>
                <a:prstClr val="black"/>
              </a:solidFill>
              <a:effectLst/>
              <a:uLnTx/>
              <a:uFillTx/>
              <a:latin typeface="Cambria"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980616"/>
                </a:solidFill>
                <a:effectLst/>
                <a:uLnTx/>
                <a:uFillTx/>
                <a:latin typeface="Cambria" charset="0"/>
                <a:ea typeface="Cambria" charset="0"/>
                <a:cs typeface="Cambria" charset="0"/>
              </a:rPr>
              <a:t>Reserve</a:t>
            </a:r>
            <a:r>
              <a:rPr kumimoji="0" lang="en-US" sz="2800" b="1" i="0" u="none" strike="noStrike" kern="1200" cap="none" spc="0" normalizeH="0" baseline="0" noProof="0" dirty="0">
                <a:ln>
                  <a:noFill/>
                </a:ln>
                <a:solidFill>
                  <a:prstClr val="black"/>
                </a:solidFill>
                <a:effectLst/>
                <a:uLnTx/>
                <a:uFillTx/>
                <a:latin typeface="Cambria" charset="0"/>
                <a:ea typeface="Cambria" charset="0"/>
                <a:cs typeface="Cambria" charset="0"/>
              </a:rPr>
              <a:t> </a:t>
            </a:r>
            <a:r>
              <a:rPr kumimoji="0" lang="en-US" sz="2800" b="1" i="0" u="none" strike="noStrike" kern="1200" cap="none" spc="0" normalizeH="0" baseline="0" noProof="0" dirty="0">
                <a:ln>
                  <a:noFill/>
                </a:ln>
                <a:solidFill>
                  <a:srgbClr val="980616"/>
                </a:solidFill>
                <a:effectLst/>
                <a:uLnTx/>
                <a:uFillTx/>
                <a:latin typeface="Cambria" charset="0"/>
                <a:ea typeface="Cambria" charset="0"/>
                <a:cs typeface="Cambria" charset="0"/>
              </a:rPr>
              <a:t>rows containing selected cache lines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charset="0"/>
                <a:ea typeface="Cambria" charset="0"/>
                <a:cs typeface="Cambria" charset="0"/>
              </a:rPr>
              <a:t>exclusively for D-</a:t>
            </a:r>
            <a:r>
              <a:rPr kumimoji="0" lang="en-US" sz="2800" b="1" i="0" u="none" strike="noStrike" kern="1200" cap="none" spc="0" normalizeH="0" baseline="0" noProof="0" dirty="0" err="1">
                <a:ln>
                  <a:noFill/>
                </a:ln>
                <a:solidFill>
                  <a:prstClr val="black"/>
                </a:solidFill>
                <a:effectLst/>
                <a:uLnTx/>
                <a:uFillTx/>
                <a:latin typeface="Cambria" charset="0"/>
                <a:ea typeface="Cambria" charset="0"/>
                <a:cs typeface="Cambria" charset="0"/>
              </a:rPr>
              <a:t>RaNGe</a:t>
            </a:r>
            <a:r>
              <a:rPr kumimoji="0" lang="en-US" sz="2800" b="1" i="0" u="none" strike="noStrike" kern="1200" cap="none" spc="0" normalizeH="0" baseline="0" noProof="0" dirty="0">
                <a:ln>
                  <a:noFill/>
                </a:ln>
                <a:solidFill>
                  <a:prstClr val="black"/>
                </a:solidFill>
                <a:effectLst/>
                <a:uLnTx/>
                <a:uFillTx/>
                <a:latin typeface="Cambria" charset="0"/>
                <a:ea typeface="Cambria" charset="0"/>
                <a:cs typeface="Cambria" charset="0"/>
              </a:rPr>
              <a:t> accesses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charset="0"/>
                <a:ea typeface="Cambria" charset="0"/>
                <a:cs typeface="Cambria" charset="0"/>
              </a:rPr>
              <a:t>to minimize interference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700" b="1"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Tree>
    <p:extLst>
      <p:ext uri="{BB962C8B-B14F-4D97-AF65-F5344CB8AC3E}">
        <p14:creationId xmlns:p14="http://schemas.microsoft.com/office/powerpoint/2010/main" val="47939088"/>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9" name="Straight Connector 158">
            <a:extLst>
              <a:ext uri="{FF2B5EF4-FFF2-40B4-BE49-F238E27FC236}">
                <a16:creationId xmlns:a16="http://schemas.microsoft.com/office/drawing/2014/main" id="{57D46CB1-821B-CA41-8D98-0624BC00A3B4}"/>
              </a:ext>
            </a:extLst>
          </p:cNvPr>
          <p:cNvCxnSpPr>
            <a:cxnSpLocks/>
          </p:cNvCxnSpPr>
          <p:nvPr/>
        </p:nvCxnSpPr>
        <p:spPr>
          <a:xfrm>
            <a:off x="1631573" y="5472449"/>
            <a:ext cx="6353513" cy="0"/>
          </a:xfrm>
          <a:prstGeom prst="line">
            <a:avLst/>
          </a:prstGeom>
          <a:ln w="4064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58" name="Straight Connector 157">
            <a:extLst>
              <a:ext uri="{FF2B5EF4-FFF2-40B4-BE49-F238E27FC236}">
                <a16:creationId xmlns:a16="http://schemas.microsoft.com/office/drawing/2014/main" id="{E3EEF507-1B1C-2641-9F6F-0B2AA77F8CA7}"/>
              </a:ext>
            </a:extLst>
          </p:cNvPr>
          <p:cNvCxnSpPr>
            <a:cxnSpLocks/>
          </p:cNvCxnSpPr>
          <p:nvPr/>
        </p:nvCxnSpPr>
        <p:spPr>
          <a:xfrm>
            <a:off x="1631573" y="4678320"/>
            <a:ext cx="6353513" cy="0"/>
          </a:xfrm>
          <a:prstGeom prst="line">
            <a:avLst/>
          </a:prstGeom>
          <a:ln w="4064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57" name="Straight Connector 156">
            <a:extLst>
              <a:ext uri="{FF2B5EF4-FFF2-40B4-BE49-F238E27FC236}">
                <a16:creationId xmlns:a16="http://schemas.microsoft.com/office/drawing/2014/main" id="{762F31FA-B3F3-AB44-A0A0-F980B22B7228}"/>
              </a:ext>
            </a:extLst>
          </p:cNvPr>
          <p:cNvCxnSpPr>
            <a:cxnSpLocks/>
          </p:cNvCxnSpPr>
          <p:nvPr/>
        </p:nvCxnSpPr>
        <p:spPr>
          <a:xfrm>
            <a:off x="1631573" y="3558842"/>
            <a:ext cx="6353513" cy="0"/>
          </a:xfrm>
          <a:prstGeom prst="line">
            <a:avLst/>
          </a:prstGeom>
          <a:ln w="4064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a:extLst>
              <a:ext uri="{FF2B5EF4-FFF2-40B4-BE49-F238E27FC236}">
                <a16:creationId xmlns:a16="http://schemas.microsoft.com/office/drawing/2014/main" id="{0846126A-D112-5B47-850A-781F7EAFD780}"/>
              </a:ext>
            </a:extLst>
          </p:cNvPr>
          <p:cNvCxnSpPr>
            <a:cxnSpLocks/>
          </p:cNvCxnSpPr>
          <p:nvPr/>
        </p:nvCxnSpPr>
        <p:spPr>
          <a:xfrm>
            <a:off x="1632753" y="2777925"/>
            <a:ext cx="6353513" cy="0"/>
          </a:xfrm>
          <a:prstGeom prst="line">
            <a:avLst/>
          </a:prstGeom>
          <a:ln w="4064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55" name="Straight Connector 154">
            <a:extLst>
              <a:ext uri="{FF2B5EF4-FFF2-40B4-BE49-F238E27FC236}">
                <a16:creationId xmlns:a16="http://schemas.microsoft.com/office/drawing/2014/main" id="{364A6A75-2C01-CA4F-84B4-09AC46B158AE}"/>
              </a:ext>
            </a:extLst>
          </p:cNvPr>
          <p:cNvCxnSpPr>
            <a:cxnSpLocks/>
          </p:cNvCxnSpPr>
          <p:nvPr/>
        </p:nvCxnSpPr>
        <p:spPr>
          <a:xfrm>
            <a:off x="1632753" y="5076620"/>
            <a:ext cx="6353513" cy="0"/>
          </a:xfrm>
          <a:prstGeom prst="line">
            <a:avLst/>
          </a:prstGeom>
          <a:ln w="4064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54" name="Straight Connector 153">
            <a:extLst>
              <a:ext uri="{FF2B5EF4-FFF2-40B4-BE49-F238E27FC236}">
                <a16:creationId xmlns:a16="http://schemas.microsoft.com/office/drawing/2014/main" id="{6D5FEFC5-4C9D-A545-B93A-DD3ED9D592B7}"/>
              </a:ext>
            </a:extLst>
          </p:cNvPr>
          <p:cNvCxnSpPr>
            <a:cxnSpLocks/>
          </p:cNvCxnSpPr>
          <p:nvPr/>
        </p:nvCxnSpPr>
        <p:spPr>
          <a:xfrm>
            <a:off x="1631573" y="3164471"/>
            <a:ext cx="6353513" cy="0"/>
          </a:xfrm>
          <a:prstGeom prst="line">
            <a:avLst/>
          </a:prstGeom>
          <a:ln w="406400">
            <a:solidFill>
              <a:schemeClr val="accent5"/>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72BF207D-CDF1-6F44-82B4-EAE2F9B8570C}"/>
              </a:ext>
            </a:extLst>
          </p:cNvPr>
          <p:cNvSpPr>
            <a:spLocks noGrp="1"/>
          </p:cNvSpPr>
          <p:nvPr>
            <p:ph type="title"/>
          </p:nvPr>
        </p:nvSpPr>
        <p:spPr/>
        <p:txBody>
          <a:bodyPr/>
          <a:lstStyle/>
          <a:p>
            <a:r>
              <a:rPr lang="en-US" b="1" dirty="0"/>
              <a:t>D-</a:t>
            </a:r>
            <a:r>
              <a:rPr lang="en-US" b="1" dirty="0" err="1"/>
              <a:t>RaNGe</a:t>
            </a:r>
            <a:r>
              <a:rPr lang="en-US" b="1" dirty="0"/>
              <a:t>: Exclusive Access</a:t>
            </a:r>
            <a:endParaRPr lang="en-US" dirty="0"/>
          </a:p>
        </p:txBody>
      </p:sp>
      <p:sp>
        <p:nvSpPr>
          <p:cNvPr id="3" name="Content Placeholder 2">
            <a:extLst>
              <a:ext uri="{FF2B5EF4-FFF2-40B4-BE49-F238E27FC236}">
                <a16:creationId xmlns:a16="http://schemas.microsoft.com/office/drawing/2014/main" id="{4B029376-2D4C-384E-8CE7-BA8ABAF1ABD6}"/>
              </a:ext>
            </a:extLst>
          </p:cNvPr>
          <p:cNvSpPr>
            <a:spLocks noGrp="1"/>
          </p:cNvSpPr>
          <p:nvPr>
            <p:ph idx="1"/>
          </p:nvPr>
        </p:nvSpPr>
        <p:spPr>
          <a:xfrm>
            <a:off x="75991" y="807049"/>
            <a:ext cx="8987622" cy="5318753"/>
          </a:xfrm>
        </p:spPr>
        <p:txBody>
          <a:bodyPr/>
          <a:lstStyle/>
          <a:p>
            <a:r>
              <a:rPr lang="en-US" sz="2800" dirty="0"/>
              <a:t>Cache lines containing more RNG cells provide more random bits of data per access</a:t>
            </a:r>
          </a:p>
          <a:p>
            <a:r>
              <a:rPr lang="en-US" sz="2800" dirty="0"/>
              <a:t>In a bank, find the </a:t>
            </a:r>
            <a:r>
              <a:rPr lang="en-US" sz="2800" b="1" dirty="0">
                <a:solidFill>
                  <a:srgbClr val="9A020E"/>
                </a:solidFill>
              </a:rPr>
              <a:t>two cache lines</a:t>
            </a:r>
            <a:r>
              <a:rPr lang="en-US" sz="2800" dirty="0"/>
              <a:t> in distinct rows with the most number of RNG cells</a:t>
            </a:r>
          </a:p>
        </p:txBody>
      </p:sp>
      <p:grpSp>
        <p:nvGrpSpPr>
          <p:cNvPr id="160" name="Group 159">
            <a:extLst>
              <a:ext uri="{FF2B5EF4-FFF2-40B4-BE49-F238E27FC236}">
                <a16:creationId xmlns:a16="http://schemas.microsoft.com/office/drawing/2014/main" id="{C6C45DB8-C43C-A74E-BE2B-98F1CE022FBB}"/>
              </a:ext>
            </a:extLst>
          </p:cNvPr>
          <p:cNvGrpSpPr/>
          <p:nvPr/>
        </p:nvGrpSpPr>
        <p:grpSpPr>
          <a:xfrm>
            <a:off x="948455" y="2534859"/>
            <a:ext cx="7508044" cy="4015268"/>
            <a:chOff x="948455" y="2534859"/>
            <a:chExt cx="7508044" cy="4015268"/>
          </a:xfrm>
        </p:grpSpPr>
        <p:cxnSp>
          <p:nvCxnSpPr>
            <p:cNvPr id="9" name="Straight Connector 8">
              <a:extLst>
                <a:ext uri="{FF2B5EF4-FFF2-40B4-BE49-F238E27FC236}">
                  <a16:creationId xmlns:a16="http://schemas.microsoft.com/office/drawing/2014/main" id="{3B74AD36-2C7A-0749-A9CD-E10302D1274A}"/>
                </a:ext>
              </a:extLst>
            </p:cNvPr>
            <p:cNvCxnSpPr>
              <a:cxnSpLocks/>
            </p:cNvCxnSpPr>
            <p:nvPr/>
          </p:nvCxnSpPr>
          <p:spPr>
            <a:xfrm>
              <a:off x="1815961" y="4309268"/>
              <a:ext cx="6164127"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9ED7CEBE-3D73-034F-A25F-E1CA58466596}"/>
                </a:ext>
              </a:extLst>
            </p:cNvPr>
            <p:cNvCxnSpPr>
              <a:cxnSpLocks/>
            </p:cNvCxnSpPr>
            <p:nvPr/>
          </p:nvCxnSpPr>
          <p:spPr>
            <a:xfrm>
              <a:off x="1815960" y="5083877"/>
              <a:ext cx="6164128"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554A330D-A362-7948-9237-8FC1A141C9B7}"/>
                </a:ext>
              </a:extLst>
            </p:cNvPr>
            <p:cNvSpPr txBox="1"/>
            <p:nvPr/>
          </p:nvSpPr>
          <p:spPr>
            <a:xfrm>
              <a:off x="7980087" y="3732261"/>
              <a:ext cx="47641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19" name="TextBox 18">
              <a:extLst>
                <a:ext uri="{FF2B5EF4-FFF2-40B4-BE49-F238E27FC236}">
                  <a16:creationId xmlns:a16="http://schemas.microsoft.com/office/drawing/2014/main" id="{46FC454A-13BD-834B-A651-EFC1B70E3F3A}"/>
                </a:ext>
              </a:extLst>
            </p:cNvPr>
            <p:cNvSpPr txBox="1"/>
            <p:nvPr/>
          </p:nvSpPr>
          <p:spPr>
            <a:xfrm rot="5400000">
              <a:off x="3816405" y="5525178"/>
              <a:ext cx="47641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20" name="TextBox 19">
              <a:extLst>
                <a:ext uri="{FF2B5EF4-FFF2-40B4-BE49-F238E27FC236}">
                  <a16:creationId xmlns:a16="http://schemas.microsoft.com/office/drawing/2014/main" id="{96688F02-0F40-3543-AFEE-2B00C96541AA}"/>
                </a:ext>
              </a:extLst>
            </p:cNvPr>
            <p:cNvSpPr txBox="1"/>
            <p:nvPr/>
          </p:nvSpPr>
          <p:spPr>
            <a:xfrm rot="5400000">
              <a:off x="2534233" y="5540880"/>
              <a:ext cx="47641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21" name="TextBox 20">
              <a:extLst>
                <a:ext uri="{FF2B5EF4-FFF2-40B4-BE49-F238E27FC236}">
                  <a16:creationId xmlns:a16="http://schemas.microsoft.com/office/drawing/2014/main" id="{450F88EC-7936-4B46-85A3-26450930F903}"/>
                </a:ext>
              </a:extLst>
            </p:cNvPr>
            <p:cNvSpPr txBox="1"/>
            <p:nvPr/>
          </p:nvSpPr>
          <p:spPr>
            <a:xfrm rot="5400000">
              <a:off x="5726711" y="5520855"/>
              <a:ext cx="47641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28" name="TextBox 27">
              <a:extLst>
                <a:ext uri="{FF2B5EF4-FFF2-40B4-BE49-F238E27FC236}">
                  <a16:creationId xmlns:a16="http://schemas.microsoft.com/office/drawing/2014/main" id="{A28DDFF0-176B-B742-9DDB-05EFF0CD7011}"/>
                </a:ext>
              </a:extLst>
            </p:cNvPr>
            <p:cNvSpPr txBox="1"/>
            <p:nvPr/>
          </p:nvSpPr>
          <p:spPr>
            <a:xfrm rot="5400000">
              <a:off x="6998665" y="5510827"/>
              <a:ext cx="47641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61" name="Rounded Rectangle 60">
              <a:extLst>
                <a:ext uri="{FF2B5EF4-FFF2-40B4-BE49-F238E27FC236}">
                  <a16:creationId xmlns:a16="http://schemas.microsoft.com/office/drawing/2014/main" id="{AD9FABF2-7BF5-9F41-8916-2D4AABECEA19}"/>
                </a:ext>
              </a:extLst>
            </p:cNvPr>
            <p:cNvSpPr/>
            <p:nvPr/>
          </p:nvSpPr>
          <p:spPr>
            <a:xfrm rot="16200000">
              <a:off x="-484318" y="3967632"/>
              <a:ext cx="3733053" cy="867507"/>
            </a:xfrm>
            <a:prstGeom prst="roundRect">
              <a:avLst/>
            </a:prstGeom>
            <a:solidFill>
              <a:srgbClr val="F4F4F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Decoder</a:t>
              </a:r>
            </a:p>
          </p:txBody>
        </p:sp>
        <p:cxnSp>
          <p:nvCxnSpPr>
            <p:cNvPr id="91" name="Straight Connector 90">
              <a:extLst>
                <a:ext uri="{FF2B5EF4-FFF2-40B4-BE49-F238E27FC236}">
                  <a16:creationId xmlns:a16="http://schemas.microsoft.com/office/drawing/2014/main" id="{86B7DE06-B424-8B4D-9199-ECE140E3AF8E}"/>
                </a:ext>
              </a:extLst>
            </p:cNvPr>
            <p:cNvCxnSpPr>
              <a:cxnSpLocks/>
            </p:cNvCxnSpPr>
            <p:nvPr/>
          </p:nvCxnSpPr>
          <p:spPr>
            <a:xfrm>
              <a:off x="1815961" y="4672264"/>
              <a:ext cx="6164127"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1D018E64-B17E-0C4C-B1CB-652BCF910159}"/>
                </a:ext>
              </a:extLst>
            </p:cNvPr>
            <p:cNvCxnSpPr>
              <a:cxnSpLocks/>
            </p:cNvCxnSpPr>
            <p:nvPr/>
          </p:nvCxnSpPr>
          <p:spPr>
            <a:xfrm>
              <a:off x="1815960" y="5470023"/>
              <a:ext cx="6164128"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2D6B3698-2ECA-194D-976D-29AD1A600A38}"/>
                </a:ext>
              </a:extLst>
            </p:cNvPr>
            <p:cNvCxnSpPr>
              <a:cxnSpLocks/>
            </p:cNvCxnSpPr>
            <p:nvPr/>
          </p:nvCxnSpPr>
          <p:spPr>
            <a:xfrm>
              <a:off x="2366945" y="2754775"/>
              <a:ext cx="0" cy="362288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A30D8006-8A1E-694B-8C13-EE045876BE16}"/>
                </a:ext>
              </a:extLst>
            </p:cNvPr>
            <p:cNvCxnSpPr>
              <a:cxnSpLocks/>
            </p:cNvCxnSpPr>
            <p:nvPr/>
          </p:nvCxnSpPr>
          <p:spPr>
            <a:xfrm>
              <a:off x="3562699" y="2754775"/>
              <a:ext cx="0" cy="362288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60E9E7A1-0D6A-5842-99AE-3422139B456F}"/>
                </a:ext>
              </a:extLst>
            </p:cNvPr>
            <p:cNvCxnSpPr>
              <a:cxnSpLocks/>
            </p:cNvCxnSpPr>
            <p:nvPr/>
          </p:nvCxnSpPr>
          <p:spPr>
            <a:xfrm>
              <a:off x="4898023" y="2754775"/>
              <a:ext cx="0" cy="362288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B3445504-F2DC-9941-9E81-693FD04ED054}"/>
                </a:ext>
              </a:extLst>
            </p:cNvPr>
            <p:cNvCxnSpPr>
              <a:cxnSpLocks/>
            </p:cNvCxnSpPr>
            <p:nvPr/>
          </p:nvCxnSpPr>
          <p:spPr>
            <a:xfrm>
              <a:off x="4301253" y="2754775"/>
              <a:ext cx="0" cy="362288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963CFC48-58F7-BA41-8A3A-23CA8FCE3DAE}"/>
                </a:ext>
              </a:extLst>
            </p:cNvPr>
            <p:cNvCxnSpPr>
              <a:cxnSpLocks/>
            </p:cNvCxnSpPr>
            <p:nvPr/>
          </p:nvCxnSpPr>
          <p:spPr>
            <a:xfrm>
              <a:off x="5497007" y="2754775"/>
              <a:ext cx="0" cy="362288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B7665580-3CD7-3E42-80BE-ECBA896190D9}"/>
                </a:ext>
              </a:extLst>
            </p:cNvPr>
            <p:cNvCxnSpPr>
              <a:cxnSpLocks/>
            </p:cNvCxnSpPr>
            <p:nvPr/>
          </p:nvCxnSpPr>
          <p:spPr>
            <a:xfrm>
              <a:off x="2976544" y="2754775"/>
              <a:ext cx="0" cy="362288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799334C4-1FAF-F24A-B8E5-F8F8D617046A}"/>
                </a:ext>
              </a:extLst>
            </p:cNvPr>
            <p:cNvCxnSpPr>
              <a:cxnSpLocks/>
            </p:cNvCxnSpPr>
            <p:nvPr/>
          </p:nvCxnSpPr>
          <p:spPr>
            <a:xfrm>
              <a:off x="6782343" y="2754775"/>
              <a:ext cx="0" cy="362288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711A28CD-5A64-0E42-9283-E4DC43A719E9}"/>
                </a:ext>
              </a:extLst>
            </p:cNvPr>
            <p:cNvCxnSpPr>
              <a:cxnSpLocks/>
            </p:cNvCxnSpPr>
            <p:nvPr/>
          </p:nvCxnSpPr>
          <p:spPr>
            <a:xfrm>
              <a:off x="6196189" y="2754775"/>
              <a:ext cx="0" cy="362288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A6B2C871-5A2A-504E-82C6-C12D74C4A0FB}"/>
                </a:ext>
              </a:extLst>
            </p:cNvPr>
            <p:cNvCxnSpPr>
              <a:cxnSpLocks/>
            </p:cNvCxnSpPr>
            <p:nvPr/>
          </p:nvCxnSpPr>
          <p:spPr>
            <a:xfrm>
              <a:off x="7391943" y="2754775"/>
              <a:ext cx="0" cy="362288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Rounded Rectangle 24">
              <a:extLst>
                <a:ext uri="{FF2B5EF4-FFF2-40B4-BE49-F238E27FC236}">
                  <a16:creationId xmlns:a16="http://schemas.microsoft.com/office/drawing/2014/main" id="{E871FE72-53CC-3F40-B201-D2D851368D71}"/>
                </a:ext>
              </a:extLst>
            </p:cNvPr>
            <p:cNvSpPr/>
            <p:nvPr/>
          </p:nvSpPr>
          <p:spPr>
            <a:xfrm>
              <a:off x="2072760" y="6010866"/>
              <a:ext cx="5650527" cy="539261"/>
            </a:xfrm>
            <a:prstGeom prst="roundRect">
              <a:avLst>
                <a:gd name="adj" fmla="val 50000"/>
              </a:avLst>
            </a:prstGeom>
            <a:solidFill>
              <a:srgbClr val="F4F4F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Local Row Buffer</a:t>
              </a:r>
            </a:p>
          </p:txBody>
        </p:sp>
        <p:cxnSp>
          <p:nvCxnSpPr>
            <p:cNvPr id="138" name="Straight Connector 137">
              <a:extLst>
                <a:ext uri="{FF2B5EF4-FFF2-40B4-BE49-F238E27FC236}">
                  <a16:creationId xmlns:a16="http://schemas.microsoft.com/office/drawing/2014/main" id="{80D41997-EC10-6440-B825-02E92A74437F}"/>
                </a:ext>
              </a:extLst>
            </p:cNvPr>
            <p:cNvCxnSpPr>
              <a:cxnSpLocks/>
            </p:cNvCxnSpPr>
            <p:nvPr/>
          </p:nvCxnSpPr>
          <p:spPr>
            <a:xfrm>
              <a:off x="1820959" y="3952380"/>
              <a:ext cx="6164127"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8" name="Straight Connector 147">
              <a:extLst>
                <a:ext uri="{FF2B5EF4-FFF2-40B4-BE49-F238E27FC236}">
                  <a16:creationId xmlns:a16="http://schemas.microsoft.com/office/drawing/2014/main" id="{E1CF7C4A-85BB-0F44-8EDB-89A809C54539}"/>
                </a:ext>
              </a:extLst>
            </p:cNvPr>
            <p:cNvCxnSpPr>
              <a:cxnSpLocks/>
            </p:cNvCxnSpPr>
            <p:nvPr/>
          </p:nvCxnSpPr>
          <p:spPr>
            <a:xfrm>
              <a:off x="1815960" y="3558842"/>
              <a:ext cx="6164127"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a:extLst>
                <a:ext uri="{FF2B5EF4-FFF2-40B4-BE49-F238E27FC236}">
                  <a16:creationId xmlns:a16="http://schemas.microsoft.com/office/drawing/2014/main" id="{3B094F43-8BD3-5840-9130-68E46C4913E7}"/>
                </a:ext>
              </a:extLst>
            </p:cNvPr>
            <p:cNvCxnSpPr>
              <a:cxnSpLocks/>
            </p:cNvCxnSpPr>
            <p:nvPr/>
          </p:nvCxnSpPr>
          <p:spPr>
            <a:xfrm>
              <a:off x="1820959" y="3178807"/>
              <a:ext cx="6164127"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924A364A-2AA9-144B-A5C9-BFDA03E4BDC3}"/>
                </a:ext>
              </a:extLst>
            </p:cNvPr>
            <p:cNvCxnSpPr>
              <a:cxnSpLocks/>
            </p:cNvCxnSpPr>
            <p:nvPr/>
          </p:nvCxnSpPr>
          <p:spPr>
            <a:xfrm>
              <a:off x="1820959" y="2777925"/>
              <a:ext cx="6164127"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90" name="Group 89">
            <a:extLst>
              <a:ext uri="{FF2B5EF4-FFF2-40B4-BE49-F238E27FC236}">
                <a16:creationId xmlns:a16="http://schemas.microsoft.com/office/drawing/2014/main" id="{CD89B56D-0E7B-F849-87DA-6C0A5376B86E}"/>
              </a:ext>
            </a:extLst>
          </p:cNvPr>
          <p:cNvGrpSpPr/>
          <p:nvPr/>
        </p:nvGrpSpPr>
        <p:grpSpPr>
          <a:xfrm>
            <a:off x="2072760" y="2624184"/>
            <a:ext cx="5664369" cy="3001115"/>
            <a:chOff x="2062143" y="2731419"/>
            <a:chExt cx="5664369" cy="3001115"/>
          </a:xfrm>
        </p:grpSpPr>
        <p:sp>
          <p:nvSpPr>
            <p:cNvPr id="59" name="Rounded Rectangle 58">
              <a:extLst>
                <a:ext uri="{FF2B5EF4-FFF2-40B4-BE49-F238E27FC236}">
                  <a16:creationId xmlns:a16="http://schemas.microsoft.com/office/drawing/2014/main" id="{7EA05969-E1BF-A245-B2A3-BD5DC59DA515}"/>
                </a:ext>
              </a:extLst>
            </p:cNvPr>
            <p:cNvSpPr/>
            <p:nvPr/>
          </p:nvSpPr>
          <p:spPr>
            <a:xfrm>
              <a:off x="3984730" y="3124541"/>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64" name="Rounded Rectangle 63">
              <a:extLst>
                <a:ext uri="{FF2B5EF4-FFF2-40B4-BE49-F238E27FC236}">
                  <a16:creationId xmlns:a16="http://schemas.microsoft.com/office/drawing/2014/main" id="{2B666350-5183-114D-8365-AE5CCD9F65F8}"/>
                </a:ext>
              </a:extLst>
            </p:cNvPr>
            <p:cNvSpPr/>
            <p:nvPr/>
          </p:nvSpPr>
          <p:spPr>
            <a:xfrm>
              <a:off x="2073867" y="3115749"/>
              <a:ext cx="1828802" cy="313000"/>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lumMod val="85000"/>
                    <a:lumOff val="15000"/>
                  </a:prstClr>
                </a:solidFill>
                <a:effectLst/>
                <a:uLnTx/>
                <a:uFillTx/>
                <a:latin typeface="Cambria" panose="02040503050406030204" pitchFamily="18" charset="0"/>
                <a:ea typeface="+mn-ea"/>
                <a:cs typeface="+mn-cs"/>
              </a:endParaRPr>
            </a:p>
          </p:txBody>
        </p:sp>
        <p:sp>
          <p:nvSpPr>
            <p:cNvPr id="65" name="Rounded Rectangle 64">
              <a:extLst>
                <a:ext uri="{FF2B5EF4-FFF2-40B4-BE49-F238E27FC236}">
                  <a16:creationId xmlns:a16="http://schemas.microsoft.com/office/drawing/2014/main" id="{FD885E18-E6E7-D44B-A81D-78CC98122113}"/>
                </a:ext>
              </a:extLst>
            </p:cNvPr>
            <p:cNvSpPr/>
            <p:nvPr/>
          </p:nvSpPr>
          <p:spPr>
            <a:xfrm>
              <a:off x="5895592" y="3113135"/>
              <a:ext cx="1828802" cy="307111"/>
            </a:xfrm>
            <a:prstGeom prst="roundRect">
              <a:avLst>
                <a:gd name="adj" fmla="val 30435"/>
              </a:avLst>
            </a:prstGeom>
            <a:solidFill>
              <a:srgbClr val="C8DDB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66" name="Rounded Rectangle 65">
              <a:extLst>
                <a:ext uri="{FF2B5EF4-FFF2-40B4-BE49-F238E27FC236}">
                  <a16:creationId xmlns:a16="http://schemas.microsoft.com/office/drawing/2014/main" id="{C048BCD1-BF61-784E-A4BB-6DB9DFD68A53}"/>
                </a:ext>
              </a:extLst>
            </p:cNvPr>
            <p:cNvSpPr/>
            <p:nvPr/>
          </p:nvSpPr>
          <p:spPr>
            <a:xfrm>
              <a:off x="3984730" y="3493467"/>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67" name="Rounded Rectangle 66">
              <a:extLst>
                <a:ext uri="{FF2B5EF4-FFF2-40B4-BE49-F238E27FC236}">
                  <a16:creationId xmlns:a16="http://schemas.microsoft.com/office/drawing/2014/main" id="{33454466-135D-DA4E-B10B-2025AE6BA152}"/>
                </a:ext>
              </a:extLst>
            </p:cNvPr>
            <p:cNvSpPr/>
            <p:nvPr/>
          </p:nvSpPr>
          <p:spPr>
            <a:xfrm>
              <a:off x="5895592" y="3496575"/>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68" name="Rounded Rectangle 67">
              <a:extLst>
                <a:ext uri="{FF2B5EF4-FFF2-40B4-BE49-F238E27FC236}">
                  <a16:creationId xmlns:a16="http://schemas.microsoft.com/office/drawing/2014/main" id="{880E834B-E4B8-384B-8B2B-F5F3F9AFBB59}"/>
                </a:ext>
              </a:extLst>
            </p:cNvPr>
            <p:cNvSpPr/>
            <p:nvPr/>
          </p:nvSpPr>
          <p:spPr>
            <a:xfrm>
              <a:off x="2073867" y="3496575"/>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69" name="Rounded Rectangle 68">
              <a:extLst>
                <a:ext uri="{FF2B5EF4-FFF2-40B4-BE49-F238E27FC236}">
                  <a16:creationId xmlns:a16="http://schemas.microsoft.com/office/drawing/2014/main" id="{E71FA505-A14F-8D43-BC12-5EF525283508}"/>
                </a:ext>
              </a:extLst>
            </p:cNvPr>
            <p:cNvSpPr/>
            <p:nvPr/>
          </p:nvSpPr>
          <p:spPr>
            <a:xfrm>
              <a:off x="3984730" y="3876907"/>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0" name="Rounded Rectangle 69">
              <a:extLst>
                <a:ext uri="{FF2B5EF4-FFF2-40B4-BE49-F238E27FC236}">
                  <a16:creationId xmlns:a16="http://schemas.microsoft.com/office/drawing/2014/main" id="{2169FDFA-AF3F-C74E-8583-699A569576C9}"/>
                </a:ext>
              </a:extLst>
            </p:cNvPr>
            <p:cNvSpPr/>
            <p:nvPr/>
          </p:nvSpPr>
          <p:spPr>
            <a:xfrm>
              <a:off x="5895592" y="3880015"/>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1" name="Rounded Rectangle 70">
              <a:extLst>
                <a:ext uri="{FF2B5EF4-FFF2-40B4-BE49-F238E27FC236}">
                  <a16:creationId xmlns:a16="http://schemas.microsoft.com/office/drawing/2014/main" id="{616F9CD6-6A0B-9E40-98F6-3DB0CFFC2D9F}"/>
                </a:ext>
              </a:extLst>
            </p:cNvPr>
            <p:cNvSpPr/>
            <p:nvPr/>
          </p:nvSpPr>
          <p:spPr>
            <a:xfrm>
              <a:off x="2073867" y="3880015"/>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2" name="Rounded Rectangle 71">
              <a:extLst>
                <a:ext uri="{FF2B5EF4-FFF2-40B4-BE49-F238E27FC236}">
                  <a16:creationId xmlns:a16="http://schemas.microsoft.com/office/drawing/2014/main" id="{11AB42EC-1D23-8E41-B220-29936BEBEC32}"/>
                </a:ext>
              </a:extLst>
            </p:cNvPr>
            <p:cNvSpPr/>
            <p:nvPr/>
          </p:nvSpPr>
          <p:spPr>
            <a:xfrm>
              <a:off x="3984730" y="4259383"/>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3" name="Rounded Rectangle 72">
              <a:extLst>
                <a:ext uri="{FF2B5EF4-FFF2-40B4-BE49-F238E27FC236}">
                  <a16:creationId xmlns:a16="http://schemas.microsoft.com/office/drawing/2014/main" id="{72240D28-1E09-8D48-B849-A0EB30F4C466}"/>
                </a:ext>
              </a:extLst>
            </p:cNvPr>
            <p:cNvSpPr/>
            <p:nvPr/>
          </p:nvSpPr>
          <p:spPr>
            <a:xfrm>
              <a:off x="5895592" y="4262491"/>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4" name="Rounded Rectangle 73">
              <a:extLst>
                <a:ext uri="{FF2B5EF4-FFF2-40B4-BE49-F238E27FC236}">
                  <a16:creationId xmlns:a16="http://schemas.microsoft.com/office/drawing/2014/main" id="{A60CF228-D46E-614E-96F8-ACDA33980FAC}"/>
                </a:ext>
              </a:extLst>
            </p:cNvPr>
            <p:cNvSpPr/>
            <p:nvPr/>
          </p:nvSpPr>
          <p:spPr>
            <a:xfrm>
              <a:off x="2073867" y="4262491"/>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5" name="Rounded Rectangle 74">
              <a:extLst>
                <a:ext uri="{FF2B5EF4-FFF2-40B4-BE49-F238E27FC236}">
                  <a16:creationId xmlns:a16="http://schemas.microsoft.com/office/drawing/2014/main" id="{8B9F1FD2-E94F-8F45-B237-81927957A436}"/>
                </a:ext>
              </a:extLst>
            </p:cNvPr>
            <p:cNvSpPr/>
            <p:nvPr/>
          </p:nvSpPr>
          <p:spPr>
            <a:xfrm>
              <a:off x="3984730" y="4640413"/>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6" name="Rounded Rectangle 75">
              <a:extLst>
                <a:ext uri="{FF2B5EF4-FFF2-40B4-BE49-F238E27FC236}">
                  <a16:creationId xmlns:a16="http://schemas.microsoft.com/office/drawing/2014/main" id="{CD64F382-4687-A349-9BEA-B3ACA40DD134}"/>
                </a:ext>
              </a:extLst>
            </p:cNvPr>
            <p:cNvSpPr/>
            <p:nvPr/>
          </p:nvSpPr>
          <p:spPr>
            <a:xfrm>
              <a:off x="5895592" y="4643521"/>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7" name="Rounded Rectangle 76">
              <a:extLst>
                <a:ext uri="{FF2B5EF4-FFF2-40B4-BE49-F238E27FC236}">
                  <a16:creationId xmlns:a16="http://schemas.microsoft.com/office/drawing/2014/main" id="{52224844-B76B-7149-8AD0-C35394B873F0}"/>
                </a:ext>
              </a:extLst>
            </p:cNvPr>
            <p:cNvSpPr/>
            <p:nvPr/>
          </p:nvSpPr>
          <p:spPr>
            <a:xfrm>
              <a:off x="2073867" y="4643521"/>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8" name="Rounded Rectangle 77">
              <a:extLst>
                <a:ext uri="{FF2B5EF4-FFF2-40B4-BE49-F238E27FC236}">
                  <a16:creationId xmlns:a16="http://schemas.microsoft.com/office/drawing/2014/main" id="{E36D2DF1-63B2-8846-AE70-BC502314402E}"/>
                </a:ext>
              </a:extLst>
            </p:cNvPr>
            <p:cNvSpPr/>
            <p:nvPr/>
          </p:nvSpPr>
          <p:spPr>
            <a:xfrm>
              <a:off x="3973006" y="5037403"/>
              <a:ext cx="1828802" cy="307111"/>
            </a:xfrm>
            <a:prstGeom prst="roundRect">
              <a:avLst>
                <a:gd name="adj" fmla="val 30435"/>
              </a:avLst>
            </a:prstGeom>
            <a:solidFill>
              <a:srgbClr val="C8DDB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9" name="Rounded Rectangle 78">
              <a:extLst>
                <a:ext uri="{FF2B5EF4-FFF2-40B4-BE49-F238E27FC236}">
                  <a16:creationId xmlns:a16="http://schemas.microsoft.com/office/drawing/2014/main" id="{36B39ABF-E3E2-4447-92EB-34CB9FF2F908}"/>
                </a:ext>
              </a:extLst>
            </p:cNvPr>
            <p:cNvSpPr/>
            <p:nvPr/>
          </p:nvSpPr>
          <p:spPr>
            <a:xfrm>
              <a:off x="5883868" y="5025997"/>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80" name="Rounded Rectangle 79">
              <a:extLst>
                <a:ext uri="{FF2B5EF4-FFF2-40B4-BE49-F238E27FC236}">
                  <a16:creationId xmlns:a16="http://schemas.microsoft.com/office/drawing/2014/main" id="{EC8D84C0-3131-1741-9094-979852DEE67F}"/>
                </a:ext>
              </a:extLst>
            </p:cNvPr>
            <p:cNvSpPr/>
            <p:nvPr/>
          </p:nvSpPr>
          <p:spPr>
            <a:xfrm>
              <a:off x="2062143" y="5025997"/>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81" name="Rounded Rectangle 80">
              <a:extLst>
                <a:ext uri="{FF2B5EF4-FFF2-40B4-BE49-F238E27FC236}">
                  <a16:creationId xmlns:a16="http://schemas.microsoft.com/office/drawing/2014/main" id="{6C558213-D792-1A4E-8C13-FB1B8F0C42A7}"/>
                </a:ext>
              </a:extLst>
            </p:cNvPr>
            <p:cNvSpPr/>
            <p:nvPr/>
          </p:nvSpPr>
          <p:spPr>
            <a:xfrm>
              <a:off x="3975273" y="5425423"/>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82" name="Rounded Rectangle 81">
              <a:extLst>
                <a:ext uri="{FF2B5EF4-FFF2-40B4-BE49-F238E27FC236}">
                  <a16:creationId xmlns:a16="http://schemas.microsoft.com/office/drawing/2014/main" id="{D22ED270-C2A9-1344-9D37-C1C1CAFE0A22}"/>
                </a:ext>
              </a:extLst>
            </p:cNvPr>
            <p:cNvSpPr/>
            <p:nvPr/>
          </p:nvSpPr>
          <p:spPr>
            <a:xfrm>
              <a:off x="5886135" y="5421274"/>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83" name="Rounded Rectangle 82">
              <a:extLst>
                <a:ext uri="{FF2B5EF4-FFF2-40B4-BE49-F238E27FC236}">
                  <a16:creationId xmlns:a16="http://schemas.microsoft.com/office/drawing/2014/main" id="{28447215-062E-8941-A207-61C59986A10E}"/>
                </a:ext>
              </a:extLst>
            </p:cNvPr>
            <p:cNvSpPr/>
            <p:nvPr/>
          </p:nvSpPr>
          <p:spPr>
            <a:xfrm>
              <a:off x="2064410" y="5421274"/>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87" name="Rounded Rectangle 86">
              <a:extLst>
                <a:ext uri="{FF2B5EF4-FFF2-40B4-BE49-F238E27FC236}">
                  <a16:creationId xmlns:a16="http://schemas.microsoft.com/office/drawing/2014/main" id="{22747FBC-5991-514C-BFFC-DF45961CB207}"/>
                </a:ext>
              </a:extLst>
            </p:cNvPr>
            <p:cNvSpPr/>
            <p:nvPr/>
          </p:nvSpPr>
          <p:spPr>
            <a:xfrm>
              <a:off x="3986848" y="2731419"/>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88" name="Rounded Rectangle 87">
              <a:extLst>
                <a:ext uri="{FF2B5EF4-FFF2-40B4-BE49-F238E27FC236}">
                  <a16:creationId xmlns:a16="http://schemas.microsoft.com/office/drawing/2014/main" id="{D42B2421-1CFB-D648-905F-F38C42157A0A}"/>
                </a:ext>
              </a:extLst>
            </p:cNvPr>
            <p:cNvSpPr/>
            <p:nvPr/>
          </p:nvSpPr>
          <p:spPr>
            <a:xfrm>
              <a:off x="5897710" y="2734527"/>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89" name="Rounded Rectangle 88">
              <a:extLst>
                <a:ext uri="{FF2B5EF4-FFF2-40B4-BE49-F238E27FC236}">
                  <a16:creationId xmlns:a16="http://schemas.microsoft.com/office/drawing/2014/main" id="{D93F09B7-2527-F648-BE64-26592B7E97AA}"/>
                </a:ext>
              </a:extLst>
            </p:cNvPr>
            <p:cNvSpPr/>
            <p:nvPr/>
          </p:nvSpPr>
          <p:spPr>
            <a:xfrm>
              <a:off x="2075985" y="2734527"/>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lumMod val="85000"/>
                      <a:lumOff val="15000"/>
                    </a:prstClr>
                  </a:solidFill>
                  <a:effectLst/>
                  <a:uLnTx/>
                  <a:uFillTx/>
                  <a:latin typeface="Cambria" panose="02040503050406030204" pitchFamily="18" charset="0"/>
                  <a:ea typeface="+mn-ea"/>
                  <a:cs typeface="+mn-cs"/>
                </a:rPr>
                <a:t>Cache line</a:t>
              </a:r>
            </a:p>
          </p:txBody>
        </p:sp>
      </p:grpSp>
      <p:sp>
        <p:nvSpPr>
          <p:cNvPr id="152" name="Rounded Rectangle 151">
            <a:extLst>
              <a:ext uri="{FF2B5EF4-FFF2-40B4-BE49-F238E27FC236}">
                <a16:creationId xmlns:a16="http://schemas.microsoft.com/office/drawing/2014/main" id="{443DED4D-C5CB-974A-A30F-67806709CE34}"/>
              </a:ext>
            </a:extLst>
          </p:cNvPr>
          <p:cNvSpPr/>
          <p:nvPr/>
        </p:nvSpPr>
        <p:spPr>
          <a:xfrm>
            <a:off x="5912465" y="3009218"/>
            <a:ext cx="1828802" cy="307111"/>
          </a:xfrm>
          <a:prstGeom prst="roundRect">
            <a:avLst>
              <a:gd name="adj" fmla="val 30435"/>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153" name="Rounded Rectangle 152">
            <a:extLst>
              <a:ext uri="{FF2B5EF4-FFF2-40B4-BE49-F238E27FC236}">
                <a16:creationId xmlns:a16="http://schemas.microsoft.com/office/drawing/2014/main" id="{F205BB50-89D7-334F-A209-FF3F68DD8336}"/>
              </a:ext>
            </a:extLst>
          </p:cNvPr>
          <p:cNvSpPr/>
          <p:nvPr/>
        </p:nvSpPr>
        <p:spPr>
          <a:xfrm>
            <a:off x="3995347" y="4930167"/>
            <a:ext cx="1828802" cy="307111"/>
          </a:xfrm>
          <a:prstGeom prst="roundRect">
            <a:avLst>
              <a:gd name="adj" fmla="val 30435"/>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62" name="Rectangle 61">
            <a:extLst>
              <a:ext uri="{FF2B5EF4-FFF2-40B4-BE49-F238E27FC236}">
                <a16:creationId xmlns:a16="http://schemas.microsoft.com/office/drawing/2014/main" id="{D8F17093-A1BF-334F-880D-F9C9FFE7A018}"/>
              </a:ext>
            </a:extLst>
          </p:cNvPr>
          <p:cNvSpPr/>
          <p:nvPr/>
        </p:nvSpPr>
        <p:spPr>
          <a:xfrm>
            <a:off x="0" y="760546"/>
            <a:ext cx="9144000" cy="1707507"/>
          </a:xfrm>
          <a:prstGeom prst="rect">
            <a:avLst/>
          </a:prstGeom>
          <a:solidFill>
            <a:schemeClr val="bg1">
              <a:alpha val="72000"/>
            </a:schemeClr>
          </a:solidFill>
          <a:ln>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3" name="TextBox 62">
            <a:extLst>
              <a:ext uri="{FF2B5EF4-FFF2-40B4-BE49-F238E27FC236}">
                <a16:creationId xmlns:a16="http://schemas.microsoft.com/office/drawing/2014/main" id="{6FC4A997-C883-3440-BEB0-2CF126C39278}"/>
              </a:ext>
            </a:extLst>
          </p:cNvPr>
          <p:cNvSpPr txBox="1"/>
          <p:nvPr/>
        </p:nvSpPr>
        <p:spPr>
          <a:xfrm>
            <a:off x="322441" y="945455"/>
            <a:ext cx="8494721" cy="1384995"/>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latin typeface="Cambria"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980616"/>
                </a:solidFill>
                <a:effectLst/>
                <a:uLnTx/>
                <a:uFillTx/>
                <a:latin typeface="Cambria" charset="0"/>
                <a:ea typeface="Cambria" charset="0"/>
                <a:cs typeface="Cambria" charset="0"/>
              </a:rPr>
              <a:t>Reserve</a:t>
            </a:r>
            <a:r>
              <a:rPr kumimoji="0" lang="en-US" sz="2800" b="1" i="0" u="none" strike="noStrike" kern="1200" cap="none" spc="0" normalizeH="0" baseline="0" noProof="0" dirty="0">
                <a:ln>
                  <a:noFill/>
                </a:ln>
                <a:solidFill>
                  <a:prstClr val="black"/>
                </a:solidFill>
                <a:effectLst/>
                <a:uLnTx/>
                <a:uFillTx/>
                <a:latin typeface="Cambria" charset="0"/>
                <a:ea typeface="Cambria" charset="0"/>
                <a:cs typeface="Cambria" charset="0"/>
              </a:rPr>
              <a:t> </a:t>
            </a:r>
            <a:r>
              <a:rPr kumimoji="0" lang="en-US" sz="2800" b="1" i="0" u="none" strike="noStrike" kern="1200" cap="none" spc="0" normalizeH="0" baseline="0" noProof="0" dirty="0">
                <a:ln>
                  <a:noFill/>
                </a:ln>
                <a:solidFill>
                  <a:srgbClr val="980616"/>
                </a:solidFill>
                <a:effectLst/>
                <a:uLnTx/>
                <a:uFillTx/>
                <a:latin typeface="Cambria" charset="0"/>
                <a:ea typeface="Cambria" charset="0"/>
                <a:cs typeface="Cambria" charset="0"/>
              </a:rPr>
              <a:t>neighboring rows </a:t>
            </a:r>
            <a:r>
              <a:rPr kumimoji="0" lang="en-US" sz="2800" b="1" i="0" u="none" strike="noStrike" kern="1200" cap="none" spc="0" normalizeH="0" baseline="0" noProof="0" dirty="0">
                <a:ln>
                  <a:noFill/>
                </a:ln>
                <a:solidFill>
                  <a:prstClr val="black"/>
                </a:solidFill>
                <a:effectLst/>
                <a:uLnTx/>
                <a:uFillTx/>
                <a:latin typeface="Cambria" charset="0"/>
                <a:ea typeface="Cambria" charset="0"/>
                <a:cs typeface="Cambria" charset="0"/>
              </a:rPr>
              <a:t>to minimize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charset="0"/>
                <a:ea typeface="Cambria" charset="0"/>
                <a:cs typeface="Cambria" charset="0"/>
              </a:rPr>
              <a:t>DRAM data pattern/read interference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Tree>
    <p:extLst>
      <p:ext uri="{BB962C8B-B14F-4D97-AF65-F5344CB8AC3E}">
        <p14:creationId xmlns:p14="http://schemas.microsoft.com/office/powerpoint/2010/main" val="130920396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9" name="Straight Connector 158">
            <a:extLst>
              <a:ext uri="{FF2B5EF4-FFF2-40B4-BE49-F238E27FC236}">
                <a16:creationId xmlns:a16="http://schemas.microsoft.com/office/drawing/2014/main" id="{57D46CB1-821B-CA41-8D98-0624BC00A3B4}"/>
              </a:ext>
            </a:extLst>
          </p:cNvPr>
          <p:cNvCxnSpPr>
            <a:cxnSpLocks/>
          </p:cNvCxnSpPr>
          <p:nvPr/>
        </p:nvCxnSpPr>
        <p:spPr>
          <a:xfrm>
            <a:off x="1631573" y="5472449"/>
            <a:ext cx="6353513" cy="0"/>
          </a:xfrm>
          <a:prstGeom prst="line">
            <a:avLst/>
          </a:prstGeom>
          <a:ln w="4064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58" name="Straight Connector 157">
            <a:extLst>
              <a:ext uri="{FF2B5EF4-FFF2-40B4-BE49-F238E27FC236}">
                <a16:creationId xmlns:a16="http://schemas.microsoft.com/office/drawing/2014/main" id="{E3EEF507-1B1C-2641-9F6F-0B2AA77F8CA7}"/>
              </a:ext>
            </a:extLst>
          </p:cNvPr>
          <p:cNvCxnSpPr>
            <a:cxnSpLocks/>
          </p:cNvCxnSpPr>
          <p:nvPr/>
        </p:nvCxnSpPr>
        <p:spPr>
          <a:xfrm>
            <a:off x="1631573" y="4678320"/>
            <a:ext cx="6353513" cy="0"/>
          </a:xfrm>
          <a:prstGeom prst="line">
            <a:avLst/>
          </a:prstGeom>
          <a:ln w="4064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57" name="Straight Connector 156">
            <a:extLst>
              <a:ext uri="{FF2B5EF4-FFF2-40B4-BE49-F238E27FC236}">
                <a16:creationId xmlns:a16="http://schemas.microsoft.com/office/drawing/2014/main" id="{762F31FA-B3F3-AB44-A0A0-F980B22B7228}"/>
              </a:ext>
            </a:extLst>
          </p:cNvPr>
          <p:cNvCxnSpPr>
            <a:cxnSpLocks/>
          </p:cNvCxnSpPr>
          <p:nvPr/>
        </p:nvCxnSpPr>
        <p:spPr>
          <a:xfrm>
            <a:off x="1631573" y="3558842"/>
            <a:ext cx="6353513" cy="0"/>
          </a:xfrm>
          <a:prstGeom prst="line">
            <a:avLst/>
          </a:prstGeom>
          <a:ln w="4064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a:extLst>
              <a:ext uri="{FF2B5EF4-FFF2-40B4-BE49-F238E27FC236}">
                <a16:creationId xmlns:a16="http://schemas.microsoft.com/office/drawing/2014/main" id="{0846126A-D112-5B47-850A-781F7EAFD780}"/>
              </a:ext>
            </a:extLst>
          </p:cNvPr>
          <p:cNvCxnSpPr>
            <a:cxnSpLocks/>
          </p:cNvCxnSpPr>
          <p:nvPr/>
        </p:nvCxnSpPr>
        <p:spPr>
          <a:xfrm>
            <a:off x="1632753" y="2777925"/>
            <a:ext cx="6353513" cy="0"/>
          </a:xfrm>
          <a:prstGeom prst="line">
            <a:avLst/>
          </a:prstGeom>
          <a:ln w="4064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55" name="Straight Connector 154">
            <a:extLst>
              <a:ext uri="{FF2B5EF4-FFF2-40B4-BE49-F238E27FC236}">
                <a16:creationId xmlns:a16="http://schemas.microsoft.com/office/drawing/2014/main" id="{364A6A75-2C01-CA4F-84B4-09AC46B158AE}"/>
              </a:ext>
            </a:extLst>
          </p:cNvPr>
          <p:cNvCxnSpPr>
            <a:cxnSpLocks/>
          </p:cNvCxnSpPr>
          <p:nvPr/>
        </p:nvCxnSpPr>
        <p:spPr>
          <a:xfrm>
            <a:off x="1632753" y="5076620"/>
            <a:ext cx="6353513" cy="0"/>
          </a:xfrm>
          <a:prstGeom prst="line">
            <a:avLst/>
          </a:prstGeom>
          <a:ln w="4064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54" name="Straight Connector 153">
            <a:extLst>
              <a:ext uri="{FF2B5EF4-FFF2-40B4-BE49-F238E27FC236}">
                <a16:creationId xmlns:a16="http://schemas.microsoft.com/office/drawing/2014/main" id="{6D5FEFC5-4C9D-A545-B93A-DD3ED9D592B7}"/>
              </a:ext>
            </a:extLst>
          </p:cNvPr>
          <p:cNvCxnSpPr>
            <a:cxnSpLocks/>
          </p:cNvCxnSpPr>
          <p:nvPr/>
        </p:nvCxnSpPr>
        <p:spPr>
          <a:xfrm>
            <a:off x="1631573" y="3164471"/>
            <a:ext cx="6353513" cy="0"/>
          </a:xfrm>
          <a:prstGeom prst="line">
            <a:avLst/>
          </a:prstGeom>
          <a:ln w="406400">
            <a:solidFill>
              <a:schemeClr val="accent5"/>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72BF207D-CDF1-6F44-82B4-EAE2F9B8570C}"/>
              </a:ext>
            </a:extLst>
          </p:cNvPr>
          <p:cNvSpPr>
            <a:spLocks noGrp="1"/>
          </p:cNvSpPr>
          <p:nvPr>
            <p:ph type="title"/>
          </p:nvPr>
        </p:nvSpPr>
        <p:spPr/>
        <p:txBody>
          <a:bodyPr/>
          <a:lstStyle/>
          <a:p>
            <a:r>
              <a:rPr lang="en-US" b="1" dirty="0"/>
              <a:t>D-</a:t>
            </a:r>
            <a:r>
              <a:rPr lang="en-US" b="1" dirty="0" err="1"/>
              <a:t>RaNGe</a:t>
            </a:r>
            <a:r>
              <a:rPr lang="en-US" b="1" dirty="0"/>
              <a:t>: Exclusive Access</a:t>
            </a:r>
            <a:endParaRPr lang="en-US" dirty="0"/>
          </a:p>
        </p:txBody>
      </p:sp>
      <p:sp>
        <p:nvSpPr>
          <p:cNvPr id="3" name="Content Placeholder 2">
            <a:extLst>
              <a:ext uri="{FF2B5EF4-FFF2-40B4-BE49-F238E27FC236}">
                <a16:creationId xmlns:a16="http://schemas.microsoft.com/office/drawing/2014/main" id="{4B029376-2D4C-384E-8CE7-BA8ABAF1ABD6}"/>
              </a:ext>
            </a:extLst>
          </p:cNvPr>
          <p:cNvSpPr>
            <a:spLocks noGrp="1"/>
          </p:cNvSpPr>
          <p:nvPr>
            <p:ph idx="1"/>
          </p:nvPr>
        </p:nvSpPr>
        <p:spPr>
          <a:xfrm>
            <a:off x="75991" y="807049"/>
            <a:ext cx="8987622" cy="5318753"/>
          </a:xfrm>
        </p:spPr>
        <p:txBody>
          <a:bodyPr/>
          <a:lstStyle/>
          <a:p>
            <a:r>
              <a:rPr lang="en-US" sz="2800" dirty="0"/>
              <a:t>Cache lines containing more RNG cells provide more random bits of data per access</a:t>
            </a:r>
          </a:p>
          <a:p>
            <a:r>
              <a:rPr lang="en-US" sz="2800" dirty="0"/>
              <a:t>In a bank, find the </a:t>
            </a:r>
            <a:r>
              <a:rPr lang="en-US" sz="2800" b="1" dirty="0">
                <a:solidFill>
                  <a:srgbClr val="9A020E"/>
                </a:solidFill>
              </a:rPr>
              <a:t>two cache lines</a:t>
            </a:r>
            <a:r>
              <a:rPr lang="en-US" sz="2800" dirty="0"/>
              <a:t> in distinct rows with the most number of RNG cells</a:t>
            </a:r>
          </a:p>
        </p:txBody>
      </p:sp>
      <p:grpSp>
        <p:nvGrpSpPr>
          <p:cNvPr id="160" name="Group 159">
            <a:extLst>
              <a:ext uri="{FF2B5EF4-FFF2-40B4-BE49-F238E27FC236}">
                <a16:creationId xmlns:a16="http://schemas.microsoft.com/office/drawing/2014/main" id="{C6C45DB8-C43C-A74E-BE2B-98F1CE022FBB}"/>
              </a:ext>
            </a:extLst>
          </p:cNvPr>
          <p:cNvGrpSpPr/>
          <p:nvPr/>
        </p:nvGrpSpPr>
        <p:grpSpPr>
          <a:xfrm>
            <a:off x="948455" y="2534859"/>
            <a:ext cx="7508044" cy="4015268"/>
            <a:chOff x="948455" y="2534859"/>
            <a:chExt cx="7508044" cy="4015268"/>
          </a:xfrm>
        </p:grpSpPr>
        <p:cxnSp>
          <p:nvCxnSpPr>
            <p:cNvPr id="9" name="Straight Connector 8">
              <a:extLst>
                <a:ext uri="{FF2B5EF4-FFF2-40B4-BE49-F238E27FC236}">
                  <a16:creationId xmlns:a16="http://schemas.microsoft.com/office/drawing/2014/main" id="{3B74AD36-2C7A-0749-A9CD-E10302D1274A}"/>
                </a:ext>
              </a:extLst>
            </p:cNvPr>
            <p:cNvCxnSpPr>
              <a:cxnSpLocks/>
            </p:cNvCxnSpPr>
            <p:nvPr/>
          </p:nvCxnSpPr>
          <p:spPr>
            <a:xfrm>
              <a:off x="1815961" y="4309268"/>
              <a:ext cx="6164127"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9ED7CEBE-3D73-034F-A25F-E1CA58466596}"/>
                </a:ext>
              </a:extLst>
            </p:cNvPr>
            <p:cNvCxnSpPr>
              <a:cxnSpLocks/>
            </p:cNvCxnSpPr>
            <p:nvPr/>
          </p:nvCxnSpPr>
          <p:spPr>
            <a:xfrm>
              <a:off x="1815960" y="5083877"/>
              <a:ext cx="6164128"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554A330D-A362-7948-9237-8FC1A141C9B7}"/>
                </a:ext>
              </a:extLst>
            </p:cNvPr>
            <p:cNvSpPr txBox="1"/>
            <p:nvPr/>
          </p:nvSpPr>
          <p:spPr>
            <a:xfrm>
              <a:off x="7980087" y="3732261"/>
              <a:ext cx="47641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19" name="TextBox 18">
              <a:extLst>
                <a:ext uri="{FF2B5EF4-FFF2-40B4-BE49-F238E27FC236}">
                  <a16:creationId xmlns:a16="http://schemas.microsoft.com/office/drawing/2014/main" id="{46FC454A-13BD-834B-A651-EFC1B70E3F3A}"/>
                </a:ext>
              </a:extLst>
            </p:cNvPr>
            <p:cNvSpPr txBox="1"/>
            <p:nvPr/>
          </p:nvSpPr>
          <p:spPr>
            <a:xfrm rot="5400000">
              <a:off x="3816405" y="5525178"/>
              <a:ext cx="47641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20" name="TextBox 19">
              <a:extLst>
                <a:ext uri="{FF2B5EF4-FFF2-40B4-BE49-F238E27FC236}">
                  <a16:creationId xmlns:a16="http://schemas.microsoft.com/office/drawing/2014/main" id="{96688F02-0F40-3543-AFEE-2B00C96541AA}"/>
                </a:ext>
              </a:extLst>
            </p:cNvPr>
            <p:cNvSpPr txBox="1"/>
            <p:nvPr/>
          </p:nvSpPr>
          <p:spPr>
            <a:xfrm rot="5400000">
              <a:off x="2534233" y="5540880"/>
              <a:ext cx="47641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21" name="TextBox 20">
              <a:extLst>
                <a:ext uri="{FF2B5EF4-FFF2-40B4-BE49-F238E27FC236}">
                  <a16:creationId xmlns:a16="http://schemas.microsoft.com/office/drawing/2014/main" id="{450F88EC-7936-4B46-85A3-26450930F903}"/>
                </a:ext>
              </a:extLst>
            </p:cNvPr>
            <p:cNvSpPr txBox="1"/>
            <p:nvPr/>
          </p:nvSpPr>
          <p:spPr>
            <a:xfrm rot="5400000">
              <a:off x="5726711" y="5520855"/>
              <a:ext cx="47641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28" name="TextBox 27">
              <a:extLst>
                <a:ext uri="{FF2B5EF4-FFF2-40B4-BE49-F238E27FC236}">
                  <a16:creationId xmlns:a16="http://schemas.microsoft.com/office/drawing/2014/main" id="{A28DDFF0-176B-B742-9DDB-05EFF0CD7011}"/>
                </a:ext>
              </a:extLst>
            </p:cNvPr>
            <p:cNvSpPr txBox="1"/>
            <p:nvPr/>
          </p:nvSpPr>
          <p:spPr>
            <a:xfrm rot="5400000">
              <a:off x="6998665" y="5510827"/>
              <a:ext cx="47641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61" name="Rounded Rectangle 60">
              <a:extLst>
                <a:ext uri="{FF2B5EF4-FFF2-40B4-BE49-F238E27FC236}">
                  <a16:creationId xmlns:a16="http://schemas.microsoft.com/office/drawing/2014/main" id="{AD9FABF2-7BF5-9F41-8916-2D4AABECEA19}"/>
                </a:ext>
              </a:extLst>
            </p:cNvPr>
            <p:cNvSpPr/>
            <p:nvPr/>
          </p:nvSpPr>
          <p:spPr>
            <a:xfrm rot="16200000">
              <a:off x="-484318" y="3967632"/>
              <a:ext cx="3733053" cy="867507"/>
            </a:xfrm>
            <a:prstGeom prst="roundRect">
              <a:avLst/>
            </a:prstGeom>
            <a:solidFill>
              <a:srgbClr val="F4F4F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Decoder</a:t>
              </a:r>
            </a:p>
          </p:txBody>
        </p:sp>
        <p:cxnSp>
          <p:nvCxnSpPr>
            <p:cNvPr id="91" name="Straight Connector 90">
              <a:extLst>
                <a:ext uri="{FF2B5EF4-FFF2-40B4-BE49-F238E27FC236}">
                  <a16:creationId xmlns:a16="http://schemas.microsoft.com/office/drawing/2014/main" id="{86B7DE06-B424-8B4D-9199-ECE140E3AF8E}"/>
                </a:ext>
              </a:extLst>
            </p:cNvPr>
            <p:cNvCxnSpPr>
              <a:cxnSpLocks/>
            </p:cNvCxnSpPr>
            <p:nvPr/>
          </p:nvCxnSpPr>
          <p:spPr>
            <a:xfrm>
              <a:off x="1815961" y="4672264"/>
              <a:ext cx="6164127"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1D018E64-B17E-0C4C-B1CB-652BCF910159}"/>
                </a:ext>
              </a:extLst>
            </p:cNvPr>
            <p:cNvCxnSpPr>
              <a:cxnSpLocks/>
            </p:cNvCxnSpPr>
            <p:nvPr/>
          </p:nvCxnSpPr>
          <p:spPr>
            <a:xfrm>
              <a:off x="1815960" y="5470023"/>
              <a:ext cx="6164128"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2D6B3698-2ECA-194D-976D-29AD1A600A38}"/>
                </a:ext>
              </a:extLst>
            </p:cNvPr>
            <p:cNvCxnSpPr>
              <a:cxnSpLocks/>
            </p:cNvCxnSpPr>
            <p:nvPr/>
          </p:nvCxnSpPr>
          <p:spPr>
            <a:xfrm>
              <a:off x="2366945" y="2754775"/>
              <a:ext cx="0" cy="362288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A30D8006-8A1E-694B-8C13-EE045876BE16}"/>
                </a:ext>
              </a:extLst>
            </p:cNvPr>
            <p:cNvCxnSpPr>
              <a:cxnSpLocks/>
            </p:cNvCxnSpPr>
            <p:nvPr/>
          </p:nvCxnSpPr>
          <p:spPr>
            <a:xfrm>
              <a:off x="3562699" y="2754775"/>
              <a:ext cx="0" cy="362288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60E9E7A1-0D6A-5842-99AE-3422139B456F}"/>
                </a:ext>
              </a:extLst>
            </p:cNvPr>
            <p:cNvCxnSpPr>
              <a:cxnSpLocks/>
            </p:cNvCxnSpPr>
            <p:nvPr/>
          </p:nvCxnSpPr>
          <p:spPr>
            <a:xfrm>
              <a:off x="4898023" y="2754775"/>
              <a:ext cx="0" cy="362288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B3445504-F2DC-9941-9E81-693FD04ED054}"/>
                </a:ext>
              </a:extLst>
            </p:cNvPr>
            <p:cNvCxnSpPr>
              <a:cxnSpLocks/>
            </p:cNvCxnSpPr>
            <p:nvPr/>
          </p:nvCxnSpPr>
          <p:spPr>
            <a:xfrm>
              <a:off x="4301253" y="2754775"/>
              <a:ext cx="0" cy="362288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963CFC48-58F7-BA41-8A3A-23CA8FCE3DAE}"/>
                </a:ext>
              </a:extLst>
            </p:cNvPr>
            <p:cNvCxnSpPr>
              <a:cxnSpLocks/>
            </p:cNvCxnSpPr>
            <p:nvPr/>
          </p:nvCxnSpPr>
          <p:spPr>
            <a:xfrm>
              <a:off x="5497007" y="2754775"/>
              <a:ext cx="0" cy="362288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B7665580-3CD7-3E42-80BE-ECBA896190D9}"/>
                </a:ext>
              </a:extLst>
            </p:cNvPr>
            <p:cNvCxnSpPr>
              <a:cxnSpLocks/>
            </p:cNvCxnSpPr>
            <p:nvPr/>
          </p:nvCxnSpPr>
          <p:spPr>
            <a:xfrm>
              <a:off x="2976544" y="2754775"/>
              <a:ext cx="0" cy="362288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799334C4-1FAF-F24A-B8E5-F8F8D617046A}"/>
                </a:ext>
              </a:extLst>
            </p:cNvPr>
            <p:cNvCxnSpPr>
              <a:cxnSpLocks/>
            </p:cNvCxnSpPr>
            <p:nvPr/>
          </p:nvCxnSpPr>
          <p:spPr>
            <a:xfrm>
              <a:off x="6782343" y="2754775"/>
              <a:ext cx="0" cy="362288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711A28CD-5A64-0E42-9283-E4DC43A719E9}"/>
                </a:ext>
              </a:extLst>
            </p:cNvPr>
            <p:cNvCxnSpPr>
              <a:cxnSpLocks/>
            </p:cNvCxnSpPr>
            <p:nvPr/>
          </p:nvCxnSpPr>
          <p:spPr>
            <a:xfrm>
              <a:off x="6196189" y="2754775"/>
              <a:ext cx="0" cy="362288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A6B2C871-5A2A-504E-82C6-C12D74C4A0FB}"/>
                </a:ext>
              </a:extLst>
            </p:cNvPr>
            <p:cNvCxnSpPr>
              <a:cxnSpLocks/>
            </p:cNvCxnSpPr>
            <p:nvPr/>
          </p:nvCxnSpPr>
          <p:spPr>
            <a:xfrm>
              <a:off x="7391943" y="2754775"/>
              <a:ext cx="0" cy="362288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Rounded Rectangle 24">
              <a:extLst>
                <a:ext uri="{FF2B5EF4-FFF2-40B4-BE49-F238E27FC236}">
                  <a16:creationId xmlns:a16="http://schemas.microsoft.com/office/drawing/2014/main" id="{E871FE72-53CC-3F40-B201-D2D851368D71}"/>
                </a:ext>
              </a:extLst>
            </p:cNvPr>
            <p:cNvSpPr/>
            <p:nvPr/>
          </p:nvSpPr>
          <p:spPr>
            <a:xfrm>
              <a:off x="2072760" y="6010866"/>
              <a:ext cx="5650527" cy="539261"/>
            </a:xfrm>
            <a:prstGeom prst="roundRect">
              <a:avLst>
                <a:gd name="adj" fmla="val 50000"/>
              </a:avLst>
            </a:prstGeom>
            <a:solidFill>
              <a:srgbClr val="F4F4F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Local Row Buffer</a:t>
              </a:r>
            </a:p>
          </p:txBody>
        </p:sp>
        <p:cxnSp>
          <p:nvCxnSpPr>
            <p:cNvPr id="138" name="Straight Connector 137">
              <a:extLst>
                <a:ext uri="{FF2B5EF4-FFF2-40B4-BE49-F238E27FC236}">
                  <a16:creationId xmlns:a16="http://schemas.microsoft.com/office/drawing/2014/main" id="{80D41997-EC10-6440-B825-02E92A74437F}"/>
                </a:ext>
              </a:extLst>
            </p:cNvPr>
            <p:cNvCxnSpPr>
              <a:cxnSpLocks/>
            </p:cNvCxnSpPr>
            <p:nvPr/>
          </p:nvCxnSpPr>
          <p:spPr>
            <a:xfrm>
              <a:off x="1820959" y="3952380"/>
              <a:ext cx="6164127"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8" name="Straight Connector 147">
              <a:extLst>
                <a:ext uri="{FF2B5EF4-FFF2-40B4-BE49-F238E27FC236}">
                  <a16:creationId xmlns:a16="http://schemas.microsoft.com/office/drawing/2014/main" id="{E1CF7C4A-85BB-0F44-8EDB-89A809C54539}"/>
                </a:ext>
              </a:extLst>
            </p:cNvPr>
            <p:cNvCxnSpPr>
              <a:cxnSpLocks/>
            </p:cNvCxnSpPr>
            <p:nvPr/>
          </p:nvCxnSpPr>
          <p:spPr>
            <a:xfrm>
              <a:off x="1815960" y="3558842"/>
              <a:ext cx="6164127"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a:extLst>
                <a:ext uri="{FF2B5EF4-FFF2-40B4-BE49-F238E27FC236}">
                  <a16:creationId xmlns:a16="http://schemas.microsoft.com/office/drawing/2014/main" id="{3B094F43-8BD3-5840-9130-68E46C4913E7}"/>
                </a:ext>
              </a:extLst>
            </p:cNvPr>
            <p:cNvCxnSpPr>
              <a:cxnSpLocks/>
            </p:cNvCxnSpPr>
            <p:nvPr/>
          </p:nvCxnSpPr>
          <p:spPr>
            <a:xfrm>
              <a:off x="1820959" y="3178807"/>
              <a:ext cx="6164127"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924A364A-2AA9-144B-A5C9-BFDA03E4BDC3}"/>
                </a:ext>
              </a:extLst>
            </p:cNvPr>
            <p:cNvCxnSpPr>
              <a:cxnSpLocks/>
            </p:cNvCxnSpPr>
            <p:nvPr/>
          </p:nvCxnSpPr>
          <p:spPr>
            <a:xfrm>
              <a:off x="1820959" y="2777925"/>
              <a:ext cx="6164127"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90" name="Group 89">
            <a:extLst>
              <a:ext uri="{FF2B5EF4-FFF2-40B4-BE49-F238E27FC236}">
                <a16:creationId xmlns:a16="http://schemas.microsoft.com/office/drawing/2014/main" id="{CD89B56D-0E7B-F849-87DA-6C0A5376B86E}"/>
              </a:ext>
            </a:extLst>
          </p:cNvPr>
          <p:cNvGrpSpPr/>
          <p:nvPr/>
        </p:nvGrpSpPr>
        <p:grpSpPr>
          <a:xfrm>
            <a:off x="2072760" y="2624184"/>
            <a:ext cx="5664369" cy="3001115"/>
            <a:chOff x="2062143" y="2731419"/>
            <a:chExt cx="5664369" cy="3001115"/>
          </a:xfrm>
        </p:grpSpPr>
        <p:sp>
          <p:nvSpPr>
            <p:cNvPr id="59" name="Rounded Rectangle 58">
              <a:extLst>
                <a:ext uri="{FF2B5EF4-FFF2-40B4-BE49-F238E27FC236}">
                  <a16:creationId xmlns:a16="http://schemas.microsoft.com/office/drawing/2014/main" id="{7EA05969-E1BF-A245-B2A3-BD5DC59DA515}"/>
                </a:ext>
              </a:extLst>
            </p:cNvPr>
            <p:cNvSpPr/>
            <p:nvPr/>
          </p:nvSpPr>
          <p:spPr>
            <a:xfrm>
              <a:off x="3984730" y="3124541"/>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64" name="Rounded Rectangle 63">
              <a:extLst>
                <a:ext uri="{FF2B5EF4-FFF2-40B4-BE49-F238E27FC236}">
                  <a16:creationId xmlns:a16="http://schemas.microsoft.com/office/drawing/2014/main" id="{2B666350-5183-114D-8365-AE5CCD9F65F8}"/>
                </a:ext>
              </a:extLst>
            </p:cNvPr>
            <p:cNvSpPr/>
            <p:nvPr/>
          </p:nvSpPr>
          <p:spPr>
            <a:xfrm>
              <a:off x="2073867" y="3115749"/>
              <a:ext cx="1828802" cy="313000"/>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lumMod val="85000"/>
                    <a:lumOff val="15000"/>
                  </a:prstClr>
                </a:solidFill>
                <a:effectLst/>
                <a:uLnTx/>
                <a:uFillTx/>
                <a:latin typeface="Cambria" panose="02040503050406030204" pitchFamily="18" charset="0"/>
                <a:ea typeface="+mn-ea"/>
                <a:cs typeface="+mn-cs"/>
              </a:endParaRPr>
            </a:p>
          </p:txBody>
        </p:sp>
        <p:sp>
          <p:nvSpPr>
            <p:cNvPr id="65" name="Rounded Rectangle 64">
              <a:extLst>
                <a:ext uri="{FF2B5EF4-FFF2-40B4-BE49-F238E27FC236}">
                  <a16:creationId xmlns:a16="http://schemas.microsoft.com/office/drawing/2014/main" id="{FD885E18-E6E7-D44B-A81D-78CC98122113}"/>
                </a:ext>
              </a:extLst>
            </p:cNvPr>
            <p:cNvSpPr/>
            <p:nvPr/>
          </p:nvSpPr>
          <p:spPr>
            <a:xfrm>
              <a:off x="5895592" y="3113135"/>
              <a:ext cx="1828802" cy="307111"/>
            </a:xfrm>
            <a:prstGeom prst="roundRect">
              <a:avLst>
                <a:gd name="adj" fmla="val 30435"/>
              </a:avLst>
            </a:prstGeom>
            <a:solidFill>
              <a:srgbClr val="C8DDB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66" name="Rounded Rectangle 65">
              <a:extLst>
                <a:ext uri="{FF2B5EF4-FFF2-40B4-BE49-F238E27FC236}">
                  <a16:creationId xmlns:a16="http://schemas.microsoft.com/office/drawing/2014/main" id="{C048BCD1-BF61-784E-A4BB-6DB9DFD68A53}"/>
                </a:ext>
              </a:extLst>
            </p:cNvPr>
            <p:cNvSpPr/>
            <p:nvPr/>
          </p:nvSpPr>
          <p:spPr>
            <a:xfrm>
              <a:off x="3984730" y="3493467"/>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67" name="Rounded Rectangle 66">
              <a:extLst>
                <a:ext uri="{FF2B5EF4-FFF2-40B4-BE49-F238E27FC236}">
                  <a16:creationId xmlns:a16="http://schemas.microsoft.com/office/drawing/2014/main" id="{33454466-135D-DA4E-B10B-2025AE6BA152}"/>
                </a:ext>
              </a:extLst>
            </p:cNvPr>
            <p:cNvSpPr/>
            <p:nvPr/>
          </p:nvSpPr>
          <p:spPr>
            <a:xfrm>
              <a:off x="5895592" y="3496575"/>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68" name="Rounded Rectangle 67">
              <a:extLst>
                <a:ext uri="{FF2B5EF4-FFF2-40B4-BE49-F238E27FC236}">
                  <a16:creationId xmlns:a16="http://schemas.microsoft.com/office/drawing/2014/main" id="{880E834B-E4B8-384B-8B2B-F5F3F9AFBB59}"/>
                </a:ext>
              </a:extLst>
            </p:cNvPr>
            <p:cNvSpPr/>
            <p:nvPr/>
          </p:nvSpPr>
          <p:spPr>
            <a:xfrm>
              <a:off x="2073867" y="3496575"/>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69" name="Rounded Rectangle 68">
              <a:extLst>
                <a:ext uri="{FF2B5EF4-FFF2-40B4-BE49-F238E27FC236}">
                  <a16:creationId xmlns:a16="http://schemas.microsoft.com/office/drawing/2014/main" id="{E71FA505-A14F-8D43-BC12-5EF525283508}"/>
                </a:ext>
              </a:extLst>
            </p:cNvPr>
            <p:cNvSpPr/>
            <p:nvPr/>
          </p:nvSpPr>
          <p:spPr>
            <a:xfrm>
              <a:off x="3984730" y="3876907"/>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0" name="Rounded Rectangle 69">
              <a:extLst>
                <a:ext uri="{FF2B5EF4-FFF2-40B4-BE49-F238E27FC236}">
                  <a16:creationId xmlns:a16="http://schemas.microsoft.com/office/drawing/2014/main" id="{2169FDFA-AF3F-C74E-8583-699A569576C9}"/>
                </a:ext>
              </a:extLst>
            </p:cNvPr>
            <p:cNvSpPr/>
            <p:nvPr/>
          </p:nvSpPr>
          <p:spPr>
            <a:xfrm>
              <a:off x="5895592" y="3880015"/>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1" name="Rounded Rectangle 70">
              <a:extLst>
                <a:ext uri="{FF2B5EF4-FFF2-40B4-BE49-F238E27FC236}">
                  <a16:creationId xmlns:a16="http://schemas.microsoft.com/office/drawing/2014/main" id="{616F9CD6-6A0B-9E40-98F6-3DB0CFFC2D9F}"/>
                </a:ext>
              </a:extLst>
            </p:cNvPr>
            <p:cNvSpPr/>
            <p:nvPr/>
          </p:nvSpPr>
          <p:spPr>
            <a:xfrm>
              <a:off x="2073867" y="3880015"/>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2" name="Rounded Rectangle 71">
              <a:extLst>
                <a:ext uri="{FF2B5EF4-FFF2-40B4-BE49-F238E27FC236}">
                  <a16:creationId xmlns:a16="http://schemas.microsoft.com/office/drawing/2014/main" id="{11AB42EC-1D23-8E41-B220-29936BEBEC32}"/>
                </a:ext>
              </a:extLst>
            </p:cNvPr>
            <p:cNvSpPr/>
            <p:nvPr/>
          </p:nvSpPr>
          <p:spPr>
            <a:xfrm>
              <a:off x="3984730" y="4259383"/>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3" name="Rounded Rectangle 72">
              <a:extLst>
                <a:ext uri="{FF2B5EF4-FFF2-40B4-BE49-F238E27FC236}">
                  <a16:creationId xmlns:a16="http://schemas.microsoft.com/office/drawing/2014/main" id="{72240D28-1E09-8D48-B849-A0EB30F4C466}"/>
                </a:ext>
              </a:extLst>
            </p:cNvPr>
            <p:cNvSpPr/>
            <p:nvPr/>
          </p:nvSpPr>
          <p:spPr>
            <a:xfrm>
              <a:off x="5895592" y="4262491"/>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4" name="Rounded Rectangle 73">
              <a:extLst>
                <a:ext uri="{FF2B5EF4-FFF2-40B4-BE49-F238E27FC236}">
                  <a16:creationId xmlns:a16="http://schemas.microsoft.com/office/drawing/2014/main" id="{A60CF228-D46E-614E-96F8-ACDA33980FAC}"/>
                </a:ext>
              </a:extLst>
            </p:cNvPr>
            <p:cNvSpPr/>
            <p:nvPr/>
          </p:nvSpPr>
          <p:spPr>
            <a:xfrm>
              <a:off x="2073867" y="4262491"/>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5" name="Rounded Rectangle 74">
              <a:extLst>
                <a:ext uri="{FF2B5EF4-FFF2-40B4-BE49-F238E27FC236}">
                  <a16:creationId xmlns:a16="http://schemas.microsoft.com/office/drawing/2014/main" id="{8B9F1FD2-E94F-8F45-B237-81927957A436}"/>
                </a:ext>
              </a:extLst>
            </p:cNvPr>
            <p:cNvSpPr/>
            <p:nvPr/>
          </p:nvSpPr>
          <p:spPr>
            <a:xfrm>
              <a:off x="3984730" y="4640413"/>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6" name="Rounded Rectangle 75">
              <a:extLst>
                <a:ext uri="{FF2B5EF4-FFF2-40B4-BE49-F238E27FC236}">
                  <a16:creationId xmlns:a16="http://schemas.microsoft.com/office/drawing/2014/main" id="{CD64F382-4687-A349-9BEA-B3ACA40DD134}"/>
                </a:ext>
              </a:extLst>
            </p:cNvPr>
            <p:cNvSpPr/>
            <p:nvPr/>
          </p:nvSpPr>
          <p:spPr>
            <a:xfrm>
              <a:off x="5895592" y="4643521"/>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7" name="Rounded Rectangle 76">
              <a:extLst>
                <a:ext uri="{FF2B5EF4-FFF2-40B4-BE49-F238E27FC236}">
                  <a16:creationId xmlns:a16="http://schemas.microsoft.com/office/drawing/2014/main" id="{52224844-B76B-7149-8AD0-C35394B873F0}"/>
                </a:ext>
              </a:extLst>
            </p:cNvPr>
            <p:cNvSpPr/>
            <p:nvPr/>
          </p:nvSpPr>
          <p:spPr>
            <a:xfrm>
              <a:off x="2073867" y="4643521"/>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8" name="Rounded Rectangle 77">
              <a:extLst>
                <a:ext uri="{FF2B5EF4-FFF2-40B4-BE49-F238E27FC236}">
                  <a16:creationId xmlns:a16="http://schemas.microsoft.com/office/drawing/2014/main" id="{E36D2DF1-63B2-8846-AE70-BC502314402E}"/>
                </a:ext>
              </a:extLst>
            </p:cNvPr>
            <p:cNvSpPr/>
            <p:nvPr/>
          </p:nvSpPr>
          <p:spPr>
            <a:xfrm>
              <a:off x="3973006" y="5037403"/>
              <a:ext cx="1828802" cy="307111"/>
            </a:xfrm>
            <a:prstGeom prst="roundRect">
              <a:avLst>
                <a:gd name="adj" fmla="val 30435"/>
              </a:avLst>
            </a:prstGeom>
            <a:solidFill>
              <a:srgbClr val="C8DDB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9" name="Rounded Rectangle 78">
              <a:extLst>
                <a:ext uri="{FF2B5EF4-FFF2-40B4-BE49-F238E27FC236}">
                  <a16:creationId xmlns:a16="http://schemas.microsoft.com/office/drawing/2014/main" id="{36B39ABF-E3E2-4447-92EB-34CB9FF2F908}"/>
                </a:ext>
              </a:extLst>
            </p:cNvPr>
            <p:cNvSpPr/>
            <p:nvPr/>
          </p:nvSpPr>
          <p:spPr>
            <a:xfrm>
              <a:off x="5883868" y="5025997"/>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80" name="Rounded Rectangle 79">
              <a:extLst>
                <a:ext uri="{FF2B5EF4-FFF2-40B4-BE49-F238E27FC236}">
                  <a16:creationId xmlns:a16="http://schemas.microsoft.com/office/drawing/2014/main" id="{EC8D84C0-3131-1741-9094-979852DEE67F}"/>
                </a:ext>
              </a:extLst>
            </p:cNvPr>
            <p:cNvSpPr/>
            <p:nvPr/>
          </p:nvSpPr>
          <p:spPr>
            <a:xfrm>
              <a:off x="2062143" y="5025997"/>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81" name="Rounded Rectangle 80">
              <a:extLst>
                <a:ext uri="{FF2B5EF4-FFF2-40B4-BE49-F238E27FC236}">
                  <a16:creationId xmlns:a16="http://schemas.microsoft.com/office/drawing/2014/main" id="{6C558213-D792-1A4E-8C13-FB1B8F0C42A7}"/>
                </a:ext>
              </a:extLst>
            </p:cNvPr>
            <p:cNvSpPr/>
            <p:nvPr/>
          </p:nvSpPr>
          <p:spPr>
            <a:xfrm>
              <a:off x="3975273" y="5425423"/>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82" name="Rounded Rectangle 81">
              <a:extLst>
                <a:ext uri="{FF2B5EF4-FFF2-40B4-BE49-F238E27FC236}">
                  <a16:creationId xmlns:a16="http://schemas.microsoft.com/office/drawing/2014/main" id="{D22ED270-C2A9-1344-9D37-C1C1CAFE0A22}"/>
                </a:ext>
              </a:extLst>
            </p:cNvPr>
            <p:cNvSpPr/>
            <p:nvPr/>
          </p:nvSpPr>
          <p:spPr>
            <a:xfrm>
              <a:off x="5886135" y="5421274"/>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83" name="Rounded Rectangle 82">
              <a:extLst>
                <a:ext uri="{FF2B5EF4-FFF2-40B4-BE49-F238E27FC236}">
                  <a16:creationId xmlns:a16="http://schemas.microsoft.com/office/drawing/2014/main" id="{28447215-062E-8941-A207-61C59986A10E}"/>
                </a:ext>
              </a:extLst>
            </p:cNvPr>
            <p:cNvSpPr/>
            <p:nvPr/>
          </p:nvSpPr>
          <p:spPr>
            <a:xfrm>
              <a:off x="2064410" y="5421274"/>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87" name="Rounded Rectangle 86">
              <a:extLst>
                <a:ext uri="{FF2B5EF4-FFF2-40B4-BE49-F238E27FC236}">
                  <a16:creationId xmlns:a16="http://schemas.microsoft.com/office/drawing/2014/main" id="{22747FBC-5991-514C-BFFC-DF45961CB207}"/>
                </a:ext>
              </a:extLst>
            </p:cNvPr>
            <p:cNvSpPr/>
            <p:nvPr/>
          </p:nvSpPr>
          <p:spPr>
            <a:xfrm>
              <a:off x="3986848" y="2731419"/>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88" name="Rounded Rectangle 87">
              <a:extLst>
                <a:ext uri="{FF2B5EF4-FFF2-40B4-BE49-F238E27FC236}">
                  <a16:creationId xmlns:a16="http://schemas.microsoft.com/office/drawing/2014/main" id="{D42B2421-1CFB-D648-905F-F38C42157A0A}"/>
                </a:ext>
              </a:extLst>
            </p:cNvPr>
            <p:cNvSpPr/>
            <p:nvPr/>
          </p:nvSpPr>
          <p:spPr>
            <a:xfrm>
              <a:off x="5897710" y="2734527"/>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89" name="Rounded Rectangle 88">
              <a:extLst>
                <a:ext uri="{FF2B5EF4-FFF2-40B4-BE49-F238E27FC236}">
                  <a16:creationId xmlns:a16="http://schemas.microsoft.com/office/drawing/2014/main" id="{D93F09B7-2527-F648-BE64-26592B7E97AA}"/>
                </a:ext>
              </a:extLst>
            </p:cNvPr>
            <p:cNvSpPr/>
            <p:nvPr/>
          </p:nvSpPr>
          <p:spPr>
            <a:xfrm>
              <a:off x="2075985" y="2734527"/>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lumMod val="85000"/>
                      <a:lumOff val="15000"/>
                    </a:prstClr>
                  </a:solidFill>
                  <a:effectLst/>
                  <a:uLnTx/>
                  <a:uFillTx/>
                  <a:latin typeface="Cambria" panose="02040503050406030204" pitchFamily="18" charset="0"/>
                  <a:ea typeface="+mn-ea"/>
                  <a:cs typeface="+mn-cs"/>
                </a:rPr>
                <a:t>Cache line</a:t>
              </a:r>
            </a:p>
          </p:txBody>
        </p:sp>
      </p:grpSp>
      <p:sp>
        <p:nvSpPr>
          <p:cNvPr id="152" name="Rounded Rectangle 151">
            <a:extLst>
              <a:ext uri="{FF2B5EF4-FFF2-40B4-BE49-F238E27FC236}">
                <a16:creationId xmlns:a16="http://schemas.microsoft.com/office/drawing/2014/main" id="{443DED4D-C5CB-974A-A30F-67806709CE34}"/>
              </a:ext>
            </a:extLst>
          </p:cNvPr>
          <p:cNvSpPr/>
          <p:nvPr/>
        </p:nvSpPr>
        <p:spPr>
          <a:xfrm>
            <a:off x="5912465" y="3009218"/>
            <a:ext cx="1828802" cy="307111"/>
          </a:xfrm>
          <a:prstGeom prst="roundRect">
            <a:avLst>
              <a:gd name="adj" fmla="val 30435"/>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153" name="Rounded Rectangle 152">
            <a:extLst>
              <a:ext uri="{FF2B5EF4-FFF2-40B4-BE49-F238E27FC236}">
                <a16:creationId xmlns:a16="http://schemas.microsoft.com/office/drawing/2014/main" id="{F205BB50-89D7-334F-A209-FF3F68DD8336}"/>
              </a:ext>
            </a:extLst>
          </p:cNvPr>
          <p:cNvSpPr/>
          <p:nvPr/>
        </p:nvSpPr>
        <p:spPr>
          <a:xfrm>
            <a:off x="3995347" y="4930167"/>
            <a:ext cx="1828802" cy="307111"/>
          </a:xfrm>
          <a:prstGeom prst="roundRect">
            <a:avLst>
              <a:gd name="adj" fmla="val 30435"/>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62" name="Rectangle 61">
            <a:extLst>
              <a:ext uri="{FF2B5EF4-FFF2-40B4-BE49-F238E27FC236}">
                <a16:creationId xmlns:a16="http://schemas.microsoft.com/office/drawing/2014/main" id="{141A7475-6353-6D40-9C52-5A75E30C57FC}"/>
              </a:ext>
            </a:extLst>
          </p:cNvPr>
          <p:cNvSpPr/>
          <p:nvPr/>
        </p:nvSpPr>
        <p:spPr>
          <a:xfrm>
            <a:off x="0" y="842653"/>
            <a:ext cx="9144000" cy="5600091"/>
          </a:xfrm>
          <a:prstGeom prst="rect">
            <a:avLst/>
          </a:prstGeom>
          <a:solidFill>
            <a:schemeClr val="bg1">
              <a:alpha val="72000"/>
            </a:schemeClr>
          </a:solidFill>
          <a:ln>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3" name="TextBox 62">
            <a:extLst>
              <a:ext uri="{FF2B5EF4-FFF2-40B4-BE49-F238E27FC236}">
                <a16:creationId xmlns:a16="http://schemas.microsoft.com/office/drawing/2014/main" id="{E7D23869-7769-8446-B462-4D078673F106}"/>
              </a:ext>
            </a:extLst>
          </p:cNvPr>
          <p:cNvSpPr txBox="1"/>
          <p:nvPr/>
        </p:nvSpPr>
        <p:spPr>
          <a:xfrm>
            <a:off x="322441" y="1981850"/>
            <a:ext cx="8494721" cy="2677656"/>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rPr>
              <a:t>We can parallelize accesses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rPr>
              <a:t>across </a:t>
            </a:r>
            <a:r>
              <a:rPr kumimoji="0" lang="en-US" sz="3200" b="1" i="0" u="none" strike="noStrike" kern="1200" cap="none" spc="0" normalizeH="0" baseline="0" noProof="0" dirty="0">
                <a:ln>
                  <a:noFill/>
                </a:ln>
                <a:solidFill>
                  <a:srgbClr val="4A76BF"/>
                </a:solidFill>
                <a:effectLst/>
                <a:uLnTx/>
                <a:uFillTx/>
                <a:latin typeface="Cambria" charset="0"/>
                <a:ea typeface="Cambria" charset="0"/>
                <a:cs typeface="Cambria" charset="0"/>
              </a:rPr>
              <a:t>all available DRAM banks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rPr>
              <a:t>for higher throughput of random values</a:t>
            </a:r>
            <a:endParaRPr kumimoji="0" lang="en-US" sz="3200" b="1" i="0" u="none" strike="noStrike" kern="1200" cap="none" spc="0" normalizeH="0" baseline="0" noProof="0" dirty="0">
              <a:ln>
                <a:noFill/>
              </a:ln>
              <a:solidFill>
                <a:srgbClr val="5B9BD5">
                  <a:lumMod val="75000"/>
                </a:srgbClr>
              </a:solidFill>
              <a:effectLst/>
              <a:uLnTx/>
              <a:uFillTx/>
              <a:latin typeface="Cambria"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84" name="Rectangle 83">
            <a:extLst>
              <a:ext uri="{FF2B5EF4-FFF2-40B4-BE49-F238E27FC236}">
                <a16:creationId xmlns:a16="http://schemas.microsoft.com/office/drawing/2014/main" id="{F2702494-28BF-A34C-8918-B21F52532712}"/>
              </a:ext>
            </a:extLst>
          </p:cNvPr>
          <p:cNvSpPr/>
          <p:nvPr/>
        </p:nvSpPr>
        <p:spPr>
          <a:xfrm>
            <a:off x="1641553" y="6448615"/>
            <a:ext cx="6174011" cy="409385"/>
          </a:xfrm>
          <a:prstGeom prst="rect">
            <a:avLst/>
          </a:prstGeom>
          <a:solidFill>
            <a:schemeClr val="bg1">
              <a:alpha val="72000"/>
            </a:schemeClr>
          </a:solidFill>
          <a:ln>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6090130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241067E-8199-814E-A385-81328DEBFB83}"/>
              </a:ext>
            </a:extLst>
          </p:cNvPr>
          <p:cNvSpPr>
            <a:spLocks noGrp="1"/>
          </p:cNvSpPr>
          <p:nvPr>
            <p:ph type="title"/>
          </p:nvPr>
        </p:nvSpPr>
        <p:spPr>
          <a:xfrm>
            <a:off x="75991" y="73723"/>
            <a:ext cx="8987622" cy="740193"/>
          </a:xfrm>
        </p:spPr>
        <p:txBody>
          <a:bodyPr/>
          <a:lstStyle/>
          <a:p>
            <a:r>
              <a:rPr lang="en-US" sz="4000" b="1" dirty="0"/>
              <a:t>D-</a:t>
            </a:r>
            <a:r>
              <a:rPr lang="en-US" sz="4000" b="1" dirty="0" err="1"/>
              <a:t>RaNGe</a:t>
            </a:r>
            <a:r>
              <a:rPr lang="en-US" sz="4000" b="1" dirty="0"/>
              <a:t>: Example Implementation</a:t>
            </a:r>
          </a:p>
        </p:txBody>
      </p:sp>
      <p:sp>
        <p:nvSpPr>
          <p:cNvPr id="5" name="Content Placeholder 2">
            <a:extLst>
              <a:ext uri="{FF2B5EF4-FFF2-40B4-BE49-F238E27FC236}">
                <a16:creationId xmlns:a16="http://schemas.microsoft.com/office/drawing/2014/main" id="{5A9B0F99-C108-CA4E-A8E2-B0311F6E2F33}"/>
              </a:ext>
            </a:extLst>
          </p:cNvPr>
          <p:cNvSpPr>
            <a:spLocks noGrp="1"/>
          </p:cNvSpPr>
          <p:nvPr>
            <p:ph idx="1"/>
          </p:nvPr>
        </p:nvSpPr>
        <p:spPr>
          <a:xfrm>
            <a:off x="75991" y="911224"/>
            <a:ext cx="8987622" cy="5318753"/>
          </a:xfrm>
        </p:spPr>
        <p:txBody>
          <a:bodyPr/>
          <a:lstStyle/>
          <a:p>
            <a:pPr>
              <a:tabLst>
                <a:tab pos="5654675" algn="l"/>
              </a:tabLst>
            </a:pPr>
            <a:r>
              <a:rPr lang="en-US" sz="2800" dirty="0"/>
              <a:t>Memory controller </a:t>
            </a:r>
            <a:r>
              <a:rPr lang="en-US" sz="2800" b="1" dirty="0">
                <a:solidFill>
                  <a:schemeClr val="accent5">
                    <a:lumMod val="75000"/>
                  </a:schemeClr>
                </a:solidFill>
              </a:rPr>
              <a:t>reserves rows </a:t>
            </a:r>
            <a:r>
              <a:rPr lang="en-US" sz="2800" dirty="0"/>
              <a:t>containing selected RNG cells and neighboring rows</a:t>
            </a:r>
          </a:p>
          <a:p>
            <a:pPr>
              <a:tabLst>
                <a:tab pos="5654675" algn="l"/>
              </a:tabLst>
            </a:pPr>
            <a:endParaRPr lang="en-US" sz="500" dirty="0"/>
          </a:p>
          <a:p>
            <a:pPr>
              <a:tabLst>
                <a:tab pos="5654675" algn="l"/>
              </a:tabLst>
            </a:pPr>
            <a:r>
              <a:rPr lang="en-US" sz="2800" dirty="0"/>
              <a:t>When system not accessing a bank, memory controller runs D-</a:t>
            </a:r>
            <a:r>
              <a:rPr lang="en-US" sz="2800" dirty="0" err="1"/>
              <a:t>RaNGe</a:t>
            </a:r>
            <a:r>
              <a:rPr lang="en-US" sz="2800" dirty="0"/>
              <a:t> firmware to generate random values in the bank</a:t>
            </a:r>
          </a:p>
          <a:p>
            <a:pPr>
              <a:tabLst>
                <a:tab pos="5654675" algn="l"/>
              </a:tabLst>
            </a:pPr>
            <a:endParaRPr lang="en-US" sz="500" dirty="0"/>
          </a:p>
          <a:p>
            <a:pPr>
              <a:tabLst>
                <a:tab pos="5654675" algn="l"/>
              </a:tabLst>
            </a:pPr>
            <a:r>
              <a:rPr lang="en-US" sz="2800" dirty="0"/>
              <a:t>Memory controller has </a:t>
            </a:r>
            <a:r>
              <a:rPr lang="en-US" sz="2800" b="1" dirty="0">
                <a:solidFill>
                  <a:schemeClr val="accent5">
                    <a:lumMod val="75000"/>
                  </a:schemeClr>
                </a:solidFill>
              </a:rPr>
              <a:t>buffer of random data</a:t>
            </a:r>
          </a:p>
          <a:p>
            <a:pPr>
              <a:tabLst>
                <a:tab pos="5654675" algn="l"/>
              </a:tabLst>
            </a:pPr>
            <a:endParaRPr lang="en-US" sz="500" dirty="0"/>
          </a:p>
          <a:p>
            <a:pPr>
              <a:tabLst>
                <a:tab pos="5654675" algn="l"/>
              </a:tabLst>
            </a:pPr>
            <a:r>
              <a:rPr lang="en-US" sz="2800" dirty="0"/>
              <a:t>Stores random values in memory controller buffer </a:t>
            </a:r>
          </a:p>
          <a:p>
            <a:pPr>
              <a:tabLst>
                <a:tab pos="5654675" algn="l"/>
              </a:tabLst>
            </a:pPr>
            <a:endParaRPr lang="en-US" sz="500" dirty="0"/>
          </a:p>
          <a:p>
            <a:pPr>
              <a:tabLst>
                <a:tab pos="5654675" algn="l"/>
              </a:tabLst>
            </a:pPr>
            <a:r>
              <a:rPr lang="en-US" sz="2800" dirty="0"/>
              <a:t>Expose </a:t>
            </a:r>
            <a:r>
              <a:rPr lang="en-US" sz="2800" b="1" dirty="0">
                <a:solidFill>
                  <a:schemeClr val="accent5">
                    <a:lumMod val="75000"/>
                  </a:schemeClr>
                </a:solidFill>
              </a:rPr>
              <a:t>API</a:t>
            </a:r>
            <a:r>
              <a:rPr lang="en-US" sz="2800" dirty="0"/>
              <a:t> for returning random values from the buffer when requested by the user</a:t>
            </a:r>
          </a:p>
          <a:p>
            <a:pPr>
              <a:tabLst>
                <a:tab pos="5654675" algn="l"/>
              </a:tabLst>
            </a:pPr>
            <a:endParaRPr lang="en-US" sz="3200" dirty="0"/>
          </a:p>
        </p:txBody>
      </p:sp>
    </p:spTree>
    <p:extLst>
      <p:ext uri="{BB962C8B-B14F-4D97-AF65-F5344CB8AC3E}">
        <p14:creationId xmlns:p14="http://schemas.microsoft.com/office/powerpoint/2010/main" val="2016358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p:cNvSpPr/>
          <p:nvPr/>
        </p:nvSpPr>
        <p:spPr>
          <a:xfrm>
            <a:off x="164730" y="5862335"/>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p:cNvSpPr/>
          <p:nvPr/>
        </p:nvSpPr>
        <p:spPr>
          <a:xfrm>
            <a:off x="164730" y="4143092"/>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32"/>
          <p:cNvSpPr/>
          <p:nvPr/>
        </p:nvSpPr>
        <p:spPr>
          <a:xfrm>
            <a:off x="164730" y="3647545"/>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p:cNvSpPr/>
          <p:nvPr/>
        </p:nvSpPr>
        <p:spPr>
          <a:xfrm>
            <a:off x="873303" y="5433785"/>
            <a:ext cx="8094161" cy="36512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7"/>
          <p:cNvSpPr/>
          <p:nvPr/>
        </p:nvSpPr>
        <p:spPr>
          <a:xfrm>
            <a:off x="873992" y="2745179"/>
            <a:ext cx="8094161"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p:cNvSpPr/>
          <p:nvPr/>
        </p:nvSpPr>
        <p:spPr>
          <a:xfrm>
            <a:off x="171757" y="1852296"/>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p:cNvSpPr/>
          <p:nvPr/>
        </p:nvSpPr>
        <p:spPr>
          <a:xfrm>
            <a:off x="170268" y="1340844"/>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p:cNvSpPr/>
          <p:nvPr/>
        </p:nvSpPr>
        <p:spPr>
          <a:xfrm>
            <a:off x="164123" y="3143056"/>
            <a:ext cx="8805213" cy="455930"/>
          </a:xfrm>
          <a:prstGeom prst="rect">
            <a:avLst/>
          </a:prstGeom>
          <a:solidFill>
            <a:srgbClr val="5481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p:cNvSpPr/>
          <p:nvPr/>
        </p:nvSpPr>
        <p:spPr>
          <a:xfrm>
            <a:off x="865971" y="2370745"/>
            <a:ext cx="8102183"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p:cNvSpPr/>
          <p:nvPr/>
        </p:nvSpPr>
        <p:spPr>
          <a:xfrm>
            <a:off x="163548" y="831660"/>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lstStyle/>
          <a:p>
            <a:r>
              <a:rPr lang="en-US" b="1" dirty="0"/>
              <a:t>D-</a:t>
            </a:r>
            <a:r>
              <a:rPr lang="en-US" b="1" dirty="0" err="1"/>
              <a:t>RaNGe</a:t>
            </a:r>
            <a:r>
              <a:rPr lang="en-US" b="1" dirty="0"/>
              <a:t> Outline</a:t>
            </a:r>
          </a:p>
        </p:txBody>
      </p:sp>
      <p:sp>
        <p:nvSpPr>
          <p:cNvPr id="29" name="Rectangle 28"/>
          <p:cNvSpPr/>
          <p:nvPr/>
        </p:nvSpPr>
        <p:spPr>
          <a:xfrm>
            <a:off x="873992" y="5035200"/>
            <a:ext cx="8094161" cy="35875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29"/>
          <p:cNvSpPr/>
          <p:nvPr/>
        </p:nvSpPr>
        <p:spPr>
          <a:xfrm>
            <a:off x="865971" y="4660062"/>
            <a:ext cx="8102183" cy="33601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358999" y="828096"/>
            <a:ext cx="8122024" cy="5318753"/>
          </a:xfrm>
        </p:spPr>
        <p:txBody>
          <a:bodyPr/>
          <a:lstStyle/>
          <a:p>
            <a:pPr marL="0" indent="0">
              <a:buNone/>
            </a:pPr>
            <a:r>
              <a:rPr lang="en-US" sz="2800" dirty="0">
                <a:solidFill>
                  <a:schemeClr val="bg1"/>
                </a:solidFill>
              </a:rPr>
              <a:t>Motivation </a:t>
            </a:r>
          </a:p>
          <a:p>
            <a:pPr marL="0" indent="0">
              <a:buNone/>
            </a:pPr>
            <a:r>
              <a:rPr lang="en-US" sz="2800" dirty="0">
                <a:solidFill>
                  <a:schemeClr val="bg1"/>
                </a:solidFill>
              </a:rPr>
              <a:t>Effective True Random Number Generators</a:t>
            </a:r>
          </a:p>
          <a:p>
            <a:pPr marL="0" indent="0">
              <a:buNone/>
            </a:pPr>
            <a:r>
              <a:rPr lang="en-US" sz="2800" dirty="0">
                <a:solidFill>
                  <a:schemeClr val="bg1"/>
                </a:solidFill>
              </a:rPr>
              <a:t>D-</a:t>
            </a:r>
            <a:r>
              <a:rPr lang="en-US" sz="2800" dirty="0" err="1">
                <a:solidFill>
                  <a:schemeClr val="bg1"/>
                </a:solidFill>
              </a:rPr>
              <a:t>RaNGe</a:t>
            </a:r>
            <a:endParaRPr lang="en-US" sz="2800" dirty="0">
              <a:solidFill>
                <a:schemeClr val="bg1"/>
              </a:solidFill>
            </a:endParaRPr>
          </a:p>
          <a:p>
            <a:pPr marL="457200" lvl="1" indent="0">
              <a:buNone/>
            </a:pPr>
            <a:r>
              <a:rPr lang="en-US" sz="2400" dirty="0">
                <a:solidFill>
                  <a:schemeClr val="bg1"/>
                </a:solidFill>
              </a:rPr>
              <a:t>DRAM Operation</a:t>
            </a:r>
          </a:p>
          <a:p>
            <a:pPr marL="457200" lvl="1" indent="0">
              <a:buNone/>
            </a:pPr>
            <a:r>
              <a:rPr lang="en-US" sz="2400" dirty="0">
                <a:solidFill>
                  <a:schemeClr val="bg1"/>
                </a:solidFill>
              </a:rPr>
              <a:t>Key Idea</a:t>
            </a:r>
          </a:p>
          <a:p>
            <a:pPr marL="0" indent="0">
              <a:buNone/>
            </a:pPr>
            <a:r>
              <a:rPr lang="en-US" sz="2800" dirty="0">
                <a:solidFill>
                  <a:schemeClr val="bg1"/>
                </a:solidFill>
              </a:rPr>
              <a:t>Methodology</a:t>
            </a:r>
          </a:p>
          <a:p>
            <a:pPr marL="0" indent="0">
              <a:buNone/>
            </a:pPr>
            <a:r>
              <a:rPr lang="en-US" sz="2800" dirty="0">
                <a:solidFill>
                  <a:schemeClr val="bg1"/>
                </a:solidFill>
              </a:rPr>
              <a:t>Results</a:t>
            </a:r>
          </a:p>
          <a:p>
            <a:pPr marL="0" indent="0">
              <a:buNone/>
            </a:pPr>
            <a:r>
              <a:rPr lang="en-US" sz="2800" dirty="0">
                <a:solidFill>
                  <a:schemeClr val="bg1"/>
                </a:solidFill>
              </a:rPr>
              <a:t>Prior work on DRAM-based TRNGs</a:t>
            </a:r>
          </a:p>
          <a:p>
            <a:pPr marL="457200" lvl="1" indent="0">
              <a:buNone/>
            </a:pPr>
            <a:r>
              <a:rPr lang="en-US" sz="2400" dirty="0">
                <a:solidFill>
                  <a:schemeClr val="bg1"/>
                </a:solidFill>
              </a:rPr>
              <a:t>Command scheduling</a:t>
            </a:r>
          </a:p>
          <a:p>
            <a:pPr marL="457200" lvl="1" indent="0">
              <a:buNone/>
            </a:pPr>
            <a:r>
              <a:rPr lang="en-US" sz="2400" dirty="0">
                <a:solidFill>
                  <a:schemeClr val="bg1"/>
                </a:solidFill>
              </a:rPr>
              <a:t>Cell charge retention</a:t>
            </a:r>
          </a:p>
          <a:p>
            <a:pPr marL="457200" lvl="1" indent="0">
              <a:buNone/>
            </a:pPr>
            <a:r>
              <a:rPr lang="en-US" sz="2400" dirty="0">
                <a:solidFill>
                  <a:schemeClr val="bg1"/>
                </a:solidFill>
              </a:rPr>
              <a:t>Start-up values</a:t>
            </a:r>
          </a:p>
          <a:p>
            <a:pPr marL="0" indent="0">
              <a:buNone/>
            </a:pPr>
            <a:r>
              <a:rPr lang="en-US" sz="2800" dirty="0">
                <a:solidFill>
                  <a:schemeClr val="bg1"/>
                </a:solidFill>
              </a:rPr>
              <a:t>Summary</a:t>
            </a:r>
          </a:p>
        </p:txBody>
      </p:sp>
    </p:spTree>
    <p:extLst>
      <p:ext uri="{BB962C8B-B14F-4D97-AF65-F5344CB8AC3E}">
        <p14:creationId xmlns:p14="http://schemas.microsoft.com/office/powerpoint/2010/main" val="4073806302"/>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Methodology</a:t>
            </a:r>
          </a:p>
        </p:txBody>
      </p:sp>
      <p:sp>
        <p:nvSpPr>
          <p:cNvPr id="3" name="Content Placeholder 2"/>
          <p:cNvSpPr>
            <a:spLocks noGrp="1"/>
          </p:cNvSpPr>
          <p:nvPr>
            <p:ph idx="1"/>
          </p:nvPr>
        </p:nvSpPr>
        <p:spPr>
          <a:xfrm>
            <a:off x="75991" y="911224"/>
            <a:ext cx="8987622" cy="5549734"/>
          </a:xfrm>
        </p:spPr>
        <p:txBody>
          <a:bodyPr/>
          <a:lstStyle/>
          <a:p>
            <a:r>
              <a:rPr lang="en-US" sz="2800" b="1" dirty="0">
                <a:solidFill>
                  <a:schemeClr val="accent6">
                    <a:lumMod val="75000"/>
                  </a:schemeClr>
                </a:solidFill>
              </a:rPr>
              <a:t>282 2y-nm LPDDR4 DRAM devices</a:t>
            </a:r>
          </a:p>
          <a:p>
            <a:pPr lvl="1"/>
            <a:r>
              <a:rPr lang="en-US" sz="2000" b="1" dirty="0">
                <a:solidFill>
                  <a:srgbClr val="538235"/>
                </a:solidFill>
              </a:rPr>
              <a:t>2GB</a:t>
            </a:r>
            <a:r>
              <a:rPr lang="en-US" sz="2000" dirty="0"/>
              <a:t> device size from </a:t>
            </a:r>
            <a:r>
              <a:rPr lang="en-US" sz="2000" b="1" dirty="0">
                <a:solidFill>
                  <a:srgbClr val="538235"/>
                </a:solidFill>
              </a:rPr>
              <a:t>3 major DRAM manufacturers</a:t>
            </a:r>
          </a:p>
          <a:p>
            <a:pPr lvl="1"/>
            <a:endParaRPr lang="en-US" sz="100" dirty="0"/>
          </a:p>
          <a:p>
            <a:r>
              <a:rPr lang="en-US" sz="2800" b="1" dirty="0">
                <a:solidFill>
                  <a:schemeClr val="accent5"/>
                </a:solidFill>
              </a:rPr>
              <a:t>Thermally controlled testing chamber</a:t>
            </a:r>
          </a:p>
          <a:p>
            <a:pPr lvl="1"/>
            <a:r>
              <a:rPr lang="en-US" sz="2000" dirty="0"/>
              <a:t>Ambient temperature range: </a:t>
            </a:r>
            <a:r>
              <a:rPr lang="en-US" sz="2000" b="1" dirty="0">
                <a:solidFill>
                  <a:schemeClr val="accent5"/>
                </a:solidFill>
              </a:rPr>
              <a:t>{40°C – 55°C} ± 0.25°C</a:t>
            </a:r>
          </a:p>
          <a:p>
            <a:pPr lvl="1"/>
            <a:r>
              <a:rPr lang="en-US" sz="2000" dirty="0"/>
              <a:t>DRAM temperature is held at 15°C above ambient</a:t>
            </a:r>
          </a:p>
          <a:p>
            <a:pPr lvl="1"/>
            <a:endParaRPr lang="en-US" sz="100" dirty="0"/>
          </a:p>
          <a:p>
            <a:r>
              <a:rPr lang="en-US" sz="2800" b="1" dirty="0">
                <a:solidFill>
                  <a:srgbClr val="7030A0"/>
                </a:solidFill>
              </a:rPr>
              <a:t>Control over DRAM commands/timing parameters</a:t>
            </a:r>
          </a:p>
          <a:p>
            <a:pPr lvl="1"/>
            <a:r>
              <a:rPr lang="en-US" sz="2000" dirty="0"/>
              <a:t>Test reduced latency effects by </a:t>
            </a:r>
            <a:r>
              <a:rPr lang="en-US" sz="2000" b="1" dirty="0">
                <a:solidFill>
                  <a:srgbClr val="7030A0"/>
                </a:solidFill>
              </a:rPr>
              <a:t>reducing </a:t>
            </a:r>
            <a:r>
              <a:rPr lang="en-US" sz="2000" b="1" dirty="0" err="1">
                <a:solidFill>
                  <a:srgbClr val="7030A0"/>
                </a:solidFill>
              </a:rPr>
              <a:t>t</a:t>
            </a:r>
            <a:r>
              <a:rPr lang="en-US" sz="2000" b="1" baseline="-25000" dirty="0" err="1">
                <a:solidFill>
                  <a:srgbClr val="7030A0"/>
                </a:solidFill>
              </a:rPr>
              <a:t>RCD</a:t>
            </a:r>
            <a:r>
              <a:rPr lang="en-US" sz="2000" b="1" dirty="0">
                <a:solidFill>
                  <a:srgbClr val="7030A0"/>
                </a:solidFill>
              </a:rPr>
              <a:t> parameter</a:t>
            </a:r>
          </a:p>
          <a:p>
            <a:pPr lvl="1"/>
            <a:endParaRPr lang="en-US" sz="100" b="1" dirty="0">
              <a:solidFill>
                <a:srgbClr val="7030A0"/>
              </a:solidFill>
            </a:endParaRPr>
          </a:p>
          <a:p>
            <a:r>
              <a:rPr lang="en-US" sz="2800" b="1" dirty="0">
                <a:solidFill>
                  <a:schemeClr val="accent2">
                    <a:lumMod val="75000"/>
                  </a:schemeClr>
                </a:solidFill>
              </a:rPr>
              <a:t>Cycle-level simulator:</a:t>
            </a:r>
            <a:r>
              <a:rPr lang="en-US" sz="2800" dirty="0">
                <a:solidFill>
                  <a:schemeClr val="accent2">
                    <a:lumMod val="75000"/>
                  </a:schemeClr>
                </a:solidFill>
              </a:rPr>
              <a:t> </a:t>
            </a:r>
            <a:r>
              <a:rPr lang="en-US" sz="2800" dirty="0" err="1">
                <a:solidFill>
                  <a:schemeClr val="accent2">
                    <a:lumMod val="75000"/>
                  </a:schemeClr>
                </a:solidFill>
              </a:rPr>
              <a:t>Ramulator</a:t>
            </a:r>
            <a:r>
              <a:rPr lang="en-US" sz="2800" dirty="0">
                <a:solidFill>
                  <a:schemeClr val="accent2">
                    <a:lumMod val="75000"/>
                  </a:schemeClr>
                </a:solidFill>
              </a:rPr>
              <a:t> [Kim+, CAL’15]</a:t>
            </a:r>
            <a:br>
              <a:rPr lang="en-US" sz="2800" dirty="0">
                <a:solidFill>
                  <a:srgbClr val="4674C1"/>
                </a:solidFill>
              </a:rPr>
            </a:br>
            <a:r>
              <a:rPr lang="en-US" sz="2000" dirty="0">
                <a:hlinkClick r:id="rId3"/>
              </a:rPr>
              <a:t>https://github.com/CMU-SAFARI/ramulator</a:t>
            </a:r>
            <a:r>
              <a:rPr lang="en-US" sz="2000" b="1" dirty="0">
                <a:solidFill>
                  <a:srgbClr val="7030A0"/>
                </a:solidFill>
              </a:rPr>
              <a:t> </a:t>
            </a:r>
          </a:p>
          <a:p>
            <a:pPr lvl="1"/>
            <a:r>
              <a:rPr lang="en-US" sz="2000" dirty="0"/>
              <a:t>SPEC CPU2006 workloads, 4-core</a:t>
            </a:r>
          </a:p>
          <a:p>
            <a:pPr lvl="1"/>
            <a:endParaRPr lang="en-US" sz="100" dirty="0"/>
          </a:p>
          <a:p>
            <a:r>
              <a:rPr lang="en-US" sz="2800" b="1" dirty="0">
                <a:solidFill>
                  <a:srgbClr val="C00000"/>
                </a:solidFill>
              </a:rPr>
              <a:t>DRAM Energy: </a:t>
            </a:r>
            <a:r>
              <a:rPr lang="en-US" sz="2800" dirty="0" err="1">
                <a:solidFill>
                  <a:srgbClr val="C00000"/>
                </a:solidFill>
              </a:rPr>
              <a:t>DRAMPower</a:t>
            </a:r>
            <a:r>
              <a:rPr lang="en-US" sz="2800" dirty="0">
                <a:solidFill>
                  <a:srgbClr val="C00000"/>
                </a:solidFill>
              </a:rPr>
              <a:t> [Chandrasekar+, ‘12] </a:t>
            </a:r>
            <a:r>
              <a:rPr lang="en-US" sz="2000" dirty="0">
                <a:solidFill>
                  <a:srgbClr val="C00000"/>
                </a:solidFill>
                <a:hlinkClick r:id="rId4"/>
              </a:rPr>
              <a:t>http://www.es.ele.tue.nl/drampower/</a:t>
            </a:r>
            <a:endParaRPr lang="en-US" sz="2000" dirty="0">
              <a:solidFill>
                <a:srgbClr val="C00000"/>
              </a:solidFill>
            </a:endParaRPr>
          </a:p>
          <a:p>
            <a:pPr lvl="1"/>
            <a:r>
              <a:rPr lang="en-US" sz="2000" dirty="0"/>
              <a:t>Using output from </a:t>
            </a:r>
            <a:r>
              <a:rPr lang="en-US" sz="2000" dirty="0" err="1"/>
              <a:t>Ramulator</a:t>
            </a:r>
            <a:r>
              <a:rPr lang="en-US" sz="2000" dirty="0"/>
              <a:t> </a:t>
            </a:r>
          </a:p>
        </p:txBody>
      </p:sp>
    </p:spTree>
    <p:extLst>
      <p:ext uri="{BB962C8B-B14F-4D97-AF65-F5344CB8AC3E}">
        <p14:creationId xmlns:p14="http://schemas.microsoft.com/office/powerpoint/2010/main" val="39947978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
                                            <p:txEl>
                                              <p:pRg st="13" end="13"/>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p:cNvSpPr/>
          <p:nvPr/>
        </p:nvSpPr>
        <p:spPr>
          <a:xfrm>
            <a:off x="164730" y="5862335"/>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p:cNvSpPr/>
          <p:nvPr/>
        </p:nvSpPr>
        <p:spPr>
          <a:xfrm>
            <a:off x="164730" y="4143092"/>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32"/>
          <p:cNvSpPr/>
          <p:nvPr/>
        </p:nvSpPr>
        <p:spPr>
          <a:xfrm>
            <a:off x="164730" y="3647545"/>
            <a:ext cx="8805213" cy="455930"/>
          </a:xfrm>
          <a:prstGeom prst="rect">
            <a:avLst/>
          </a:prstGeom>
          <a:solidFill>
            <a:srgbClr val="5481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p:cNvSpPr/>
          <p:nvPr/>
        </p:nvSpPr>
        <p:spPr>
          <a:xfrm>
            <a:off x="873303" y="5433785"/>
            <a:ext cx="8094161" cy="36512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7"/>
          <p:cNvSpPr/>
          <p:nvPr/>
        </p:nvSpPr>
        <p:spPr>
          <a:xfrm>
            <a:off x="873992" y="2745179"/>
            <a:ext cx="8094161"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p:cNvSpPr/>
          <p:nvPr/>
        </p:nvSpPr>
        <p:spPr>
          <a:xfrm>
            <a:off x="171757" y="1852296"/>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p:cNvSpPr/>
          <p:nvPr/>
        </p:nvSpPr>
        <p:spPr>
          <a:xfrm>
            <a:off x="170268" y="1340844"/>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p:cNvSpPr/>
          <p:nvPr/>
        </p:nvSpPr>
        <p:spPr>
          <a:xfrm>
            <a:off x="164123" y="3143056"/>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p:cNvSpPr/>
          <p:nvPr/>
        </p:nvSpPr>
        <p:spPr>
          <a:xfrm>
            <a:off x="865971" y="2370745"/>
            <a:ext cx="8102183"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p:cNvSpPr/>
          <p:nvPr/>
        </p:nvSpPr>
        <p:spPr>
          <a:xfrm>
            <a:off x="163548" y="831660"/>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lstStyle/>
          <a:p>
            <a:r>
              <a:rPr lang="en-US" b="1" dirty="0"/>
              <a:t>D-</a:t>
            </a:r>
            <a:r>
              <a:rPr lang="en-US" b="1" dirty="0" err="1"/>
              <a:t>RaNGe</a:t>
            </a:r>
            <a:r>
              <a:rPr lang="en-US" b="1" dirty="0"/>
              <a:t> Outline</a:t>
            </a:r>
          </a:p>
        </p:txBody>
      </p:sp>
      <p:sp>
        <p:nvSpPr>
          <p:cNvPr id="29" name="Rectangle 28"/>
          <p:cNvSpPr/>
          <p:nvPr/>
        </p:nvSpPr>
        <p:spPr>
          <a:xfrm>
            <a:off x="873992" y="5035200"/>
            <a:ext cx="8094161" cy="35875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29"/>
          <p:cNvSpPr/>
          <p:nvPr/>
        </p:nvSpPr>
        <p:spPr>
          <a:xfrm>
            <a:off x="865971" y="4660062"/>
            <a:ext cx="8102183" cy="33601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358999" y="828096"/>
            <a:ext cx="8122024" cy="5318753"/>
          </a:xfrm>
        </p:spPr>
        <p:txBody>
          <a:bodyPr/>
          <a:lstStyle/>
          <a:p>
            <a:pPr marL="0" indent="0">
              <a:buNone/>
            </a:pPr>
            <a:r>
              <a:rPr lang="en-US" sz="2800" dirty="0">
                <a:solidFill>
                  <a:schemeClr val="bg1"/>
                </a:solidFill>
              </a:rPr>
              <a:t>Motivation </a:t>
            </a:r>
          </a:p>
          <a:p>
            <a:pPr marL="0" indent="0">
              <a:buNone/>
            </a:pPr>
            <a:r>
              <a:rPr lang="en-US" sz="2800" dirty="0">
                <a:solidFill>
                  <a:schemeClr val="bg1"/>
                </a:solidFill>
              </a:rPr>
              <a:t>Effective True Random Number Generators</a:t>
            </a:r>
          </a:p>
          <a:p>
            <a:pPr marL="0" indent="0">
              <a:buNone/>
            </a:pPr>
            <a:r>
              <a:rPr lang="en-US" sz="2800" dirty="0">
                <a:solidFill>
                  <a:schemeClr val="bg1"/>
                </a:solidFill>
              </a:rPr>
              <a:t>D-</a:t>
            </a:r>
            <a:r>
              <a:rPr lang="en-US" sz="2800" dirty="0" err="1">
                <a:solidFill>
                  <a:schemeClr val="bg1"/>
                </a:solidFill>
              </a:rPr>
              <a:t>RaNGe</a:t>
            </a:r>
            <a:endParaRPr lang="en-US" sz="2800" dirty="0">
              <a:solidFill>
                <a:schemeClr val="bg1"/>
              </a:solidFill>
            </a:endParaRPr>
          </a:p>
          <a:p>
            <a:pPr marL="457200" lvl="1" indent="0">
              <a:buNone/>
            </a:pPr>
            <a:r>
              <a:rPr lang="en-US" sz="2400" dirty="0">
                <a:solidFill>
                  <a:schemeClr val="bg1"/>
                </a:solidFill>
              </a:rPr>
              <a:t>DRAM Operation</a:t>
            </a:r>
          </a:p>
          <a:p>
            <a:pPr marL="457200" lvl="1" indent="0">
              <a:buNone/>
            </a:pPr>
            <a:r>
              <a:rPr lang="en-US" sz="2400" dirty="0">
                <a:solidFill>
                  <a:schemeClr val="bg1"/>
                </a:solidFill>
              </a:rPr>
              <a:t>Key Idea</a:t>
            </a:r>
          </a:p>
          <a:p>
            <a:pPr marL="0" indent="0">
              <a:buNone/>
            </a:pPr>
            <a:r>
              <a:rPr lang="en-US" sz="2800" dirty="0">
                <a:solidFill>
                  <a:schemeClr val="bg1"/>
                </a:solidFill>
              </a:rPr>
              <a:t>Methodology</a:t>
            </a:r>
          </a:p>
          <a:p>
            <a:pPr marL="0" indent="0">
              <a:buNone/>
            </a:pPr>
            <a:r>
              <a:rPr lang="en-US" sz="2800" dirty="0">
                <a:solidFill>
                  <a:schemeClr val="bg1"/>
                </a:solidFill>
              </a:rPr>
              <a:t>Results</a:t>
            </a:r>
          </a:p>
          <a:p>
            <a:pPr marL="0" indent="0">
              <a:buNone/>
            </a:pPr>
            <a:r>
              <a:rPr lang="en-US" sz="2800" dirty="0">
                <a:solidFill>
                  <a:schemeClr val="bg1"/>
                </a:solidFill>
              </a:rPr>
              <a:t>Prior work on DRAM-based TRNGs</a:t>
            </a:r>
          </a:p>
          <a:p>
            <a:pPr marL="457200" lvl="1" indent="0">
              <a:buNone/>
            </a:pPr>
            <a:r>
              <a:rPr lang="en-US" sz="2400" dirty="0">
                <a:solidFill>
                  <a:schemeClr val="bg1"/>
                </a:solidFill>
              </a:rPr>
              <a:t>Command scheduling</a:t>
            </a:r>
          </a:p>
          <a:p>
            <a:pPr marL="457200" lvl="1" indent="0">
              <a:buNone/>
            </a:pPr>
            <a:r>
              <a:rPr lang="en-US" sz="2400" dirty="0">
                <a:solidFill>
                  <a:schemeClr val="bg1"/>
                </a:solidFill>
              </a:rPr>
              <a:t>Cell charge retention</a:t>
            </a:r>
          </a:p>
          <a:p>
            <a:pPr marL="457200" lvl="1" indent="0">
              <a:buNone/>
            </a:pPr>
            <a:r>
              <a:rPr lang="en-US" sz="2400" dirty="0">
                <a:solidFill>
                  <a:schemeClr val="bg1"/>
                </a:solidFill>
              </a:rPr>
              <a:t>Start-up values</a:t>
            </a:r>
          </a:p>
          <a:p>
            <a:pPr marL="0" indent="0">
              <a:buNone/>
            </a:pPr>
            <a:r>
              <a:rPr lang="en-US" sz="2800" dirty="0">
                <a:solidFill>
                  <a:schemeClr val="bg1"/>
                </a:solidFill>
              </a:rPr>
              <a:t>Summary</a:t>
            </a:r>
          </a:p>
        </p:txBody>
      </p:sp>
    </p:spTree>
    <p:extLst>
      <p:ext uri="{BB962C8B-B14F-4D97-AF65-F5344CB8AC3E}">
        <p14:creationId xmlns:p14="http://schemas.microsoft.com/office/powerpoint/2010/main" val="386549661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t>Results </a:t>
            </a:r>
            <a:r>
              <a:rPr lang="mr-IN" sz="4400" b="1" dirty="0"/>
              <a:t>–</a:t>
            </a:r>
            <a:r>
              <a:rPr lang="en-US" sz="4400" b="1" dirty="0"/>
              <a:t> NIST Randomness Tests</a:t>
            </a:r>
          </a:p>
        </p:txBody>
      </p:sp>
      <p:sp>
        <p:nvSpPr>
          <p:cNvPr id="9" name="TextBox 8">
            <a:extLst>
              <a:ext uri="{FF2B5EF4-FFF2-40B4-BE49-F238E27FC236}">
                <a16:creationId xmlns:a16="http://schemas.microsoft.com/office/drawing/2014/main" id="{F94E6F36-2ABA-3247-A66B-538898474090}"/>
              </a:ext>
            </a:extLst>
          </p:cNvPr>
          <p:cNvSpPr txBox="1"/>
          <p:nvPr/>
        </p:nvSpPr>
        <p:spPr>
          <a:xfrm>
            <a:off x="100439" y="843896"/>
            <a:ext cx="8546122" cy="53860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9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How do we know whether D-</a:t>
            </a:r>
            <a:r>
              <a:rPr kumimoji="0" lang="en-US" sz="29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RaNGe</a:t>
            </a:r>
            <a:r>
              <a:rPr kumimoji="0" lang="en-US" sz="29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is truly random?</a:t>
            </a:r>
          </a:p>
        </p:txBody>
      </p:sp>
      <p:sp>
        <p:nvSpPr>
          <p:cNvPr id="23" name="TextBox 22">
            <a:extLst>
              <a:ext uri="{FF2B5EF4-FFF2-40B4-BE49-F238E27FC236}">
                <a16:creationId xmlns:a16="http://schemas.microsoft.com/office/drawing/2014/main" id="{A75F498E-0CC1-C749-B938-12D0C13ED8C2}"/>
              </a:ext>
            </a:extLst>
          </p:cNvPr>
          <p:cNvSpPr txBox="1"/>
          <p:nvPr/>
        </p:nvSpPr>
        <p:spPr>
          <a:xfrm>
            <a:off x="300089" y="5692060"/>
            <a:ext cx="8560420" cy="53860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Passes all tests in NIST test suite for randomness!</a:t>
            </a:r>
          </a:p>
        </p:txBody>
      </p:sp>
      <p:pic>
        <p:nvPicPr>
          <p:cNvPr id="3" name="Picture 2">
            <a:extLst>
              <a:ext uri="{FF2B5EF4-FFF2-40B4-BE49-F238E27FC236}">
                <a16:creationId xmlns:a16="http://schemas.microsoft.com/office/drawing/2014/main" id="{58BEE8A6-CADB-CD46-8F83-46925EC149BE}"/>
              </a:ext>
            </a:extLst>
          </p:cNvPr>
          <p:cNvPicPr>
            <a:picLocks noChangeAspect="1"/>
          </p:cNvPicPr>
          <p:nvPr/>
        </p:nvPicPr>
        <p:blipFill>
          <a:blip r:embed="rId3"/>
          <a:stretch>
            <a:fillRect/>
          </a:stretch>
        </p:blipFill>
        <p:spPr>
          <a:xfrm>
            <a:off x="1923424" y="1492695"/>
            <a:ext cx="5281665" cy="3881410"/>
          </a:xfrm>
          <a:prstGeom prst="rect">
            <a:avLst/>
          </a:prstGeom>
        </p:spPr>
      </p:pic>
      <p:sp>
        <p:nvSpPr>
          <p:cNvPr id="11" name="Rectangle 10">
            <a:extLst>
              <a:ext uri="{FF2B5EF4-FFF2-40B4-BE49-F238E27FC236}">
                <a16:creationId xmlns:a16="http://schemas.microsoft.com/office/drawing/2014/main" id="{C183A7C6-B52F-C845-8CE2-D9AAC4D30466}"/>
              </a:ext>
            </a:extLst>
          </p:cNvPr>
          <p:cNvSpPr/>
          <p:nvPr/>
        </p:nvSpPr>
        <p:spPr>
          <a:xfrm>
            <a:off x="6338815" y="1780674"/>
            <a:ext cx="783880" cy="3529263"/>
          </a:xfrm>
          <a:prstGeom prst="rect">
            <a:avLst/>
          </a:prstGeom>
          <a:noFill/>
          <a:ln w="762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noFill/>
              <a:effectLst/>
              <a:uLnTx/>
              <a:uFillTx/>
              <a:latin typeface="Calibri" panose="020F0502020204030204"/>
              <a:ea typeface="+mn-ea"/>
              <a:cs typeface="+mn-cs"/>
            </a:endParaRPr>
          </a:p>
        </p:txBody>
      </p:sp>
      <p:sp>
        <p:nvSpPr>
          <p:cNvPr id="26" name="TextBox 25">
            <a:extLst>
              <a:ext uri="{FF2B5EF4-FFF2-40B4-BE49-F238E27FC236}">
                <a16:creationId xmlns:a16="http://schemas.microsoft.com/office/drawing/2014/main" id="{A17FE78A-3423-8B4D-8794-DC4A1437ABF0}"/>
              </a:ext>
            </a:extLst>
          </p:cNvPr>
          <p:cNvSpPr txBox="1"/>
          <p:nvPr/>
        </p:nvSpPr>
        <p:spPr>
          <a:xfrm>
            <a:off x="1547664" y="6230669"/>
            <a:ext cx="6506909" cy="53860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More details in our HPCA 2019 paper</a:t>
            </a:r>
          </a:p>
        </p:txBody>
      </p:sp>
      <p:sp>
        <p:nvSpPr>
          <p:cNvPr id="15" name="Rectangle 14">
            <a:extLst>
              <a:ext uri="{FF2B5EF4-FFF2-40B4-BE49-F238E27FC236}">
                <a16:creationId xmlns:a16="http://schemas.microsoft.com/office/drawing/2014/main" id="{179A9E6C-A2A8-A34A-8BE8-7D73183F54A3}"/>
              </a:ext>
            </a:extLst>
          </p:cNvPr>
          <p:cNvSpPr/>
          <p:nvPr/>
        </p:nvSpPr>
        <p:spPr>
          <a:xfrm>
            <a:off x="4373500" y="5309937"/>
            <a:ext cx="2948179"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980616"/>
                </a:solidFill>
                <a:effectLst/>
                <a:uLnTx/>
                <a:uFillTx/>
                <a:latin typeface="Calibri" panose="020F0502020204030204"/>
                <a:ea typeface="+mn-ea"/>
                <a:cs typeface="+mn-cs"/>
              </a:rPr>
              <a:t>[</a:t>
            </a:r>
            <a:r>
              <a:rPr kumimoji="0" lang="en-US" sz="1800" b="1" i="0" u="none" strike="noStrike" kern="1200" cap="none" spc="0" normalizeH="0" baseline="0" noProof="0" dirty="0" err="1">
                <a:ln>
                  <a:noFill/>
                </a:ln>
                <a:solidFill>
                  <a:srgbClr val="980616"/>
                </a:solidFill>
                <a:effectLst/>
                <a:uLnTx/>
                <a:uFillTx/>
                <a:latin typeface="Calibri" panose="020F0502020204030204"/>
                <a:ea typeface="+mn-ea"/>
                <a:cs typeface="+mn-cs"/>
              </a:rPr>
              <a:t>Rukhin</a:t>
            </a:r>
            <a:r>
              <a:rPr kumimoji="0" lang="en-US" sz="1800" b="1" i="0" u="none" strike="noStrike" kern="1200" cap="none" spc="0" normalizeH="0" baseline="0" noProof="0" dirty="0">
                <a:ln>
                  <a:noFill/>
                </a:ln>
                <a:solidFill>
                  <a:srgbClr val="980616"/>
                </a:solidFill>
                <a:effectLst/>
                <a:uLnTx/>
                <a:uFillTx/>
                <a:latin typeface="Calibri" panose="020F0502020204030204"/>
                <a:ea typeface="+mn-ea"/>
                <a:cs typeface="+mn-cs"/>
              </a:rPr>
              <a:t>+, Tech report, 2001] </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68778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3" grpId="0"/>
      <p:bldP spid="11" grpId="0" animBg="1"/>
      <p:bldP spid="15"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t>Results </a:t>
            </a:r>
            <a:r>
              <a:rPr lang="mr-IN" sz="4400" b="1" dirty="0"/>
              <a:t>–</a:t>
            </a:r>
            <a:r>
              <a:rPr lang="en-US" sz="4400" b="1" dirty="0"/>
              <a:t> 64-bit TRN Latency</a:t>
            </a:r>
          </a:p>
        </p:txBody>
      </p:sp>
      <p:pic>
        <p:nvPicPr>
          <p:cNvPr id="4" name="Picture 3">
            <a:extLst>
              <a:ext uri="{FF2B5EF4-FFF2-40B4-BE49-F238E27FC236}">
                <a16:creationId xmlns:a16="http://schemas.microsoft.com/office/drawing/2014/main" id="{04869195-91BE-1A4D-B27A-7314B7E5C04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538164"/>
            <a:ext cx="9144000" cy="3254003"/>
          </a:xfrm>
          <a:prstGeom prst="rect">
            <a:avLst/>
          </a:prstGeom>
        </p:spPr>
      </p:pic>
      <p:sp>
        <p:nvSpPr>
          <p:cNvPr id="5" name="Rectangle 4">
            <a:extLst>
              <a:ext uri="{FF2B5EF4-FFF2-40B4-BE49-F238E27FC236}">
                <a16:creationId xmlns:a16="http://schemas.microsoft.com/office/drawing/2014/main" id="{8C8FB01D-5D2B-3A4D-B8FB-155C5FDAF253}"/>
              </a:ext>
            </a:extLst>
          </p:cNvPr>
          <p:cNvSpPr/>
          <p:nvPr/>
        </p:nvSpPr>
        <p:spPr>
          <a:xfrm>
            <a:off x="1" y="1538164"/>
            <a:ext cx="3553428" cy="293895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CC8A8A21-D20E-4D48-A404-B6136E03A8DB}"/>
              </a:ext>
            </a:extLst>
          </p:cNvPr>
          <p:cNvSpPr/>
          <p:nvPr/>
        </p:nvSpPr>
        <p:spPr>
          <a:xfrm>
            <a:off x="6342926" y="1538164"/>
            <a:ext cx="2789499" cy="293895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6846A16B-229A-654F-9734-EBBD5110FE9F}"/>
              </a:ext>
            </a:extLst>
          </p:cNvPr>
          <p:cNvPicPr>
            <a:picLocks noChangeAspect="1"/>
          </p:cNvPicPr>
          <p:nvPr/>
        </p:nvPicPr>
        <p:blipFill rotWithShape="1">
          <a:blip r:embed="rId3">
            <a:extLst>
              <a:ext uri="{28A0092B-C50C-407E-A947-70E740481C1C}">
                <a14:useLocalDpi xmlns:a14="http://schemas.microsoft.com/office/drawing/2010/main" val="0"/>
              </a:ext>
            </a:extLst>
          </a:blip>
          <a:srcRect r="91339" b="14597"/>
          <a:stretch/>
        </p:blipFill>
        <p:spPr>
          <a:xfrm>
            <a:off x="2761448" y="1553154"/>
            <a:ext cx="791980" cy="2778998"/>
          </a:xfrm>
          <a:prstGeom prst="rect">
            <a:avLst/>
          </a:prstGeom>
        </p:spPr>
      </p:pic>
      <p:sp>
        <p:nvSpPr>
          <p:cNvPr id="8" name="Rectangle 7">
            <a:extLst>
              <a:ext uri="{FF2B5EF4-FFF2-40B4-BE49-F238E27FC236}">
                <a16:creationId xmlns:a16="http://schemas.microsoft.com/office/drawing/2014/main" id="{114F73EE-31DD-5C46-A2DE-0155C3FDC794}"/>
              </a:ext>
            </a:extLst>
          </p:cNvPr>
          <p:cNvSpPr/>
          <p:nvPr/>
        </p:nvSpPr>
        <p:spPr>
          <a:xfrm>
            <a:off x="3675089" y="3669266"/>
            <a:ext cx="402236" cy="46801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F94E6F36-2ABA-3247-A66B-538898474090}"/>
              </a:ext>
            </a:extLst>
          </p:cNvPr>
          <p:cNvSpPr txBox="1"/>
          <p:nvPr/>
        </p:nvSpPr>
        <p:spPr>
          <a:xfrm>
            <a:off x="100439" y="843896"/>
            <a:ext cx="862171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Latency is related to density of available RNG cells per cache line</a:t>
            </a:r>
          </a:p>
        </p:txBody>
      </p:sp>
      <p:sp>
        <p:nvSpPr>
          <p:cNvPr id="10" name="TextBox 9">
            <a:extLst>
              <a:ext uri="{FF2B5EF4-FFF2-40B4-BE49-F238E27FC236}">
                <a16:creationId xmlns:a16="http://schemas.microsoft.com/office/drawing/2014/main" id="{018119F2-F14D-204F-9755-BA0433A4205A}"/>
              </a:ext>
            </a:extLst>
          </p:cNvPr>
          <p:cNvSpPr txBox="1"/>
          <p:nvPr/>
        </p:nvSpPr>
        <p:spPr>
          <a:xfrm>
            <a:off x="46544" y="4891275"/>
            <a:ext cx="9097456" cy="136960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Across our devices, we analyze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availability of RNG cells</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per cache line in a bank. Each point is the number of occurrences in a bank.</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We plot the distribution across many banks as box-and-whisker plot</a:t>
            </a:r>
          </a:p>
        </p:txBody>
      </p:sp>
      <p:cxnSp>
        <p:nvCxnSpPr>
          <p:cNvPr id="12" name="Straight Arrow Connector 11">
            <a:extLst>
              <a:ext uri="{FF2B5EF4-FFF2-40B4-BE49-F238E27FC236}">
                <a16:creationId xmlns:a16="http://schemas.microsoft.com/office/drawing/2014/main" id="{887B33B4-5A8F-9D4F-932D-9CABBB6950D8}"/>
              </a:ext>
            </a:extLst>
          </p:cNvPr>
          <p:cNvCxnSpPr>
            <a:cxnSpLocks/>
          </p:cNvCxnSpPr>
          <p:nvPr/>
        </p:nvCxnSpPr>
        <p:spPr>
          <a:xfrm flipH="1">
            <a:off x="4815840" y="2110174"/>
            <a:ext cx="1981200" cy="297746"/>
          </a:xfrm>
          <a:prstGeom prst="straightConnector1">
            <a:avLst/>
          </a:prstGeom>
          <a:ln w="38100">
            <a:solidFill>
              <a:srgbClr val="4A76BF"/>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6090C5F8-5193-F04E-AB8A-188B46534F82}"/>
              </a:ext>
            </a:extLst>
          </p:cNvPr>
          <p:cNvCxnSpPr>
            <a:cxnSpLocks/>
          </p:cNvCxnSpPr>
          <p:nvPr/>
        </p:nvCxnSpPr>
        <p:spPr>
          <a:xfrm flipH="1">
            <a:off x="4815840" y="2507028"/>
            <a:ext cx="1981200" cy="8306"/>
          </a:xfrm>
          <a:prstGeom prst="straightConnector1">
            <a:avLst/>
          </a:prstGeom>
          <a:ln w="38100">
            <a:solidFill>
              <a:srgbClr val="4A76BF"/>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2E0DA396-9651-B940-8CB1-516D3D04299E}"/>
              </a:ext>
            </a:extLst>
          </p:cNvPr>
          <p:cNvCxnSpPr>
            <a:cxnSpLocks/>
          </p:cNvCxnSpPr>
          <p:nvPr/>
        </p:nvCxnSpPr>
        <p:spPr>
          <a:xfrm flipH="1" flipV="1">
            <a:off x="4815840" y="2634845"/>
            <a:ext cx="1981200" cy="275054"/>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42CE574C-F158-5648-A1DC-5668FDA1CDB2}"/>
              </a:ext>
            </a:extLst>
          </p:cNvPr>
          <p:cNvCxnSpPr>
            <a:cxnSpLocks/>
          </p:cNvCxnSpPr>
          <p:nvPr/>
        </p:nvCxnSpPr>
        <p:spPr>
          <a:xfrm flipH="1" flipV="1">
            <a:off x="4815840" y="2802486"/>
            <a:ext cx="1981200" cy="650195"/>
          </a:xfrm>
          <a:prstGeom prst="straightConnector1">
            <a:avLst/>
          </a:prstGeom>
          <a:ln w="38100">
            <a:solidFill>
              <a:srgbClr val="4A76BF"/>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D2308352-2C2C-F841-B822-DE84CA92D477}"/>
              </a:ext>
            </a:extLst>
          </p:cNvPr>
          <p:cNvCxnSpPr>
            <a:cxnSpLocks/>
          </p:cNvCxnSpPr>
          <p:nvPr/>
        </p:nvCxnSpPr>
        <p:spPr>
          <a:xfrm flipH="1">
            <a:off x="4815840" y="3903272"/>
            <a:ext cx="1981200" cy="288712"/>
          </a:xfrm>
          <a:prstGeom prst="straightConnector1">
            <a:avLst/>
          </a:prstGeom>
          <a:ln w="38100">
            <a:solidFill>
              <a:srgbClr val="4A76BF"/>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5EA0F8FD-CD7B-6D42-AEDE-1F8539F0F344}"/>
              </a:ext>
            </a:extLst>
          </p:cNvPr>
          <p:cNvCxnSpPr>
            <a:cxnSpLocks/>
          </p:cNvCxnSpPr>
          <p:nvPr/>
        </p:nvCxnSpPr>
        <p:spPr>
          <a:xfrm flipH="1">
            <a:off x="4804266" y="1659516"/>
            <a:ext cx="1992774" cy="598308"/>
          </a:xfrm>
          <a:prstGeom prst="straightConnector1">
            <a:avLst/>
          </a:prstGeom>
          <a:ln w="38100">
            <a:solidFill>
              <a:srgbClr val="4A76BF"/>
            </a:solidFill>
            <a:tailEnd type="triangle"/>
          </a:ln>
        </p:spPr>
        <p:style>
          <a:lnRef idx="1">
            <a:schemeClr val="accent1"/>
          </a:lnRef>
          <a:fillRef idx="0">
            <a:schemeClr val="accent1"/>
          </a:fillRef>
          <a:effectRef idx="0">
            <a:schemeClr val="accent1"/>
          </a:effectRef>
          <a:fontRef idx="minor">
            <a:schemeClr val="tx1"/>
          </a:fontRef>
        </p:style>
      </p:cxnSp>
      <p:sp>
        <p:nvSpPr>
          <p:cNvPr id="35" name="Rectangle 34">
            <a:extLst>
              <a:ext uri="{FF2B5EF4-FFF2-40B4-BE49-F238E27FC236}">
                <a16:creationId xmlns:a16="http://schemas.microsoft.com/office/drawing/2014/main" id="{D516FB4E-C3B3-594F-986E-7ED016D7B198}"/>
              </a:ext>
            </a:extLst>
          </p:cNvPr>
          <p:cNvSpPr/>
          <p:nvPr/>
        </p:nvSpPr>
        <p:spPr>
          <a:xfrm>
            <a:off x="6797040" y="1410312"/>
            <a:ext cx="2011680"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A76BF"/>
                </a:solidFill>
                <a:effectLst/>
                <a:uLnTx/>
                <a:uFillTx/>
                <a:latin typeface="Cambria" panose="02040503050406030204" pitchFamily="18" charset="0"/>
                <a:ea typeface="+mn-ea"/>
                <a:cs typeface="+mn-cs"/>
              </a:rPr>
              <a:t>Outlier</a:t>
            </a:r>
            <a:endParaRPr kumimoji="0" lang="en-US" sz="1800" b="1" i="0" u="none" strike="noStrike" kern="1200" cap="none" spc="0" normalizeH="0" baseline="0" noProof="0" dirty="0">
              <a:ln>
                <a:noFill/>
              </a:ln>
              <a:solidFill>
                <a:srgbClr val="4A76BF"/>
              </a:solidFill>
              <a:effectLst/>
              <a:uLnTx/>
              <a:uFillTx/>
              <a:latin typeface="Calibri" panose="020F0502020204030204"/>
              <a:ea typeface="+mn-ea"/>
              <a:cs typeface="+mn-cs"/>
            </a:endParaRPr>
          </a:p>
        </p:txBody>
      </p:sp>
      <p:sp>
        <p:nvSpPr>
          <p:cNvPr id="36" name="Rectangle 35">
            <a:extLst>
              <a:ext uri="{FF2B5EF4-FFF2-40B4-BE49-F238E27FC236}">
                <a16:creationId xmlns:a16="http://schemas.microsoft.com/office/drawing/2014/main" id="{BE78882E-161A-3642-974C-80BDDD9D3C89}"/>
              </a:ext>
            </a:extLst>
          </p:cNvPr>
          <p:cNvSpPr/>
          <p:nvPr/>
        </p:nvSpPr>
        <p:spPr>
          <a:xfrm>
            <a:off x="6797040" y="1856725"/>
            <a:ext cx="2011680"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A76BF"/>
                </a:solidFill>
                <a:effectLst/>
                <a:uLnTx/>
                <a:uFillTx/>
                <a:latin typeface="Cambria" panose="02040503050406030204" pitchFamily="18" charset="0"/>
                <a:ea typeface="+mn-ea"/>
                <a:cs typeface="+mn-cs"/>
              </a:rPr>
              <a:t>Whisker</a:t>
            </a:r>
            <a:endParaRPr kumimoji="0" lang="en-US" sz="1800" b="1" i="0" u="none" strike="noStrike" kern="1200" cap="none" spc="0" normalizeH="0" baseline="0" noProof="0" dirty="0">
              <a:ln>
                <a:noFill/>
              </a:ln>
              <a:solidFill>
                <a:srgbClr val="4A76BF"/>
              </a:solidFill>
              <a:effectLst/>
              <a:uLnTx/>
              <a:uFillTx/>
              <a:latin typeface="Calibri" panose="020F0502020204030204"/>
              <a:ea typeface="+mn-ea"/>
              <a:cs typeface="+mn-cs"/>
            </a:endParaRPr>
          </a:p>
        </p:txBody>
      </p:sp>
      <p:sp>
        <p:nvSpPr>
          <p:cNvPr id="37" name="Rectangle 36">
            <a:extLst>
              <a:ext uri="{FF2B5EF4-FFF2-40B4-BE49-F238E27FC236}">
                <a16:creationId xmlns:a16="http://schemas.microsoft.com/office/drawing/2014/main" id="{95EFFAEA-66D1-484E-B29E-98D09D9C1FCE}"/>
              </a:ext>
            </a:extLst>
          </p:cNvPr>
          <p:cNvSpPr/>
          <p:nvPr/>
        </p:nvSpPr>
        <p:spPr>
          <a:xfrm>
            <a:off x="6808613" y="2276195"/>
            <a:ext cx="2254027"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A76BF"/>
                </a:solidFill>
                <a:effectLst/>
                <a:uLnTx/>
                <a:uFillTx/>
                <a:latin typeface="Cambria" panose="02040503050406030204" pitchFamily="18" charset="0"/>
                <a:ea typeface="+mn-ea"/>
                <a:cs typeface="+mn-cs"/>
              </a:rPr>
              <a:t>Q3: 75% point</a:t>
            </a:r>
            <a:endParaRPr kumimoji="0" lang="en-US" sz="1800" b="1" i="0" u="none" strike="noStrike" kern="1200" cap="none" spc="0" normalizeH="0" baseline="0" noProof="0" dirty="0">
              <a:ln>
                <a:noFill/>
              </a:ln>
              <a:solidFill>
                <a:srgbClr val="4A76BF"/>
              </a:solidFill>
              <a:effectLst/>
              <a:uLnTx/>
              <a:uFillTx/>
              <a:latin typeface="Calibri" panose="020F0502020204030204"/>
              <a:ea typeface="+mn-ea"/>
              <a:cs typeface="+mn-cs"/>
            </a:endParaRPr>
          </a:p>
        </p:txBody>
      </p:sp>
      <p:sp>
        <p:nvSpPr>
          <p:cNvPr id="38" name="Rectangle 37">
            <a:extLst>
              <a:ext uri="{FF2B5EF4-FFF2-40B4-BE49-F238E27FC236}">
                <a16:creationId xmlns:a16="http://schemas.microsoft.com/office/drawing/2014/main" id="{16939FA7-5DA2-EE4A-8900-E1676A2CAEEF}"/>
              </a:ext>
            </a:extLst>
          </p:cNvPr>
          <p:cNvSpPr/>
          <p:nvPr/>
        </p:nvSpPr>
        <p:spPr>
          <a:xfrm>
            <a:off x="6808613" y="2717799"/>
            <a:ext cx="2265599"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Median: 50%</a:t>
            </a:r>
            <a:endParaRPr kumimoji="0" lang="en-US" sz="1800" b="1" i="0" u="none" strike="noStrike" kern="1200" cap="none" spc="0" normalizeH="0" baseline="0" noProof="0" dirty="0">
              <a:ln>
                <a:noFill/>
              </a:ln>
              <a:solidFill>
                <a:srgbClr val="C00000"/>
              </a:solidFill>
              <a:effectLst/>
              <a:uLnTx/>
              <a:uFillTx/>
              <a:latin typeface="Calibri" panose="020F0502020204030204"/>
              <a:ea typeface="+mn-ea"/>
              <a:cs typeface="+mn-cs"/>
            </a:endParaRPr>
          </a:p>
        </p:txBody>
      </p:sp>
      <p:sp>
        <p:nvSpPr>
          <p:cNvPr id="39" name="Rectangle 38">
            <a:extLst>
              <a:ext uri="{FF2B5EF4-FFF2-40B4-BE49-F238E27FC236}">
                <a16:creationId xmlns:a16="http://schemas.microsoft.com/office/drawing/2014/main" id="{08CC1374-3F1B-4A45-AF48-42FC17896EF1}"/>
              </a:ext>
            </a:extLst>
          </p:cNvPr>
          <p:cNvSpPr/>
          <p:nvPr/>
        </p:nvSpPr>
        <p:spPr>
          <a:xfrm>
            <a:off x="6797040" y="3248723"/>
            <a:ext cx="2265600"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A76BF"/>
                </a:solidFill>
                <a:effectLst/>
                <a:uLnTx/>
                <a:uFillTx/>
                <a:latin typeface="Cambria" panose="02040503050406030204" pitchFamily="18" charset="0"/>
                <a:ea typeface="+mn-ea"/>
                <a:cs typeface="+mn-cs"/>
              </a:rPr>
              <a:t>Q1: 25% point</a:t>
            </a:r>
            <a:endParaRPr kumimoji="0" lang="en-US" sz="1800" b="1" i="0" u="none" strike="noStrike" kern="1200" cap="none" spc="0" normalizeH="0" baseline="0" noProof="0" dirty="0">
              <a:ln>
                <a:noFill/>
              </a:ln>
              <a:solidFill>
                <a:srgbClr val="4A76BF"/>
              </a:solidFill>
              <a:effectLst/>
              <a:uLnTx/>
              <a:uFillTx/>
              <a:latin typeface="Calibri" panose="020F0502020204030204"/>
              <a:ea typeface="+mn-ea"/>
              <a:cs typeface="+mn-cs"/>
            </a:endParaRPr>
          </a:p>
        </p:txBody>
      </p:sp>
      <p:sp>
        <p:nvSpPr>
          <p:cNvPr id="40" name="Rectangle 39">
            <a:extLst>
              <a:ext uri="{FF2B5EF4-FFF2-40B4-BE49-F238E27FC236}">
                <a16:creationId xmlns:a16="http://schemas.microsoft.com/office/drawing/2014/main" id="{8EB02801-5B3A-9645-B7EA-2D2B237CBFE8}"/>
              </a:ext>
            </a:extLst>
          </p:cNvPr>
          <p:cNvSpPr/>
          <p:nvPr/>
        </p:nvSpPr>
        <p:spPr>
          <a:xfrm>
            <a:off x="6808614" y="3690327"/>
            <a:ext cx="2011680"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A76BF"/>
                </a:solidFill>
                <a:effectLst/>
                <a:uLnTx/>
                <a:uFillTx/>
                <a:latin typeface="Cambria" panose="02040503050406030204" pitchFamily="18" charset="0"/>
                <a:ea typeface="+mn-ea"/>
                <a:cs typeface="+mn-cs"/>
              </a:rPr>
              <a:t>Whisker</a:t>
            </a:r>
            <a:endParaRPr kumimoji="0" lang="en-US" sz="1800" b="1" i="0" u="none" strike="noStrike" kern="1200" cap="none" spc="0" normalizeH="0" baseline="0" noProof="0" dirty="0">
              <a:ln>
                <a:noFill/>
              </a:ln>
              <a:solidFill>
                <a:srgbClr val="4A76B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67151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7"/>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9"/>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8"/>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6"/>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2"/>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40"/>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0"/>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5"/>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35" grpId="0"/>
      <p:bldP spid="36" grpId="0"/>
      <p:bldP spid="37" grpId="0"/>
      <p:bldP spid="38" grpId="0"/>
      <p:bldP spid="39" grpId="0"/>
      <p:bldP spid="40" grpId="0"/>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t>Results </a:t>
            </a:r>
            <a:r>
              <a:rPr lang="mr-IN" sz="4400" b="1" dirty="0"/>
              <a:t>–</a:t>
            </a:r>
            <a:r>
              <a:rPr lang="en-US" sz="4400" b="1" dirty="0"/>
              <a:t> 64-bit TRN Latency</a:t>
            </a:r>
          </a:p>
        </p:txBody>
      </p:sp>
      <p:pic>
        <p:nvPicPr>
          <p:cNvPr id="4" name="Picture 3">
            <a:extLst>
              <a:ext uri="{FF2B5EF4-FFF2-40B4-BE49-F238E27FC236}">
                <a16:creationId xmlns:a16="http://schemas.microsoft.com/office/drawing/2014/main" id="{04869195-91BE-1A4D-B27A-7314B7E5C04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538164"/>
            <a:ext cx="9144000" cy="3254003"/>
          </a:xfrm>
          <a:prstGeom prst="rect">
            <a:avLst/>
          </a:prstGeom>
        </p:spPr>
      </p:pic>
      <p:sp>
        <p:nvSpPr>
          <p:cNvPr id="5" name="TextBox 4">
            <a:extLst>
              <a:ext uri="{FF2B5EF4-FFF2-40B4-BE49-F238E27FC236}">
                <a16:creationId xmlns:a16="http://schemas.microsoft.com/office/drawing/2014/main" id="{A0103E61-8A13-584D-AFE8-6DC4BB47AAEB}"/>
              </a:ext>
            </a:extLst>
          </p:cNvPr>
          <p:cNvSpPr txBox="1"/>
          <p:nvPr/>
        </p:nvSpPr>
        <p:spPr>
          <a:xfrm>
            <a:off x="100439" y="843896"/>
            <a:ext cx="862171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Latency is related to density of available RNG cells per cache line</a:t>
            </a:r>
          </a:p>
        </p:txBody>
      </p:sp>
      <p:sp>
        <p:nvSpPr>
          <p:cNvPr id="6" name="TextBox 5">
            <a:extLst>
              <a:ext uri="{FF2B5EF4-FFF2-40B4-BE49-F238E27FC236}">
                <a16:creationId xmlns:a16="http://schemas.microsoft.com/office/drawing/2014/main" id="{CF996731-5BC7-DB42-8FC0-28760647A942}"/>
              </a:ext>
            </a:extLst>
          </p:cNvPr>
          <p:cNvSpPr txBox="1"/>
          <p:nvPr/>
        </p:nvSpPr>
        <p:spPr>
          <a:xfrm>
            <a:off x="46544" y="4845555"/>
            <a:ext cx="9097456"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Maximum latency</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2400" b="1"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960 ns</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assuming 1</a:t>
            </a:r>
            <a:r>
              <a:rPr kumimoji="0" lang="ko-KR" altLang="en-US" sz="2400" b="0"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rPr>
              <a:t> </a:t>
            </a:r>
            <a:r>
              <a:rPr kumimoji="0" lang="en-US" altLang="ko-KR" sz="2400" b="0"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rPr>
              <a:t>RNG cell / cache line from </a:t>
            </a:r>
            <a:r>
              <a:rPr kumimoji="0" lang="en-US" altLang="ko-KR" sz="2400" b="1" i="0" u="none" strike="noStrike" kern="1200" cap="none" spc="0" normalizeH="0" baseline="0" noProof="0" dirty="0">
                <a:ln>
                  <a:noFill/>
                </a:ln>
                <a:solidFill>
                  <a:srgbClr val="4472C4"/>
                </a:solidFill>
                <a:effectLst/>
                <a:uLnTx/>
                <a:uFillTx/>
                <a:latin typeface="Cambria" panose="02040503050406030204" pitchFamily="18" charset="0"/>
                <a:ea typeface="맑은 고딕" panose="020B0503020000020004" pitchFamily="34" charset="-127"/>
                <a:cs typeface="+mn-cs"/>
              </a:rPr>
              <a:t>a single bank</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Minimum empirical latency</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2400" b="1"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100 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assuming 4 RNG cell / cache line in </a:t>
            </a: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all 32 banks in</a:t>
            </a:r>
            <a:r>
              <a:rPr kumimoji="0" lang="en-US" sz="24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 </a:t>
            </a: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4-channels</a:t>
            </a:r>
          </a:p>
        </p:txBody>
      </p:sp>
    </p:spTree>
    <p:extLst>
      <p:ext uri="{BB962C8B-B14F-4D97-AF65-F5344CB8AC3E}">
        <p14:creationId xmlns:p14="http://schemas.microsoft.com/office/powerpoint/2010/main" val="2450730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a:t>Results </a:t>
            </a:r>
            <a:r>
              <a:rPr lang="mr-IN" sz="4000" b="1" dirty="0"/>
              <a:t>–</a:t>
            </a:r>
            <a:r>
              <a:rPr lang="en-US" sz="4000" b="1" dirty="0"/>
              <a:t> Single Channel Throughput</a:t>
            </a:r>
          </a:p>
        </p:txBody>
      </p:sp>
      <p:pic>
        <p:nvPicPr>
          <p:cNvPr id="4" name="Content Placeholder 3">
            <a:extLst>
              <a:ext uri="{FF2B5EF4-FFF2-40B4-BE49-F238E27FC236}">
                <a16:creationId xmlns:a16="http://schemas.microsoft.com/office/drawing/2014/main" id="{2A69DCA8-38B5-EE41-ACB3-13CD9DBEF036}"/>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5991" y="813916"/>
            <a:ext cx="8986838" cy="3242803"/>
          </a:xfrm>
        </p:spPr>
      </p:pic>
      <p:sp>
        <p:nvSpPr>
          <p:cNvPr id="3" name="Rectangle 2">
            <a:extLst>
              <a:ext uri="{FF2B5EF4-FFF2-40B4-BE49-F238E27FC236}">
                <a16:creationId xmlns:a16="http://schemas.microsoft.com/office/drawing/2014/main" id="{6F5D0211-266D-0844-9D48-BF237B11A56B}"/>
              </a:ext>
            </a:extLst>
          </p:cNvPr>
          <p:cNvSpPr/>
          <p:nvPr/>
        </p:nvSpPr>
        <p:spPr>
          <a:xfrm>
            <a:off x="0" y="813916"/>
            <a:ext cx="3503054" cy="297247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27B91591-44F4-2C45-8B83-176C7FB12F63}"/>
              </a:ext>
            </a:extLst>
          </p:cNvPr>
          <p:cNvSpPr/>
          <p:nvPr/>
        </p:nvSpPr>
        <p:spPr>
          <a:xfrm>
            <a:off x="6282743" y="813916"/>
            <a:ext cx="2856077" cy="297247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Content Placeholder 3">
            <a:extLst>
              <a:ext uri="{FF2B5EF4-FFF2-40B4-BE49-F238E27FC236}">
                <a16:creationId xmlns:a16="http://schemas.microsoft.com/office/drawing/2014/main" id="{CEA426E0-46C7-8B4C-A7CD-4BA9A8FFF2F3}"/>
              </a:ext>
            </a:extLst>
          </p:cNvPr>
          <p:cNvPicPr>
            <a:picLocks noChangeAspect="1"/>
          </p:cNvPicPr>
          <p:nvPr/>
        </p:nvPicPr>
        <p:blipFill rotWithShape="1">
          <a:blip r:embed="rId3">
            <a:extLst>
              <a:ext uri="{28A0092B-C50C-407E-A947-70E740481C1C}">
                <a14:useLocalDpi xmlns:a14="http://schemas.microsoft.com/office/drawing/2010/main" val="0"/>
              </a:ext>
            </a:extLst>
          </a:blip>
          <a:srcRect r="92367"/>
          <a:stretch/>
        </p:blipFill>
        <p:spPr>
          <a:xfrm>
            <a:off x="2817045" y="813915"/>
            <a:ext cx="686009" cy="3242803"/>
          </a:xfrm>
          <a:prstGeom prst="rect">
            <a:avLst/>
          </a:prstGeom>
        </p:spPr>
      </p:pic>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EE10663F-B318-9D4F-8430-259B6A9E4F65}"/>
                  </a:ext>
                </a:extLst>
              </p:cNvPr>
              <p:cNvSpPr txBox="1"/>
              <p:nvPr/>
            </p:nvSpPr>
            <p:spPr>
              <a:xfrm>
                <a:off x="75991" y="4196746"/>
                <a:ext cx="8986837" cy="20348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We determine </a:t>
                </a: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throughput</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using the RNG cell densities found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For each bank utilized (x-axis), select the two cache lines containing the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most</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number of RNG cells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𝑇h𝑟𝑜𝑢𝑔h𝑝𝑢𝑡</m:t>
                    </m:r>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 </m:t>
                    </m:r>
                    <m:f>
                      <m:fPr>
                        <m:ctrlP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fPr>
                      <m:num>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𝐴𝑐𝑐𝑒𝑠𝑠𝑒𝑠</m:t>
                        </m:r>
                      </m:num>
                      <m:den>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𝑆𝑒𝑐𝑜𝑛𝑑</m:t>
                        </m:r>
                      </m:den>
                    </m:f>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m:t>
                    </m:r>
                  </m:oMath>
                </a14:m>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14:m>
                  <m:oMath xmlns:m="http://schemas.openxmlformats.org/officeDocument/2006/math">
                    <m:nary>
                      <m:naryPr>
                        <m:chr m:val="∑"/>
                        <m:ctrlP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naryPr>
                      <m:sub>
                        <m:r>
                          <m:rPr>
                            <m:brk m:alnAt="23"/>
                          </m:rP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𝑖</m:t>
                        </m:r>
                      </m:sub>
                      <m:sup>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𝑠𝑒𝑙𝑒𝑐𝑡𝑒𝑑</m:t>
                        </m:r>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 </m:t>
                        </m:r>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𝑐𝑎𝑐h𝑒</m:t>
                        </m:r>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 </m:t>
                        </m:r>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𝑙𝑖𝑛𝑒𝑠</m:t>
                        </m:r>
                      </m:sup>
                      <m:e>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𝑅𝑁𝐺</m:t>
                        </m:r>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 </m:t>
                        </m:r>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𝐶𝑒𝑙𝑙</m:t>
                        </m:r>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 </m:t>
                        </m:r>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𝐷𝑒𝑛𝑠𝑖𝑡𝑦𝑖</m:t>
                        </m:r>
                      </m:e>
                    </m:nary>
                  </m:oMath>
                </a14:m>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p>
            </p:txBody>
          </p:sp>
        </mc:Choice>
        <mc:Fallback xmlns="">
          <p:sp>
            <p:nvSpPr>
              <p:cNvPr id="8" name="TextBox 7">
                <a:extLst>
                  <a:ext uri="{FF2B5EF4-FFF2-40B4-BE49-F238E27FC236}">
                    <a16:creationId xmlns:a16="http://schemas.microsoft.com/office/drawing/2014/main" id="{EE10663F-B318-9D4F-8430-259B6A9E4F65}"/>
                  </a:ext>
                </a:extLst>
              </p:cNvPr>
              <p:cNvSpPr txBox="1">
                <a:spLocks noRot="1" noChangeAspect="1" noMove="1" noResize="1" noEditPoints="1" noAdjustHandles="1" noChangeArrowheads="1" noChangeShapeType="1" noTextEdit="1"/>
              </p:cNvSpPr>
              <p:nvPr/>
            </p:nvSpPr>
            <p:spPr>
              <a:xfrm>
                <a:off x="75991" y="4196746"/>
                <a:ext cx="8986837" cy="2034852"/>
              </a:xfrm>
              <a:prstGeom prst="rect">
                <a:avLst/>
              </a:prstGeom>
              <a:blipFill>
                <a:blip r:embed="rId4"/>
                <a:stretch>
                  <a:fillRect l="-846" t="-1852" r="-1410" b="-38889"/>
                </a:stretch>
              </a:blipFill>
            </p:spPr>
            <p:txBody>
              <a:bodyPr/>
              <a:lstStyle/>
              <a:p>
                <a:r>
                  <a:rPr lang="en-US">
                    <a:noFill/>
                  </a:rPr>
                  <a:t> </a:t>
                </a:r>
              </a:p>
            </p:txBody>
          </p:sp>
        </mc:Fallback>
      </mc:AlternateContent>
      <p:sp>
        <p:nvSpPr>
          <p:cNvPr id="9" name="Rectangle 8">
            <a:extLst>
              <a:ext uri="{FF2B5EF4-FFF2-40B4-BE49-F238E27FC236}">
                <a16:creationId xmlns:a16="http://schemas.microsoft.com/office/drawing/2014/main" id="{E8CB7092-1754-0D43-92FB-D4F377EE47D3}"/>
              </a:ext>
            </a:extLst>
          </p:cNvPr>
          <p:cNvSpPr/>
          <p:nvPr/>
        </p:nvSpPr>
        <p:spPr>
          <a:xfrm>
            <a:off x="3692013" y="1154260"/>
            <a:ext cx="629264" cy="57130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723796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9"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a:t>Results </a:t>
            </a:r>
            <a:r>
              <a:rPr lang="mr-IN" sz="4000" b="1" dirty="0"/>
              <a:t>–</a:t>
            </a:r>
            <a:r>
              <a:rPr lang="en-US" sz="4000" b="1" dirty="0"/>
              <a:t> Single Channel Throughput</a:t>
            </a:r>
          </a:p>
        </p:txBody>
      </p:sp>
      <p:pic>
        <p:nvPicPr>
          <p:cNvPr id="4" name="Content Placeholder 3">
            <a:extLst>
              <a:ext uri="{FF2B5EF4-FFF2-40B4-BE49-F238E27FC236}">
                <a16:creationId xmlns:a16="http://schemas.microsoft.com/office/drawing/2014/main" id="{2A69DCA8-38B5-EE41-ACB3-13CD9DBEF036}"/>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5991" y="813916"/>
            <a:ext cx="8986838" cy="3242803"/>
          </a:xfrm>
        </p:spPr>
      </p:pic>
      <p:sp>
        <p:nvSpPr>
          <p:cNvPr id="6" name="TextBox 5">
            <a:extLst>
              <a:ext uri="{FF2B5EF4-FFF2-40B4-BE49-F238E27FC236}">
                <a16:creationId xmlns:a16="http://schemas.microsoft.com/office/drawing/2014/main" id="{B7DA7C0E-687C-9645-9B63-D80F2D6C4EC2}"/>
              </a:ext>
            </a:extLst>
          </p:cNvPr>
          <p:cNvSpPr txBox="1"/>
          <p:nvPr/>
        </p:nvSpPr>
        <p:spPr>
          <a:xfrm>
            <a:off x="206478" y="4142445"/>
            <a:ext cx="8856352" cy="230832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Since there are only between 1 and 4 RNG cells per cache line, there are a limited number of possible throughputs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least </a:t>
            </a: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40 Mb/s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when using all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8 banks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in a single channel</a:t>
            </a:r>
            <a:endPar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Maximum throughput for </a:t>
            </a: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A/B/C: 179.4/179.4/134.5 Mb/s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4-channel max (</a:t>
            </a:r>
            <a:r>
              <a:rPr kumimoji="0" lang="en-US" sz="24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avg</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throughput: </a:t>
            </a: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717.4 Mb/s (435.7 Mb/s)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Tree>
    <p:extLst>
      <p:ext uri="{BB962C8B-B14F-4D97-AF65-F5344CB8AC3E}">
        <p14:creationId xmlns:p14="http://schemas.microsoft.com/office/powerpoint/2010/main" val="965874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Results</a:t>
            </a:r>
          </a:p>
        </p:txBody>
      </p:sp>
      <p:sp>
        <p:nvSpPr>
          <p:cNvPr id="5" name="Content Placeholder 4"/>
          <p:cNvSpPr>
            <a:spLocks noGrp="1"/>
          </p:cNvSpPr>
          <p:nvPr>
            <p:ph idx="1"/>
          </p:nvPr>
        </p:nvSpPr>
        <p:spPr>
          <a:xfrm>
            <a:off x="75991" y="911224"/>
            <a:ext cx="8987622" cy="5746250"/>
          </a:xfrm>
        </p:spPr>
        <p:txBody>
          <a:bodyPr/>
          <a:lstStyle/>
          <a:p>
            <a:r>
              <a:rPr lang="en-US" sz="4000" b="1" dirty="0"/>
              <a:t>System Interference</a:t>
            </a:r>
          </a:p>
          <a:p>
            <a:pPr lvl="1"/>
            <a:r>
              <a:rPr lang="en-US" sz="2300" b="1" dirty="0"/>
              <a:t>Capacity overhead: </a:t>
            </a:r>
            <a:r>
              <a:rPr lang="en-US" sz="2300" dirty="0"/>
              <a:t>6 DRAM rows per DRAM bank (</a:t>
            </a:r>
            <a:r>
              <a:rPr lang="en-US" sz="2300" b="1" dirty="0">
                <a:solidFill>
                  <a:schemeClr val="accent5"/>
                </a:solidFill>
              </a:rPr>
              <a:t>~0.018%</a:t>
            </a:r>
            <a:r>
              <a:rPr lang="en-US" sz="2300" dirty="0"/>
              <a:t>)</a:t>
            </a:r>
          </a:p>
          <a:p>
            <a:pPr lvl="1"/>
            <a:endParaRPr lang="en-US" sz="500" dirty="0"/>
          </a:p>
          <a:p>
            <a:pPr lvl="1"/>
            <a:r>
              <a:rPr lang="en-US" sz="2300" dirty="0"/>
              <a:t>D-</a:t>
            </a:r>
            <a:r>
              <a:rPr lang="en-US" sz="2300" dirty="0" err="1"/>
              <a:t>RaNGe</a:t>
            </a:r>
            <a:r>
              <a:rPr lang="en-US" sz="2300" dirty="0"/>
              <a:t> is flexible and can adjust its level of interference </a:t>
            </a:r>
          </a:p>
          <a:p>
            <a:pPr lvl="1"/>
            <a:endParaRPr lang="en-US" sz="500" dirty="0"/>
          </a:p>
          <a:p>
            <a:pPr lvl="1"/>
            <a:r>
              <a:rPr lang="en-US" sz="2300" dirty="0"/>
              <a:t>D-</a:t>
            </a:r>
            <a:r>
              <a:rPr lang="en-US" sz="2300" dirty="0" err="1"/>
              <a:t>RaNGe</a:t>
            </a:r>
            <a:r>
              <a:rPr lang="en-US" sz="2300" dirty="0"/>
              <a:t> throughput with SPEC CPU2006 workloads in the </a:t>
            </a:r>
            <a:r>
              <a:rPr lang="en-US" sz="2300" b="1" dirty="0">
                <a:solidFill>
                  <a:srgbClr val="980616"/>
                </a:solidFill>
              </a:rPr>
              <a:t>pessimistic</a:t>
            </a:r>
            <a:r>
              <a:rPr lang="en-US" sz="2300" dirty="0"/>
              <a:t> case where D-</a:t>
            </a:r>
            <a:r>
              <a:rPr lang="en-US" sz="2300" dirty="0" err="1"/>
              <a:t>RaNGe</a:t>
            </a:r>
            <a:r>
              <a:rPr lang="en-US" sz="2300" dirty="0"/>
              <a:t> only issues accesses to a DRAM bank when it is idle (no interference)</a:t>
            </a:r>
          </a:p>
          <a:p>
            <a:pPr lvl="2"/>
            <a:r>
              <a:rPr lang="en-US" dirty="0"/>
              <a:t>Average throughput of </a:t>
            </a:r>
            <a:r>
              <a:rPr lang="en-US" b="1" dirty="0">
                <a:solidFill>
                  <a:schemeClr val="accent5"/>
                </a:solidFill>
              </a:rPr>
              <a:t>83.1 Mb/s </a:t>
            </a:r>
            <a:endParaRPr lang="en-US" sz="2300" b="1" dirty="0">
              <a:solidFill>
                <a:schemeClr val="accent5"/>
              </a:solidFill>
            </a:endParaRPr>
          </a:p>
          <a:p>
            <a:r>
              <a:rPr lang="en-US" sz="4000" b="1" dirty="0"/>
              <a:t>Energy Consumption</a:t>
            </a:r>
          </a:p>
          <a:p>
            <a:pPr lvl="1"/>
            <a:r>
              <a:rPr lang="en-US" sz="2300" b="1" dirty="0">
                <a:solidFill>
                  <a:schemeClr val="accent5"/>
                </a:solidFill>
              </a:rPr>
              <a:t>4.4 </a:t>
            </a:r>
            <a:r>
              <a:rPr lang="en-US" sz="2300" b="1" dirty="0" err="1">
                <a:solidFill>
                  <a:schemeClr val="accent5"/>
                </a:solidFill>
              </a:rPr>
              <a:t>nJ</a:t>
            </a:r>
            <a:r>
              <a:rPr lang="en-US" sz="2300" b="1" dirty="0">
                <a:solidFill>
                  <a:schemeClr val="accent5"/>
                </a:solidFill>
              </a:rPr>
              <a:t>/bit</a:t>
            </a:r>
          </a:p>
          <a:p>
            <a:pPr lvl="1"/>
            <a:endParaRPr lang="en-US" sz="500" b="1" dirty="0">
              <a:solidFill>
                <a:schemeClr val="accent5"/>
              </a:solidFill>
            </a:endParaRPr>
          </a:p>
          <a:p>
            <a:pPr lvl="1"/>
            <a:r>
              <a:rPr lang="en-US" sz="2300" b="1" dirty="0"/>
              <a:t>Determined by </a:t>
            </a:r>
            <a:r>
              <a:rPr lang="en-US" sz="2300" b="1" dirty="0" err="1"/>
              <a:t>Ramulator</a:t>
            </a:r>
            <a:r>
              <a:rPr lang="en-US" sz="2300" b="1" dirty="0"/>
              <a:t> + </a:t>
            </a:r>
            <a:r>
              <a:rPr lang="en-US" sz="2300" b="1" dirty="0" err="1"/>
              <a:t>DRAMPower</a:t>
            </a:r>
            <a:endParaRPr lang="en-US" sz="2300" b="1" dirty="0"/>
          </a:p>
          <a:p>
            <a:pPr lvl="2"/>
            <a:r>
              <a:rPr lang="en-US" sz="2100" dirty="0">
                <a:hlinkClick r:id="rId3"/>
              </a:rPr>
              <a:t>https://github.com/CMU-SAFARI/ramulator</a:t>
            </a:r>
            <a:r>
              <a:rPr lang="en-US" sz="2100" b="1" dirty="0">
                <a:solidFill>
                  <a:srgbClr val="7030A0"/>
                </a:solidFill>
              </a:rPr>
              <a:t> </a:t>
            </a:r>
          </a:p>
          <a:p>
            <a:pPr lvl="2"/>
            <a:r>
              <a:rPr lang="en-US" sz="2100" dirty="0">
                <a:solidFill>
                  <a:srgbClr val="C00000"/>
                </a:solidFill>
                <a:hlinkClick r:id="rId4"/>
              </a:rPr>
              <a:t>http://www.es.ele.tue.nl/drampower/</a:t>
            </a:r>
            <a:endParaRPr lang="en-US" sz="2100" dirty="0">
              <a:solidFill>
                <a:srgbClr val="C00000"/>
              </a:solidFill>
            </a:endParaRPr>
          </a:p>
        </p:txBody>
      </p:sp>
      <p:sp>
        <p:nvSpPr>
          <p:cNvPr id="6" name="Content Placeholder 4">
            <a:extLst>
              <a:ext uri="{FF2B5EF4-FFF2-40B4-BE49-F238E27FC236}">
                <a16:creationId xmlns:a16="http://schemas.microsoft.com/office/drawing/2014/main" id="{0A5D4C42-EFA9-684D-BC12-15B24208FFC5}"/>
              </a:ext>
            </a:extLst>
          </p:cNvPr>
          <p:cNvSpPr txBox="1">
            <a:spLocks/>
          </p:cNvSpPr>
          <p:nvPr/>
        </p:nvSpPr>
        <p:spPr>
          <a:xfrm>
            <a:off x="75991" y="4813734"/>
            <a:ext cx="8987622" cy="147878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Tree>
    <p:extLst>
      <p:ext uri="{BB962C8B-B14F-4D97-AF65-F5344CB8AC3E}">
        <p14:creationId xmlns:p14="http://schemas.microsoft.com/office/powerpoint/2010/main" val="2678162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5">
                                            <p:txEl>
                                              <p:pRg st="10" end="10"/>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5">
                                            <p:txEl>
                                              <p:pRg st="11" end="11"/>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5">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Other Results in the Paper</a:t>
            </a:r>
          </a:p>
        </p:txBody>
      </p:sp>
      <p:sp>
        <p:nvSpPr>
          <p:cNvPr id="3" name="Content Placeholder 2"/>
          <p:cNvSpPr>
            <a:spLocks noGrp="1"/>
          </p:cNvSpPr>
          <p:nvPr>
            <p:ph idx="1"/>
          </p:nvPr>
        </p:nvSpPr>
        <p:spPr>
          <a:xfrm>
            <a:off x="47414" y="911224"/>
            <a:ext cx="9068009" cy="5318753"/>
          </a:xfrm>
        </p:spPr>
        <p:txBody>
          <a:bodyPr/>
          <a:lstStyle/>
          <a:p>
            <a:r>
              <a:rPr lang="en-US" sz="2900" b="1" dirty="0"/>
              <a:t>LPDDR4 DRAM Activation Failure Characterization</a:t>
            </a:r>
          </a:p>
          <a:p>
            <a:pPr lvl="1"/>
            <a:r>
              <a:rPr lang="en-US" sz="2400" dirty="0"/>
              <a:t>Spatial distribution, data pattern dependence, temperature effects, variation over time </a:t>
            </a:r>
          </a:p>
          <a:p>
            <a:pPr lvl="1"/>
            <a:endParaRPr lang="en-US" sz="1000" dirty="0"/>
          </a:p>
          <a:p>
            <a:r>
              <a:rPr lang="en-US" sz="2900" b="1" dirty="0"/>
              <a:t>A </a:t>
            </a:r>
            <a:r>
              <a:rPr lang="en-US" sz="2900" b="1" dirty="0">
                <a:solidFill>
                  <a:schemeClr val="accent6">
                    <a:lumMod val="75000"/>
                  </a:schemeClr>
                </a:solidFill>
              </a:rPr>
              <a:t>detailed </a:t>
            </a:r>
            <a:r>
              <a:rPr lang="en-US" sz="2900" b="1" dirty="0"/>
              <a:t>analysis on:</a:t>
            </a:r>
          </a:p>
          <a:p>
            <a:pPr lvl="1"/>
            <a:r>
              <a:rPr lang="en-US" sz="2400" dirty="0"/>
              <a:t>Devices of </a:t>
            </a:r>
            <a:r>
              <a:rPr lang="en-US" sz="2400" b="1" dirty="0">
                <a:solidFill>
                  <a:schemeClr val="accent5"/>
                </a:solidFill>
              </a:rPr>
              <a:t>the three major DRAM</a:t>
            </a:r>
            <a:r>
              <a:rPr lang="en-US" sz="2400" dirty="0">
                <a:solidFill>
                  <a:schemeClr val="accent5"/>
                </a:solidFill>
              </a:rPr>
              <a:t> </a:t>
            </a:r>
            <a:r>
              <a:rPr lang="en-US" sz="2400" b="1" dirty="0">
                <a:solidFill>
                  <a:schemeClr val="accent5"/>
                </a:solidFill>
              </a:rPr>
              <a:t>manufacturers</a:t>
            </a:r>
          </a:p>
          <a:p>
            <a:pPr lvl="1"/>
            <a:r>
              <a:rPr lang="en-US" sz="2400" dirty="0"/>
              <a:t>D-</a:t>
            </a:r>
            <a:r>
              <a:rPr lang="en-US" sz="2400" dirty="0" err="1"/>
              <a:t>RaNGe</a:t>
            </a:r>
            <a:r>
              <a:rPr lang="en-US" sz="2400" dirty="0"/>
              <a:t> energy consumption, 64-bit latency, throughput</a:t>
            </a:r>
          </a:p>
          <a:p>
            <a:pPr lvl="1"/>
            <a:endParaRPr lang="en-US" sz="1000" dirty="0"/>
          </a:p>
          <a:p>
            <a:r>
              <a:rPr lang="en-US" sz="2900" b="1" dirty="0"/>
              <a:t>Further discussion on:</a:t>
            </a:r>
          </a:p>
          <a:p>
            <a:pPr lvl="1"/>
            <a:r>
              <a:rPr lang="en-US" sz="2400" dirty="0"/>
              <a:t>Algorithm for D-</a:t>
            </a:r>
            <a:r>
              <a:rPr lang="en-US" sz="2400" dirty="0" err="1"/>
              <a:t>RaNGe</a:t>
            </a:r>
            <a:r>
              <a:rPr lang="en-US" sz="2400" dirty="0"/>
              <a:t> to effectively generate random values</a:t>
            </a:r>
          </a:p>
          <a:p>
            <a:pPr lvl="1"/>
            <a:r>
              <a:rPr lang="en-US" sz="2400" b="1" dirty="0">
                <a:solidFill>
                  <a:schemeClr val="accent5"/>
                </a:solidFill>
              </a:rPr>
              <a:t>Design considerations </a:t>
            </a:r>
            <a:r>
              <a:rPr lang="en-US" sz="2400" dirty="0"/>
              <a:t>for D-</a:t>
            </a:r>
            <a:r>
              <a:rPr lang="en-US" sz="2400" dirty="0" err="1"/>
              <a:t>RaNGe</a:t>
            </a:r>
            <a:endParaRPr lang="en-US" sz="2400" dirty="0"/>
          </a:p>
          <a:p>
            <a:pPr lvl="1"/>
            <a:r>
              <a:rPr lang="en-US" sz="2400" dirty="0"/>
              <a:t>D-</a:t>
            </a:r>
            <a:r>
              <a:rPr lang="en-US" sz="2400" dirty="0" err="1"/>
              <a:t>RaNGe</a:t>
            </a:r>
            <a:r>
              <a:rPr lang="en-US" sz="2400" dirty="0"/>
              <a:t> overhead analysis</a:t>
            </a:r>
          </a:p>
          <a:p>
            <a:pPr lvl="1"/>
            <a:r>
              <a:rPr lang="en-US" sz="2400" dirty="0"/>
              <a:t>Analysis of NIST statistical test suite results</a:t>
            </a:r>
          </a:p>
          <a:p>
            <a:pPr lvl="1"/>
            <a:r>
              <a:rPr lang="en-US" sz="2400" dirty="0"/>
              <a:t>Detailed comparison against prior work </a:t>
            </a:r>
          </a:p>
          <a:p>
            <a:pPr lvl="1"/>
            <a:endParaRPr lang="en-US" sz="2000" dirty="0"/>
          </a:p>
        </p:txBody>
      </p:sp>
    </p:spTree>
    <p:extLst>
      <p:ext uri="{BB962C8B-B14F-4D97-AF65-F5344CB8AC3E}">
        <p14:creationId xmlns:p14="http://schemas.microsoft.com/office/powerpoint/2010/main" val="2524195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p:cNvSpPr/>
          <p:nvPr/>
        </p:nvSpPr>
        <p:spPr>
          <a:xfrm>
            <a:off x="164730" y="5862335"/>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p:cNvSpPr/>
          <p:nvPr/>
        </p:nvSpPr>
        <p:spPr>
          <a:xfrm>
            <a:off x="164730" y="4143092"/>
            <a:ext cx="8805213" cy="455930"/>
          </a:xfrm>
          <a:prstGeom prst="rect">
            <a:avLst/>
          </a:prstGeom>
          <a:solidFill>
            <a:srgbClr val="5481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32"/>
          <p:cNvSpPr/>
          <p:nvPr/>
        </p:nvSpPr>
        <p:spPr>
          <a:xfrm>
            <a:off x="164730" y="3647545"/>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p:cNvSpPr/>
          <p:nvPr/>
        </p:nvSpPr>
        <p:spPr>
          <a:xfrm>
            <a:off x="873303" y="5433785"/>
            <a:ext cx="8094161" cy="36512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7"/>
          <p:cNvSpPr/>
          <p:nvPr/>
        </p:nvSpPr>
        <p:spPr>
          <a:xfrm>
            <a:off x="873992" y="2745179"/>
            <a:ext cx="8094161"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p:cNvSpPr/>
          <p:nvPr/>
        </p:nvSpPr>
        <p:spPr>
          <a:xfrm>
            <a:off x="171757" y="1852296"/>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p:cNvSpPr/>
          <p:nvPr/>
        </p:nvSpPr>
        <p:spPr>
          <a:xfrm>
            <a:off x="170268" y="1340844"/>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p:cNvSpPr/>
          <p:nvPr/>
        </p:nvSpPr>
        <p:spPr>
          <a:xfrm>
            <a:off x="164123" y="3143056"/>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p:cNvSpPr/>
          <p:nvPr/>
        </p:nvSpPr>
        <p:spPr>
          <a:xfrm>
            <a:off x="865971" y="2370745"/>
            <a:ext cx="8102183"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p:cNvSpPr/>
          <p:nvPr/>
        </p:nvSpPr>
        <p:spPr>
          <a:xfrm>
            <a:off x="163548" y="831660"/>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lstStyle/>
          <a:p>
            <a:r>
              <a:rPr lang="en-US" b="1" dirty="0"/>
              <a:t>D-</a:t>
            </a:r>
            <a:r>
              <a:rPr lang="en-US" b="1" dirty="0" err="1"/>
              <a:t>RaNGe</a:t>
            </a:r>
            <a:r>
              <a:rPr lang="en-US" b="1" dirty="0"/>
              <a:t> Outline</a:t>
            </a:r>
          </a:p>
        </p:txBody>
      </p:sp>
      <p:sp>
        <p:nvSpPr>
          <p:cNvPr id="29" name="Rectangle 28"/>
          <p:cNvSpPr/>
          <p:nvPr/>
        </p:nvSpPr>
        <p:spPr>
          <a:xfrm>
            <a:off x="873992" y="5035200"/>
            <a:ext cx="8094161" cy="35875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29"/>
          <p:cNvSpPr/>
          <p:nvPr/>
        </p:nvSpPr>
        <p:spPr>
          <a:xfrm>
            <a:off x="865971" y="4660062"/>
            <a:ext cx="8102183" cy="336017"/>
          </a:xfrm>
          <a:prstGeom prst="rect">
            <a:avLst/>
          </a:prstGeom>
          <a:solidFill>
            <a:srgbClr val="5481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358999" y="828096"/>
            <a:ext cx="8122024" cy="5318753"/>
          </a:xfrm>
        </p:spPr>
        <p:txBody>
          <a:bodyPr/>
          <a:lstStyle/>
          <a:p>
            <a:pPr marL="0" indent="0">
              <a:buNone/>
            </a:pPr>
            <a:r>
              <a:rPr lang="en-US" sz="2800" dirty="0">
                <a:solidFill>
                  <a:schemeClr val="bg1"/>
                </a:solidFill>
              </a:rPr>
              <a:t>Motivation </a:t>
            </a:r>
          </a:p>
          <a:p>
            <a:pPr marL="0" indent="0">
              <a:buNone/>
            </a:pPr>
            <a:r>
              <a:rPr lang="en-US" sz="2800" dirty="0">
                <a:solidFill>
                  <a:schemeClr val="bg1"/>
                </a:solidFill>
              </a:rPr>
              <a:t>Effective True Random Number Generators</a:t>
            </a:r>
          </a:p>
          <a:p>
            <a:pPr marL="0" indent="0">
              <a:buNone/>
            </a:pPr>
            <a:r>
              <a:rPr lang="en-US" sz="2800" dirty="0">
                <a:solidFill>
                  <a:schemeClr val="bg1"/>
                </a:solidFill>
              </a:rPr>
              <a:t>D-</a:t>
            </a:r>
            <a:r>
              <a:rPr lang="en-US" sz="2800" dirty="0" err="1">
                <a:solidFill>
                  <a:schemeClr val="bg1"/>
                </a:solidFill>
              </a:rPr>
              <a:t>RaNGe</a:t>
            </a:r>
            <a:endParaRPr lang="en-US" sz="2800" dirty="0">
              <a:solidFill>
                <a:schemeClr val="bg1"/>
              </a:solidFill>
            </a:endParaRPr>
          </a:p>
          <a:p>
            <a:pPr marL="457200" lvl="1" indent="0">
              <a:buNone/>
            </a:pPr>
            <a:r>
              <a:rPr lang="en-US" sz="2400" dirty="0">
                <a:solidFill>
                  <a:schemeClr val="bg1"/>
                </a:solidFill>
              </a:rPr>
              <a:t>DRAM Operation</a:t>
            </a:r>
          </a:p>
          <a:p>
            <a:pPr marL="457200" lvl="1" indent="0">
              <a:buNone/>
            </a:pPr>
            <a:r>
              <a:rPr lang="en-US" sz="2400" dirty="0">
                <a:solidFill>
                  <a:schemeClr val="bg1"/>
                </a:solidFill>
              </a:rPr>
              <a:t>Key Idea</a:t>
            </a:r>
          </a:p>
          <a:p>
            <a:pPr marL="0" indent="0">
              <a:buNone/>
            </a:pPr>
            <a:r>
              <a:rPr lang="en-US" sz="2800" dirty="0">
                <a:solidFill>
                  <a:schemeClr val="bg1"/>
                </a:solidFill>
              </a:rPr>
              <a:t>Methodology</a:t>
            </a:r>
          </a:p>
          <a:p>
            <a:pPr marL="0" indent="0">
              <a:buNone/>
            </a:pPr>
            <a:r>
              <a:rPr lang="en-US" sz="2800" dirty="0">
                <a:solidFill>
                  <a:schemeClr val="bg1"/>
                </a:solidFill>
              </a:rPr>
              <a:t>Results</a:t>
            </a:r>
          </a:p>
          <a:p>
            <a:pPr marL="0" indent="0">
              <a:buNone/>
            </a:pPr>
            <a:r>
              <a:rPr lang="en-US" sz="2800" dirty="0">
                <a:solidFill>
                  <a:schemeClr val="bg1"/>
                </a:solidFill>
              </a:rPr>
              <a:t>Prior work on DRAM-based TRNGs</a:t>
            </a:r>
          </a:p>
          <a:p>
            <a:pPr marL="457200" lvl="1" indent="0">
              <a:buNone/>
            </a:pPr>
            <a:r>
              <a:rPr lang="en-US" sz="2400" dirty="0">
                <a:solidFill>
                  <a:schemeClr val="bg1"/>
                </a:solidFill>
              </a:rPr>
              <a:t>Command scheduling</a:t>
            </a:r>
          </a:p>
          <a:p>
            <a:pPr marL="457200" lvl="1" indent="0">
              <a:buNone/>
            </a:pPr>
            <a:r>
              <a:rPr lang="en-US" sz="2400" dirty="0">
                <a:solidFill>
                  <a:schemeClr val="bg1"/>
                </a:solidFill>
              </a:rPr>
              <a:t>Cell charge retention</a:t>
            </a:r>
          </a:p>
          <a:p>
            <a:pPr marL="457200" lvl="1" indent="0">
              <a:buNone/>
            </a:pPr>
            <a:r>
              <a:rPr lang="en-US" sz="2400" dirty="0">
                <a:solidFill>
                  <a:schemeClr val="bg1"/>
                </a:solidFill>
              </a:rPr>
              <a:t>Start-up values</a:t>
            </a:r>
          </a:p>
          <a:p>
            <a:pPr marL="0" indent="0">
              <a:buNone/>
            </a:pPr>
            <a:r>
              <a:rPr lang="en-US" sz="2800" dirty="0">
                <a:solidFill>
                  <a:schemeClr val="bg1"/>
                </a:solidFill>
              </a:rPr>
              <a:t>Summary</a:t>
            </a:r>
          </a:p>
        </p:txBody>
      </p:sp>
    </p:spTree>
    <p:extLst>
      <p:ext uri="{BB962C8B-B14F-4D97-AF65-F5344CB8AC3E}">
        <p14:creationId xmlns:p14="http://schemas.microsoft.com/office/powerpoint/2010/main" val="293964590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9788D-7340-4E40-BF55-30B63DF8DD18}"/>
              </a:ext>
            </a:extLst>
          </p:cNvPr>
          <p:cNvSpPr>
            <a:spLocks noGrp="1"/>
          </p:cNvSpPr>
          <p:nvPr>
            <p:ph type="title"/>
          </p:nvPr>
        </p:nvSpPr>
        <p:spPr/>
        <p:txBody>
          <a:bodyPr/>
          <a:lstStyle/>
          <a:p>
            <a:r>
              <a:rPr lang="en-US" sz="4400" b="1" dirty="0"/>
              <a:t>Prior Work: Command Scheduling</a:t>
            </a:r>
          </a:p>
        </p:txBody>
      </p:sp>
      <p:sp>
        <p:nvSpPr>
          <p:cNvPr id="3" name="Content Placeholder 2">
            <a:extLst>
              <a:ext uri="{FF2B5EF4-FFF2-40B4-BE49-F238E27FC236}">
                <a16:creationId xmlns:a16="http://schemas.microsoft.com/office/drawing/2014/main" id="{4F3613BF-FEDE-2245-9507-39E6A60F3A20}"/>
              </a:ext>
            </a:extLst>
          </p:cNvPr>
          <p:cNvSpPr>
            <a:spLocks noGrp="1"/>
          </p:cNvSpPr>
          <p:nvPr>
            <p:ph idx="1"/>
          </p:nvPr>
        </p:nvSpPr>
        <p:spPr>
          <a:xfrm>
            <a:off x="75990" y="1180159"/>
            <a:ext cx="9068009" cy="5318753"/>
          </a:xfrm>
        </p:spPr>
        <p:txBody>
          <a:bodyPr/>
          <a:lstStyle/>
          <a:p>
            <a:r>
              <a:rPr lang="en-US" sz="2600" b="1" dirty="0">
                <a:solidFill>
                  <a:srgbClr val="4A76BF"/>
                </a:solidFill>
              </a:rPr>
              <a:t>Randomness source</a:t>
            </a:r>
            <a:r>
              <a:rPr lang="en-US" sz="2600" b="1" dirty="0"/>
              <a:t>: </a:t>
            </a:r>
            <a:r>
              <a:rPr lang="en-US" sz="2600" dirty="0"/>
              <a:t>time it takes to run a code segment of many DRAM accesses </a:t>
            </a:r>
          </a:p>
          <a:p>
            <a:pPr lvl="1"/>
            <a:r>
              <a:rPr lang="en-US" sz="2400" dirty="0"/>
              <a:t>Since time to access DRAM is </a:t>
            </a:r>
            <a:r>
              <a:rPr lang="en-US" sz="2400" b="1" dirty="0"/>
              <a:t>unpredictable</a:t>
            </a:r>
            <a:r>
              <a:rPr lang="en-US" sz="2400" dirty="0"/>
              <a:t> due to memory conflicts, refresh operations, calibration, etc. </a:t>
            </a:r>
          </a:p>
          <a:p>
            <a:pPr lvl="1"/>
            <a:r>
              <a:rPr lang="en-US" sz="2400" dirty="0"/>
              <a:t>Lower bits of the cycle timer used as random values</a:t>
            </a:r>
          </a:p>
          <a:p>
            <a:pPr lvl="1"/>
            <a:endParaRPr lang="en-US" sz="600" dirty="0"/>
          </a:p>
          <a:p>
            <a:r>
              <a:rPr lang="en-US" sz="2600" dirty="0"/>
              <a:t>Can produce random numbers at </a:t>
            </a:r>
            <a:r>
              <a:rPr lang="en-US" sz="2600" b="1" dirty="0">
                <a:solidFill>
                  <a:srgbClr val="980616"/>
                </a:solidFill>
              </a:rPr>
              <a:t>3.4 Mb/s</a:t>
            </a:r>
            <a:r>
              <a:rPr lang="en-US" sz="2600" b="1" dirty="0">
                <a:solidFill>
                  <a:schemeClr val="accent5">
                    <a:lumMod val="75000"/>
                  </a:schemeClr>
                </a:solidFill>
              </a:rPr>
              <a:t> </a:t>
            </a:r>
            <a:endParaRPr lang="en-US" sz="600" b="1" dirty="0">
              <a:solidFill>
                <a:schemeClr val="accent5">
                  <a:lumMod val="75000"/>
                </a:schemeClr>
              </a:solidFill>
            </a:endParaRPr>
          </a:p>
          <a:p>
            <a:r>
              <a:rPr lang="en-US" sz="2600" b="1" dirty="0">
                <a:solidFill>
                  <a:schemeClr val="accent6">
                    <a:lumMod val="75000"/>
                  </a:schemeClr>
                </a:solidFill>
              </a:rPr>
              <a:t>D-</a:t>
            </a:r>
            <a:r>
              <a:rPr lang="en-US" sz="2600" b="1" dirty="0" err="1">
                <a:solidFill>
                  <a:schemeClr val="accent6">
                    <a:lumMod val="75000"/>
                  </a:schemeClr>
                </a:solidFill>
              </a:rPr>
              <a:t>RaNGe</a:t>
            </a:r>
            <a:r>
              <a:rPr lang="en-US" sz="2600" dirty="0"/>
              <a:t> can produce TRNs at </a:t>
            </a:r>
            <a:r>
              <a:rPr lang="en-US" sz="2600" b="1" dirty="0">
                <a:solidFill>
                  <a:schemeClr val="accent5"/>
                </a:solidFill>
              </a:rPr>
              <a:t>&gt;700Mb/s (211x higher)</a:t>
            </a:r>
          </a:p>
          <a:p>
            <a:endParaRPr lang="en-US" sz="600" b="1" dirty="0">
              <a:solidFill>
                <a:schemeClr val="accent5">
                  <a:lumMod val="75000"/>
                </a:schemeClr>
              </a:solidFill>
            </a:endParaRPr>
          </a:p>
          <a:p>
            <a:r>
              <a:rPr lang="en-US" sz="2600" b="1" dirty="0">
                <a:solidFill>
                  <a:srgbClr val="9A020E"/>
                </a:solidFill>
              </a:rPr>
              <a:t>Downsides of DRAM Command Scheduling based TRNGs</a:t>
            </a:r>
          </a:p>
          <a:p>
            <a:pPr marL="687388" lvl="1" indent="-317500"/>
            <a:r>
              <a:rPr lang="en-US" sz="2400" dirty="0"/>
              <a:t>Randomness source is </a:t>
            </a:r>
            <a:r>
              <a:rPr lang="en-US" sz="2400" b="1" dirty="0">
                <a:solidFill>
                  <a:srgbClr val="9A020E"/>
                </a:solidFill>
              </a:rPr>
              <a:t>not</a:t>
            </a:r>
            <a:r>
              <a:rPr lang="en-US" sz="2400" dirty="0">
                <a:solidFill>
                  <a:srgbClr val="9A020E"/>
                </a:solidFill>
              </a:rPr>
              <a:t> </a:t>
            </a:r>
            <a:r>
              <a:rPr lang="en-US" sz="2400" b="1" dirty="0">
                <a:solidFill>
                  <a:srgbClr val="9A020E"/>
                </a:solidFill>
              </a:rPr>
              <a:t>truly random</a:t>
            </a:r>
            <a:r>
              <a:rPr lang="en-US" sz="2400" dirty="0">
                <a:solidFill>
                  <a:srgbClr val="9A020E"/>
                </a:solidFill>
              </a:rPr>
              <a:t>: </a:t>
            </a:r>
            <a:r>
              <a:rPr lang="en-US" sz="2400" dirty="0"/>
              <a:t>depends on memory controller implementation and concurrently running applications</a:t>
            </a:r>
          </a:p>
          <a:p>
            <a:pPr marL="687388" lvl="1" indent="-317500"/>
            <a:r>
              <a:rPr lang="en-US" sz="2400" dirty="0"/>
              <a:t>Much lower TRN throughput than </a:t>
            </a:r>
            <a:r>
              <a:rPr lang="en-US" sz="2400" b="1" dirty="0">
                <a:solidFill>
                  <a:schemeClr val="accent6">
                    <a:lumMod val="75000"/>
                  </a:schemeClr>
                </a:solidFill>
              </a:rPr>
              <a:t>D-</a:t>
            </a:r>
            <a:r>
              <a:rPr lang="en-US" sz="2400" b="1" dirty="0" err="1">
                <a:solidFill>
                  <a:schemeClr val="accent6">
                    <a:lumMod val="75000"/>
                  </a:schemeClr>
                </a:solidFill>
              </a:rPr>
              <a:t>RaNGe</a:t>
            </a:r>
            <a:r>
              <a:rPr lang="en-US" sz="2400" dirty="0"/>
              <a:t> </a:t>
            </a:r>
            <a:r>
              <a:rPr lang="en-US" sz="2400" b="1" dirty="0">
                <a:solidFill>
                  <a:srgbClr val="4A76BF"/>
                </a:solidFill>
              </a:rPr>
              <a:t> </a:t>
            </a:r>
          </a:p>
        </p:txBody>
      </p:sp>
      <p:sp>
        <p:nvSpPr>
          <p:cNvPr id="4" name="TextBox 3">
            <a:extLst>
              <a:ext uri="{FF2B5EF4-FFF2-40B4-BE49-F238E27FC236}">
                <a16:creationId xmlns:a16="http://schemas.microsoft.com/office/drawing/2014/main" id="{55418371-8532-A047-85D0-11A769351779}"/>
              </a:ext>
            </a:extLst>
          </p:cNvPr>
          <p:cNvSpPr txBox="1"/>
          <p:nvPr/>
        </p:nvSpPr>
        <p:spPr>
          <a:xfrm flipH="1">
            <a:off x="6715461" y="655449"/>
            <a:ext cx="321743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980616"/>
                </a:solidFill>
                <a:effectLst/>
                <a:uLnTx/>
                <a:uFillTx/>
                <a:latin typeface="Calibri" panose="020F0502020204030204"/>
                <a:ea typeface="+mn-ea"/>
                <a:cs typeface="+mn-cs"/>
              </a:rPr>
              <a:t>[</a:t>
            </a:r>
            <a:r>
              <a:rPr kumimoji="0" lang="en-US" sz="2400" b="1" i="0" u="none" strike="noStrike" kern="1200" cap="none" spc="0" normalizeH="0" baseline="0" noProof="0" dirty="0" err="1">
                <a:ln>
                  <a:noFill/>
                </a:ln>
                <a:solidFill>
                  <a:srgbClr val="980616"/>
                </a:solidFill>
                <a:effectLst/>
                <a:uLnTx/>
                <a:uFillTx/>
                <a:latin typeface="Calibri" panose="020F0502020204030204"/>
                <a:ea typeface="+mn-ea"/>
                <a:cs typeface="+mn-cs"/>
              </a:rPr>
              <a:t>Pyo</a:t>
            </a:r>
            <a:r>
              <a:rPr kumimoji="0" lang="en-US" sz="2400" b="1" i="0" u="none" strike="noStrike" kern="1200" cap="none" spc="0" normalizeH="0" baseline="0" noProof="0" dirty="0">
                <a:ln>
                  <a:noFill/>
                </a:ln>
                <a:solidFill>
                  <a:srgbClr val="980616"/>
                </a:solidFill>
                <a:effectLst/>
                <a:uLnTx/>
                <a:uFillTx/>
                <a:latin typeface="Calibri" panose="020F0502020204030204"/>
                <a:ea typeface="+mn-ea"/>
                <a:cs typeface="+mn-cs"/>
              </a:rPr>
              <a:t>+, IET, 2009]</a:t>
            </a:r>
          </a:p>
        </p:txBody>
      </p:sp>
    </p:spTree>
    <p:extLst>
      <p:ext uri="{BB962C8B-B14F-4D97-AF65-F5344CB8AC3E}">
        <p14:creationId xmlns:p14="http://schemas.microsoft.com/office/powerpoint/2010/main" val="3869022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p:cNvSpPr/>
          <p:nvPr/>
        </p:nvSpPr>
        <p:spPr>
          <a:xfrm>
            <a:off x="164730" y="5862335"/>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p:cNvSpPr/>
          <p:nvPr/>
        </p:nvSpPr>
        <p:spPr>
          <a:xfrm>
            <a:off x="164730" y="4143092"/>
            <a:ext cx="8805213" cy="455930"/>
          </a:xfrm>
          <a:prstGeom prst="rect">
            <a:avLst/>
          </a:prstGeom>
          <a:solidFill>
            <a:srgbClr val="5481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32"/>
          <p:cNvSpPr/>
          <p:nvPr/>
        </p:nvSpPr>
        <p:spPr>
          <a:xfrm>
            <a:off x="164730" y="3647545"/>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p:cNvSpPr/>
          <p:nvPr/>
        </p:nvSpPr>
        <p:spPr>
          <a:xfrm>
            <a:off x="873303" y="5433785"/>
            <a:ext cx="8094161" cy="36512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7"/>
          <p:cNvSpPr/>
          <p:nvPr/>
        </p:nvSpPr>
        <p:spPr>
          <a:xfrm>
            <a:off x="873992" y="2745179"/>
            <a:ext cx="8094161"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p:cNvSpPr/>
          <p:nvPr/>
        </p:nvSpPr>
        <p:spPr>
          <a:xfrm>
            <a:off x="171757" y="1852296"/>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p:cNvSpPr/>
          <p:nvPr/>
        </p:nvSpPr>
        <p:spPr>
          <a:xfrm>
            <a:off x="170268" y="1340844"/>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p:cNvSpPr/>
          <p:nvPr/>
        </p:nvSpPr>
        <p:spPr>
          <a:xfrm>
            <a:off x="164123" y="3143056"/>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p:cNvSpPr/>
          <p:nvPr/>
        </p:nvSpPr>
        <p:spPr>
          <a:xfrm>
            <a:off x="865971" y="2370745"/>
            <a:ext cx="8102183"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p:cNvSpPr/>
          <p:nvPr/>
        </p:nvSpPr>
        <p:spPr>
          <a:xfrm>
            <a:off x="163548" y="831660"/>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lstStyle/>
          <a:p>
            <a:r>
              <a:rPr lang="en-US" b="1" dirty="0"/>
              <a:t>D-</a:t>
            </a:r>
            <a:r>
              <a:rPr lang="en-US" b="1" dirty="0" err="1"/>
              <a:t>RaNGe</a:t>
            </a:r>
            <a:r>
              <a:rPr lang="en-US" b="1" dirty="0"/>
              <a:t> Outline</a:t>
            </a:r>
          </a:p>
        </p:txBody>
      </p:sp>
      <p:sp>
        <p:nvSpPr>
          <p:cNvPr id="29" name="Rectangle 28"/>
          <p:cNvSpPr/>
          <p:nvPr/>
        </p:nvSpPr>
        <p:spPr>
          <a:xfrm>
            <a:off x="873992" y="5035200"/>
            <a:ext cx="8094161" cy="358759"/>
          </a:xfrm>
          <a:prstGeom prst="rect">
            <a:avLst/>
          </a:prstGeom>
          <a:solidFill>
            <a:srgbClr val="5481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29"/>
          <p:cNvSpPr/>
          <p:nvPr/>
        </p:nvSpPr>
        <p:spPr>
          <a:xfrm>
            <a:off x="865971" y="4660062"/>
            <a:ext cx="8102183" cy="33601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358999" y="828096"/>
            <a:ext cx="8122024" cy="5318753"/>
          </a:xfrm>
        </p:spPr>
        <p:txBody>
          <a:bodyPr/>
          <a:lstStyle/>
          <a:p>
            <a:pPr marL="0" indent="0">
              <a:buNone/>
            </a:pPr>
            <a:r>
              <a:rPr lang="en-US" sz="2800" dirty="0">
                <a:solidFill>
                  <a:schemeClr val="bg1"/>
                </a:solidFill>
              </a:rPr>
              <a:t>Motivation </a:t>
            </a:r>
          </a:p>
          <a:p>
            <a:pPr marL="0" indent="0">
              <a:buNone/>
            </a:pPr>
            <a:r>
              <a:rPr lang="en-US" sz="2800" dirty="0">
                <a:solidFill>
                  <a:schemeClr val="bg1"/>
                </a:solidFill>
              </a:rPr>
              <a:t>Effective True Random Number Generators</a:t>
            </a:r>
          </a:p>
          <a:p>
            <a:pPr marL="0" indent="0">
              <a:buNone/>
            </a:pPr>
            <a:r>
              <a:rPr lang="en-US" sz="2800" dirty="0">
                <a:solidFill>
                  <a:schemeClr val="bg1"/>
                </a:solidFill>
              </a:rPr>
              <a:t>D-</a:t>
            </a:r>
            <a:r>
              <a:rPr lang="en-US" sz="2800" dirty="0" err="1">
                <a:solidFill>
                  <a:schemeClr val="bg1"/>
                </a:solidFill>
              </a:rPr>
              <a:t>RaNGe</a:t>
            </a:r>
            <a:endParaRPr lang="en-US" sz="2800" dirty="0">
              <a:solidFill>
                <a:schemeClr val="bg1"/>
              </a:solidFill>
            </a:endParaRPr>
          </a:p>
          <a:p>
            <a:pPr marL="457200" lvl="1" indent="0">
              <a:buNone/>
            </a:pPr>
            <a:r>
              <a:rPr lang="en-US" sz="2400" dirty="0">
                <a:solidFill>
                  <a:schemeClr val="bg1"/>
                </a:solidFill>
              </a:rPr>
              <a:t>DRAM Operation</a:t>
            </a:r>
          </a:p>
          <a:p>
            <a:pPr marL="457200" lvl="1" indent="0">
              <a:buNone/>
            </a:pPr>
            <a:r>
              <a:rPr lang="en-US" sz="2400" dirty="0">
                <a:solidFill>
                  <a:schemeClr val="bg1"/>
                </a:solidFill>
              </a:rPr>
              <a:t>Key Idea</a:t>
            </a:r>
          </a:p>
          <a:p>
            <a:pPr marL="0" indent="0">
              <a:buNone/>
            </a:pPr>
            <a:r>
              <a:rPr lang="en-US" sz="2800" dirty="0">
                <a:solidFill>
                  <a:schemeClr val="bg1"/>
                </a:solidFill>
              </a:rPr>
              <a:t>Methodology</a:t>
            </a:r>
          </a:p>
          <a:p>
            <a:pPr marL="0" indent="0">
              <a:buNone/>
            </a:pPr>
            <a:r>
              <a:rPr lang="en-US" sz="2800" dirty="0">
                <a:solidFill>
                  <a:schemeClr val="bg1"/>
                </a:solidFill>
              </a:rPr>
              <a:t>Results</a:t>
            </a:r>
          </a:p>
          <a:p>
            <a:pPr marL="0" indent="0">
              <a:buNone/>
            </a:pPr>
            <a:r>
              <a:rPr lang="en-US" sz="2800" dirty="0">
                <a:solidFill>
                  <a:schemeClr val="bg1"/>
                </a:solidFill>
              </a:rPr>
              <a:t>Prior work on DRAM-based TRNGs</a:t>
            </a:r>
          </a:p>
          <a:p>
            <a:pPr marL="457200" lvl="1" indent="0">
              <a:buNone/>
            </a:pPr>
            <a:r>
              <a:rPr lang="en-US" sz="2400" dirty="0">
                <a:solidFill>
                  <a:schemeClr val="bg1"/>
                </a:solidFill>
              </a:rPr>
              <a:t>Command scheduling</a:t>
            </a:r>
          </a:p>
          <a:p>
            <a:pPr marL="457200" lvl="1" indent="0">
              <a:buNone/>
            </a:pPr>
            <a:r>
              <a:rPr lang="en-US" sz="2400" dirty="0">
                <a:solidFill>
                  <a:schemeClr val="bg1"/>
                </a:solidFill>
              </a:rPr>
              <a:t>Cell charge retention</a:t>
            </a:r>
          </a:p>
          <a:p>
            <a:pPr marL="457200" lvl="1" indent="0">
              <a:buNone/>
            </a:pPr>
            <a:r>
              <a:rPr lang="en-US" sz="2400" dirty="0">
                <a:solidFill>
                  <a:schemeClr val="bg1"/>
                </a:solidFill>
              </a:rPr>
              <a:t>Start-up values</a:t>
            </a:r>
          </a:p>
          <a:p>
            <a:pPr marL="0" indent="0">
              <a:buNone/>
            </a:pPr>
            <a:r>
              <a:rPr lang="en-US" sz="2800" dirty="0">
                <a:solidFill>
                  <a:schemeClr val="bg1"/>
                </a:solidFill>
              </a:rPr>
              <a:t>Summary</a:t>
            </a:r>
          </a:p>
        </p:txBody>
      </p:sp>
    </p:spTree>
    <p:extLst>
      <p:ext uri="{BB962C8B-B14F-4D97-AF65-F5344CB8AC3E}">
        <p14:creationId xmlns:p14="http://schemas.microsoft.com/office/powerpoint/2010/main" val="199424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DRAM Cell Leakage</a:t>
            </a:r>
          </a:p>
        </p:txBody>
      </p:sp>
      <p:sp>
        <p:nvSpPr>
          <p:cNvPr id="3" name="Content Placeholder 2"/>
          <p:cNvSpPr>
            <a:spLocks noGrp="1"/>
          </p:cNvSpPr>
          <p:nvPr>
            <p:ph idx="1"/>
          </p:nvPr>
        </p:nvSpPr>
        <p:spPr>
          <a:xfrm>
            <a:off x="75991" y="911225"/>
            <a:ext cx="8987622" cy="618318"/>
          </a:xfrm>
        </p:spPr>
        <p:txBody>
          <a:bodyPr/>
          <a:lstStyle/>
          <a:p>
            <a:pPr marL="0" indent="0" algn="ctr">
              <a:buNone/>
            </a:pPr>
            <a:r>
              <a:rPr lang="en-US" sz="3200" dirty="0"/>
              <a:t>DRAM encodes information in </a:t>
            </a:r>
            <a:r>
              <a:rPr lang="en-US" sz="3200" b="1" dirty="0">
                <a:solidFill>
                  <a:srgbClr val="C00000"/>
                </a:solidFill>
              </a:rPr>
              <a:t>leaky</a:t>
            </a:r>
            <a:r>
              <a:rPr lang="en-US" sz="3200" dirty="0">
                <a:solidFill>
                  <a:srgbClr val="FF0000"/>
                </a:solidFill>
              </a:rPr>
              <a:t> </a:t>
            </a:r>
            <a:r>
              <a:rPr lang="en-US" sz="3200" dirty="0"/>
              <a:t>capacitors</a:t>
            </a:r>
          </a:p>
        </p:txBody>
      </p:sp>
      <p:grpSp>
        <p:nvGrpSpPr>
          <p:cNvPr id="88" name="Group 87"/>
          <p:cNvGrpSpPr/>
          <p:nvPr/>
        </p:nvGrpSpPr>
        <p:grpSpPr>
          <a:xfrm>
            <a:off x="2557570" y="1812402"/>
            <a:ext cx="3342898" cy="3111480"/>
            <a:chOff x="2557570" y="1812402"/>
            <a:chExt cx="3342898" cy="3111480"/>
          </a:xfrm>
        </p:grpSpPr>
        <p:sp>
          <p:nvSpPr>
            <p:cNvPr id="33" name="Rectangle 32"/>
            <p:cNvSpPr/>
            <p:nvPr/>
          </p:nvSpPr>
          <p:spPr>
            <a:xfrm>
              <a:off x="2557570" y="1874038"/>
              <a:ext cx="1197124" cy="371342"/>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wordline</a:t>
              </a:r>
              <a:endPar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cxnSp>
          <p:nvCxnSpPr>
            <p:cNvPr id="29" name="Straight Arrow Connector 28"/>
            <p:cNvCxnSpPr/>
            <p:nvPr/>
          </p:nvCxnSpPr>
          <p:spPr>
            <a:xfrm flipH="1">
              <a:off x="2557570" y="2195147"/>
              <a:ext cx="3342898"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0" name="Rectangle 29"/>
            <p:cNvSpPr/>
            <p:nvPr/>
          </p:nvSpPr>
          <p:spPr>
            <a:xfrm rot="5400000">
              <a:off x="2517108" y="3820123"/>
              <a:ext cx="1487561" cy="40645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capacitor</a:t>
              </a:r>
            </a:p>
          </p:txBody>
        </p:sp>
        <p:sp>
          <p:nvSpPr>
            <p:cNvPr id="31" name="Rectangle 30"/>
            <p:cNvSpPr/>
            <p:nvPr/>
          </p:nvSpPr>
          <p:spPr>
            <a:xfrm>
              <a:off x="2921424" y="2394239"/>
              <a:ext cx="1470874" cy="426355"/>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access</a:t>
              </a:r>
            </a:p>
          </p:txBody>
        </p:sp>
        <p:sp>
          <p:nvSpPr>
            <p:cNvPr id="32" name="Rectangle 31"/>
            <p:cNvSpPr/>
            <p:nvPr/>
          </p:nvSpPr>
          <p:spPr>
            <a:xfrm>
              <a:off x="2921424" y="2564962"/>
              <a:ext cx="1452774" cy="489927"/>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transistor</a:t>
              </a:r>
            </a:p>
          </p:txBody>
        </p:sp>
        <p:sp>
          <p:nvSpPr>
            <p:cNvPr id="34" name="Rectangle 33"/>
            <p:cNvSpPr/>
            <p:nvPr/>
          </p:nvSpPr>
          <p:spPr>
            <a:xfrm rot="5400000">
              <a:off x="5126323" y="4171648"/>
              <a:ext cx="1098348" cy="406119"/>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bitline</a:t>
              </a:r>
              <a:endPar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cxnSp>
          <p:nvCxnSpPr>
            <p:cNvPr id="35" name="Straight Arrow Connector 34"/>
            <p:cNvCxnSpPr/>
            <p:nvPr/>
          </p:nvCxnSpPr>
          <p:spPr>
            <a:xfrm flipV="1">
              <a:off x="5482013" y="1812402"/>
              <a:ext cx="0" cy="3030318"/>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flipV="1">
              <a:off x="4662341" y="2492189"/>
              <a:ext cx="0" cy="155572"/>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flipH="1">
              <a:off x="4411958" y="2654972"/>
              <a:ext cx="49901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flipH="1" flipV="1">
              <a:off x="4910967" y="2766192"/>
              <a:ext cx="1" cy="259566"/>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flipH="1">
              <a:off x="4411958" y="2766192"/>
              <a:ext cx="49901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a:off x="4910967" y="3025758"/>
              <a:ext cx="193166"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4218791" y="3025758"/>
              <a:ext cx="193167"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flipH="1" flipV="1">
              <a:off x="4411957" y="2766192"/>
              <a:ext cx="1" cy="259566"/>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a:off x="4662341" y="2195147"/>
              <a:ext cx="1" cy="32129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flipH="1">
              <a:off x="5104133" y="3025758"/>
              <a:ext cx="37788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5" name="Elbow Connector 44"/>
            <p:cNvCxnSpPr/>
            <p:nvPr/>
          </p:nvCxnSpPr>
          <p:spPr>
            <a:xfrm rot="5400000">
              <a:off x="3572140" y="3155982"/>
              <a:ext cx="774172" cy="519135"/>
            </a:xfrm>
            <a:prstGeom prst="bentConnector3">
              <a:avLst>
                <a:gd name="adj1" fmla="val -293"/>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6" name="Straight Arrow Connector 45"/>
            <p:cNvCxnSpPr/>
            <p:nvPr/>
          </p:nvCxnSpPr>
          <p:spPr>
            <a:xfrm>
              <a:off x="3699658" y="4343967"/>
              <a:ext cx="0" cy="318185"/>
            </a:xfrm>
            <a:prstGeom prst="straightConnector1">
              <a:avLst/>
            </a:prstGeom>
            <a:ln w="25400">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flipV="1">
              <a:off x="3699658" y="3796933"/>
              <a:ext cx="0" cy="151697"/>
            </a:xfrm>
            <a:prstGeom prst="straightConnector1">
              <a:avLst/>
            </a:prstGeom>
            <a:ln w="50800" cap="rnd">
              <a:solidFill>
                <a:srgbClr val="C0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flipH="1">
              <a:off x="3440094" y="4213787"/>
              <a:ext cx="519130" cy="0"/>
            </a:xfrm>
            <a:prstGeom prst="straightConnector1">
              <a:avLst/>
            </a:prstGeom>
            <a:ln w="50800" cap="rnd">
              <a:solidFill>
                <a:srgbClr val="C0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p:nvPr/>
          </p:nvCxnSpPr>
          <p:spPr>
            <a:xfrm flipH="1">
              <a:off x="3440094" y="3948630"/>
              <a:ext cx="519130" cy="0"/>
            </a:xfrm>
            <a:prstGeom prst="straightConnector1">
              <a:avLst/>
            </a:prstGeom>
            <a:ln w="50800" cap="rnd">
              <a:solidFill>
                <a:srgbClr val="C0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p:nvPr/>
          </p:nvCxnSpPr>
          <p:spPr>
            <a:xfrm flipV="1">
              <a:off x="3699658" y="4213788"/>
              <a:ext cx="0" cy="130178"/>
            </a:xfrm>
            <a:prstGeom prst="straightConnector1">
              <a:avLst/>
            </a:prstGeom>
            <a:ln w="50800" cap="rnd">
              <a:solidFill>
                <a:srgbClr val="C0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
        <p:nvSpPr>
          <p:cNvPr id="84" name="Content Placeholder 2"/>
          <p:cNvSpPr txBox="1">
            <a:spLocks/>
          </p:cNvSpPr>
          <p:nvPr/>
        </p:nvSpPr>
        <p:spPr>
          <a:xfrm>
            <a:off x="75991" y="5206741"/>
            <a:ext cx="8987622" cy="105859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Stored data is </a:t>
            </a:r>
            <a:r>
              <a:rPr kumimoji="0" lang="en-US" sz="32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corrupted</a:t>
            </a:r>
            <a:r>
              <a:rPr kumimoji="0" lang="en-US" sz="3200" b="0"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 </a:t>
            </a:r>
            <a:r>
              <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if too much charge leaks (i.e., the capacitor voltage degrades too much)</a:t>
            </a:r>
            <a:endParaRPr kumimoji="0" lang="en-US" sz="3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grpSp>
        <p:nvGrpSpPr>
          <p:cNvPr id="87" name="Group 86"/>
          <p:cNvGrpSpPr/>
          <p:nvPr/>
        </p:nvGrpSpPr>
        <p:grpSpPr>
          <a:xfrm>
            <a:off x="4010043" y="3260836"/>
            <a:ext cx="1316566" cy="1271181"/>
            <a:chOff x="4010043" y="3260836"/>
            <a:chExt cx="1316566" cy="1271181"/>
          </a:xfrm>
        </p:grpSpPr>
        <p:cxnSp>
          <p:nvCxnSpPr>
            <p:cNvPr id="54" name="Straight Arrow Connector 53"/>
            <p:cNvCxnSpPr/>
            <p:nvPr/>
          </p:nvCxnSpPr>
          <p:spPr>
            <a:xfrm>
              <a:off x="4126465" y="3572633"/>
              <a:ext cx="7220" cy="959384"/>
            </a:xfrm>
            <a:prstGeom prst="straightConnector1">
              <a:avLst/>
            </a:prstGeom>
            <a:ln w="76200">
              <a:solidFill>
                <a:srgbClr val="C0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9" name="Straight Arrow Connector 58"/>
            <p:cNvCxnSpPr/>
            <p:nvPr/>
          </p:nvCxnSpPr>
          <p:spPr>
            <a:xfrm flipV="1">
              <a:off x="4010043" y="3260836"/>
              <a:ext cx="1316566" cy="9662"/>
            </a:xfrm>
            <a:prstGeom prst="straightConnector1">
              <a:avLst/>
            </a:prstGeom>
            <a:ln w="76200">
              <a:solidFill>
                <a:srgbClr val="C0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85" name="Rectangle 84"/>
            <p:cNvSpPr/>
            <p:nvPr/>
          </p:nvSpPr>
          <p:spPr>
            <a:xfrm>
              <a:off x="4233845" y="3453258"/>
              <a:ext cx="1013161" cy="1015663"/>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charge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leakage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paths</a:t>
              </a:r>
            </a:p>
          </p:txBody>
        </p:sp>
      </p:grpSp>
      <p:sp>
        <p:nvSpPr>
          <p:cNvPr id="4" name="TextBox 3"/>
          <p:cNvSpPr txBox="1"/>
          <p:nvPr/>
        </p:nvSpPr>
        <p:spPr>
          <a:xfrm>
            <a:off x="3035888" y="6524948"/>
            <a:ext cx="306782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030A0"/>
                </a:solidFill>
                <a:effectLst/>
                <a:uLnTx/>
                <a:uFillTx/>
                <a:latin typeface="Calibri" panose="020F0502020204030204"/>
                <a:ea typeface="+mn-ea"/>
                <a:cs typeface="+mn-cs"/>
              </a:rPr>
              <a:t>[Patel et al., REAPER, ISCA’17]</a:t>
            </a:r>
          </a:p>
        </p:txBody>
      </p:sp>
    </p:spTree>
    <p:extLst>
      <p:ext uri="{BB962C8B-B14F-4D97-AF65-F5344CB8AC3E}">
        <p14:creationId xmlns:p14="http://schemas.microsoft.com/office/powerpoint/2010/main" val="93952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4" grpId="0"/>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Rectangle 54"/>
          <p:cNvSpPr/>
          <p:nvPr/>
        </p:nvSpPr>
        <p:spPr>
          <a:xfrm>
            <a:off x="2017482" y="2260079"/>
            <a:ext cx="5954423" cy="1857635"/>
          </a:xfrm>
          <a:prstGeom prst="rect">
            <a:avLst/>
          </a:prstGeom>
          <a:solidFill>
            <a:srgbClr val="CC00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w="12700">
                  <a:solidFill>
                    <a:prstClr val="black"/>
                  </a:solidFill>
                </a:ln>
                <a:solidFill>
                  <a:prstClr val="white"/>
                </a:solidFill>
                <a:effectLst/>
                <a:uLnTx/>
                <a:uFillTx/>
                <a:latin typeface="Calibri" panose="020F0502020204030204"/>
                <a:ea typeface="+mn-ea"/>
                <a:cs typeface="+mn-cs"/>
              </a:rPr>
              <a:t>                     Retention Failure</a:t>
            </a:r>
          </a:p>
        </p:txBody>
      </p:sp>
      <p:sp>
        <p:nvSpPr>
          <p:cNvPr id="12" name="Rectangle 11"/>
          <p:cNvSpPr/>
          <p:nvPr/>
        </p:nvSpPr>
        <p:spPr>
          <a:xfrm>
            <a:off x="2013329" y="1360481"/>
            <a:ext cx="5971276" cy="997887"/>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w="12700">
                  <a:solidFill>
                    <a:prstClr val="black"/>
                  </a:solidFill>
                </a:ln>
                <a:solidFill>
                  <a:prstClr val="white"/>
                </a:solidFill>
                <a:effectLst/>
                <a:uLnTx/>
                <a:uFillTx/>
                <a:latin typeface="Calibri" panose="020F0502020204030204"/>
                <a:ea typeface="+mn-ea"/>
                <a:cs typeface="+mn-cs"/>
              </a:rPr>
              <a:t>                       Retention Success</a:t>
            </a:r>
          </a:p>
        </p:txBody>
      </p:sp>
      <p:sp>
        <p:nvSpPr>
          <p:cNvPr id="2" name="Title 1"/>
          <p:cNvSpPr>
            <a:spLocks noGrp="1"/>
          </p:cNvSpPr>
          <p:nvPr>
            <p:ph type="title"/>
          </p:nvPr>
        </p:nvSpPr>
        <p:spPr/>
        <p:txBody>
          <a:bodyPr/>
          <a:lstStyle/>
          <a:p>
            <a:r>
              <a:rPr lang="en-US" b="1" dirty="0"/>
              <a:t>DRAM Cell Retention</a:t>
            </a:r>
          </a:p>
        </p:txBody>
      </p:sp>
      <p:sp>
        <p:nvSpPr>
          <p:cNvPr id="23" name="Content Placeholder 2"/>
          <p:cNvSpPr txBox="1">
            <a:spLocks/>
          </p:cNvSpPr>
          <p:nvPr/>
        </p:nvSpPr>
        <p:spPr>
          <a:xfrm>
            <a:off x="248575" y="5002869"/>
            <a:ext cx="8643774" cy="122917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Retention failure </a:t>
            </a: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when leakage corrupts stored data</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Retention time </a:t>
            </a: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how long a cell holds its value</a:t>
            </a:r>
            <a:endPar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cxnSp>
        <p:nvCxnSpPr>
          <p:cNvPr id="67" name="Straight Arrow Connector 66"/>
          <p:cNvCxnSpPr/>
          <p:nvPr/>
        </p:nvCxnSpPr>
        <p:spPr>
          <a:xfrm flipV="1">
            <a:off x="2013329" y="1360482"/>
            <a:ext cx="0" cy="275037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68" name="Straight Arrow Connector 67"/>
          <p:cNvCxnSpPr/>
          <p:nvPr/>
        </p:nvCxnSpPr>
        <p:spPr>
          <a:xfrm>
            <a:off x="2013329" y="4112630"/>
            <a:ext cx="5971276" cy="0"/>
          </a:xfrm>
          <a:prstGeom prst="straightConnector1">
            <a:avLst/>
          </a:prstGeom>
          <a:ln w="25400" cap="rnd">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sp>
        <p:nvSpPr>
          <p:cNvPr id="71" name="Rectangle 70"/>
          <p:cNvSpPr/>
          <p:nvPr/>
        </p:nvSpPr>
        <p:spPr>
          <a:xfrm>
            <a:off x="3695256" y="4173059"/>
            <a:ext cx="2635045" cy="41736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time</a:t>
            </a:r>
          </a:p>
        </p:txBody>
      </p:sp>
      <p:sp>
        <p:nvSpPr>
          <p:cNvPr id="72" name="Rectangle 71"/>
          <p:cNvSpPr/>
          <p:nvPr/>
        </p:nvSpPr>
        <p:spPr>
          <a:xfrm rot="16200000">
            <a:off x="-1767853" y="2490404"/>
            <a:ext cx="5012442" cy="41736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Capacitor voltage (</a:t>
            </a:r>
            <a:r>
              <a:rPr kumimoji="0" lang="en-US" sz="24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Vdd</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p>
        </p:txBody>
      </p:sp>
      <p:sp>
        <p:nvSpPr>
          <p:cNvPr id="76" name="Arc 75"/>
          <p:cNvSpPr/>
          <p:nvPr/>
        </p:nvSpPr>
        <p:spPr>
          <a:xfrm flipH="1" flipV="1">
            <a:off x="1617158" y="-4371889"/>
            <a:ext cx="12680502" cy="8475573"/>
          </a:xfrm>
          <a:prstGeom prst="arc">
            <a:avLst>
              <a:gd name="adj1" fmla="val 16200000"/>
              <a:gd name="adj2" fmla="val 20756562"/>
            </a:avLst>
          </a:prstGeom>
          <a:ln w="76200">
            <a:solidFill>
              <a:schemeClr val="tx1"/>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7" name="Rectangle 76"/>
          <p:cNvSpPr/>
          <p:nvPr/>
        </p:nvSpPr>
        <p:spPr>
          <a:xfrm rot="16200000">
            <a:off x="-425861" y="2768218"/>
            <a:ext cx="3010144" cy="41736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78" name="Rectangle 77"/>
          <p:cNvSpPr/>
          <p:nvPr/>
        </p:nvSpPr>
        <p:spPr>
          <a:xfrm>
            <a:off x="1007491" y="1098123"/>
            <a:ext cx="968535"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100%</a:t>
            </a:r>
          </a:p>
        </p:txBody>
      </p:sp>
      <p:sp>
        <p:nvSpPr>
          <p:cNvPr id="80" name="Rectangle 79"/>
          <p:cNvSpPr/>
          <p:nvPr/>
        </p:nvSpPr>
        <p:spPr>
          <a:xfrm>
            <a:off x="1350707" y="3841422"/>
            <a:ext cx="628697"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0%</a:t>
            </a:r>
          </a:p>
        </p:txBody>
      </p:sp>
      <p:sp>
        <p:nvSpPr>
          <p:cNvPr id="51" name="Rectangle 50"/>
          <p:cNvSpPr/>
          <p:nvPr/>
        </p:nvSpPr>
        <p:spPr>
          <a:xfrm>
            <a:off x="1091271" y="2122970"/>
            <a:ext cx="873060"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Vmin</a:t>
            </a:r>
            <a:endPar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cxnSp>
        <p:nvCxnSpPr>
          <p:cNvPr id="52" name="Straight Arrow Connector 51"/>
          <p:cNvCxnSpPr/>
          <p:nvPr/>
        </p:nvCxnSpPr>
        <p:spPr>
          <a:xfrm>
            <a:off x="2047613" y="2364626"/>
            <a:ext cx="5971276" cy="0"/>
          </a:xfrm>
          <a:prstGeom prst="straightConnector1">
            <a:avLst/>
          </a:prstGeom>
          <a:ln w="38100" cap="rnd">
            <a:solidFill>
              <a:schemeClr val="tx1"/>
            </a:solidFill>
            <a:prstDash val="sysDash"/>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p:nvPr/>
        </p:nvCxnSpPr>
        <p:spPr>
          <a:xfrm flipV="1">
            <a:off x="2047613" y="4233327"/>
            <a:ext cx="776598" cy="2247"/>
          </a:xfrm>
          <a:prstGeom prst="straightConnector1">
            <a:avLst/>
          </a:prstGeom>
          <a:ln w="41275" cap="rnd">
            <a:solidFill>
              <a:schemeClr val="tx1"/>
            </a:solidFill>
            <a:prstDash val="solid"/>
            <a:headEnd type="triangle" w="lg" len="med"/>
            <a:tailEnd type="triangle" w="lg" len="med"/>
          </a:ln>
          <a:effectLst/>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p:nvPr/>
        </p:nvCxnSpPr>
        <p:spPr>
          <a:xfrm>
            <a:off x="2824211" y="1360481"/>
            <a:ext cx="0" cy="2745894"/>
          </a:xfrm>
          <a:prstGeom prst="straightConnector1">
            <a:avLst/>
          </a:prstGeom>
          <a:ln w="38100" cap="rnd">
            <a:solidFill>
              <a:schemeClr val="tx1"/>
            </a:solidFill>
            <a:prstDash val="sysDash"/>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9" name="Rectangle 18"/>
          <p:cNvSpPr/>
          <p:nvPr/>
        </p:nvSpPr>
        <p:spPr>
          <a:xfrm>
            <a:off x="1333701" y="4288756"/>
            <a:ext cx="2353337"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Retention time </a:t>
            </a:r>
            <a:endPar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20" name="TextBox 19"/>
          <p:cNvSpPr txBox="1"/>
          <p:nvPr/>
        </p:nvSpPr>
        <p:spPr>
          <a:xfrm>
            <a:off x="3035888" y="6524948"/>
            <a:ext cx="306782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030A0"/>
                </a:solidFill>
                <a:effectLst/>
                <a:uLnTx/>
                <a:uFillTx/>
                <a:latin typeface="Calibri" panose="020F0502020204030204"/>
                <a:ea typeface="+mn-ea"/>
                <a:cs typeface="+mn-cs"/>
              </a:rPr>
              <a:t>[Patel et al., REAPER, ISCA’17]</a:t>
            </a:r>
          </a:p>
        </p:txBody>
      </p:sp>
    </p:spTree>
    <p:extLst>
      <p:ext uri="{BB962C8B-B14F-4D97-AF65-F5344CB8AC3E}">
        <p14:creationId xmlns:p14="http://schemas.microsoft.com/office/powerpoint/2010/main" val="2982303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2"/>
                                        </p:tgtEl>
                                        <p:attrNameLst>
                                          <p:attrName>style.visibility</p:attrName>
                                        </p:attrNameLst>
                                      </p:cBhvr>
                                      <p:to>
                                        <p:strVal val="visible"/>
                                      </p:to>
                                    </p:set>
                                  </p:childTnLst>
                                </p:cTn>
                              </p:par>
                              <p:par>
                                <p:cTn id="7" presetID="1" presetClass="entr" presetSubtype="0" fill="hold" grpId="0" nodeType="withEffect" nodePh="1">
                                  <p:stCondLst>
                                    <p:cond delay="0"/>
                                  </p:stCondLst>
                                  <p:endCondLst>
                                    <p:cond evt="begin" delay="0">
                                      <p:tn val="7"/>
                                    </p:cond>
                                  </p:endCondLst>
                                  <p:childTnLst>
                                    <p:set>
                                      <p:cBhvr>
                                        <p:cTn id="8" dur="1" fill="hold">
                                          <p:stCondLst>
                                            <p:cond delay="0"/>
                                          </p:stCondLst>
                                        </p:cTn>
                                        <p:tgtEl>
                                          <p:spTgt spid="7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5"/>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3">
                                            <p:txEl>
                                              <p:pRg st="0" end="0"/>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60"/>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57"/>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9"/>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12" grpId="0" animBg="1"/>
      <p:bldP spid="71" grpId="0"/>
      <p:bldP spid="72" grpId="0"/>
      <p:bldP spid="76" grpId="0" animBg="1"/>
      <p:bldP spid="77" grpId="0"/>
      <p:bldP spid="78" grpId="0"/>
      <p:bldP spid="80" grpId="0"/>
      <p:bldP spid="51" grpId="0"/>
      <p:bldP spid="19" grpId="0"/>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610600" cy="5153025"/>
          </a:xfrm>
        </p:spPr>
        <p:txBody>
          <a:bodyPr/>
          <a:lstStyle/>
          <a:p>
            <a:r>
              <a:rPr lang="en-US" sz="1800" dirty="0"/>
              <a:t>Jamie Liu, Ben </a:t>
            </a:r>
            <a:r>
              <a:rPr lang="en-US" sz="1800" dirty="0" err="1"/>
              <a:t>Jaiyen</a:t>
            </a:r>
            <a:r>
              <a:rPr lang="en-US" sz="1800" dirty="0"/>
              <a:t>, Yoongu Kim, Chris Wilkerson, and Onur Mutlu,</a:t>
            </a:r>
            <a:br>
              <a:rPr lang="en-US" sz="1800" dirty="0"/>
            </a:br>
            <a:r>
              <a:rPr lang="en-US" sz="1800" b="1" dirty="0">
                <a:hlinkClick r:id="rId2"/>
              </a:rPr>
              <a:t>"An Experimental Study of Data Retention Behavior in Modern DRAM Devices: Implications for Retention Time Profiling Mechanisms"</a:t>
            </a:r>
            <a:br>
              <a:rPr lang="en-US" sz="1800" dirty="0"/>
            </a:br>
            <a:r>
              <a:rPr lang="en-US" sz="1800" i="1" dirty="0"/>
              <a:t>Proceedings of the </a:t>
            </a:r>
            <a:r>
              <a:rPr lang="en-US" sz="1800" i="1" dirty="0">
                <a:hlinkClick r:id="rId3"/>
              </a:rPr>
              <a:t>40th International Symposium on Computer Architecture</a:t>
            </a:r>
            <a:r>
              <a:rPr lang="en-US" sz="1800" i="1" dirty="0"/>
              <a:t> (</a:t>
            </a:r>
            <a:r>
              <a:rPr lang="en-US" sz="1800" b="1" i="1" dirty="0"/>
              <a:t>ISCA</a:t>
            </a:r>
            <a:r>
              <a:rPr lang="en-US" sz="1800" i="1" dirty="0"/>
              <a:t>)</a:t>
            </a:r>
            <a:r>
              <a:rPr lang="en-US" sz="1800" dirty="0"/>
              <a:t>, Tel-Aviv, Israel, June 2013. </a:t>
            </a:r>
            <a:r>
              <a:rPr lang="en-US" sz="1800" dirty="0">
                <a:hlinkClick r:id="rId4"/>
              </a:rPr>
              <a:t>Slides (ppt)</a:t>
            </a:r>
            <a:r>
              <a:rPr lang="en-US" sz="1800" dirty="0"/>
              <a:t> </a:t>
            </a:r>
            <a:r>
              <a:rPr lang="en-US" sz="1800" dirty="0">
                <a:hlinkClick r:id="rId5"/>
              </a:rPr>
              <a:t>Slides (pdf)</a:t>
            </a: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6"/>
          <a:stretch>
            <a:fillRect/>
          </a:stretch>
        </p:blipFill>
        <p:spPr>
          <a:xfrm>
            <a:off x="0" y="2751315"/>
            <a:ext cx="9144000" cy="4134069"/>
          </a:xfrm>
          <a:prstGeom prst="rect">
            <a:avLst/>
          </a:prstGeom>
        </p:spPr>
      </p:pic>
      <p:sp>
        <p:nvSpPr>
          <p:cNvPr id="7" name="Title 1"/>
          <p:cNvSpPr>
            <a:spLocks noGrp="1"/>
          </p:cNvSpPr>
          <p:nvPr>
            <p:ph type="title"/>
          </p:nvPr>
        </p:nvSpPr>
        <p:spPr>
          <a:xfrm>
            <a:off x="228600" y="152400"/>
            <a:ext cx="8915400" cy="1066800"/>
          </a:xfrm>
        </p:spPr>
        <p:txBody>
          <a:bodyPr/>
          <a:lstStyle/>
          <a:p>
            <a:r>
              <a:rPr lang="en-US" dirty="0"/>
              <a:t>Data Retention in DRAM Cells </a:t>
            </a:r>
            <a:r>
              <a:rPr lang="en-US" sz="3000" b="1" dirty="0"/>
              <a:t>[ISCA 2013]</a:t>
            </a:r>
          </a:p>
        </p:txBody>
      </p:sp>
    </p:spTree>
    <p:extLst>
      <p:ext uri="{BB962C8B-B14F-4D97-AF65-F5344CB8AC3E}">
        <p14:creationId xmlns:p14="http://schemas.microsoft.com/office/powerpoint/2010/main" val="2364863447"/>
      </p:ext>
    </p:extLst>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Data Retention in DRAM Cells </a:t>
            </a:r>
            <a:r>
              <a:rPr lang="en-US" sz="3000" b="1" dirty="0"/>
              <a:t>[ISCA 2017]</a:t>
            </a:r>
            <a:endParaRPr lang="en-US" sz="26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2"/>
          <a:stretch>
            <a:fillRect/>
          </a:stretch>
        </p:blipFill>
        <p:spPr>
          <a:xfrm>
            <a:off x="0" y="4548800"/>
            <a:ext cx="9144000" cy="1904536"/>
          </a:xfrm>
          <a:prstGeom prst="rect">
            <a:avLst/>
          </a:prstGeom>
        </p:spPr>
      </p:pic>
      <p:sp>
        <p:nvSpPr>
          <p:cNvPr id="6" name="Content Placeholder 2"/>
          <p:cNvSpPr>
            <a:spLocks noGrp="1"/>
          </p:cNvSpPr>
          <p:nvPr>
            <p:ph idx="1"/>
          </p:nvPr>
        </p:nvSpPr>
        <p:spPr>
          <a:xfrm>
            <a:off x="228600" y="980728"/>
            <a:ext cx="8610600" cy="5153025"/>
          </a:xfrm>
        </p:spPr>
        <p:txBody>
          <a:bodyPr/>
          <a:lstStyle/>
          <a:p>
            <a:r>
              <a:rPr lang="en-US" sz="1800" dirty="0"/>
              <a:t>Minesh Patel, </a:t>
            </a:r>
            <a:r>
              <a:rPr lang="en-US" sz="1800" dirty="0" err="1"/>
              <a:t>Jeremie</a:t>
            </a:r>
            <a:r>
              <a:rPr lang="en-US" sz="1800" dirty="0"/>
              <a:t> S. Kim, and Onur Mutlu,</a:t>
            </a:r>
            <a:br>
              <a:rPr lang="en-US" sz="1800" dirty="0"/>
            </a:br>
            <a:r>
              <a:rPr lang="en-US" sz="1800" b="1" dirty="0">
                <a:hlinkClick r:id="rId3"/>
              </a:rPr>
              <a:t>"The Reach Profiler (REAPER): Enabling the Mitigation of DRAM Retention Failures via Profiling at Aggressive Conditions"</a:t>
            </a:r>
            <a:br>
              <a:rPr lang="en-US" sz="1800" dirty="0"/>
            </a:br>
            <a:r>
              <a:rPr lang="en-US" sz="1800" i="1" dirty="0"/>
              <a:t>Proceedings of the </a:t>
            </a:r>
            <a:r>
              <a:rPr lang="en-US" sz="1800" i="1" dirty="0">
                <a:hlinkClick r:id="rId4"/>
              </a:rPr>
              <a:t>44th International Symposium on Computer Architecture</a:t>
            </a:r>
            <a:r>
              <a:rPr lang="en-US" sz="1800" i="1" dirty="0"/>
              <a:t> (</a:t>
            </a:r>
            <a:r>
              <a:rPr lang="en-US" sz="1800" b="1" i="1" dirty="0"/>
              <a:t>ISCA</a:t>
            </a:r>
            <a:r>
              <a:rPr lang="en-US" sz="1800" i="1" dirty="0"/>
              <a:t>)</a:t>
            </a:r>
            <a:r>
              <a:rPr lang="en-US" sz="1800" dirty="0"/>
              <a:t>, Toronto, Canada, June 2017.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br>
              <a:rPr lang="en-US" sz="1800" dirty="0"/>
            </a:br>
            <a:r>
              <a:rPr lang="en-US" sz="1800" dirty="0"/>
              <a:t>[</a:t>
            </a:r>
            <a:r>
              <a:rPr lang="en-US" sz="1800" dirty="0">
                <a:hlinkClick r:id="rId7"/>
              </a:rPr>
              <a:t>Lightning Session Slides (pptx)</a:t>
            </a:r>
            <a:r>
              <a:rPr lang="en-US" sz="1800" dirty="0"/>
              <a:t> </a:t>
            </a:r>
            <a:r>
              <a:rPr lang="en-US" sz="1800" dirty="0">
                <a:hlinkClick r:id="rId8"/>
              </a:rPr>
              <a:t>(pdf)</a:t>
            </a:r>
            <a:r>
              <a:rPr lang="en-US" sz="1800" dirty="0"/>
              <a:t>] </a:t>
            </a:r>
          </a:p>
          <a:p>
            <a:endParaRPr lang="en-US" sz="1800" dirty="0"/>
          </a:p>
          <a:p>
            <a:r>
              <a:rPr lang="en-US" sz="1800" dirty="0">
                <a:solidFill>
                  <a:srgbClr val="FF0000"/>
                </a:solidFill>
              </a:rPr>
              <a:t>First experimental analysis of (mobile) LPDDR4 chips</a:t>
            </a:r>
          </a:p>
          <a:p>
            <a:r>
              <a:rPr lang="en-US" sz="1800" dirty="0">
                <a:solidFill>
                  <a:srgbClr val="FF0000"/>
                </a:solidFill>
              </a:rPr>
              <a:t>Analyzes the complex tradeoff space of retention time profiling</a:t>
            </a:r>
          </a:p>
          <a:p>
            <a:r>
              <a:rPr lang="en-US" sz="1800" dirty="0">
                <a:solidFill>
                  <a:srgbClr val="FF0000"/>
                </a:solidFill>
              </a:rPr>
              <a:t>Idea: enable fast and robust profiling at higher refresh intervals &amp; temperatures</a:t>
            </a:r>
            <a:endParaRPr lang="en-US" dirty="0">
              <a:solidFill>
                <a:srgbClr val="FF0000"/>
              </a:solidFill>
            </a:endParaRPr>
          </a:p>
        </p:txBody>
      </p:sp>
    </p:spTree>
    <p:extLst>
      <p:ext uri="{BB962C8B-B14F-4D97-AF65-F5344CB8AC3E}">
        <p14:creationId xmlns:p14="http://schemas.microsoft.com/office/powerpoint/2010/main" val="34316336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 name="Content Placeholder 2"/>
          <p:cNvSpPr>
            <a:spLocks noGrp="1"/>
          </p:cNvSpPr>
          <p:nvPr>
            <p:ph idx="1"/>
          </p:nvPr>
        </p:nvSpPr>
        <p:spPr>
          <a:xfrm>
            <a:off x="249382" y="1198092"/>
            <a:ext cx="8668576" cy="879473"/>
          </a:xfrm>
        </p:spPr>
        <p:txBody>
          <a:bodyPr/>
          <a:lstStyle/>
          <a:p>
            <a:pPr marL="0" indent="0">
              <a:buNone/>
            </a:pPr>
            <a:r>
              <a:rPr lang="en-US" sz="2800" dirty="0"/>
              <a:t>Generate random values</a:t>
            </a:r>
            <a:r>
              <a:rPr lang="en-US" sz="2800" b="1" dirty="0">
                <a:solidFill>
                  <a:schemeClr val="accent6"/>
                </a:solidFill>
              </a:rPr>
              <a:t> </a:t>
            </a:r>
            <a:r>
              <a:rPr lang="en-US" sz="2800" dirty="0"/>
              <a:t>using data from cells that </a:t>
            </a:r>
            <a:r>
              <a:rPr lang="en-US" sz="2800" b="1" dirty="0">
                <a:solidFill>
                  <a:srgbClr val="980616"/>
                </a:solidFill>
              </a:rPr>
              <a:t>fail randomly</a:t>
            </a:r>
            <a:r>
              <a:rPr lang="en-US" sz="2800" dirty="0">
                <a:solidFill>
                  <a:srgbClr val="980616"/>
                </a:solidFill>
              </a:rPr>
              <a:t> </a:t>
            </a:r>
            <a:r>
              <a:rPr lang="en-US" sz="2800" dirty="0"/>
              <a:t>with a </a:t>
            </a:r>
            <a:r>
              <a:rPr lang="en-US" sz="2800" b="1" dirty="0">
                <a:solidFill>
                  <a:schemeClr val="accent6"/>
                </a:solidFill>
              </a:rPr>
              <a:t>refresh interval </a:t>
            </a:r>
            <a:r>
              <a:rPr lang="en-US" sz="2800" b="1" i="1" dirty="0">
                <a:solidFill>
                  <a:schemeClr val="accent6"/>
                </a:solidFill>
              </a:rPr>
              <a:t>N</a:t>
            </a:r>
            <a:endParaRPr lang="en-US" sz="2800" dirty="0"/>
          </a:p>
        </p:txBody>
      </p:sp>
      <p:sp>
        <p:nvSpPr>
          <p:cNvPr id="22" name="Title 1"/>
          <p:cNvSpPr txBox="1">
            <a:spLocks/>
          </p:cNvSpPr>
          <p:nvPr/>
        </p:nvSpPr>
        <p:spPr>
          <a:xfrm>
            <a:off x="152400" y="66419"/>
            <a:ext cx="8839200" cy="76199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800" b="1" i="0" u="none" strike="noStrike" kern="1200" cap="none" spc="0" normalizeH="0" baseline="0" noProof="0" dirty="0">
                <a:ln>
                  <a:noFill/>
                </a:ln>
                <a:solidFill>
                  <a:prstClr val="black"/>
                </a:solidFill>
                <a:effectLst/>
                <a:uLnTx/>
                <a:uFillTx/>
                <a:latin typeface="Cambria" panose="02040503050406030204" pitchFamily="18" charset="0"/>
                <a:ea typeface="+mj-ea"/>
                <a:cs typeface="+mj-cs"/>
              </a:rPr>
              <a:t>Retention-based TRNGs</a:t>
            </a:r>
          </a:p>
        </p:txBody>
      </p:sp>
      <p:grpSp>
        <p:nvGrpSpPr>
          <p:cNvPr id="323" name="Group 322"/>
          <p:cNvGrpSpPr/>
          <p:nvPr/>
        </p:nvGrpSpPr>
        <p:grpSpPr>
          <a:xfrm>
            <a:off x="3675757" y="2267082"/>
            <a:ext cx="1905141" cy="2704047"/>
            <a:chOff x="3179064" y="1373122"/>
            <a:chExt cx="2560320" cy="3374108"/>
          </a:xfrm>
        </p:grpSpPr>
        <p:cxnSp>
          <p:nvCxnSpPr>
            <p:cNvPr id="337" name="Straight Connector 336"/>
            <p:cNvCxnSpPr/>
            <p:nvPr/>
          </p:nvCxnSpPr>
          <p:spPr>
            <a:xfrm flipH="1" flipV="1">
              <a:off x="4451604" y="1373122"/>
              <a:ext cx="7620" cy="3374108"/>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335" name="Straight Connector 334"/>
            <p:cNvCxnSpPr/>
            <p:nvPr/>
          </p:nvCxnSpPr>
          <p:spPr>
            <a:xfrm flipV="1">
              <a:off x="5099304" y="1373122"/>
              <a:ext cx="0" cy="3374108"/>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333" name="Straight Connector 332"/>
            <p:cNvCxnSpPr/>
            <p:nvPr/>
          </p:nvCxnSpPr>
          <p:spPr>
            <a:xfrm flipV="1">
              <a:off x="5739384" y="1373122"/>
              <a:ext cx="0" cy="3374108"/>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331" name="Straight Connector 330"/>
            <p:cNvCxnSpPr/>
            <p:nvPr/>
          </p:nvCxnSpPr>
          <p:spPr>
            <a:xfrm flipV="1">
              <a:off x="3819144" y="1373122"/>
              <a:ext cx="0" cy="3374108"/>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329" name="Straight Connector 328"/>
            <p:cNvCxnSpPr/>
            <p:nvPr/>
          </p:nvCxnSpPr>
          <p:spPr>
            <a:xfrm flipV="1">
              <a:off x="3179064" y="1373122"/>
              <a:ext cx="0" cy="3374108"/>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grpSp>
      <p:grpSp>
        <p:nvGrpSpPr>
          <p:cNvPr id="492" name="Group 491"/>
          <p:cNvGrpSpPr/>
          <p:nvPr/>
        </p:nvGrpSpPr>
        <p:grpSpPr>
          <a:xfrm rot="5400000">
            <a:off x="2634647" y="866732"/>
            <a:ext cx="1733660" cy="5710862"/>
            <a:chOff x="3179064" y="1411842"/>
            <a:chExt cx="2163259" cy="4237406"/>
          </a:xfrm>
        </p:grpSpPr>
        <p:grpSp>
          <p:nvGrpSpPr>
            <p:cNvPr id="516" name="Group 515"/>
            <p:cNvGrpSpPr/>
            <p:nvPr/>
          </p:nvGrpSpPr>
          <p:grpSpPr>
            <a:xfrm>
              <a:off x="4640539" y="1411842"/>
              <a:ext cx="4" cy="4212468"/>
              <a:chOff x="3367999" y="1465184"/>
              <a:chExt cx="4" cy="4212468"/>
            </a:xfrm>
          </p:grpSpPr>
          <p:cxnSp>
            <p:nvCxnSpPr>
              <p:cNvPr id="526" name="Straight Connector 525"/>
              <p:cNvCxnSpPr/>
              <p:nvPr/>
            </p:nvCxnSpPr>
            <p:spPr>
              <a:xfrm rot="16200000">
                <a:off x="1387496" y="3697149"/>
                <a:ext cx="3961006" cy="0"/>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527" name="Straight Connector 526"/>
              <p:cNvCxnSpPr/>
              <p:nvPr/>
            </p:nvCxnSpPr>
            <p:spPr>
              <a:xfrm rot="16200000">
                <a:off x="3280373" y="1552814"/>
                <a:ext cx="175260" cy="0"/>
              </a:xfrm>
              <a:prstGeom prst="line">
                <a:avLst/>
              </a:prstGeom>
              <a:solidFill>
                <a:schemeClr val="tx1">
                  <a:lumMod val="65000"/>
                  <a:lumOff val="35000"/>
                </a:schemeClr>
              </a:solidFill>
              <a:ln w="38100" cap="rnd">
                <a:solidFill>
                  <a:schemeClr val="bg1">
                    <a:lumMod val="65000"/>
                  </a:schemeClr>
                </a:solidFill>
                <a:prstDash val="sysDot"/>
                <a:round/>
              </a:ln>
            </p:spPr>
            <p:style>
              <a:lnRef idx="1">
                <a:schemeClr val="accent1"/>
              </a:lnRef>
              <a:fillRef idx="0">
                <a:schemeClr val="accent1"/>
              </a:fillRef>
              <a:effectRef idx="0">
                <a:schemeClr val="accent1"/>
              </a:effectRef>
              <a:fontRef idx="minor">
                <a:schemeClr val="tx1"/>
              </a:fontRef>
            </p:style>
          </p:cxnSp>
        </p:grpSp>
        <p:grpSp>
          <p:nvGrpSpPr>
            <p:cNvPr id="517" name="Group 516"/>
            <p:cNvGrpSpPr/>
            <p:nvPr/>
          </p:nvGrpSpPr>
          <p:grpSpPr>
            <a:xfrm>
              <a:off x="5342321" y="1411842"/>
              <a:ext cx="2" cy="4237406"/>
              <a:chOff x="3422081" y="1465184"/>
              <a:chExt cx="2" cy="4237406"/>
            </a:xfrm>
          </p:grpSpPr>
          <p:cxnSp>
            <p:nvCxnSpPr>
              <p:cNvPr id="524" name="Straight Connector 523"/>
              <p:cNvCxnSpPr/>
              <p:nvPr/>
            </p:nvCxnSpPr>
            <p:spPr>
              <a:xfrm rot="16200000">
                <a:off x="1429108" y="3709617"/>
                <a:ext cx="3985946" cy="0"/>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525" name="Straight Connector 524"/>
              <p:cNvCxnSpPr/>
              <p:nvPr/>
            </p:nvCxnSpPr>
            <p:spPr>
              <a:xfrm rot="16200000">
                <a:off x="3334453" y="1552814"/>
                <a:ext cx="175259" cy="0"/>
              </a:xfrm>
              <a:prstGeom prst="line">
                <a:avLst/>
              </a:prstGeom>
              <a:solidFill>
                <a:schemeClr val="tx1">
                  <a:lumMod val="65000"/>
                  <a:lumOff val="35000"/>
                </a:schemeClr>
              </a:solidFill>
              <a:ln w="38100" cap="rnd">
                <a:solidFill>
                  <a:schemeClr val="bg1">
                    <a:lumMod val="65000"/>
                  </a:schemeClr>
                </a:solidFill>
                <a:prstDash val="sysDot"/>
                <a:round/>
              </a:ln>
            </p:spPr>
            <p:style>
              <a:lnRef idx="1">
                <a:schemeClr val="accent1"/>
              </a:lnRef>
              <a:fillRef idx="0">
                <a:schemeClr val="accent1"/>
              </a:fillRef>
              <a:effectRef idx="0">
                <a:schemeClr val="accent1"/>
              </a:effectRef>
              <a:fontRef idx="minor">
                <a:schemeClr val="tx1"/>
              </a:fontRef>
            </p:style>
          </p:cxnSp>
        </p:grpSp>
        <p:grpSp>
          <p:nvGrpSpPr>
            <p:cNvPr id="518" name="Group 517"/>
            <p:cNvGrpSpPr/>
            <p:nvPr/>
          </p:nvGrpSpPr>
          <p:grpSpPr>
            <a:xfrm>
              <a:off x="3927988" y="1411842"/>
              <a:ext cx="2" cy="4212468"/>
              <a:chOff x="3287908" y="1465184"/>
              <a:chExt cx="2" cy="4212468"/>
            </a:xfrm>
          </p:grpSpPr>
          <p:cxnSp>
            <p:nvCxnSpPr>
              <p:cNvPr id="522" name="Straight Connector 521"/>
              <p:cNvCxnSpPr/>
              <p:nvPr/>
            </p:nvCxnSpPr>
            <p:spPr>
              <a:xfrm rot="16200000">
                <a:off x="1307404" y="3697148"/>
                <a:ext cx="3961008" cy="0"/>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523" name="Straight Connector 522"/>
              <p:cNvCxnSpPr/>
              <p:nvPr/>
            </p:nvCxnSpPr>
            <p:spPr>
              <a:xfrm rot="16200000">
                <a:off x="3200280" y="1552814"/>
                <a:ext cx="175260" cy="0"/>
              </a:xfrm>
              <a:prstGeom prst="line">
                <a:avLst/>
              </a:prstGeom>
              <a:solidFill>
                <a:schemeClr val="tx1">
                  <a:lumMod val="65000"/>
                  <a:lumOff val="35000"/>
                </a:schemeClr>
              </a:solidFill>
              <a:ln w="38100" cap="rnd">
                <a:solidFill>
                  <a:schemeClr val="bg1">
                    <a:lumMod val="65000"/>
                  </a:schemeClr>
                </a:solidFill>
                <a:prstDash val="sysDot"/>
                <a:round/>
              </a:ln>
            </p:spPr>
            <p:style>
              <a:lnRef idx="1">
                <a:schemeClr val="accent1"/>
              </a:lnRef>
              <a:fillRef idx="0">
                <a:schemeClr val="accent1"/>
              </a:fillRef>
              <a:effectRef idx="0">
                <a:schemeClr val="accent1"/>
              </a:effectRef>
              <a:fontRef idx="minor">
                <a:schemeClr val="tx1"/>
              </a:fontRef>
            </p:style>
          </p:cxnSp>
        </p:grpSp>
        <p:grpSp>
          <p:nvGrpSpPr>
            <p:cNvPr id="519" name="Group 518"/>
            <p:cNvGrpSpPr/>
            <p:nvPr/>
          </p:nvGrpSpPr>
          <p:grpSpPr>
            <a:xfrm>
              <a:off x="3179064" y="1411842"/>
              <a:ext cx="2" cy="4212468"/>
              <a:chOff x="3179064" y="1465184"/>
              <a:chExt cx="2" cy="4212468"/>
            </a:xfrm>
          </p:grpSpPr>
          <p:cxnSp>
            <p:nvCxnSpPr>
              <p:cNvPr id="520" name="Straight Connector 519"/>
              <p:cNvCxnSpPr/>
              <p:nvPr/>
            </p:nvCxnSpPr>
            <p:spPr>
              <a:xfrm rot="16200000">
                <a:off x="1198560" y="3697149"/>
                <a:ext cx="3961007" cy="0"/>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521" name="Straight Connector 520"/>
              <p:cNvCxnSpPr/>
              <p:nvPr/>
            </p:nvCxnSpPr>
            <p:spPr>
              <a:xfrm rot="16200000">
                <a:off x="3091436" y="1552814"/>
                <a:ext cx="175260" cy="0"/>
              </a:xfrm>
              <a:prstGeom prst="line">
                <a:avLst/>
              </a:prstGeom>
              <a:solidFill>
                <a:schemeClr val="tx1">
                  <a:lumMod val="65000"/>
                  <a:lumOff val="35000"/>
                </a:schemeClr>
              </a:solidFill>
              <a:ln w="38100" cap="rnd">
                <a:solidFill>
                  <a:schemeClr val="bg1">
                    <a:lumMod val="65000"/>
                  </a:schemeClr>
                </a:solidFill>
                <a:prstDash val="sysDot"/>
                <a:round/>
              </a:ln>
            </p:spPr>
            <p:style>
              <a:lnRef idx="1">
                <a:schemeClr val="accent1"/>
              </a:lnRef>
              <a:fillRef idx="0">
                <a:schemeClr val="accent1"/>
              </a:fillRef>
              <a:effectRef idx="0">
                <a:schemeClr val="accent1"/>
              </a:effectRef>
              <a:fontRef idx="minor">
                <a:schemeClr val="tx1"/>
              </a:fontRef>
            </p:style>
          </p:cxnSp>
        </p:grpSp>
      </p:grpSp>
      <p:cxnSp>
        <p:nvCxnSpPr>
          <p:cNvPr id="514" name="Straight Connector 513"/>
          <p:cNvCxnSpPr>
            <a:stCxn id="498" idx="0"/>
          </p:cNvCxnSpPr>
          <p:nvPr/>
        </p:nvCxnSpPr>
        <p:spPr>
          <a:xfrm flipH="1" flipV="1">
            <a:off x="1764424" y="2253993"/>
            <a:ext cx="5670" cy="2704047"/>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512" name="Straight Connector 511"/>
          <p:cNvCxnSpPr/>
          <p:nvPr/>
        </p:nvCxnSpPr>
        <p:spPr>
          <a:xfrm flipV="1">
            <a:off x="2724463" y="2275491"/>
            <a:ext cx="0" cy="2704047"/>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510" name="Straight Connector 509"/>
          <p:cNvCxnSpPr/>
          <p:nvPr/>
        </p:nvCxnSpPr>
        <p:spPr>
          <a:xfrm flipV="1">
            <a:off x="2255739" y="2267082"/>
            <a:ext cx="0" cy="2704047"/>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508" name="Straight Connector 507"/>
          <p:cNvCxnSpPr/>
          <p:nvPr/>
        </p:nvCxnSpPr>
        <p:spPr>
          <a:xfrm flipV="1">
            <a:off x="1290559" y="2267082"/>
            <a:ext cx="0" cy="2704047"/>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506" name="Straight Connector 505"/>
          <p:cNvCxnSpPr/>
          <p:nvPr/>
        </p:nvCxnSpPr>
        <p:spPr>
          <a:xfrm flipV="1">
            <a:off x="3188541" y="2275491"/>
            <a:ext cx="0" cy="2704047"/>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grpSp>
        <p:nvGrpSpPr>
          <p:cNvPr id="494" name="Group 493"/>
          <p:cNvGrpSpPr/>
          <p:nvPr/>
        </p:nvGrpSpPr>
        <p:grpSpPr>
          <a:xfrm>
            <a:off x="1046274" y="4971129"/>
            <a:ext cx="2381426" cy="316503"/>
            <a:chOff x="2223532" y="4533556"/>
            <a:chExt cx="3200400" cy="394932"/>
          </a:xfrm>
        </p:grpSpPr>
        <p:sp>
          <p:nvSpPr>
            <p:cNvPr id="496" name="Rounded Rectangle 495"/>
            <p:cNvSpPr/>
            <p:nvPr/>
          </p:nvSpPr>
          <p:spPr>
            <a:xfrm>
              <a:off x="222353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497" name="Rounded Rectangle 496"/>
            <p:cNvSpPr/>
            <p:nvPr/>
          </p:nvSpPr>
          <p:spPr>
            <a:xfrm>
              <a:off x="286361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endParaRPr kumimoji="0" lang="en-US" sz="24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sp>
          <p:nvSpPr>
            <p:cNvPr id="498" name="Rounded Rectangle 497"/>
            <p:cNvSpPr/>
            <p:nvPr/>
          </p:nvSpPr>
          <p:spPr>
            <a:xfrm>
              <a:off x="350369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endParaRPr kumimoji="0" lang="en-US" sz="24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sp>
          <p:nvSpPr>
            <p:cNvPr id="499" name="Rounded Rectangle 498"/>
            <p:cNvSpPr/>
            <p:nvPr/>
          </p:nvSpPr>
          <p:spPr>
            <a:xfrm>
              <a:off x="414377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endParaRPr kumimoji="0" lang="en-US" sz="24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sp>
          <p:nvSpPr>
            <p:cNvPr id="500" name="Rounded Rectangle 499"/>
            <p:cNvSpPr/>
            <p:nvPr/>
          </p:nvSpPr>
          <p:spPr>
            <a:xfrm>
              <a:off x="478385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endParaRPr kumimoji="0" lang="en-US" sz="24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grpSp>
      <p:sp>
        <p:nvSpPr>
          <p:cNvPr id="495" name="Rounded Rectangle 494"/>
          <p:cNvSpPr/>
          <p:nvPr/>
        </p:nvSpPr>
        <p:spPr>
          <a:xfrm>
            <a:off x="366364" y="2590637"/>
            <a:ext cx="383855" cy="2265404"/>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Row Decoder</a:t>
            </a:r>
          </a:p>
        </p:txBody>
      </p:sp>
      <p:sp>
        <p:nvSpPr>
          <p:cNvPr id="542" name="Oval 541"/>
          <p:cNvSpPr/>
          <p:nvPr/>
        </p:nvSpPr>
        <p:spPr>
          <a:xfrm>
            <a:off x="1048803" y="2589518"/>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3" name="Oval 542"/>
          <p:cNvSpPr/>
          <p:nvPr/>
        </p:nvSpPr>
        <p:spPr>
          <a:xfrm>
            <a:off x="1525088" y="2589518"/>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4" name="Oval 543"/>
          <p:cNvSpPr/>
          <p:nvPr/>
        </p:nvSpPr>
        <p:spPr>
          <a:xfrm>
            <a:off x="2001373" y="2589518"/>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5" name="Oval 544"/>
          <p:cNvSpPr/>
          <p:nvPr/>
        </p:nvSpPr>
        <p:spPr>
          <a:xfrm>
            <a:off x="2477659" y="2589518"/>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6" name="Oval 545"/>
          <p:cNvSpPr/>
          <p:nvPr/>
        </p:nvSpPr>
        <p:spPr>
          <a:xfrm>
            <a:off x="2953944" y="2589518"/>
            <a:ext cx="476285" cy="512967"/>
          </a:xfrm>
          <a:prstGeom prst="ellipse">
            <a:avLst/>
          </a:prstGeom>
          <a:solidFill>
            <a:srgbClr val="C00000"/>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3" name="Chord 552"/>
          <p:cNvSpPr/>
          <p:nvPr/>
        </p:nvSpPr>
        <p:spPr>
          <a:xfrm>
            <a:off x="1048803" y="2589517"/>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4" name="Chord 553"/>
          <p:cNvSpPr/>
          <p:nvPr/>
        </p:nvSpPr>
        <p:spPr>
          <a:xfrm>
            <a:off x="1525088" y="2589517"/>
            <a:ext cx="476285" cy="512967"/>
          </a:xfrm>
          <a:prstGeom prst="chord">
            <a:avLst>
              <a:gd name="adj1" fmla="val 12747321"/>
              <a:gd name="adj2" fmla="val 1965980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5" name="Chord 554"/>
          <p:cNvSpPr/>
          <p:nvPr/>
        </p:nvSpPr>
        <p:spPr>
          <a:xfrm>
            <a:off x="2001373" y="2589517"/>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6" name="Chord 555"/>
          <p:cNvSpPr/>
          <p:nvPr/>
        </p:nvSpPr>
        <p:spPr>
          <a:xfrm>
            <a:off x="2477658" y="2589517"/>
            <a:ext cx="476285" cy="512967"/>
          </a:xfrm>
          <a:prstGeom prst="chord">
            <a:avLst>
              <a:gd name="adj1" fmla="val 12350173"/>
              <a:gd name="adj2" fmla="val 200350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7" name="Chord 556"/>
          <p:cNvSpPr/>
          <p:nvPr/>
        </p:nvSpPr>
        <p:spPr>
          <a:xfrm>
            <a:off x="2953944" y="2589517"/>
            <a:ext cx="476285" cy="512967"/>
          </a:xfrm>
          <a:prstGeom prst="chord">
            <a:avLst>
              <a:gd name="adj1" fmla="val 11541880"/>
              <a:gd name="adj2" fmla="val 20869922"/>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0" name="Oval 559"/>
          <p:cNvSpPr/>
          <p:nvPr/>
        </p:nvSpPr>
        <p:spPr>
          <a:xfrm>
            <a:off x="1525823" y="2589040"/>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1" name="Oval 560"/>
          <p:cNvSpPr/>
          <p:nvPr/>
        </p:nvSpPr>
        <p:spPr>
          <a:xfrm>
            <a:off x="2002108" y="2589040"/>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2" name="Oval 561"/>
          <p:cNvSpPr/>
          <p:nvPr/>
        </p:nvSpPr>
        <p:spPr>
          <a:xfrm>
            <a:off x="2478394" y="2589040"/>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3" name="Oval 562"/>
          <p:cNvSpPr/>
          <p:nvPr/>
        </p:nvSpPr>
        <p:spPr>
          <a:xfrm>
            <a:off x="2954679" y="2589040"/>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4" name="Content Placeholder 3"/>
          <p:cNvSpPr txBox="1">
            <a:spLocks/>
          </p:cNvSpPr>
          <p:nvPr/>
        </p:nvSpPr>
        <p:spPr>
          <a:xfrm>
            <a:off x="6271636" y="3870094"/>
            <a:ext cx="1908747" cy="70814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srgbClr val="980616"/>
                </a:solidFill>
                <a:effectLst/>
                <a:uLnTx/>
                <a:uFillTx/>
                <a:latin typeface="Cambria" panose="02040503050406030204" pitchFamily="18" charset="0"/>
                <a:ea typeface="+mn-ea"/>
                <a:cs typeface="+mn-cs"/>
              </a:rPr>
              <a:t>Fails with refresh interval </a:t>
            </a:r>
            <a:r>
              <a:rPr kumimoji="0" lang="en-US" sz="2400" b="1" i="0" u="none" strike="noStrike" kern="1200" cap="none" spc="0" normalizeH="0" baseline="0" noProof="0" dirty="0">
                <a:ln>
                  <a:noFill/>
                </a:ln>
                <a:solidFill>
                  <a:srgbClr val="980616"/>
                </a:solidFill>
                <a:effectLst/>
                <a:uLnTx/>
                <a:uFillTx/>
                <a:latin typeface="Cambria" panose="02040503050406030204" pitchFamily="18" charset="0"/>
                <a:ea typeface="+mn-ea"/>
                <a:cs typeface="+mn-cs"/>
              </a:rPr>
              <a:t>N</a:t>
            </a:r>
          </a:p>
        </p:txBody>
      </p:sp>
      <p:cxnSp>
        <p:nvCxnSpPr>
          <p:cNvPr id="205" name="Straight Arrow Connector 204"/>
          <p:cNvCxnSpPr/>
          <p:nvPr/>
        </p:nvCxnSpPr>
        <p:spPr>
          <a:xfrm flipH="1" flipV="1">
            <a:off x="5925504" y="4097053"/>
            <a:ext cx="662628" cy="149518"/>
          </a:xfrm>
          <a:prstGeom prst="straightConnector1">
            <a:avLst/>
          </a:prstGeom>
          <a:ln w="76200">
            <a:solidFill>
              <a:srgbClr val="C00000"/>
            </a:solidFill>
            <a:tailEnd type="triangle"/>
          </a:ln>
        </p:spPr>
        <p:style>
          <a:lnRef idx="1">
            <a:schemeClr val="dk1"/>
          </a:lnRef>
          <a:fillRef idx="0">
            <a:schemeClr val="dk1"/>
          </a:fillRef>
          <a:effectRef idx="0">
            <a:schemeClr val="dk1"/>
          </a:effectRef>
          <a:fontRef idx="minor">
            <a:schemeClr val="tx1"/>
          </a:fontRef>
        </p:style>
      </p:cxnSp>
      <p:sp>
        <p:nvSpPr>
          <p:cNvPr id="207" name="Content Placeholder 3"/>
          <p:cNvSpPr txBox="1">
            <a:spLocks/>
          </p:cNvSpPr>
          <p:nvPr/>
        </p:nvSpPr>
        <p:spPr>
          <a:xfrm>
            <a:off x="6497873" y="2142419"/>
            <a:ext cx="2151006" cy="105900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Can handle a longer refresh interval</a:t>
            </a:r>
          </a:p>
        </p:txBody>
      </p:sp>
      <p:cxnSp>
        <p:nvCxnSpPr>
          <p:cNvPr id="208" name="Straight Arrow Connector 207"/>
          <p:cNvCxnSpPr>
            <a:cxnSpLocks/>
            <a:stCxn id="207" idx="1"/>
          </p:cNvCxnSpPr>
          <p:nvPr/>
        </p:nvCxnSpPr>
        <p:spPr>
          <a:xfrm flipH="1">
            <a:off x="5886249" y="2671920"/>
            <a:ext cx="611624" cy="57166"/>
          </a:xfrm>
          <a:prstGeom prst="straightConnector1">
            <a:avLst/>
          </a:prstGeom>
          <a:ln w="76200">
            <a:solidFill>
              <a:schemeClr val="accent6">
                <a:lumMod val="75000"/>
              </a:schemeClr>
            </a:solidFill>
            <a:tailEnd type="triangle"/>
          </a:ln>
        </p:spPr>
        <p:style>
          <a:lnRef idx="1">
            <a:schemeClr val="dk1"/>
          </a:lnRef>
          <a:fillRef idx="0">
            <a:schemeClr val="dk1"/>
          </a:fillRef>
          <a:effectRef idx="0">
            <a:schemeClr val="dk1"/>
          </a:effectRef>
          <a:fontRef idx="minor">
            <a:schemeClr val="tx1"/>
          </a:fontRef>
        </p:style>
      </p:cxnSp>
      <p:grpSp>
        <p:nvGrpSpPr>
          <p:cNvPr id="317" name="Group 316"/>
          <p:cNvGrpSpPr/>
          <p:nvPr/>
        </p:nvGrpSpPr>
        <p:grpSpPr>
          <a:xfrm>
            <a:off x="3416314" y="4979538"/>
            <a:ext cx="2381426" cy="316503"/>
            <a:chOff x="2223532" y="4533556"/>
            <a:chExt cx="3200400" cy="394932"/>
          </a:xfrm>
        </p:grpSpPr>
        <p:sp>
          <p:nvSpPr>
            <p:cNvPr id="318" name="Rounded Rectangle 317"/>
            <p:cNvSpPr/>
            <p:nvPr/>
          </p:nvSpPr>
          <p:spPr>
            <a:xfrm>
              <a:off x="222353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endParaRPr kumimoji="0" lang="en-US" sz="24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sp>
          <p:nvSpPr>
            <p:cNvPr id="319" name="Rounded Rectangle 318"/>
            <p:cNvSpPr/>
            <p:nvPr/>
          </p:nvSpPr>
          <p:spPr>
            <a:xfrm>
              <a:off x="286361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endParaRPr kumimoji="0" lang="en-US" sz="24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sp>
          <p:nvSpPr>
            <p:cNvPr id="320" name="Rounded Rectangle 319"/>
            <p:cNvSpPr/>
            <p:nvPr/>
          </p:nvSpPr>
          <p:spPr>
            <a:xfrm>
              <a:off x="350369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endParaRPr kumimoji="0" lang="en-US" sz="24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sp>
          <p:nvSpPr>
            <p:cNvPr id="321" name="Rounded Rectangle 320"/>
            <p:cNvSpPr/>
            <p:nvPr/>
          </p:nvSpPr>
          <p:spPr>
            <a:xfrm>
              <a:off x="414377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322" name="Rounded Rectangle 321"/>
            <p:cNvSpPr/>
            <p:nvPr/>
          </p:nvSpPr>
          <p:spPr>
            <a:xfrm>
              <a:off x="478385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grpSp>
      <p:sp>
        <p:nvSpPr>
          <p:cNvPr id="559" name="Oval 558"/>
          <p:cNvSpPr/>
          <p:nvPr/>
        </p:nvSpPr>
        <p:spPr>
          <a:xfrm>
            <a:off x="1049538" y="2589040"/>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0" name="Oval 349"/>
          <p:cNvSpPr/>
          <p:nvPr/>
        </p:nvSpPr>
        <p:spPr>
          <a:xfrm>
            <a:off x="1527256" y="3166087"/>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1" name="Chord 350"/>
          <p:cNvSpPr/>
          <p:nvPr/>
        </p:nvSpPr>
        <p:spPr>
          <a:xfrm>
            <a:off x="1527256" y="3166086"/>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2" name="Oval 351"/>
          <p:cNvSpPr/>
          <p:nvPr/>
        </p:nvSpPr>
        <p:spPr>
          <a:xfrm>
            <a:off x="1527991" y="3165609"/>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4" name="Oval 353"/>
          <p:cNvSpPr/>
          <p:nvPr/>
        </p:nvSpPr>
        <p:spPr>
          <a:xfrm>
            <a:off x="3907493" y="3184710"/>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5" name="Chord 354"/>
          <p:cNvSpPr/>
          <p:nvPr/>
        </p:nvSpPr>
        <p:spPr>
          <a:xfrm>
            <a:off x="3907493" y="3184709"/>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6" name="Oval 355"/>
          <p:cNvSpPr/>
          <p:nvPr/>
        </p:nvSpPr>
        <p:spPr>
          <a:xfrm>
            <a:off x="3908228" y="3184232"/>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8" name="Oval 357"/>
          <p:cNvSpPr/>
          <p:nvPr/>
        </p:nvSpPr>
        <p:spPr>
          <a:xfrm>
            <a:off x="4873153" y="4381019"/>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9" name="Chord 358"/>
          <p:cNvSpPr/>
          <p:nvPr/>
        </p:nvSpPr>
        <p:spPr>
          <a:xfrm>
            <a:off x="4873153" y="4381018"/>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0" name="Oval 359"/>
          <p:cNvSpPr/>
          <p:nvPr/>
        </p:nvSpPr>
        <p:spPr>
          <a:xfrm>
            <a:off x="4873888" y="4380541"/>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2" name="Oval 361"/>
          <p:cNvSpPr/>
          <p:nvPr/>
        </p:nvSpPr>
        <p:spPr>
          <a:xfrm>
            <a:off x="2498772" y="4341617"/>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3" name="Chord 362"/>
          <p:cNvSpPr/>
          <p:nvPr/>
        </p:nvSpPr>
        <p:spPr>
          <a:xfrm>
            <a:off x="2498772" y="4341616"/>
            <a:ext cx="476285" cy="512967"/>
          </a:xfrm>
          <a:prstGeom prst="chord">
            <a:avLst>
              <a:gd name="adj1" fmla="val 11424034"/>
              <a:gd name="adj2" fmla="val 20947182"/>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4" name="Oval 363"/>
          <p:cNvSpPr/>
          <p:nvPr/>
        </p:nvSpPr>
        <p:spPr>
          <a:xfrm>
            <a:off x="2499507" y="4341139"/>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6" name="Oval 365"/>
          <p:cNvSpPr/>
          <p:nvPr/>
        </p:nvSpPr>
        <p:spPr>
          <a:xfrm>
            <a:off x="1057598" y="4337806"/>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7" name="Chord 366"/>
          <p:cNvSpPr/>
          <p:nvPr/>
        </p:nvSpPr>
        <p:spPr>
          <a:xfrm>
            <a:off x="1057598" y="4337805"/>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8" name="Oval 367"/>
          <p:cNvSpPr/>
          <p:nvPr/>
        </p:nvSpPr>
        <p:spPr>
          <a:xfrm>
            <a:off x="1058333" y="4337328"/>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0" name="Oval 369"/>
          <p:cNvSpPr/>
          <p:nvPr/>
        </p:nvSpPr>
        <p:spPr>
          <a:xfrm>
            <a:off x="1065013" y="3743042"/>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1" name="Chord 370"/>
          <p:cNvSpPr/>
          <p:nvPr/>
        </p:nvSpPr>
        <p:spPr>
          <a:xfrm>
            <a:off x="1065013" y="3743041"/>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2" name="Oval 371"/>
          <p:cNvSpPr/>
          <p:nvPr/>
        </p:nvSpPr>
        <p:spPr>
          <a:xfrm>
            <a:off x="1065748" y="3742564"/>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4" name="Oval 373"/>
          <p:cNvSpPr/>
          <p:nvPr/>
        </p:nvSpPr>
        <p:spPr>
          <a:xfrm>
            <a:off x="3430559" y="3757969"/>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5" name="Chord 374"/>
          <p:cNvSpPr/>
          <p:nvPr/>
        </p:nvSpPr>
        <p:spPr>
          <a:xfrm>
            <a:off x="3430559" y="3757968"/>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6" name="Oval 375"/>
          <p:cNvSpPr/>
          <p:nvPr/>
        </p:nvSpPr>
        <p:spPr>
          <a:xfrm>
            <a:off x="3431294" y="3757491"/>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8" name="Oval 377"/>
          <p:cNvSpPr/>
          <p:nvPr/>
        </p:nvSpPr>
        <p:spPr>
          <a:xfrm>
            <a:off x="3906843" y="3748347"/>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9" name="Chord 378"/>
          <p:cNvSpPr/>
          <p:nvPr/>
        </p:nvSpPr>
        <p:spPr>
          <a:xfrm>
            <a:off x="3906843" y="3748346"/>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0" name="Oval 379"/>
          <p:cNvSpPr/>
          <p:nvPr/>
        </p:nvSpPr>
        <p:spPr>
          <a:xfrm>
            <a:off x="3907578" y="3747869"/>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2" name="Oval 381"/>
          <p:cNvSpPr/>
          <p:nvPr/>
        </p:nvSpPr>
        <p:spPr>
          <a:xfrm>
            <a:off x="2498772" y="3765538"/>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3" name="Chord 382"/>
          <p:cNvSpPr/>
          <p:nvPr/>
        </p:nvSpPr>
        <p:spPr>
          <a:xfrm>
            <a:off x="2498772" y="3765537"/>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4" name="Oval 383"/>
          <p:cNvSpPr/>
          <p:nvPr/>
        </p:nvSpPr>
        <p:spPr>
          <a:xfrm>
            <a:off x="2499507" y="3765060"/>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6" name="Oval 105"/>
          <p:cNvSpPr/>
          <p:nvPr/>
        </p:nvSpPr>
        <p:spPr>
          <a:xfrm>
            <a:off x="3435864" y="2594924"/>
            <a:ext cx="476285" cy="512967"/>
          </a:xfrm>
          <a:prstGeom prst="ellipse">
            <a:avLst/>
          </a:prstGeom>
          <a:solidFill>
            <a:srgbClr val="C00000"/>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7" name="Chord 106"/>
          <p:cNvSpPr/>
          <p:nvPr/>
        </p:nvSpPr>
        <p:spPr>
          <a:xfrm>
            <a:off x="3435864" y="2594923"/>
            <a:ext cx="476285" cy="512967"/>
          </a:xfrm>
          <a:prstGeom prst="chord">
            <a:avLst>
              <a:gd name="adj1" fmla="val 10745381"/>
              <a:gd name="adj2" fmla="val 66455"/>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8" name="Oval 107"/>
          <p:cNvSpPr/>
          <p:nvPr/>
        </p:nvSpPr>
        <p:spPr>
          <a:xfrm>
            <a:off x="3436599" y="2594446"/>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0" name="Oval 109"/>
          <p:cNvSpPr/>
          <p:nvPr/>
        </p:nvSpPr>
        <p:spPr>
          <a:xfrm>
            <a:off x="4385014" y="3185527"/>
            <a:ext cx="476285" cy="512967"/>
          </a:xfrm>
          <a:prstGeom prst="ellipse">
            <a:avLst/>
          </a:prstGeom>
          <a:solidFill>
            <a:srgbClr val="C00000"/>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1" name="Chord 110"/>
          <p:cNvSpPr/>
          <p:nvPr/>
        </p:nvSpPr>
        <p:spPr>
          <a:xfrm>
            <a:off x="4385014" y="3185526"/>
            <a:ext cx="476285" cy="512967"/>
          </a:xfrm>
          <a:prstGeom prst="chord">
            <a:avLst>
              <a:gd name="adj1" fmla="val 10745381"/>
              <a:gd name="adj2" fmla="val 66455"/>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2" name="Oval 111"/>
          <p:cNvSpPr/>
          <p:nvPr/>
        </p:nvSpPr>
        <p:spPr>
          <a:xfrm>
            <a:off x="4385749" y="3185049"/>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4" name="Oval 113"/>
          <p:cNvSpPr/>
          <p:nvPr/>
        </p:nvSpPr>
        <p:spPr>
          <a:xfrm>
            <a:off x="1537696" y="3740159"/>
            <a:ext cx="476285" cy="512967"/>
          </a:xfrm>
          <a:prstGeom prst="ellipse">
            <a:avLst/>
          </a:prstGeom>
          <a:solidFill>
            <a:srgbClr val="C00000"/>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5" name="Chord 114"/>
          <p:cNvSpPr/>
          <p:nvPr/>
        </p:nvSpPr>
        <p:spPr>
          <a:xfrm>
            <a:off x="1537696" y="3740158"/>
            <a:ext cx="476285" cy="512967"/>
          </a:xfrm>
          <a:prstGeom prst="chord">
            <a:avLst>
              <a:gd name="adj1" fmla="val 10745381"/>
              <a:gd name="adj2" fmla="val 66455"/>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6" name="Oval 115"/>
          <p:cNvSpPr/>
          <p:nvPr/>
        </p:nvSpPr>
        <p:spPr>
          <a:xfrm>
            <a:off x="1538431" y="3739681"/>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8" name="Oval 117"/>
          <p:cNvSpPr/>
          <p:nvPr/>
        </p:nvSpPr>
        <p:spPr>
          <a:xfrm>
            <a:off x="3903420" y="4339820"/>
            <a:ext cx="476285" cy="512967"/>
          </a:xfrm>
          <a:prstGeom prst="ellipse">
            <a:avLst/>
          </a:prstGeom>
          <a:solidFill>
            <a:srgbClr val="C00000"/>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9" name="Chord 118"/>
          <p:cNvSpPr/>
          <p:nvPr/>
        </p:nvSpPr>
        <p:spPr>
          <a:xfrm>
            <a:off x="3903420" y="4339819"/>
            <a:ext cx="476285" cy="512967"/>
          </a:xfrm>
          <a:prstGeom prst="chord">
            <a:avLst>
              <a:gd name="adj1" fmla="val 10745381"/>
              <a:gd name="adj2" fmla="val 66455"/>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0" name="Oval 119"/>
          <p:cNvSpPr/>
          <p:nvPr/>
        </p:nvSpPr>
        <p:spPr>
          <a:xfrm>
            <a:off x="3904155" y="4339342"/>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2" name="Oval 121"/>
          <p:cNvSpPr/>
          <p:nvPr/>
        </p:nvSpPr>
        <p:spPr>
          <a:xfrm>
            <a:off x="2014971" y="4336332"/>
            <a:ext cx="476285" cy="512967"/>
          </a:xfrm>
          <a:prstGeom prst="ellipse">
            <a:avLst/>
          </a:prstGeom>
          <a:solidFill>
            <a:srgbClr val="C00000"/>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3" name="Chord 122"/>
          <p:cNvSpPr/>
          <p:nvPr/>
        </p:nvSpPr>
        <p:spPr>
          <a:xfrm>
            <a:off x="2014971" y="4336331"/>
            <a:ext cx="476285" cy="512967"/>
          </a:xfrm>
          <a:prstGeom prst="chord">
            <a:avLst>
              <a:gd name="adj1" fmla="val 10745381"/>
              <a:gd name="adj2" fmla="val 66455"/>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4" name="Oval 123"/>
          <p:cNvSpPr/>
          <p:nvPr/>
        </p:nvSpPr>
        <p:spPr>
          <a:xfrm>
            <a:off x="2015706" y="4335854"/>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6" name="Oval 125"/>
          <p:cNvSpPr/>
          <p:nvPr/>
        </p:nvSpPr>
        <p:spPr>
          <a:xfrm>
            <a:off x="5352152" y="3771986"/>
            <a:ext cx="476285" cy="512967"/>
          </a:xfrm>
          <a:prstGeom prst="ellipse">
            <a:avLst/>
          </a:prstGeom>
          <a:solidFill>
            <a:srgbClr val="C00000"/>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7" name="Chord 126"/>
          <p:cNvSpPr/>
          <p:nvPr/>
        </p:nvSpPr>
        <p:spPr>
          <a:xfrm>
            <a:off x="5352152" y="3771985"/>
            <a:ext cx="476285" cy="512967"/>
          </a:xfrm>
          <a:prstGeom prst="chord">
            <a:avLst>
              <a:gd name="adj1" fmla="val 10745381"/>
              <a:gd name="adj2" fmla="val 66455"/>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8" name="Oval 127"/>
          <p:cNvSpPr/>
          <p:nvPr/>
        </p:nvSpPr>
        <p:spPr>
          <a:xfrm>
            <a:off x="5352887" y="3771508"/>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0" name="Oval 129"/>
          <p:cNvSpPr/>
          <p:nvPr/>
        </p:nvSpPr>
        <p:spPr>
          <a:xfrm>
            <a:off x="4881780" y="3188631"/>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1" name="Chord 130"/>
          <p:cNvSpPr/>
          <p:nvPr/>
        </p:nvSpPr>
        <p:spPr>
          <a:xfrm>
            <a:off x="4881780" y="3188630"/>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2" name="Oval 131"/>
          <p:cNvSpPr/>
          <p:nvPr/>
        </p:nvSpPr>
        <p:spPr>
          <a:xfrm>
            <a:off x="4882515" y="3188153"/>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4" name="Oval 133"/>
          <p:cNvSpPr/>
          <p:nvPr/>
        </p:nvSpPr>
        <p:spPr>
          <a:xfrm>
            <a:off x="5346458" y="2591662"/>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5" name="Chord 134"/>
          <p:cNvSpPr/>
          <p:nvPr/>
        </p:nvSpPr>
        <p:spPr>
          <a:xfrm>
            <a:off x="5346458" y="2591661"/>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6" name="Oval 135"/>
          <p:cNvSpPr/>
          <p:nvPr/>
        </p:nvSpPr>
        <p:spPr>
          <a:xfrm>
            <a:off x="5347193" y="2591184"/>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8" name="Oval 137"/>
          <p:cNvSpPr/>
          <p:nvPr/>
        </p:nvSpPr>
        <p:spPr>
          <a:xfrm>
            <a:off x="1540664" y="4344362"/>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9" name="Chord 138"/>
          <p:cNvSpPr/>
          <p:nvPr/>
        </p:nvSpPr>
        <p:spPr>
          <a:xfrm>
            <a:off x="1540664" y="4344361"/>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0" name="Oval 139"/>
          <p:cNvSpPr/>
          <p:nvPr/>
        </p:nvSpPr>
        <p:spPr>
          <a:xfrm>
            <a:off x="1541399" y="4343884"/>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2" name="Oval 141"/>
          <p:cNvSpPr/>
          <p:nvPr/>
        </p:nvSpPr>
        <p:spPr>
          <a:xfrm>
            <a:off x="3906201" y="2597747"/>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3" name="Chord 142"/>
          <p:cNvSpPr/>
          <p:nvPr/>
        </p:nvSpPr>
        <p:spPr>
          <a:xfrm>
            <a:off x="3906201" y="2597746"/>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4" name="Oval 143"/>
          <p:cNvSpPr/>
          <p:nvPr/>
        </p:nvSpPr>
        <p:spPr>
          <a:xfrm>
            <a:off x="3906936" y="2597269"/>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6" name="Oval 145"/>
          <p:cNvSpPr/>
          <p:nvPr/>
        </p:nvSpPr>
        <p:spPr>
          <a:xfrm>
            <a:off x="4387855" y="4350047"/>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7" name="Chord 146"/>
          <p:cNvSpPr/>
          <p:nvPr/>
        </p:nvSpPr>
        <p:spPr>
          <a:xfrm>
            <a:off x="4387855" y="4350046"/>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8" name="Oval 147"/>
          <p:cNvSpPr/>
          <p:nvPr/>
        </p:nvSpPr>
        <p:spPr>
          <a:xfrm>
            <a:off x="4388590" y="4349569"/>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0" name="Oval 149"/>
          <p:cNvSpPr/>
          <p:nvPr/>
        </p:nvSpPr>
        <p:spPr>
          <a:xfrm>
            <a:off x="2950156" y="3167552"/>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1" name="Chord 150"/>
          <p:cNvSpPr/>
          <p:nvPr/>
        </p:nvSpPr>
        <p:spPr>
          <a:xfrm>
            <a:off x="2950156" y="3167551"/>
            <a:ext cx="476285" cy="512967"/>
          </a:xfrm>
          <a:prstGeom prst="chord">
            <a:avLst>
              <a:gd name="adj1" fmla="val 12511964"/>
              <a:gd name="adj2" fmla="val 19955657"/>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2" name="Oval 151"/>
          <p:cNvSpPr/>
          <p:nvPr/>
        </p:nvSpPr>
        <p:spPr>
          <a:xfrm>
            <a:off x="2950891" y="3167074"/>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4" name="Oval 153"/>
          <p:cNvSpPr/>
          <p:nvPr/>
        </p:nvSpPr>
        <p:spPr>
          <a:xfrm>
            <a:off x="2005469" y="3163840"/>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5" name="Chord 154"/>
          <p:cNvSpPr/>
          <p:nvPr/>
        </p:nvSpPr>
        <p:spPr>
          <a:xfrm>
            <a:off x="2005469" y="3163839"/>
            <a:ext cx="476285" cy="512967"/>
          </a:xfrm>
          <a:prstGeom prst="chord">
            <a:avLst>
              <a:gd name="adj1" fmla="val 13083115"/>
              <a:gd name="adj2" fmla="val 19328634"/>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6" name="Oval 155"/>
          <p:cNvSpPr/>
          <p:nvPr/>
        </p:nvSpPr>
        <p:spPr>
          <a:xfrm>
            <a:off x="2006204" y="3163362"/>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8" name="Oval 157"/>
          <p:cNvSpPr/>
          <p:nvPr/>
        </p:nvSpPr>
        <p:spPr>
          <a:xfrm>
            <a:off x="2005375" y="3738725"/>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9" name="Chord 158"/>
          <p:cNvSpPr/>
          <p:nvPr/>
        </p:nvSpPr>
        <p:spPr>
          <a:xfrm>
            <a:off x="2005375" y="3738724"/>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0" name="Oval 159"/>
          <p:cNvSpPr/>
          <p:nvPr/>
        </p:nvSpPr>
        <p:spPr>
          <a:xfrm>
            <a:off x="2006110" y="3738247"/>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2" name="Oval 161"/>
          <p:cNvSpPr/>
          <p:nvPr/>
        </p:nvSpPr>
        <p:spPr>
          <a:xfrm>
            <a:off x="2965765" y="4342740"/>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3" name="Chord 162"/>
          <p:cNvSpPr/>
          <p:nvPr/>
        </p:nvSpPr>
        <p:spPr>
          <a:xfrm>
            <a:off x="2965765" y="4342739"/>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4" name="Oval 163"/>
          <p:cNvSpPr/>
          <p:nvPr/>
        </p:nvSpPr>
        <p:spPr>
          <a:xfrm>
            <a:off x="2966500" y="4342262"/>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6" name="Oval 165"/>
          <p:cNvSpPr/>
          <p:nvPr/>
        </p:nvSpPr>
        <p:spPr>
          <a:xfrm>
            <a:off x="4876602" y="2587263"/>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7" name="Chord 166"/>
          <p:cNvSpPr/>
          <p:nvPr/>
        </p:nvSpPr>
        <p:spPr>
          <a:xfrm>
            <a:off x="4876602" y="2587262"/>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8" name="Oval 167"/>
          <p:cNvSpPr/>
          <p:nvPr/>
        </p:nvSpPr>
        <p:spPr>
          <a:xfrm>
            <a:off x="4877337" y="2586785"/>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0" name="Oval 169"/>
          <p:cNvSpPr/>
          <p:nvPr/>
        </p:nvSpPr>
        <p:spPr>
          <a:xfrm>
            <a:off x="5349254" y="3188230"/>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3" name="Chord 172"/>
          <p:cNvSpPr/>
          <p:nvPr/>
        </p:nvSpPr>
        <p:spPr>
          <a:xfrm>
            <a:off x="5349254" y="3188229"/>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4" name="Oval 173"/>
          <p:cNvSpPr/>
          <p:nvPr/>
        </p:nvSpPr>
        <p:spPr>
          <a:xfrm>
            <a:off x="5349989" y="3187752"/>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6" name="Oval 175"/>
          <p:cNvSpPr/>
          <p:nvPr/>
        </p:nvSpPr>
        <p:spPr>
          <a:xfrm>
            <a:off x="4380160" y="3763797"/>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7" name="Chord 176"/>
          <p:cNvSpPr/>
          <p:nvPr/>
        </p:nvSpPr>
        <p:spPr>
          <a:xfrm>
            <a:off x="4380160" y="3763796"/>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8" name="Oval 177"/>
          <p:cNvSpPr/>
          <p:nvPr/>
        </p:nvSpPr>
        <p:spPr>
          <a:xfrm>
            <a:off x="4380895" y="3763319"/>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0" name="Oval 179"/>
          <p:cNvSpPr/>
          <p:nvPr/>
        </p:nvSpPr>
        <p:spPr>
          <a:xfrm>
            <a:off x="3431652" y="4335854"/>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1" name="Chord 180"/>
          <p:cNvSpPr/>
          <p:nvPr/>
        </p:nvSpPr>
        <p:spPr>
          <a:xfrm>
            <a:off x="3431652" y="4335853"/>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2" name="Oval 181"/>
          <p:cNvSpPr/>
          <p:nvPr/>
        </p:nvSpPr>
        <p:spPr>
          <a:xfrm>
            <a:off x="3432387" y="4335376"/>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4" name="Oval 183"/>
          <p:cNvSpPr/>
          <p:nvPr/>
        </p:nvSpPr>
        <p:spPr>
          <a:xfrm>
            <a:off x="5343490" y="4370288"/>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5" name="Chord 184"/>
          <p:cNvSpPr/>
          <p:nvPr/>
        </p:nvSpPr>
        <p:spPr>
          <a:xfrm>
            <a:off x="5343490" y="4370287"/>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6" name="Oval 185"/>
          <p:cNvSpPr/>
          <p:nvPr/>
        </p:nvSpPr>
        <p:spPr>
          <a:xfrm>
            <a:off x="5344225" y="4369810"/>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8" name="Oval 187"/>
          <p:cNvSpPr/>
          <p:nvPr/>
        </p:nvSpPr>
        <p:spPr>
          <a:xfrm>
            <a:off x="2472338" y="3173042"/>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9" name="Chord 188"/>
          <p:cNvSpPr/>
          <p:nvPr/>
        </p:nvSpPr>
        <p:spPr>
          <a:xfrm>
            <a:off x="2472338" y="3173041"/>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0" name="Oval 189"/>
          <p:cNvSpPr/>
          <p:nvPr/>
        </p:nvSpPr>
        <p:spPr>
          <a:xfrm>
            <a:off x="2473073" y="3172564"/>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2" name="Oval 191"/>
          <p:cNvSpPr/>
          <p:nvPr/>
        </p:nvSpPr>
        <p:spPr>
          <a:xfrm>
            <a:off x="4867885" y="3776948"/>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3" name="Chord 192"/>
          <p:cNvSpPr/>
          <p:nvPr/>
        </p:nvSpPr>
        <p:spPr>
          <a:xfrm>
            <a:off x="4867885" y="3776947"/>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4" name="Oval 193"/>
          <p:cNvSpPr/>
          <p:nvPr/>
        </p:nvSpPr>
        <p:spPr>
          <a:xfrm>
            <a:off x="4868620" y="3776470"/>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6" name="Oval 195"/>
          <p:cNvSpPr/>
          <p:nvPr/>
        </p:nvSpPr>
        <p:spPr>
          <a:xfrm>
            <a:off x="1046659" y="3165240"/>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7" name="Chord 196"/>
          <p:cNvSpPr/>
          <p:nvPr/>
        </p:nvSpPr>
        <p:spPr>
          <a:xfrm>
            <a:off x="1046659" y="3165239"/>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8" name="Oval 197"/>
          <p:cNvSpPr/>
          <p:nvPr/>
        </p:nvSpPr>
        <p:spPr>
          <a:xfrm>
            <a:off x="1047394" y="3164762"/>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0" name="Oval 199"/>
          <p:cNvSpPr/>
          <p:nvPr/>
        </p:nvSpPr>
        <p:spPr>
          <a:xfrm>
            <a:off x="4384194" y="2597739"/>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1" name="Chord 200"/>
          <p:cNvSpPr/>
          <p:nvPr/>
        </p:nvSpPr>
        <p:spPr>
          <a:xfrm>
            <a:off x="4384194" y="2597738"/>
            <a:ext cx="476285" cy="512967"/>
          </a:xfrm>
          <a:prstGeom prst="chord">
            <a:avLst>
              <a:gd name="adj1" fmla="val 12931907"/>
              <a:gd name="adj2" fmla="val 19491954"/>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2" name="Oval 201"/>
          <p:cNvSpPr/>
          <p:nvPr/>
        </p:nvSpPr>
        <p:spPr>
          <a:xfrm>
            <a:off x="4384929" y="2597261"/>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6" name="Oval 205"/>
          <p:cNvSpPr/>
          <p:nvPr/>
        </p:nvSpPr>
        <p:spPr>
          <a:xfrm>
            <a:off x="2965274" y="3776470"/>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9" name="Chord 208"/>
          <p:cNvSpPr/>
          <p:nvPr/>
        </p:nvSpPr>
        <p:spPr>
          <a:xfrm>
            <a:off x="2965274" y="3776469"/>
            <a:ext cx="476285" cy="512967"/>
          </a:xfrm>
          <a:prstGeom prst="chord">
            <a:avLst>
              <a:gd name="adj1" fmla="val 12646583"/>
              <a:gd name="adj2" fmla="val 19740409"/>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0" name="Oval 209"/>
          <p:cNvSpPr/>
          <p:nvPr/>
        </p:nvSpPr>
        <p:spPr>
          <a:xfrm>
            <a:off x="2966009" y="3775992"/>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2" name="Oval 211"/>
          <p:cNvSpPr/>
          <p:nvPr/>
        </p:nvSpPr>
        <p:spPr>
          <a:xfrm>
            <a:off x="3432593" y="3173848"/>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3" name="Chord 212"/>
          <p:cNvSpPr/>
          <p:nvPr/>
        </p:nvSpPr>
        <p:spPr>
          <a:xfrm>
            <a:off x="3432593" y="3173847"/>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4" name="Oval 213"/>
          <p:cNvSpPr/>
          <p:nvPr/>
        </p:nvSpPr>
        <p:spPr>
          <a:xfrm>
            <a:off x="3433328" y="3173370"/>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 name="Group 1"/>
          <p:cNvGrpSpPr/>
          <p:nvPr/>
        </p:nvGrpSpPr>
        <p:grpSpPr>
          <a:xfrm>
            <a:off x="1056953" y="2660817"/>
            <a:ext cx="4767939" cy="1932958"/>
            <a:chOff x="1056953" y="2817402"/>
            <a:chExt cx="4767939" cy="1932958"/>
          </a:xfrm>
        </p:grpSpPr>
        <p:cxnSp>
          <p:nvCxnSpPr>
            <p:cNvPr id="618" name="Straight Connector 617"/>
            <p:cNvCxnSpPr/>
            <p:nvPr/>
          </p:nvCxnSpPr>
          <p:spPr>
            <a:xfrm flipV="1">
              <a:off x="1560073" y="2864050"/>
              <a:ext cx="40824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19" name="Straight Connector 618"/>
            <p:cNvCxnSpPr/>
            <p:nvPr/>
          </p:nvCxnSpPr>
          <p:spPr>
            <a:xfrm flipV="1">
              <a:off x="2066838" y="2817402"/>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20" name="Straight Connector 619"/>
            <p:cNvCxnSpPr/>
            <p:nvPr/>
          </p:nvCxnSpPr>
          <p:spPr>
            <a:xfrm flipV="1">
              <a:off x="2510580" y="2887943"/>
              <a:ext cx="421248"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21" name="Straight Connector 620"/>
            <p:cNvCxnSpPr/>
            <p:nvPr/>
          </p:nvCxnSpPr>
          <p:spPr>
            <a:xfrm flipV="1">
              <a:off x="2950399" y="2945194"/>
              <a:ext cx="47628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17" name="Straight Connector 616"/>
            <p:cNvCxnSpPr/>
            <p:nvPr/>
          </p:nvCxnSpPr>
          <p:spPr>
            <a:xfrm flipV="1">
              <a:off x="1056953" y="2932699"/>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53" name="Straight Connector 352"/>
            <p:cNvCxnSpPr/>
            <p:nvPr/>
          </p:nvCxnSpPr>
          <p:spPr>
            <a:xfrm flipV="1">
              <a:off x="1535406" y="3509268"/>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57" name="Straight Connector 356"/>
            <p:cNvCxnSpPr/>
            <p:nvPr/>
          </p:nvCxnSpPr>
          <p:spPr>
            <a:xfrm flipV="1">
              <a:off x="3915643" y="3527891"/>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61" name="Straight Connector 360"/>
            <p:cNvCxnSpPr/>
            <p:nvPr/>
          </p:nvCxnSpPr>
          <p:spPr>
            <a:xfrm flipV="1">
              <a:off x="4881303" y="4724200"/>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65" name="Straight Connector 364"/>
            <p:cNvCxnSpPr/>
            <p:nvPr/>
          </p:nvCxnSpPr>
          <p:spPr>
            <a:xfrm flipV="1">
              <a:off x="2506922" y="4703554"/>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69" name="Straight Connector 368"/>
            <p:cNvCxnSpPr/>
            <p:nvPr/>
          </p:nvCxnSpPr>
          <p:spPr>
            <a:xfrm flipV="1">
              <a:off x="1065748" y="4680987"/>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73" name="Straight Connector 372"/>
            <p:cNvCxnSpPr/>
            <p:nvPr/>
          </p:nvCxnSpPr>
          <p:spPr>
            <a:xfrm flipV="1">
              <a:off x="1130478" y="3970926"/>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77" name="Straight Connector 376"/>
            <p:cNvCxnSpPr/>
            <p:nvPr/>
          </p:nvCxnSpPr>
          <p:spPr>
            <a:xfrm flipV="1">
              <a:off x="3496024" y="3985853"/>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81" name="Straight Connector 380"/>
            <p:cNvCxnSpPr/>
            <p:nvPr/>
          </p:nvCxnSpPr>
          <p:spPr>
            <a:xfrm flipV="1">
              <a:off x="3972308" y="3976231"/>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85" name="Straight Connector 384"/>
            <p:cNvCxnSpPr/>
            <p:nvPr/>
          </p:nvCxnSpPr>
          <p:spPr>
            <a:xfrm flipV="1">
              <a:off x="2564237" y="3993422"/>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a:xfrm flipV="1">
              <a:off x="3432319" y="3005464"/>
              <a:ext cx="47628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13" name="Straight Connector 112"/>
            <p:cNvCxnSpPr/>
            <p:nvPr/>
          </p:nvCxnSpPr>
          <p:spPr>
            <a:xfrm flipV="1">
              <a:off x="4381469" y="3596067"/>
              <a:ext cx="47628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a:xfrm flipV="1">
              <a:off x="1534151" y="4150699"/>
              <a:ext cx="47628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flipV="1">
              <a:off x="3899875" y="4750360"/>
              <a:ext cx="47628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a:xfrm flipV="1">
              <a:off x="2011426" y="4746872"/>
              <a:ext cx="47628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a:xfrm flipV="1">
              <a:off x="5348607" y="4182526"/>
              <a:ext cx="47628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a:xfrm flipV="1">
              <a:off x="4947245" y="3416515"/>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p:nvPr/>
          </p:nvCxnSpPr>
          <p:spPr>
            <a:xfrm flipV="1">
              <a:off x="5411923" y="2819546"/>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a:xfrm flipV="1">
              <a:off x="1606129" y="4572246"/>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flipV="1">
              <a:off x="3971666" y="2825631"/>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49" name="Straight Connector 148"/>
            <p:cNvCxnSpPr/>
            <p:nvPr/>
          </p:nvCxnSpPr>
          <p:spPr>
            <a:xfrm flipV="1">
              <a:off x="4453320" y="4577931"/>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53" name="Straight Connector 152"/>
            <p:cNvCxnSpPr/>
            <p:nvPr/>
          </p:nvCxnSpPr>
          <p:spPr>
            <a:xfrm flipV="1">
              <a:off x="3020310" y="3456393"/>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57" name="Straight Connector 156"/>
            <p:cNvCxnSpPr/>
            <p:nvPr/>
          </p:nvCxnSpPr>
          <p:spPr>
            <a:xfrm flipV="1">
              <a:off x="2070934" y="3419858"/>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61" name="Straight Connector 160"/>
            <p:cNvCxnSpPr/>
            <p:nvPr/>
          </p:nvCxnSpPr>
          <p:spPr>
            <a:xfrm flipV="1">
              <a:off x="2013525" y="4081906"/>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flipV="1">
              <a:off x="2973915" y="4685921"/>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a:xfrm flipV="1">
              <a:off x="4884752" y="2930444"/>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a:xfrm flipV="1">
              <a:off x="5357404" y="3531411"/>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79" name="Straight Connector 178"/>
            <p:cNvCxnSpPr/>
            <p:nvPr/>
          </p:nvCxnSpPr>
          <p:spPr>
            <a:xfrm flipV="1">
              <a:off x="4388310" y="4106978"/>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a:xfrm flipV="1">
              <a:off x="3497117" y="4563738"/>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flipV="1">
              <a:off x="5408955" y="4598172"/>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91" name="Straight Connector 190"/>
            <p:cNvCxnSpPr/>
            <p:nvPr/>
          </p:nvCxnSpPr>
          <p:spPr>
            <a:xfrm flipV="1">
              <a:off x="2537803" y="3400926"/>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a:xfrm flipV="1">
              <a:off x="4933350" y="4004832"/>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a:xfrm flipV="1">
              <a:off x="1112124" y="3393124"/>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a:xfrm flipV="1">
              <a:off x="4449659" y="2858446"/>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a:xfrm flipV="1">
              <a:off x="3030739" y="4055933"/>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15" name="Straight Connector 214"/>
            <p:cNvCxnSpPr/>
            <p:nvPr/>
          </p:nvCxnSpPr>
          <p:spPr>
            <a:xfrm flipV="1">
              <a:off x="3498058" y="3401732"/>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grpSp>
      <p:cxnSp>
        <p:nvCxnSpPr>
          <p:cNvPr id="216" name="Straight Arrow Connector 215">
            <a:extLst>
              <a:ext uri="{FF2B5EF4-FFF2-40B4-BE49-F238E27FC236}">
                <a16:creationId xmlns:a16="http://schemas.microsoft.com/office/drawing/2014/main" id="{A40422A9-4630-B843-AA73-5D5D68836895}"/>
              </a:ext>
            </a:extLst>
          </p:cNvPr>
          <p:cNvCxnSpPr>
            <a:cxnSpLocks/>
          </p:cNvCxnSpPr>
          <p:nvPr/>
        </p:nvCxnSpPr>
        <p:spPr>
          <a:xfrm flipH="1" flipV="1">
            <a:off x="2792077" y="4868191"/>
            <a:ext cx="396221" cy="773922"/>
          </a:xfrm>
          <a:prstGeom prst="straightConnector1">
            <a:avLst/>
          </a:prstGeom>
          <a:ln w="76200">
            <a:solidFill>
              <a:schemeClr val="tx1"/>
            </a:solidFill>
            <a:tailEnd type="triangle"/>
          </a:ln>
        </p:spPr>
        <p:style>
          <a:lnRef idx="1">
            <a:schemeClr val="dk1"/>
          </a:lnRef>
          <a:fillRef idx="0">
            <a:schemeClr val="dk1"/>
          </a:fillRef>
          <a:effectRef idx="0">
            <a:schemeClr val="dk1"/>
          </a:effectRef>
          <a:fontRef idx="minor">
            <a:schemeClr val="tx1"/>
          </a:fontRef>
        </p:style>
      </p:cxnSp>
      <p:sp>
        <p:nvSpPr>
          <p:cNvPr id="217" name="Content Placeholder 3">
            <a:extLst>
              <a:ext uri="{FF2B5EF4-FFF2-40B4-BE49-F238E27FC236}">
                <a16:creationId xmlns:a16="http://schemas.microsoft.com/office/drawing/2014/main" id="{69F9C423-5D08-FE4A-B934-4214F5087911}"/>
              </a:ext>
            </a:extLst>
          </p:cNvPr>
          <p:cNvSpPr txBox="1">
            <a:spLocks/>
          </p:cNvSpPr>
          <p:nvPr/>
        </p:nvSpPr>
        <p:spPr>
          <a:xfrm>
            <a:off x="558291" y="5681132"/>
            <a:ext cx="7591102" cy="70814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After time N, some cells leak close to </a:t>
            </a:r>
            <a:r>
              <a:rPr kumimoji="0" lang="en-US" sz="28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Vmin</a:t>
            </a: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These </a:t>
            </a:r>
            <a:r>
              <a:rPr kumimoji="0" lang="en-US" sz="28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RNG cells </a:t>
            </a: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fail randomly </a:t>
            </a:r>
          </a:p>
        </p:txBody>
      </p:sp>
      <p:sp>
        <p:nvSpPr>
          <p:cNvPr id="218" name="TextBox 217">
            <a:extLst>
              <a:ext uri="{FF2B5EF4-FFF2-40B4-BE49-F238E27FC236}">
                <a16:creationId xmlns:a16="http://schemas.microsoft.com/office/drawing/2014/main" id="{BA75E75C-168A-7648-864F-4EEB44DC6A33}"/>
              </a:ext>
            </a:extLst>
          </p:cNvPr>
          <p:cNvSpPr txBox="1"/>
          <p:nvPr/>
        </p:nvSpPr>
        <p:spPr>
          <a:xfrm flipH="1">
            <a:off x="249382" y="621128"/>
            <a:ext cx="8806455"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980616"/>
                </a:solidFill>
                <a:effectLst/>
                <a:uLnTx/>
                <a:uFillTx/>
                <a:latin typeface="Calibri" panose="020F0502020204030204"/>
                <a:ea typeface="+mn-ea"/>
                <a:cs typeface="+mn-cs"/>
              </a:rPr>
              <a:t>[Keller+, ISCAS, 2014] [</a:t>
            </a:r>
            <a:r>
              <a:rPr kumimoji="0" lang="en-US" sz="2400" b="1" i="0" u="none" strike="noStrike" kern="1200" cap="none" spc="0" normalizeH="0" baseline="0" noProof="0" dirty="0" err="1">
                <a:ln>
                  <a:noFill/>
                </a:ln>
                <a:solidFill>
                  <a:srgbClr val="980616"/>
                </a:solidFill>
                <a:effectLst/>
                <a:uLnTx/>
                <a:uFillTx/>
                <a:latin typeface="Calibri" panose="020F0502020204030204"/>
                <a:ea typeface="+mn-ea"/>
                <a:cs typeface="+mn-cs"/>
              </a:rPr>
              <a:t>Hashemian</a:t>
            </a:r>
            <a:r>
              <a:rPr kumimoji="0" lang="en-US" sz="2400" b="1" i="0" u="none" strike="noStrike" kern="1200" cap="none" spc="0" normalizeH="0" baseline="0" noProof="0" dirty="0">
                <a:ln>
                  <a:noFill/>
                </a:ln>
                <a:solidFill>
                  <a:srgbClr val="980616"/>
                </a:solidFill>
                <a:effectLst/>
                <a:uLnTx/>
                <a:uFillTx/>
                <a:latin typeface="Calibri" panose="020F0502020204030204"/>
                <a:ea typeface="+mn-ea"/>
                <a:cs typeface="+mn-cs"/>
              </a:rPr>
              <a:t>, DATE, 2015] [</a:t>
            </a:r>
            <a:r>
              <a:rPr kumimoji="0" lang="en-US" sz="2400" b="1" i="0" u="none" strike="noStrike" kern="1200" cap="none" spc="0" normalizeH="0" baseline="0" noProof="0" dirty="0" err="1">
                <a:ln>
                  <a:noFill/>
                </a:ln>
                <a:solidFill>
                  <a:srgbClr val="980616"/>
                </a:solidFill>
                <a:effectLst/>
                <a:uLnTx/>
                <a:uFillTx/>
                <a:latin typeface="Calibri" panose="020F0502020204030204"/>
                <a:ea typeface="+mn-ea"/>
                <a:cs typeface="+mn-cs"/>
              </a:rPr>
              <a:t>Sutar</a:t>
            </a:r>
            <a:r>
              <a:rPr kumimoji="0" lang="en-US" sz="2400" b="1" i="0" u="none" strike="noStrike" kern="1200" cap="none" spc="0" normalizeH="0" baseline="0" noProof="0" dirty="0">
                <a:ln>
                  <a:noFill/>
                </a:ln>
                <a:solidFill>
                  <a:srgbClr val="980616"/>
                </a:solidFill>
                <a:effectLst/>
                <a:uLnTx/>
                <a:uFillTx/>
                <a:latin typeface="Calibri" panose="020F0502020204030204"/>
                <a:ea typeface="+mn-ea"/>
                <a:cs typeface="+mn-cs"/>
              </a:rPr>
              <a:t>+, TECS, 2018]</a:t>
            </a:r>
          </a:p>
        </p:txBody>
      </p:sp>
    </p:spTree>
    <p:extLst>
      <p:ext uri="{BB962C8B-B14F-4D97-AF65-F5344CB8AC3E}">
        <p14:creationId xmlns:p14="http://schemas.microsoft.com/office/powerpoint/2010/main" val="980193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2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9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1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1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1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0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0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9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9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1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4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4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4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45"/>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46"/>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560"/>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561"/>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562"/>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563"/>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55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50"/>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52"/>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54"/>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56"/>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58"/>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60"/>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362"/>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364"/>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366"/>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368"/>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370"/>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372"/>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374"/>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376"/>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378"/>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380"/>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382"/>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384"/>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106"/>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108"/>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110"/>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112"/>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114"/>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116"/>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118"/>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120"/>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122"/>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124"/>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126"/>
                                        </p:tgtEl>
                                        <p:attrNameLst>
                                          <p:attrName>style.visibility</p:attrName>
                                        </p:attrNameLst>
                                      </p:cBhvr>
                                      <p:to>
                                        <p:strVal val="visible"/>
                                      </p:to>
                                    </p:set>
                                  </p:childTnLst>
                                </p:cTn>
                              </p:par>
                              <p:par>
                                <p:cTn id="107" presetID="1" presetClass="entr" presetSubtype="0" fill="hold" grpId="0" nodeType="withEffect">
                                  <p:stCondLst>
                                    <p:cond delay="0"/>
                                  </p:stCondLst>
                                  <p:childTnLst>
                                    <p:set>
                                      <p:cBhvr>
                                        <p:cTn id="108" dur="1" fill="hold">
                                          <p:stCondLst>
                                            <p:cond delay="0"/>
                                          </p:stCondLst>
                                        </p:cTn>
                                        <p:tgtEl>
                                          <p:spTgt spid="128"/>
                                        </p:tgtEl>
                                        <p:attrNameLst>
                                          <p:attrName>style.visibility</p:attrName>
                                        </p:attrNameLst>
                                      </p:cBhvr>
                                      <p:to>
                                        <p:strVal val="visible"/>
                                      </p:to>
                                    </p:set>
                                  </p:childTnLst>
                                </p:cTn>
                              </p:par>
                              <p:par>
                                <p:cTn id="109" presetID="1" presetClass="entr" presetSubtype="0" fill="hold" grpId="0" nodeType="withEffect">
                                  <p:stCondLst>
                                    <p:cond delay="0"/>
                                  </p:stCondLst>
                                  <p:childTnLst>
                                    <p:set>
                                      <p:cBhvr>
                                        <p:cTn id="110" dur="1" fill="hold">
                                          <p:stCondLst>
                                            <p:cond delay="0"/>
                                          </p:stCondLst>
                                        </p:cTn>
                                        <p:tgtEl>
                                          <p:spTgt spid="130"/>
                                        </p:tgtEl>
                                        <p:attrNameLst>
                                          <p:attrName>style.visibility</p:attrName>
                                        </p:attrNameLst>
                                      </p:cBhvr>
                                      <p:to>
                                        <p:strVal val="visible"/>
                                      </p:to>
                                    </p:set>
                                  </p:childTnLst>
                                </p:cTn>
                              </p:par>
                              <p:par>
                                <p:cTn id="111" presetID="1" presetClass="entr" presetSubtype="0" fill="hold" grpId="0" nodeType="withEffect">
                                  <p:stCondLst>
                                    <p:cond delay="0"/>
                                  </p:stCondLst>
                                  <p:childTnLst>
                                    <p:set>
                                      <p:cBhvr>
                                        <p:cTn id="112" dur="1" fill="hold">
                                          <p:stCondLst>
                                            <p:cond delay="0"/>
                                          </p:stCondLst>
                                        </p:cTn>
                                        <p:tgtEl>
                                          <p:spTgt spid="132"/>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134"/>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136"/>
                                        </p:tgtEl>
                                        <p:attrNameLst>
                                          <p:attrName>style.visibility</p:attrName>
                                        </p:attrNameLst>
                                      </p:cBhvr>
                                      <p:to>
                                        <p:strVal val="visible"/>
                                      </p:to>
                                    </p:set>
                                  </p:childTnLst>
                                </p:cTn>
                              </p:par>
                              <p:par>
                                <p:cTn id="117" presetID="1" presetClass="entr" presetSubtype="0" fill="hold" grpId="0" nodeType="withEffect">
                                  <p:stCondLst>
                                    <p:cond delay="0"/>
                                  </p:stCondLst>
                                  <p:childTnLst>
                                    <p:set>
                                      <p:cBhvr>
                                        <p:cTn id="118" dur="1" fill="hold">
                                          <p:stCondLst>
                                            <p:cond delay="0"/>
                                          </p:stCondLst>
                                        </p:cTn>
                                        <p:tgtEl>
                                          <p:spTgt spid="138"/>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140"/>
                                        </p:tgtEl>
                                        <p:attrNameLst>
                                          <p:attrName>style.visibility</p:attrName>
                                        </p:attrNameLst>
                                      </p:cBhvr>
                                      <p:to>
                                        <p:strVal val="visible"/>
                                      </p:to>
                                    </p:set>
                                  </p:childTnLst>
                                </p:cTn>
                              </p:par>
                              <p:par>
                                <p:cTn id="121" presetID="1" presetClass="entr" presetSubtype="0" fill="hold" grpId="0" nodeType="withEffect">
                                  <p:stCondLst>
                                    <p:cond delay="0"/>
                                  </p:stCondLst>
                                  <p:childTnLst>
                                    <p:set>
                                      <p:cBhvr>
                                        <p:cTn id="122" dur="1" fill="hold">
                                          <p:stCondLst>
                                            <p:cond delay="0"/>
                                          </p:stCondLst>
                                        </p:cTn>
                                        <p:tgtEl>
                                          <p:spTgt spid="142"/>
                                        </p:tgtEl>
                                        <p:attrNameLst>
                                          <p:attrName>style.visibility</p:attrName>
                                        </p:attrNameLst>
                                      </p:cBhvr>
                                      <p:to>
                                        <p:strVal val="visible"/>
                                      </p:to>
                                    </p:set>
                                  </p:childTnLst>
                                </p:cTn>
                              </p:par>
                              <p:par>
                                <p:cTn id="123" presetID="1" presetClass="entr" presetSubtype="0" fill="hold" grpId="0" nodeType="withEffect">
                                  <p:stCondLst>
                                    <p:cond delay="0"/>
                                  </p:stCondLst>
                                  <p:childTnLst>
                                    <p:set>
                                      <p:cBhvr>
                                        <p:cTn id="124" dur="1" fill="hold">
                                          <p:stCondLst>
                                            <p:cond delay="0"/>
                                          </p:stCondLst>
                                        </p:cTn>
                                        <p:tgtEl>
                                          <p:spTgt spid="144"/>
                                        </p:tgtEl>
                                        <p:attrNameLst>
                                          <p:attrName>style.visibility</p:attrName>
                                        </p:attrNameLst>
                                      </p:cBhvr>
                                      <p:to>
                                        <p:strVal val="visible"/>
                                      </p:to>
                                    </p:set>
                                  </p:childTnLst>
                                </p:cTn>
                              </p:par>
                              <p:par>
                                <p:cTn id="125" presetID="1" presetClass="entr" presetSubtype="0" fill="hold" grpId="0" nodeType="withEffect">
                                  <p:stCondLst>
                                    <p:cond delay="0"/>
                                  </p:stCondLst>
                                  <p:childTnLst>
                                    <p:set>
                                      <p:cBhvr>
                                        <p:cTn id="126" dur="1" fill="hold">
                                          <p:stCondLst>
                                            <p:cond delay="0"/>
                                          </p:stCondLst>
                                        </p:cTn>
                                        <p:tgtEl>
                                          <p:spTgt spid="146"/>
                                        </p:tgtEl>
                                        <p:attrNameLst>
                                          <p:attrName>style.visibility</p:attrName>
                                        </p:attrNameLst>
                                      </p:cBhvr>
                                      <p:to>
                                        <p:strVal val="visible"/>
                                      </p:to>
                                    </p:set>
                                  </p:childTnLst>
                                </p:cTn>
                              </p:par>
                              <p:par>
                                <p:cTn id="127" presetID="1" presetClass="entr" presetSubtype="0" fill="hold" grpId="0" nodeType="withEffect">
                                  <p:stCondLst>
                                    <p:cond delay="0"/>
                                  </p:stCondLst>
                                  <p:childTnLst>
                                    <p:set>
                                      <p:cBhvr>
                                        <p:cTn id="128" dur="1" fill="hold">
                                          <p:stCondLst>
                                            <p:cond delay="0"/>
                                          </p:stCondLst>
                                        </p:cTn>
                                        <p:tgtEl>
                                          <p:spTgt spid="148"/>
                                        </p:tgtEl>
                                        <p:attrNameLst>
                                          <p:attrName>style.visibility</p:attrName>
                                        </p:attrNameLst>
                                      </p:cBhvr>
                                      <p:to>
                                        <p:strVal val="visible"/>
                                      </p:to>
                                    </p:set>
                                  </p:childTnLst>
                                </p:cTn>
                              </p:par>
                              <p:par>
                                <p:cTn id="129" presetID="1" presetClass="entr" presetSubtype="0" fill="hold" grpId="0" nodeType="withEffect">
                                  <p:stCondLst>
                                    <p:cond delay="0"/>
                                  </p:stCondLst>
                                  <p:childTnLst>
                                    <p:set>
                                      <p:cBhvr>
                                        <p:cTn id="130" dur="1" fill="hold">
                                          <p:stCondLst>
                                            <p:cond delay="0"/>
                                          </p:stCondLst>
                                        </p:cTn>
                                        <p:tgtEl>
                                          <p:spTgt spid="150"/>
                                        </p:tgtEl>
                                        <p:attrNameLst>
                                          <p:attrName>style.visibility</p:attrName>
                                        </p:attrNameLst>
                                      </p:cBhvr>
                                      <p:to>
                                        <p:strVal val="visible"/>
                                      </p:to>
                                    </p:set>
                                  </p:childTnLst>
                                </p:cTn>
                              </p:par>
                              <p:par>
                                <p:cTn id="131" presetID="1" presetClass="entr" presetSubtype="0" fill="hold" grpId="0" nodeType="withEffect">
                                  <p:stCondLst>
                                    <p:cond delay="0"/>
                                  </p:stCondLst>
                                  <p:childTnLst>
                                    <p:set>
                                      <p:cBhvr>
                                        <p:cTn id="132" dur="1" fill="hold">
                                          <p:stCondLst>
                                            <p:cond delay="0"/>
                                          </p:stCondLst>
                                        </p:cTn>
                                        <p:tgtEl>
                                          <p:spTgt spid="152"/>
                                        </p:tgtEl>
                                        <p:attrNameLst>
                                          <p:attrName>style.visibility</p:attrName>
                                        </p:attrNameLst>
                                      </p:cBhvr>
                                      <p:to>
                                        <p:strVal val="visible"/>
                                      </p:to>
                                    </p:set>
                                  </p:childTnLst>
                                </p:cTn>
                              </p:par>
                              <p:par>
                                <p:cTn id="133" presetID="1" presetClass="entr" presetSubtype="0" fill="hold" grpId="0" nodeType="withEffect">
                                  <p:stCondLst>
                                    <p:cond delay="0"/>
                                  </p:stCondLst>
                                  <p:childTnLst>
                                    <p:set>
                                      <p:cBhvr>
                                        <p:cTn id="134" dur="1" fill="hold">
                                          <p:stCondLst>
                                            <p:cond delay="0"/>
                                          </p:stCondLst>
                                        </p:cTn>
                                        <p:tgtEl>
                                          <p:spTgt spid="154"/>
                                        </p:tgtEl>
                                        <p:attrNameLst>
                                          <p:attrName>style.visibility</p:attrName>
                                        </p:attrNameLst>
                                      </p:cBhvr>
                                      <p:to>
                                        <p:strVal val="visible"/>
                                      </p:to>
                                    </p:set>
                                  </p:childTnLst>
                                </p:cTn>
                              </p:par>
                              <p:par>
                                <p:cTn id="135" presetID="1" presetClass="entr" presetSubtype="0" fill="hold" grpId="0" nodeType="withEffect">
                                  <p:stCondLst>
                                    <p:cond delay="0"/>
                                  </p:stCondLst>
                                  <p:childTnLst>
                                    <p:set>
                                      <p:cBhvr>
                                        <p:cTn id="136" dur="1" fill="hold">
                                          <p:stCondLst>
                                            <p:cond delay="0"/>
                                          </p:stCondLst>
                                        </p:cTn>
                                        <p:tgtEl>
                                          <p:spTgt spid="156"/>
                                        </p:tgtEl>
                                        <p:attrNameLst>
                                          <p:attrName>style.visibility</p:attrName>
                                        </p:attrNameLst>
                                      </p:cBhvr>
                                      <p:to>
                                        <p:strVal val="visible"/>
                                      </p:to>
                                    </p:set>
                                  </p:childTnLst>
                                </p:cTn>
                              </p:par>
                              <p:par>
                                <p:cTn id="137" presetID="1" presetClass="entr" presetSubtype="0" fill="hold" grpId="0" nodeType="withEffect">
                                  <p:stCondLst>
                                    <p:cond delay="0"/>
                                  </p:stCondLst>
                                  <p:childTnLst>
                                    <p:set>
                                      <p:cBhvr>
                                        <p:cTn id="138" dur="1" fill="hold">
                                          <p:stCondLst>
                                            <p:cond delay="0"/>
                                          </p:stCondLst>
                                        </p:cTn>
                                        <p:tgtEl>
                                          <p:spTgt spid="158"/>
                                        </p:tgtEl>
                                        <p:attrNameLst>
                                          <p:attrName>style.visibility</p:attrName>
                                        </p:attrNameLst>
                                      </p:cBhvr>
                                      <p:to>
                                        <p:strVal val="visible"/>
                                      </p:to>
                                    </p:set>
                                  </p:childTnLst>
                                </p:cTn>
                              </p:par>
                              <p:par>
                                <p:cTn id="139" presetID="1" presetClass="entr" presetSubtype="0" fill="hold" grpId="0" nodeType="withEffect">
                                  <p:stCondLst>
                                    <p:cond delay="0"/>
                                  </p:stCondLst>
                                  <p:childTnLst>
                                    <p:set>
                                      <p:cBhvr>
                                        <p:cTn id="140" dur="1" fill="hold">
                                          <p:stCondLst>
                                            <p:cond delay="0"/>
                                          </p:stCondLst>
                                        </p:cTn>
                                        <p:tgtEl>
                                          <p:spTgt spid="160"/>
                                        </p:tgtEl>
                                        <p:attrNameLst>
                                          <p:attrName>style.visibility</p:attrName>
                                        </p:attrNameLst>
                                      </p:cBhvr>
                                      <p:to>
                                        <p:strVal val="visible"/>
                                      </p:to>
                                    </p:set>
                                  </p:childTnLst>
                                </p:cTn>
                              </p:par>
                              <p:par>
                                <p:cTn id="141" presetID="1" presetClass="entr" presetSubtype="0" fill="hold" grpId="0" nodeType="withEffect">
                                  <p:stCondLst>
                                    <p:cond delay="0"/>
                                  </p:stCondLst>
                                  <p:childTnLst>
                                    <p:set>
                                      <p:cBhvr>
                                        <p:cTn id="142" dur="1" fill="hold">
                                          <p:stCondLst>
                                            <p:cond delay="0"/>
                                          </p:stCondLst>
                                        </p:cTn>
                                        <p:tgtEl>
                                          <p:spTgt spid="162"/>
                                        </p:tgtEl>
                                        <p:attrNameLst>
                                          <p:attrName>style.visibility</p:attrName>
                                        </p:attrNameLst>
                                      </p:cBhvr>
                                      <p:to>
                                        <p:strVal val="visible"/>
                                      </p:to>
                                    </p:set>
                                  </p:childTnLst>
                                </p:cTn>
                              </p:par>
                              <p:par>
                                <p:cTn id="143" presetID="1" presetClass="entr" presetSubtype="0" fill="hold" grpId="0" nodeType="withEffect">
                                  <p:stCondLst>
                                    <p:cond delay="0"/>
                                  </p:stCondLst>
                                  <p:childTnLst>
                                    <p:set>
                                      <p:cBhvr>
                                        <p:cTn id="144" dur="1" fill="hold">
                                          <p:stCondLst>
                                            <p:cond delay="0"/>
                                          </p:stCondLst>
                                        </p:cTn>
                                        <p:tgtEl>
                                          <p:spTgt spid="164"/>
                                        </p:tgtEl>
                                        <p:attrNameLst>
                                          <p:attrName>style.visibility</p:attrName>
                                        </p:attrNameLst>
                                      </p:cBhvr>
                                      <p:to>
                                        <p:strVal val="visible"/>
                                      </p:to>
                                    </p:set>
                                  </p:childTnLst>
                                </p:cTn>
                              </p:par>
                              <p:par>
                                <p:cTn id="145" presetID="1" presetClass="entr" presetSubtype="0" fill="hold" grpId="0" nodeType="withEffect">
                                  <p:stCondLst>
                                    <p:cond delay="0"/>
                                  </p:stCondLst>
                                  <p:childTnLst>
                                    <p:set>
                                      <p:cBhvr>
                                        <p:cTn id="146" dur="1" fill="hold">
                                          <p:stCondLst>
                                            <p:cond delay="0"/>
                                          </p:stCondLst>
                                        </p:cTn>
                                        <p:tgtEl>
                                          <p:spTgt spid="166"/>
                                        </p:tgtEl>
                                        <p:attrNameLst>
                                          <p:attrName>style.visibility</p:attrName>
                                        </p:attrNameLst>
                                      </p:cBhvr>
                                      <p:to>
                                        <p:strVal val="visible"/>
                                      </p:to>
                                    </p:set>
                                  </p:childTnLst>
                                </p:cTn>
                              </p:par>
                              <p:par>
                                <p:cTn id="147" presetID="1" presetClass="entr" presetSubtype="0" fill="hold" grpId="0" nodeType="withEffect">
                                  <p:stCondLst>
                                    <p:cond delay="0"/>
                                  </p:stCondLst>
                                  <p:childTnLst>
                                    <p:set>
                                      <p:cBhvr>
                                        <p:cTn id="148" dur="1" fill="hold">
                                          <p:stCondLst>
                                            <p:cond delay="0"/>
                                          </p:stCondLst>
                                        </p:cTn>
                                        <p:tgtEl>
                                          <p:spTgt spid="168"/>
                                        </p:tgtEl>
                                        <p:attrNameLst>
                                          <p:attrName>style.visibility</p:attrName>
                                        </p:attrNameLst>
                                      </p:cBhvr>
                                      <p:to>
                                        <p:strVal val="visible"/>
                                      </p:to>
                                    </p:set>
                                  </p:childTnLst>
                                </p:cTn>
                              </p:par>
                              <p:par>
                                <p:cTn id="149" presetID="1" presetClass="entr" presetSubtype="0" fill="hold" grpId="0" nodeType="withEffect">
                                  <p:stCondLst>
                                    <p:cond delay="0"/>
                                  </p:stCondLst>
                                  <p:childTnLst>
                                    <p:set>
                                      <p:cBhvr>
                                        <p:cTn id="150" dur="1" fill="hold">
                                          <p:stCondLst>
                                            <p:cond delay="0"/>
                                          </p:stCondLst>
                                        </p:cTn>
                                        <p:tgtEl>
                                          <p:spTgt spid="170"/>
                                        </p:tgtEl>
                                        <p:attrNameLst>
                                          <p:attrName>style.visibility</p:attrName>
                                        </p:attrNameLst>
                                      </p:cBhvr>
                                      <p:to>
                                        <p:strVal val="visible"/>
                                      </p:to>
                                    </p:set>
                                  </p:childTnLst>
                                </p:cTn>
                              </p:par>
                              <p:par>
                                <p:cTn id="151" presetID="1" presetClass="entr" presetSubtype="0" fill="hold" grpId="0" nodeType="withEffect">
                                  <p:stCondLst>
                                    <p:cond delay="0"/>
                                  </p:stCondLst>
                                  <p:childTnLst>
                                    <p:set>
                                      <p:cBhvr>
                                        <p:cTn id="152" dur="1" fill="hold">
                                          <p:stCondLst>
                                            <p:cond delay="0"/>
                                          </p:stCondLst>
                                        </p:cTn>
                                        <p:tgtEl>
                                          <p:spTgt spid="174"/>
                                        </p:tgtEl>
                                        <p:attrNameLst>
                                          <p:attrName>style.visibility</p:attrName>
                                        </p:attrNameLst>
                                      </p:cBhvr>
                                      <p:to>
                                        <p:strVal val="visible"/>
                                      </p:to>
                                    </p:set>
                                  </p:childTnLst>
                                </p:cTn>
                              </p:par>
                              <p:par>
                                <p:cTn id="153" presetID="1" presetClass="entr" presetSubtype="0" fill="hold" grpId="0" nodeType="withEffect">
                                  <p:stCondLst>
                                    <p:cond delay="0"/>
                                  </p:stCondLst>
                                  <p:childTnLst>
                                    <p:set>
                                      <p:cBhvr>
                                        <p:cTn id="154" dur="1" fill="hold">
                                          <p:stCondLst>
                                            <p:cond delay="0"/>
                                          </p:stCondLst>
                                        </p:cTn>
                                        <p:tgtEl>
                                          <p:spTgt spid="176"/>
                                        </p:tgtEl>
                                        <p:attrNameLst>
                                          <p:attrName>style.visibility</p:attrName>
                                        </p:attrNameLst>
                                      </p:cBhvr>
                                      <p:to>
                                        <p:strVal val="visible"/>
                                      </p:to>
                                    </p:set>
                                  </p:childTnLst>
                                </p:cTn>
                              </p:par>
                              <p:par>
                                <p:cTn id="155" presetID="1" presetClass="entr" presetSubtype="0" fill="hold" grpId="0" nodeType="withEffect">
                                  <p:stCondLst>
                                    <p:cond delay="0"/>
                                  </p:stCondLst>
                                  <p:childTnLst>
                                    <p:set>
                                      <p:cBhvr>
                                        <p:cTn id="156" dur="1" fill="hold">
                                          <p:stCondLst>
                                            <p:cond delay="0"/>
                                          </p:stCondLst>
                                        </p:cTn>
                                        <p:tgtEl>
                                          <p:spTgt spid="178"/>
                                        </p:tgtEl>
                                        <p:attrNameLst>
                                          <p:attrName>style.visibility</p:attrName>
                                        </p:attrNameLst>
                                      </p:cBhvr>
                                      <p:to>
                                        <p:strVal val="visible"/>
                                      </p:to>
                                    </p:set>
                                  </p:childTnLst>
                                </p:cTn>
                              </p:par>
                              <p:par>
                                <p:cTn id="157" presetID="1" presetClass="entr" presetSubtype="0" fill="hold" grpId="0" nodeType="withEffect">
                                  <p:stCondLst>
                                    <p:cond delay="0"/>
                                  </p:stCondLst>
                                  <p:childTnLst>
                                    <p:set>
                                      <p:cBhvr>
                                        <p:cTn id="158" dur="1" fill="hold">
                                          <p:stCondLst>
                                            <p:cond delay="0"/>
                                          </p:stCondLst>
                                        </p:cTn>
                                        <p:tgtEl>
                                          <p:spTgt spid="180"/>
                                        </p:tgtEl>
                                        <p:attrNameLst>
                                          <p:attrName>style.visibility</p:attrName>
                                        </p:attrNameLst>
                                      </p:cBhvr>
                                      <p:to>
                                        <p:strVal val="visible"/>
                                      </p:to>
                                    </p:set>
                                  </p:childTnLst>
                                </p:cTn>
                              </p:par>
                              <p:par>
                                <p:cTn id="159" presetID="1" presetClass="entr" presetSubtype="0" fill="hold" grpId="0" nodeType="withEffect">
                                  <p:stCondLst>
                                    <p:cond delay="0"/>
                                  </p:stCondLst>
                                  <p:childTnLst>
                                    <p:set>
                                      <p:cBhvr>
                                        <p:cTn id="160" dur="1" fill="hold">
                                          <p:stCondLst>
                                            <p:cond delay="0"/>
                                          </p:stCondLst>
                                        </p:cTn>
                                        <p:tgtEl>
                                          <p:spTgt spid="182"/>
                                        </p:tgtEl>
                                        <p:attrNameLst>
                                          <p:attrName>style.visibility</p:attrName>
                                        </p:attrNameLst>
                                      </p:cBhvr>
                                      <p:to>
                                        <p:strVal val="visible"/>
                                      </p:to>
                                    </p:set>
                                  </p:childTnLst>
                                </p:cTn>
                              </p:par>
                              <p:par>
                                <p:cTn id="161" presetID="1" presetClass="entr" presetSubtype="0" fill="hold" grpId="0" nodeType="withEffect">
                                  <p:stCondLst>
                                    <p:cond delay="0"/>
                                  </p:stCondLst>
                                  <p:childTnLst>
                                    <p:set>
                                      <p:cBhvr>
                                        <p:cTn id="162" dur="1" fill="hold">
                                          <p:stCondLst>
                                            <p:cond delay="0"/>
                                          </p:stCondLst>
                                        </p:cTn>
                                        <p:tgtEl>
                                          <p:spTgt spid="184"/>
                                        </p:tgtEl>
                                        <p:attrNameLst>
                                          <p:attrName>style.visibility</p:attrName>
                                        </p:attrNameLst>
                                      </p:cBhvr>
                                      <p:to>
                                        <p:strVal val="visible"/>
                                      </p:to>
                                    </p:set>
                                  </p:childTnLst>
                                </p:cTn>
                              </p:par>
                              <p:par>
                                <p:cTn id="163" presetID="1" presetClass="entr" presetSubtype="0" fill="hold" grpId="0" nodeType="withEffect">
                                  <p:stCondLst>
                                    <p:cond delay="0"/>
                                  </p:stCondLst>
                                  <p:childTnLst>
                                    <p:set>
                                      <p:cBhvr>
                                        <p:cTn id="164" dur="1" fill="hold">
                                          <p:stCondLst>
                                            <p:cond delay="0"/>
                                          </p:stCondLst>
                                        </p:cTn>
                                        <p:tgtEl>
                                          <p:spTgt spid="186"/>
                                        </p:tgtEl>
                                        <p:attrNameLst>
                                          <p:attrName>style.visibility</p:attrName>
                                        </p:attrNameLst>
                                      </p:cBhvr>
                                      <p:to>
                                        <p:strVal val="visible"/>
                                      </p:to>
                                    </p:set>
                                  </p:childTnLst>
                                </p:cTn>
                              </p:par>
                              <p:par>
                                <p:cTn id="165" presetID="1" presetClass="entr" presetSubtype="0" fill="hold" grpId="0" nodeType="withEffect">
                                  <p:stCondLst>
                                    <p:cond delay="0"/>
                                  </p:stCondLst>
                                  <p:childTnLst>
                                    <p:set>
                                      <p:cBhvr>
                                        <p:cTn id="166" dur="1" fill="hold">
                                          <p:stCondLst>
                                            <p:cond delay="0"/>
                                          </p:stCondLst>
                                        </p:cTn>
                                        <p:tgtEl>
                                          <p:spTgt spid="188"/>
                                        </p:tgtEl>
                                        <p:attrNameLst>
                                          <p:attrName>style.visibility</p:attrName>
                                        </p:attrNameLst>
                                      </p:cBhvr>
                                      <p:to>
                                        <p:strVal val="visible"/>
                                      </p:to>
                                    </p:set>
                                  </p:childTnLst>
                                </p:cTn>
                              </p:par>
                              <p:par>
                                <p:cTn id="167" presetID="1" presetClass="entr" presetSubtype="0" fill="hold" grpId="0" nodeType="withEffect">
                                  <p:stCondLst>
                                    <p:cond delay="0"/>
                                  </p:stCondLst>
                                  <p:childTnLst>
                                    <p:set>
                                      <p:cBhvr>
                                        <p:cTn id="168" dur="1" fill="hold">
                                          <p:stCondLst>
                                            <p:cond delay="0"/>
                                          </p:stCondLst>
                                        </p:cTn>
                                        <p:tgtEl>
                                          <p:spTgt spid="190"/>
                                        </p:tgtEl>
                                        <p:attrNameLst>
                                          <p:attrName>style.visibility</p:attrName>
                                        </p:attrNameLst>
                                      </p:cBhvr>
                                      <p:to>
                                        <p:strVal val="visible"/>
                                      </p:to>
                                    </p:set>
                                  </p:childTnLst>
                                </p:cTn>
                              </p:par>
                              <p:par>
                                <p:cTn id="169" presetID="1" presetClass="entr" presetSubtype="0" fill="hold" grpId="0" nodeType="withEffect">
                                  <p:stCondLst>
                                    <p:cond delay="0"/>
                                  </p:stCondLst>
                                  <p:childTnLst>
                                    <p:set>
                                      <p:cBhvr>
                                        <p:cTn id="170" dur="1" fill="hold">
                                          <p:stCondLst>
                                            <p:cond delay="0"/>
                                          </p:stCondLst>
                                        </p:cTn>
                                        <p:tgtEl>
                                          <p:spTgt spid="192"/>
                                        </p:tgtEl>
                                        <p:attrNameLst>
                                          <p:attrName>style.visibility</p:attrName>
                                        </p:attrNameLst>
                                      </p:cBhvr>
                                      <p:to>
                                        <p:strVal val="visible"/>
                                      </p:to>
                                    </p:set>
                                  </p:childTnLst>
                                </p:cTn>
                              </p:par>
                              <p:par>
                                <p:cTn id="171" presetID="1" presetClass="entr" presetSubtype="0" fill="hold" grpId="0" nodeType="withEffect">
                                  <p:stCondLst>
                                    <p:cond delay="0"/>
                                  </p:stCondLst>
                                  <p:childTnLst>
                                    <p:set>
                                      <p:cBhvr>
                                        <p:cTn id="172" dur="1" fill="hold">
                                          <p:stCondLst>
                                            <p:cond delay="0"/>
                                          </p:stCondLst>
                                        </p:cTn>
                                        <p:tgtEl>
                                          <p:spTgt spid="194"/>
                                        </p:tgtEl>
                                        <p:attrNameLst>
                                          <p:attrName>style.visibility</p:attrName>
                                        </p:attrNameLst>
                                      </p:cBhvr>
                                      <p:to>
                                        <p:strVal val="visible"/>
                                      </p:to>
                                    </p:set>
                                  </p:childTnLst>
                                </p:cTn>
                              </p:par>
                              <p:par>
                                <p:cTn id="173" presetID="1" presetClass="entr" presetSubtype="0" fill="hold" grpId="0" nodeType="withEffect">
                                  <p:stCondLst>
                                    <p:cond delay="0"/>
                                  </p:stCondLst>
                                  <p:childTnLst>
                                    <p:set>
                                      <p:cBhvr>
                                        <p:cTn id="174" dur="1" fill="hold">
                                          <p:stCondLst>
                                            <p:cond delay="0"/>
                                          </p:stCondLst>
                                        </p:cTn>
                                        <p:tgtEl>
                                          <p:spTgt spid="196"/>
                                        </p:tgtEl>
                                        <p:attrNameLst>
                                          <p:attrName>style.visibility</p:attrName>
                                        </p:attrNameLst>
                                      </p:cBhvr>
                                      <p:to>
                                        <p:strVal val="visible"/>
                                      </p:to>
                                    </p:set>
                                  </p:childTnLst>
                                </p:cTn>
                              </p:par>
                              <p:par>
                                <p:cTn id="175" presetID="1" presetClass="entr" presetSubtype="0" fill="hold" grpId="0" nodeType="withEffect">
                                  <p:stCondLst>
                                    <p:cond delay="0"/>
                                  </p:stCondLst>
                                  <p:childTnLst>
                                    <p:set>
                                      <p:cBhvr>
                                        <p:cTn id="176" dur="1" fill="hold">
                                          <p:stCondLst>
                                            <p:cond delay="0"/>
                                          </p:stCondLst>
                                        </p:cTn>
                                        <p:tgtEl>
                                          <p:spTgt spid="198"/>
                                        </p:tgtEl>
                                        <p:attrNameLst>
                                          <p:attrName>style.visibility</p:attrName>
                                        </p:attrNameLst>
                                      </p:cBhvr>
                                      <p:to>
                                        <p:strVal val="visible"/>
                                      </p:to>
                                    </p:set>
                                  </p:childTnLst>
                                </p:cTn>
                              </p:par>
                              <p:par>
                                <p:cTn id="177" presetID="1" presetClass="entr" presetSubtype="0" fill="hold" grpId="0" nodeType="withEffect">
                                  <p:stCondLst>
                                    <p:cond delay="0"/>
                                  </p:stCondLst>
                                  <p:childTnLst>
                                    <p:set>
                                      <p:cBhvr>
                                        <p:cTn id="178" dur="1" fill="hold">
                                          <p:stCondLst>
                                            <p:cond delay="0"/>
                                          </p:stCondLst>
                                        </p:cTn>
                                        <p:tgtEl>
                                          <p:spTgt spid="200"/>
                                        </p:tgtEl>
                                        <p:attrNameLst>
                                          <p:attrName>style.visibility</p:attrName>
                                        </p:attrNameLst>
                                      </p:cBhvr>
                                      <p:to>
                                        <p:strVal val="visible"/>
                                      </p:to>
                                    </p:set>
                                  </p:childTnLst>
                                </p:cTn>
                              </p:par>
                              <p:par>
                                <p:cTn id="179" presetID="1" presetClass="entr" presetSubtype="0" fill="hold" grpId="0" nodeType="withEffect">
                                  <p:stCondLst>
                                    <p:cond delay="0"/>
                                  </p:stCondLst>
                                  <p:childTnLst>
                                    <p:set>
                                      <p:cBhvr>
                                        <p:cTn id="180" dur="1" fill="hold">
                                          <p:stCondLst>
                                            <p:cond delay="0"/>
                                          </p:stCondLst>
                                        </p:cTn>
                                        <p:tgtEl>
                                          <p:spTgt spid="202"/>
                                        </p:tgtEl>
                                        <p:attrNameLst>
                                          <p:attrName>style.visibility</p:attrName>
                                        </p:attrNameLst>
                                      </p:cBhvr>
                                      <p:to>
                                        <p:strVal val="visible"/>
                                      </p:to>
                                    </p:set>
                                  </p:childTnLst>
                                </p:cTn>
                              </p:par>
                              <p:par>
                                <p:cTn id="181" presetID="1" presetClass="entr" presetSubtype="0" fill="hold" grpId="0" nodeType="withEffect">
                                  <p:stCondLst>
                                    <p:cond delay="0"/>
                                  </p:stCondLst>
                                  <p:childTnLst>
                                    <p:set>
                                      <p:cBhvr>
                                        <p:cTn id="182" dur="1" fill="hold">
                                          <p:stCondLst>
                                            <p:cond delay="0"/>
                                          </p:stCondLst>
                                        </p:cTn>
                                        <p:tgtEl>
                                          <p:spTgt spid="206"/>
                                        </p:tgtEl>
                                        <p:attrNameLst>
                                          <p:attrName>style.visibility</p:attrName>
                                        </p:attrNameLst>
                                      </p:cBhvr>
                                      <p:to>
                                        <p:strVal val="visible"/>
                                      </p:to>
                                    </p:set>
                                  </p:childTnLst>
                                </p:cTn>
                              </p:par>
                              <p:par>
                                <p:cTn id="183" presetID="1" presetClass="entr" presetSubtype="0" fill="hold" grpId="0" nodeType="withEffect">
                                  <p:stCondLst>
                                    <p:cond delay="0"/>
                                  </p:stCondLst>
                                  <p:childTnLst>
                                    <p:set>
                                      <p:cBhvr>
                                        <p:cTn id="184" dur="1" fill="hold">
                                          <p:stCondLst>
                                            <p:cond delay="0"/>
                                          </p:stCondLst>
                                        </p:cTn>
                                        <p:tgtEl>
                                          <p:spTgt spid="210"/>
                                        </p:tgtEl>
                                        <p:attrNameLst>
                                          <p:attrName>style.visibility</p:attrName>
                                        </p:attrNameLst>
                                      </p:cBhvr>
                                      <p:to>
                                        <p:strVal val="visible"/>
                                      </p:to>
                                    </p:set>
                                  </p:childTnLst>
                                </p:cTn>
                              </p:par>
                              <p:par>
                                <p:cTn id="185" presetID="1" presetClass="entr" presetSubtype="0" fill="hold" grpId="0" nodeType="withEffect">
                                  <p:stCondLst>
                                    <p:cond delay="0"/>
                                  </p:stCondLst>
                                  <p:childTnLst>
                                    <p:set>
                                      <p:cBhvr>
                                        <p:cTn id="186" dur="1" fill="hold">
                                          <p:stCondLst>
                                            <p:cond delay="0"/>
                                          </p:stCondLst>
                                        </p:cTn>
                                        <p:tgtEl>
                                          <p:spTgt spid="212"/>
                                        </p:tgtEl>
                                        <p:attrNameLst>
                                          <p:attrName>style.visibility</p:attrName>
                                        </p:attrNameLst>
                                      </p:cBhvr>
                                      <p:to>
                                        <p:strVal val="visible"/>
                                      </p:to>
                                    </p:set>
                                  </p:childTnLst>
                                </p:cTn>
                              </p:par>
                              <p:par>
                                <p:cTn id="187" presetID="1" presetClass="entr" presetSubtype="0" fill="hold" grpId="0" nodeType="withEffect">
                                  <p:stCondLst>
                                    <p:cond delay="0"/>
                                  </p:stCondLst>
                                  <p:childTnLst>
                                    <p:set>
                                      <p:cBhvr>
                                        <p:cTn id="188" dur="1" fill="hold">
                                          <p:stCondLst>
                                            <p:cond delay="0"/>
                                          </p:stCondLst>
                                        </p:cTn>
                                        <p:tgtEl>
                                          <p:spTgt spid="214"/>
                                        </p:tgtEl>
                                        <p:attrNameLst>
                                          <p:attrName>style.visibility</p:attrName>
                                        </p:attrNameLst>
                                      </p:cBhvr>
                                      <p:to>
                                        <p:strVal val="visible"/>
                                      </p:to>
                                    </p:set>
                                  </p:childTnLst>
                                </p:cTn>
                              </p:par>
                            </p:childTnLst>
                          </p:cTn>
                        </p:par>
                      </p:childTnLst>
                    </p:cTn>
                  </p:par>
                  <p:par>
                    <p:cTn id="189" fill="hold">
                      <p:stCondLst>
                        <p:cond delay="indefinite"/>
                      </p:stCondLst>
                      <p:childTnLst>
                        <p:par>
                          <p:cTn id="190" fill="hold">
                            <p:stCondLst>
                              <p:cond delay="0"/>
                            </p:stCondLst>
                            <p:childTnLst>
                              <p:par>
                                <p:cTn id="191" presetID="22" presetClass="entr" presetSubtype="1" fill="hold" grpId="0" nodeType="clickEffect">
                                  <p:stCondLst>
                                    <p:cond delay="0"/>
                                  </p:stCondLst>
                                  <p:childTnLst>
                                    <p:set>
                                      <p:cBhvr>
                                        <p:cTn id="192" dur="1" fill="hold">
                                          <p:stCondLst>
                                            <p:cond delay="0"/>
                                          </p:stCondLst>
                                        </p:cTn>
                                        <p:tgtEl>
                                          <p:spTgt spid="553"/>
                                        </p:tgtEl>
                                        <p:attrNameLst>
                                          <p:attrName>style.visibility</p:attrName>
                                        </p:attrNameLst>
                                      </p:cBhvr>
                                      <p:to>
                                        <p:strVal val="visible"/>
                                      </p:to>
                                    </p:set>
                                    <p:animEffect transition="in" filter="wipe(up)">
                                      <p:cBhvr>
                                        <p:cTn id="193" dur="3000"/>
                                        <p:tgtEl>
                                          <p:spTgt spid="553"/>
                                        </p:tgtEl>
                                      </p:cBhvr>
                                    </p:animEffect>
                                  </p:childTnLst>
                                </p:cTn>
                              </p:par>
                              <p:par>
                                <p:cTn id="194" presetID="22" presetClass="entr" presetSubtype="1" fill="hold" grpId="0" nodeType="withEffect">
                                  <p:stCondLst>
                                    <p:cond delay="0"/>
                                  </p:stCondLst>
                                  <p:childTnLst>
                                    <p:set>
                                      <p:cBhvr>
                                        <p:cTn id="195" dur="1" fill="hold">
                                          <p:stCondLst>
                                            <p:cond delay="0"/>
                                          </p:stCondLst>
                                        </p:cTn>
                                        <p:tgtEl>
                                          <p:spTgt spid="554"/>
                                        </p:tgtEl>
                                        <p:attrNameLst>
                                          <p:attrName>style.visibility</p:attrName>
                                        </p:attrNameLst>
                                      </p:cBhvr>
                                      <p:to>
                                        <p:strVal val="visible"/>
                                      </p:to>
                                    </p:set>
                                    <p:animEffect transition="in" filter="wipe(up)">
                                      <p:cBhvr>
                                        <p:cTn id="196" dur="3000"/>
                                        <p:tgtEl>
                                          <p:spTgt spid="554"/>
                                        </p:tgtEl>
                                      </p:cBhvr>
                                    </p:animEffect>
                                  </p:childTnLst>
                                </p:cTn>
                              </p:par>
                              <p:par>
                                <p:cTn id="197" presetID="22" presetClass="entr" presetSubtype="1" fill="hold" grpId="0" nodeType="withEffect">
                                  <p:stCondLst>
                                    <p:cond delay="0"/>
                                  </p:stCondLst>
                                  <p:childTnLst>
                                    <p:set>
                                      <p:cBhvr>
                                        <p:cTn id="198" dur="1" fill="hold">
                                          <p:stCondLst>
                                            <p:cond delay="0"/>
                                          </p:stCondLst>
                                        </p:cTn>
                                        <p:tgtEl>
                                          <p:spTgt spid="555"/>
                                        </p:tgtEl>
                                        <p:attrNameLst>
                                          <p:attrName>style.visibility</p:attrName>
                                        </p:attrNameLst>
                                      </p:cBhvr>
                                      <p:to>
                                        <p:strVal val="visible"/>
                                      </p:to>
                                    </p:set>
                                    <p:animEffect transition="in" filter="wipe(up)">
                                      <p:cBhvr>
                                        <p:cTn id="199" dur="3000"/>
                                        <p:tgtEl>
                                          <p:spTgt spid="555"/>
                                        </p:tgtEl>
                                      </p:cBhvr>
                                    </p:animEffect>
                                  </p:childTnLst>
                                </p:cTn>
                              </p:par>
                              <p:par>
                                <p:cTn id="200" presetID="22" presetClass="entr" presetSubtype="1" fill="hold" grpId="0" nodeType="withEffect">
                                  <p:stCondLst>
                                    <p:cond delay="0"/>
                                  </p:stCondLst>
                                  <p:childTnLst>
                                    <p:set>
                                      <p:cBhvr>
                                        <p:cTn id="201" dur="1" fill="hold">
                                          <p:stCondLst>
                                            <p:cond delay="0"/>
                                          </p:stCondLst>
                                        </p:cTn>
                                        <p:tgtEl>
                                          <p:spTgt spid="556"/>
                                        </p:tgtEl>
                                        <p:attrNameLst>
                                          <p:attrName>style.visibility</p:attrName>
                                        </p:attrNameLst>
                                      </p:cBhvr>
                                      <p:to>
                                        <p:strVal val="visible"/>
                                      </p:to>
                                    </p:set>
                                    <p:animEffect transition="in" filter="wipe(up)">
                                      <p:cBhvr>
                                        <p:cTn id="202" dur="3000"/>
                                        <p:tgtEl>
                                          <p:spTgt spid="556"/>
                                        </p:tgtEl>
                                      </p:cBhvr>
                                    </p:animEffect>
                                  </p:childTnLst>
                                </p:cTn>
                              </p:par>
                              <p:par>
                                <p:cTn id="203" presetID="22" presetClass="entr" presetSubtype="1" fill="hold" grpId="0" nodeType="withEffect">
                                  <p:stCondLst>
                                    <p:cond delay="0"/>
                                  </p:stCondLst>
                                  <p:childTnLst>
                                    <p:set>
                                      <p:cBhvr>
                                        <p:cTn id="204" dur="1" fill="hold">
                                          <p:stCondLst>
                                            <p:cond delay="0"/>
                                          </p:stCondLst>
                                        </p:cTn>
                                        <p:tgtEl>
                                          <p:spTgt spid="557"/>
                                        </p:tgtEl>
                                        <p:attrNameLst>
                                          <p:attrName>style.visibility</p:attrName>
                                        </p:attrNameLst>
                                      </p:cBhvr>
                                      <p:to>
                                        <p:strVal val="visible"/>
                                      </p:to>
                                    </p:set>
                                    <p:animEffect transition="in" filter="wipe(up)">
                                      <p:cBhvr>
                                        <p:cTn id="205" dur="3000"/>
                                        <p:tgtEl>
                                          <p:spTgt spid="557"/>
                                        </p:tgtEl>
                                      </p:cBhvr>
                                    </p:animEffect>
                                  </p:childTnLst>
                                </p:cTn>
                              </p:par>
                              <p:par>
                                <p:cTn id="206" presetID="22" presetClass="entr" presetSubtype="1" fill="hold" grpId="0" nodeType="withEffect">
                                  <p:stCondLst>
                                    <p:cond delay="0"/>
                                  </p:stCondLst>
                                  <p:childTnLst>
                                    <p:set>
                                      <p:cBhvr>
                                        <p:cTn id="207" dur="1" fill="hold">
                                          <p:stCondLst>
                                            <p:cond delay="0"/>
                                          </p:stCondLst>
                                        </p:cTn>
                                        <p:tgtEl>
                                          <p:spTgt spid="351"/>
                                        </p:tgtEl>
                                        <p:attrNameLst>
                                          <p:attrName>style.visibility</p:attrName>
                                        </p:attrNameLst>
                                      </p:cBhvr>
                                      <p:to>
                                        <p:strVal val="visible"/>
                                      </p:to>
                                    </p:set>
                                    <p:animEffect transition="in" filter="wipe(up)">
                                      <p:cBhvr>
                                        <p:cTn id="208" dur="3000"/>
                                        <p:tgtEl>
                                          <p:spTgt spid="351"/>
                                        </p:tgtEl>
                                      </p:cBhvr>
                                    </p:animEffect>
                                  </p:childTnLst>
                                </p:cTn>
                              </p:par>
                              <p:par>
                                <p:cTn id="209" presetID="22" presetClass="entr" presetSubtype="1" fill="hold" grpId="0" nodeType="withEffect">
                                  <p:stCondLst>
                                    <p:cond delay="0"/>
                                  </p:stCondLst>
                                  <p:childTnLst>
                                    <p:set>
                                      <p:cBhvr>
                                        <p:cTn id="210" dur="1" fill="hold">
                                          <p:stCondLst>
                                            <p:cond delay="0"/>
                                          </p:stCondLst>
                                        </p:cTn>
                                        <p:tgtEl>
                                          <p:spTgt spid="355"/>
                                        </p:tgtEl>
                                        <p:attrNameLst>
                                          <p:attrName>style.visibility</p:attrName>
                                        </p:attrNameLst>
                                      </p:cBhvr>
                                      <p:to>
                                        <p:strVal val="visible"/>
                                      </p:to>
                                    </p:set>
                                    <p:animEffect transition="in" filter="wipe(up)">
                                      <p:cBhvr>
                                        <p:cTn id="211" dur="3000"/>
                                        <p:tgtEl>
                                          <p:spTgt spid="355"/>
                                        </p:tgtEl>
                                      </p:cBhvr>
                                    </p:animEffect>
                                  </p:childTnLst>
                                </p:cTn>
                              </p:par>
                              <p:par>
                                <p:cTn id="212" presetID="22" presetClass="entr" presetSubtype="1" fill="hold" grpId="0" nodeType="withEffect">
                                  <p:stCondLst>
                                    <p:cond delay="0"/>
                                  </p:stCondLst>
                                  <p:childTnLst>
                                    <p:set>
                                      <p:cBhvr>
                                        <p:cTn id="213" dur="1" fill="hold">
                                          <p:stCondLst>
                                            <p:cond delay="0"/>
                                          </p:stCondLst>
                                        </p:cTn>
                                        <p:tgtEl>
                                          <p:spTgt spid="359"/>
                                        </p:tgtEl>
                                        <p:attrNameLst>
                                          <p:attrName>style.visibility</p:attrName>
                                        </p:attrNameLst>
                                      </p:cBhvr>
                                      <p:to>
                                        <p:strVal val="visible"/>
                                      </p:to>
                                    </p:set>
                                    <p:animEffect transition="in" filter="wipe(up)">
                                      <p:cBhvr>
                                        <p:cTn id="214" dur="3000"/>
                                        <p:tgtEl>
                                          <p:spTgt spid="359"/>
                                        </p:tgtEl>
                                      </p:cBhvr>
                                    </p:animEffect>
                                  </p:childTnLst>
                                </p:cTn>
                              </p:par>
                              <p:par>
                                <p:cTn id="215" presetID="22" presetClass="entr" presetSubtype="1" fill="hold" grpId="0" nodeType="withEffect">
                                  <p:stCondLst>
                                    <p:cond delay="0"/>
                                  </p:stCondLst>
                                  <p:childTnLst>
                                    <p:set>
                                      <p:cBhvr>
                                        <p:cTn id="216" dur="1" fill="hold">
                                          <p:stCondLst>
                                            <p:cond delay="0"/>
                                          </p:stCondLst>
                                        </p:cTn>
                                        <p:tgtEl>
                                          <p:spTgt spid="363"/>
                                        </p:tgtEl>
                                        <p:attrNameLst>
                                          <p:attrName>style.visibility</p:attrName>
                                        </p:attrNameLst>
                                      </p:cBhvr>
                                      <p:to>
                                        <p:strVal val="visible"/>
                                      </p:to>
                                    </p:set>
                                    <p:animEffect transition="in" filter="wipe(up)">
                                      <p:cBhvr>
                                        <p:cTn id="217" dur="3000"/>
                                        <p:tgtEl>
                                          <p:spTgt spid="363"/>
                                        </p:tgtEl>
                                      </p:cBhvr>
                                    </p:animEffect>
                                  </p:childTnLst>
                                </p:cTn>
                              </p:par>
                              <p:par>
                                <p:cTn id="218" presetID="22" presetClass="entr" presetSubtype="1" fill="hold" grpId="0" nodeType="withEffect">
                                  <p:stCondLst>
                                    <p:cond delay="0"/>
                                  </p:stCondLst>
                                  <p:childTnLst>
                                    <p:set>
                                      <p:cBhvr>
                                        <p:cTn id="219" dur="1" fill="hold">
                                          <p:stCondLst>
                                            <p:cond delay="0"/>
                                          </p:stCondLst>
                                        </p:cTn>
                                        <p:tgtEl>
                                          <p:spTgt spid="367"/>
                                        </p:tgtEl>
                                        <p:attrNameLst>
                                          <p:attrName>style.visibility</p:attrName>
                                        </p:attrNameLst>
                                      </p:cBhvr>
                                      <p:to>
                                        <p:strVal val="visible"/>
                                      </p:to>
                                    </p:set>
                                    <p:animEffect transition="in" filter="wipe(up)">
                                      <p:cBhvr>
                                        <p:cTn id="220" dur="3000"/>
                                        <p:tgtEl>
                                          <p:spTgt spid="367"/>
                                        </p:tgtEl>
                                      </p:cBhvr>
                                    </p:animEffect>
                                  </p:childTnLst>
                                </p:cTn>
                              </p:par>
                              <p:par>
                                <p:cTn id="221" presetID="22" presetClass="entr" presetSubtype="1" fill="hold" grpId="0" nodeType="withEffect">
                                  <p:stCondLst>
                                    <p:cond delay="0"/>
                                  </p:stCondLst>
                                  <p:childTnLst>
                                    <p:set>
                                      <p:cBhvr>
                                        <p:cTn id="222" dur="1" fill="hold">
                                          <p:stCondLst>
                                            <p:cond delay="0"/>
                                          </p:stCondLst>
                                        </p:cTn>
                                        <p:tgtEl>
                                          <p:spTgt spid="371"/>
                                        </p:tgtEl>
                                        <p:attrNameLst>
                                          <p:attrName>style.visibility</p:attrName>
                                        </p:attrNameLst>
                                      </p:cBhvr>
                                      <p:to>
                                        <p:strVal val="visible"/>
                                      </p:to>
                                    </p:set>
                                    <p:animEffect transition="in" filter="wipe(up)">
                                      <p:cBhvr>
                                        <p:cTn id="223" dur="3000"/>
                                        <p:tgtEl>
                                          <p:spTgt spid="371"/>
                                        </p:tgtEl>
                                      </p:cBhvr>
                                    </p:animEffect>
                                  </p:childTnLst>
                                </p:cTn>
                              </p:par>
                              <p:par>
                                <p:cTn id="224" presetID="22" presetClass="entr" presetSubtype="1" fill="hold" grpId="0" nodeType="withEffect">
                                  <p:stCondLst>
                                    <p:cond delay="0"/>
                                  </p:stCondLst>
                                  <p:childTnLst>
                                    <p:set>
                                      <p:cBhvr>
                                        <p:cTn id="225" dur="1" fill="hold">
                                          <p:stCondLst>
                                            <p:cond delay="0"/>
                                          </p:stCondLst>
                                        </p:cTn>
                                        <p:tgtEl>
                                          <p:spTgt spid="375"/>
                                        </p:tgtEl>
                                        <p:attrNameLst>
                                          <p:attrName>style.visibility</p:attrName>
                                        </p:attrNameLst>
                                      </p:cBhvr>
                                      <p:to>
                                        <p:strVal val="visible"/>
                                      </p:to>
                                    </p:set>
                                    <p:animEffect transition="in" filter="wipe(up)">
                                      <p:cBhvr>
                                        <p:cTn id="226" dur="3000"/>
                                        <p:tgtEl>
                                          <p:spTgt spid="375"/>
                                        </p:tgtEl>
                                      </p:cBhvr>
                                    </p:animEffect>
                                  </p:childTnLst>
                                </p:cTn>
                              </p:par>
                              <p:par>
                                <p:cTn id="227" presetID="22" presetClass="entr" presetSubtype="1" fill="hold" grpId="0" nodeType="withEffect">
                                  <p:stCondLst>
                                    <p:cond delay="0"/>
                                  </p:stCondLst>
                                  <p:childTnLst>
                                    <p:set>
                                      <p:cBhvr>
                                        <p:cTn id="228" dur="1" fill="hold">
                                          <p:stCondLst>
                                            <p:cond delay="0"/>
                                          </p:stCondLst>
                                        </p:cTn>
                                        <p:tgtEl>
                                          <p:spTgt spid="379"/>
                                        </p:tgtEl>
                                        <p:attrNameLst>
                                          <p:attrName>style.visibility</p:attrName>
                                        </p:attrNameLst>
                                      </p:cBhvr>
                                      <p:to>
                                        <p:strVal val="visible"/>
                                      </p:to>
                                    </p:set>
                                    <p:animEffect transition="in" filter="wipe(up)">
                                      <p:cBhvr>
                                        <p:cTn id="229" dur="3000"/>
                                        <p:tgtEl>
                                          <p:spTgt spid="379"/>
                                        </p:tgtEl>
                                      </p:cBhvr>
                                    </p:animEffect>
                                  </p:childTnLst>
                                </p:cTn>
                              </p:par>
                              <p:par>
                                <p:cTn id="230" presetID="22" presetClass="entr" presetSubtype="1" fill="hold" grpId="0" nodeType="withEffect">
                                  <p:stCondLst>
                                    <p:cond delay="0"/>
                                  </p:stCondLst>
                                  <p:childTnLst>
                                    <p:set>
                                      <p:cBhvr>
                                        <p:cTn id="231" dur="1" fill="hold">
                                          <p:stCondLst>
                                            <p:cond delay="0"/>
                                          </p:stCondLst>
                                        </p:cTn>
                                        <p:tgtEl>
                                          <p:spTgt spid="383"/>
                                        </p:tgtEl>
                                        <p:attrNameLst>
                                          <p:attrName>style.visibility</p:attrName>
                                        </p:attrNameLst>
                                      </p:cBhvr>
                                      <p:to>
                                        <p:strVal val="visible"/>
                                      </p:to>
                                    </p:set>
                                    <p:animEffect transition="in" filter="wipe(up)">
                                      <p:cBhvr>
                                        <p:cTn id="232" dur="3000"/>
                                        <p:tgtEl>
                                          <p:spTgt spid="383"/>
                                        </p:tgtEl>
                                      </p:cBhvr>
                                    </p:animEffect>
                                  </p:childTnLst>
                                </p:cTn>
                              </p:par>
                              <p:par>
                                <p:cTn id="233" presetID="22" presetClass="entr" presetSubtype="1" fill="hold" grpId="0" nodeType="withEffect">
                                  <p:stCondLst>
                                    <p:cond delay="0"/>
                                  </p:stCondLst>
                                  <p:childTnLst>
                                    <p:set>
                                      <p:cBhvr>
                                        <p:cTn id="234" dur="1" fill="hold">
                                          <p:stCondLst>
                                            <p:cond delay="0"/>
                                          </p:stCondLst>
                                        </p:cTn>
                                        <p:tgtEl>
                                          <p:spTgt spid="107"/>
                                        </p:tgtEl>
                                        <p:attrNameLst>
                                          <p:attrName>style.visibility</p:attrName>
                                        </p:attrNameLst>
                                      </p:cBhvr>
                                      <p:to>
                                        <p:strVal val="visible"/>
                                      </p:to>
                                    </p:set>
                                    <p:animEffect transition="in" filter="wipe(up)">
                                      <p:cBhvr>
                                        <p:cTn id="235" dur="3000"/>
                                        <p:tgtEl>
                                          <p:spTgt spid="107"/>
                                        </p:tgtEl>
                                      </p:cBhvr>
                                    </p:animEffect>
                                  </p:childTnLst>
                                </p:cTn>
                              </p:par>
                              <p:par>
                                <p:cTn id="236" presetID="22" presetClass="entr" presetSubtype="1" fill="hold" grpId="0" nodeType="withEffect">
                                  <p:stCondLst>
                                    <p:cond delay="0"/>
                                  </p:stCondLst>
                                  <p:childTnLst>
                                    <p:set>
                                      <p:cBhvr>
                                        <p:cTn id="237" dur="1" fill="hold">
                                          <p:stCondLst>
                                            <p:cond delay="0"/>
                                          </p:stCondLst>
                                        </p:cTn>
                                        <p:tgtEl>
                                          <p:spTgt spid="111"/>
                                        </p:tgtEl>
                                        <p:attrNameLst>
                                          <p:attrName>style.visibility</p:attrName>
                                        </p:attrNameLst>
                                      </p:cBhvr>
                                      <p:to>
                                        <p:strVal val="visible"/>
                                      </p:to>
                                    </p:set>
                                    <p:animEffect transition="in" filter="wipe(up)">
                                      <p:cBhvr>
                                        <p:cTn id="238" dur="3000"/>
                                        <p:tgtEl>
                                          <p:spTgt spid="111"/>
                                        </p:tgtEl>
                                      </p:cBhvr>
                                    </p:animEffect>
                                  </p:childTnLst>
                                </p:cTn>
                              </p:par>
                              <p:par>
                                <p:cTn id="239" presetID="22" presetClass="entr" presetSubtype="1" fill="hold" grpId="0" nodeType="withEffect">
                                  <p:stCondLst>
                                    <p:cond delay="0"/>
                                  </p:stCondLst>
                                  <p:childTnLst>
                                    <p:set>
                                      <p:cBhvr>
                                        <p:cTn id="240" dur="1" fill="hold">
                                          <p:stCondLst>
                                            <p:cond delay="0"/>
                                          </p:stCondLst>
                                        </p:cTn>
                                        <p:tgtEl>
                                          <p:spTgt spid="115"/>
                                        </p:tgtEl>
                                        <p:attrNameLst>
                                          <p:attrName>style.visibility</p:attrName>
                                        </p:attrNameLst>
                                      </p:cBhvr>
                                      <p:to>
                                        <p:strVal val="visible"/>
                                      </p:to>
                                    </p:set>
                                    <p:animEffect transition="in" filter="wipe(up)">
                                      <p:cBhvr>
                                        <p:cTn id="241" dur="3000"/>
                                        <p:tgtEl>
                                          <p:spTgt spid="115"/>
                                        </p:tgtEl>
                                      </p:cBhvr>
                                    </p:animEffect>
                                  </p:childTnLst>
                                </p:cTn>
                              </p:par>
                              <p:par>
                                <p:cTn id="242" presetID="22" presetClass="entr" presetSubtype="1" fill="hold" grpId="0" nodeType="withEffect">
                                  <p:stCondLst>
                                    <p:cond delay="0"/>
                                  </p:stCondLst>
                                  <p:childTnLst>
                                    <p:set>
                                      <p:cBhvr>
                                        <p:cTn id="243" dur="1" fill="hold">
                                          <p:stCondLst>
                                            <p:cond delay="0"/>
                                          </p:stCondLst>
                                        </p:cTn>
                                        <p:tgtEl>
                                          <p:spTgt spid="119"/>
                                        </p:tgtEl>
                                        <p:attrNameLst>
                                          <p:attrName>style.visibility</p:attrName>
                                        </p:attrNameLst>
                                      </p:cBhvr>
                                      <p:to>
                                        <p:strVal val="visible"/>
                                      </p:to>
                                    </p:set>
                                    <p:animEffect transition="in" filter="wipe(up)">
                                      <p:cBhvr>
                                        <p:cTn id="244" dur="3000"/>
                                        <p:tgtEl>
                                          <p:spTgt spid="119"/>
                                        </p:tgtEl>
                                      </p:cBhvr>
                                    </p:animEffect>
                                  </p:childTnLst>
                                </p:cTn>
                              </p:par>
                              <p:par>
                                <p:cTn id="245" presetID="22" presetClass="entr" presetSubtype="1" fill="hold" grpId="0" nodeType="withEffect">
                                  <p:stCondLst>
                                    <p:cond delay="0"/>
                                  </p:stCondLst>
                                  <p:childTnLst>
                                    <p:set>
                                      <p:cBhvr>
                                        <p:cTn id="246" dur="1" fill="hold">
                                          <p:stCondLst>
                                            <p:cond delay="0"/>
                                          </p:stCondLst>
                                        </p:cTn>
                                        <p:tgtEl>
                                          <p:spTgt spid="123"/>
                                        </p:tgtEl>
                                        <p:attrNameLst>
                                          <p:attrName>style.visibility</p:attrName>
                                        </p:attrNameLst>
                                      </p:cBhvr>
                                      <p:to>
                                        <p:strVal val="visible"/>
                                      </p:to>
                                    </p:set>
                                    <p:animEffect transition="in" filter="wipe(up)">
                                      <p:cBhvr>
                                        <p:cTn id="247" dur="3000"/>
                                        <p:tgtEl>
                                          <p:spTgt spid="123"/>
                                        </p:tgtEl>
                                      </p:cBhvr>
                                    </p:animEffect>
                                  </p:childTnLst>
                                </p:cTn>
                              </p:par>
                              <p:par>
                                <p:cTn id="248" presetID="22" presetClass="entr" presetSubtype="1" fill="hold" grpId="0" nodeType="withEffect">
                                  <p:stCondLst>
                                    <p:cond delay="0"/>
                                  </p:stCondLst>
                                  <p:childTnLst>
                                    <p:set>
                                      <p:cBhvr>
                                        <p:cTn id="249" dur="1" fill="hold">
                                          <p:stCondLst>
                                            <p:cond delay="0"/>
                                          </p:stCondLst>
                                        </p:cTn>
                                        <p:tgtEl>
                                          <p:spTgt spid="127"/>
                                        </p:tgtEl>
                                        <p:attrNameLst>
                                          <p:attrName>style.visibility</p:attrName>
                                        </p:attrNameLst>
                                      </p:cBhvr>
                                      <p:to>
                                        <p:strVal val="visible"/>
                                      </p:to>
                                    </p:set>
                                    <p:animEffect transition="in" filter="wipe(up)">
                                      <p:cBhvr>
                                        <p:cTn id="250" dur="3000"/>
                                        <p:tgtEl>
                                          <p:spTgt spid="127"/>
                                        </p:tgtEl>
                                      </p:cBhvr>
                                    </p:animEffect>
                                  </p:childTnLst>
                                </p:cTn>
                              </p:par>
                              <p:par>
                                <p:cTn id="251" presetID="22" presetClass="entr" presetSubtype="1" fill="hold" grpId="0" nodeType="withEffect">
                                  <p:stCondLst>
                                    <p:cond delay="0"/>
                                  </p:stCondLst>
                                  <p:childTnLst>
                                    <p:set>
                                      <p:cBhvr>
                                        <p:cTn id="252" dur="1" fill="hold">
                                          <p:stCondLst>
                                            <p:cond delay="0"/>
                                          </p:stCondLst>
                                        </p:cTn>
                                        <p:tgtEl>
                                          <p:spTgt spid="131"/>
                                        </p:tgtEl>
                                        <p:attrNameLst>
                                          <p:attrName>style.visibility</p:attrName>
                                        </p:attrNameLst>
                                      </p:cBhvr>
                                      <p:to>
                                        <p:strVal val="visible"/>
                                      </p:to>
                                    </p:set>
                                    <p:animEffect transition="in" filter="wipe(up)">
                                      <p:cBhvr>
                                        <p:cTn id="253" dur="3000"/>
                                        <p:tgtEl>
                                          <p:spTgt spid="131"/>
                                        </p:tgtEl>
                                      </p:cBhvr>
                                    </p:animEffect>
                                  </p:childTnLst>
                                </p:cTn>
                              </p:par>
                              <p:par>
                                <p:cTn id="254" presetID="22" presetClass="entr" presetSubtype="1" fill="hold" grpId="0" nodeType="withEffect">
                                  <p:stCondLst>
                                    <p:cond delay="0"/>
                                  </p:stCondLst>
                                  <p:childTnLst>
                                    <p:set>
                                      <p:cBhvr>
                                        <p:cTn id="255" dur="1" fill="hold">
                                          <p:stCondLst>
                                            <p:cond delay="0"/>
                                          </p:stCondLst>
                                        </p:cTn>
                                        <p:tgtEl>
                                          <p:spTgt spid="135"/>
                                        </p:tgtEl>
                                        <p:attrNameLst>
                                          <p:attrName>style.visibility</p:attrName>
                                        </p:attrNameLst>
                                      </p:cBhvr>
                                      <p:to>
                                        <p:strVal val="visible"/>
                                      </p:to>
                                    </p:set>
                                    <p:animEffect transition="in" filter="wipe(up)">
                                      <p:cBhvr>
                                        <p:cTn id="256" dur="3000"/>
                                        <p:tgtEl>
                                          <p:spTgt spid="135"/>
                                        </p:tgtEl>
                                      </p:cBhvr>
                                    </p:animEffect>
                                  </p:childTnLst>
                                </p:cTn>
                              </p:par>
                              <p:par>
                                <p:cTn id="257" presetID="22" presetClass="entr" presetSubtype="1" fill="hold" grpId="0" nodeType="withEffect">
                                  <p:stCondLst>
                                    <p:cond delay="0"/>
                                  </p:stCondLst>
                                  <p:childTnLst>
                                    <p:set>
                                      <p:cBhvr>
                                        <p:cTn id="258" dur="1" fill="hold">
                                          <p:stCondLst>
                                            <p:cond delay="0"/>
                                          </p:stCondLst>
                                        </p:cTn>
                                        <p:tgtEl>
                                          <p:spTgt spid="139"/>
                                        </p:tgtEl>
                                        <p:attrNameLst>
                                          <p:attrName>style.visibility</p:attrName>
                                        </p:attrNameLst>
                                      </p:cBhvr>
                                      <p:to>
                                        <p:strVal val="visible"/>
                                      </p:to>
                                    </p:set>
                                    <p:animEffect transition="in" filter="wipe(up)">
                                      <p:cBhvr>
                                        <p:cTn id="259" dur="3000"/>
                                        <p:tgtEl>
                                          <p:spTgt spid="139"/>
                                        </p:tgtEl>
                                      </p:cBhvr>
                                    </p:animEffect>
                                  </p:childTnLst>
                                </p:cTn>
                              </p:par>
                              <p:par>
                                <p:cTn id="260" presetID="22" presetClass="entr" presetSubtype="1" fill="hold" grpId="0" nodeType="withEffect">
                                  <p:stCondLst>
                                    <p:cond delay="0"/>
                                  </p:stCondLst>
                                  <p:childTnLst>
                                    <p:set>
                                      <p:cBhvr>
                                        <p:cTn id="261" dur="1" fill="hold">
                                          <p:stCondLst>
                                            <p:cond delay="0"/>
                                          </p:stCondLst>
                                        </p:cTn>
                                        <p:tgtEl>
                                          <p:spTgt spid="143"/>
                                        </p:tgtEl>
                                        <p:attrNameLst>
                                          <p:attrName>style.visibility</p:attrName>
                                        </p:attrNameLst>
                                      </p:cBhvr>
                                      <p:to>
                                        <p:strVal val="visible"/>
                                      </p:to>
                                    </p:set>
                                    <p:animEffect transition="in" filter="wipe(up)">
                                      <p:cBhvr>
                                        <p:cTn id="262" dur="3000"/>
                                        <p:tgtEl>
                                          <p:spTgt spid="143"/>
                                        </p:tgtEl>
                                      </p:cBhvr>
                                    </p:animEffect>
                                  </p:childTnLst>
                                </p:cTn>
                              </p:par>
                              <p:par>
                                <p:cTn id="263" presetID="22" presetClass="entr" presetSubtype="1" fill="hold" grpId="0" nodeType="withEffect">
                                  <p:stCondLst>
                                    <p:cond delay="0"/>
                                  </p:stCondLst>
                                  <p:childTnLst>
                                    <p:set>
                                      <p:cBhvr>
                                        <p:cTn id="264" dur="1" fill="hold">
                                          <p:stCondLst>
                                            <p:cond delay="0"/>
                                          </p:stCondLst>
                                        </p:cTn>
                                        <p:tgtEl>
                                          <p:spTgt spid="147"/>
                                        </p:tgtEl>
                                        <p:attrNameLst>
                                          <p:attrName>style.visibility</p:attrName>
                                        </p:attrNameLst>
                                      </p:cBhvr>
                                      <p:to>
                                        <p:strVal val="visible"/>
                                      </p:to>
                                    </p:set>
                                    <p:animEffect transition="in" filter="wipe(up)">
                                      <p:cBhvr>
                                        <p:cTn id="265" dur="3000"/>
                                        <p:tgtEl>
                                          <p:spTgt spid="147"/>
                                        </p:tgtEl>
                                      </p:cBhvr>
                                    </p:animEffect>
                                  </p:childTnLst>
                                </p:cTn>
                              </p:par>
                              <p:par>
                                <p:cTn id="266" presetID="22" presetClass="entr" presetSubtype="1" fill="hold" grpId="0" nodeType="withEffect">
                                  <p:stCondLst>
                                    <p:cond delay="0"/>
                                  </p:stCondLst>
                                  <p:childTnLst>
                                    <p:set>
                                      <p:cBhvr>
                                        <p:cTn id="267" dur="1" fill="hold">
                                          <p:stCondLst>
                                            <p:cond delay="0"/>
                                          </p:stCondLst>
                                        </p:cTn>
                                        <p:tgtEl>
                                          <p:spTgt spid="151"/>
                                        </p:tgtEl>
                                        <p:attrNameLst>
                                          <p:attrName>style.visibility</p:attrName>
                                        </p:attrNameLst>
                                      </p:cBhvr>
                                      <p:to>
                                        <p:strVal val="visible"/>
                                      </p:to>
                                    </p:set>
                                    <p:animEffect transition="in" filter="wipe(up)">
                                      <p:cBhvr>
                                        <p:cTn id="268" dur="3000"/>
                                        <p:tgtEl>
                                          <p:spTgt spid="151"/>
                                        </p:tgtEl>
                                      </p:cBhvr>
                                    </p:animEffect>
                                  </p:childTnLst>
                                </p:cTn>
                              </p:par>
                              <p:par>
                                <p:cTn id="269" presetID="22" presetClass="entr" presetSubtype="1" fill="hold" grpId="0" nodeType="withEffect">
                                  <p:stCondLst>
                                    <p:cond delay="0"/>
                                  </p:stCondLst>
                                  <p:childTnLst>
                                    <p:set>
                                      <p:cBhvr>
                                        <p:cTn id="270" dur="1" fill="hold">
                                          <p:stCondLst>
                                            <p:cond delay="0"/>
                                          </p:stCondLst>
                                        </p:cTn>
                                        <p:tgtEl>
                                          <p:spTgt spid="155"/>
                                        </p:tgtEl>
                                        <p:attrNameLst>
                                          <p:attrName>style.visibility</p:attrName>
                                        </p:attrNameLst>
                                      </p:cBhvr>
                                      <p:to>
                                        <p:strVal val="visible"/>
                                      </p:to>
                                    </p:set>
                                    <p:animEffect transition="in" filter="wipe(up)">
                                      <p:cBhvr>
                                        <p:cTn id="271" dur="3000"/>
                                        <p:tgtEl>
                                          <p:spTgt spid="155"/>
                                        </p:tgtEl>
                                      </p:cBhvr>
                                    </p:animEffect>
                                  </p:childTnLst>
                                </p:cTn>
                              </p:par>
                              <p:par>
                                <p:cTn id="272" presetID="22" presetClass="entr" presetSubtype="1" fill="hold" grpId="0" nodeType="withEffect">
                                  <p:stCondLst>
                                    <p:cond delay="0"/>
                                  </p:stCondLst>
                                  <p:childTnLst>
                                    <p:set>
                                      <p:cBhvr>
                                        <p:cTn id="273" dur="1" fill="hold">
                                          <p:stCondLst>
                                            <p:cond delay="0"/>
                                          </p:stCondLst>
                                        </p:cTn>
                                        <p:tgtEl>
                                          <p:spTgt spid="159"/>
                                        </p:tgtEl>
                                        <p:attrNameLst>
                                          <p:attrName>style.visibility</p:attrName>
                                        </p:attrNameLst>
                                      </p:cBhvr>
                                      <p:to>
                                        <p:strVal val="visible"/>
                                      </p:to>
                                    </p:set>
                                    <p:animEffect transition="in" filter="wipe(up)">
                                      <p:cBhvr>
                                        <p:cTn id="274" dur="3000"/>
                                        <p:tgtEl>
                                          <p:spTgt spid="159"/>
                                        </p:tgtEl>
                                      </p:cBhvr>
                                    </p:animEffect>
                                  </p:childTnLst>
                                </p:cTn>
                              </p:par>
                              <p:par>
                                <p:cTn id="275" presetID="22" presetClass="entr" presetSubtype="1" fill="hold" grpId="0" nodeType="withEffect">
                                  <p:stCondLst>
                                    <p:cond delay="0"/>
                                  </p:stCondLst>
                                  <p:childTnLst>
                                    <p:set>
                                      <p:cBhvr>
                                        <p:cTn id="276" dur="1" fill="hold">
                                          <p:stCondLst>
                                            <p:cond delay="0"/>
                                          </p:stCondLst>
                                        </p:cTn>
                                        <p:tgtEl>
                                          <p:spTgt spid="163"/>
                                        </p:tgtEl>
                                        <p:attrNameLst>
                                          <p:attrName>style.visibility</p:attrName>
                                        </p:attrNameLst>
                                      </p:cBhvr>
                                      <p:to>
                                        <p:strVal val="visible"/>
                                      </p:to>
                                    </p:set>
                                    <p:animEffect transition="in" filter="wipe(up)">
                                      <p:cBhvr>
                                        <p:cTn id="277" dur="3000"/>
                                        <p:tgtEl>
                                          <p:spTgt spid="163"/>
                                        </p:tgtEl>
                                      </p:cBhvr>
                                    </p:animEffect>
                                  </p:childTnLst>
                                </p:cTn>
                              </p:par>
                              <p:par>
                                <p:cTn id="278" presetID="22" presetClass="entr" presetSubtype="1" fill="hold" grpId="0" nodeType="withEffect">
                                  <p:stCondLst>
                                    <p:cond delay="0"/>
                                  </p:stCondLst>
                                  <p:childTnLst>
                                    <p:set>
                                      <p:cBhvr>
                                        <p:cTn id="279" dur="1" fill="hold">
                                          <p:stCondLst>
                                            <p:cond delay="0"/>
                                          </p:stCondLst>
                                        </p:cTn>
                                        <p:tgtEl>
                                          <p:spTgt spid="167"/>
                                        </p:tgtEl>
                                        <p:attrNameLst>
                                          <p:attrName>style.visibility</p:attrName>
                                        </p:attrNameLst>
                                      </p:cBhvr>
                                      <p:to>
                                        <p:strVal val="visible"/>
                                      </p:to>
                                    </p:set>
                                    <p:animEffect transition="in" filter="wipe(up)">
                                      <p:cBhvr>
                                        <p:cTn id="280" dur="3000"/>
                                        <p:tgtEl>
                                          <p:spTgt spid="167"/>
                                        </p:tgtEl>
                                      </p:cBhvr>
                                    </p:animEffect>
                                  </p:childTnLst>
                                </p:cTn>
                              </p:par>
                              <p:par>
                                <p:cTn id="281" presetID="22" presetClass="entr" presetSubtype="1" fill="hold" grpId="0" nodeType="withEffect">
                                  <p:stCondLst>
                                    <p:cond delay="0"/>
                                  </p:stCondLst>
                                  <p:childTnLst>
                                    <p:set>
                                      <p:cBhvr>
                                        <p:cTn id="282" dur="1" fill="hold">
                                          <p:stCondLst>
                                            <p:cond delay="0"/>
                                          </p:stCondLst>
                                        </p:cTn>
                                        <p:tgtEl>
                                          <p:spTgt spid="173"/>
                                        </p:tgtEl>
                                        <p:attrNameLst>
                                          <p:attrName>style.visibility</p:attrName>
                                        </p:attrNameLst>
                                      </p:cBhvr>
                                      <p:to>
                                        <p:strVal val="visible"/>
                                      </p:to>
                                    </p:set>
                                    <p:animEffect transition="in" filter="wipe(up)">
                                      <p:cBhvr>
                                        <p:cTn id="283" dur="3000"/>
                                        <p:tgtEl>
                                          <p:spTgt spid="173"/>
                                        </p:tgtEl>
                                      </p:cBhvr>
                                    </p:animEffect>
                                  </p:childTnLst>
                                </p:cTn>
                              </p:par>
                              <p:par>
                                <p:cTn id="284" presetID="22" presetClass="entr" presetSubtype="1" fill="hold" grpId="0" nodeType="withEffect">
                                  <p:stCondLst>
                                    <p:cond delay="0"/>
                                  </p:stCondLst>
                                  <p:childTnLst>
                                    <p:set>
                                      <p:cBhvr>
                                        <p:cTn id="285" dur="1" fill="hold">
                                          <p:stCondLst>
                                            <p:cond delay="0"/>
                                          </p:stCondLst>
                                        </p:cTn>
                                        <p:tgtEl>
                                          <p:spTgt spid="177"/>
                                        </p:tgtEl>
                                        <p:attrNameLst>
                                          <p:attrName>style.visibility</p:attrName>
                                        </p:attrNameLst>
                                      </p:cBhvr>
                                      <p:to>
                                        <p:strVal val="visible"/>
                                      </p:to>
                                    </p:set>
                                    <p:animEffect transition="in" filter="wipe(up)">
                                      <p:cBhvr>
                                        <p:cTn id="286" dur="3000"/>
                                        <p:tgtEl>
                                          <p:spTgt spid="177"/>
                                        </p:tgtEl>
                                      </p:cBhvr>
                                    </p:animEffect>
                                  </p:childTnLst>
                                </p:cTn>
                              </p:par>
                              <p:par>
                                <p:cTn id="287" presetID="22" presetClass="entr" presetSubtype="1" fill="hold" grpId="0" nodeType="withEffect">
                                  <p:stCondLst>
                                    <p:cond delay="0"/>
                                  </p:stCondLst>
                                  <p:childTnLst>
                                    <p:set>
                                      <p:cBhvr>
                                        <p:cTn id="288" dur="1" fill="hold">
                                          <p:stCondLst>
                                            <p:cond delay="0"/>
                                          </p:stCondLst>
                                        </p:cTn>
                                        <p:tgtEl>
                                          <p:spTgt spid="181"/>
                                        </p:tgtEl>
                                        <p:attrNameLst>
                                          <p:attrName>style.visibility</p:attrName>
                                        </p:attrNameLst>
                                      </p:cBhvr>
                                      <p:to>
                                        <p:strVal val="visible"/>
                                      </p:to>
                                    </p:set>
                                    <p:animEffect transition="in" filter="wipe(up)">
                                      <p:cBhvr>
                                        <p:cTn id="289" dur="3000"/>
                                        <p:tgtEl>
                                          <p:spTgt spid="181"/>
                                        </p:tgtEl>
                                      </p:cBhvr>
                                    </p:animEffect>
                                  </p:childTnLst>
                                </p:cTn>
                              </p:par>
                              <p:par>
                                <p:cTn id="290" presetID="22" presetClass="entr" presetSubtype="1" fill="hold" grpId="0" nodeType="withEffect">
                                  <p:stCondLst>
                                    <p:cond delay="0"/>
                                  </p:stCondLst>
                                  <p:childTnLst>
                                    <p:set>
                                      <p:cBhvr>
                                        <p:cTn id="291" dur="1" fill="hold">
                                          <p:stCondLst>
                                            <p:cond delay="0"/>
                                          </p:stCondLst>
                                        </p:cTn>
                                        <p:tgtEl>
                                          <p:spTgt spid="185"/>
                                        </p:tgtEl>
                                        <p:attrNameLst>
                                          <p:attrName>style.visibility</p:attrName>
                                        </p:attrNameLst>
                                      </p:cBhvr>
                                      <p:to>
                                        <p:strVal val="visible"/>
                                      </p:to>
                                    </p:set>
                                    <p:animEffect transition="in" filter="wipe(up)">
                                      <p:cBhvr>
                                        <p:cTn id="292" dur="3000"/>
                                        <p:tgtEl>
                                          <p:spTgt spid="185"/>
                                        </p:tgtEl>
                                      </p:cBhvr>
                                    </p:animEffect>
                                  </p:childTnLst>
                                </p:cTn>
                              </p:par>
                              <p:par>
                                <p:cTn id="293" presetID="22" presetClass="entr" presetSubtype="1" fill="hold" grpId="0" nodeType="withEffect">
                                  <p:stCondLst>
                                    <p:cond delay="0"/>
                                  </p:stCondLst>
                                  <p:childTnLst>
                                    <p:set>
                                      <p:cBhvr>
                                        <p:cTn id="294" dur="1" fill="hold">
                                          <p:stCondLst>
                                            <p:cond delay="0"/>
                                          </p:stCondLst>
                                        </p:cTn>
                                        <p:tgtEl>
                                          <p:spTgt spid="189"/>
                                        </p:tgtEl>
                                        <p:attrNameLst>
                                          <p:attrName>style.visibility</p:attrName>
                                        </p:attrNameLst>
                                      </p:cBhvr>
                                      <p:to>
                                        <p:strVal val="visible"/>
                                      </p:to>
                                    </p:set>
                                    <p:animEffect transition="in" filter="wipe(up)">
                                      <p:cBhvr>
                                        <p:cTn id="295" dur="3000"/>
                                        <p:tgtEl>
                                          <p:spTgt spid="189"/>
                                        </p:tgtEl>
                                      </p:cBhvr>
                                    </p:animEffect>
                                  </p:childTnLst>
                                </p:cTn>
                              </p:par>
                              <p:par>
                                <p:cTn id="296" presetID="22" presetClass="entr" presetSubtype="1" fill="hold" grpId="0" nodeType="withEffect">
                                  <p:stCondLst>
                                    <p:cond delay="0"/>
                                  </p:stCondLst>
                                  <p:childTnLst>
                                    <p:set>
                                      <p:cBhvr>
                                        <p:cTn id="297" dur="1" fill="hold">
                                          <p:stCondLst>
                                            <p:cond delay="0"/>
                                          </p:stCondLst>
                                        </p:cTn>
                                        <p:tgtEl>
                                          <p:spTgt spid="193"/>
                                        </p:tgtEl>
                                        <p:attrNameLst>
                                          <p:attrName>style.visibility</p:attrName>
                                        </p:attrNameLst>
                                      </p:cBhvr>
                                      <p:to>
                                        <p:strVal val="visible"/>
                                      </p:to>
                                    </p:set>
                                    <p:animEffect transition="in" filter="wipe(up)">
                                      <p:cBhvr>
                                        <p:cTn id="298" dur="3000"/>
                                        <p:tgtEl>
                                          <p:spTgt spid="193"/>
                                        </p:tgtEl>
                                      </p:cBhvr>
                                    </p:animEffect>
                                  </p:childTnLst>
                                </p:cTn>
                              </p:par>
                              <p:par>
                                <p:cTn id="299" presetID="22" presetClass="entr" presetSubtype="1" fill="hold" grpId="0" nodeType="withEffect">
                                  <p:stCondLst>
                                    <p:cond delay="0"/>
                                  </p:stCondLst>
                                  <p:childTnLst>
                                    <p:set>
                                      <p:cBhvr>
                                        <p:cTn id="300" dur="1" fill="hold">
                                          <p:stCondLst>
                                            <p:cond delay="0"/>
                                          </p:stCondLst>
                                        </p:cTn>
                                        <p:tgtEl>
                                          <p:spTgt spid="197"/>
                                        </p:tgtEl>
                                        <p:attrNameLst>
                                          <p:attrName>style.visibility</p:attrName>
                                        </p:attrNameLst>
                                      </p:cBhvr>
                                      <p:to>
                                        <p:strVal val="visible"/>
                                      </p:to>
                                    </p:set>
                                    <p:animEffect transition="in" filter="wipe(up)">
                                      <p:cBhvr>
                                        <p:cTn id="301" dur="3000"/>
                                        <p:tgtEl>
                                          <p:spTgt spid="197"/>
                                        </p:tgtEl>
                                      </p:cBhvr>
                                    </p:animEffect>
                                  </p:childTnLst>
                                </p:cTn>
                              </p:par>
                              <p:par>
                                <p:cTn id="302" presetID="22" presetClass="entr" presetSubtype="1" fill="hold" grpId="0" nodeType="withEffect">
                                  <p:stCondLst>
                                    <p:cond delay="0"/>
                                  </p:stCondLst>
                                  <p:childTnLst>
                                    <p:set>
                                      <p:cBhvr>
                                        <p:cTn id="303" dur="1" fill="hold">
                                          <p:stCondLst>
                                            <p:cond delay="0"/>
                                          </p:stCondLst>
                                        </p:cTn>
                                        <p:tgtEl>
                                          <p:spTgt spid="201"/>
                                        </p:tgtEl>
                                        <p:attrNameLst>
                                          <p:attrName>style.visibility</p:attrName>
                                        </p:attrNameLst>
                                      </p:cBhvr>
                                      <p:to>
                                        <p:strVal val="visible"/>
                                      </p:to>
                                    </p:set>
                                    <p:animEffect transition="in" filter="wipe(up)">
                                      <p:cBhvr>
                                        <p:cTn id="304" dur="3000"/>
                                        <p:tgtEl>
                                          <p:spTgt spid="201"/>
                                        </p:tgtEl>
                                      </p:cBhvr>
                                    </p:animEffect>
                                  </p:childTnLst>
                                </p:cTn>
                              </p:par>
                              <p:par>
                                <p:cTn id="305" presetID="22" presetClass="entr" presetSubtype="1" fill="hold" grpId="0" nodeType="withEffect">
                                  <p:stCondLst>
                                    <p:cond delay="0"/>
                                  </p:stCondLst>
                                  <p:childTnLst>
                                    <p:set>
                                      <p:cBhvr>
                                        <p:cTn id="306" dur="1" fill="hold">
                                          <p:stCondLst>
                                            <p:cond delay="0"/>
                                          </p:stCondLst>
                                        </p:cTn>
                                        <p:tgtEl>
                                          <p:spTgt spid="209"/>
                                        </p:tgtEl>
                                        <p:attrNameLst>
                                          <p:attrName>style.visibility</p:attrName>
                                        </p:attrNameLst>
                                      </p:cBhvr>
                                      <p:to>
                                        <p:strVal val="visible"/>
                                      </p:to>
                                    </p:set>
                                    <p:animEffect transition="in" filter="wipe(up)">
                                      <p:cBhvr>
                                        <p:cTn id="307" dur="3000"/>
                                        <p:tgtEl>
                                          <p:spTgt spid="209"/>
                                        </p:tgtEl>
                                      </p:cBhvr>
                                    </p:animEffect>
                                  </p:childTnLst>
                                </p:cTn>
                              </p:par>
                              <p:par>
                                <p:cTn id="308" presetID="22" presetClass="entr" presetSubtype="1" fill="hold" grpId="0" nodeType="withEffect">
                                  <p:stCondLst>
                                    <p:cond delay="0"/>
                                  </p:stCondLst>
                                  <p:childTnLst>
                                    <p:set>
                                      <p:cBhvr>
                                        <p:cTn id="309" dur="1" fill="hold">
                                          <p:stCondLst>
                                            <p:cond delay="0"/>
                                          </p:stCondLst>
                                        </p:cTn>
                                        <p:tgtEl>
                                          <p:spTgt spid="213"/>
                                        </p:tgtEl>
                                        <p:attrNameLst>
                                          <p:attrName>style.visibility</p:attrName>
                                        </p:attrNameLst>
                                      </p:cBhvr>
                                      <p:to>
                                        <p:strVal val="visible"/>
                                      </p:to>
                                    </p:set>
                                    <p:animEffect transition="in" filter="wipe(up)">
                                      <p:cBhvr>
                                        <p:cTn id="310" dur="3000"/>
                                        <p:tgtEl>
                                          <p:spTgt spid="213"/>
                                        </p:tgtEl>
                                      </p:cBhvr>
                                    </p:animEffect>
                                  </p:childTnLst>
                                </p:cTn>
                              </p:par>
                            </p:childTnLst>
                          </p:cTn>
                        </p:par>
                        <p:par>
                          <p:cTn id="311" fill="hold">
                            <p:stCondLst>
                              <p:cond delay="3000"/>
                            </p:stCondLst>
                            <p:childTnLst>
                              <p:par>
                                <p:cTn id="312" presetID="1" presetClass="entr" presetSubtype="0" fill="hold" nodeType="afterEffect">
                                  <p:stCondLst>
                                    <p:cond delay="0"/>
                                  </p:stCondLst>
                                  <p:childTnLst>
                                    <p:set>
                                      <p:cBhvr>
                                        <p:cTn id="313" dur="1" fill="hold">
                                          <p:stCondLst>
                                            <p:cond delay="0"/>
                                          </p:stCondLst>
                                        </p:cTn>
                                        <p:tgtEl>
                                          <p:spTgt spid="2"/>
                                        </p:tgtEl>
                                        <p:attrNameLst>
                                          <p:attrName>style.visibility</p:attrName>
                                        </p:attrNameLst>
                                      </p:cBhvr>
                                      <p:to>
                                        <p:strVal val="visible"/>
                                      </p:to>
                                    </p:set>
                                  </p:childTnLst>
                                </p:cTn>
                              </p:par>
                            </p:childTnLst>
                          </p:cTn>
                        </p:par>
                      </p:childTnLst>
                    </p:cTn>
                  </p:par>
                  <p:par>
                    <p:cTn id="314" fill="hold">
                      <p:stCondLst>
                        <p:cond delay="indefinite"/>
                      </p:stCondLst>
                      <p:childTnLst>
                        <p:par>
                          <p:cTn id="315" fill="hold">
                            <p:stCondLst>
                              <p:cond delay="0"/>
                            </p:stCondLst>
                            <p:childTnLst>
                              <p:par>
                                <p:cTn id="316" presetID="1" presetClass="entr" presetSubtype="0" fill="hold" grpId="0" nodeType="clickEffect">
                                  <p:stCondLst>
                                    <p:cond delay="0"/>
                                  </p:stCondLst>
                                  <p:childTnLst>
                                    <p:set>
                                      <p:cBhvr>
                                        <p:cTn id="317" dur="1" fill="hold">
                                          <p:stCondLst>
                                            <p:cond delay="0"/>
                                          </p:stCondLst>
                                        </p:cTn>
                                        <p:tgtEl>
                                          <p:spTgt spid="204"/>
                                        </p:tgtEl>
                                        <p:attrNameLst>
                                          <p:attrName>style.visibility</p:attrName>
                                        </p:attrNameLst>
                                      </p:cBhvr>
                                      <p:to>
                                        <p:strVal val="visible"/>
                                      </p:to>
                                    </p:set>
                                  </p:childTnLst>
                                </p:cTn>
                              </p:par>
                              <p:par>
                                <p:cTn id="318" presetID="1" presetClass="entr" presetSubtype="0" fill="hold" nodeType="withEffect">
                                  <p:stCondLst>
                                    <p:cond delay="0"/>
                                  </p:stCondLst>
                                  <p:childTnLst>
                                    <p:set>
                                      <p:cBhvr>
                                        <p:cTn id="319" dur="1" fill="hold">
                                          <p:stCondLst>
                                            <p:cond delay="0"/>
                                          </p:stCondLst>
                                        </p:cTn>
                                        <p:tgtEl>
                                          <p:spTgt spid="205"/>
                                        </p:tgtEl>
                                        <p:attrNameLst>
                                          <p:attrName>style.visibility</p:attrName>
                                        </p:attrNameLst>
                                      </p:cBhvr>
                                      <p:to>
                                        <p:strVal val="visible"/>
                                      </p:to>
                                    </p:set>
                                  </p:childTnLst>
                                </p:cTn>
                              </p:par>
                            </p:childTnLst>
                          </p:cTn>
                        </p:par>
                      </p:childTnLst>
                    </p:cTn>
                  </p:par>
                  <p:par>
                    <p:cTn id="320" fill="hold">
                      <p:stCondLst>
                        <p:cond delay="indefinite"/>
                      </p:stCondLst>
                      <p:childTnLst>
                        <p:par>
                          <p:cTn id="321" fill="hold">
                            <p:stCondLst>
                              <p:cond delay="0"/>
                            </p:stCondLst>
                            <p:childTnLst>
                              <p:par>
                                <p:cTn id="322" presetID="1" presetClass="entr" presetSubtype="0" fill="hold" grpId="0" nodeType="clickEffect">
                                  <p:stCondLst>
                                    <p:cond delay="0"/>
                                  </p:stCondLst>
                                  <p:childTnLst>
                                    <p:set>
                                      <p:cBhvr>
                                        <p:cTn id="323" dur="1" fill="hold">
                                          <p:stCondLst>
                                            <p:cond delay="0"/>
                                          </p:stCondLst>
                                        </p:cTn>
                                        <p:tgtEl>
                                          <p:spTgt spid="207"/>
                                        </p:tgtEl>
                                        <p:attrNameLst>
                                          <p:attrName>style.visibility</p:attrName>
                                        </p:attrNameLst>
                                      </p:cBhvr>
                                      <p:to>
                                        <p:strVal val="visible"/>
                                      </p:to>
                                    </p:set>
                                  </p:childTnLst>
                                </p:cTn>
                              </p:par>
                              <p:par>
                                <p:cTn id="324" presetID="1" presetClass="entr" presetSubtype="0" fill="hold" nodeType="withEffect">
                                  <p:stCondLst>
                                    <p:cond delay="0"/>
                                  </p:stCondLst>
                                  <p:childTnLst>
                                    <p:set>
                                      <p:cBhvr>
                                        <p:cTn id="325" dur="1" fill="hold">
                                          <p:stCondLst>
                                            <p:cond delay="0"/>
                                          </p:stCondLst>
                                        </p:cTn>
                                        <p:tgtEl>
                                          <p:spTgt spid="208"/>
                                        </p:tgtEl>
                                        <p:attrNameLst>
                                          <p:attrName>style.visibility</p:attrName>
                                        </p:attrNameLst>
                                      </p:cBhvr>
                                      <p:to>
                                        <p:strVal val="visible"/>
                                      </p:to>
                                    </p:set>
                                  </p:childTnLst>
                                </p:cTn>
                              </p:par>
                            </p:childTnLst>
                          </p:cTn>
                        </p:par>
                      </p:childTnLst>
                    </p:cTn>
                  </p:par>
                  <p:par>
                    <p:cTn id="326" fill="hold">
                      <p:stCondLst>
                        <p:cond delay="indefinite"/>
                      </p:stCondLst>
                      <p:childTnLst>
                        <p:par>
                          <p:cTn id="327" fill="hold">
                            <p:stCondLst>
                              <p:cond delay="0"/>
                            </p:stCondLst>
                            <p:childTnLst>
                              <p:par>
                                <p:cTn id="328" presetID="1" presetClass="entr" presetSubtype="0" fill="hold" grpId="0" nodeType="clickEffect">
                                  <p:stCondLst>
                                    <p:cond delay="0"/>
                                  </p:stCondLst>
                                  <p:childTnLst>
                                    <p:set>
                                      <p:cBhvr>
                                        <p:cTn id="329" dur="1" fill="hold">
                                          <p:stCondLst>
                                            <p:cond delay="0"/>
                                          </p:stCondLst>
                                        </p:cTn>
                                        <p:tgtEl>
                                          <p:spTgt spid="217"/>
                                        </p:tgtEl>
                                        <p:attrNameLst>
                                          <p:attrName>style.visibility</p:attrName>
                                        </p:attrNameLst>
                                      </p:cBhvr>
                                      <p:to>
                                        <p:strVal val="visible"/>
                                      </p:to>
                                    </p:set>
                                  </p:childTnLst>
                                </p:cTn>
                              </p:par>
                              <p:par>
                                <p:cTn id="330" presetID="1" presetClass="entr" presetSubtype="0" fill="hold" nodeType="withEffect">
                                  <p:stCondLst>
                                    <p:cond delay="0"/>
                                  </p:stCondLst>
                                  <p:childTnLst>
                                    <p:set>
                                      <p:cBhvr>
                                        <p:cTn id="331" dur="1" fill="hold">
                                          <p:stCondLst>
                                            <p:cond delay="0"/>
                                          </p:stCondLst>
                                        </p:cTn>
                                        <p:tgtEl>
                                          <p:spTgt spid="2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9" grpId="0" build="p"/>
      <p:bldP spid="495" grpId="0" animBg="1"/>
      <p:bldP spid="542" grpId="0" animBg="1"/>
      <p:bldP spid="543" grpId="0" animBg="1"/>
      <p:bldP spid="544" grpId="0" animBg="1"/>
      <p:bldP spid="545" grpId="0" animBg="1"/>
      <p:bldP spid="546" grpId="0" animBg="1"/>
      <p:bldP spid="553" grpId="0" animBg="1"/>
      <p:bldP spid="554" grpId="0" animBg="1"/>
      <p:bldP spid="555" grpId="0" animBg="1"/>
      <p:bldP spid="556" grpId="0" animBg="1"/>
      <p:bldP spid="557" grpId="0" animBg="1"/>
      <p:bldP spid="560" grpId="0" animBg="1"/>
      <p:bldP spid="561" grpId="0" animBg="1"/>
      <p:bldP spid="562" grpId="0" animBg="1"/>
      <p:bldP spid="563" grpId="0" animBg="1"/>
      <p:bldP spid="204" grpId="0"/>
      <p:bldP spid="207" grpId="0"/>
      <p:bldP spid="559" grpId="0" animBg="1"/>
      <p:bldP spid="350" grpId="0" animBg="1"/>
      <p:bldP spid="351" grpId="0" animBg="1"/>
      <p:bldP spid="352" grpId="0" animBg="1"/>
      <p:bldP spid="354" grpId="0" animBg="1"/>
      <p:bldP spid="355" grpId="0" animBg="1"/>
      <p:bldP spid="356" grpId="0" animBg="1"/>
      <p:bldP spid="358" grpId="0" animBg="1"/>
      <p:bldP spid="359" grpId="0" animBg="1"/>
      <p:bldP spid="360" grpId="0" animBg="1"/>
      <p:bldP spid="362" grpId="0" animBg="1"/>
      <p:bldP spid="363" grpId="0" animBg="1"/>
      <p:bldP spid="364" grpId="0" animBg="1"/>
      <p:bldP spid="366" grpId="0" animBg="1"/>
      <p:bldP spid="367" grpId="0" animBg="1"/>
      <p:bldP spid="368" grpId="0" animBg="1"/>
      <p:bldP spid="370" grpId="0" animBg="1"/>
      <p:bldP spid="371" grpId="0" animBg="1"/>
      <p:bldP spid="372" grpId="0" animBg="1"/>
      <p:bldP spid="374" grpId="0" animBg="1"/>
      <p:bldP spid="375" grpId="0" animBg="1"/>
      <p:bldP spid="376" grpId="0" animBg="1"/>
      <p:bldP spid="378" grpId="0" animBg="1"/>
      <p:bldP spid="379" grpId="0" animBg="1"/>
      <p:bldP spid="380" grpId="0" animBg="1"/>
      <p:bldP spid="382" grpId="0" animBg="1"/>
      <p:bldP spid="383" grpId="0" animBg="1"/>
      <p:bldP spid="384" grpId="0" animBg="1"/>
      <p:bldP spid="106" grpId="0" animBg="1"/>
      <p:bldP spid="107" grpId="0" animBg="1"/>
      <p:bldP spid="108" grpId="0" animBg="1"/>
      <p:bldP spid="110" grpId="0" animBg="1"/>
      <p:bldP spid="111" grpId="0" animBg="1"/>
      <p:bldP spid="112" grpId="0" animBg="1"/>
      <p:bldP spid="114" grpId="0" animBg="1"/>
      <p:bldP spid="115" grpId="0" animBg="1"/>
      <p:bldP spid="116" grpId="0" animBg="1"/>
      <p:bldP spid="118" grpId="0" animBg="1"/>
      <p:bldP spid="119" grpId="0" animBg="1"/>
      <p:bldP spid="120" grpId="0" animBg="1"/>
      <p:bldP spid="122" grpId="0" animBg="1"/>
      <p:bldP spid="123" grpId="0" animBg="1"/>
      <p:bldP spid="124" grpId="0" animBg="1"/>
      <p:bldP spid="126" grpId="0" animBg="1"/>
      <p:bldP spid="127" grpId="0" animBg="1"/>
      <p:bldP spid="128" grpId="0" animBg="1"/>
      <p:bldP spid="130" grpId="0" animBg="1"/>
      <p:bldP spid="131" grpId="0" animBg="1"/>
      <p:bldP spid="132" grpId="0" animBg="1"/>
      <p:bldP spid="134" grpId="0" animBg="1"/>
      <p:bldP spid="135" grpId="0" animBg="1"/>
      <p:bldP spid="136" grpId="0" animBg="1"/>
      <p:bldP spid="138" grpId="0" animBg="1"/>
      <p:bldP spid="139" grpId="0" animBg="1"/>
      <p:bldP spid="140" grpId="0" animBg="1"/>
      <p:bldP spid="142" grpId="0" animBg="1"/>
      <p:bldP spid="143" grpId="0" animBg="1"/>
      <p:bldP spid="144" grpId="0" animBg="1"/>
      <p:bldP spid="146" grpId="0" animBg="1"/>
      <p:bldP spid="147" grpId="0" animBg="1"/>
      <p:bldP spid="148" grpId="0" animBg="1"/>
      <p:bldP spid="150" grpId="0" animBg="1"/>
      <p:bldP spid="151" grpId="0" animBg="1"/>
      <p:bldP spid="152" grpId="0" animBg="1"/>
      <p:bldP spid="154" grpId="0" animBg="1"/>
      <p:bldP spid="155" grpId="0" animBg="1"/>
      <p:bldP spid="156" grpId="0" animBg="1"/>
      <p:bldP spid="158" grpId="0" animBg="1"/>
      <p:bldP spid="159" grpId="0" animBg="1"/>
      <p:bldP spid="160" grpId="0" animBg="1"/>
      <p:bldP spid="162" grpId="0" animBg="1"/>
      <p:bldP spid="163" grpId="0" animBg="1"/>
      <p:bldP spid="164" grpId="0" animBg="1"/>
      <p:bldP spid="166" grpId="0" animBg="1"/>
      <p:bldP spid="167" grpId="0" animBg="1"/>
      <p:bldP spid="168" grpId="0" animBg="1"/>
      <p:bldP spid="170" grpId="0" animBg="1"/>
      <p:bldP spid="173" grpId="0" animBg="1"/>
      <p:bldP spid="174" grpId="0" animBg="1"/>
      <p:bldP spid="176" grpId="0" animBg="1"/>
      <p:bldP spid="177" grpId="0" animBg="1"/>
      <p:bldP spid="178" grpId="0" animBg="1"/>
      <p:bldP spid="180" grpId="0" animBg="1"/>
      <p:bldP spid="181" grpId="0" animBg="1"/>
      <p:bldP spid="182" grpId="0" animBg="1"/>
      <p:bldP spid="184" grpId="0" animBg="1"/>
      <p:bldP spid="185" grpId="0" animBg="1"/>
      <p:bldP spid="186" grpId="0" animBg="1"/>
      <p:bldP spid="188" grpId="0" animBg="1"/>
      <p:bldP spid="189" grpId="0" animBg="1"/>
      <p:bldP spid="190" grpId="0" animBg="1"/>
      <p:bldP spid="192" grpId="0" animBg="1"/>
      <p:bldP spid="193" grpId="0" animBg="1"/>
      <p:bldP spid="194" grpId="0" animBg="1"/>
      <p:bldP spid="196" grpId="0" animBg="1"/>
      <p:bldP spid="197" grpId="0" animBg="1"/>
      <p:bldP spid="198" grpId="0" animBg="1"/>
      <p:bldP spid="200" grpId="0" animBg="1"/>
      <p:bldP spid="201" grpId="0" animBg="1"/>
      <p:bldP spid="202" grpId="0" animBg="1"/>
      <p:bldP spid="206" grpId="0" animBg="1"/>
      <p:bldP spid="209" grpId="0" animBg="1"/>
      <p:bldP spid="210" grpId="0" animBg="1"/>
      <p:bldP spid="212" grpId="0" animBg="1"/>
      <p:bldP spid="213" grpId="0" animBg="1"/>
      <p:bldP spid="214" grpId="0" animBg="1"/>
      <p:bldP spid="217" grpId="0"/>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 name="TextBox 221">
            <a:extLst>
              <a:ext uri="{FF2B5EF4-FFF2-40B4-BE49-F238E27FC236}">
                <a16:creationId xmlns:a16="http://schemas.microsoft.com/office/drawing/2014/main" id="{1E1A0B84-FF1E-9645-BF30-877EB4FD0740}"/>
              </a:ext>
            </a:extLst>
          </p:cNvPr>
          <p:cNvSpPr txBox="1"/>
          <p:nvPr/>
        </p:nvSpPr>
        <p:spPr>
          <a:xfrm flipH="1">
            <a:off x="249382" y="621128"/>
            <a:ext cx="8806455"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980616"/>
                </a:solidFill>
                <a:effectLst/>
                <a:uLnTx/>
                <a:uFillTx/>
                <a:latin typeface="Calibri" panose="020F0502020204030204"/>
                <a:ea typeface="+mn-ea"/>
                <a:cs typeface="+mn-cs"/>
              </a:rPr>
              <a:t>[Keller+, ISCAS, 2014] [</a:t>
            </a:r>
            <a:r>
              <a:rPr kumimoji="0" lang="en-US" sz="2400" b="1" i="0" u="none" strike="noStrike" kern="1200" cap="none" spc="0" normalizeH="0" baseline="0" noProof="0" dirty="0" err="1">
                <a:ln>
                  <a:noFill/>
                </a:ln>
                <a:solidFill>
                  <a:srgbClr val="980616"/>
                </a:solidFill>
                <a:effectLst/>
                <a:uLnTx/>
                <a:uFillTx/>
                <a:latin typeface="Calibri" panose="020F0502020204030204"/>
                <a:ea typeface="+mn-ea"/>
                <a:cs typeface="+mn-cs"/>
              </a:rPr>
              <a:t>Hashemian</a:t>
            </a:r>
            <a:r>
              <a:rPr kumimoji="0" lang="en-US" sz="2400" b="1" i="0" u="none" strike="noStrike" kern="1200" cap="none" spc="0" normalizeH="0" baseline="0" noProof="0" dirty="0">
                <a:ln>
                  <a:noFill/>
                </a:ln>
                <a:solidFill>
                  <a:srgbClr val="980616"/>
                </a:solidFill>
                <a:effectLst/>
                <a:uLnTx/>
                <a:uFillTx/>
                <a:latin typeface="Calibri" panose="020F0502020204030204"/>
                <a:ea typeface="+mn-ea"/>
                <a:cs typeface="+mn-cs"/>
              </a:rPr>
              <a:t>, DATE, 2015] [</a:t>
            </a:r>
            <a:r>
              <a:rPr kumimoji="0" lang="en-US" sz="2400" b="1" i="0" u="none" strike="noStrike" kern="1200" cap="none" spc="0" normalizeH="0" baseline="0" noProof="0" dirty="0" err="1">
                <a:ln>
                  <a:noFill/>
                </a:ln>
                <a:solidFill>
                  <a:srgbClr val="980616"/>
                </a:solidFill>
                <a:effectLst/>
                <a:uLnTx/>
                <a:uFillTx/>
                <a:latin typeface="Calibri" panose="020F0502020204030204"/>
                <a:ea typeface="+mn-ea"/>
                <a:cs typeface="+mn-cs"/>
              </a:rPr>
              <a:t>Sutar</a:t>
            </a:r>
            <a:r>
              <a:rPr kumimoji="0" lang="en-US" sz="2400" b="1" i="0" u="none" strike="noStrike" kern="1200" cap="none" spc="0" normalizeH="0" baseline="0" noProof="0" dirty="0">
                <a:ln>
                  <a:noFill/>
                </a:ln>
                <a:solidFill>
                  <a:srgbClr val="980616"/>
                </a:solidFill>
                <a:effectLst/>
                <a:uLnTx/>
                <a:uFillTx/>
                <a:latin typeface="Calibri" panose="020F0502020204030204"/>
                <a:ea typeface="+mn-ea"/>
                <a:cs typeface="+mn-cs"/>
              </a:rPr>
              <a:t>+, TECS, 2018]</a:t>
            </a:r>
          </a:p>
        </p:txBody>
      </p:sp>
      <p:sp>
        <p:nvSpPr>
          <p:cNvPr id="339" name="Content Placeholder 2"/>
          <p:cNvSpPr>
            <a:spLocks noGrp="1"/>
          </p:cNvSpPr>
          <p:nvPr>
            <p:ph idx="1"/>
          </p:nvPr>
        </p:nvSpPr>
        <p:spPr>
          <a:xfrm>
            <a:off x="249382" y="1198092"/>
            <a:ext cx="8668576" cy="879473"/>
          </a:xfrm>
        </p:spPr>
        <p:txBody>
          <a:bodyPr/>
          <a:lstStyle/>
          <a:p>
            <a:pPr marL="0" indent="0">
              <a:buNone/>
            </a:pPr>
            <a:r>
              <a:rPr lang="en-US" sz="2800" dirty="0"/>
              <a:t>Generate random values</a:t>
            </a:r>
            <a:r>
              <a:rPr lang="en-US" sz="2800" b="1" dirty="0">
                <a:solidFill>
                  <a:schemeClr val="accent6"/>
                </a:solidFill>
              </a:rPr>
              <a:t> </a:t>
            </a:r>
            <a:r>
              <a:rPr lang="en-US" sz="2800" dirty="0"/>
              <a:t>using data from cells that </a:t>
            </a:r>
            <a:r>
              <a:rPr lang="en-US" sz="2800" b="1" dirty="0">
                <a:solidFill>
                  <a:srgbClr val="980616"/>
                </a:solidFill>
              </a:rPr>
              <a:t>fail randomly</a:t>
            </a:r>
            <a:r>
              <a:rPr lang="en-US" sz="2800" dirty="0">
                <a:solidFill>
                  <a:srgbClr val="980616"/>
                </a:solidFill>
              </a:rPr>
              <a:t> </a:t>
            </a:r>
            <a:r>
              <a:rPr lang="en-US" sz="2800" dirty="0"/>
              <a:t>with a </a:t>
            </a:r>
            <a:r>
              <a:rPr lang="en-US" sz="2800" b="1" dirty="0">
                <a:solidFill>
                  <a:schemeClr val="accent6"/>
                </a:solidFill>
              </a:rPr>
              <a:t>refresh interval </a:t>
            </a:r>
            <a:r>
              <a:rPr lang="en-US" sz="2800" b="1" i="1" dirty="0">
                <a:solidFill>
                  <a:schemeClr val="accent6"/>
                </a:solidFill>
              </a:rPr>
              <a:t>N</a:t>
            </a:r>
            <a:endParaRPr lang="en-US" sz="2800" dirty="0"/>
          </a:p>
        </p:txBody>
      </p:sp>
      <p:sp>
        <p:nvSpPr>
          <p:cNvPr id="22" name="Title 1"/>
          <p:cNvSpPr txBox="1">
            <a:spLocks/>
          </p:cNvSpPr>
          <p:nvPr/>
        </p:nvSpPr>
        <p:spPr>
          <a:xfrm>
            <a:off x="152400" y="66419"/>
            <a:ext cx="8839200" cy="76199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800" b="1" i="0" u="none" strike="noStrike" kern="1200" cap="none" spc="0" normalizeH="0" baseline="0" noProof="0" dirty="0">
                <a:ln>
                  <a:noFill/>
                </a:ln>
                <a:solidFill>
                  <a:prstClr val="black"/>
                </a:solidFill>
                <a:effectLst/>
                <a:uLnTx/>
                <a:uFillTx/>
                <a:latin typeface="Cambria" panose="02040503050406030204" pitchFamily="18" charset="0"/>
                <a:ea typeface="+mj-ea"/>
                <a:cs typeface="+mj-cs"/>
              </a:rPr>
              <a:t>Retention-based TRNGs</a:t>
            </a:r>
          </a:p>
        </p:txBody>
      </p:sp>
      <p:grpSp>
        <p:nvGrpSpPr>
          <p:cNvPr id="323" name="Group 322"/>
          <p:cNvGrpSpPr/>
          <p:nvPr/>
        </p:nvGrpSpPr>
        <p:grpSpPr>
          <a:xfrm>
            <a:off x="3675757" y="2267082"/>
            <a:ext cx="1905141" cy="2704047"/>
            <a:chOff x="3179064" y="1373122"/>
            <a:chExt cx="2560320" cy="3374108"/>
          </a:xfrm>
        </p:grpSpPr>
        <p:cxnSp>
          <p:nvCxnSpPr>
            <p:cNvPr id="337" name="Straight Connector 336"/>
            <p:cNvCxnSpPr/>
            <p:nvPr/>
          </p:nvCxnSpPr>
          <p:spPr>
            <a:xfrm flipH="1" flipV="1">
              <a:off x="4451604" y="1373122"/>
              <a:ext cx="7620" cy="3374108"/>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335" name="Straight Connector 334"/>
            <p:cNvCxnSpPr/>
            <p:nvPr/>
          </p:nvCxnSpPr>
          <p:spPr>
            <a:xfrm flipV="1">
              <a:off x="5099304" y="1373122"/>
              <a:ext cx="0" cy="3374108"/>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333" name="Straight Connector 332"/>
            <p:cNvCxnSpPr/>
            <p:nvPr/>
          </p:nvCxnSpPr>
          <p:spPr>
            <a:xfrm flipV="1">
              <a:off x="5739384" y="1373122"/>
              <a:ext cx="0" cy="3374108"/>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331" name="Straight Connector 330"/>
            <p:cNvCxnSpPr/>
            <p:nvPr/>
          </p:nvCxnSpPr>
          <p:spPr>
            <a:xfrm flipV="1">
              <a:off x="3819144" y="1373122"/>
              <a:ext cx="0" cy="3374108"/>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329" name="Straight Connector 328"/>
            <p:cNvCxnSpPr/>
            <p:nvPr/>
          </p:nvCxnSpPr>
          <p:spPr>
            <a:xfrm flipV="1">
              <a:off x="3179064" y="1373122"/>
              <a:ext cx="0" cy="3374108"/>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grpSp>
      <p:grpSp>
        <p:nvGrpSpPr>
          <p:cNvPr id="492" name="Group 491"/>
          <p:cNvGrpSpPr/>
          <p:nvPr/>
        </p:nvGrpSpPr>
        <p:grpSpPr>
          <a:xfrm rot="5400000">
            <a:off x="2634647" y="866732"/>
            <a:ext cx="1733660" cy="5710862"/>
            <a:chOff x="3179064" y="1411842"/>
            <a:chExt cx="2163259" cy="4237406"/>
          </a:xfrm>
        </p:grpSpPr>
        <p:grpSp>
          <p:nvGrpSpPr>
            <p:cNvPr id="516" name="Group 515"/>
            <p:cNvGrpSpPr/>
            <p:nvPr/>
          </p:nvGrpSpPr>
          <p:grpSpPr>
            <a:xfrm>
              <a:off x="4640539" y="1411842"/>
              <a:ext cx="4" cy="4212468"/>
              <a:chOff x="3367999" y="1465184"/>
              <a:chExt cx="4" cy="4212468"/>
            </a:xfrm>
          </p:grpSpPr>
          <p:cxnSp>
            <p:nvCxnSpPr>
              <p:cNvPr id="526" name="Straight Connector 525"/>
              <p:cNvCxnSpPr/>
              <p:nvPr/>
            </p:nvCxnSpPr>
            <p:spPr>
              <a:xfrm rot="16200000">
                <a:off x="1387496" y="3697149"/>
                <a:ext cx="3961006" cy="0"/>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527" name="Straight Connector 526"/>
              <p:cNvCxnSpPr/>
              <p:nvPr/>
            </p:nvCxnSpPr>
            <p:spPr>
              <a:xfrm rot="16200000">
                <a:off x="3280373" y="1552814"/>
                <a:ext cx="175260" cy="0"/>
              </a:xfrm>
              <a:prstGeom prst="line">
                <a:avLst/>
              </a:prstGeom>
              <a:solidFill>
                <a:schemeClr val="tx1">
                  <a:lumMod val="65000"/>
                  <a:lumOff val="35000"/>
                </a:schemeClr>
              </a:solidFill>
              <a:ln w="38100" cap="rnd">
                <a:solidFill>
                  <a:schemeClr val="bg1">
                    <a:lumMod val="65000"/>
                  </a:schemeClr>
                </a:solidFill>
                <a:prstDash val="sysDot"/>
                <a:round/>
              </a:ln>
            </p:spPr>
            <p:style>
              <a:lnRef idx="1">
                <a:schemeClr val="accent1"/>
              </a:lnRef>
              <a:fillRef idx="0">
                <a:schemeClr val="accent1"/>
              </a:fillRef>
              <a:effectRef idx="0">
                <a:schemeClr val="accent1"/>
              </a:effectRef>
              <a:fontRef idx="minor">
                <a:schemeClr val="tx1"/>
              </a:fontRef>
            </p:style>
          </p:cxnSp>
        </p:grpSp>
        <p:grpSp>
          <p:nvGrpSpPr>
            <p:cNvPr id="517" name="Group 516"/>
            <p:cNvGrpSpPr/>
            <p:nvPr/>
          </p:nvGrpSpPr>
          <p:grpSpPr>
            <a:xfrm>
              <a:off x="5342321" y="1411842"/>
              <a:ext cx="2" cy="4237406"/>
              <a:chOff x="3422081" y="1465184"/>
              <a:chExt cx="2" cy="4237406"/>
            </a:xfrm>
          </p:grpSpPr>
          <p:cxnSp>
            <p:nvCxnSpPr>
              <p:cNvPr id="524" name="Straight Connector 523"/>
              <p:cNvCxnSpPr/>
              <p:nvPr/>
            </p:nvCxnSpPr>
            <p:spPr>
              <a:xfrm rot="16200000">
                <a:off x="1429108" y="3709617"/>
                <a:ext cx="3985946" cy="0"/>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525" name="Straight Connector 524"/>
              <p:cNvCxnSpPr/>
              <p:nvPr/>
            </p:nvCxnSpPr>
            <p:spPr>
              <a:xfrm rot="16200000">
                <a:off x="3334453" y="1552814"/>
                <a:ext cx="175259" cy="0"/>
              </a:xfrm>
              <a:prstGeom prst="line">
                <a:avLst/>
              </a:prstGeom>
              <a:solidFill>
                <a:schemeClr val="tx1">
                  <a:lumMod val="65000"/>
                  <a:lumOff val="35000"/>
                </a:schemeClr>
              </a:solidFill>
              <a:ln w="38100" cap="rnd">
                <a:solidFill>
                  <a:schemeClr val="bg1">
                    <a:lumMod val="65000"/>
                  </a:schemeClr>
                </a:solidFill>
                <a:prstDash val="sysDot"/>
                <a:round/>
              </a:ln>
            </p:spPr>
            <p:style>
              <a:lnRef idx="1">
                <a:schemeClr val="accent1"/>
              </a:lnRef>
              <a:fillRef idx="0">
                <a:schemeClr val="accent1"/>
              </a:fillRef>
              <a:effectRef idx="0">
                <a:schemeClr val="accent1"/>
              </a:effectRef>
              <a:fontRef idx="minor">
                <a:schemeClr val="tx1"/>
              </a:fontRef>
            </p:style>
          </p:cxnSp>
        </p:grpSp>
        <p:grpSp>
          <p:nvGrpSpPr>
            <p:cNvPr id="518" name="Group 517"/>
            <p:cNvGrpSpPr/>
            <p:nvPr/>
          </p:nvGrpSpPr>
          <p:grpSpPr>
            <a:xfrm>
              <a:off x="3927988" y="1411842"/>
              <a:ext cx="2" cy="4212468"/>
              <a:chOff x="3287908" y="1465184"/>
              <a:chExt cx="2" cy="4212468"/>
            </a:xfrm>
          </p:grpSpPr>
          <p:cxnSp>
            <p:nvCxnSpPr>
              <p:cNvPr id="522" name="Straight Connector 521"/>
              <p:cNvCxnSpPr/>
              <p:nvPr/>
            </p:nvCxnSpPr>
            <p:spPr>
              <a:xfrm rot="16200000">
                <a:off x="1307404" y="3697148"/>
                <a:ext cx="3961008" cy="0"/>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523" name="Straight Connector 522"/>
              <p:cNvCxnSpPr/>
              <p:nvPr/>
            </p:nvCxnSpPr>
            <p:spPr>
              <a:xfrm rot="16200000">
                <a:off x="3200280" y="1552814"/>
                <a:ext cx="175260" cy="0"/>
              </a:xfrm>
              <a:prstGeom prst="line">
                <a:avLst/>
              </a:prstGeom>
              <a:solidFill>
                <a:schemeClr val="tx1">
                  <a:lumMod val="65000"/>
                  <a:lumOff val="35000"/>
                </a:schemeClr>
              </a:solidFill>
              <a:ln w="38100" cap="rnd">
                <a:solidFill>
                  <a:schemeClr val="bg1">
                    <a:lumMod val="65000"/>
                  </a:schemeClr>
                </a:solidFill>
                <a:prstDash val="sysDot"/>
                <a:round/>
              </a:ln>
            </p:spPr>
            <p:style>
              <a:lnRef idx="1">
                <a:schemeClr val="accent1"/>
              </a:lnRef>
              <a:fillRef idx="0">
                <a:schemeClr val="accent1"/>
              </a:fillRef>
              <a:effectRef idx="0">
                <a:schemeClr val="accent1"/>
              </a:effectRef>
              <a:fontRef idx="minor">
                <a:schemeClr val="tx1"/>
              </a:fontRef>
            </p:style>
          </p:cxnSp>
        </p:grpSp>
        <p:grpSp>
          <p:nvGrpSpPr>
            <p:cNvPr id="519" name="Group 518"/>
            <p:cNvGrpSpPr/>
            <p:nvPr/>
          </p:nvGrpSpPr>
          <p:grpSpPr>
            <a:xfrm>
              <a:off x="3179064" y="1411842"/>
              <a:ext cx="2" cy="4212468"/>
              <a:chOff x="3179064" y="1465184"/>
              <a:chExt cx="2" cy="4212468"/>
            </a:xfrm>
          </p:grpSpPr>
          <p:cxnSp>
            <p:nvCxnSpPr>
              <p:cNvPr id="520" name="Straight Connector 519"/>
              <p:cNvCxnSpPr/>
              <p:nvPr/>
            </p:nvCxnSpPr>
            <p:spPr>
              <a:xfrm rot="16200000">
                <a:off x="1198560" y="3697149"/>
                <a:ext cx="3961007" cy="0"/>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521" name="Straight Connector 520"/>
              <p:cNvCxnSpPr/>
              <p:nvPr/>
            </p:nvCxnSpPr>
            <p:spPr>
              <a:xfrm rot="16200000">
                <a:off x="3091436" y="1552814"/>
                <a:ext cx="175260" cy="0"/>
              </a:xfrm>
              <a:prstGeom prst="line">
                <a:avLst/>
              </a:prstGeom>
              <a:solidFill>
                <a:schemeClr val="tx1">
                  <a:lumMod val="65000"/>
                  <a:lumOff val="35000"/>
                </a:schemeClr>
              </a:solidFill>
              <a:ln w="38100" cap="rnd">
                <a:solidFill>
                  <a:schemeClr val="bg1">
                    <a:lumMod val="65000"/>
                  </a:schemeClr>
                </a:solidFill>
                <a:prstDash val="sysDot"/>
                <a:round/>
              </a:ln>
            </p:spPr>
            <p:style>
              <a:lnRef idx="1">
                <a:schemeClr val="accent1"/>
              </a:lnRef>
              <a:fillRef idx="0">
                <a:schemeClr val="accent1"/>
              </a:fillRef>
              <a:effectRef idx="0">
                <a:schemeClr val="accent1"/>
              </a:effectRef>
              <a:fontRef idx="minor">
                <a:schemeClr val="tx1"/>
              </a:fontRef>
            </p:style>
          </p:cxnSp>
        </p:grpSp>
      </p:grpSp>
      <p:cxnSp>
        <p:nvCxnSpPr>
          <p:cNvPr id="514" name="Straight Connector 513"/>
          <p:cNvCxnSpPr>
            <a:stCxn id="498" idx="0"/>
          </p:cNvCxnSpPr>
          <p:nvPr/>
        </p:nvCxnSpPr>
        <p:spPr>
          <a:xfrm flipH="1" flipV="1">
            <a:off x="1764424" y="2253993"/>
            <a:ext cx="5670" cy="2704047"/>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512" name="Straight Connector 511"/>
          <p:cNvCxnSpPr/>
          <p:nvPr/>
        </p:nvCxnSpPr>
        <p:spPr>
          <a:xfrm flipV="1">
            <a:off x="2724463" y="2275491"/>
            <a:ext cx="0" cy="2704047"/>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510" name="Straight Connector 509"/>
          <p:cNvCxnSpPr/>
          <p:nvPr/>
        </p:nvCxnSpPr>
        <p:spPr>
          <a:xfrm flipV="1">
            <a:off x="2255739" y="2267082"/>
            <a:ext cx="0" cy="2704047"/>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508" name="Straight Connector 507"/>
          <p:cNvCxnSpPr/>
          <p:nvPr/>
        </p:nvCxnSpPr>
        <p:spPr>
          <a:xfrm flipV="1">
            <a:off x="1290559" y="2267082"/>
            <a:ext cx="0" cy="2704047"/>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506" name="Straight Connector 505"/>
          <p:cNvCxnSpPr/>
          <p:nvPr/>
        </p:nvCxnSpPr>
        <p:spPr>
          <a:xfrm flipV="1">
            <a:off x="3188541" y="2275491"/>
            <a:ext cx="0" cy="2704047"/>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grpSp>
        <p:nvGrpSpPr>
          <p:cNvPr id="494" name="Group 493"/>
          <p:cNvGrpSpPr/>
          <p:nvPr/>
        </p:nvGrpSpPr>
        <p:grpSpPr>
          <a:xfrm>
            <a:off x="1046274" y="4971129"/>
            <a:ext cx="2381426" cy="316503"/>
            <a:chOff x="2223532" y="4533556"/>
            <a:chExt cx="3200400" cy="394932"/>
          </a:xfrm>
        </p:grpSpPr>
        <p:sp>
          <p:nvSpPr>
            <p:cNvPr id="496" name="Rounded Rectangle 495"/>
            <p:cNvSpPr/>
            <p:nvPr/>
          </p:nvSpPr>
          <p:spPr>
            <a:xfrm>
              <a:off x="222353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497" name="Rounded Rectangle 496"/>
            <p:cNvSpPr/>
            <p:nvPr/>
          </p:nvSpPr>
          <p:spPr>
            <a:xfrm>
              <a:off x="286361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endParaRPr kumimoji="0" lang="en-US" sz="24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sp>
          <p:nvSpPr>
            <p:cNvPr id="498" name="Rounded Rectangle 497"/>
            <p:cNvSpPr/>
            <p:nvPr/>
          </p:nvSpPr>
          <p:spPr>
            <a:xfrm>
              <a:off x="350369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endParaRPr kumimoji="0" lang="en-US" sz="24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sp>
          <p:nvSpPr>
            <p:cNvPr id="499" name="Rounded Rectangle 498"/>
            <p:cNvSpPr/>
            <p:nvPr/>
          </p:nvSpPr>
          <p:spPr>
            <a:xfrm>
              <a:off x="414377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endParaRPr kumimoji="0" lang="en-US" sz="24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sp>
          <p:nvSpPr>
            <p:cNvPr id="500" name="Rounded Rectangle 499"/>
            <p:cNvSpPr/>
            <p:nvPr/>
          </p:nvSpPr>
          <p:spPr>
            <a:xfrm>
              <a:off x="478385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endParaRPr kumimoji="0" lang="en-US" sz="24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grpSp>
      <p:sp>
        <p:nvSpPr>
          <p:cNvPr id="495" name="Rounded Rectangle 494"/>
          <p:cNvSpPr/>
          <p:nvPr/>
        </p:nvSpPr>
        <p:spPr>
          <a:xfrm>
            <a:off x="366364" y="2590637"/>
            <a:ext cx="383855" cy="2265404"/>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Row Decoder</a:t>
            </a:r>
          </a:p>
        </p:txBody>
      </p:sp>
      <p:sp>
        <p:nvSpPr>
          <p:cNvPr id="542" name="Oval 541"/>
          <p:cNvSpPr/>
          <p:nvPr/>
        </p:nvSpPr>
        <p:spPr>
          <a:xfrm>
            <a:off x="1048803" y="2589518"/>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3" name="Oval 542"/>
          <p:cNvSpPr/>
          <p:nvPr/>
        </p:nvSpPr>
        <p:spPr>
          <a:xfrm>
            <a:off x="1525088" y="2589518"/>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4" name="Oval 543"/>
          <p:cNvSpPr/>
          <p:nvPr/>
        </p:nvSpPr>
        <p:spPr>
          <a:xfrm>
            <a:off x="2001373" y="2589518"/>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5" name="Oval 544"/>
          <p:cNvSpPr/>
          <p:nvPr/>
        </p:nvSpPr>
        <p:spPr>
          <a:xfrm>
            <a:off x="2477659" y="2589518"/>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6" name="Oval 545"/>
          <p:cNvSpPr/>
          <p:nvPr/>
        </p:nvSpPr>
        <p:spPr>
          <a:xfrm>
            <a:off x="2953944" y="2589518"/>
            <a:ext cx="476285" cy="512967"/>
          </a:xfrm>
          <a:prstGeom prst="ellipse">
            <a:avLst/>
          </a:prstGeom>
          <a:solidFill>
            <a:srgbClr val="C00000"/>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3" name="Chord 552"/>
          <p:cNvSpPr/>
          <p:nvPr/>
        </p:nvSpPr>
        <p:spPr>
          <a:xfrm>
            <a:off x="1048803" y="2589517"/>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4" name="Chord 553"/>
          <p:cNvSpPr/>
          <p:nvPr/>
        </p:nvSpPr>
        <p:spPr>
          <a:xfrm>
            <a:off x="1525088" y="2589517"/>
            <a:ext cx="476285" cy="512967"/>
          </a:xfrm>
          <a:prstGeom prst="chord">
            <a:avLst>
              <a:gd name="adj1" fmla="val 12747321"/>
              <a:gd name="adj2" fmla="val 1965980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5" name="Chord 554"/>
          <p:cNvSpPr/>
          <p:nvPr/>
        </p:nvSpPr>
        <p:spPr>
          <a:xfrm>
            <a:off x="2001373" y="2589517"/>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6" name="Chord 555"/>
          <p:cNvSpPr/>
          <p:nvPr/>
        </p:nvSpPr>
        <p:spPr>
          <a:xfrm>
            <a:off x="2477658" y="2589517"/>
            <a:ext cx="476285" cy="512967"/>
          </a:xfrm>
          <a:prstGeom prst="chord">
            <a:avLst>
              <a:gd name="adj1" fmla="val 12350173"/>
              <a:gd name="adj2" fmla="val 200350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7" name="Chord 556"/>
          <p:cNvSpPr/>
          <p:nvPr/>
        </p:nvSpPr>
        <p:spPr>
          <a:xfrm>
            <a:off x="2953944" y="2589517"/>
            <a:ext cx="476285" cy="512967"/>
          </a:xfrm>
          <a:prstGeom prst="chord">
            <a:avLst>
              <a:gd name="adj1" fmla="val 11541880"/>
              <a:gd name="adj2" fmla="val 20869922"/>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0" name="Oval 559"/>
          <p:cNvSpPr/>
          <p:nvPr/>
        </p:nvSpPr>
        <p:spPr>
          <a:xfrm>
            <a:off x="1525823" y="2589040"/>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1" name="Oval 560"/>
          <p:cNvSpPr/>
          <p:nvPr/>
        </p:nvSpPr>
        <p:spPr>
          <a:xfrm>
            <a:off x="2002108" y="2589040"/>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2" name="Oval 561"/>
          <p:cNvSpPr/>
          <p:nvPr/>
        </p:nvSpPr>
        <p:spPr>
          <a:xfrm>
            <a:off x="2478394" y="2589040"/>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3" name="Oval 562"/>
          <p:cNvSpPr/>
          <p:nvPr/>
        </p:nvSpPr>
        <p:spPr>
          <a:xfrm>
            <a:off x="2954679" y="2589040"/>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4" name="Content Placeholder 3"/>
          <p:cNvSpPr txBox="1">
            <a:spLocks/>
          </p:cNvSpPr>
          <p:nvPr/>
        </p:nvSpPr>
        <p:spPr>
          <a:xfrm>
            <a:off x="6271636" y="3870094"/>
            <a:ext cx="1908747" cy="70814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srgbClr val="980616"/>
                </a:solidFill>
                <a:effectLst/>
                <a:uLnTx/>
                <a:uFillTx/>
                <a:latin typeface="Cambria" panose="02040503050406030204" pitchFamily="18" charset="0"/>
                <a:ea typeface="+mn-ea"/>
                <a:cs typeface="+mn-cs"/>
              </a:rPr>
              <a:t>Fails with refresh interval </a:t>
            </a:r>
            <a:r>
              <a:rPr kumimoji="0" lang="en-US" sz="2400" b="1" i="0" u="none" strike="noStrike" kern="1200" cap="none" spc="0" normalizeH="0" baseline="0" noProof="0" dirty="0">
                <a:ln>
                  <a:noFill/>
                </a:ln>
                <a:solidFill>
                  <a:srgbClr val="980616"/>
                </a:solidFill>
                <a:effectLst/>
                <a:uLnTx/>
                <a:uFillTx/>
                <a:latin typeface="Cambria" panose="02040503050406030204" pitchFamily="18" charset="0"/>
                <a:ea typeface="+mn-ea"/>
                <a:cs typeface="+mn-cs"/>
              </a:rPr>
              <a:t>N</a:t>
            </a:r>
          </a:p>
        </p:txBody>
      </p:sp>
      <p:cxnSp>
        <p:nvCxnSpPr>
          <p:cNvPr id="205" name="Straight Arrow Connector 204"/>
          <p:cNvCxnSpPr/>
          <p:nvPr/>
        </p:nvCxnSpPr>
        <p:spPr>
          <a:xfrm flipH="1" flipV="1">
            <a:off x="5925504" y="4097053"/>
            <a:ext cx="662628" cy="149518"/>
          </a:xfrm>
          <a:prstGeom prst="straightConnector1">
            <a:avLst/>
          </a:prstGeom>
          <a:ln w="76200">
            <a:solidFill>
              <a:srgbClr val="C00000"/>
            </a:solidFill>
            <a:tailEnd type="triangle"/>
          </a:ln>
        </p:spPr>
        <p:style>
          <a:lnRef idx="1">
            <a:schemeClr val="dk1"/>
          </a:lnRef>
          <a:fillRef idx="0">
            <a:schemeClr val="dk1"/>
          </a:fillRef>
          <a:effectRef idx="0">
            <a:schemeClr val="dk1"/>
          </a:effectRef>
          <a:fontRef idx="minor">
            <a:schemeClr val="tx1"/>
          </a:fontRef>
        </p:style>
      </p:cxnSp>
      <p:sp>
        <p:nvSpPr>
          <p:cNvPr id="207" name="Content Placeholder 3"/>
          <p:cNvSpPr txBox="1">
            <a:spLocks/>
          </p:cNvSpPr>
          <p:nvPr/>
        </p:nvSpPr>
        <p:spPr>
          <a:xfrm>
            <a:off x="6497873" y="2142419"/>
            <a:ext cx="2151006" cy="105900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Can handle a longer refresh interval</a:t>
            </a:r>
          </a:p>
        </p:txBody>
      </p:sp>
      <p:cxnSp>
        <p:nvCxnSpPr>
          <p:cNvPr id="208" name="Straight Arrow Connector 207"/>
          <p:cNvCxnSpPr>
            <a:cxnSpLocks/>
            <a:stCxn id="207" idx="1"/>
          </p:cNvCxnSpPr>
          <p:nvPr/>
        </p:nvCxnSpPr>
        <p:spPr>
          <a:xfrm flipH="1">
            <a:off x="5886249" y="2671920"/>
            <a:ext cx="611624" cy="57166"/>
          </a:xfrm>
          <a:prstGeom prst="straightConnector1">
            <a:avLst/>
          </a:prstGeom>
          <a:ln w="76200">
            <a:solidFill>
              <a:schemeClr val="accent6">
                <a:lumMod val="75000"/>
              </a:schemeClr>
            </a:solidFill>
            <a:tailEnd type="triangle"/>
          </a:ln>
        </p:spPr>
        <p:style>
          <a:lnRef idx="1">
            <a:schemeClr val="dk1"/>
          </a:lnRef>
          <a:fillRef idx="0">
            <a:schemeClr val="dk1"/>
          </a:fillRef>
          <a:effectRef idx="0">
            <a:schemeClr val="dk1"/>
          </a:effectRef>
          <a:fontRef idx="minor">
            <a:schemeClr val="tx1"/>
          </a:fontRef>
        </p:style>
      </p:cxnSp>
      <p:grpSp>
        <p:nvGrpSpPr>
          <p:cNvPr id="317" name="Group 316"/>
          <p:cNvGrpSpPr/>
          <p:nvPr/>
        </p:nvGrpSpPr>
        <p:grpSpPr>
          <a:xfrm>
            <a:off x="3416314" y="4979538"/>
            <a:ext cx="2381426" cy="316503"/>
            <a:chOff x="2223532" y="4533556"/>
            <a:chExt cx="3200400" cy="394932"/>
          </a:xfrm>
        </p:grpSpPr>
        <p:sp>
          <p:nvSpPr>
            <p:cNvPr id="318" name="Rounded Rectangle 317"/>
            <p:cNvSpPr/>
            <p:nvPr/>
          </p:nvSpPr>
          <p:spPr>
            <a:xfrm>
              <a:off x="222353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endParaRPr kumimoji="0" lang="en-US" sz="24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sp>
          <p:nvSpPr>
            <p:cNvPr id="319" name="Rounded Rectangle 318"/>
            <p:cNvSpPr/>
            <p:nvPr/>
          </p:nvSpPr>
          <p:spPr>
            <a:xfrm>
              <a:off x="286361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endParaRPr kumimoji="0" lang="en-US" sz="24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sp>
          <p:nvSpPr>
            <p:cNvPr id="320" name="Rounded Rectangle 319"/>
            <p:cNvSpPr/>
            <p:nvPr/>
          </p:nvSpPr>
          <p:spPr>
            <a:xfrm>
              <a:off x="350369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endParaRPr kumimoji="0" lang="en-US" sz="24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sp>
          <p:nvSpPr>
            <p:cNvPr id="321" name="Rounded Rectangle 320"/>
            <p:cNvSpPr/>
            <p:nvPr/>
          </p:nvSpPr>
          <p:spPr>
            <a:xfrm>
              <a:off x="414377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322" name="Rounded Rectangle 321"/>
            <p:cNvSpPr/>
            <p:nvPr/>
          </p:nvSpPr>
          <p:spPr>
            <a:xfrm>
              <a:off x="478385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grpSp>
      <p:sp>
        <p:nvSpPr>
          <p:cNvPr id="559" name="Oval 558"/>
          <p:cNvSpPr/>
          <p:nvPr/>
        </p:nvSpPr>
        <p:spPr>
          <a:xfrm>
            <a:off x="1049538" y="2589040"/>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0" name="Oval 349"/>
          <p:cNvSpPr/>
          <p:nvPr/>
        </p:nvSpPr>
        <p:spPr>
          <a:xfrm>
            <a:off x="1527256" y="3166087"/>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1" name="Chord 350"/>
          <p:cNvSpPr/>
          <p:nvPr/>
        </p:nvSpPr>
        <p:spPr>
          <a:xfrm>
            <a:off x="1527256" y="3166086"/>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2" name="Oval 351"/>
          <p:cNvSpPr/>
          <p:nvPr/>
        </p:nvSpPr>
        <p:spPr>
          <a:xfrm>
            <a:off x="1527991" y="3165609"/>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4" name="Oval 353"/>
          <p:cNvSpPr/>
          <p:nvPr/>
        </p:nvSpPr>
        <p:spPr>
          <a:xfrm>
            <a:off x="3907493" y="3184710"/>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5" name="Chord 354"/>
          <p:cNvSpPr/>
          <p:nvPr/>
        </p:nvSpPr>
        <p:spPr>
          <a:xfrm>
            <a:off x="3907493" y="3184709"/>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6" name="Oval 355"/>
          <p:cNvSpPr/>
          <p:nvPr/>
        </p:nvSpPr>
        <p:spPr>
          <a:xfrm>
            <a:off x="3908228" y="3184232"/>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8" name="Oval 357"/>
          <p:cNvSpPr/>
          <p:nvPr/>
        </p:nvSpPr>
        <p:spPr>
          <a:xfrm>
            <a:off x="4873153" y="4381019"/>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9" name="Chord 358"/>
          <p:cNvSpPr/>
          <p:nvPr/>
        </p:nvSpPr>
        <p:spPr>
          <a:xfrm>
            <a:off x="4873153" y="4381018"/>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0" name="Oval 359"/>
          <p:cNvSpPr/>
          <p:nvPr/>
        </p:nvSpPr>
        <p:spPr>
          <a:xfrm>
            <a:off x="4873888" y="4380541"/>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2" name="Oval 361"/>
          <p:cNvSpPr/>
          <p:nvPr/>
        </p:nvSpPr>
        <p:spPr>
          <a:xfrm>
            <a:off x="2498772" y="4341617"/>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3" name="Chord 362"/>
          <p:cNvSpPr/>
          <p:nvPr/>
        </p:nvSpPr>
        <p:spPr>
          <a:xfrm>
            <a:off x="2498772" y="4341616"/>
            <a:ext cx="476285" cy="512967"/>
          </a:xfrm>
          <a:prstGeom prst="chord">
            <a:avLst>
              <a:gd name="adj1" fmla="val 11424034"/>
              <a:gd name="adj2" fmla="val 20947182"/>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4" name="Oval 363"/>
          <p:cNvSpPr/>
          <p:nvPr/>
        </p:nvSpPr>
        <p:spPr>
          <a:xfrm>
            <a:off x="2499507" y="4341139"/>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6" name="Oval 365"/>
          <p:cNvSpPr/>
          <p:nvPr/>
        </p:nvSpPr>
        <p:spPr>
          <a:xfrm>
            <a:off x="1057598" y="4337806"/>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7" name="Chord 366"/>
          <p:cNvSpPr/>
          <p:nvPr/>
        </p:nvSpPr>
        <p:spPr>
          <a:xfrm>
            <a:off x="1057598" y="4337805"/>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8" name="Oval 367"/>
          <p:cNvSpPr/>
          <p:nvPr/>
        </p:nvSpPr>
        <p:spPr>
          <a:xfrm>
            <a:off x="1058333" y="4337328"/>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0" name="Oval 369"/>
          <p:cNvSpPr/>
          <p:nvPr/>
        </p:nvSpPr>
        <p:spPr>
          <a:xfrm>
            <a:off x="1065013" y="3743042"/>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1" name="Chord 370"/>
          <p:cNvSpPr/>
          <p:nvPr/>
        </p:nvSpPr>
        <p:spPr>
          <a:xfrm>
            <a:off x="1065013" y="3743041"/>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2" name="Oval 371"/>
          <p:cNvSpPr/>
          <p:nvPr/>
        </p:nvSpPr>
        <p:spPr>
          <a:xfrm>
            <a:off x="1065748" y="3742564"/>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4" name="Oval 373"/>
          <p:cNvSpPr/>
          <p:nvPr/>
        </p:nvSpPr>
        <p:spPr>
          <a:xfrm>
            <a:off x="3430559" y="3757969"/>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5" name="Chord 374"/>
          <p:cNvSpPr/>
          <p:nvPr/>
        </p:nvSpPr>
        <p:spPr>
          <a:xfrm>
            <a:off x="3430559" y="3757968"/>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6" name="Oval 375"/>
          <p:cNvSpPr/>
          <p:nvPr/>
        </p:nvSpPr>
        <p:spPr>
          <a:xfrm>
            <a:off x="3431294" y="3757491"/>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8" name="Oval 377"/>
          <p:cNvSpPr/>
          <p:nvPr/>
        </p:nvSpPr>
        <p:spPr>
          <a:xfrm>
            <a:off x="3906843" y="3748347"/>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9" name="Chord 378"/>
          <p:cNvSpPr/>
          <p:nvPr/>
        </p:nvSpPr>
        <p:spPr>
          <a:xfrm>
            <a:off x="3906843" y="3748346"/>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0" name="Oval 379"/>
          <p:cNvSpPr/>
          <p:nvPr/>
        </p:nvSpPr>
        <p:spPr>
          <a:xfrm>
            <a:off x="3907578" y="3747869"/>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2" name="Oval 381"/>
          <p:cNvSpPr/>
          <p:nvPr/>
        </p:nvSpPr>
        <p:spPr>
          <a:xfrm>
            <a:off x="2498772" y="3765538"/>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3" name="Chord 382"/>
          <p:cNvSpPr/>
          <p:nvPr/>
        </p:nvSpPr>
        <p:spPr>
          <a:xfrm>
            <a:off x="2498772" y="3765537"/>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4" name="Oval 383"/>
          <p:cNvSpPr/>
          <p:nvPr/>
        </p:nvSpPr>
        <p:spPr>
          <a:xfrm>
            <a:off x="2499507" y="3765060"/>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6" name="Oval 105"/>
          <p:cNvSpPr/>
          <p:nvPr/>
        </p:nvSpPr>
        <p:spPr>
          <a:xfrm>
            <a:off x="3435864" y="2594924"/>
            <a:ext cx="476285" cy="512967"/>
          </a:xfrm>
          <a:prstGeom prst="ellipse">
            <a:avLst/>
          </a:prstGeom>
          <a:solidFill>
            <a:srgbClr val="C00000"/>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7" name="Chord 106"/>
          <p:cNvSpPr/>
          <p:nvPr/>
        </p:nvSpPr>
        <p:spPr>
          <a:xfrm>
            <a:off x="3435864" y="2594923"/>
            <a:ext cx="476285" cy="512967"/>
          </a:xfrm>
          <a:prstGeom prst="chord">
            <a:avLst>
              <a:gd name="adj1" fmla="val 10745381"/>
              <a:gd name="adj2" fmla="val 66455"/>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8" name="Oval 107"/>
          <p:cNvSpPr/>
          <p:nvPr/>
        </p:nvSpPr>
        <p:spPr>
          <a:xfrm>
            <a:off x="3436599" y="2594446"/>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0" name="Oval 109"/>
          <p:cNvSpPr/>
          <p:nvPr/>
        </p:nvSpPr>
        <p:spPr>
          <a:xfrm>
            <a:off x="4385014" y="3185527"/>
            <a:ext cx="476285" cy="512967"/>
          </a:xfrm>
          <a:prstGeom prst="ellipse">
            <a:avLst/>
          </a:prstGeom>
          <a:solidFill>
            <a:srgbClr val="C00000"/>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1" name="Chord 110"/>
          <p:cNvSpPr/>
          <p:nvPr/>
        </p:nvSpPr>
        <p:spPr>
          <a:xfrm>
            <a:off x="4385014" y="3185526"/>
            <a:ext cx="476285" cy="512967"/>
          </a:xfrm>
          <a:prstGeom prst="chord">
            <a:avLst>
              <a:gd name="adj1" fmla="val 10745381"/>
              <a:gd name="adj2" fmla="val 66455"/>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2" name="Oval 111"/>
          <p:cNvSpPr/>
          <p:nvPr/>
        </p:nvSpPr>
        <p:spPr>
          <a:xfrm>
            <a:off x="4385749" y="3185049"/>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4" name="Oval 113"/>
          <p:cNvSpPr/>
          <p:nvPr/>
        </p:nvSpPr>
        <p:spPr>
          <a:xfrm>
            <a:off x="1537696" y="3740159"/>
            <a:ext cx="476285" cy="512967"/>
          </a:xfrm>
          <a:prstGeom prst="ellipse">
            <a:avLst/>
          </a:prstGeom>
          <a:solidFill>
            <a:srgbClr val="C00000"/>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5" name="Chord 114"/>
          <p:cNvSpPr/>
          <p:nvPr/>
        </p:nvSpPr>
        <p:spPr>
          <a:xfrm>
            <a:off x="1537696" y="3740158"/>
            <a:ext cx="476285" cy="512967"/>
          </a:xfrm>
          <a:prstGeom prst="chord">
            <a:avLst>
              <a:gd name="adj1" fmla="val 10745381"/>
              <a:gd name="adj2" fmla="val 66455"/>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6" name="Oval 115"/>
          <p:cNvSpPr/>
          <p:nvPr/>
        </p:nvSpPr>
        <p:spPr>
          <a:xfrm>
            <a:off x="1538431" y="3739681"/>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8" name="Oval 117"/>
          <p:cNvSpPr/>
          <p:nvPr/>
        </p:nvSpPr>
        <p:spPr>
          <a:xfrm>
            <a:off x="3903420" y="4339820"/>
            <a:ext cx="476285" cy="512967"/>
          </a:xfrm>
          <a:prstGeom prst="ellipse">
            <a:avLst/>
          </a:prstGeom>
          <a:solidFill>
            <a:srgbClr val="C00000"/>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9" name="Chord 118"/>
          <p:cNvSpPr/>
          <p:nvPr/>
        </p:nvSpPr>
        <p:spPr>
          <a:xfrm>
            <a:off x="3903420" y="4339819"/>
            <a:ext cx="476285" cy="512967"/>
          </a:xfrm>
          <a:prstGeom prst="chord">
            <a:avLst>
              <a:gd name="adj1" fmla="val 10745381"/>
              <a:gd name="adj2" fmla="val 66455"/>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0" name="Oval 119"/>
          <p:cNvSpPr/>
          <p:nvPr/>
        </p:nvSpPr>
        <p:spPr>
          <a:xfrm>
            <a:off x="3904155" y="4339342"/>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2" name="Oval 121"/>
          <p:cNvSpPr/>
          <p:nvPr/>
        </p:nvSpPr>
        <p:spPr>
          <a:xfrm>
            <a:off x="2014971" y="4336332"/>
            <a:ext cx="476285" cy="512967"/>
          </a:xfrm>
          <a:prstGeom prst="ellipse">
            <a:avLst/>
          </a:prstGeom>
          <a:solidFill>
            <a:srgbClr val="C00000"/>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3" name="Chord 122"/>
          <p:cNvSpPr/>
          <p:nvPr/>
        </p:nvSpPr>
        <p:spPr>
          <a:xfrm>
            <a:off x="2014971" y="4336331"/>
            <a:ext cx="476285" cy="512967"/>
          </a:xfrm>
          <a:prstGeom prst="chord">
            <a:avLst>
              <a:gd name="adj1" fmla="val 10745381"/>
              <a:gd name="adj2" fmla="val 66455"/>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4" name="Oval 123"/>
          <p:cNvSpPr/>
          <p:nvPr/>
        </p:nvSpPr>
        <p:spPr>
          <a:xfrm>
            <a:off x="2015706" y="4335854"/>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6" name="Oval 125"/>
          <p:cNvSpPr/>
          <p:nvPr/>
        </p:nvSpPr>
        <p:spPr>
          <a:xfrm>
            <a:off x="5352152" y="3771986"/>
            <a:ext cx="476285" cy="512967"/>
          </a:xfrm>
          <a:prstGeom prst="ellipse">
            <a:avLst/>
          </a:prstGeom>
          <a:solidFill>
            <a:srgbClr val="C00000"/>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7" name="Chord 126"/>
          <p:cNvSpPr/>
          <p:nvPr/>
        </p:nvSpPr>
        <p:spPr>
          <a:xfrm>
            <a:off x="5352152" y="3771985"/>
            <a:ext cx="476285" cy="512967"/>
          </a:xfrm>
          <a:prstGeom prst="chord">
            <a:avLst>
              <a:gd name="adj1" fmla="val 10745381"/>
              <a:gd name="adj2" fmla="val 66455"/>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8" name="Oval 127"/>
          <p:cNvSpPr/>
          <p:nvPr/>
        </p:nvSpPr>
        <p:spPr>
          <a:xfrm>
            <a:off x="5352887" y="3771508"/>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0" name="Oval 129"/>
          <p:cNvSpPr/>
          <p:nvPr/>
        </p:nvSpPr>
        <p:spPr>
          <a:xfrm>
            <a:off x="4881780" y="3188631"/>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1" name="Chord 130"/>
          <p:cNvSpPr/>
          <p:nvPr/>
        </p:nvSpPr>
        <p:spPr>
          <a:xfrm>
            <a:off x="4881780" y="3188630"/>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2" name="Oval 131"/>
          <p:cNvSpPr/>
          <p:nvPr/>
        </p:nvSpPr>
        <p:spPr>
          <a:xfrm>
            <a:off x="4882515" y="3188153"/>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4" name="Oval 133"/>
          <p:cNvSpPr/>
          <p:nvPr/>
        </p:nvSpPr>
        <p:spPr>
          <a:xfrm>
            <a:off x="5346458" y="2591662"/>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5" name="Chord 134"/>
          <p:cNvSpPr/>
          <p:nvPr/>
        </p:nvSpPr>
        <p:spPr>
          <a:xfrm>
            <a:off x="5346458" y="2591661"/>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6" name="Oval 135"/>
          <p:cNvSpPr/>
          <p:nvPr/>
        </p:nvSpPr>
        <p:spPr>
          <a:xfrm>
            <a:off x="5347193" y="2591184"/>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8" name="Oval 137"/>
          <p:cNvSpPr/>
          <p:nvPr/>
        </p:nvSpPr>
        <p:spPr>
          <a:xfrm>
            <a:off x="1540664" y="4344362"/>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9" name="Chord 138"/>
          <p:cNvSpPr/>
          <p:nvPr/>
        </p:nvSpPr>
        <p:spPr>
          <a:xfrm>
            <a:off x="1540664" y="4344361"/>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0" name="Oval 139"/>
          <p:cNvSpPr/>
          <p:nvPr/>
        </p:nvSpPr>
        <p:spPr>
          <a:xfrm>
            <a:off x="1541399" y="4343884"/>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2" name="Oval 141"/>
          <p:cNvSpPr/>
          <p:nvPr/>
        </p:nvSpPr>
        <p:spPr>
          <a:xfrm>
            <a:off x="3906201" y="2597747"/>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3" name="Chord 142"/>
          <p:cNvSpPr/>
          <p:nvPr/>
        </p:nvSpPr>
        <p:spPr>
          <a:xfrm>
            <a:off x="3906201" y="2597746"/>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4" name="Oval 143"/>
          <p:cNvSpPr/>
          <p:nvPr/>
        </p:nvSpPr>
        <p:spPr>
          <a:xfrm>
            <a:off x="3906936" y="2597269"/>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6" name="Oval 145"/>
          <p:cNvSpPr/>
          <p:nvPr/>
        </p:nvSpPr>
        <p:spPr>
          <a:xfrm>
            <a:off x="4387855" y="4350047"/>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7" name="Chord 146"/>
          <p:cNvSpPr/>
          <p:nvPr/>
        </p:nvSpPr>
        <p:spPr>
          <a:xfrm>
            <a:off x="4387855" y="4350046"/>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8" name="Oval 147"/>
          <p:cNvSpPr/>
          <p:nvPr/>
        </p:nvSpPr>
        <p:spPr>
          <a:xfrm>
            <a:off x="4388590" y="4349569"/>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0" name="Oval 149"/>
          <p:cNvSpPr/>
          <p:nvPr/>
        </p:nvSpPr>
        <p:spPr>
          <a:xfrm>
            <a:off x="2950156" y="3167552"/>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1" name="Chord 150"/>
          <p:cNvSpPr/>
          <p:nvPr/>
        </p:nvSpPr>
        <p:spPr>
          <a:xfrm>
            <a:off x="2950156" y="3167551"/>
            <a:ext cx="476285" cy="512967"/>
          </a:xfrm>
          <a:prstGeom prst="chord">
            <a:avLst>
              <a:gd name="adj1" fmla="val 12511964"/>
              <a:gd name="adj2" fmla="val 19955657"/>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2" name="Oval 151"/>
          <p:cNvSpPr/>
          <p:nvPr/>
        </p:nvSpPr>
        <p:spPr>
          <a:xfrm>
            <a:off x="2950891" y="3167074"/>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4" name="Oval 153"/>
          <p:cNvSpPr/>
          <p:nvPr/>
        </p:nvSpPr>
        <p:spPr>
          <a:xfrm>
            <a:off x="2005469" y="3163840"/>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5" name="Chord 154"/>
          <p:cNvSpPr/>
          <p:nvPr/>
        </p:nvSpPr>
        <p:spPr>
          <a:xfrm>
            <a:off x="2005469" y="3163839"/>
            <a:ext cx="476285" cy="512967"/>
          </a:xfrm>
          <a:prstGeom prst="chord">
            <a:avLst>
              <a:gd name="adj1" fmla="val 13083115"/>
              <a:gd name="adj2" fmla="val 19328634"/>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6" name="Oval 155"/>
          <p:cNvSpPr/>
          <p:nvPr/>
        </p:nvSpPr>
        <p:spPr>
          <a:xfrm>
            <a:off x="2006204" y="3163362"/>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8" name="Oval 157"/>
          <p:cNvSpPr/>
          <p:nvPr/>
        </p:nvSpPr>
        <p:spPr>
          <a:xfrm>
            <a:off x="2005375" y="3738725"/>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9" name="Chord 158"/>
          <p:cNvSpPr/>
          <p:nvPr/>
        </p:nvSpPr>
        <p:spPr>
          <a:xfrm>
            <a:off x="2005375" y="3738724"/>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0" name="Oval 159"/>
          <p:cNvSpPr/>
          <p:nvPr/>
        </p:nvSpPr>
        <p:spPr>
          <a:xfrm>
            <a:off x="2006110" y="3738247"/>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2" name="Oval 161"/>
          <p:cNvSpPr/>
          <p:nvPr/>
        </p:nvSpPr>
        <p:spPr>
          <a:xfrm>
            <a:off x="2965765" y="4342740"/>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3" name="Chord 162"/>
          <p:cNvSpPr/>
          <p:nvPr/>
        </p:nvSpPr>
        <p:spPr>
          <a:xfrm>
            <a:off x="2965765" y="4342739"/>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4" name="Oval 163"/>
          <p:cNvSpPr/>
          <p:nvPr/>
        </p:nvSpPr>
        <p:spPr>
          <a:xfrm>
            <a:off x="2966500" y="4342262"/>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6" name="Oval 165"/>
          <p:cNvSpPr/>
          <p:nvPr/>
        </p:nvSpPr>
        <p:spPr>
          <a:xfrm>
            <a:off x="4876602" y="2587263"/>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7" name="Chord 166"/>
          <p:cNvSpPr/>
          <p:nvPr/>
        </p:nvSpPr>
        <p:spPr>
          <a:xfrm>
            <a:off x="4876602" y="2587262"/>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8" name="Oval 167"/>
          <p:cNvSpPr/>
          <p:nvPr/>
        </p:nvSpPr>
        <p:spPr>
          <a:xfrm>
            <a:off x="4877337" y="2586785"/>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0" name="Oval 169"/>
          <p:cNvSpPr/>
          <p:nvPr/>
        </p:nvSpPr>
        <p:spPr>
          <a:xfrm>
            <a:off x="5349254" y="3188230"/>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3" name="Chord 172"/>
          <p:cNvSpPr/>
          <p:nvPr/>
        </p:nvSpPr>
        <p:spPr>
          <a:xfrm>
            <a:off x="5349254" y="3188229"/>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4" name="Oval 173"/>
          <p:cNvSpPr/>
          <p:nvPr/>
        </p:nvSpPr>
        <p:spPr>
          <a:xfrm>
            <a:off x="5349989" y="3187752"/>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6" name="Oval 175"/>
          <p:cNvSpPr/>
          <p:nvPr/>
        </p:nvSpPr>
        <p:spPr>
          <a:xfrm>
            <a:off x="4380160" y="3763797"/>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7" name="Chord 176"/>
          <p:cNvSpPr/>
          <p:nvPr/>
        </p:nvSpPr>
        <p:spPr>
          <a:xfrm>
            <a:off x="4380160" y="3763796"/>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8" name="Oval 177"/>
          <p:cNvSpPr/>
          <p:nvPr/>
        </p:nvSpPr>
        <p:spPr>
          <a:xfrm>
            <a:off x="4380895" y="3763319"/>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0" name="Oval 179"/>
          <p:cNvSpPr/>
          <p:nvPr/>
        </p:nvSpPr>
        <p:spPr>
          <a:xfrm>
            <a:off x="3431652" y="4335854"/>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1" name="Chord 180"/>
          <p:cNvSpPr/>
          <p:nvPr/>
        </p:nvSpPr>
        <p:spPr>
          <a:xfrm>
            <a:off x="3431652" y="4335853"/>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2" name="Oval 181"/>
          <p:cNvSpPr/>
          <p:nvPr/>
        </p:nvSpPr>
        <p:spPr>
          <a:xfrm>
            <a:off x="3432387" y="4335376"/>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4" name="Oval 183"/>
          <p:cNvSpPr/>
          <p:nvPr/>
        </p:nvSpPr>
        <p:spPr>
          <a:xfrm>
            <a:off x="5343490" y="4370288"/>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5" name="Chord 184"/>
          <p:cNvSpPr/>
          <p:nvPr/>
        </p:nvSpPr>
        <p:spPr>
          <a:xfrm>
            <a:off x="5343490" y="4370287"/>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6" name="Oval 185"/>
          <p:cNvSpPr/>
          <p:nvPr/>
        </p:nvSpPr>
        <p:spPr>
          <a:xfrm>
            <a:off x="5344225" y="4369810"/>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8" name="Oval 187"/>
          <p:cNvSpPr/>
          <p:nvPr/>
        </p:nvSpPr>
        <p:spPr>
          <a:xfrm>
            <a:off x="2472338" y="3173042"/>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9" name="Chord 188"/>
          <p:cNvSpPr/>
          <p:nvPr/>
        </p:nvSpPr>
        <p:spPr>
          <a:xfrm>
            <a:off x="2472338" y="3173041"/>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0" name="Oval 189"/>
          <p:cNvSpPr/>
          <p:nvPr/>
        </p:nvSpPr>
        <p:spPr>
          <a:xfrm>
            <a:off x="2473073" y="3172564"/>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2" name="Oval 191"/>
          <p:cNvSpPr/>
          <p:nvPr/>
        </p:nvSpPr>
        <p:spPr>
          <a:xfrm>
            <a:off x="4867885" y="3776948"/>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3" name="Chord 192"/>
          <p:cNvSpPr/>
          <p:nvPr/>
        </p:nvSpPr>
        <p:spPr>
          <a:xfrm>
            <a:off x="4867885" y="3776947"/>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4" name="Oval 193"/>
          <p:cNvSpPr/>
          <p:nvPr/>
        </p:nvSpPr>
        <p:spPr>
          <a:xfrm>
            <a:off x="4868620" y="3776470"/>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6" name="Oval 195"/>
          <p:cNvSpPr/>
          <p:nvPr/>
        </p:nvSpPr>
        <p:spPr>
          <a:xfrm>
            <a:off x="1046659" y="3165240"/>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7" name="Chord 196"/>
          <p:cNvSpPr/>
          <p:nvPr/>
        </p:nvSpPr>
        <p:spPr>
          <a:xfrm>
            <a:off x="1046659" y="3165239"/>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8" name="Oval 197"/>
          <p:cNvSpPr/>
          <p:nvPr/>
        </p:nvSpPr>
        <p:spPr>
          <a:xfrm>
            <a:off x="1047394" y="3164762"/>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0" name="Oval 199"/>
          <p:cNvSpPr/>
          <p:nvPr/>
        </p:nvSpPr>
        <p:spPr>
          <a:xfrm>
            <a:off x="4384194" y="2597739"/>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1" name="Chord 200"/>
          <p:cNvSpPr/>
          <p:nvPr/>
        </p:nvSpPr>
        <p:spPr>
          <a:xfrm>
            <a:off x="4384194" y="2597738"/>
            <a:ext cx="476285" cy="512967"/>
          </a:xfrm>
          <a:prstGeom prst="chord">
            <a:avLst>
              <a:gd name="adj1" fmla="val 12931907"/>
              <a:gd name="adj2" fmla="val 19491954"/>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2" name="Oval 201"/>
          <p:cNvSpPr/>
          <p:nvPr/>
        </p:nvSpPr>
        <p:spPr>
          <a:xfrm>
            <a:off x="4384929" y="2597261"/>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6" name="Oval 205"/>
          <p:cNvSpPr/>
          <p:nvPr/>
        </p:nvSpPr>
        <p:spPr>
          <a:xfrm>
            <a:off x="2965274" y="3776470"/>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9" name="Chord 208"/>
          <p:cNvSpPr/>
          <p:nvPr/>
        </p:nvSpPr>
        <p:spPr>
          <a:xfrm>
            <a:off x="2965274" y="3776469"/>
            <a:ext cx="476285" cy="512967"/>
          </a:xfrm>
          <a:prstGeom prst="chord">
            <a:avLst>
              <a:gd name="adj1" fmla="val 12646583"/>
              <a:gd name="adj2" fmla="val 19740409"/>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0" name="Oval 209"/>
          <p:cNvSpPr/>
          <p:nvPr/>
        </p:nvSpPr>
        <p:spPr>
          <a:xfrm>
            <a:off x="2966009" y="3775992"/>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2" name="Oval 211"/>
          <p:cNvSpPr/>
          <p:nvPr/>
        </p:nvSpPr>
        <p:spPr>
          <a:xfrm>
            <a:off x="3432593" y="3173848"/>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3" name="Chord 212"/>
          <p:cNvSpPr/>
          <p:nvPr/>
        </p:nvSpPr>
        <p:spPr>
          <a:xfrm>
            <a:off x="3432593" y="3173847"/>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4" name="Oval 213"/>
          <p:cNvSpPr/>
          <p:nvPr/>
        </p:nvSpPr>
        <p:spPr>
          <a:xfrm>
            <a:off x="3433328" y="3173370"/>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 name="Group 1"/>
          <p:cNvGrpSpPr/>
          <p:nvPr/>
        </p:nvGrpSpPr>
        <p:grpSpPr>
          <a:xfrm>
            <a:off x="1056953" y="2660817"/>
            <a:ext cx="4767939" cy="1932958"/>
            <a:chOff x="1056953" y="2817402"/>
            <a:chExt cx="4767939" cy="1932958"/>
          </a:xfrm>
        </p:grpSpPr>
        <p:cxnSp>
          <p:nvCxnSpPr>
            <p:cNvPr id="618" name="Straight Connector 617"/>
            <p:cNvCxnSpPr/>
            <p:nvPr/>
          </p:nvCxnSpPr>
          <p:spPr>
            <a:xfrm flipV="1">
              <a:off x="1560073" y="2864050"/>
              <a:ext cx="40824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19" name="Straight Connector 618"/>
            <p:cNvCxnSpPr/>
            <p:nvPr/>
          </p:nvCxnSpPr>
          <p:spPr>
            <a:xfrm flipV="1">
              <a:off x="2066838" y="2817402"/>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20" name="Straight Connector 619"/>
            <p:cNvCxnSpPr/>
            <p:nvPr/>
          </p:nvCxnSpPr>
          <p:spPr>
            <a:xfrm flipV="1">
              <a:off x="2510580" y="2887943"/>
              <a:ext cx="421248"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21" name="Straight Connector 620"/>
            <p:cNvCxnSpPr/>
            <p:nvPr/>
          </p:nvCxnSpPr>
          <p:spPr>
            <a:xfrm flipV="1">
              <a:off x="2950399" y="2945194"/>
              <a:ext cx="47628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17" name="Straight Connector 616"/>
            <p:cNvCxnSpPr/>
            <p:nvPr/>
          </p:nvCxnSpPr>
          <p:spPr>
            <a:xfrm flipV="1">
              <a:off x="1056953" y="2932699"/>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53" name="Straight Connector 352"/>
            <p:cNvCxnSpPr/>
            <p:nvPr/>
          </p:nvCxnSpPr>
          <p:spPr>
            <a:xfrm flipV="1">
              <a:off x="1535406" y="3509268"/>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57" name="Straight Connector 356"/>
            <p:cNvCxnSpPr/>
            <p:nvPr/>
          </p:nvCxnSpPr>
          <p:spPr>
            <a:xfrm flipV="1">
              <a:off x="3915643" y="3527891"/>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61" name="Straight Connector 360"/>
            <p:cNvCxnSpPr/>
            <p:nvPr/>
          </p:nvCxnSpPr>
          <p:spPr>
            <a:xfrm flipV="1">
              <a:off x="4881303" y="4724200"/>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65" name="Straight Connector 364"/>
            <p:cNvCxnSpPr/>
            <p:nvPr/>
          </p:nvCxnSpPr>
          <p:spPr>
            <a:xfrm flipV="1">
              <a:off x="2506922" y="4703554"/>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69" name="Straight Connector 368"/>
            <p:cNvCxnSpPr/>
            <p:nvPr/>
          </p:nvCxnSpPr>
          <p:spPr>
            <a:xfrm flipV="1">
              <a:off x="1065748" y="4680987"/>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73" name="Straight Connector 372"/>
            <p:cNvCxnSpPr/>
            <p:nvPr/>
          </p:nvCxnSpPr>
          <p:spPr>
            <a:xfrm flipV="1">
              <a:off x="1130478" y="3970926"/>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77" name="Straight Connector 376"/>
            <p:cNvCxnSpPr/>
            <p:nvPr/>
          </p:nvCxnSpPr>
          <p:spPr>
            <a:xfrm flipV="1">
              <a:off x="3496024" y="3985853"/>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81" name="Straight Connector 380"/>
            <p:cNvCxnSpPr/>
            <p:nvPr/>
          </p:nvCxnSpPr>
          <p:spPr>
            <a:xfrm flipV="1">
              <a:off x="3972308" y="3976231"/>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85" name="Straight Connector 384"/>
            <p:cNvCxnSpPr/>
            <p:nvPr/>
          </p:nvCxnSpPr>
          <p:spPr>
            <a:xfrm flipV="1">
              <a:off x="2564237" y="3993422"/>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a:xfrm flipV="1">
              <a:off x="3432319" y="3005464"/>
              <a:ext cx="47628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13" name="Straight Connector 112"/>
            <p:cNvCxnSpPr/>
            <p:nvPr/>
          </p:nvCxnSpPr>
          <p:spPr>
            <a:xfrm flipV="1">
              <a:off x="4381469" y="3596067"/>
              <a:ext cx="47628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a:xfrm flipV="1">
              <a:off x="1534151" y="4150699"/>
              <a:ext cx="47628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flipV="1">
              <a:off x="3899875" y="4750360"/>
              <a:ext cx="47628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a:xfrm flipV="1">
              <a:off x="2011426" y="4746872"/>
              <a:ext cx="47628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a:xfrm flipV="1">
              <a:off x="5348607" y="4182526"/>
              <a:ext cx="47628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a:xfrm flipV="1">
              <a:off x="4947245" y="3416515"/>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p:nvPr/>
          </p:nvCxnSpPr>
          <p:spPr>
            <a:xfrm flipV="1">
              <a:off x="5411923" y="2819546"/>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a:xfrm flipV="1">
              <a:off x="1606129" y="4572246"/>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flipV="1">
              <a:off x="3971666" y="2825631"/>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49" name="Straight Connector 148"/>
            <p:cNvCxnSpPr/>
            <p:nvPr/>
          </p:nvCxnSpPr>
          <p:spPr>
            <a:xfrm flipV="1">
              <a:off x="4453320" y="4577931"/>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53" name="Straight Connector 152"/>
            <p:cNvCxnSpPr/>
            <p:nvPr/>
          </p:nvCxnSpPr>
          <p:spPr>
            <a:xfrm flipV="1">
              <a:off x="3020310" y="3456393"/>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57" name="Straight Connector 156"/>
            <p:cNvCxnSpPr/>
            <p:nvPr/>
          </p:nvCxnSpPr>
          <p:spPr>
            <a:xfrm flipV="1">
              <a:off x="2070934" y="3419858"/>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61" name="Straight Connector 160"/>
            <p:cNvCxnSpPr/>
            <p:nvPr/>
          </p:nvCxnSpPr>
          <p:spPr>
            <a:xfrm flipV="1">
              <a:off x="2013525" y="4081906"/>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flipV="1">
              <a:off x="2973915" y="4685921"/>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a:xfrm flipV="1">
              <a:off x="4884752" y="2930444"/>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a:xfrm flipV="1">
              <a:off x="5357404" y="3531411"/>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79" name="Straight Connector 178"/>
            <p:cNvCxnSpPr/>
            <p:nvPr/>
          </p:nvCxnSpPr>
          <p:spPr>
            <a:xfrm flipV="1">
              <a:off x="4388310" y="4106978"/>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a:xfrm flipV="1">
              <a:off x="3497117" y="4563738"/>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flipV="1">
              <a:off x="5408955" y="4598172"/>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91" name="Straight Connector 190"/>
            <p:cNvCxnSpPr/>
            <p:nvPr/>
          </p:nvCxnSpPr>
          <p:spPr>
            <a:xfrm flipV="1">
              <a:off x="2537803" y="3400926"/>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a:xfrm flipV="1">
              <a:off x="4933350" y="4004832"/>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a:xfrm flipV="1">
              <a:off x="1112124" y="3393124"/>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a:xfrm flipV="1">
              <a:off x="4449659" y="2858446"/>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a:xfrm flipV="1">
              <a:off x="3030739" y="4055933"/>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15" name="Straight Connector 214"/>
            <p:cNvCxnSpPr/>
            <p:nvPr/>
          </p:nvCxnSpPr>
          <p:spPr>
            <a:xfrm flipV="1">
              <a:off x="3498058" y="3401732"/>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grpSp>
      <p:cxnSp>
        <p:nvCxnSpPr>
          <p:cNvPr id="216" name="Straight Arrow Connector 215">
            <a:extLst>
              <a:ext uri="{FF2B5EF4-FFF2-40B4-BE49-F238E27FC236}">
                <a16:creationId xmlns:a16="http://schemas.microsoft.com/office/drawing/2014/main" id="{A40422A9-4630-B843-AA73-5D5D68836895}"/>
              </a:ext>
            </a:extLst>
          </p:cNvPr>
          <p:cNvCxnSpPr>
            <a:cxnSpLocks/>
          </p:cNvCxnSpPr>
          <p:nvPr/>
        </p:nvCxnSpPr>
        <p:spPr>
          <a:xfrm flipH="1" flipV="1">
            <a:off x="2792077" y="4868191"/>
            <a:ext cx="396221" cy="773922"/>
          </a:xfrm>
          <a:prstGeom prst="straightConnector1">
            <a:avLst/>
          </a:prstGeom>
          <a:ln w="76200">
            <a:solidFill>
              <a:schemeClr val="tx1"/>
            </a:solidFill>
            <a:tailEnd type="triangle"/>
          </a:ln>
        </p:spPr>
        <p:style>
          <a:lnRef idx="1">
            <a:schemeClr val="dk1"/>
          </a:lnRef>
          <a:fillRef idx="0">
            <a:schemeClr val="dk1"/>
          </a:fillRef>
          <a:effectRef idx="0">
            <a:schemeClr val="dk1"/>
          </a:effectRef>
          <a:fontRef idx="minor">
            <a:schemeClr val="tx1"/>
          </a:fontRef>
        </p:style>
      </p:cxnSp>
      <p:sp>
        <p:nvSpPr>
          <p:cNvPr id="217" name="Content Placeholder 3">
            <a:extLst>
              <a:ext uri="{FF2B5EF4-FFF2-40B4-BE49-F238E27FC236}">
                <a16:creationId xmlns:a16="http://schemas.microsoft.com/office/drawing/2014/main" id="{69F9C423-5D08-FE4A-B934-4214F5087911}"/>
              </a:ext>
            </a:extLst>
          </p:cNvPr>
          <p:cNvSpPr txBox="1">
            <a:spLocks/>
          </p:cNvSpPr>
          <p:nvPr/>
        </p:nvSpPr>
        <p:spPr>
          <a:xfrm>
            <a:off x="558291" y="5681132"/>
            <a:ext cx="7591102" cy="70814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After time N, some cells leak close to </a:t>
            </a:r>
            <a:r>
              <a:rPr kumimoji="0" lang="en-US" sz="28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Vmin</a:t>
            </a: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These </a:t>
            </a:r>
            <a:r>
              <a:rPr kumimoji="0" lang="en-US" sz="28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RNG cells </a:t>
            </a: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fail randomly </a:t>
            </a:r>
          </a:p>
        </p:txBody>
      </p:sp>
      <p:sp>
        <p:nvSpPr>
          <p:cNvPr id="219" name="Rectangle 218">
            <a:extLst>
              <a:ext uri="{FF2B5EF4-FFF2-40B4-BE49-F238E27FC236}">
                <a16:creationId xmlns:a16="http://schemas.microsoft.com/office/drawing/2014/main" id="{36E1A517-DA27-7D43-9957-1EC2CD273B59}"/>
              </a:ext>
            </a:extLst>
          </p:cNvPr>
          <p:cNvSpPr/>
          <p:nvPr/>
        </p:nvSpPr>
        <p:spPr>
          <a:xfrm>
            <a:off x="0" y="696163"/>
            <a:ext cx="9144000" cy="5743497"/>
          </a:xfrm>
          <a:prstGeom prst="rect">
            <a:avLst/>
          </a:prstGeom>
          <a:solidFill>
            <a:schemeClr val="bg1">
              <a:alpha val="72000"/>
            </a:schemeClr>
          </a:solidFill>
          <a:ln>
            <a:solidFill>
              <a:schemeClr val="bg1">
                <a:alpha val="0"/>
              </a:schemeClr>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0" name="TextBox 219">
            <a:extLst>
              <a:ext uri="{FF2B5EF4-FFF2-40B4-BE49-F238E27FC236}">
                <a16:creationId xmlns:a16="http://schemas.microsoft.com/office/drawing/2014/main" id="{AA0026E5-CFE2-C847-A799-9923A8F82804}"/>
              </a:ext>
            </a:extLst>
          </p:cNvPr>
          <p:cNvSpPr txBox="1"/>
          <p:nvPr/>
        </p:nvSpPr>
        <p:spPr>
          <a:xfrm>
            <a:off x="322441" y="1981850"/>
            <a:ext cx="8494721" cy="2677656"/>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rPr>
              <a:t>The </a:t>
            </a:r>
            <a:r>
              <a:rPr kumimoji="0" lang="en-US" sz="3200" b="1" i="0" u="none" strike="noStrike" kern="1200" cap="none" spc="0" normalizeH="0" baseline="0" noProof="0" dirty="0">
                <a:ln>
                  <a:noFill/>
                </a:ln>
                <a:solidFill>
                  <a:srgbClr val="4472C4"/>
                </a:solidFill>
                <a:effectLst/>
                <a:uLnTx/>
                <a:uFillTx/>
                <a:latin typeface="Cambria" charset="0"/>
                <a:ea typeface="Cambria" charset="0"/>
                <a:cs typeface="Cambria" charset="0"/>
              </a:rPr>
              <a:t>key idea </a:t>
            </a:r>
            <a:r>
              <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rPr>
              <a:t>is to extract </a:t>
            </a:r>
            <a:r>
              <a:rPr kumimoji="0" lang="en-US" sz="3200" b="1" i="0" u="none" strike="noStrike" kern="1200" cap="none" spc="0" normalizeH="0" baseline="0" noProof="0" dirty="0">
                <a:ln>
                  <a:noFill/>
                </a:ln>
                <a:solidFill>
                  <a:srgbClr val="5B9BD5">
                    <a:lumMod val="75000"/>
                  </a:srgbClr>
                </a:solidFill>
                <a:effectLst/>
                <a:uLnTx/>
                <a:uFillTx/>
                <a:latin typeface="Cambria" charset="0"/>
                <a:ea typeface="Cambria" charset="0"/>
                <a:cs typeface="Cambria" charset="0"/>
              </a:rPr>
              <a:t>random values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rPr>
              <a:t>by aggregating values from RNG cells after every </a:t>
            </a:r>
            <a:r>
              <a:rPr kumimoji="0" lang="en-US" sz="3200" b="1" i="1" u="none" strike="noStrike" kern="1200" cap="none" spc="0" normalizeH="0" baseline="0" noProof="0" dirty="0">
                <a:ln>
                  <a:noFill/>
                </a:ln>
                <a:solidFill>
                  <a:prstClr val="black"/>
                </a:solidFill>
                <a:effectLst/>
                <a:uLnTx/>
                <a:uFillTx/>
                <a:latin typeface="Cambria" charset="0"/>
                <a:ea typeface="Cambria" charset="0"/>
                <a:cs typeface="Cambria" charset="0"/>
              </a:rPr>
              <a:t>increased</a:t>
            </a:r>
            <a:r>
              <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rPr>
              <a:t> refresh interval N</a:t>
            </a:r>
            <a:endParaRPr kumimoji="0" lang="en-US" sz="3200" b="1" i="0" u="none" strike="noStrike" kern="1200" cap="none" spc="0" normalizeH="0" baseline="0" noProof="0" dirty="0">
              <a:ln>
                <a:noFill/>
              </a:ln>
              <a:solidFill>
                <a:srgbClr val="5B9BD5">
                  <a:lumMod val="75000"/>
                </a:srgbClr>
              </a:solidFill>
              <a:effectLst/>
              <a:uLnTx/>
              <a:uFillTx/>
              <a:latin typeface="Cambria"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221" name="Rectangle 220">
            <a:extLst>
              <a:ext uri="{FF2B5EF4-FFF2-40B4-BE49-F238E27FC236}">
                <a16:creationId xmlns:a16="http://schemas.microsoft.com/office/drawing/2014/main" id="{D0B5436C-7F0D-8C44-BBD1-BF3241D75617}"/>
              </a:ext>
            </a:extLst>
          </p:cNvPr>
          <p:cNvSpPr/>
          <p:nvPr/>
        </p:nvSpPr>
        <p:spPr>
          <a:xfrm>
            <a:off x="1699636" y="6439090"/>
            <a:ext cx="5705211" cy="341042"/>
          </a:xfrm>
          <a:prstGeom prst="rect">
            <a:avLst/>
          </a:prstGeom>
          <a:solidFill>
            <a:schemeClr val="bg1">
              <a:alpha val="72000"/>
            </a:schemeClr>
          </a:solidFill>
          <a:ln>
            <a:solidFill>
              <a:schemeClr val="bg1">
                <a:alpha val="0"/>
              </a:schemeClr>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6866472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200" b="1" dirty="0"/>
              <a:t>DRAM Retention TRNG Weaknesses</a:t>
            </a:r>
          </a:p>
        </p:txBody>
      </p:sp>
      <p:sp>
        <p:nvSpPr>
          <p:cNvPr id="3" name="Content Placeholder 2"/>
          <p:cNvSpPr>
            <a:spLocks noGrp="1"/>
          </p:cNvSpPr>
          <p:nvPr>
            <p:ph idx="1"/>
          </p:nvPr>
        </p:nvSpPr>
        <p:spPr>
          <a:xfrm>
            <a:off x="203199" y="763307"/>
            <a:ext cx="8860414" cy="5223156"/>
          </a:xfrm>
        </p:spPr>
        <p:txBody>
          <a:bodyPr/>
          <a:lstStyle/>
          <a:p>
            <a:pPr marL="0" indent="0">
              <a:buNone/>
            </a:pPr>
            <a:r>
              <a:rPr lang="en-US" sz="2800" b="1" dirty="0"/>
              <a:t>High latency</a:t>
            </a:r>
          </a:p>
          <a:p>
            <a:pPr>
              <a:tabLst>
                <a:tab pos="3138488" algn="l"/>
              </a:tabLst>
            </a:pPr>
            <a:r>
              <a:rPr lang="en-US" sz="2400" dirty="0"/>
              <a:t>Prior work shows that </a:t>
            </a:r>
            <a:r>
              <a:rPr lang="en-US" sz="2400" b="1" dirty="0">
                <a:solidFill>
                  <a:srgbClr val="9A020E"/>
                </a:solidFill>
              </a:rPr>
              <a:t>40 sec</a:t>
            </a:r>
            <a:r>
              <a:rPr lang="en-US" sz="2400" dirty="0">
                <a:solidFill>
                  <a:srgbClr val="9A020E"/>
                </a:solidFill>
              </a:rPr>
              <a:t> </a:t>
            </a:r>
            <a:r>
              <a:rPr lang="en-US" sz="2400" dirty="0"/>
              <a:t>refresh interval results in 256 random bits of data per 4MiB DRAM block </a:t>
            </a:r>
          </a:p>
          <a:p>
            <a:pPr>
              <a:tabLst>
                <a:tab pos="3138488" algn="l"/>
              </a:tabLst>
            </a:pPr>
            <a:r>
              <a:rPr lang="en-US" sz="2400" b="1" dirty="0">
                <a:solidFill>
                  <a:schemeClr val="accent6">
                    <a:lumMod val="75000"/>
                  </a:schemeClr>
                </a:solidFill>
              </a:rPr>
              <a:t>D-</a:t>
            </a:r>
            <a:r>
              <a:rPr lang="en-US" sz="2400" b="1" dirty="0" err="1">
                <a:solidFill>
                  <a:schemeClr val="accent6">
                    <a:lumMod val="75000"/>
                  </a:schemeClr>
                </a:solidFill>
              </a:rPr>
              <a:t>RaNGe’s</a:t>
            </a:r>
            <a:r>
              <a:rPr lang="en-US" sz="2400" dirty="0"/>
              <a:t> latency is </a:t>
            </a:r>
            <a:r>
              <a:rPr lang="en-US" sz="2400" b="1" dirty="0">
                <a:solidFill>
                  <a:srgbClr val="4A76BF"/>
                </a:solidFill>
              </a:rPr>
              <a:t>100ns</a:t>
            </a:r>
            <a:r>
              <a:rPr lang="en-US" sz="2400" dirty="0"/>
              <a:t> (&gt;9 orders of magnitude faster)</a:t>
            </a:r>
          </a:p>
          <a:p>
            <a:pPr>
              <a:tabLst>
                <a:tab pos="3138488" algn="l"/>
              </a:tabLst>
            </a:pPr>
            <a:endParaRPr lang="en-US" sz="100" dirty="0"/>
          </a:p>
          <a:p>
            <a:pPr marL="0" indent="0">
              <a:buNone/>
            </a:pPr>
            <a:r>
              <a:rPr lang="en-US" sz="2800" b="1" dirty="0"/>
              <a:t>Low Throughput / High DRAM capacity overhead</a:t>
            </a:r>
          </a:p>
          <a:p>
            <a:r>
              <a:rPr lang="en-US" sz="2400" dirty="0"/>
              <a:t>Requires more capacity for higher throughput</a:t>
            </a:r>
          </a:p>
          <a:p>
            <a:pPr lvl="1"/>
            <a:r>
              <a:rPr lang="en-US" sz="2200" dirty="0"/>
              <a:t>Fully reserving a </a:t>
            </a:r>
            <a:r>
              <a:rPr lang="en-US" sz="2200" b="1" dirty="0">
                <a:solidFill>
                  <a:srgbClr val="980616"/>
                </a:solidFill>
              </a:rPr>
              <a:t>32GB</a:t>
            </a:r>
            <a:r>
              <a:rPr lang="en-US" sz="2200" dirty="0"/>
              <a:t> DRAM device results in </a:t>
            </a:r>
            <a:r>
              <a:rPr lang="en-US" sz="2200" b="1" dirty="0">
                <a:solidFill>
                  <a:srgbClr val="9A020E"/>
                </a:solidFill>
              </a:rPr>
              <a:t>0.05 Mb/s </a:t>
            </a:r>
          </a:p>
          <a:p>
            <a:r>
              <a:rPr lang="en-US" sz="2400" b="1" dirty="0">
                <a:solidFill>
                  <a:schemeClr val="accent6">
                    <a:lumMod val="75000"/>
                  </a:schemeClr>
                </a:solidFill>
              </a:rPr>
              <a:t>D-</a:t>
            </a:r>
            <a:r>
              <a:rPr lang="en-US" sz="2400" b="1" dirty="0" err="1">
                <a:solidFill>
                  <a:schemeClr val="accent6">
                    <a:lumMod val="75000"/>
                  </a:schemeClr>
                </a:solidFill>
              </a:rPr>
              <a:t>RaNGe</a:t>
            </a:r>
            <a:r>
              <a:rPr lang="en-US" sz="2400" dirty="0"/>
              <a:t> has </a:t>
            </a:r>
            <a:r>
              <a:rPr lang="en-US" sz="2400" b="1" dirty="0">
                <a:solidFill>
                  <a:srgbClr val="4A76BF"/>
                </a:solidFill>
              </a:rPr>
              <a:t>14,000x</a:t>
            </a:r>
            <a:r>
              <a:rPr lang="en-US" sz="2400" dirty="0">
                <a:solidFill>
                  <a:srgbClr val="4A76BF"/>
                </a:solidFill>
              </a:rPr>
              <a:t> </a:t>
            </a:r>
            <a:r>
              <a:rPr lang="en-US" sz="2400" dirty="0"/>
              <a:t>higher throughput with a fixed capacity overhead </a:t>
            </a:r>
            <a:r>
              <a:rPr lang="en-US" sz="2400" b="1" dirty="0">
                <a:solidFill>
                  <a:srgbClr val="4A76BF"/>
                </a:solidFill>
              </a:rPr>
              <a:t>(384 KB) </a:t>
            </a:r>
          </a:p>
          <a:p>
            <a:pPr marL="0" indent="0">
              <a:buNone/>
            </a:pPr>
            <a:endParaRPr lang="en-US" sz="200" b="1" dirty="0">
              <a:solidFill>
                <a:srgbClr val="4A76BF"/>
              </a:solidFill>
            </a:endParaRPr>
          </a:p>
          <a:p>
            <a:pPr marL="0" indent="0">
              <a:buNone/>
            </a:pPr>
            <a:r>
              <a:rPr lang="en-US" sz="2800" b="1" dirty="0"/>
              <a:t>High energy consumption</a:t>
            </a:r>
          </a:p>
          <a:p>
            <a:r>
              <a:rPr lang="en-US" sz="2400" b="1" dirty="0">
                <a:solidFill>
                  <a:srgbClr val="9A020E"/>
                </a:solidFill>
              </a:rPr>
              <a:t>6.8mJ</a:t>
            </a:r>
            <a:r>
              <a:rPr lang="en-US" sz="2400" b="1" dirty="0">
                <a:solidFill>
                  <a:srgbClr val="980616"/>
                </a:solidFill>
              </a:rPr>
              <a:t>/bit</a:t>
            </a:r>
            <a:r>
              <a:rPr lang="en-US" sz="2400" dirty="0">
                <a:solidFill>
                  <a:srgbClr val="980616"/>
                </a:solidFill>
              </a:rPr>
              <a:t> </a:t>
            </a:r>
            <a:r>
              <a:rPr lang="en-US" sz="2400" dirty="0"/>
              <a:t>mainly due to long idle periods </a:t>
            </a:r>
          </a:p>
          <a:p>
            <a:r>
              <a:rPr lang="en-US" sz="2400" b="1" dirty="0">
                <a:solidFill>
                  <a:schemeClr val="accent6">
                    <a:lumMod val="75000"/>
                  </a:schemeClr>
                </a:solidFill>
              </a:rPr>
              <a:t>D-</a:t>
            </a:r>
            <a:r>
              <a:rPr lang="en-US" sz="2400" b="1" dirty="0" err="1">
                <a:solidFill>
                  <a:schemeClr val="accent6">
                    <a:lumMod val="75000"/>
                  </a:schemeClr>
                </a:solidFill>
              </a:rPr>
              <a:t>RaNGe</a:t>
            </a:r>
            <a:r>
              <a:rPr lang="en-US" sz="2400" dirty="0"/>
              <a:t>: </a:t>
            </a:r>
            <a:r>
              <a:rPr lang="en-US" sz="2400" b="1" dirty="0">
                <a:solidFill>
                  <a:schemeClr val="accent6">
                    <a:lumMod val="75000"/>
                  </a:schemeClr>
                </a:solidFill>
              </a:rPr>
              <a:t>4.4 </a:t>
            </a:r>
            <a:r>
              <a:rPr lang="en-US" sz="2400" b="1" dirty="0" err="1">
                <a:solidFill>
                  <a:schemeClr val="accent6">
                    <a:lumMod val="75000"/>
                  </a:schemeClr>
                </a:solidFill>
              </a:rPr>
              <a:t>nJ</a:t>
            </a:r>
            <a:r>
              <a:rPr lang="en-US" sz="2400" b="1" dirty="0">
                <a:solidFill>
                  <a:srgbClr val="55803D"/>
                </a:solidFill>
              </a:rPr>
              <a:t>/bit </a:t>
            </a:r>
            <a:r>
              <a:rPr lang="en-US" sz="2400" dirty="0"/>
              <a:t>(&gt;7 orders of magnitude lower)</a:t>
            </a:r>
          </a:p>
        </p:txBody>
      </p:sp>
    </p:spTree>
    <p:extLst>
      <p:ext uri="{BB962C8B-B14F-4D97-AF65-F5344CB8AC3E}">
        <p14:creationId xmlns:p14="http://schemas.microsoft.com/office/powerpoint/2010/main" val="1768500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p:cNvSpPr/>
          <p:nvPr/>
        </p:nvSpPr>
        <p:spPr>
          <a:xfrm>
            <a:off x="164730" y="5862335"/>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p:cNvSpPr/>
          <p:nvPr/>
        </p:nvSpPr>
        <p:spPr>
          <a:xfrm>
            <a:off x="164730" y="4143092"/>
            <a:ext cx="8805213" cy="455930"/>
          </a:xfrm>
          <a:prstGeom prst="rect">
            <a:avLst/>
          </a:prstGeom>
          <a:solidFill>
            <a:srgbClr val="5481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32"/>
          <p:cNvSpPr/>
          <p:nvPr/>
        </p:nvSpPr>
        <p:spPr>
          <a:xfrm>
            <a:off x="164730" y="3647545"/>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p:cNvSpPr/>
          <p:nvPr/>
        </p:nvSpPr>
        <p:spPr>
          <a:xfrm>
            <a:off x="873303" y="5433785"/>
            <a:ext cx="8094161" cy="365121"/>
          </a:xfrm>
          <a:prstGeom prst="rect">
            <a:avLst/>
          </a:prstGeom>
          <a:solidFill>
            <a:srgbClr val="5481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7"/>
          <p:cNvSpPr/>
          <p:nvPr/>
        </p:nvSpPr>
        <p:spPr>
          <a:xfrm>
            <a:off x="873992" y="2745179"/>
            <a:ext cx="8094161"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p:cNvSpPr/>
          <p:nvPr/>
        </p:nvSpPr>
        <p:spPr>
          <a:xfrm>
            <a:off x="171757" y="1852296"/>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p:cNvSpPr/>
          <p:nvPr/>
        </p:nvSpPr>
        <p:spPr>
          <a:xfrm>
            <a:off x="170268" y="1340844"/>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p:cNvSpPr/>
          <p:nvPr/>
        </p:nvSpPr>
        <p:spPr>
          <a:xfrm>
            <a:off x="164123" y="3143056"/>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p:cNvSpPr/>
          <p:nvPr/>
        </p:nvSpPr>
        <p:spPr>
          <a:xfrm>
            <a:off x="865971" y="2370745"/>
            <a:ext cx="8102183"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p:cNvSpPr/>
          <p:nvPr/>
        </p:nvSpPr>
        <p:spPr>
          <a:xfrm>
            <a:off x="163548" y="831660"/>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lstStyle/>
          <a:p>
            <a:r>
              <a:rPr lang="en-US" b="1" dirty="0"/>
              <a:t>D-</a:t>
            </a:r>
            <a:r>
              <a:rPr lang="en-US" b="1" dirty="0" err="1"/>
              <a:t>RaNGe</a:t>
            </a:r>
            <a:r>
              <a:rPr lang="en-US" b="1" dirty="0"/>
              <a:t> Outline</a:t>
            </a:r>
          </a:p>
        </p:txBody>
      </p:sp>
      <p:sp>
        <p:nvSpPr>
          <p:cNvPr id="29" name="Rectangle 28"/>
          <p:cNvSpPr/>
          <p:nvPr/>
        </p:nvSpPr>
        <p:spPr>
          <a:xfrm>
            <a:off x="873992" y="5035200"/>
            <a:ext cx="8094161" cy="35875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29"/>
          <p:cNvSpPr/>
          <p:nvPr/>
        </p:nvSpPr>
        <p:spPr>
          <a:xfrm>
            <a:off x="865971" y="4660062"/>
            <a:ext cx="8102183" cy="33601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358999" y="828096"/>
            <a:ext cx="8122024" cy="5318753"/>
          </a:xfrm>
        </p:spPr>
        <p:txBody>
          <a:bodyPr/>
          <a:lstStyle/>
          <a:p>
            <a:pPr marL="0" indent="0">
              <a:buNone/>
            </a:pPr>
            <a:r>
              <a:rPr lang="en-US" sz="2800" dirty="0">
                <a:solidFill>
                  <a:schemeClr val="bg1"/>
                </a:solidFill>
              </a:rPr>
              <a:t>Motivation </a:t>
            </a:r>
          </a:p>
          <a:p>
            <a:pPr marL="0" indent="0">
              <a:buNone/>
            </a:pPr>
            <a:r>
              <a:rPr lang="en-US" sz="2800" dirty="0">
                <a:solidFill>
                  <a:schemeClr val="bg1"/>
                </a:solidFill>
              </a:rPr>
              <a:t>Effective True Random Number Generators</a:t>
            </a:r>
          </a:p>
          <a:p>
            <a:pPr marL="0" indent="0">
              <a:buNone/>
            </a:pPr>
            <a:r>
              <a:rPr lang="en-US" sz="2800" dirty="0">
                <a:solidFill>
                  <a:schemeClr val="bg1"/>
                </a:solidFill>
              </a:rPr>
              <a:t>D-</a:t>
            </a:r>
            <a:r>
              <a:rPr lang="en-US" sz="2800" dirty="0" err="1">
                <a:solidFill>
                  <a:schemeClr val="bg1"/>
                </a:solidFill>
              </a:rPr>
              <a:t>RaNGe</a:t>
            </a:r>
            <a:endParaRPr lang="en-US" sz="2800" dirty="0">
              <a:solidFill>
                <a:schemeClr val="bg1"/>
              </a:solidFill>
            </a:endParaRPr>
          </a:p>
          <a:p>
            <a:pPr marL="457200" lvl="1" indent="0">
              <a:buNone/>
            </a:pPr>
            <a:r>
              <a:rPr lang="en-US" sz="2400" dirty="0">
                <a:solidFill>
                  <a:schemeClr val="bg1"/>
                </a:solidFill>
              </a:rPr>
              <a:t>DRAM Operation</a:t>
            </a:r>
          </a:p>
          <a:p>
            <a:pPr marL="457200" lvl="1" indent="0">
              <a:buNone/>
            </a:pPr>
            <a:r>
              <a:rPr lang="en-US" sz="2400" dirty="0">
                <a:solidFill>
                  <a:schemeClr val="bg1"/>
                </a:solidFill>
              </a:rPr>
              <a:t>Key Idea</a:t>
            </a:r>
          </a:p>
          <a:p>
            <a:pPr marL="0" indent="0">
              <a:buNone/>
            </a:pPr>
            <a:r>
              <a:rPr lang="en-US" sz="2800" dirty="0">
                <a:solidFill>
                  <a:schemeClr val="bg1"/>
                </a:solidFill>
              </a:rPr>
              <a:t>Methodology</a:t>
            </a:r>
          </a:p>
          <a:p>
            <a:pPr marL="0" indent="0">
              <a:buNone/>
            </a:pPr>
            <a:r>
              <a:rPr lang="en-US" sz="2800" dirty="0">
                <a:solidFill>
                  <a:schemeClr val="bg1"/>
                </a:solidFill>
              </a:rPr>
              <a:t>Results</a:t>
            </a:r>
          </a:p>
          <a:p>
            <a:pPr marL="0" indent="0">
              <a:buNone/>
            </a:pPr>
            <a:r>
              <a:rPr lang="en-US" sz="2800" dirty="0">
                <a:solidFill>
                  <a:schemeClr val="bg1"/>
                </a:solidFill>
              </a:rPr>
              <a:t>Prior work on DRAM-based TRNGs</a:t>
            </a:r>
          </a:p>
          <a:p>
            <a:pPr marL="457200" lvl="1" indent="0">
              <a:buNone/>
            </a:pPr>
            <a:r>
              <a:rPr lang="en-US" sz="2400" dirty="0">
                <a:solidFill>
                  <a:schemeClr val="bg1"/>
                </a:solidFill>
              </a:rPr>
              <a:t>Command scheduling</a:t>
            </a:r>
          </a:p>
          <a:p>
            <a:pPr marL="457200" lvl="1" indent="0">
              <a:buNone/>
            </a:pPr>
            <a:r>
              <a:rPr lang="en-US" sz="2400" dirty="0">
                <a:solidFill>
                  <a:schemeClr val="bg1"/>
                </a:solidFill>
              </a:rPr>
              <a:t>Cell charge retention</a:t>
            </a:r>
          </a:p>
          <a:p>
            <a:pPr marL="457200" lvl="1" indent="0">
              <a:buNone/>
            </a:pPr>
            <a:r>
              <a:rPr lang="en-US" sz="2400" dirty="0">
                <a:solidFill>
                  <a:schemeClr val="bg1"/>
                </a:solidFill>
              </a:rPr>
              <a:t>Start-up values</a:t>
            </a:r>
          </a:p>
          <a:p>
            <a:pPr marL="0" indent="0">
              <a:buNone/>
            </a:pPr>
            <a:r>
              <a:rPr lang="en-US" sz="2800" dirty="0">
                <a:solidFill>
                  <a:schemeClr val="bg1"/>
                </a:solidFill>
              </a:rPr>
              <a:t>Summary</a:t>
            </a:r>
          </a:p>
        </p:txBody>
      </p:sp>
    </p:spTree>
    <p:extLst>
      <p:ext uri="{BB962C8B-B14F-4D97-AF65-F5344CB8AC3E}">
        <p14:creationId xmlns:p14="http://schemas.microsoft.com/office/powerpoint/2010/main" val="351714845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9788D-7340-4E40-BF55-30B63DF8DD18}"/>
              </a:ext>
            </a:extLst>
          </p:cNvPr>
          <p:cNvSpPr>
            <a:spLocks noGrp="1"/>
          </p:cNvSpPr>
          <p:nvPr>
            <p:ph type="title"/>
          </p:nvPr>
        </p:nvSpPr>
        <p:spPr/>
        <p:txBody>
          <a:bodyPr/>
          <a:lstStyle/>
          <a:p>
            <a:pPr>
              <a:tabLst>
                <a:tab pos="3587750" algn="l"/>
              </a:tabLst>
            </a:pPr>
            <a:r>
              <a:rPr lang="en-US" sz="4100" b="1" dirty="0"/>
              <a:t>Start-up Values as Random Numbers</a:t>
            </a:r>
          </a:p>
        </p:txBody>
      </p:sp>
      <p:sp>
        <p:nvSpPr>
          <p:cNvPr id="3" name="Content Placeholder 2">
            <a:extLst>
              <a:ext uri="{FF2B5EF4-FFF2-40B4-BE49-F238E27FC236}">
                <a16:creationId xmlns:a16="http://schemas.microsoft.com/office/drawing/2014/main" id="{4F3613BF-FEDE-2245-9507-39E6A60F3A20}"/>
              </a:ext>
            </a:extLst>
          </p:cNvPr>
          <p:cNvSpPr>
            <a:spLocks noGrp="1"/>
          </p:cNvSpPr>
          <p:nvPr>
            <p:ph idx="1"/>
          </p:nvPr>
        </p:nvSpPr>
        <p:spPr>
          <a:xfrm>
            <a:off x="75991" y="1110724"/>
            <a:ext cx="8987622" cy="5318753"/>
          </a:xfrm>
        </p:spPr>
        <p:txBody>
          <a:bodyPr/>
          <a:lstStyle/>
          <a:p>
            <a:r>
              <a:rPr lang="en-US" sz="3200" dirty="0"/>
              <a:t>When a device is powered up, some DRAM cells have </a:t>
            </a:r>
            <a:r>
              <a:rPr lang="en-US" sz="3200" b="1" dirty="0">
                <a:solidFill>
                  <a:schemeClr val="accent1">
                    <a:lumMod val="75000"/>
                  </a:schemeClr>
                </a:solidFill>
              </a:rPr>
              <a:t>random values</a:t>
            </a:r>
            <a:r>
              <a:rPr lang="en-US" sz="3200" dirty="0"/>
              <a:t> due to interaction between</a:t>
            </a:r>
          </a:p>
          <a:p>
            <a:pPr lvl="1"/>
            <a:r>
              <a:rPr lang="en-US" dirty="0" err="1"/>
              <a:t>precharge</a:t>
            </a:r>
            <a:r>
              <a:rPr lang="en-US" dirty="0"/>
              <a:t> logic</a:t>
            </a:r>
          </a:p>
          <a:p>
            <a:pPr lvl="1"/>
            <a:r>
              <a:rPr lang="en-US" dirty="0"/>
              <a:t>row decoder logic</a:t>
            </a:r>
          </a:p>
          <a:p>
            <a:pPr lvl="1"/>
            <a:r>
              <a:rPr lang="en-US" dirty="0"/>
              <a:t>column select lines</a:t>
            </a:r>
          </a:p>
          <a:p>
            <a:r>
              <a:rPr lang="en-US" sz="3200" dirty="0"/>
              <a:t>Prior works propose </a:t>
            </a:r>
            <a:r>
              <a:rPr lang="en-US" sz="3200" b="1" dirty="0">
                <a:solidFill>
                  <a:schemeClr val="accent1">
                    <a:lumMod val="75000"/>
                  </a:schemeClr>
                </a:solidFill>
              </a:rPr>
              <a:t>power cycling DRAM</a:t>
            </a:r>
            <a:r>
              <a:rPr lang="en-US" sz="3200" dirty="0"/>
              <a:t> to extract the random data resident in those cells</a:t>
            </a:r>
          </a:p>
          <a:p>
            <a:endParaRPr lang="en-US" sz="500" dirty="0"/>
          </a:p>
          <a:p>
            <a:r>
              <a:rPr lang="en-US" sz="3000" b="1" dirty="0">
                <a:solidFill>
                  <a:srgbClr val="9A020E"/>
                </a:solidFill>
              </a:rPr>
              <a:t>Downsides of DRAM Start-up value based TRNGs</a:t>
            </a:r>
            <a:endParaRPr lang="en-US" sz="3000" b="1" dirty="0">
              <a:solidFill>
                <a:srgbClr val="980616"/>
              </a:solidFill>
            </a:endParaRPr>
          </a:p>
          <a:p>
            <a:pPr lvl="1"/>
            <a:r>
              <a:rPr lang="en-US" sz="2400" dirty="0"/>
              <a:t>Must power cycle DRAM to generate random values:</a:t>
            </a:r>
          </a:p>
          <a:p>
            <a:pPr lvl="2"/>
            <a:r>
              <a:rPr lang="en-US" sz="2000" b="1" dirty="0">
                <a:solidFill>
                  <a:srgbClr val="980616"/>
                </a:solidFill>
              </a:rPr>
              <a:t>High latency: </a:t>
            </a:r>
            <a:r>
              <a:rPr lang="en-US" sz="2000" dirty="0"/>
              <a:t>based on power cycle time and data migration</a:t>
            </a:r>
            <a:endParaRPr lang="en-US" sz="2000" b="1" dirty="0">
              <a:solidFill>
                <a:srgbClr val="9A020E"/>
              </a:solidFill>
            </a:endParaRPr>
          </a:p>
          <a:p>
            <a:pPr lvl="2"/>
            <a:r>
              <a:rPr lang="en-US" sz="2000" b="1" dirty="0">
                <a:solidFill>
                  <a:srgbClr val="9A020E"/>
                </a:solidFill>
              </a:rPr>
              <a:t>High storage cost: </a:t>
            </a:r>
            <a:r>
              <a:rPr lang="en-US" sz="2000" dirty="0"/>
              <a:t>all data must be migrated or will be lost </a:t>
            </a:r>
            <a:endParaRPr lang="en-US" sz="2000" b="1" dirty="0"/>
          </a:p>
        </p:txBody>
      </p:sp>
      <p:sp>
        <p:nvSpPr>
          <p:cNvPr id="4" name="TextBox 3">
            <a:extLst>
              <a:ext uri="{FF2B5EF4-FFF2-40B4-BE49-F238E27FC236}">
                <a16:creationId xmlns:a16="http://schemas.microsoft.com/office/drawing/2014/main" id="{4FA710A5-F6B3-6C45-9CA6-B6B885E6ED1A}"/>
              </a:ext>
            </a:extLst>
          </p:cNvPr>
          <p:cNvSpPr txBox="1"/>
          <p:nvPr/>
        </p:nvSpPr>
        <p:spPr>
          <a:xfrm>
            <a:off x="5568041" y="583083"/>
            <a:ext cx="3495572"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980616"/>
                </a:solidFill>
                <a:effectLst/>
                <a:uLnTx/>
                <a:uFillTx/>
                <a:latin typeface="Calibri" panose="020F0502020204030204"/>
                <a:ea typeface="+mn-ea"/>
                <a:cs typeface="+mn-cs"/>
              </a:rPr>
              <a:t>[</a:t>
            </a:r>
            <a:r>
              <a:rPr kumimoji="0" lang="en-US" sz="2400" b="1" i="0" u="none" strike="noStrike" kern="1200" cap="none" spc="0" normalizeH="0" baseline="0" noProof="0" dirty="0" err="1">
                <a:ln>
                  <a:noFill/>
                </a:ln>
                <a:solidFill>
                  <a:srgbClr val="980616"/>
                </a:solidFill>
                <a:effectLst/>
                <a:uLnTx/>
                <a:uFillTx/>
                <a:latin typeface="Calibri" panose="020F0502020204030204"/>
                <a:ea typeface="+mn-ea"/>
                <a:cs typeface="+mn-cs"/>
              </a:rPr>
              <a:t>Tehranipoor</a:t>
            </a:r>
            <a:r>
              <a:rPr kumimoji="0" lang="en-US" sz="2400" b="1" i="0" u="none" strike="noStrike" kern="1200" cap="none" spc="0" normalizeH="0" baseline="0" noProof="0" dirty="0">
                <a:ln>
                  <a:noFill/>
                </a:ln>
                <a:solidFill>
                  <a:srgbClr val="980616"/>
                </a:solidFill>
                <a:effectLst/>
                <a:uLnTx/>
                <a:uFillTx/>
                <a:latin typeface="Calibri" panose="020F0502020204030204"/>
                <a:ea typeface="+mn-ea"/>
                <a:cs typeface="+mn-cs"/>
              </a:rPr>
              <a:t>, HOST, 2016]</a:t>
            </a:r>
          </a:p>
        </p:txBody>
      </p:sp>
    </p:spTree>
    <p:extLst>
      <p:ext uri="{BB962C8B-B14F-4D97-AF65-F5344CB8AC3E}">
        <p14:creationId xmlns:p14="http://schemas.microsoft.com/office/powerpoint/2010/main" val="2665507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9E2127-1079-4F4E-A822-CB25B5A65EF0}"/>
              </a:ext>
            </a:extLst>
          </p:cNvPr>
          <p:cNvSpPr>
            <a:spLocks noGrp="1"/>
          </p:cNvSpPr>
          <p:nvPr>
            <p:ph type="title"/>
          </p:nvPr>
        </p:nvSpPr>
        <p:spPr/>
        <p:txBody>
          <a:bodyPr/>
          <a:lstStyle/>
          <a:p>
            <a:r>
              <a:rPr lang="en-US" sz="3600" b="1" dirty="0"/>
              <a:t>D-</a:t>
            </a:r>
            <a:r>
              <a:rPr lang="en-US" sz="3600" b="1" dirty="0" err="1"/>
              <a:t>RaNGe</a:t>
            </a:r>
            <a:r>
              <a:rPr lang="en-US" sz="3600" b="1" dirty="0"/>
              <a:t> Comparison against Prior Work</a:t>
            </a:r>
          </a:p>
        </p:txBody>
      </p:sp>
      <p:sp>
        <p:nvSpPr>
          <p:cNvPr id="3" name="Content Placeholder 2">
            <a:extLst>
              <a:ext uri="{FF2B5EF4-FFF2-40B4-BE49-F238E27FC236}">
                <a16:creationId xmlns:a16="http://schemas.microsoft.com/office/drawing/2014/main" id="{F8100AA9-3357-5042-8467-51C170FF176D}"/>
              </a:ext>
            </a:extLst>
          </p:cNvPr>
          <p:cNvSpPr>
            <a:spLocks noGrp="1"/>
          </p:cNvSpPr>
          <p:nvPr>
            <p:ph idx="1"/>
          </p:nvPr>
        </p:nvSpPr>
        <p:spPr>
          <a:xfrm>
            <a:off x="75991" y="847056"/>
            <a:ext cx="8987622" cy="5318753"/>
          </a:xfrm>
        </p:spPr>
        <p:txBody>
          <a:bodyPr/>
          <a:lstStyle/>
          <a:p>
            <a:r>
              <a:rPr lang="en-US" sz="3200" b="1" dirty="0">
                <a:solidFill>
                  <a:schemeClr val="accent5">
                    <a:lumMod val="75000"/>
                  </a:schemeClr>
                </a:solidFill>
              </a:rPr>
              <a:t>Compared to Command Scheduling, D-</a:t>
            </a:r>
            <a:r>
              <a:rPr lang="en-US" sz="3200" b="1" dirty="0" err="1">
                <a:solidFill>
                  <a:schemeClr val="accent5">
                    <a:lumMod val="75000"/>
                  </a:schemeClr>
                </a:solidFill>
              </a:rPr>
              <a:t>RaNGe</a:t>
            </a:r>
            <a:r>
              <a:rPr lang="en-US" sz="3200" b="1" dirty="0">
                <a:solidFill>
                  <a:schemeClr val="accent5">
                    <a:lumMod val="75000"/>
                  </a:schemeClr>
                </a:solidFill>
              </a:rPr>
              <a:t>:</a:t>
            </a:r>
          </a:p>
          <a:p>
            <a:pPr lvl="1"/>
            <a:r>
              <a:rPr lang="en-US" dirty="0"/>
              <a:t>samples a </a:t>
            </a:r>
            <a:r>
              <a:rPr lang="en-US" b="1" dirty="0">
                <a:solidFill>
                  <a:schemeClr val="accent5">
                    <a:lumMod val="75000"/>
                  </a:schemeClr>
                </a:solidFill>
              </a:rPr>
              <a:t>truly random entropy source</a:t>
            </a:r>
          </a:p>
          <a:p>
            <a:pPr lvl="1"/>
            <a:r>
              <a:rPr lang="en-US" b="1" dirty="0">
                <a:solidFill>
                  <a:schemeClr val="accent5">
                    <a:lumMod val="75000"/>
                  </a:schemeClr>
                </a:solidFill>
              </a:rPr>
              <a:t>211x</a:t>
            </a:r>
            <a:r>
              <a:rPr lang="en-US" dirty="0"/>
              <a:t> higher throughput</a:t>
            </a:r>
          </a:p>
          <a:p>
            <a:pPr lvl="1"/>
            <a:r>
              <a:rPr lang="en-US" b="1" dirty="0">
                <a:solidFill>
                  <a:schemeClr val="accent5">
                    <a:lumMod val="75000"/>
                  </a:schemeClr>
                </a:solidFill>
              </a:rPr>
              <a:t>180x</a:t>
            </a:r>
            <a:r>
              <a:rPr lang="en-US" dirty="0">
                <a:solidFill>
                  <a:schemeClr val="accent5">
                    <a:lumMod val="75000"/>
                  </a:schemeClr>
                </a:solidFill>
              </a:rPr>
              <a:t> </a:t>
            </a:r>
            <a:r>
              <a:rPr lang="en-US" dirty="0"/>
              <a:t>lower</a:t>
            </a:r>
            <a:r>
              <a:rPr lang="en-US" b="1" dirty="0"/>
              <a:t> </a:t>
            </a:r>
            <a:r>
              <a:rPr lang="en-US" dirty="0"/>
              <a:t>latency </a:t>
            </a:r>
          </a:p>
          <a:p>
            <a:pPr lvl="1"/>
            <a:endParaRPr lang="en-US" sz="500" dirty="0"/>
          </a:p>
          <a:p>
            <a:r>
              <a:rPr lang="en-US" sz="3200" b="1" dirty="0">
                <a:solidFill>
                  <a:schemeClr val="accent6">
                    <a:lumMod val="75000"/>
                  </a:schemeClr>
                </a:solidFill>
              </a:rPr>
              <a:t>Compared to Retention Time, D-</a:t>
            </a:r>
            <a:r>
              <a:rPr lang="en-US" sz="3200" b="1" dirty="0" err="1">
                <a:solidFill>
                  <a:schemeClr val="accent6">
                    <a:lumMod val="75000"/>
                  </a:schemeClr>
                </a:solidFill>
              </a:rPr>
              <a:t>RaNGe</a:t>
            </a:r>
            <a:r>
              <a:rPr lang="en-US" sz="3200" b="1" dirty="0">
                <a:solidFill>
                  <a:schemeClr val="accent6">
                    <a:lumMod val="75000"/>
                  </a:schemeClr>
                </a:solidFill>
              </a:rPr>
              <a:t>:</a:t>
            </a:r>
          </a:p>
          <a:p>
            <a:pPr lvl="1"/>
            <a:r>
              <a:rPr lang="en-US" b="1" dirty="0">
                <a:solidFill>
                  <a:schemeClr val="accent6">
                    <a:lumMod val="75000"/>
                  </a:schemeClr>
                </a:solidFill>
              </a:rPr>
              <a:t>&gt;5</a:t>
            </a:r>
            <a:r>
              <a:rPr lang="en-US" dirty="0"/>
              <a:t> orders of magnitude higher throughput</a:t>
            </a:r>
          </a:p>
          <a:p>
            <a:pPr lvl="1"/>
            <a:r>
              <a:rPr lang="en-US" b="1" dirty="0">
                <a:solidFill>
                  <a:schemeClr val="accent6">
                    <a:lumMod val="75000"/>
                  </a:schemeClr>
                </a:solidFill>
              </a:rPr>
              <a:t>&gt;9</a:t>
            </a:r>
            <a:r>
              <a:rPr lang="en-US" dirty="0"/>
              <a:t> orders of magnitude lower latency  </a:t>
            </a:r>
          </a:p>
          <a:p>
            <a:pPr lvl="1"/>
            <a:r>
              <a:rPr lang="en-US" b="1" dirty="0">
                <a:solidFill>
                  <a:schemeClr val="accent6">
                    <a:lumMod val="75000"/>
                  </a:schemeClr>
                </a:solidFill>
              </a:rPr>
              <a:t>&gt;7</a:t>
            </a:r>
            <a:r>
              <a:rPr lang="en-US" dirty="0"/>
              <a:t> orders of magnitude more energy efficient</a:t>
            </a:r>
          </a:p>
          <a:p>
            <a:pPr lvl="1"/>
            <a:endParaRPr lang="en-US" sz="500" dirty="0"/>
          </a:p>
          <a:p>
            <a:r>
              <a:rPr lang="en-US" sz="3200" b="1" dirty="0">
                <a:solidFill>
                  <a:srgbClr val="9A020E"/>
                </a:solidFill>
              </a:rPr>
              <a:t>Compared to Startup Values, D-</a:t>
            </a:r>
            <a:r>
              <a:rPr lang="en-US" sz="3200" b="1" dirty="0" err="1">
                <a:solidFill>
                  <a:srgbClr val="9A020E"/>
                </a:solidFill>
              </a:rPr>
              <a:t>RaNGe</a:t>
            </a:r>
            <a:r>
              <a:rPr lang="en-US" sz="3200" b="1" dirty="0">
                <a:solidFill>
                  <a:srgbClr val="9A020E"/>
                </a:solidFill>
              </a:rPr>
              <a:t>:</a:t>
            </a:r>
          </a:p>
          <a:p>
            <a:pPr lvl="1"/>
            <a:r>
              <a:rPr lang="en-US" b="1" dirty="0">
                <a:solidFill>
                  <a:srgbClr val="9A020E"/>
                </a:solidFill>
              </a:rPr>
              <a:t>continuously</a:t>
            </a:r>
            <a:r>
              <a:rPr lang="en-US" dirty="0"/>
              <a:t> produces random values</a:t>
            </a:r>
          </a:p>
          <a:p>
            <a:pPr lvl="1"/>
            <a:r>
              <a:rPr lang="en-US" dirty="0"/>
              <a:t>does not require a system restart</a:t>
            </a:r>
          </a:p>
        </p:txBody>
      </p:sp>
    </p:spTree>
    <p:extLst>
      <p:ext uri="{BB962C8B-B14F-4D97-AF65-F5344CB8AC3E}">
        <p14:creationId xmlns:p14="http://schemas.microsoft.com/office/powerpoint/2010/main" val="805953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p:cNvSpPr/>
          <p:nvPr/>
        </p:nvSpPr>
        <p:spPr>
          <a:xfrm>
            <a:off x="164730" y="5862335"/>
            <a:ext cx="8805213" cy="455930"/>
          </a:xfrm>
          <a:prstGeom prst="rect">
            <a:avLst/>
          </a:prstGeom>
          <a:solidFill>
            <a:srgbClr val="5580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p:cNvSpPr/>
          <p:nvPr/>
        </p:nvSpPr>
        <p:spPr>
          <a:xfrm>
            <a:off x="164730" y="4143092"/>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32"/>
          <p:cNvSpPr/>
          <p:nvPr/>
        </p:nvSpPr>
        <p:spPr>
          <a:xfrm>
            <a:off x="164730" y="3647545"/>
            <a:ext cx="8805213" cy="45593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p:cNvSpPr/>
          <p:nvPr/>
        </p:nvSpPr>
        <p:spPr>
          <a:xfrm>
            <a:off x="873303" y="5433785"/>
            <a:ext cx="8094161" cy="36512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7"/>
          <p:cNvSpPr/>
          <p:nvPr/>
        </p:nvSpPr>
        <p:spPr>
          <a:xfrm>
            <a:off x="873992" y="2745179"/>
            <a:ext cx="8094161"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p:cNvSpPr/>
          <p:nvPr/>
        </p:nvSpPr>
        <p:spPr>
          <a:xfrm>
            <a:off x="171757" y="1852296"/>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p:cNvSpPr/>
          <p:nvPr/>
        </p:nvSpPr>
        <p:spPr>
          <a:xfrm>
            <a:off x="170268" y="1340844"/>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p:cNvSpPr/>
          <p:nvPr/>
        </p:nvSpPr>
        <p:spPr>
          <a:xfrm>
            <a:off x="164123" y="3143056"/>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p:cNvSpPr/>
          <p:nvPr/>
        </p:nvSpPr>
        <p:spPr>
          <a:xfrm>
            <a:off x="865971" y="2370745"/>
            <a:ext cx="8102183"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p:cNvSpPr/>
          <p:nvPr/>
        </p:nvSpPr>
        <p:spPr>
          <a:xfrm>
            <a:off x="163548" y="831660"/>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lstStyle/>
          <a:p>
            <a:r>
              <a:rPr lang="en-US" b="1" dirty="0"/>
              <a:t>D-</a:t>
            </a:r>
            <a:r>
              <a:rPr lang="en-US" b="1" dirty="0" err="1"/>
              <a:t>RaNGe</a:t>
            </a:r>
            <a:r>
              <a:rPr lang="en-US" b="1" dirty="0"/>
              <a:t> Outline</a:t>
            </a:r>
          </a:p>
        </p:txBody>
      </p:sp>
      <p:sp>
        <p:nvSpPr>
          <p:cNvPr id="29" name="Rectangle 28"/>
          <p:cNvSpPr/>
          <p:nvPr/>
        </p:nvSpPr>
        <p:spPr>
          <a:xfrm>
            <a:off x="873992" y="5035200"/>
            <a:ext cx="8094161" cy="35875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29"/>
          <p:cNvSpPr/>
          <p:nvPr/>
        </p:nvSpPr>
        <p:spPr>
          <a:xfrm>
            <a:off x="865971" y="4660062"/>
            <a:ext cx="8102183" cy="33601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358999" y="828096"/>
            <a:ext cx="8122024" cy="5318753"/>
          </a:xfrm>
        </p:spPr>
        <p:txBody>
          <a:bodyPr/>
          <a:lstStyle/>
          <a:p>
            <a:pPr marL="0" indent="0">
              <a:buNone/>
            </a:pPr>
            <a:r>
              <a:rPr lang="en-US" sz="2800" dirty="0">
                <a:solidFill>
                  <a:schemeClr val="bg1"/>
                </a:solidFill>
              </a:rPr>
              <a:t>Motivation </a:t>
            </a:r>
          </a:p>
          <a:p>
            <a:pPr marL="0" indent="0">
              <a:buNone/>
            </a:pPr>
            <a:r>
              <a:rPr lang="en-US" sz="2800" dirty="0">
                <a:solidFill>
                  <a:schemeClr val="bg1"/>
                </a:solidFill>
              </a:rPr>
              <a:t>Effective True Random Number Generators</a:t>
            </a:r>
          </a:p>
          <a:p>
            <a:pPr marL="0" indent="0">
              <a:buNone/>
            </a:pPr>
            <a:r>
              <a:rPr lang="en-US" sz="2800" dirty="0">
                <a:solidFill>
                  <a:schemeClr val="bg1"/>
                </a:solidFill>
              </a:rPr>
              <a:t>D-</a:t>
            </a:r>
            <a:r>
              <a:rPr lang="en-US" sz="2800" dirty="0" err="1">
                <a:solidFill>
                  <a:schemeClr val="bg1"/>
                </a:solidFill>
              </a:rPr>
              <a:t>RaNGe</a:t>
            </a:r>
            <a:endParaRPr lang="en-US" sz="2800" dirty="0">
              <a:solidFill>
                <a:schemeClr val="bg1"/>
              </a:solidFill>
            </a:endParaRPr>
          </a:p>
          <a:p>
            <a:pPr marL="457200" lvl="1" indent="0">
              <a:buNone/>
            </a:pPr>
            <a:r>
              <a:rPr lang="en-US" sz="2400" dirty="0">
                <a:solidFill>
                  <a:schemeClr val="bg1"/>
                </a:solidFill>
              </a:rPr>
              <a:t>DRAM Operation</a:t>
            </a:r>
          </a:p>
          <a:p>
            <a:pPr marL="457200" lvl="1" indent="0">
              <a:buNone/>
            </a:pPr>
            <a:r>
              <a:rPr lang="en-US" sz="2400" dirty="0">
                <a:solidFill>
                  <a:schemeClr val="bg1"/>
                </a:solidFill>
              </a:rPr>
              <a:t>Key Idea</a:t>
            </a:r>
          </a:p>
          <a:p>
            <a:pPr marL="0" indent="0">
              <a:buNone/>
            </a:pPr>
            <a:r>
              <a:rPr lang="en-US" sz="2800" dirty="0">
                <a:solidFill>
                  <a:schemeClr val="bg1"/>
                </a:solidFill>
              </a:rPr>
              <a:t>Methodology</a:t>
            </a:r>
          </a:p>
          <a:p>
            <a:pPr marL="0" indent="0">
              <a:buNone/>
            </a:pPr>
            <a:r>
              <a:rPr lang="en-US" sz="2800" dirty="0">
                <a:solidFill>
                  <a:schemeClr val="bg1"/>
                </a:solidFill>
              </a:rPr>
              <a:t>Results</a:t>
            </a:r>
          </a:p>
          <a:p>
            <a:pPr marL="0" indent="0">
              <a:buNone/>
            </a:pPr>
            <a:r>
              <a:rPr lang="en-US" sz="2800" dirty="0">
                <a:solidFill>
                  <a:schemeClr val="bg1"/>
                </a:solidFill>
              </a:rPr>
              <a:t>Prior work on DRAM-based TRNGs</a:t>
            </a:r>
          </a:p>
          <a:p>
            <a:pPr marL="457200" lvl="1" indent="0">
              <a:buNone/>
            </a:pPr>
            <a:r>
              <a:rPr lang="en-US" sz="2400" dirty="0">
                <a:solidFill>
                  <a:schemeClr val="bg1"/>
                </a:solidFill>
              </a:rPr>
              <a:t>Command scheduling</a:t>
            </a:r>
          </a:p>
          <a:p>
            <a:pPr marL="457200" lvl="1" indent="0">
              <a:buNone/>
            </a:pPr>
            <a:r>
              <a:rPr lang="en-US" sz="2400" dirty="0">
                <a:solidFill>
                  <a:schemeClr val="bg1"/>
                </a:solidFill>
              </a:rPr>
              <a:t>Cell charge retention</a:t>
            </a:r>
          </a:p>
          <a:p>
            <a:pPr marL="457200" lvl="1" indent="0">
              <a:buNone/>
            </a:pPr>
            <a:r>
              <a:rPr lang="en-US" sz="2400" dirty="0">
                <a:solidFill>
                  <a:schemeClr val="bg1"/>
                </a:solidFill>
              </a:rPr>
              <a:t>Start-up values</a:t>
            </a:r>
          </a:p>
          <a:p>
            <a:pPr marL="0" indent="0">
              <a:buNone/>
            </a:pPr>
            <a:r>
              <a:rPr lang="en-US" sz="2800" dirty="0">
                <a:solidFill>
                  <a:schemeClr val="bg1"/>
                </a:solidFill>
              </a:rPr>
              <a:t>Summary</a:t>
            </a:r>
          </a:p>
        </p:txBody>
      </p:sp>
    </p:spTree>
    <p:extLst>
      <p:ext uri="{BB962C8B-B14F-4D97-AF65-F5344CB8AC3E}">
        <p14:creationId xmlns:p14="http://schemas.microsoft.com/office/powerpoint/2010/main" val="250695498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Summary and Conclusion</a:t>
            </a:r>
          </a:p>
        </p:txBody>
      </p:sp>
      <p:sp>
        <p:nvSpPr>
          <p:cNvPr id="3" name="Content Placeholder 2"/>
          <p:cNvSpPr>
            <a:spLocks noGrp="1"/>
          </p:cNvSpPr>
          <p:nvPr>
            <p:ph idx="1"/>
          </p:nvPr>
        </p:nvSpPr>
        <p:spPr>
          <a:xfrm>
            <a:off x="75990" y="807706"/>
            <a:ext cx="9068009" cy="5720685"/>
          </a:xfrm>
        </p:spPr>
        <p:txBody>
          <a:bodyPr/>
          <a:lstStyle/>
          <a:p>
            <a:pPr marL="274320" lvl="1" indent="-274320">
              <a:spcBef>
                <a:spcPts val="400"/>
              </a:spcBef>
              <a:buFont typeface="Arial" pitchFamily="34" charset="0"/>
              <a:buChar char="•"/>
            </a:pPr>
            <a:r>
              <a:rPr lang="en-US" sz="2200" b="1" u="sng" dirty="0"/>
              <a:t>Motivation</a:t>
            </a:r>
            <a:r>
              <a:rPr lang="en-US" sz="2200" dirty="0"/>
              <a:t>: High-throughput true random numbers enable system security and various randomized algorithms. </a:t>
            </a:r>
          </a:p>
          <a:p>
            <a:pPr marL="749300" lvl="2" indent="-396875">
              <a:spcBef>
                <a:spcPts val="400"/>
              </a:spcBef>
            </a:pPr>
            <a:r>
              <a:rPr lang="en-US" sz="2000" dirty="0"/>
              <a:t>Many systems (e.g., IoT, mobile, embedded) do not have dedicated </a:t>
            </a:r>
            <a:r>
              <a:rPr lang="en-US" sz="2000" b="1" dirty="0"/>
              <a:t>True Random Number Generator (TRNG)</a:t>
            </a:r>
            <a:r>
              <a:rPr lang="en-US" sz="2000" dirty="0"/>
              <a:t> hardware but have DRAM devices</a:t>
            </a:r>
          </a:p>
          <a:p>
            <a:pPr marL="731520" lvl="2" indent="-274320">
              <a:spcBef>
                <a:spcPts val="400"/>
              </a:spcBef>
            </a:pPr>
            <a:endParaRPr lang="en-US" sz="100" dirty="0"/>
          </a:p>
          <a:p>
            <a:pPr marL="274320" indent="-274320">
              <a:spcBef>
                <a:spcPts val="400"/>
              </a:spcBef>
            </a:pPr>
            <a:r>
              <a:rPr lang="en-US" sz="2200" b="1" u="sng" dirty="0">
                <a:solidFill>
                  <a:srgbClr val="C00000"/>
                </a:solidFill>
              </a:rPr>
              <a:t>Problem</a:t>
            </a:r>
            <a:r>
              <a:rPr lang="en-US" sz="2200" dirty="0">
                <a:solidFill>
                  <a:srgbClr val="C00000"/>
                </a:solidFill>
              </a:rPr>
              <a:t>: Current DRAM-based TRNGs either </a:t>
            </a:r>
          </a:p>
          <a:p>
            <a:pPr marL="685800" indent="-395288">
              <a:spcBef>
                <a:spcPts val="400"/>
              </a:spcBef>
              <a:buFont typeface="+mj-lt"/>
              <a:buAutoNum type="arabicPeriod"/>
            </a:pPr>
            <a:r>
              <a:rPr lang="en-US" sz="2200" dirty="0">
                <a:solidFill>
                  <a:srgbClr val="C00000"/>
                </a:solidFill>
              </a:rPr>
              <a:t>do </a:t>
            </a:r>
            <a:r>
              <a:rPr lang="en-US" sz="2200" b="1" dirty="0">
                <a:solidFill>
                  <a:srgbClr val="C00000"/>
                </a:solidFill>
              </a:rPr>
              <a:t>not</a:t>
            </a:r>
            <a:r>
              <a:rPr lang="en-US" sz="2200" dirty="0">
                <a:solidFill>
                  <a:srgbClr val="C00000"/>
                </a:solidFill>
              </a:rPr>
              <a:t> sample a fundamentally non-deterministic entropy source             </a:t>
            </a:r>
          </a:p>
          <a:p>
            <a:pPr marL="685800" indent="-395288">
              <a:spcBef>
                <a:spcPts val="400"/>
              </a:spcBef>
              <a:buFont typeface="+mj-lt"/>
              <a:buAutoNum type="arabicPeriod"/>
            </a:pPr>
            <a:r>
              <a:rPr lang="en-US" sz="2200" dirty="0">
                <a:solidFill>
                  <a:srgbClr val="C00000"/>
                </a:solidFill>
              </a:rPr>
              <a:t>are </a:t>
            </a:r>
            <a:r>
              <a:rPr lang="en-US" sz="2200" b="1" dirty="0">
                <a:solidFill>
                  <a:srgbClr val="C00000"/>
                </a:solidFill>
              </a:rPr>
              <a:t>too slow </a:t>
            </a:r>
            <a:r>
              <a:rPr lang="en-US" sz="2200" dirty="0">
                <a:solidFill>
                  <a:srgbClr val="C00000"/>
                </a:solidFill>
              </a:rPr>
              <a:t>for continuous high-throughput operation </a:t>
            </a:r>
          </a:p>
          <a:p>
            <a:pPr marL="0" indent="0">
              <a:spcBef>
                <a:spcPts val="400"/>
              </a:spcBef>
              <a:buNone/>
            </a:pPr>
            <a:endParaRPr lang="en-US" sz="100" dirty="0">
              <a:solidFill>
                <a:srgbClr val="C00000"/>
              </a:solidFill>
            </a:endParaRPr>
          </a:p>
          <a:p>
            <a:pPr marL="274320" indent="-274320">
              <a:spcBef>
                <a:spcPts val="400"/>
              </a:spcBef>
            </a:pPr>
            <a:r>
              <a:rPr lang="en-US" sz="2200" b="1" u="sng" dirty="0">
                <a:solidFill>
                  <a:schemeClr val="accent1">
                    <a:lumMod val="75000"/>
                  </a:schemeClr>
                </a:solidFill>
              </a:rPr>
              <a:t>Goal</a:t>
            </a:r>
            <a:r>
              <a:rPr lang="en-US" sz="2200" dirty="0">
                <a:solidFill>
                  <a:schemeClr val="accent1">
                    <a:lumMod val="75000"/>
                  </a:schemeClr>
                </a:solidFill>
              </a:rPr>
              <a:t>: A novel and effective TRNG that uses </a:t>
            </a:r>
            <a:r>
              <a:rPr lang="en-US" sz="2200" b="1" dirty="0">
                <a:solidFill>
                  <a:schemeClr val="accent1">
                    <a:lumMod val="75000"/>
                  </a:schemeClr>
                </a:solidFill>
              </a:rPr>
              <a:t>existing</a:t>
            </a:r>
            <a:r>
              <a:rPr lang="en-US" sz="2200" dirty="0">
                <a:solidFill>
                  <a:schemeClr val="accent1">
                    <a:lumMod val="75000"/>
                  </a:schemeClr>
                </a:solidFill>
              </a:rPr>
              <a:t> commodity DRAM to provide random values with 1) </a:t>
            </a:r>
            <a:r>
              <a:rPr lang="en-US" sz="2200" b="1" dirty="0">
                <a:solidFill>
                  <a:schemeClr val="accent1">
                    <a:lumMod val="75000"/>
                  </a:schemeClr>
                </a:solidFill>
              </a:rPr>
              <a:t>high-throughput,</a:t>
            </a:r>
            <a:r>
              <a:rPr lang="en-US" sz="2200" dirty="0">
                <a:solidFill>
                  <a:schemeClr val="accent1">
                    <a:lumMod val="75000"/>
                  </a:schemeClr>
                </a:solidFill>
              </a:rPr>
              <a:t> 2) </a:t>
            </a:r>
            <a:r>
              <a:rPr lang="en-US" sz="2200" b="1" dirty="0">
                <a:solidFill>
                  <a:schemeClr val="accent1">
                    <a:lumMod val="75000"/>
                  </a:schemeClr>
                </a:solidFill>
              </a:rPr>
              <a:t>low latency </a:t>
            </a:r>
            <a:r>
              <a:rPr lang="en-US" sz="2200" dirty="0">
                <a:solidFill>
                  <a:schemeClr val="accent1">
                    <a:lumMod val="75000"/>
                  </a:schemeClr>
                </a:solidFill>
              </a:rPr>
              <a:t>and 3) no adverse effect on concurrently running applications</a:t>
            </a:r>
          </a:p>
          <a:p>
            <a:pPr marL="274320" indent="-274320">
              <a:spcBef>
                <a:spcPts val="400"/>
              </a:spcBef>
            </a:pPr>
            <a:endParaRPr lang="en-US" sz="100" dirty="0">
              <a:solidFill>
                <a:schemeClr val="accent1">
                  <a:lumMod val="75000"/>
                </a:schemeClr>
              </a:solidFill>
            </a:endParaRPr>
          </a:p>
          <a:p>
            <a:pPr marL="274320" indent="-274320">
              <a:spcBef>
                <a:spcPts val="400"/>
              </a:spcBef>
            </a:pPr>
            <a:r>
              <a:rPr lang="en-US" sz="2200" b="1" u="sng" dirty="0">
                <a:solidFill>
                  <a:schemeClr val="accent6">
                    <a:lumMod val="75000"/>
                  </a:schemeClr>
                </a:solidFill>
              </a:rPr>
              <a:t>D-</a:t>
            </a:r>
            <a:r>
              <a:rPr lang="en-US" sz="2200" b="1" u="sng" dirty="0" err="1">
                <a:solidFill>
                  <a:schemeClr val="accent6">
                    <a:lumMod val="75000"/>
                  </a:schemeClr>
                </a:solidFill>
              </a:rPr>
              <a:t>RaNGe</a:t>
            </a:r>
            <a:r>
              <a:rPr lang="en-US" sz="2200" b="1" u="sng" dirty="0">
                <a:solidFill>
                  <a:schemeClr val="accent6">
                    <a:lumMod val="75000"/>
                  </a:schemeClr>
                </a:solidFill>
              </a:rPr>
              <a:t>:</a:t>
            </a:r>
            <a:r>
              <a:rPr lang="en-US" sz="2200" b="1" dirty="0">
                <a:solidFill>
                  <a:schemeClr val="accent6">
                    <a:lumMod val="75000"/>
                  </a:schemeClr>
                </a:solidFill>
              </a:rPr>
              <a:t> </a:t>
            </a:r>
            <a:r>
              <a:rPr lang="en-US" sz="2200" dirty="0">
                <a:solidFill>
                  <a:schemeClr val="accent6">
                    <a:lumMod val="75000"/>
                  </a:schemeClr>
                </a:solidFill>
              </a:rPr>
              <a:t>Reduce DRAM access latency </a:t>
            </a:r>
            <a:r>
              <a:rPr lang="en-US" sz="2200" b="1" dirty="0">
                <a:solidFill>
                  <a:schemeClr val="accent6">
                    <a:lumMod val="75000"/>
                  </a:schemeClr>
                </a:solidFill>
              </a:rPr>
              <a:t>below</a:t>
            </a:r>
            <a:r>
              <a:rPr lang="en-US" sz="2200" dirty="0">
                <a:solidFill>
                  <a:schemeClr val="accent6">
                    <a:lumMod val="75000"/>
                  </a:schemeClr>
                </a:solidFill>
              </a:rPr>
              <a:t> </a:t>
            </a:r>
            <a:r>
              <a:rPr lang="en-US" sz="2200" b="1" dirty="0">
                <a:solidFill>
                  <a:schemeClr val="accent6">
                    <a:lumMod val="75000"/>
                  </a:schemeClr>
                </a:solidFill>
              </a:rPr>
              <a:t>reliable values </a:t>
            </a:r>
            <a:r>
              <a:rPr lang="en-US" sz="2200" dirty="0">
                <a:solidFill>
                  <a:schemeClr val="accent6">
                    <a:lumMod val="75000"/>
                  </a:schemeClr>
                </a:solidFill>
              </a:rPr>
              <a:t>and exploit DRAM cells’ failure probabilities to generate random values </a:t>
            </a:r>
          </a:p>
          <a:p>
            <a:pPr marL="274320" indent="-274320">
              <a:spcBef>
                <a:spcPts val="400"/>
              </a:spcBef>
            </a:pPr>
            <a:endParaRPr lang="en-US" sz="100" b="1" u="sng" dirty="0">
              <a:solidFill>
                <a:schemeClr val="accent6">
                  <a:lumMod val="75000"/>
                </a:schemeClr>
              </a:solidFill>
            </a:endParaRPr>
          </a:p>
          <a:p>
            <a:pPr marL="274320" indent="-274320">
              <a:spcBef>
                <a:spcPts val="400"/>
              </a:spcBef>
            </a:pPr>
            <a:r>
              <a:rPr lang="en-US" sz="2200" b="1" u="sng" dirty="0">
                <a:solidFill>
                  <a:srgbClr val="7030A0"/>
                </a:solidFill>
              </a:rPr>
              <a:t>Evaluation:</a:t>
            </a:r>
            <a:r>
              <a:rPr lang="en-US" sz="2200" dirty="0">
                <a:solidFill>
                  <a:srgbClr val="7030A0"/>
                </a:solidFill>
              </a:rPr>
              <a:t> </a:t>
            </a:r>
          </a:p>
          <a:p>
            <a:pPr marL="644525" lvl="1" indent="-354013">
              <a:spcBef>
                <a:spcPts val="400"/>
              </a:spcBef>
              <a:buFont typeface="+mj-lt"/>
              <a:buAutoNum type="arabicPeriod"/>
            </a:pPr>
            <a:r>
              <a:rPr lang="en-US" sz="2200" dirty="0">
                <a:solidFill>
                  <a:srgbClr val="7030A0"/>
                </a:solidFill>
              </a:rPr>
              <a:t> Experimentally characterize </a:t>
            </a:r>
            <a:r>
              <a:rPr lang="en-US" sz="2200" b="1" dirty="0">
                <a:solidFill>
                  <a:srgbClr val="7030A0"/>
                </a:solidFill>
              </a:rPr>
              <a:t>282 real LPDDR4 DRAM devices </a:t>
            </a:r>
            <a:endParaRPr lang="en-US" sz="2200" dirty="0">
              <a:solidFill>
                <a:srgbClr val="7030A0"/>
              </a:solidFill>
            </a:endParaRPr>
          </a:p>
          <a:p>
            <a:pPr marL="644525" lvl="2" indent="-354013">
              <a:spcBef>
                <a:spcPts val="400"/>
              </a:spcBef>
              <a:buAutoNum type="arabicPeriod" startAt="2"/>
            </a:pPr>
            <a:r>
              <a:rPr lang="en-US" sz="2200" dirty="0">
                <a:solidFill>
                  <a:srgbClr val="7030A0"/>
                </a:solidFill>
              </a:rPr>
              <a:t> </a:t>
            </a:r>
            <a:r>
              <a:rPr lang="en-US" sz="2200" b="1" dirty="0">
                <a:solidFill>
                  <a:srgbClr val="7030A0"/>
                </a:solidFill>
              </a:rPr>
              <a:t>D-</a:t>
            </a:r>
            <a:r>
              <a:rPr lang="en-US" sz="2200" b="1" dirty="0" err="1">
                <a:solidFill>
                  <a:srgbClr val="7030A0"/>
                </a:solidFill>
              </a:rPr>
              <a:t>RaNGe</a:t>
            </a:r>
            <a:r>
              <a:rPr lang="en-US" sz="2200" b="1" dirty="0">
                <a:solidFill>
                  <a:srgbClr val="7030A0"/>
                </a:solidFill>
              </a:rPr>
              <a:t> </a:t>
            </a:r>
            <a:r>
              <a:rPr lang="en-US" sz="2200" dirty="0">
                <a:solidFill>
                  <a:srgbClr val="7030A0"/>
                </a:solidFill>
              </a:rPr>
              <a:t>(</a:t>
            </a:r>
            <a:r>
              <a:rPr lang="en-US" sz="2200" b="1" dirty="0">
                <a:solidFill>
                  <a:srgbClr val="7030A0"/>
                </a:solidFill>
              </a:rPr>
              <a:t>717.4 Mb/s</a:t>
            </a:r>
            <a:r>
              <a:rPr lang="en-US" sz="2200" dirty="0">
                <a:solidFill>
                  <a:srgbClr val="7030A0"/>
                </a:solidFill>
              </a:rPr>
              <a:t>) has significantly higher throughput (</a:t>
            </a:r>
            <a:r>
              <a:rPr lang="en-US" sz="2200" b="1" dirty="0">
                <a:solidFill>
                  <a:srgbClr val="7030A0"/>
                </a:solidFill>
              </a:rPr>
              <a:t>211x</a:t>
            </a:r>
            <a:r>
              <a:rPr lang="en-US" sz="2200" dirty="0">
                <a:solidFill>
                  <a:srgbClr val="7030A0"/>
                </a:solidFill>
              </a:rPr>
              <a:t>)</a:t>
            </a:r>
          </a:p>
          <a:p>
            <a:pPr marL="644525" lvl="2" indent="-354013">
              <a:spcBef>
                <a:spcPts val="400"/>
              </a:spcBef>
              <a:buAutoNum type="arabicPeriod" startAt="2"/>
            </a:pPr>
            <a:r>
              <a:rPr lang="en-US" sz="2200" dirty="0">
                <a:solidFill>
                  <a:srgbClr val="7030A0"/>
                </a:solidFill>
              </a:rPr>
              <a:t> </a:t>
            </a:r>
            <a:r>
              <a:rPr lang="en-US" sz="2200" b="1" dirty="0">
                <a:solidFill>
                  <a:srgbClr val="7030A0"/>
                </a:solidFill>
              </a:rPr>
              <a:t>D-</a:t>
            </a:r>
            <a:r>
              <a:rPr lang="en-US" sz="2200" b="1" dirty="0" err="1">
                <a:solidFill>
                  <a:srgbClr val="7030A0"/>
                </a:solidFill>
              </a:rPr>
              <a:t>RaNGe</a:t>
            </a:r>
            <a:r>
              <a:rPr lang="en-US" sz="2200" b="1" dirty="0">
                <a:solidFill>
                  <a:srgbClr val="7030A0"/>
                </a:solidFill>
              </a:rPr>
              <a:t> </a:t>
            </a:r>
            <a:r>
              <a:rPr lang="en-US" sz="2200" dirty="0">
                <a:solidFill>
                  <a:srgbClr val="7030A0"/>
                </a:solidFill>
              </a:rPr>
              <a:t>(</a:t>
            </a:r>
            <a:r>
              <a:rPr lang="en-US" sz="2200" b="1" dirty="0">
                <a:solidFill>
                  <a:srgbClr val="7030A0"/>
                </a:solidFill>
              </a:rPr>
              <a:t>100ns</a:t>
            </a:r>
            <a:r>
              <a:rPr lang="en-US" sz="2200" dirty="0">
                <a:solidFill>
                  <a:srgbClr val="7030A0"/>
                </a:solidFill>
              </a:rPr>
              <a:t>)</a:t>
            </a:r>
            <a:r>
              <a:rPr lang="en-US" sz="2200" b="1" dirty="0">
                <a:solidFill>
                  <a:srgbClr val="7030A0"/>
                </a:solidFill>
              </a:rPr>
              <a:t> </a:t>
            </a:r>
            <a:r>
              <a:rPr lang="en-US" sz="2200" dirty="0">
                <a:solidFill>
                  <a:srgbClr val="7030A0"/>
                </a:solidFill>
              </a:rPr>
              <a:t>has significantly lower latency (</a:t>
            </a:r>
            <a:r>
              <a:rPr lang="en-US" sz="2200" b="1" dirty="0">
                <a:solidFill>
                  <a:srgbClr val="7030A0"/>
                </a:solidFill>
              </a:rPr>
              <a:t>180x</a:t>
            </a:r>
            <a:r>
              <a:rPr lang="en-US" sz="2200" dirty="0">
                <a:solidFill>
                  <a:srgbClr val="7030A0"/>
                </a:solidFill>
              </a:rPr>
              <a:t>)</a:t>
            </a:r>
          </a:p>
          <a:p>
            <a:pPr marL="290512" lvl="2" indent="0">
              <a:spcBef>
                <a:spcPts val="400"/>
              </a:spcBef>
              <a:buNone/>
            </a:pPr>
            <a:endParaRPr lang="en-US" sz="2200" b="1" u="sng" dirty="0"/>
          </a:p>
          <a:p>
            <a:pPr marL="731520" lvl="1" indent="-274320">
              <a:spcBef>
                <a:spcPts val="400"/>
              </a:spcBef>
            </a:pPr>
            <a:endParaRPr lang="tr-TR" sz="2200" b="1" u="sng" dirty="0"/>
          </a:p>
          <a:p>
            <a:endParaRPr lang="en-US" sz="2200" dirty="0"/>
          </a:p>
        </p:txBody>
      </p:sp>
    </p:spTree>
    <p:extLst>
      <p:ext uri="{BB962C8B-B14F-4D97-AF65-F5344CB8AC3E}">
        <p14:creationId xmlns:p14="http://schemas.microsoft.com/office/powerpoint/2010/main" val="1762919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3717"/>
            <a:ext cx="9144000" cy="2962508"/>
          </a:xfrm>
          <a:prstGeom prst="rect">
            <a:avLst/>
          </a:prstGeom>
          <a:solidFill>
            <a:schemeClr val="accent6">
              <a:lumMod val="75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dirty="0">
              <a:ln>
                <a:noFill/>
              </a:ln>
              <a:solidFill>
                <a:srgbClr val="70AD47"/>
              </a:solidFill>
              <a:effectLst/>
              <a:uLnTx/>
              <a:uFillTx/>
              <a:latin typeface="Calibri Light" panose="020F0302020204030204"/>
              <a:ea typeface="+mj-ea"/>
              <a:cs typeface="+mj-cs"/>
            </a:endParaRPr>
          </a:p>
        </p:txBody>
      </p:sp>
      <p:sp>
        <p:nvSpPr>
          <p:cNvPr id="102" name="Title 1"/>
          <p:cNvSpPr>
            <a:spLocks noGrp="1"/>
          </p:cNvSpPr>
          <p:nvPr>
            <p:ph type="ctrTitle" idx="4294967295"/>
          </p:nvPr>
        </p:nvSpPr>
        <p:spPr>
          <a:xfrm>
            <a:off x="0" y="176130"/>
            <a:ext cx="9144000" cy="2473836"/>
          </a:xfrm>
          <a:prstGeom prst="rect">
            <a:avLst/>
          </a:prstGeom>
          <a:noFill/>
        </p:spPr>
        <p:txBody>
          <a:bodyPr anchor="ctr">
            <a:noAutofit/>
          </a:bodyPr>
          <a:lstStyle/>
          <a:p>
            <a:pPr algn="ctr">
              <a:lnSpc>
                <a:spcPct val="100000"/>
              </a:lnSpc>
            </a:pPr>
            <a:r>
              <a:rPr lang="en-US" sz="3400" b="1" i="1" dirty="0">
                <a:solidFill>
                  <a:schemeClr val="bg1">
                    <a:lumMod val="95000"/>
                  </a:schemeClr>
                </a:solidFill>
                <a:latin typeface="Cambria"/>
                <a:cs typeface="Cambria"/>
              </a:rPr>
              <a:t>D-</a:t>
            </a:r>
            <a:r>
              <a:rPr lang="en-US" sz="3400" b="1" i="1" dirty="0" err="1">
                <a:solidFill>
                  <a:schemeClr val="bg1">
                    <a:lumMod val="95000"/>
                  </a:schemeClr>
                </a:solidFill>
                <a:latin typeface="Cambria"/>
                <a:cs typeface="Cambria"/>
              </a:rPr>
              <a:t>RaNGe</a:t>
            </a:r>
            <a:r>
              <a:rPr lang="en-US" sz="3400" b="1" i="1" dirty="0">
                <a:solidFill>
                  <a:schemeClr val="bg1">
                    <a:lumMod val="95000"/>
                  </a:schemeClr>
                </a:solidFill>
                <a:latin typeface="Cambria"/>
                <a:cs typeface="Cambria"/>
              </a:rPr>
              <a:t>: </a:t>
            </a:r>
            <a:r>
              <a:rPr lang="en-US" sz="3400" b="1" dirty="0">
                <a:solidFill>
                  <a:schemeClr val="bg1">
                    <a:lumMod val="95000"/>
                  </a:schemeClr>
                </a:solidFill>
                <a:latin typeface="Cambria"/>
                <a:cs typeface="Cambria"/>
              </a:rPr>
              <a:t>Using Commodity DRAM Devices </a:t>
            </a:r>
            <a:br>
              <a:rPr lang="en-US" sz="3400" b="1" dirty="0">
                <a:solidFill>
                  <a:schemeClr val="bg1">
                    <a:lumMod val="95000"/>
                  </a:schemeClr>
                </a:solidFill>
                <a:latin typeface="Cambria"/>
                <a:cs typeface="Cambria"/>
              </a:rPr>
            </a:br>
            <a:r>
              <a:rPr lang="en-US" sz="3400" b="1" dirty="0">
                <a:solidFill>
                  <a:schemeClr val="bg1">
                    <a:lumMod val="95000"/>
                  </a:schemeClr>
                </a:solidFill>
                <a:latin typeface="Cambria"/>
                <a:cs typeface="Cambria"/>
              </a:rPr>
              <a:t>to Generate True Random Numbers </a:t>
            </a:r>
            <a:br>
              <a:rPr lang="en-US" sz="3400" b="1" dirty="0">
                <a:solidFill>
                  <a:schemeClr val="bg1">
                    <a:lumMod val="95000"/>
                  </a:schemeClr>
                </a:solidFill>
                <a:latin typeface="Cambria"/>
                <a:cs typeface="Cambria"/>
              </a:rPr>
            </a:br>
            <a:r>
              <a:rPr lang="en-US" sz="3400" b="1" dirty="0">
                <a:solidFill>
                  <a:schemeClr val="bg1">
                    <a:lumMod val="95000"/>
                  </a:schemeClr>
                </a:solidFill>
                <a:latin typeface="Cambria"/>
                <a:cs typeface="Cambria"/>
              </a:rPr>
              <a:t>with Low Latency and High Throughput</a:t>
            </a:r>
          </a:p>
        </p:txBody>
      </p:sp>
      <p:sp>
        <p:nvSpPr>
          <p:cNvPr id="103" name="Subtitle 2"/>
          <p:cNvSpPr>
            <a:spLocks noGrp="1"/>
          </p:cNvSpPr>
          <p:nvPr>
            <p:ph type="subTitle" idx="4294967295"/>
          </p:nvPr>
        </p:nvSpPr>
        <p:spPr>
          <a:xfrm>
            <a:off x="228600" y="3381681"/>
            <a:ext cx="8686800" cy="724829"/>
          </a:xfrm>
          <a:prstGeom prst="rect">
            <a:avLst/>
          </a:prstGeom>
        </p:spPr>
        <p:txBody>
          <a:bodyPr anchor="ctr">
            <a:noAutofit/>
          </a:bodyPr>
          <a:lstStyle/>
          <a:p>
            <a:pPr marL="0" indent="0" algn="ctr">
              <a:buNone/>
            </a:pPr>
            <a:r>
              <a:rPr lang="en-US" sz="2800" b="1" u="sng" dirty="0" err="1">
                <a:latin typeface="Cambria"/>
                <a:cs typeface="Cambria"/>
              </a:rPr>
              <a:t>Jeremie</a:t>
            </a:r>
            <a:r>
              <a:rPr lang="en-US" sz="2800" b="1" u="sng" dirty="0">
                <a:latin typeface="Cambria"/>
                <a:cs typeface="Cambria"/>
              </a:rPr>
              <a:t> S. Kim</a:t>
            </a:r>
            <a:r>
              <a:rPr lang="en-US" sz="2800" b="1" dirty="0">
                <a:latin typeface="Cambria"/>
                <a:cs typeface="Cambria"/>
              </a:rPr>
              <a:t>      </a:t>
            </a:r>
            <a:r>
              <a:rPr lang="en-US" sz="2800" b="1" dirty="0" err="1">
                <a:latin typeface="Cambria"/>
                <a:cs typeface="Cambria"/>
              </a:rPr>
              <a:t>Minesh</a:t>
            </a:r>
            <a:r>
              <a:rPr lang="en-US" sz="2800" b="1" dirty="0">
                <a:latin typeface="Cambria"/>
                <a:cs typeface="Cambria"/>
              </a:rPr>
              <a:t> Patel  </a:t>
            </a:r>
          </a:p>
          <a:p>
            <a:pPr marL="0" indent="0" algn="ctr">
              <a:buNone/>
            </a:pPr>
            <a:r>
              <a:rPr lang="en-US" sz="2800" b="1" dirty="0">
                <a:latin typeface="Cambria"/>
                <a:cs typeface="Cambria"/>
              </a:rPr>
              <a:t>Hasan Hassan     </a:t>
            </a:r>
            <a:r>
              <a:rPr lang="en-US" b="1" dirty="0">
                <a:latin typeface="Cambria"/>
                <a:cs typeface="Cambria"/>
              </a:rPr>
              <a:t>  Lois </a:t>
            </a:r>
            <a:r>
              <a:rPr lang="en-US" b="1" dirty="0" err="1">
                <a:latin typeface="Cambria"/>
                <a:cs typeface="Cambria"/>
              </a:rPr>
              <a:t>Orosa</a:t>
            </a:r>
            <a:r>
              <a:rPr lang="en-US" b="1" dirty="0">
                <a:latin typeface="Cambria"/>
                <a:cs typeface="Cambria"/>
              </a:rPr>
              <a:t>       </a:t>
            </a:r>
            <a:r>
              <a:rPr lang="en-US" sz="2800" b="1" dirty="0" err="1">
                <a:latin typeface="Cambria"/>
                <a:cs typeface="Cambria"/>
              </a:rPr>
              <a:t>Onur</a:t>
            </a:r>
            <a:r>
              <a:rPr lang="en-US" sz="2800" b="1" dirty="0">
                <a:latin typeface="Cambria"/>
                <a:cs typeface="Cambria"/>
              </a:rPr>
              <a:t> </a:t>
            </a:r>
            <a:r>
              <a:rPr lang="en-US" sz="2800" b="1" dirty="0" err="1">
                <a:latin typeface="Cambria"/>
                <a:cs typeface="Cambria"/>
              </a:rPr>
              <a:t>Mutlu</a:t>
            </a:r>
            <a:r>
              <a:rPr lang="en-US" sz="2800" b="1" dirty="0">
                <a:latin typeface="Cambria"/>
                <a:cs typeface="Cambria"/>
              </a:rPr>
              <a:t>  </a:t>
            </a:r>
            <a:endParaRPr lang="en-US" sz="2800" dirty="0">
              <a:latin typeface="Cambria"/>
              <a:cs typeface="Cambria"/>
            </a:endParaRPr>
          </a:p>
        </p:txBody>
      </p:sp>
      <p:pic>
        <p:nvPicPr>
          <p:cNvPr id="1026" name="Picture 2" descr="http://www.euroc-project.eu/fileadmin/imgEuroc/eurocConsortiumLogos/eth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81665" y="5809318"/>
            <a:ext cx="2397512" cy="49249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seaphages.org/media/institutions/Burgundy_CMU_JPG_Logo.jpg"/>
          <p:cNvPicPr>
            <a:picLocks noChangeAspect="1" noChangeArrowheads="1"/>
          </p:cNvPicPr>
          <p:nvPr/>
        </p:nvPicPr>
        <p:blipFill rotWithShape="1">
          <a:blip r:embed="rId4">
            <a:extLst>
              <a:ext uri="{28A0092B-C50C-407E-A947-70E740481C1C}">
                <a14:useLocalDpi xmlns:a14="http://schemas.microsoft.com/office/drawing/2010/main" val="0"/>
              </a:ext>
            </a:extLst>
          </a:blip>
          <a:srcRect t="27653" b="26959"/>
          <a:stretch/>
        </p:blipFill>
        <p:spPr bwMode="auto">
          <a:xfrm>
            <a:off x="486472" y="5720750"/>
            <a:ext cx="4085528" cy="66962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216900" y="4670821"/>
            <a:ext cx="2710200" cy="783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3930683"/>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51900" cy="884238"/>
          </a:xfrm>
        </p:spPr>
        <p:txBody>
          <a:bodyPr/>
          <a:lstStyle/>
          <a:p>
            <a:r>
              <a:rPr lang="en-US" dirty="0"/>
              <a:t>More on D-</a:t>
            </a:r>
            <a:r>
              <a:rPr lang="en-US" dirty="0" err="1"/>
              <a:t>RaNGe</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err="1"/>
              <a:t>Jeremie</a:t>
            </a:r>
            <a:r>
              <a:rPr lang="en-US" sz="2000" dirty="0"/>
              <a:t> S. Kim, Minesh Patel, Hasan Hassan, Lois </a:t>
            </a:r>
            <a:r>
              <a:rPr lang="en-US" sz="2000" dirty="0" err="1"/>
              <a:t>Orosa</a:t>
            </a:r>
            <a:r>
              <a:rPr lang="en-US" sz="2000" dirty="0"/>
              <a:t>, and Onur Mutlu,</a:t>
            </a:r>
            <a:br>
              <a:rPr lang="en-US" sz="2000" dirty="0"/>
            </a:br>
            <a:r>
              <a:rPr lang="en-US" sz="2000" b="1" dirty="0">
                <a:hlinkClick r:id="rId2"/>
              </a:rPr>
              <a:t>"D-RaNGe: Using Commodity DRAM Devices to Generate True Random Numbers with Low Latency and High Throughput"</a:t>
            </a:r>
            <a:r>
              <a:rPr lang="en-US" sz="2000" dirty="0"/>
              <a:t> </a:t>
            </a:r>
            <a:br>
              <a:rPr lang="en-US" sz="2000" dirty="0"/>
            </a:br>
            <a:r>
              <a:rPr lang="en-US" sz="2000" i="1" dirty="0"/>
              <a:t>Proceedings of the </a:t>
            </a:r>
            <a:r>
              <a:rPr lang="en-US" sz="2000" i="1" dirty="0">
                <a:hlinkClick r:id="rId3"/>
              </a:rPr>
              <a:t>25th International Symposium on High-Performance Computer Architecture</a:t>
            </a:r>
            <a:r>
              <a:rPr lang="en-US" sz="2000" i="1" dirty="0"/>
              <a:t> (</a:t>
            </a:r>
            <a:r>
              <a:rPr lang="en-US" sz="2000" b="1" i="1" dirty="0"/>
              <a:t>HPCA</a:t>
            </a:r>
            <a:r>
              <a:rPr lang="en-US" sz="2000" i="1" dirty="0"/>
              <a:t>)</a:t>
            </a:r>
            <a:r>
              <a:rPr lang="en-US" sz="2000" dirty="0"/>
              <a:t>, Washington, DC, USA, February 2019.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Full Talk Video</a:t>
            </a:r>
            <a:r>
              <a:rPr lang="en-US" sz="2000" dirty="0"/>
              <a:t> (21 minutes)]</a:t>
            </a:r>
          </a:p>
        </p:txBody>
      </p:sp>
      <p:pic>
        <p:nvPicPr>
          <p:cNvPr id="3" name="Picture 2">
            <a:extLst>
              <a:ext uri="{FF2B5EF4-FFF2-40B4-BE49-F238E27FC236}">
                <a16:creationId xmlns:a16="http://schemas.microsoft.com/office/drawing/2014/main" id="{0EA301F4-CBFE-074F-8AB7-6C9F3BE4D6A9}"/>
              </a:ext>
            </a:extLst>
          </p:cNvPr>
          <p:cNvPicPr>
            <a:picLocks noChangeAspect="1"/>
          </p:cNvPicPr>
          <p:nvPr/>
        </p:nvPicPr>
        <p:blipFill>
          <a:blip r:embed="rId7"/>
          <a:stretch>
            <a:fillRect/>
          </a:stretch>
        </p:blipFill>
        <p:spPr>
          <a:xfrm>
            <a:off x="0" y="3912804"/>
            <a:ext cx="9144000" cy="2180492"/>
          </a:xfrm>
          <a:prstGeom prst="rect">
            <a:avLst/>
          </a:prstGeom>
        </p:spPr>
      </p:pic>
    </p:spTree>
    <p:extLst>
      <p:ext uri="{BB962C8B-B14F-4D97-AF65-F5344CB8AC3E}">
        <p14:creationId xmlns:p14="http://schemas.microsoft.com/office/powerpoint/2010/main" val="1065540138"/>
      </p:ext>
    </p:extLst>
  </p:cSld>
  <p:clrMapOvr>
    <a:masterClrMapping/>
  </p:clrMapOvr>
  <p:transition/>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7BFF7-F5EE-C843-87CA-A9C0B964D456}"/>
              </a:ext>
            </a:extLst>
          </p:cNvPr>
          <p:cNvSpPr>
            <a:spLocks noGrp="1"/>
          </p:cNvSpPr>
          <p:nvPr>
            <p:ph type="title"/>
          </p:nvPr>
        </p:nvSpPr>
        <p:spPr/>
        <p:txBody>
          <a:bodyPr/>
          <a:lstStyle/>
          <a:p>
            <a:r>
              <a:rPr lang="en-US" dirty="0"/>
              <a:t>Using Memory for Security</a:t>
            </a:r>
          </a:p>
        </p:txBody>
      </p:sp>
      <p:sp>
        <p:nvSpPr>
          <p:cNvPr id="3" name="Content Placeholder 2">
            <a:extLst>
              <a:ext uri="{FF2B5EF4-FFF2-40B4-BE49-F238E27FC236}">
                <a16:creationId xmlns:a16="http://schemas.microsoft.com/office/drawing/2014/main" id="{E68BD832-D137-F646-B656-91B5F137B8C8}"/>
              </a:ext>
            </a:extLst>
          </p:cNvPr>
          <p:cNvSpPr>
            <a:spLocks noGrp="1"/>
          </p:cNvSpPr>
          <p:nvPr>
            <p:ph idx="1"/>
          </p:nvPr>
        </p:nvSpPr>
        <p:spPr>
          <a:xfrm>
            <a:off x="228600" y="1196752"/>
            <a:ext cx="8610600" cy="4876800"/>
          </a:xfrm>
        </p:spPr>
        <p:txBody>
          <a:bodyPr/>
          <a:lstStyle/>
          <a:p>
            <a:r>
              <a:rPr lang="en-US" dirty="0">
                <a:solidFill>
                  <a:srgbClr val="0000FF"/>
                </a:solidFill>
              </a:rPr>
              <a:t>Generating True Random Numbers (using DRAM)</a:t>
            </a:r>
          </a:p>
          <a:p>
            <a:pPr lvl="1"/>
            <a:r>
              <a:rPr lang="en-US" dirty="0"/>
              <a:t>Kim et al., HPCA 2019</a:t>
            </a:r>
          </a:p>
          <a:p>
            <a:endParaRPr lang="en-US" dirty="0"/>
          </a:p>
          <a:p>
            <a:endParaRPr lang="en-US" dirty="0"/>
          </a:p>
          <a:p>
            <a:r>
              <a:rPr lang="en-US" dirty="0">
                <a:solidFill>
                  <a:srgbClr val="0000FF"/>
                </a:solidFill>
              </a:rPr>
              <a:t>Evaluating Physically Unclonable Functions (using DRAM)</a:t>
            </a:r>
          </a:p>
          <a:p>
            <a:pPr lvl="1"/>
            <a:r>
              <a:rPr lang="en-US" dirty="0"/>
              <a:t>Kim et al., HPCA 2018</a:t>
            </a:r>
          </a:p>
          <a:p>
            <a:endParaRPr lang="en-US" dirty="0"/>
          </a:p>
          <a:p>
            <a:endParaRPr lang="en-US" dirty="0"/>
          </a:p>
          <a:p>
            <a:r>
              <a:rPr lang="en-US" dirty="0">
                <a:solidFill>
                  <a:srgbClr val="0000FF"/>
                </a:solidFill>
              </a:rPr>
              <a:t>Quickly Destroying In-Memory Data (using DRAM)</a:t>
            </a:r>
          </a:p>
          <a:p>
            <a:pPr lvl="1"/>
            <a:r>
              <a:rPr lang="en-US" dirty="0" err="1"/>
              <a:t>Orosa</a:t>
            </a:r>
            <a:r>
              <a:rPr lang="en-US" dirty="0"/>
              <a:t> et al., arxiv 2019</a:t>
            </a:r>
          </a:p>
        </p:txBody>
      </p:sp>
      <p:sp>
        <p:nvSpPr>
          <p:cNvPr id="4" name="Slide Number Placeholder 3">
            <a:extLst>
              <a:ext uri="{FF2B5EF4-FFF2-40B4-BE49-F238E27FC236}">
                <a16:creationId xmlns:a16="http://schemas.microsoft.com/office/drawing/2014/main" id="{096AAA19-A8DD-3A42-89B9-EEB56825F23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a:extLst>
              <a:ext uri="{FF2B5EF4-FFF2-40B4-BE49-F238E27FC236}">
                <a16:creationId xmlns:a16="http://schemas.microsoft.com/office/drawing/2014/main" id="{83521EDA-2740-0E4D-B8B8-B88491DDB78C}"/>
              </a:ext>
            </a:extLst>
          </p:cNvPr>
          <p:cNvSpPr/>
          <p:nvPr/>
        </p:nvSpPr>
        <p:spPr>
          <a:xfrm>
            <a:off x="611560" y="2924944"/>
            <a:ext cx="7848872" cy="93610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5108252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3717"/>
            <a:ext cx="9144000" cy="2962508"/>
          </a:xfrm>
          <a:prstGeom prst="rect">
            <a:avLst/>
          </a:prstGeom>
          <a:solidFill>
            <a:schemeClr val="accent6">
              <a:lumMod val="75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dirty="0">
              <a:ln>
                <a:noFill/>
              </a:ln>
              <a:solidFill>
                <a:srgbClr val="70AD47"/>
              </a:solidFill>
              <a:effectLst/>
              <a:uLnTx/>
              <a:uFillTx/>
              <a:latin typeface="Calibri Light" panose="020F0302020204030204"/>
              <a:ea typeface="+mj-ea"/>
              <a:cs typeface="+mj-cs"/>
            </a:endParaRPr>
          </a:p>
        </p:txBody>
      </p:sp>
      <p:sp>
        <p:nvSpPr>
          <p:cNvPr id="102" name="Title 1"/>
          <p:cNvSpPr>
            <a:spLocks noGrp="1"/>
          </p:cNvSpPr>
          <p:nvPr>
            <p:ph type="ctrTitle" idx="4294967295"/>
          </p:nvPr>
        </p:nvSpPr>
        <p:spPr>
          <a:xfrm>
            <a:off x="0" y="176130"/>
            <a:ext cx="9144000" cy="2473836"/>
          </a:xfrm>
          <a:prstGeom prst="rect">
            <a:avLst/>
          </a:prstGeom>
          <a:noFill/>
        </p:spPr>
        <p:txBody>
          <a:bodyPr anchor="ctr">
            <a:noAutofit/>
          </a:bodyPr>
          <a:lstStyle/>
          <a:p>
            <a:pPr algn="ctr">
              <a:lnSpc>
                <a:spcPct val="100000"/>
              </a:lnSpc>
            </a:pPr>
            <a:r>
              <a:rPr lang="en-US" sz="5000" b="1" i="1" dirty="0">
                <a:solidFill>
                  <a:schemeClr val="bg1">
                    <a:lumMod val="95000"/>
                  </a:schemeClr>
                </a:solidFill>
                <a:latin typeface="Cambria"/>
                <a:cs typeface="Cambria"/>
              </a:rPr>
              <a:t>The DRAM Latency PUF: </a:t>
            </a:r>
            <a:br>
              <a:rPr lang="en-US" sz="5000" b="1" i="1" dirty="0">
                <a:solidFill>
                  <a:schemeClr val="bg1">
                    <a:lumMod val="95000"/>
                  </a:schemeClr>
                </a:solidFill>
                <a:latin typeface="Cambria"/>
                <a:cs typeface="Cambria"/>
              </a:rPr>
            </a:br>
            <a:br>
              <a:rPr lang="en-US" sz="1200" b="1" i="1" dirty="0">
                <a:solidFill>
                  <a:schemeClr val="bg1">
                    <a:lumMod val="95000"/>
                  </a:schemeClr>
                </a:solidFill>
                <a:latin typeface="Cambria"/>
                <a:cs typeface="Cambria"/>
              </a:rPr>
            </a:br>
            <a:r>
              <a:rPr lang="en-US" sz="3000" b="1" dirty="0">
                <a:solidFill>
                  <a:schemeClr val="bg1">
                    <a:lumMod val="95000"/>
                  </a:schemeClr>
                </a:solidFill>
                <a:latin typeface="Cambria"/>
                <a:cs typeface="Cambria"/>
              </a:rPr>
              <a:t>Quickly Evaluating Physical </a:t>
            </a:r>
            <a:r>
              <a:rPr lang="en-US" sz="3000" b="1" dirty="0" err="1">
                <a:solidFill>
                  <a:schemeClr val="bg1">
                    <a:lumMod val="95000"/>
                  </a:schemeClr>
                </a:solidFill>
                <a:latin typeface="Cambria"/>
                <a:cs typeface="Cambria"/>
              </a:rPr>
              <a:t>Unclonable</a:t>
            </a:r>
            <a:r>
              <a:rPr lang="en-US" sz="3000" b="1" dirty="0">
                <a:solidFill>
                  <a:schemeClr val="bg1">
                    <a:lumMod val="95000"/>
                  </a:schemeClr>
                </a:solidFill>
                <a:latin typeface="Cambria"/>
                <a:cs typeface="Cambria"/>
              </a:rPr>
              <a:t> Functions </a:t>
            </a:r>
            <a:br>
              <a:rPr lang="en-US" sz="3000" b="1" dirty="0">
                <a:solidFill>
                  <a:schemeClr val="bg1">
                    <a:lumMod val="95000"/>
                  </a:schemeClr>
                </a:solidFill>
                <a:latin typeface="Cambria"/>
                <a:cs typeface="Cambria"/>
              </a:rPr>
            </a:br>
            <a:r>
              <a:rPr lang="en-US" sz="3000" b="1" dirty="0">
                <a:solidFill>
                  <a:schemeClr val="bg1">
                    <a:lumMod val="95000"/>
                  </a:schemeClr>
                </a:solidFill>
                <a:latin typeface="Cambria"/>
                <a:cs typeface="Cambria"/>
              </a:rPr>
              <a:t>by Exploiting the Latency-Reliability Tradeoff </a:t>
            </a:r>
            <a:br>
              <a:rPr lang="en-US" sz="3000" b="1" dirty="0">
                <a:solidFill>
                  <a:schemeClr val="bg1">
                    <a:lumMod val="95000"/>
                  </a:schemeClr>
                </a:solidFill>
                <a:latin typeface="Cambria"/>
                <a:cs typeface="Cambria"/>
              </a:rPr>
            </a:br>
            <a:r>
              <a:rPr lang="en-US" sz="3000" b="1" dirty="0">
                <a:solidFill>
                  <a:schemeClr val="bg1">
                    <a:lumMod val="95000"/>
                  </a:schemeClr>
                </a:solidFill>
                <a:latin typeface="Cambria"/>
                <a:cs typeface="Cambria"/>
              </a:rPr>
              <a:t>in Modern Commodity DRAM Devices</a:t>
            </a:r>
          </a:p>
        </p:txBody>
      </p:sp>
      <p:sp>
        <p:nvSpPr>
          <p:cNvPr id="103" name="Subtitle 2"/>
          <p:cNvSpPr>
            <a:spLocks noGrp="1"/>
          </p:cNvSpPr>
          <p:nvPr>
            <p:ph type="subTitle" idx="4294967295"/>
          </p:nvPr>
        </p:nvSpPr>
        <p:spPr>
          <a:xfrm>
            <a:off x="228600" y="3381681"/>
            <a:ext cx="8686800" cy="724829"/>
          </a:xfrm>
          <a:prstGeom prst="rect">
            <a:avLst/>
          </a:prstGeom>
        </p:spPr>
        <p:txBody>
          <a:bodyPr anchor="ctr">
            <a:noAutofit/>
          </a:bodyPr>
          <a:lstStyle/>
          <a:p>
            <a:pPr marL="0" indent="0" algn="ctr">
              <a:buNone/>
            </a:pPr>
            <a:r>
              <a:rPr lang="en-US" sz="2800" b="1" u="sng" dirty="0" err="1">
                <a:latin typeface="Cambria"/>
                <a:cs typeface="Cambria"/>
              </a:rPr>
              <a:t>Jeremie</a:t>
            </a:r>
            <a:r>
              <a:rPr lang="en-US" sz="2800" b="1" u="sng" dirty="0">
                <a:latin typeface="Cambria"/>
                <a:cs typeface="Cambria"/>
              </a:rPr>
              <a:t> S. Kim</a:t>
            </a:r>
            <a:r>
              <a:rPr lang="en-US" sz="2800" b="1" dirty="0">
                <a:latin typeface="Cambria"/>
                <a:cs typeface="Cambria"/>
              </a:rPr>
              <a:t>    </a:t>
            </a:r>
            <a:r>
              <a:rPr lang="en-US" sz="2800" b="1" dirty="0" err="1">
                <a:latin typeface="Cambria"/>
                <a:cs typeface="Cambria"/>
              </a:rPr>
              <a:t>Minesh</a:t>
            </a:r>
            <a:r>
              <a:rPr lang="en-US" sz="2800" b="1" dirty="0">
                <a:latin typeface="Cambria"/>
                <a:cs typeface="Cambria"/>
              </a:rPr>
              <a:t> Patel  </a:t>
            </a:r>
          </a:p>
          <a:p>
            <a:pPr marL="0" indent="0" algn="ctr">
              <a:buNone/>
            </a:pPr>
            <a:r>
              <a:rPr lang="en-US" sz="2800" b="1" dirty="0">
                <a:latin typeface="Cambria"/>
                <a:cs typeface="Cambria"/>
              </a:rPr>
              <a:t>Hasan Hassan </a:t>
            </a:r>
            <a:r>
              <a:rPr lang="en-US" b="1" dirty="0">
                <a:latin typeface="Cambria"/>
                <a:cs typeface="Cambria"/>
              </a:rPr>
              <a:t>  </a:t>
            </a:r>
            <a:r>
              <a:rPr lang="en-US" sz="2800" b="1" dirty="0" err="1">
                <a:latin typeface="Cambria"/>
                <a:cs typeface="Cambria"/>
              </a:rPr>
              <a:t>Onur</a:t>
            </a:r>
            <a:r>
              <a:rPr lang="en-US" sz="2800" b="1" dirty="0">
                <a:latin typeface="Cambria"/>
                <a:cs typeface="Cambria"/>
              </a:rPr>
              <a:t> </a:t>
            </a:r>
            <a:r>
              <a:rPr lang="en-US" sz="2800" b="1" dirty="0" err="1">
                <a:latin typeface="Cambria"/>
                <a:cs typeface="Cambria"/>
              </a:rPr>
              <a:t>Mutlu</a:t>
            </a:r>
            <a:r>
              <a:rPr lang="en-US" sz="2800" b="1" dirty="0">
                <a:latin typeface="Cambria"/>
                <a:cs typeface="Cambria"/>
              </a:rPr>
              <a:t>  </a:t>
            </a:r>
            <a:endParaRPr lang="en-US" sz="2800" dirty="0">
              <a:latin typeface="Cambria"/>
              <a:cs typeface="Cambria"/>
            </a:endParaRPr>
          </a:p>
        </p:txBody>
      </p:sp>
      <p:pic>
        <p:nvPicPr>
          <p:cNvPr id="1026" name="Picture 2" descr="http://www.euroc-project.eu/fileadmin/imgEuroc/eurocConsortiumLogos/eth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6410" y="5893016"/>
            <a:ext cx="2397512" cy="49249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seaphages.org/media/institutions/Burgundy_CMU_JPG_Logo.jpg"/>
          <p:cNvPicPr>
            <a:picLocks noChangeAspect="1" noChangeArrowheads="1"/>
          </p:cNvPicPr>
          <p:nvPr/>
        </p:nvPicPr>
        <p:blipFill rotWithShape="1">
          <a:blip r:embed="rId4">
            <a:extLst>
              <a:ext uri="{28A0092B-C50C-407E-A947-70E740481C1C}">
                <a14:useLocalDpi xmlns:a14="http://schemas.microsoft.com/office/drawing/2010/main" val="0"/>
              </a:ext>
            </a:extLst>
          </a:blip>
          <a:srcRect t="27653" b="26959"/>
          <a:stretch/>
        </p:blipFill>
        <p:spPr bwMode="auto">
          <a:xfrm>
            <a:off x="4716968" y="5909981"/>
            <a:ext cx="4085528" cy="66962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216900" y="4552976"/>
            <a:ext cx="2710200" cy="783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8489024"/>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Executive Summary</a:t>
            </a:r>
          </a:p>
        </p:txBody>
      </p:sp>
      <p:sp>
        <p:nvSpPr>
          <p:cNvPr id="3" name="Content Placeholder 2"/>
          <p:cNvSpPr>
            <a:spLocks noGrp="1"/>
          </p:cNvSpPr>
          <p:nvPr>
            <p:ph idx="1"/>
          </p:nvPr>
        </p:nvSpPr>
        <p:spPr>
          <a:xfrm>
            <a:off x="75990" y="807706"/>
            <a:ext cx="9068009" cy="5318753"/>
          </a:xfrm>
        </p:spPr>
        <p:txBody>
          <a:bodyPr/>
          <a:lstStyle/>
          <a:p>
            <a:pPr marL="274320" lvl="1" indent="-274320">
              <a:spcBef>
                <a:spcPts val="400"/>
              </a:spcBef>
              <a:buFont typeface="Arial" pitchFamily="34" charset="0"/>
              <a:buChar char="•"/>
            </a:pPr>
            <a:r>
              <a:rPr lang="en-US" sz="2200" b="1" u="sng" dirty="0"/>
              <a:t>Motivation</a:t>
            </a:r>
            <a:r>
              <a:rPr lang="tr-TR" sz="2200" dirty="0"/>
              <a:t>: </a:t>
            </a:r>
          </a:p>
          <a:p>
            <a:pPr marL="731520" lvl="2" indent="-274320">
              <a:spcBef>
                <a:spcPts val="400"/>
              </a:spcBef>
            </a:pPr>
            <a:r>
              <a:rPr lang="en-US" sz="2200" dirty="0"/>
              <a:t>We can authenticate a system via </a:t>
            </a:r>
            <a:r>
              <a:rPr lang="en-US" sz="2200" b="1" dirty="0"/>
              <a:t>unique signatures</a:t>
            </a:r>
            <a:r>
              <a:rPr lang="en-US" sz="2200" dirty="0"/>
              <a:t> if we can evaluate a </a:t>
            </a:r>
            <a:r>
              <a:rPr lang="en-US" sz="2200" b="1" dirty="0"/>
              <a:t>Physical </a:t>
            </a:r>
            <a:r>
              <a:rPr lang="en-US" sz="2200" b="1" dirty="0" err="1"/>
              <a:t>Unclonable</a:t>
            </a:r>
            <a:r>
              <a:rPr lang="en-US" sz="2200" b="1" dirty="0"/>
              <a:t> Function (PUF) </a:t>
            </a:r>
            <a:r>
              <a:rPr lang="en-US" sz="2200" dirty="0"/>
              <a:t>on it</a:t>
            </a:r>
          </a:p>
          <a:p>
            <a:pPr marL="731520" lvl="2" indent="-274320">
              <a:spcBef>
                <a:spcPts val="400"/>
              </a:spcBef>
            </a:pPr>
            <a:r>
              <a:rPr lang="en-US" sz="2200" dirty="0"/>
              <a:t>Signatures </a:t>
            </a:r>
            <a:r>
              <a:rPr lang="en-US" sz="2200" b="1" dirty="0"/>
              <a:t>(PUF response) </a:t>
            </a:r>
            <a:r>
              <a:rPr lang="en-US" sz="2200" dirty="0"/>
              <a:t>reflect inherent properties of a device</a:t>
            </a:r>
            <a:endParaRPr lang="en-US" sz="2200" b="1" dirty="0"/>
          </a:p>
          <a:p>
            <a:pPr marL="731520" lvl="2" indent="-274320">
              <a:spcBef>
                <a:spcPts val="400"/>
              </a:spcBef>
            </a:pPr>
            <a:r>
              <a:rPr lang="tr-TR" sz="2200" dirty="0"/>
              <a:t>DRAM is a </a:t>
            </a:r>
            <a:r>
              <a:rPr lang="en-US" sz="2200" dirty="0"/>
              <a:t>promising substrate for PUFs because </a:t>
            </a:r>
            <a:r>
              <a:rPr lang="tr-TR" sz="2200" dirty="0"/>
              <a:t>it </a:t>
            </a:r>
            <a:r>
              <a:rPr lang="en-US" sz="2200" dirty="0"/>
              <a:t>is </a:t>
            </a:r>
            <a:r>
              <a:rPr lang="en-US" sz="2200" b="1" dirty="0"/>
              <a:t>widely</a:t>
            </a:r>
            <a:r>
              <a:rPr lang="en-US" sz="2200" dirty="0"/>
              <a:t> used</a:t>
            </a:r>
          </a:p>
          <a:p>
            <a:pPr marL="274320" indent="-274320">
              <a:spcBef>
                <a:spcPts val="400"/>
              </a:spcBef>
            </a:pPr>
            <a:r>
              <a:rPr lang="en-US" sz="2200" b="1" u="sng" dirty="0">
                <a:solidFill>
                  <a:srgbClr val="C00000"/>
                </a:solidFill>
              </a:rPr>
              <a:t>Problem</a:t>
            </a:r>
            <a:r>
              <a:rPr lang="en-US" sz="2200" dirty="0">
                <a:solidFill>
                  <a:srgbClr val="C00000"/>
                </a:solidFill>
              </a:rPr>
              <a:t>: Current DRAM PUFs are 1) very slow, 2) require a DRAM reboot, or 3) require additional custom hardware</a:t>
            </a:r>
          </a:p>
          <a:p>
            <a:pPr marL="274320" indent="-274320">
              <a:spcBef>
                <a:spcPts val="400"/>
              </a:spcBef>
            </a:pPr>
            <a:r>
              <a:rPr lang="en-US" sz="2200" b="1" u="sng" dirty="0">
                <a:solidFill>
                  <a:schemeClr val="accent1">
                    <a:lumMod val="75000"/>
                  </a:schemeClr>
                </a:solidFill>
              </a:rPr>
              <a:t>Goal</a:t>
            </a:r>
            <a:r>
              <a:rPr lang="en-US" sz="2200" dirty="0">
                <a:solidFill>
                  <a:schemeClr val="accent1">
                    <a:lumMod val="75000"/>
                  </a:schemeClr>
                </a:solidFill>
              </a:rPr>
              <a:t>: To develop a novel and effective PUF for </a:t>
            </a:r>
            <a:r>
              <a:rPr lang="en-US" sz="2200" b="1" dirty="0">
                <a:solidFill>
                  <a:schemeClr val="accent1">
                    <a:lumMod val="75000"/>
                  </a:schemeClr>
                </a:solidFill>
              </a:rPr>
              <a:t>existing</a:t>
            </a:r>
            <a:r>
              <a:rPr lang="en-US" sz="2200" dirty="0">
                <a:solidFill>
                  <a:schemeClr val="accent1">
                    <a:lumMod val="75000"/>
                  </a:schemeClr>
                </a:solidFill>
              </a:rPr>
              <a:t> commodity DRAM devices with </a:t>
            </a:r>
            <a:r>
              <a:rPr lang="en-US" sz="2200" b="1" dirty="0">
                <a:solidFill>
                  <a:schemeClr val="accent1">
                    <a:lumMod val="75000"/>
                  </a:schemeClr>
                </a:solidFill>
              </a:rPr>
              <a:t>low-latency evaluation time</a:t>
            </a:r>
            <a:r>
              <a:rPr lang="en-US" sz="2200" dirty="0">
                <a:solidFill>
                  <a:schemeClr val="accent1">
                    <a:lumMod val="75000"/>
                  </a:schemeClr>
                </a:solidFill>
              </a:rPr>
              <a:t> and </a:t>
            </a:r>
            <a:r>
              <a:rPr lang="en-US" sz="2200" b="1" dirty="0">
                <a:solidFill>
                  <a:schemeClr val="accent1">
                    <a:lumMod val="75000"/>
                  </a:schemeClr>
                </a:solidFill>
              </a:rPr>
              <a:t>low system interference</a:t>
            </a:r>
            <a:r>
              <a:rPr lang="en-US" sz="2200" dirty="0">
                <a:solidFill>
                  <a:schemeClr val="accent1">
                    <a:lumMod val="75000"/>
                  </a:schemeClr>
                </a:solidFill>
              </a:rPr>
              <a:t> across </a:t>
            </a:r>
            <a:r>
              <a:rPr lang="en-US" sz="2200" b="1" dirty="0">
                <a:solidFill>
                  <a:schemeClr val="accent1">
                    <a:lumMod val="75000"/>
                  </a:schemeClr>
                </a:solidFill>
              </a:rPr>
              <a:t>all operating temperatures</a:t>
            </a:r>
          </a:p>
          <a:p>
            <a:pPr marL="274320" indent="-274320">
              <a:spcBef>
                <a:spcPts val="400"/>
              </a:spcBef>
            </a:pPr>
            <a:r>
              <a:rPr lang="en-US" sz="2200" b="1" u="sng" dirty="0">
                <a:solidFill>
                  <a:schemeClr val="accent6">
                    <a:lumMod val="75000"/>
                  </a:schemeClr>
                </a:solidFill>
              </a:rPr>
              <a:t>DRAM Latency PUF:</a:t>
            </a:r>
            <a:r>
              <a:rPr lang="en-US" sz="2200" b="1" dirty="0">
                <a:solidFill>
                  <a:schemeClr val="accent6">
                    <a:lumMod val="75000"/>
                  </a:schemeClr>
                </a:solidFill>
              </a:rPr>
              <a:t> </a:t>
            </a:r>
            <a:r>
              <a:rPr lang="en-US" sz="2200" dirty="0">
                <a:solidFill>
                  <a:schemeClr val="accent6">
                    <a:lumMod val="75000"/>
                  </a:schemeClr>
                </a:solidFill>
              </a:rPr>
              <a:t>Reduce DRAM access latency </a:t>
            </a:r>
            <a:r>
              <a:rPr lang="en-US" sz="2200" b="1" dirty="0">
                <a:solidFill>
                  <a:schemeClr val="accent6">
                    <a:lumMod val="75000"/>
                  </a:schemeClr>
                </a:solidFill>
              </a:rPr>
              <a:t>below</a:t>
            </a:r>
            <a:r>
              <a:rPr lang="en-US" sz="2200" dirty="0">
                <a:solidFill>
                  <a:schemeClr val="accent6">
                    <a:lumMod val="75000"/>
                  </a:schemeClr>
                </a:solidFill>
              </a:rPr>
              <a:t> </a:t>
            </a:r>
            <a:r>
              <a:rPr lang="en-US" sz="2200" b="1" dirty="0">
                <a:solidFill>
                  <a:schemeClr val="accent6">
                    <a:lumMod val="75000"/>
                  </a:schemeClr>
                </a:solidFill>
              </a:rPr>
              <a:t>reliable values </a:t>
            </a:r>
            <a:r>
              <a:rPr lang="en-US" sz="2200" dirty="0">
                <a:solidFill>
                  <a:schemeClr val="accent6">
                    <a:lumMod val="75000"/>
                  </a:schemeClr>
                </a:solidFill>
              </a:rPr>
              <a:t>and exploit the resulting error patterns as </a:t>
            </a:r>
            <a:r>
              <a:rPr lang="en-US" sz="2200" b="1" dirty="0">
                <a:solidFill>
                  <a:schemeClr val="accent6">
                    <a:lumMod val="75000"/>
                  </a:schemeClr>
                </a:solidFill>
              </a:rPr>
              <a:t>unique identifiers</a:t>
            </a:r>
            <a:endParaRPr lang="en-US" sz="2200" b="1" u="sng" dirty="0">
              <a:solidFill>
                <a:schemeClr val="accent6">
                  <a:lumMod val="75000"/>
                </a:schemeClr>
              </a:solidFill>
            </a:endParaRPr>
          </a:p>
          <a:p>
            <a:pPr marL="274320" indent="-274320">
              <a:spcBef>
                <a:spcPts val="400"/>
              </a:spcBef>
            </a:pPr>
            <a:r>
              <a:rPr lang="en-US" sz="2200" b="1" u="sng" dirty="0">
                <a:solidFill>
                  <a:srgbClr val="7030A0"/>
                </a:solidFill>
              </a:rPr>
              <a:t>Evaluation:</a:t>
            </a:r>
            <a:r>
              <a:rPr lang="en-US" sz="2200" dirty="0">
                <a:solidFill>
                  <a:srgbClr val="7030A0"/>
                </a:solidFill>
              </a:rPr>
              <a:t> </a:t>
            </a:r>
          </a:p>
          <a:p>
            <a:pPr marL="914400" lvl="2" indent="-457200">
              <a:spcBef>
                <a:spcPts val="400"/>
              </a:spcBef>
              <a:buFont typeface="+mj-lt"/>
              <a:buAutoNum type="arabicPeriod"/>
            </a:pPr>
            <a:r>
              <a:rPr lang="en-US" sz="2200" dirty="0">
                <a:solidFill>
                  <a:srgbClr val="7030A0"/>
                </a:solidFill>
              </a:rPr>
              <a:t>Experimentally characterize </a:t>
            </a:r>
            <a:r>
              <a:rPr lang="en-US" sz="2200" b="1" dirty="0">
                <a:solidFill>
                  <a:srgbClr val="7030A0"/>
                </a:solidFill>
              </a:rPr>
              <a:t>223 real LPDDR4 DRAM devices </a:t>
            </a:r>
            <a:endParaRPr lang="en-US" sz="2200" dirty="0">
              <a:solidFill>
                <a:srgbClr val="7030A0"/>
              </a:solidFill>
            </a:endParaRPr>
          </a:p>
          <a:p>
            <a:pPr marL="457200" lvl="2" indent="0">
              <a:spcBef>
                <a:spcPts val="400"/>
              </a:spcBef>
              <a:buNone/>
            </a:pPr>
            <a:r>
              <a:rPr lang="en-US" sz="2200" dirty="0">
                <a:solidFill>
                  <a:srgbClr val="7030A0"/>
                </a:solidFill>
              </a:rPr>
              <a:t>2.    </a:t>
            </a:r>
            <a:r>
              <a:rPr lang="en-US" sz="2200" b="1" dirty="0">
                <a:solidFill>
                  <a:srgbClr val="7030A0"/>
                </a:solidFill>
              </a:rPr>
              <a:t>DRAM latency PUF </a:t>
            </a:r>
            <a:r>
              <a:rPr lang="en-US" sz="2200" dirty="0">
                <a:solidFill>
                  <a:srgbClr val="7030A0"/>
                </a:solidFill>
              </a:rPr>
              <a:t>(88.2 </a:t>
            </a:r>
            <a:r>
              <a:rPr lang="en-US" sz="2200" dirty="0" err="1">
                <a:solidFill>
                  <a:srgbClr val="7030A0"/>
                </a:solidFill>
              </a:rPr>
              <a:t>ms</a:t>
            </a:r>
            <a:r>
              <a:rPr lang="en-US" sz="2200" dirty="0">
                <a:solidFill>
                  <a:srgbClr val="7030A0"/>
                </a:solidFill>
              </a:rPr>
              <a:t>) achieves a speedup of </a:t>
            </a:r>
            <a:r>
              <a:rPr lang="en-US" sz="2200" b="1" dirty="0">
                <a:solidFill>
                  <a:srgbClr val="7030A0"/>
                </a:solidFill>
              </a:rPr>
              <a:t>102x/860x</a:t>
            </a:r>
            <a:r>
              <a:rPr lang="en-US" sz="2200" dirty="0">
                <a:solidFill>
                  <a:srgbClr val="7030A0"/>
                </a:solidFill>
              </a:rPr>
              <a:t>        	at 70°C/55°C over prior DRAM PUF evaluation mechanisms</a:t>
            </a:r>
            <a:endParaRPr lang="en-US" sz="2200" b="1" u="sng" dirty="0">
              <a:solidFill>
                <a:srgbClr val="7030A0"/>
              </a:solidFill>
            </a:endParaRPr>
          </a:p>
          <a:p>
            <a:pPr marL="731520" lvl="1" indent="-274320">
              <a:spcBef>
                <a:spcPts val="400"/>
              </a:spcBef>
            </a:pPr>
            <a:endParaRPr lang="en-US" sz="2200" b="1" u="sng" dirty="0"/>
          </a:p>
          <a:p>
            <a:pPr marL="731520" lvl="1" indent="-274320">
              <a:spcBef>
                <a:spcPts val="400"/>
              </a:spcBef>
            </a:pPr>
            <a:endParaRPr lang="tr-TR" sz="2200" b="1" u="sng" dirty="0"/>
          </a:p>
          <a:p>
            <a:endParaRPr lang="en-US" sz="2200" dirty="0"/>
          </a:p>
        </p:txBody>
      </p:sp>
    </p:spTree>
    <p:extLst>
      <p:ext uri="{BB962C8B-B14F-4D97-AF65-F5344CB8AC3E}">
        <p14:creationId xmlns:p14="http://schemas.microsoft.com/office/powerpoint/2010/main" val="2346745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p:cNvSpPr/>
          <p:nvPr/>
        </p:nvSpPr>
        <p:spPr>
          <a:xfrm>
            <a:off x="164730" y="5840033"/>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p:cNvSpPr/>
          <p:nvPr/>
        </p:nvSpPr>
        <p:spPr>
          <a:xfrm>
            <a:off x="164730" y="5347422"/>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32"/>
          <p:cNvSpPr/>
          <p:nvPr/>
        </p:nvSpPr>
        <p:spPr>
          <a:xfrm>
            <a:off x="164730" y="4851875"/>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p:cNvSpPr/>
          <p:nvPr/>
        </p:nvSpPr>
        <p:spPr>
          <a:xfrm>
            <a:off x="873303" y="4407877"/>
            <a:ext cx="8094161" cy="36512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7"/>
          <p:cNvSpPr/>
          <p:nvPr/>
        </p:nvSpPr>
        <p:spPr>
          <a:xfrm>
            <a:off x="873992" y="2745179"/>
            <a:ext cx="8094161"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p:cNvSpPr/>
          <p:nvPr/>
        </p:nvSpPr>
        <p:spPr>
          <a:xfrm>
            <a:off x="171757" y="1852296"/>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p:cNvSpPr/>
          <p:nvPr/>
        </p:nvSpPr>
        <p:spPr>
          <a:xfrm>
            <a:off x="170268" y="1340844"/>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p:cNvSpPr/>
          <p:nvPr/>
        </p:nvSpPr>
        <p:spPr>
          <a:xfrm>
            <a:off x="164123" y="3143056"/>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p:cNvSpPr/>
          <p:nvPr/>
        </p:nvSpPr>
        <p:spPr>
          <a:xfrm>
            <a:off x="865971" y="2370745"/>
            <a:ext cx="8102183"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p:cNvSpPr/>
          <p:nvPr/>
        </p:nvSpPr>
        <p:spPr>
          <a:xfrm>
            <a:off x="163548" y="831660"/>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lstStyle/>
          <a:p>
            <a:r>
              <a:rPr lang="en-US" b="1" dirty="0"/>
              <a:t>The DRAM Latency PUF Outline</a:t>
            </a:r>
          </a:p>
        </p:txBody>
      </p:sp>
      <p:sp>
        <p:nvSpPr>
          <p:cNvPr id="29" name="Rectangle 28"/>
          <p:cNvSpPr/>
          <p:nvPr/>
        </p:nvSpPr>
        <p:spPr>
          <a:xfrm>
            <a:off x="873992" y="4009292"/>
            <a:ext cx="8094161" cy="35875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29"/>
          <p:cNvSpPr/>
          <p:nvPr/>
        </p:nvSpPr>
        <p:spPr>
          <a:xfrm>
            <a:off x="865971" y="3634154"/>
            <a:ext cx="8102183" cy="33601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358999" y="828096"/>
            <a:ext cx="8122024" cy="5318753"/>
          </a:xfrm>
        </p:spPr>
        <p:txBody>
          <a:bodyPr/>
          <a:lstStyle/>
          <a:p>
            <a:pPr marL="0" indent="0">
              <a:buNone/>
            </a:pPr>
            <a:r>
              <a:rPr lang="en-US" sz="2800" dirty="0">
                <a:solidFill>
                  <a:schemeClr val="bg1"/>
                </a:solidFill>
              </a:rPr>
              <a:t>Motivation </a:t>
            </a:r>
          </a:p>
          <a:p>
            <a:pPr marL="0" indent="0">
              <a:buNone/>
            </a:pPr>
            <a:r>
              <a:rPr lang="en-US" sz="2800" dirty="0">
                <a:solidFill>
                  <a:schemeClr val="bg1"/>
                </a:solidFill>
              </a:rPr>
              <a:t>Effective PUF Characteristics</a:t>
            </a:r>
          </a:p>
          <a:p>
            <a:pPr marL="0" indent="0">
              <a:buNone/>
            </a:pPr>
            <a:r>
              <a:rPr lang="en-US" sz="2800" dirty="0">
                <a:solidFill>
                  <a:schemeClr val="bg1"/>
                </a:solidFill>
              </a:rPr>
              <a:t>DRAM Latency PUF</a:t>
            </a:r>
          </a:p>
          <a:p>
            <a:pPr marL="457200" lvl="1" indent="0">
              <a:buNone/>
            </a:pPr>
            <a:r>
              <a:rPr lang="en-US" sz="2400" dirty="0">
                <a:solidFill>
                  <a:schemeClr val="bg1"/>
                </a:solidFill>
              </a:rPr>
              <a:t>DRAM Operation</a:t>
            </a:r>
          </a:p>
          <a:p>
            <a:pPr marL="457200" lvl="1" indent="0">
              <a:buNone/>
            </a:pPr>
            <a:r>
              <a:rPr lang="en-US" sz="2400" dirty="0">
                <a:solidFill>
                  <a:schemeClr val="bg1"/>
                </a:solidFill>
              </a:rPr>
              <a:t>Key Idea</a:t>
            </a:r>
          </a:p>
          <a:p>
            <a:pPr marL="0" indent="0">
              <a:buNone/>
            </a:pPr>
            <a:r>
              <a:rPr lang="en-US" sz="2800" dirty="0">
                <a:solidFill>
                  <a:schemeClr val="bg1"/>
                </a:solidFill>
              </a:rPr>
              <a:t>Prior Best DRAM PUF: DRAM Retention PUF</a:t>
            </a:r>
          </a:p>
          <a:p>
            <a:pPr marL="457200" lvl="1" indent="0">
              <a:buNone/>
            </a:pPr>
            <a:r>
              <a:rPr lang="en-US" sz="2400" dirty="0">
                <a:solidFill>
                  <a:schemeClr val="bg1"/>
                </a:solidFill>
              </a:rPr>
              <a:t>DRAM Cell Retention</a:t>
            </a:r>
          </a:p>
          <a:p>
            <a:pPr marL="457200" lvl="1" indent="0">
              <a:buNone/>
            </a:pPr>
            <a:r>
              <a:rPr lang="en-US" sz="2400" dirty="0">
                <a:solidFill>
                  <a:schemeClr val="bg1"/>
                </a:solidFill>
              </a:rPr>
              <a:t>Key Idea </a:t>
            </a:r>
          </a:p>
          <a:p>
            <a:pPr marL="457200" lvl="1" indent="0">
              <a:buNone/>
            </a:pPr>
            <a:r>
              <a:rPr lang="en-US" sz="2400" dirty="0">
                <a:solidFill>
                  <a:schemeClr val="bg1"/>
                </a:solidFill>
              </a:rPr>
              <a:t>Weaknesses</a:t>
            </a:r>
          </a:p>
          <a:p>
            <a:pPr marL="0" indent="0">
              <a:buNone/>
            </a:pPr>
            <a:r>
              <a:rPr lang="en-US" sz="2800" dirty="0">
                <a:solidFill>
                  <a:schemeClr val="bg1"/>
                </a:solidFill>
              </a:rPr>
              <a:t>Methodology</a:t>
            </a:r>
          </a:p>
          <a:p>
            <a:pPr marL="0" indent="0">
              <a:buNone/>
            </a:pPr>
            <a:r>
              <a:rPr lang="en-US" sz="2800" dirty="0">
                <a:solidFill>
                  <a:schemeClr val="bg1"/>
                </a:solidFill>
              </a:rPr>
              <a:t>Results</a:t>
            </a:r>
          </a:p>
          <a:p>
            <a:pPr marL="0" indent="0">
              <a:buNone/>
            </a:pPr>
            <a:r>
              <a:rPr lang="en-US" sz="2800" dirty="0">
                <a:solidFill>
                  <a:schemeClr val="bg1"/>
                </a:solidFill>
              </a:rPr>
              <a:t>Summary</a:t>
            </a:r>
          </a:p>
        </p:txBody>
      </p:sp>
    </p:spTree>
    <p:extLst>
      <p:ext uri="{BB962C8B-B14F-4D97-AF65-F5344CB8AC3E}">
        <p14:creationId xmlns:p14="http://schemas.microsoft.com/office/powerpoint/2010/main" val="2491755358"/>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p:cNvSpPr/>
          <p:nvPr/>
        </p:nvSpPr>
        <p:spPr>
          <a:xfrm>
            <a:off x="164730" y="5840033"/>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p:cNvSpPr/>
          <p:nvPr/>
        </p:nvSpPr>
        <p:spPr>
          <a:xfrm>
            <a:off x="164730" y="5347422"/>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32"/>
          <p:cNvSpPr/>
          <p:nvPr/>
        </p:nvSpPr>
        <p:spPr>
          <a:xfrm>
            <a:off x="164730" y="4851875"/>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p:cNvSpPr/>
          <p:nvPr/>
        </p:nvSpPr>
        <p:spPr>
          <a:xfrm>
            <a:off x="873303" y="4407877"/>
            <a:ext cx="8094161" cy="36512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7"/>
          <p:cNvSpPr/>
          <p:nvPr/>
        </p:nvSpPr>
        <p:spPr>
          <a:xfrm>
            <a:off x="873992" y="2745179"/>
            <a:ext cx="8094161"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p:cNvSpPr/>
          <p:nvPr/>
        </p:nvSpPr>
        <p:spPr>
          <a:xfrm>
            <a:off x="171757" y="1852296"/>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p:cNvSpPr/>
          <p:nvPr/>
        </p:nvSpPr>
        <p:spPr>
          <a:xfrm>
            <a:off x="170268" y="1340844"/>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p:cNvSpPr/>
          <p:nvPr/>
        </p:nvSpPr>
        <p:spPr>
          <a:xfrm>
            <a:off x="164123" y="3143056"/>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p:cNvSpPr/>
          <p:nvPr/>
        </p:nvSpPr>
        <p:spPr>
          <a:xfrm>
            <a:off x="865971" y="2370745"/>
            <a:ext cx="8102183"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p:cNvSpPr/>
          <p:nvPr/>
        </p:nvSpPr>
        <p:spPr>
          <a:xfrm>
            <a:off x="163548" y="831660"/>
            <a:ext cx="8799068" cy="477987"/>
          </a:xfrm>
          <a:prstGeom prst="rect">
            <a:avLst/>
          </a:prstGeom>
          <a:solidFill>
            <a:srgbClr val="538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lstStyle/>
          <a:p>
            <a:r>
              <a:rPr lang="en-US" b="1" dirty="0"/>
              <a:t>The DRAM Latency PUF Outline</a:t>
            </a:r>
          </a:p>
        </p:txBody>
      </p:sp>
      <p:sp>
        <p:nvSpPr>
          <p:cNvPr id="29" name="Rectangle 28"/>
          <p:cNvSpPr/>
          <p:nvPr/>
        </p:nvSpPr>
        <p:spPr>
          <a:xfrm>
            <a:off x="873992" y="4009292"/>
            <a:ext cx="8094161" cy="35875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29"/>
          <p:cNvSpPr/>
          <p:nvPr/>
        </p:nvSpPr>
        <p:spPr>
          <a:xfrm>
            <a:off x="865971" y="3634154"/>
            <a:ext cx="8102183" cy="33601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358999" y="828096"/>
            <a:ext cx="8122024" cy="5318753"/>
          </a:xfrm>
        </p:spPr>
        <p:txBody>
          <a:bodyPr/>
          <a:lstStyle/>
          <a:p>
            <a:pPr marL="0" indent="0">
              <a:buNone/>
            </a:pPr>
            <a:r>
              <a:rPr lang="en-US" sz="2800" b="1" dirty="0">
                <a:solidFill>
                  <a:schemeClr val="bg1"/>
                </a:solidFill>
              </a:rPr>
              <a:t>Motivation </a:t>
            </a:r>
          </a:p>
          <a:p>
            <a:pPr marL="0" indent="0">
              <a:buNone/>
            </a:pPr>
            <a:r>
              <a:rPr lang="en-US" sz="2800" dirty="0">
                <a:solidFill>
                  <a:schemeClr val="bg1"/>
                </a:solidFill>
              </a:rPr>
              <a:t>Effective PUF Characteristics</a:t>
            </a:r>
          </a:p>
          <a:p>
            <a:pPr marL="0" indent="0">
              <a:buNone/>
            </a:pPr>
            <a:r>
              <a:rPr lang="en-US" sz="2800" dirty="0">
                <a:solidFill>
                  <a:schemeClr val="bg1"/>
                </a:solidFill>
              </a:rPr>
              <a:t>DRAM Latency PUF</a:t>
            </a:r>
          </a:p>
          <a:p>
            <a:pPr marL="457200" lvl="1" indent="0">
              <a:buNone/>
            </a:pPr>
            <a:r>
              <a:rPr lang="en-US" sz="2400" dirty="0">
                <a:solidFill>
                  <a:schemeClr val="bg1"/>
                </a:solidFill>
              </a:rPr>
              <a:t>DRAM Operation</a:t>
            </a:r>
          </a:p>
          <a:p>
            <a:pPr marL="457200" lvl="1" indent="0">
              <a:buNone/>
            </a:pPr>
            <a:r>
              <a:rPr lang="en-US" sz="2400" dirty="0">
                <a:solidFill>
                  <a:schemeClr val="bg1"/>
                </a:solidFill>
              </a:rPr>
              <a:t>Key Idea</a:t>
            </a:r>
          </a:p>
          <a:p>
            <a:pPr marL="0" indent="0">
              <a:buNone/>
            </a:pPr>
            <a:r>
              <a:rPr lang="en-US" sz="2800" dirty="0">
                <a:solidFill>
                  <a:schemeClr val="bg1"/>
                </a:solidFill>
              </a:rPr>
              <a:t>Prior Best DRAM PUF: DRAM Retention PUF</a:t>
            </a:r>
          </a:p>
          <a:p>
            <a:pPr marL="457200" lvl="1" indent="0">
              <a:buNone/>
            </a:pPr>
            <a:r>
              <a:rPr lang="en-US" sz="2400" dirty="0">
                <a:solidFill>
                  <a:schemeClr val="bg1"/>
                </a:solidFill>
              </a:rPr>
              <a:t>DRAM Cell Retention</a:t>
            </a:r>
          </a:p>
          <a:p>
            <a:pPr marL="457200" lvl="1" indent="0">
              <a:buNone/>
            </a:pPr>
            <a:r>
              <a:rPr lang="en-US" sz="2400" dirty="0">
                <a:solidFill>
                  <a:schemeClr val="bg1"/>
                </a:solidFill>
              </a:rPr>
              <a:t>Key Idea </a:t>
            </a:r>
          </a:p>
          <a:p>
            <a:pPr marL="457200" lvl="1" indent="0">
              <a:buNone/>
            </a:pPr>
            <a:r>
              <a:rPr lang="en-US" sz="2400" dirty="0">
                <a:solidFill>
                  <a:schemeClr val="bg1"/>
                </a:solidFill>
              </a:rPr>
              <a:t>Weaknesses</a:t>
            </a:r>
          </a:p>
          <a:p>
            <a:pPr marL="0" indent="0">
              <a:buNone/>
            </a:pPr>
            <a:r>
              <a:rPr lang="en-US" sz="2800" dirty="0">
                <a:solidFill>
                  <a:schemeClr val="bg1"/>
                </a:solidFill>
              </a:rPr>
              <a:t>Methodology</a:t>
            </a:r>
          </a:p>
          <a:p>
            <a:pPr marL="0" indent="0">
              <a:buNone/>
            </a:pPr>
            <a:r>
              <a:rPr lang="en-US" sz="2800" dirty="0">
                <a:solidFill>
                  <a:schemeClr val="bg1"/>
                </a:solidFill>
              </a:rPr>
              <a:t>Results</a:t>
            </a:r>
          </a:p>
          <a:p>
            <a:pPr marL="0" indent="0">
              <a:buNone/>
            </a:pPr>
            <a:r>
              <a:rPr lang="en-US" sz="2800" dirty="0">
                <a:solidFill>
                  <a:schemeClr val="bg1"/>
                </a:solidFill>
              </a:rPr>
              <a:t>Summary</a:t>
            </a:r>
          </a:p>
        </p:txBody>
      </p:sp>
    </p:spTree>
    <p:extLst>
      <p:ext uri="{BB962C8B-B14F-4D97-AF65-F5344CB8AC3E}">
        <p14:creationId xmlns:p14="http://schemas.microsoft.com/office/powerpoint/2010/main" val="281930202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Motivation</a:t>
            </a:r>
          </a:p>
        </p:txBody>
      </p:sp>
      <p:sp>
        <p:nvSpPr>
          <p:cNvPr id="3" name="Content Placeholder 2"/>
          <p:cNvSpPr>
            <a:spLocks noGrp="1"/>
          </p:cNvSpPr>
          <p:nvPr>
            <p:ph idx="1"/>
          </p:nvPr>
        </p:nvSpPr>
        <p:spPr>
          <a:xfrm>
            <a:off x="75991" y="911225"/>
            <a:ext cx="8987622" cy="2769822"/>
          </a:xfrm>
        </p:spPr>
        <p:txBody>
          <a:bodyPr/>
          <a:lstStyle/>
          <a:p>
            <a:pPr marL="0" indent="0">
              <a:buNone/>
            </a:pPr>
            <a:r>
              <a:rPr lang="en-US" sz="3200" dirty="0"/>
              <a:t>We want a way to ensure that a system’s components are not </a:t>
            </a:r>
            <a:r>
              <a:rPr lang="en-US" sz="3200" b="1" dirty="0">
                <a:solidFill>
                  <a:srgbClr val="C00000"/>
                </a:solidFill>
              </a:rPr>
              <a:t>compromised</a:t>
            </a:r>
          </a:p>
          <a:p>
            <a:r>
              <a:rPr lang="en-US" sz="2500" b="1" dirty="0">
                <a:solidFill>
                  <a:schemeClr val="accent5"/>
                </a:solidFill>
              </a:rPr>
              <a:t>Physical </a:t>
            </a:r>
            <a:r>
              <a:rPr lang="en-US" sz="2500" b="1" dirty="0" err="1">
                <a:solidFill>
                  <a:schemeClr val="accent5"/>
                </a:solidFill>
              </a:rPr>
              <a:t>Unclonable</a:t>
            </a:r>
            <a:r>
              <a:rPr lang="en-US" sz="2500" b="1" dirty="0">
                <a:solidFill>
                  <a:schemeClr val="accent5"/>
                </a:solidFill>
              </a:rPr>
              <a:t> Function (PUF):</a:t>
            </a:r>
            <a:r>
              <a:rPr lang="en-US" sz="2500" dirty="0"/>
              <a:t> a function we </a:t>
            </a:r>
            <a:r>
              <a:rPr lang="en-US" sz="2500" b="1" dirty="0">
                <a:solidFill>
                  <a:srgbClr val="7030A0"/>
                </a:solidFill>
              </a:rPr>
              <a:t>evaluate</a:t>
            </a:r>
            <a:r>
              <a:rPr lang="en-US" sz="2500" dirty="0">
                <a:solidFill>
                  <a:srgbClr val="7030A0"/>
                </a:solidFill>
              </a:rPr>
              <a:t> </a:t>
            </a:r>
            <a:r>
              <a:rPr lang="en-US" sz="2500" dirty="0"/>
              <a:t>on a device to </a:t>
            </a:r>
            <a:r>
              <a:rPr lang="en-US" sz="2500" b="1" dirty="0">
                <a:solidFill>
                  <a:srgbClr val="7030A0"/>
                </a:solidFill>
              </a:rPr>
              <a:t>generate</a:t>
            </a:r>
            <a:r>
              <a:rPr lang="en-US" sz="2500" dirty="0">
                <a:solidFill>
                  <a:srgbClr val="7030A0"/>
                </a:solidFill>
              </a:rPr>
              <a:t> </a:t>
            </a:r>
            <a:r>
              <a:rPr lang="en-US" sz="2500" dirty="0"/>
              <a:t>a </a:t>
            </a:r>
            <a:r>
              <a:rPr lang="en-US" sz="2500" b="1" dirty="0">
                <a:solidFill>
                  <a:srgbClr val="7030A0"/>
                </a:solidFill>
              </a:rPr>
              <a:t>signature</a:t>
            </a:r>
            <a:r>
              <a:rPr lang="en-US" sz="2500" dirty="0">
                <a:solidFill>
                  <a:srgbClr val="7030A0"/>
                </a:solidFill>
              </a:rPr>
              <a:t> </a:t>
            </a:r>
            <a:r>
              <a:rPr lang="en-US" sz="2500" b="1" dirty="0">
                <a:solidFill>
                  <a:schemeClr val="accent6"/>
                </a:solidFill>
              </a:rPr>
              <a:t>unique</a:t>
            </a:r>
            <a:r>
              <a:rPr lang="en-US" sz="2500" dirty="0">
                <a:solidFill>
                  <a:schemeClr val="accent6"/>
                </a:solidFill>
              </a:rPr>
              <a:t> </a:t>
            </a:r>
            <a:r>
              <a:rPr lang="en-US" sz="2500" dirty="0"/>
              <a:t>to the device </a:t>
            </a:r>
          </a:p>
          <a:p>
            <a:r>
              <a:rPr lang="en-US" sz="2500" dirty="0"/>
              <a:t>We refer to the unique signature as a </a:t>
            </a:r>
            <a:r>
              <a:rPr lang="en-US" sz="2500" b="1" dirty="0">
                <a:solidFill>
                  <a:schemeClr val="accent5"/>
                </a:solidFill>
              </a:rPr>
              <a:t>PUF response</a:t>
            </a:r>
          </a:p>
          <a:p>
            <a:r>
              <a:rPr lang="en-US" sz="2500" dirty="0"/>
              <a:t>Often used in a </a:t>
            </a:r>
            <a:r>
              <a:rPr lang="en-US" sz="2500" b="1" dirty="0">
                <a:solidFill>
                  <a:schemeClr val="accent5"/>
                </a:solidFill>
              </a:rPr>
              <a:t>Challenge-Response Protocol</a:t>
            </a:r>
            <a:r>
              <a:rPr lang="en-US" sz="2500" dirty="0"/>
              <a:t> </a:t>
            </a:r>
            <a:r>
              <a:rPr lang="en-US" sz="2500" b="1" dirty="0">
                <a:solidFill>
                  <a:schemeClr val="accent5"/>
                </a:solidFill>
              </a:rPr>
              <a:t>(CRP)</a:t>
            </a:r>
          </a:p>
        </p:txBody>
      </p:sp>
      <p:sp>
        <p:nvSpPr>
          <p:cNvPr id="4" name="Rectangle 3"/>
          <p:cNvSpPr/>
          <p:nvPr/>
        </p:nvSpPr>
        <p:spPr>
          <a:xfrm>
            <a:off x="2085608" y="7220244"/>
            <a:ext cx="4968387" cy="26376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TODO: nice PUF input/output animation showing how a CRP works. Define evaluate, define input, and output (PUF response)</a:t>
            </a:r>
          </a:p>
        </p:txBody>
      </p:sp>
      <p:sp>
        <p:nvSpPr>
          <p:cNvPr id="5" name="Rectangle 4"/>
          <p:cNvSpPr/>
          <p:nvPr/>
        </p:nvSpPr>
        <p:spPr>
          <a:xfrm>
            <a:off x="5895681" y="4029092"/>
            <a:ext cx="2651760" cy="2140633"/>
          </a:xfrm>
          <a:prstGeom prst="rect">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sng" strike="noStrike" kern="1200" cap="none" spc="0" normalizeH="0" baseline="0" noProof="0" dirty="0">
                <a:ln>
                  <a:noFill/>
                </a:ln>
                <a:solidFill>
                  <a:prstClr val="white"/>
                </a:solidFill>
                <a:effectLst/>
                <a:uLnTx/>
                <a:uFillTx/>
                <a:latin typeface="Cambria" charset="0"/>
                <a:ea typeface="Cambria" charset="0"/>
                <a:cs typeface="Cambria" charset="0"/>
              </a:rPr>
              <a:t>Device</a:t>
            </a:r>
            <a:endParaRPr kumimoji="0" lang="en-US" sz="4800" b="1" i="0" u="sng" strike="noStrike" kern="1200" cap="none" spc="0" normalizeH="0" baseline="0" noProof="0" dirty="0">
              <a:ln>
                <a:noFill/>
              </a:ln>
              <a:solidFill>
                <a:prstClr val="white"/>
              </a:solidFill>
              <a:effectLst/>
              <a:uLnTx/>
              <a:uFillTx/>
              <a:latin typeface="Cambria"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54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Rectangle 5"/>
          <p:cNvSpPr/>
          <p:nvPr/>
        </p:nvSpPr>
        <p:spPr>
          <a:xfrm>
            <a:off x="146098" y="3968139"/>
            <a:ext cx="2975830" cy="2140633"/>
          </a:xfrm>
          <a:prstGeom prst="rect">
            <a:avLst/>
          </a:prstGeom>
          <a:solidFill>
            <a:srgbClr val="70AD4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sng" strike="noStrike" kern="1200" cap="none" spc="0" normalizeH="0" baseline="0" noProof="0" dirty="0">
                <a:ln>
                  <a:noFill/>
                </a:ln>
                <a:solidFill>
                  <a:prstClr val="white"/>
                </a:solidFill>
                <a:effectLst/>
                <a:uLnTx/>
                <a:uFillTx/>
                <a:latin typeface="Cambria" charset="0"/>
                <a:ea typeface="Cambria" charset="0"/>
                <a:cs typeface="Cambria" charset="0"/>
              </a:rPr>
              <a:t>Trusted Device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white"/>
              </a:solidFill>
              <a:effectLst/>
              <a:uLnTx/>
              <a:uFillTx/>
              <a:latin typeface="Cambria"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white"/>
              </a:solidFill>
              <a:effectLst/>
              <a:uLnTx/>
              <a:uFillTx/>
              <a:latin typeface="Cambria" charset="0"/>
              <a:ea typeface="Cambria" charset="0"/>
              <a:cs typeface="Cambria" charset="0"/>
            </a:endParaRPr>
          </a:p>
        </p:txBody>
      </p:sp>
      <p:cxnSp>
        <p:nvCxnSpPr>
          <p:cNvPr id="9" name="Straight Arrow Connector 8"/>
          <p:cNvCxnSpPr/>
          <p:nvPr/>
        </p:nvCxnSpPr>
        <p:spPr>
          <a:xfrm>
            <a:off x="3258334" y="4779187"/>
            <a:ext cx="2500941" cy="0"/>
          </a:xfrm>
          <a:prstGeom prst="straightConnector1">
            <a:avLst/>
          </a:prstGeom>
          <a:ln w="98425">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H="1" flipV="1">
            <a:off x="3253969" y="5270843"/>
            <a:ext cx="2500941" cy="30480"/>
          </a:xfrm>
          <a:prstGeom prst="straightConnector1">
            <a:avLst/>
          </a:prstGeom>
          <a:ln w="98425">
            <a:solidFill>
              <a:srgbClr val="A144EB"/>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3527365" y="3812604"/>
            <a:ext cx="2024913" cy="95410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charset="0"/>
                <a:ea typeface="Cambria" charset="0"/>
                <a:cs typeface="Cambria" charset="0"/>
              </a:rPr>
              <a:t>Input: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srgbClr val="ED7D31">
                    <a:lumMod val="75000"/>
                  </a:srgbClr>
                </a:solidFill>
                <a:effectLst/>
                <a:uLnTx/>
                <a:uFillTx/>
                <a:latin typeface="Cambria" charset="0"/>
                <a:ea typeface="Cambria" charset="0"/>
                <a:cs typeface="Cambria" charset="0"/>
              </a:rPr>
              <a:t>Challenge</a:t>
            </a:r>
            <a:r>
              <a:rPr kumimoji="0" lang="en-US" sz="2800" b="1" i="0" u="none" strike="noStrike" kern="1200" cap="none" spc="0" normalizeH="0" baseline="-25000" noProof="0" dirty="0" err="1">
                <a:ln>
                  <a:noFill/>
                </a:ln>
                <a:solidFill>
                  <a:srgbClr val="ED7D31">
                    <a:lumMod val="75000"/>
                  </a:srgbClr>
                </a:solidFill>
                <a:effectLst/>
                <a:uLnTx/>
                <a:uFillTx/>
                <a:latin typeface="Cambria" charset="0"/>
                <a:ea typeface="Cambria" charset="0"/>
                <a:cs typeface="Cambria" charset="0"/>
              </a:rPr>
              <a:t>X</a:t>
            </a:r>
            <a:endParaRPr kumimoji="0" lang="en-US" sz="4000" b="1" i="0" u="none" strike="noStrike" kern="1200" cap="none" spc="0" normalizeH="0" baseline="-25000" noProof="0" dirty="0">
              <a:ln>
                <a:noFill/>
              </a:ln>
              <a:solidFill>
                <a:srgbClr val="ED7D31">
                  <a:lumMod val="75000"/>
                </a:srgbClr>
              </a:solidFill>
              <a:effectLst/>
              <a:uLnTx/>
              <a:uFillTx/>
              <a:latin typeface="Cambria" charset="0"/>
              <a:ea typeface="Cambria" charset="0"/>
              <a:cs typeface="Cambria" charset="0"/>
            </a:endParaRPr>
          </a:p>
        </p:txBody>
      </p:sp>
      <p:sp>
        <p:nvSpPr>
          <p:cNvPr id="14" name="TextBox 13"/>
          <p:cNvSpPr txBox="1"/>
          <p:nvPr/>
        </p:nvSpPr>
        <p:spPr>
          <a:xfrm>
            <a:off x="3180231" y="5267719"/>
            <a:ext cx="2648417" cy="95410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charset="0"/>
                <a:ea typeface="Cambria" charset="0"/>
                <a:cs typeface="Cambria" charset="0"/>
              </a:rPr>
              <a:t>Output: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A144EB"/>
                </a:solidFill>
                <a:effectLst/>
                <a:uLnTx/>
                <a:uFillTx/>
                <a:latin typeface="Cambria" charset="0"/>
                <a:ea typeface="Cambria" charset="0"/>
                <a:cs typeface="Cambria" charset="0"/>
              </a:rPr>
              <a:t>PUF </a:t>
            </a:r>
            <a:r>
              <a:rPr kumimoji="0" lang="en-US" sz="2800" b="1" i="0" u="none" strike="noStrike" kern="1200" cap="none" spc="0" normalizeH="0" baseline="0" noProof="0" dirty="0" err="1">
                <a:ln>
                  <a:noFill/>
                </a:ln>
                <a:solidFill>
                  <a:srgbClr val="A144EB"/>
                </a:solidFill>
                <a:effectLst/>
                <a:uLnTx/>
                <a:uFillTx/>
                <a:latin typeface="Cambria" charset="0"/>
                <a:ea typeface="Cambria" charset="0"/>
                <a:cs typeface="Cambria" charset="0"/>
              </a:rPr>
              <a:t>Response</a:t>
            </a:r>
            <a:r>
              <a:rPr kumimoji="0" lang="en-US" sz="2800" b="1" i="0" u="none" strike="noStrike" kern="1200" cap="none" spc="0" normalizeH="0" baseline="-25000" noProof="0" dirty="0" err="1">
                <a:ln>
                  <a:noFill/>
                </a:ln>
                <a:solidFill>
                  <a:srgbClr val="A144EB"/>
                </a:solidFill>
                <a:effectLst/>
                <a:uLnTx/>
                <a:uFillTx/>
                <a:latin typeface="Cambria" charset="0"/>
                <a:ea typeface="Cambria" charset="0"/>
                <a:cs typeface="Cambria" charset="0"/>
              </a:rPr>
              <a:t>X</a:t>
            </a:r>
            <a:endParaRPr kumimoji="0" lang="en-US" sz="2800" b="1" i="0" u="none" strike="noStrike" kern="1200" cap="none" spc="0" normalizeH="0" baseline="0" noProof="0" dirty="0">
              <a:ln>
                <a:noFill/>
              </a:ln>
              <a:solidFill>
                <a:srgbClr val="A144EB"/>
              </a:solidFill>
              <a:effectLst/>
              <a:uLnTx/>
              <a:uFillTx/>
              <a:latin typeface="Cambria" charset="0"/>
              <a:ea typeface="Cambria" charset="0"/>
              <a:cs typeface="Cambria" charset="0"/>
            </a:endParaRPr>
          </a:p>
        </p:txBody>
      </p:sp>
      <p:sp>
        <p:nvSpPr>
          <p:cNvPr id="17" name="TextBox 16"/>
          <p:cNvSpPr txBox="1"/>
          <p:nvPr/>
        </p:nvSpPr>
        <p:spPr>
          <a:xfrm>
            <a:off x="6259567" y="5038455"/>
            <a:ext cx="1923988" cy="95410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mbria" charset="0"/>
                <a:ea typeface="Cambria" charset="0"/>
                <a:cs typeface="Cambria" charset="0"/>
              </a:rPr>
              <a:t>Evaluating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mbria" charset="0"/>
                <a:ea typeface="Cambria" charset="0"/>
                <a:cs typeface="Cambria" charset="0"/>
              </a:rPr>
              <a:t>PUF       </a:t>
            </a:r>
          </a:p>
        </p:txBody>
      </p:sp>
      <p:sp>
        <p:nvSpPr>
          <p:cNvPr id="18" name="Rectangle 17"/>
          <p:cNvSpPr/>
          <p:nvPr/>
        </p:nvSpPr>
        <p:spPr>
          <a:xfrm>
            <a:off x="7234624" y="5357335"/>
            <a:ext cx="436338" cy="707886"/>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Calibri" panose="020F0502020204030204"/>
                <a:ea typeface="+mn-ea"/>
                <a:cs typeface="+mn-cs"/>
              </a:rPr>
              <a:t>. </a:t>
            </a:r>
            <a:endPar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Rectangle 19"/>
          <p:cNvSpPr/>
          <p:nvPr/>
        </p:nvSpPr>
        <p:spPr>
          <a:xfrm>
            <a:off x="7451337" y="5357335"/>
            <a:ext cx="436338" cy="707886"/>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Calibri" panose="020F0502020204030204"/>
                <a:ea typeface="+mn-ea"/>
                <a:cs typeface="+mn-cs"/>
              </a:rPr>
              <a:t>. </a:t>
            </a:r>
            <a:endPar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Rectangle 20"/>
          <p:cNvSpPr/>
          <p:nvPr/>
        </p:nvSpPr>
        <p:spPr>
          <a:xfrm>
            <a:off x="7676460" y="5356435"/>
            <a:ext cx="436338" cy="707886"/>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Calibri" panose="020F0502020204030204"/>
                <a:ea typeface="+mn-ea"/>
                <a:cs typeface="+mn-cs"/>
              </a:rPr>
              <a:t>. </a:t>
            </a:r>
            <a:endPar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TextBox 15"/>
          <p:cNvSpPr txBox="1"/>
          <p:nvPr/>
        </p:nvSpPr>
        <p:spPr>
          <a:xfrm>
            <a:off x="216855" y="5038455"/>
            <a:ext cx="2980111" cy="95410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mbria" charset="0"/>
                <a:ea typeface="Cambria" charset="0"/>
                <a:cs typeface="Cambria" charset="0"/>
              </a:rPr>
              <a:t>     Checking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mbria" charset="0"/>
                <a:ea typeface="Cambria" charset="0"/>
                <a:cs typeface="Cambria" charset="0"/>
              </a:rPr>
              <a:t>PUF response       </a:t>
            </a:r>
          </a:p>
        </p:txBody>
      </p:sp>
      <p:sp>
        <p:nvSpPr>
          <p:cNvPr id="19" name="Rectangle 18"/>
          <p:cNvSpPr/>
          <p:nvPr/>
        </p:nvSpPr>
        <p:spPr>
          <a:xfrm>
            <a:off x="2458801" y="5357335"/>
            <a:ext cx="436338" cy="707886"/>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Calibri" panose="020F0502020204030204"/>
                <a:ea typeface="+mn-ea"/>
                <a:cs typeface="+mn-cs"/>
              </a:rPr>
              <a:t>. </a:t>
            </a:r>
            <a:endPar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 name="Rectangle 21"/>
          <p:cNvSpPr/>
          <p:nvPr/>
        </p:nvSpPr>
        <p:spPr>
          <a:xfrm>
            <a:off x="2646254" y="5357335"/>
            <a:ext cx="436338" cy="707886"/>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Calibri" panose="020F0502020204030204"/>
                <a:ea typeface="+mn-ea"/>
                <a:cs typeface="+mn-cs"/>
              </a:rPr>
              <a:t>. </a:t>
            </a:r>
            <a:endPar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3" name="Rectangle 22"/>
          <p:cNvSpPr/>
          <p:nvPr/>
        </p:nvSpPr>
        <p:spPr>
          <a:xfrm>
            <a:off x="2820172" y="5356435"/>
            <a:ext cx="436338" cy="707886"/>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Calibri" panose="020F0502020204030204"/>
                <a:ea typeface="+mn-ea"/>
                <a:cs typeface="+mn-cs"/>
              </a:rPr>
              <a:t>. </a:t>
            </a:r>
            <a:endPar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Box 6"/>
          <p:cNvSpPr txBox="1"/>
          <p:nvPr/>
        </p:nvSpPr>
        <p:spPr>
          <a:xfrm>
            <a:off x="5976426" y="4043037"/>
            <a:ext cx="2516395"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white"/>
                </a:solidFill>
                <a:effectLst/>
                <a:uLnTx/>
                <a:uFillTx/>
                <a:latin typeface="Cambria" charset="0"/>
                <a:ea typeface="Cambria" charset="0"/>
                <a:cs typeface="Cambria" charset="0"/>
              </a:rPr>
              <a:t>Authenticated</a:t>
            </a:r>
            <a:endParaRPr kumimoji="0" lang="en-US" sz="2800" b="1" i="0" u="none" strike="noStrike" kern="1200" cap="none" spc="0" normalizeH="0" baseline="0" noProof="0" dirty="0">
              <a:ln>
                <a:noFill/>
              </a:ln>
              <a:solidFill>
                <a:prstClr val="white"/>
              </a:solidFill>
              <a:effectLst/>
              <a:uLnTx/>
              <a:uFillTx/>
              <a:latin typeface="Cambria" charset="0"/>
              <a:ea typeface="Cambria" charset="0"/>
              <a:cs typeface="Cambria" charset="0"/>
            </a:endParaRPr>
          </a:p>
        </p:txBody>
      </p:sp>
      <p:sp>
        <p:nvSpPr>
          <p:cNvPr id="8" name="Rectangle 7"/>
          <p:cNvSpPr/>
          <p:nvPr/>
        </p:nvSpPr>
        <p:spPr>
          <a:xfrm>
            <a:off x="7870140" y="4394466"/>
            <a:ext cx="748923" cy="76944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70AD47">
                    <a:lumMod val="60000"/>
                    <a:lumOff val="40000"/>
                  </a:srgbClr>
                </a:solidFill>
                <a:effectLst/>
                <a:uLnTx/>
                <a:uFillTx/>
                <a:latin typeface="Calibri" panose="020F0502020204030204"/>
                <a:ea typeface="+mn-ea"/>
                <a:cs typeface="+mn-cs"/>
              </a:rPr>
              <a:t>✔</a:t>
            </a:r>
            <a:endParaRPr kumimoji="0" lang="en-US" sz="4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44230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wipe(left)">
                                      <p:cBhvr>
                                        <p:cTn id="29" dur="1000"/>
                                        <p:tgtEl>
                                          <p:spTgt spid="9"/>
                                        </p:tgtEl>
                                      </p:cBhvr>
                                    </p:animEffect>
                                  </p:childTnLst>
                                </p:cTn>
                              </p:par>
                              <p:par>
                                <p:cTn id="30" presetID="1" presetClass="entr" presetSubtype="0" fill="hold" grpId="0" nodeType="withEffect">
                                  <p:stCondLst>
                                    <p:cond delay="500"/>
                                  </p:stCondLst>
                                  <p:childTnLst>
                                    <p:set>
                                      <p:cBhvr>
                                        <p:cTn id="31" dur="1" fill="hold">
                                          <p:stCondLst>
                                            <p:cond delay="0"/>
                                          </p:stCondLst>
                                        </p:cTn>
                                        <p:tgtEl>
                                          <p:spTgt spid="13"/>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17"/>
                                        </p:tgtEl>
                                        <p:attrNameLst>
                                          <p:attrName>style.visibility</p:attrName>
                                        </p:attrNameLst>
                                      </p:cBhvr>
                                      <p:to>
                                        <p:strVal val="visible"/>
                                      </p:to>
                                    </p:set>
                                  </p:childTnLst>
                                </p:cTn>
                              </p:par>
                            </p:childTnLst>
                          </p:cTn>
                        </p:par>
                        <p:par>
                          <p:cTn id="36" fill="hold">
                            <p:stCondLst>
                              <p:cond delay="0"/>
                            </p:stCondLst>
                            <p:childTnLst>
                              <p:par>
                                <p:cTn id="37" presetID="1" presetClass="entr" presetSubtype="0" fill="hold" grpId="0" nodeType="afterEffect">
                                  <p:stCondLst>
                                    <p:cond delay="500"/>
                                  </p:stCondLst>
                                  <p:childTnLst>
                                    <p:set>
                                      <p:cBhvr>
                                        <p:cTn id="38" dur="1" fill="hold">
                                          <p:stCondLst>
                                            <p:cond delay="0"/>
                                          </p:stCondLst>
                                        </p:cTn>
                                        <p:tgtEl>
                                          <p:spTgt spid="18"/>
                                        </p:tgtEl>
                                        <p:attrNameLst>
                                          <p:attrName>style.visibility</p:attrName>
                                        </p:attrNameLst>
                                      </p:cBhvr>
                                      <p:to>
                                        <p:strVal val="visible"/>
                                      </p:to>
                                    </p:set>
                                  </p:childTnLst>
                                </p:cTn>
                              </p:par>
                            </p:childTnLst>
                          </p:cTn>
                        </p:par>
                        <p:par>
                          <p:cTn id="39" fill="hold">
                            <p:stCondLst>
                              <p:cond delay="500"/>
                            </p:stCondLst>
                            <p:childTnLst>
                              <p:par>
                                <p:cTn id="40" presetID="1" presetClass="entr" presetSubtype="0" fill="hold" grpId="0" nodeType="afterEffect">
                                  <p:stCondLst>
                                    <p:cond delay="500"/>
                                  </p:stCondLst>
                                  <p:childTnLst>
                                    <p:set>
                                      <p:cBhvr>
                                        <p:cTn id="41" dur="1" fill="hold">
                                          <p:stCondLst>
                                            <p:cond delay="0"/>
                                          </p:stCondLst>
                                        </p:cTn>
                                        <p:tgtEl>
                                          <p:spTgt spid="20"/>
                                        </p:tgtEl>
                                        <p:attrNameLst>
                                          <p:attrName>style.visibility</p:attrName>
                                        </p:attrNameLst>
                                      </p:cBhvr>
                                      <p:to>
                                        <p:strVal val="visible"/>
                                      </p:to>
                                    </p:set>
                                  </p:childTnLst>
                                </p:cTn>
                              </p:par>
                            </p:childTnLst>
                          </p:cTn>
                        </p:par>
                        <p:par>
                          <p:cTn id="42" fill="hold">
                            <p:stCondLst>
                              <p:cond delay="1000"/>
                            </p:stCondLst>
                            <p:childTnLst>
                              <p:par>
                                <p:cTn id="43" presetID="1" presetClass="entr" presetSubtype="0" fill="hold" grpId="0" nodeType="afterEffect">
                                  <p:stCondLst>
                                    <p:cond delay="500"/>
                                  </p:stCondLst>
                                  <p:childTnLst>
                                    <p:set>
                                      <p:cBhvr>
                                        <p:cTn id="44" dur="1" fill="hold">
                                          <p:stCondLst>
                                            <p:cond delay="0"/>
                                          </p:stCondLst>
                                        </p:cTn>
                                        <p:tgtEl>
                                          <p:spTgt spid="21"/>
                                        </p:tgtEl>
                                        <p:attrNameLst>
                                          <p:attrName>style.visibility</p:attrName>
                                        </p:attrNameLst>
                                      </p:cBhvr>
                                      <p:to>
                                        <p:strVal val="visible"/>
                                      </p:to>
                                    </p:set>
                                  </p:childTnLst>
                                </p:cTn>
                              </p:par>
                            </p:childTnLst>
                          </p:cTn>
                        </p:par>
                        <p:par>
                          <p:cTn id="45" fill="hold">
                            <p:stCondLst>
                              <p:cond delay="1500"/>
                            </p:stCondLst>
                            <p:childTnLst>
                              <p:par>
                                <p:cTn id="46" presetID="1" presetClass="exit" presetSubtype="0" fill="hold" grpId="1" nodeType="afterEffect">
                                  <p:stCondLst>
                                    <p:cond delay="500"/>
                                  </p:stCondLst>
                                  <p:childTnLst>
                                    <p:set>
                                      <p:cBhvr>
                                        <p:cTn id="47" dur="1" fill="hold">
                                          <p:stCondLst>
                                            <p:cond delay="0"/>
                                          </p:stCondLst>
                                        </p:cTn>
                                        <p:tgtEl>
                                          <p:spTgt spid="17"/>
                                        </p:tgtEl>
                                        <p:attrNameLst>
                                          <p:attrName>style.visibility</p:attrName>
                                        </p:attrNameLst>
                                      </p:cBhvr>
                                      <p:to>
                                        <p:strVal val="hidden"/>
                                      </p:to>
                                    </p:set>
                                  </p:childTnLst>
                                </p:cTn>
                              </p:par>
                            </p:childTnLst>
                          </p:cTn>
                        </p:par>
                        <p:par>
                          <p:cTn id="48" fill="hold">
                            <p:stCondLst>
                              <p:cond delay="2000"/>
                            </p:stCondLst>
                            <p:childTnLst>
                              <p:par>
                                <p:cTn id="49" presetID="1" presetClass="exit" presetSubtype="0" fill="hold" grpId="1" nodeType="afterEffect">
                                  <p:stCondLst>
                                    <p:cond delay="0"/>
                                  </p:stCondLst>
                                  <p:childTnLst>
                                    <p:set>
                                      <p:cBhvr>
                                        <p:cTn id="50" dur="1" fill="hold">
                                          <p:stCondLst>
                                            <p:cond delay="0"/>
                                          </p:stCondLst>
                                        </p:cTn>
                                        <p:tgtEl>
                                          <p:spTgt spid="20"/>
                                        </p:tgtEl>
                                        <p:attrNameLst>
                                          <p:attrName>style.visibility</p:attrName>
                                        </p:attrNameLst>
                                      </p:cBhvr>
                                      <p:to>
                                        <p:strVal val="hidden"/>
                                      </p:to>
                                    </p:set>
                                  </p:childTnLst>
                                </p:cTn>
                              </p:par>
                            </p:childTnLst>
                          </p:cTn>
                        </p:par>
                        <p:par>
                          <p:cTn id="51" fill="hold">
                            <p:stCondLst>
                              <p:cond delay="2000"/>
                            </p:stCondLst>
                            <p:childTnLst>
                              <p:par>
                                <p:cTn id="52" presetID="1" presetClass="exit" presetSubtype="0" fill="hold" grpId="1" nodeType="afterEffect">
                                  <p:stCondLst>
                                    <p:cond delay="0"/>
                                  </p:stCondLst>
                                  <p:childTnLst>
                                    <p:set>
                                      <p:cBhvr>
                                        <p:cTn id="53" dur="1" fill="hold">
                                          <p:stCondLst>
                                            <p:cond delay="0"/>
                                          </p:stCondLst>
                                        </p:cTn>
                                        <p:tgtEl>
                                          <p:spTgt spid="18"/>
                                        </p:tgtEl>
                                        <p:attrNameLst>
                                          <p:attrName>style.visibility</p:attrName>
                                        </p:attrNameLst>
                                      </p:cBhvr>
                                      <p:to>
                                        <p:strVal val="hidden"/>
                                      </p:to>
                                    </p:set>
                                  </p:childTnLst>
                                </p:cTn>
                              </p:par>
                            </p:childTnLst>
                          </p:cTn>
                        </p:par>
                        <p:par>
                          <p:cTn id="54" fill="hold">
                            <p:stCondLst>
                              <p:cond delay="2000"/>
                            </p:stCondLst>
                            <p:childTnLst>
                              <p:par>
                                <p:cTn id="55" presetID="1" presetClass="exit" presetSubtype="0" fill="hold" grpId="1" nodeType="afterEffect">
                                  <p:stCondLst>
                                    <p:cond delay="0"/>
                                  </p:stCondLst>
                                  <p:childTnLst>
                                    <p:set>
                                      <p:cBhvr>
                                        <p:cTn id="56" dur="1" fill="hold">
                                          <p:stCondLst>
                                            <p:cond delay="0"/>
                                          </p:stCondLst>
                                        </p:cTn>
                                        <p:tgtEl>
                                          <p:spTgt spid="21"/>
                                        </p:tgtEl>
                                        <p:attrNameLst>
                                          <p:attrName>style.visibility</p:attrName>
                                        </p:attrNameLst>
                                      </p:cBhvr>
                                      <p:to>
                                        <p:strVal val="hidden"/>
                                      </p:to>
                                    </p:set>
                                  </p:childTnLst>
                                </p:cTn>
                              </p:par>
                            </p:childTnLst>
                          </p:cTn>
                        </p:par>
                      </p:childTnLst>
                    </p:cTn>
                  </p:par>
                  <p:par>
                    <p:cTn id="57" fill="hold">
                      <p:stCondLst>
                        <p:cond delay="indefinite"/>
                      </p:stCondLst>
                      <p:childTnLst>
                        <p:par>
                          <p:cTn id="58" fill="hold">
                            <p:stCondLst>
                              <p:cond delay="0"/>
                            </p:stCondLst>
                            <p:childTnLst>
                              <p:par>
                                <p:cTn id="59" presetID="22" presetClass="entr" presetSubtype="2" fill="hold" nodeType="clickEffect">
                                  <p:stCondLst>
                                    <p:cond delay="0"/>
                                  </p:stCondLst>
                                  <p:childTnLst>
                                    <p:set>
                                      <p:cBhvr>
                                        <p:cTn id="60" dur="1" fill="hold">
                                          <p:stCondLst>
                                            <p:cond delay="0"/>
                                          </p:stCondLst>
                                        </p:cTn>
                                        <p:tgtEl>
                                          <p:spTgt spid="10"/>
                                        </p:tgtEl>
                                        <p:attrNameLst>
                                          <p:attrName>style.visibility</p:attrName>
                                        </p:attrNameLst>
                                      </p:cBhvr>
                                      <p:to>
                                        <p:strVal val="visible"/>
                                      </p:to>
                                    </p:set>
                                    <p:animEffect transition="in" filter="wipe(right)">
                                      <p:cBhvr>
                                        <p:cTn id="61" dur="1000"/>
                                        <p:tgtEl>
                                          <p:spTgt spid="10"/>
                                        </p:tgtEl>
                                      </p:cBhvr>
                                    </p:animEffect>
                                  </p:childTnLst>
                                </p:cTn>
                              </p:par>
                              <p:par>
                                <p:cTn id="62" presetID="1" presetClass="entr" presetSubtype="0" fill="hold" grpId="0" nodeType="withEffect">
                                  <p:stCondLst>
                                    <p:cond delay="500"/>
                                  </p:stCondLst>
                                  <p:childTnLst>
                                    <p:set>
                                      <p:cBhvr>
                                        <p:cTn id="63" dur="1" fill="hold">
                                          <p:stCondLst>
                                            <p:cond delay="0"/>
                                          </p:stCondLst>
                                        </p:cTn>
                                        <p:tgtEl>
                                          <p:spTgt spid="14"/>
                                        </p:tgtEl>
                                        <p:attrNameLst>
                                          <p:attrName>style.visibility</p:attrName>
                                        </p:attrNameLst>
                                      </p:cBhvr>
                                      <p:to>
                                        <p:strVal val="visible"/>
                                      </p:to>
                                    </p:set>
                                  </p:childTnLst>
                                </p:cTn>
                              </p:par>
                            </p:childTnLst>
                          </p:cTn>
                        </p:par>
                      </p:childTnLst>
                    </p:cTn>
                  </p:par>
                  <p:par>
                    <p:cTn id="64" fill="hold">
                      <p:stCondLst>
                        <p:cond delay="indefinite"/>
                      </p:stCondLst>
                      <p:childTnLst>
                        <p:par>
                          <p:cTn id="65" fill="hold">
                            <p:stCondLst>
                              <p:cond delay="0"/>
                            </p:stCondLst>
                            <p:childTnLst>
                              <p:par>
                                <p:cTn id="66" presetID="1" presetClass="entr" presetSubtype="0" fill="hold" grpId="0" nodeType="clickEffect">
                                  <p:stCondLst>
                                    <p:cond delay="0"/>
                                  </p:stCondLst>
                                  <p:childTnLst>
                                    <p:set>
                                      <p:cBhvr>
                                        <p:cTn id="67" dur="1" fill="hold">
                                          <p:stCondLst>
                                            <p:cond delay="0"/>
                                          </p:stCondLst>
                                        </p:cTn>
                                        <p:tgtEl>
                                          <p:spTgt spid="16"/>
                                        </p:tgtEl>
                                        <p:attrNameLst>
                                          <p:attrName>style.visibility</p:attrName>
                                        </p:attrNameLst>
                                      </p:cBhvr>
                                      <p:to>
                                        <p:strVal val="visible"/>
                                      </p:to>
                                    </p:set>
                                  </p:childTnLst>
                                </p:cTn>
                              </p:par>
                            </p:childTnLst>
                          </p:cTn>
                        </p:par>
                        <p:par>
                          <p:cTn id="68" fill="hold">
                            <p:stCondLst>
                              <p:cond delay="0"/>
                            </p:stCondLst>
                            <p:childTnLst>
                              <p:par>
                                <p:cTn id="69" presetID="1" presetClass="entr" presetSubtype="0" fill="hold" grpId="0" nodeType="afterEffect">
                                  <p:stCondLst>
                                    <p:cond delay="500"/>
                                  </p:stCondLst>
                                  <p:childTnLst>
                                    <p:set>
                                      <p:cBhvr>
                                        <p:cTn id="70" dur="1" fill="hold">
                                          <p:stCondLst>
                                            <p:cond delay="0"/>
                                          </p:stCondLst>
                                        </p:cTn>
                                        <p:tgtEl>
                                          <p:spTgt spid="19"/>
                                        </p:tgtEl>
                                        <p:attrNameLst>
                                          <p:attrName>style.visibility</p:attrName>
                                        </p:attrNameLst>
                                      </p:cBhvr>
                                      <p:to>
                                        <p:strVal val="visible"/>
                                      </p:to>
                                    </p:set>
                                  </p:childTnLst>
                                </p:cTn>
                              </p:par>
                            </p:childTnLst>
                          </p:cTn>
                        </p:par>
                        <p:par>
                          <p:cTn id="71" fill="hold">
                            <p:stCondLst>
                              <p:cond delay="500"/>
                            </p:stCondLst>
                            <p:childTnLst>
                              <p:par>
                                <p:cTn id="72" presetID="1" presetClass="entr" presetSubtype="0" fill="hold" grpId="0" nodeType="afterEffect">
                                  <p:stCondLst>
                                    <p:cond delay="500"/>
                                  </p:stCondLst>
                                  <p:childTnLst>
                                    <p:set>
                                      <p:cBhvr>
                                        <p:cTn id="73" dur="1" fill="hold">
                                          <p:stCondLst>
                                            <p:cond delay="0"/>
                                          </p:stCondLst>
                                        </p:cTn>
                                        <p:tgtEl>
                                          <p:spTgt spid="22"/>
                                        </p:tgtEl>
                                        <p:attrNameLst>
                                          <p:attrName>style.visibility</p:attrName>
                                        </p:attrNameLst>
                                      </p:cBhvr>
                                      <p:to>
                                        <p:strVal val="visible"/>
                                      </p:to>
                                    </p:set>
                                  </p:childTnLst>
                                </p:cTn>
                              </p:par>
                            </p:childTnLst>
                          </p:cTn>
                        </p:par>
                        <p:par>
                          <p:cTn id="74" fill="hold">
                            <p:stCondLst>
                              <p:cond delay="1000"/>
                            </p:stCondLst>
                            <p:childTnLst>
                              <p:par>
                                <p:cTn id="75" presetID="1" presetClass="entr" presetSubtype="0" fill="hold" grpId="0" nodeType="afterEffect">
                                  <p:stCondLst>
                                    <p:cond delay="500"/>
                                  </p:stCondLst>
                                  <p:childTnLst>
                                    <p:set>
                                      <p:cBhvr>
                                        <p:cTn id="76" dur="1" fill="hold">
                                          <p:stCondLst>
                                            <p:cond delay="0"/>
                                          </p:stCondLst>
                                        </p:cTn>
                                        <p:tgtEl>
                                          <p:spTgt spid="23"/>
                                        </p:tgtEl>
                                        <p:attrNameLst>
                                          <p:attrName>style.visibility</p:attrName>
                                        </p:attrNameLst>
                                      </p:cBhvr>
                                      <p:to>
                                        <p:strVal val="visible"/>
                                      </p:to>
                                    </p:set>
                                  </p:childTnLst>
                                </p:cTn>
                              </p:par>
                            </p:childTnLst>
                          </p:cTn>
                        </p:par>
                        <p:par>
                          <p:cTn id="77" fill="hold">
                            <p:stCondLst>
                              <p:cond delay="1500"/>
                            </p:stCondLst>
                            <p:childTnLst>
                              <p:par>
                                <p:cTn id="78" presetID="1" presetClass="exit" presetSubtype="0" fill="hold" grpId="1" nodeType="afterEffect">
                                  <p:stCondLst>
                                    <p:cond delay="500"/>
                                  </p:stCondLst>
                                  <p:childTnLst>
                                    <p:set>
                                      <p:cBhvr>
                                        <p:cTn id="79" dur="1" fill="hold">
                                          <p:stCondLst>
                                            <p:cond delay="0"/>
                                          </p:stCondLst>
                                        </p:cTn>
                                        <p:tgtEl>
                                          <p:spTgt spid="16"/>
                                        </p:tgtEl>
                                        <p:attrNameLst>
                                          <p:attrName>style.visibility</p:attrName>
                                        </p:attrNameLst>
                                      </p:cBhvr>
                                      <p:to>
                                        <p:strVal val="hidden"/>
                                      </p:to>
                                    </p:set>
                                  </p:childTnLst>
                                </p:cTn>
                              </p:par>
                            </p:childTnLst>
                          </p:cTn>
                        </p:par>
                        <p:par>
                          <p:cTn id="80" fill="hold">
                            <p:stCondLst>
                              <p:cond delay="2000"/>
                            </p:stCondLst>
                            <p:childTnLst>
                              <p:par>
                                <p:cTn id="81" presetID="1" presetClass="exit" presetSubtype="0" fill="hold" grpId="1" nodeType="afterEffect">
                                  <p:stCondLst>
                                    <p:cond delay="0"/>
                                  </p:stCondLst>
                                  <p:childTnLst>
                                    <p:set>
                                      <p:cBhvr>
                                        <p:cTn id="82" dur="1" fill="hold">
                                          <p:stCondLst>
                                            <p:cond delay="0"/>
                                          </p:stCondLst>
                                        </p:cTn>
                                        <p:tgtEl>
                                          <p:spTgt spid="22"/>
                                        </p:tgtEl>
                                        <p:attrNameLst>
                                          <p:attrName>style.visibility</p:attrName>
                                        </p:attrNameLst>
                                      </p:cBhvr>
                                      <p:to>
                                        <p:strVal val="hidden"/>
                                      </p:to>
                                    </p:set>
                                  </p:childTnLst>
                                </p:cTn>
                              </p:par>
                            </p:childTnLst>
                          </p:cTn>
                        </p:par>
                        <p:par>
                          <p:cTn id="83" fill="hold">
                            <p:stCondLst>
                              <p:cond delay="2000"/>
                            </p:stCondLst>
                            <p:childTnLst>
                              <p:par>
                                <p:cTn id="84" presetID="1" presetClass="exit" presetSubtype="0" fill="hold" grpId="1" nodeType="afterEffect">
                                  <p:stCondLst>
                                    <p:cond delay="0"/>
                                  </p:stCondLst>
                                  <p:childTnLst>
                                    <p:set>
                                      <p:cBhvr>
                                        <p:cTn id="85" dur="1" fill="hold">
                                          <p:stCondLst>
                                            <p:cond delay="0"/>
                                          </p:stCondLst>
                                        </p:cTn>
                                        <p:tgtEl>
                                          <p:spTgt spid="19"/>
                                        </p:tgtEl>
                                        <p:attrNameLst>
                                          <p:attrName>style.visibility</p:attrName>
                                        </p:attrNameLst>
                                      </p:cBhvr>
                                      <p:to>
                                        <p:strVal val="hidden"/>
                                      </p:to>
                                    </p:set>
                                  </p:childTnLst>
                                </p:cTn>
                              </p:par>
                            </p:childTnLst>
                          </p:cTn>
                        </p:par>
                        <p:par>
                          <p:cTn id="86" fill="hold">
                            <p:stCondLst>
                              <p:cond delay="2000"/>
                            </p:stCondLst>
                            <p:childTnLst>
                              <p:par>
                                <p:cTn id="87" presetID="1" presetClass="exit" presetSubtype="0" fill="hold" grpId="1" nodeType="afterEffect">
                                  <p:stCondLst>
                                    <p:cond delay="0"/>
                                  </p:stCondLst>
                                  <p:childTnLst>
                                    <p:set>
                                      <p:cBhvr>
                                        <p:cTn id="88" dur="1" fill="hold">
                                          <p:stCondLst>
                                            <p:cond delay="0"/>
                                          </p:stCondLst>
                                        </p:cTn>
                                        <p:tgtEl>
                                          <p:spTgt spid="23"/>
                                        </p:tgtEl>
                                        <p:attrNameLst>
                                          <p:attrName>style.visibility</p:attrName>
                                        </p:attrNameLst>
                                      </p:cBhvr>
                                      <p:to>
                                        <p:strVal val="hidden"/>
                                      </p:to>
                                    </p:set>
                                  </p:childTnLst>
                                </p:cTn>
                              </p:par>
                            </p:childTnLst>
                          </p:cTn>
                        </p:par>
                      </p:childTnLst>
                    </p:cTn>
                  </p:par>
                  <p:par>
                    <p:cTn id="89" fill="hold">
                      <p:stCondLst>
                        <p:cond delay="indefinite"/>
                      </p:stCondLst>
                      <p:childTnLst>
                        <p:par>
                          <p:cTn id="90" fill="hold">
                            <p:stCondLst>
                              <p:cond delay="0"/>
                            </p:stCondLst>
                            <p:childTnLst>
                              <p:par>
                                <p:cTn id="91" presetID="9" presetClass="entr" presetSubtype="0" fill="hold" grpId="0" nodeType="clickEffect">
                                  <p:stCondLst>
                                    <p:cond delay="0"/>
                                  </p:stCondLst>
                                  <p:childTnLst>
                                    <p:set>
                                      <p:cBhvr>
                                        <p:cTn id="92" dur="1" fill="hold">
                                          <p:stCondLst>
                                            <p:cond delay="0"/>
                                          </p:stCondLst>
                                        </p:cTn>
                                        <p:tgtEl>
                                          <p:spTgt spid="7"/>
                                        </p:tgtEl>
                                        <p:attrNameLst>
                                          <p:attrName>style.visibility</p:attrName>
                                        </p:attrNameLst>
                                      </p:cBhvr>
                                      <p:to>
                                        <p:strVal val="visible"/>
                                      </p:to>
                                    </p:set>
                                    <p:animEffect transition="in" filter="dissolve">
                                      <p:cBhvr>
                                        <p:cTn id="93" dur="500"/>
                                        <p:tgtEl>
                                          <p:spTgt spid="7"/>
                                        </p:tgtEl>
                                      </p:cBhvr>
                                    </p:animEffect>
                                  </p:childTnLst>
                                </p:cTn>
                              </p:par>
                              <p:par>
                                <p:cTn id="94" presetID="9" presetClass="entr" presetSubtype="0" fill="hold" grpId="0" nodeType="withEffect">
                                  <p:stCondLst>
                                    <p:cond delay="0"/>
                                  </p:stCondLst>
                                  <p:childTnLst>
                                    <p:set>
                                      <p:cBhvr>
                                        <p:cTn id="95" dur="1" fill="hold">
                                          <p:stCondLst>
                                            <p:cond delay="0"/>
                                          </p:stCondLst>
                                        </p:cTn>
                                        <p:tgtEl>
                                          <p:spTgt spid="8"/>
                                        </p:tgtEl>
                                        <p:attrNameLst>
                                          <p:attrName>style.visibility</p:attrName>
                                        </p:attrNameLst>
                                      </p:cBhvr>
                                      <p:to>
                                        <p:strVal val="visible"/>
                                      </p:to>
                                    </p:set>
                                    <p:animEffect transition="in" filter="dissolve">
                                      <p:cBhvr>
                                        <p:cTn id="9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animBg="1"/>
      <p:bldP spid="6" grpId="0" animBg="1"/>
      <p:bldP spid="13" grpId="0"/>
      <p:bldP spid="14" grpId="0"/>
      <p:bldP spid="17" grpId="0"/>
      <p:bldP spid="17" grpId="1"/>
      <p:bldP spid="18" grpId="0"/>
      <p:bldP spid="18" grpId="1"/>
      <p:bldP spid="20" grpId="0"/>
      <p:bldP spid="20" grpId="1"/>
      <p:bldP spid="21" grpId="0"/>
      <p:bldP spid="21" grpId="1"/>
      <p:bldP spid="16" grpId="0"/>
      <p:bldP spid="16" grpId="1"/>
      <p:bldP spid="19" grpId="0"/>
      <p:bldP spid="19" grpId="1"/>
      <p:bldP spid="22" grpId="0"/>
      <p:bldP spid="22" grpId="1"/>
      <p:bldP spid="23" grpId="0"/>
      <p:bldP spid="23" grpId="1"/>
      <p:bldP spid="7" grpId="0"/>
      <p:bldP spid="8" grpId="0"/>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Motivation</a:t>
            </a:r>
          </a:p>
        </p:txBody>
      </p:sp>
      <p:sp>
        <p:nvSpPr>
          <p:cNvPr id="3" name="Content Placeholder 2"/>
          <p:cNvSpPr>
            <a:spLocks noGrp="1"/>
          </p:cNvSpPr>
          <p:nvPr>
            <p:ph idx="1"/>
          </p:nvPr>
        </p:nvSpPr>
        <p:spPr>
          <a:xfrm>
            <a:off x="200686" y="911224"/>
            <a:ext cx="8818627" cy="5318753"/>
          </a:xfrm>
        </p:spPr>
        <p:txBody>
          <a:bodyPr/>
          <a:lstStyle/>
          <a:p>
            <a:pPr marL="514350" indent="-514350">
              <a:buAutoNum type="arabicPeriod"/>
            </a:pPr>
            <a:r>
              <a:rPr lang="en-US" sz="3200" dirty="0"/>
              <a:t>We want a </a:t>
            </a:r>
            <a:r>
              <a:rPr lang="en-US" sz="3200" b="1" dirty="0">
                <a:solidFill>
                  <a:schemeClr val="accent5"/>
                </a:solidFill>
              </a:rPr>
              <a:t>runtime-accessible</a:t>
            </a:r>
            <a:r>
              <a:rPr lang="en-US" sz="3200" dirty="0"/>
              <a:t> PUF</a:t>
            </a:r>
            <a:endParaRPr lang="en-US" sz="2400" dirty="0"/>
          </a:p>
          <a:p>
            <a:pPr lvl="1"/>
            <a:r>
              <a:rPr lang="en-US" dirty="0"/>
              <a:t>Should be evaluated </a:t>
            </a:r>
            <a:r>
              <a:rPr lang="en-US" b="1" dirty="0">
                <a:solidFill>
                  <a:schemeClr val="accent6">
                    <a:lumMod val="75000"/>
                  </a:schemeClr>
                </a:solidFill>
              </a:rPr>
              <a:t>quickly</a:t>
            </a:r>
            <a:r>
              <a:rPr lang="en-US" dirty="0">
                <a:solidFill>
                  <a:schemeClr val="accent6">
                    <a:lumMod val="75000"/>
                  </a:schemeClr>
                </a:solidFill>
              </a:rPr>
              <a:t> </a:t>
            </a:r>
            <a:r>
              <a:rPr lang="en-US" dirty="0"/>
              <a:t>with </a:t>
            </a:r>
            <a:r>
              <a:rPr lang="en-US" b="1" dirty="0">
                <a:solidFill>
                  <a:schemeClr val="accent6">
                    <a:lumMod val="75000"/>
                  </a:schemeClr>
                </a:solidFill>
              </a:rPr>
              <a:t>minimal</a:t>
            </a:r>
            <a:r>
              <a:rPr lang="en-US" dirty="0">
                <a:solidFill>
                  <a:schemeClr val="accent6">
                    <a:lumMod val="75000"/>
                  </a:schemeClr>
                </a:solidFill>
              </a:rPr>
              <a:t> </a:t>
            </a:r>
            <a:r>
              <a:rPr lang="en-US" dirty="0"/>
              <a:t>impact on concurrent applications</a:t>
            </a:r>
          </a:p>
          <a:p>
            <a:pPr lvl="1"/>
            <a:r>
              <a:rPr lang="en-US" dirty="0"/>
              <a:t>Can protect against </a:t>
            </a:r>
            <a:r>
              <a:rPr lang="en-US" b="1" dirty="0">
                <a:solidFill>
                  <a:srgbClr val="C00000"/>
                </a:solidFill>
              </a:rPr>
              <a:t>attacks that swap system components with malicious parts</a:t>
            </a:r>
          </a:p>
          <a:p>
            <a:pPr lvl="1"/>
            <a:endParaRPr lang="en-US" sz="4000" dirty="0"/>
          </a:p>
          <a:p>
            <a:pPr marL="0" indent="0">
              <a:buNone/>
            </a:pPr>
            <a:r>
              <a:rPr lang="en-US" sz="3200" b="1" dirty="0"/>
              <a:t>2.</a:t>
            </a:r>
            <a:r>
              <a:rPr lang="en-US" sz="3200" dirty="0"/>
              <a:t>  DRAM is a </a:t>
            </a:r>
            <a:r>
              <a:rPr lang="en-US" sz="3200" b="1" dirty="0">
                <a:solidFill>
                  <a:schemeClr val="accent6">
                    <a:lumMod val="75000"/>
                  </a:schemeClr>
                </a:solidFill>
              </a:rPr>
              <a:t>promising substrate</a:t>
            </a:r>
            <a:r>
              <a:rPr lang="en-US" sz="3200" b="1" dirty="0"/>
              <a:t> </a:t>
            </a:r>
            <a:r>
              <a:rPr lang="en-US" sz="3200" dirty="0"/>
              <a:t>for evaluating PUFs because it is </a:t>
            </a:r>
            <a:r>
              <a:rPr lang="en-US" sz="3200" b="1" dirty="0">
                <a:solidFill>
                  <a:schemeClr val="accent5"/>
                </a:solidFill>
              </a:rPr>
              <a:t>ubiquitous</a:t>
            </a:r>
            <a:r>
              <a:rPr lang="en-US" sz="3200" dirty="0">
                <a:solidFill>
                  <a:schemeClr val="accent5"/>
                </a:solidFill>
              </a:rPr>
              <a:t> </a:t>
            </a:r>
            <a:r>
              <a:rPr lang="en-US" sz="3200" dirty="0"/>
              <a:t>in modern systems</a:t>
            </a:r>
          </a:p>
          <a:p>
            <a:pPr lvl="1"/>
            <a:r>
              <a:rPr lang="en-US" dirty="0"/>
              <a:t>Unfortunately, current DRAM PUFs are </a:t>
            </a:r>
            <a:r>
              <a:rPr lang="en-US" b="1" dirty="0">
                <a:solidFill>
                  <a:srgbClr val="C00000"/>
                </a:solidFill>
              </a:rPr>
              <a:t>slow</a:t>
            </a:r>
            <a:r>
              <a:rPr lang="en-US" dirty="0">
                <a:solidFill>
                  <a:srgbClr val="C00000"/>
                </a:solidFill>
              </a:rPr>
              <a:t> </a:t>
            </a:r>
            <a:r>
              <a:rPr lang="en-US" dirty="0"/>
              <a:t>and get </a:t>
            </a:r>
            <a:r>
              <a:rPr lang="en-US" b="1" dirty="0">
                <a:solidFill>
                  <a:srgbClr val="C00000"/>
                </a:solidFill>
              </a:rPr>
              <a:t>exponentially slower </a:t>
            </a:r>
            <a:r>
              <a:rPr lang="en-US" dirty="0"/>
              <a:t>at lower temperatures</a:t>
            </a:r>
          </a:p>
        </p:txBody>
      </p:sp>
    </p:spTree>
    <p:extLst>
      <p:ext uri="{BB962C8B-B14F-4D97-AF65-F5344CB8AC3E}">
        <p14:creationId xmlns:p14="http://schemas.microsoft.com/office/powerpoint/2010/main" val="29541546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p:cNvSpPr/>
          <p:nvPr/>
        </p:nvSpPr>
        <p:spPr>
          <a:xfrm>
            <a:off x="164730" y="5840033"/>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p:cNvSpPr/>
          <p:nvPr/>
        </p:nvSpPr>
        <p:spPr>
          <a:xfrm>
            <a:off x="164730" y="5347422"/>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32"/>
          <p:cNvSpPr/>
          <p:nvPr/>
        </p:nvSpPr>
        <p:spPr>
          <a:xfrm>
            <a:off x="164730" y="4851875"/>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p:cNvSpPr/>
          <p:nvPr/>
        </p:nvSpPr>
        <p:spPr>
          <a:xfrm>
            <a:off x="873303" y="4407877"/>
            <a:ext cx="8094161" cy="36512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7"/>
          <p:cNvSpPr/>
          <p:nvPr/>
        </p:nvSpPr>
        <p:spPr>
          <a:xfrm>
            <a:off x="873992" y="2745179"/>
            <a:ext cx="8094161"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p:cNvSpPr/>
          <p:nvPr/>
        </p:nvSpPr>
        <p:spPr>
          <a:xfrm>
            <a:off x="171757" y="1852296"/>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p:cNvSpPr/>
          <p:nvPr/>
        </p:nvSpPr>
        <p:spPr>
          <a:xfrm>
            <a:off x="170268" y="1340844"/>
            <a:ext cx="8799068" cy="477987"/>
          </a:xfrm>
          <a:prstGeom prst="rect">
            <a:avLst/>
          </a:prstGeom>
          <a:solidFill>
            <a:srgbClr val="538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p:cNvSpPr/>
          <p:nvPr/>
        </p:nvSpPr>
        <p:spPr>
          <a:xfrm>
            <a:off x="164123" y="3143056"/>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p:cNvSpPr/>
          <p:nvPr/>
        </p:nvSpPr>
        <p:spPr>
          <a:xfrm>
            <a:off x="865971" y="2370745"/>
            <a:ext cx="8102183"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p:cNvSpPr/>
          <p:nvPr/>
        </p:nvSpPr>
        <p:spPr>
          <a:xfrm>
            <a:off x="163548" y="831660"/>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lstStyle/>
          <a:p>
            <a:r>
              <a:rPr lang="en-US" b="1" dirty="0"/>
              <a:t>The DRAM Latency PUF Outline</a:t>
            </a:r>
          </a:p>
        </p:txBody>
      </p:sp>
      <p:sp>
        <p:nvSpPr>
          <p:cNvPr id="29" name="Rectangle 28"/>
          <p:cNvSpPr/>
          <p:nvPr/>
        </p:nvSpPr>
        <p:spPr>
          <a:xfrm>
            <a:off x="873992" y="4009292"/>
            <a:ext cx="8094161" cy="35875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29"/>
          <p:cNvSpPr/>
          <p:nvPr/>
        </p:nvSpPr>
        <p:spPr>
          <a:xfrm>
            <a:off x="865971" y="3634154"/>
            <a:ext cx="8102183" cy="33601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358999" y="828096"/>
            <a:ext cx="8122024" cy="5318753"/>
          </a:xfrm>
        </p:spPr>
        <p:txBody>
          <a:bodyPr/>
          <a:lstStyle/>
          <a:p>
            <a:pPr marL="0" indent="0">
              <a:buNone/>
            </a:pPr>
            <a:r>
              <a:rPr lang="en-US" sz="2800" dirty="0">
                <a:solidFill>
                  <a:schemeClr val="bg1"/>
                </a:solidFill>
              </a:rPr>
              <a:t>Motivation </a:t>
            </a:r>
          </a:p>
          <a:p>
            <a:pPr marL="0" indent="0">
              <a:buNone/>
            </a:pPr>
            <a:r>
              <a:rPr lang="en-US" sz="2800" b="1" dirty="0">
                <a:solidFill>
                  <a:schemeClr val="bg1"/>
                </a:solidFill>
              </a:rPr>
              <a:t>Effective PUF Characteristics</a:t>
            </a:r>
          </a:p>
          <a:p>
            <a:pPr marL="0" indent="0">
              <a:buNone/>
            </a:pPr>
            <a:r>
              <a:rPr lang="en-US" sz="2800" dirty="0">
                <a:solidFill>
                  <a:schemeClr val="bg1"/>
                </a:solidFill>
              </a:rPr>
              <a:t>DRAM Latency PUF</a:t>
            </a:r>
          </a:p>
          <a:p>
            <a:pPr marL="457200" lvl="1" indent="0">
              <a:buNone/>
            </a:pPr>
            <a:r>
              <a:rPr lang="en-US" sz="2400" dirty="0">
                <a:solidFill>
                  <a:schemeClr val="bg1"/>
                </a:solidFill>
              </a:rPr>
              <a:t>DRAM Operation</a:t>
            </a:r>
          </a:p>
          <a:p>
            <a:pPr marL="457200" lvl="1" indent="0">
              <a:buNone/>
            </a:pPr>
            <a:r>
              <a:rPr lang="en-US" sz="2400" dirty="0">
                <a:solidFill>
                  <a:schemeClr val="bg1"/>
                </a:solidFill>
              </a:rPr>
              <a:t>Key Idea</a:t>
            </a:r>
          </a:p>
          <a:p>
            <a:pPr marL="0" indent="0">
              <a:buNone/>
            </a:pPr>
            <a:r>
              <a:rPr lang="en-US" sz="2800" dirty="0">
                <a:solidFill>
                  <a:schemeClr val="bg1"/>
                </a:solidFill>
              </a:rPr>
              <a:t>Prior Best DRAM PUF: DRAM Retention PUF</a:t>
            </a:r>
          </a:p>
          <a:p>
            <a:pPr marL="457200" lvl="1" indent="0">
              <a:buNone/>
            </a:pPr>
            <a:r>
              <a:rPr lang="en-US" sz="2400" dirty="0">
                <a:solidFill>
                  <a:schemeClr val="bg1"/>
                </a:solidFill>
              </a:rPr>
              <a:t>DRAM Cell Retention</a:t>
            </a:r>
          </a:p>
          <a:p>
            <a:pPr marL="457200" lvl="1" indent="0">
              <a:buNone/>
            </a:pPr>
            <a:r>
              <a:rPr lang="en-US" sz="2400" dirty="0">
                <a:solidFill>
                  <a:schemeClr val="bg1"/>
                </a:solidFill>
              </a:rPr>
              <a:t>Key Idea </a:t>
            </a:r>
          </a:p>
          <a:p>
            <a:pPr marL="457200" lvl="1" indent="0">
              <a:buNone/>
            </a:pPr>
            <a:r>
              <a:rPr lang="en-US" sz="2400" dirty="0">
                <a:solidFill>
                  <a:schemeClr val="bg1"/>
                </a:solidFill>
              </a:rPr>
              <a:t>Weaknesses</a:t>
            </a:r>
          </a:p>
          <a:p>
            <a:pPr marL="0" indent="0">
              <a:buNone/>
            </a:pPr>
            <a:r>
              <a:rPr lang="en-US" sz="2800" dirty="0">
                <a:solidFill>
                  <a:schemeClr val="bg1"/>
                </a:solidFill>
              </a:rPr>
              <a:t>Methodology</a:t>
            </a:r>
          </a:p>
          <a:p>
            <a:pPr marL="0" indent="0">
              <a:buNone/>
            </a:pPr>
            <a:r>
              <a:rPr lang="en-US" sz="2800" dirty="0">
                <a:solidFill>
                  <a:schemeClr val="bg1"/>
                </a:solidFill>
              </a:rPr>
              <a:t>Results</a:t>
            </a:r>
          </a:p>
          <a:p>
            <a:pPr marL="0" indent="0">
              <a:buNone/>
            </a:pPr>
            <a:r>
              <a:rPr lang="en-US" sz="2800" dirty="0">
                <a:solidFill>
                  <a:schemeClr val="bg1"/>
                </a:solidFill>
              </a:rPr>
              <a:t>Summary</a:t>
            </a:r>
          </a:p>
        </p:txBody>
      </p:sp>
    </p:spTree>
    <p:extLst>
      <p:ext uri="{BB962C8B-B14F-4D97-AF65-F5344CB8AC3E}">
        <p14:creationId xmlns:p14="http://schemas.microsoft.com/office/powerpoint/2010/main" val="80010481"/>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ounded Rectangle 20"/>
          <p:cNvSpPr/>
          <p:nvPr/>
        </p:nvSpPr>
        <p:spPr>
          <a:xfrm>
            <a:off x="4091381" y="2920743"/>
            <a:ext cx="1341142" cy="574766"/>
          </a:xfrm>
          <a:prstGeom prst="roundRect">
            <a:avLst/>
          </a:prstGeom>
          <a:solidFill>
            <a:srgbClr val="431B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PUF Response</a:t>
            </a:r>
            <a:r>
              <a:rPr kumimoji="0" lang="en-US" sz="1800" b="1" i="0" u="none" strike="noStrike" kern="1200" cap="none" spc="0" normalizeH="0" baseline="-25000" noProof="0" dirty="0">
                <a:ln>
                  <a:noFill/>
                </a:ln>
                <a:solidFill>
                  <a:prstClr val="white"/>
                </a:solidFill>
                <a:effectLst/>
                <a:uLnTx/>
                <a:uFillTx/>
                <a:latin typeface="Calibri" panose="020F0502020204030204"/>
                <a:ea typeface="+mn-ea"/>
                <a:cs typeface="+mn-cs"/>
              </a:rPr>
              <a:t>0</a:t>
            </a:r>
          </a:p>
        </p:txBody>
      </p:sp>
      <p:sp>
        <p:nvSpPr>
          <p:cNvPr id="23" name="Rounded Rectangle 22"/>
          <p:cNvSpPr/>
          <p:nvPr/>
        </p:nvSpPr>
        <p:spPr>
          <a:xfrm>
            <a:off x="4094762" y="2905221"/>
            <a:ext cx="1341142" cy="574766"/>
          </a:xfrm>
          <a:prstGeom prst="roundRect">
            <a:avLst/>
          </a:prstGeom>
          <a:solidFill>
            <a:srgbClr val="431A6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PUF Response</a:t>
            </a:r>
            <a:r>
              <a:rPr kumimoji="0" lang="en-US" sz="1800" b="1" i="0" u="none" strike="noStrike" kern="1200" cap="none" spc="0" normalizeH="0" baseline="-25000" noProof="0" dirty="0">
                <a:ln>
                  <a:noFill/>
                </a:ln>
                <a:solidFill>
                  <a:prstClr val="white"/>
                </a:solidFill>
                <a:effectLst/>
                <a:uLnTx/>
                <a:uFillTx/>
                <a:latin typeface="Calibri" panose="020F0502020204030204"/>
                <a:ea typeface="+mn-ea"/>
                <a:cs typeface="+mn-cs"/>
              </a:rPr>
              <a:t>0</a:t>
            </a: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9" name="Rounded Rectangle 48"/>
          <p:cNvSpPr/>
          <p:nvPr/>
        </p:nvSpPr>
        <p:spPr>
          <a:xfrm>
            <a:off x="4086151" y="4067815"/>
            <a:ext cx="1341142" cy="574766"/>
          </a:xfrm>
          <a:prstGeom prst="roundRect">
            <a:avLst/>
          </a:prstGeom>
          <a:solidFill>
            <a:srgbClr val="8B71A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PUF </a:t>
            </a:r>
            <a:r>
              <a:rPr kumimoji="0" lang="en-US" sz="1800" b="1" i="0" u="none" strike="noStrike" kern="1200" cap="none" spc="0" normalizeH="0" baseline="0" noProof="0" dirty="0" err="1">
                <a:ln>
                  <a:noFill/>
                </a:ln>
                <a:solidFill>
                  <a:prstClr val="white"/>
                </a:solidFill>
                <a:effectLst/>
                <a:uLnTx/>
                <a:uFillTx/>
                <a:latin typeface="Calibri" panose="020F0502020204030204"/>
                <a:ea typeface="+mn-ea"/>
                <a:cs typeface="+mn-cs"/>
              </a:rPr>
              <a:t>Response</a:t>
            </a:r>
            <a:r>
              <a:rPr kumimoji="0" lang="en-US" sz="1800" b="1" i="0" u="none" strike="noStrike" kern="1200" cap="none" spc="0" normalizeH="0" baseline="-25000" noProof="0" dirty="0" err="1">
                <a:ln>
                  <a:noFill/>
                </a:ln>
                <a:solidFill>
                  <a:prstClr val="white"/>
                </a:solidFill>
                <a:effectLst/>
                <a:uLnTx/>
                <a:uFillTx/>
                <a:latin typeface="Calibri" panose="020F0502020204030204"/>
                <a:ea typeface="+mn-ea"/>
                <a:cs typeface="+mn-cs"/>
              </a:rPr>
              <a:t>N</a:t>
            </a: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0" name="Rounded Rectangle 49"/>
          <p:cNvSpPr/>
          <p:nvPr/>
        </p:nvSpPr>
        <p:spPr>
          <a:xfrm>
            <a:off x="4091381" y="3494279"/>
            <a:ext cx="1341142" cy="574766"/>
          </a:xfrm>
          <a:prstGeom prst="roundRect">
            <a:avLst/>
          </a:prstGeom>
          <a:solidFill>
            <a:srgbClr val="A144E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PUF Response</a:t>
            </a:r>
            <a:r>
              <a:rPr kumimoji="0" lang="en-US" sz="1800" b="1" i="0" u="none" strike="noStrike" kern="1200" cap="none" spc="0" normalizeH="0" baseline="-25000" noProof="0" dirty="0">
                <a:ln>
                  <a:noFill/>
                </a:ln>
                <a:solidFill>
                  <a:prstClr val="white"/>
                </a:solidFill>
                <a:effectLst/>
                <a:uLnTx/>
                <a:uFillTx/>
                <a:latin typeface="Calibri" panose="020F0502020204030204"/>
                <a:ea typeface="+mn-ea"/>
                <a:cs typeface="+mn-cs"/>
              </a:rPr>
              <a:t>1</a:t>
            </a: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lstStyle/>
          <a:p>
            <a:r>
              <a:rPr lang="en-US" b="1" dirty="0"/>
              <a:t>Effective PUF Characteristics</a:t>
            </a:r>
          </a:p>
        </p:txBody>
      </p:sp>
      <p:sp>
        <p:nvSpPr>
          <p:cNvPr id="6" name="Rectangle 5"/>
          <p:cNvSpPr/>
          <p:nvPr/>
        </p:nvSpPr>
        <p:spPr>
          <a:xfrm>
            <a:off x="236792" y="3267172"/>
            <a:ext cx="1776643" cy="1223263"/>
          </a:xfrm>
          <a:prstGeom prst="rect">
            <a:avLst/>
          </a:prstGeom>
          <a:solidFill>
            <a:srgbClr val="70AD4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charset="0"/>
                <a:ea typeface="Cambria" charset="0"/>
                <a:cs typeface="Cambria" charset="0"/>
              </a:rPr>
              <a:t>Trusted Device</a:t>
            </a:r>
          </a:p>
        </p:txBody>
      </p:sp>
      <p:cxnSp>
        <p:nvCxnSpPr>
          <p:cNvPr id="16" name="Straight Arrow Connector 15"/>
          <p:cNvCxnSpPr/>
          <p:nvPr/>
        </p:nvCxnSpPr>
        <p:spPr>
          <a:xfrm flipV="1">
            <a:off x="2095242" y="3237691"/>
            <a:ext cx="1698172" cy="287383"/>
          </a:xfrm>
          <a:prstGeom prst="straightConnector1">
            <a:avLst/>
          </a:prstGeom>
          <a:ln w="76200">
            <a:solidFill>
              <a:schemeClr val="accent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7065038" y="2905221"/>
            <a:ext cx="671979"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rPr>
              <a:t>==</a:t>
            </a:r>
          </a:p>
        </p:txBody>
      </p:sp>
      <p:sp>
        <p:nvSpPr>
          <p:cNvPr id="25" name="Rectangle 24"/>
          <p:cNvSpPr/>
          <p:nvPr/>
        </p:nvSpPr>
        <p:spPr>
          <a:xfrm>
            <a:off x="75991" y="739543"/>
            <a:ext cx="2991674"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charset="0"/>
                <a:ea typeface="Cambria" charset="0"/>
                <a:cs typeface="Cambria" charset="0"/>
              </a:rPr>
              <a:t>1. Repeatability</a:t>
            </a:r>
            <a:endParaRPr kumimoji="0" lang="en-US" sz="2400" b="0"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35" name="Rectangle 34"/>
          <p:cNvSpPr/>
          <p:nvPr/>
        </p:nvSpPr>
        <p:spPr>
          <a:xfrm rot="21009331">
            <a:off x="2273825" y="3058771"/>
            <a:ext cx="1340353"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mbria" charset="0"/>
                <a:ea typeface="Cambria" charset="0"/>
                <a:cs typeface="Cambria" charset="0"/>
              </a:rPr>
              <a:t>Challenge</a:t>
            </a:r>
            <a:r>
              <a:rPr kumimoji="0" lang="en-US" sz="1800" b="1" i="0" u="none" strike="noStrike" kern="1200" cap="none" spc="0" normalizeH="0" baseline="-25000" noProof="0">
                <a:ln>
                  <a:noFill/>
                </a:ln>
                <a:solidFill>
                  <a:prstClr val="black"/>
                </a:solidFill>
                <a:effectLst/>
                <a:uLnTx/>
                <a:uFillTx/>
                <a:latin typeface="Cambria" charset="0"/>
                <a:ea typeface="Cambria" charset="0"/>
                <a:cs typeface="Cambria" charset="0"/>
              </a:rPr>
              <a:t>0</a:t>
            </a:r>
            <a:endParaRPr kumimoji="0" lang="en-US" sz="1600" b="0"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9" name="Rectangle 8"/>
          <p:cNvSpPr/>
          <p:nvPr/>
        </p:nvSpPr>
        <p:spPr>
          <a:xfrm>
            <a:off x="3938008" y="2905221"/>
            <a:ext cx="1654650" cy="1737360"/>
          </a:xfrm>
          <a:prstGeom prst="rect">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charset="0"/>
                <a:ea typeface="Cambria" charset="0"/>
                <a:cs typeface="Cambria" charset="0"/>
              </a:rPr>
              <a:t>DRAM</a:t>
            </a:r>
            <a:endParaRPr kumimoji="0" lang="en-US" sz="3200" b="1" i="0" u="none" strike="noStrike" kern="1200" cap="none" spc="0" normalizeH="0" baseline="-25000" noProof="0" dirty="0">
              <a:ln>
                <a:noFill/>
              </a:ln>
              <a:solidFill>
                <a:prstClr val="white"/>
              </a:solidFill>
              <a:effectLst/>
              <a:uLnTx/>
              <a:uFillTx/>
              <a:latin typeface="Cambria"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charset="0"/>
                <a:ea typeface="Cambria" charset="0"/>
                <a:cs typeface="Cambria" charset="0"/>
              </a:rPr>
              <a:t>Device 0</a:t>
            </a:r>
          </a:p>
        </p:txBody>
      </p:sp>
    </p:spTree>
    <p:extLst>
      <p:ext uri="{BB962C8B-B14F-4D97-AF65-F5344CB8AC3E}">
        <p14:creationId xmlns:p14="http://schemas.microsoft.com/office/powerpoint/2010/main" val="3222523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1"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par>
                                <p:cTn id="9" presetID="1" presetClass="entr" presetSubtype="0" fill="hold" grpId="1" nodeType="with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wipe(down)">
                                      <p:cBhvr>
                                        <p:cTn id="25" dur="500"/>
                                        <p:tgtEl>
                                          <p:spTgt spid="16"/>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35"/>
                                        </p:tgtEl>
                                        <p:attrNameLst>
                                          <p:attrName>style.visibility</p:attrName>
                                        </p:attrNameLst>
                                      </p:cBhvr>
                                      <p:to>
                                        <p:strVal val="visible"/>
                                      </p:to>
                                    </p:set>
                                    <p:animEffect transition="in" filter="wipe(left)">
                                      <p:cBhvr>
                                        <p:cTn id="28" dur="500"/>
                                        <p:tgtEl>
                                          <p:spTgt spid="35"/>
                                        </p:tgtEl>
                                      </p:cBhvr>
                                    </p:animEffect>
                                  </p:childTnLst>
                                </p:cTn>
                              </p:par>
                            </p:childTnLst>
                          </p:cTn>
                        </p:par>
                        <p:par>
                          <p:cTn id="29" fill="hold">
                            <p:stCondLst>
                              <p:cond delay="500"/>
                            </p:stCondLst>
                            <p:childTnLst>
                              <p:par>
                                <p:cTn id="30" presetID="0" presetClass="path" presetSubtype="0" accel="50000" decel="50000" fill="hold" grpId="0" nodeType="afterEffect">
                                  <p:stCondLst>
                                    <p:cond delay="0"/>
                                  </p:stCondLst>
                                  <p:childTnLst>
                                    <p:animMotion origin="layout" path="M 3.05556E-6 0.00949 L 0.3934 0.00949 " pathEditMode="relative" rAng="0" ptsTypes="AA">
                                      <p:cBhvr>
                                        <p:cTn id="31" dur="500" fill="hold"/>
                                        <p:tgtEl>
                                          <p:spTgt spid="23"/>
                                        </p:tgtEl>
                                        <p:attrNameLst>
                                          <p:attrName>ppt_x</p:attrName>
                                          <p:attrName>ppt_y</p:attrName>
                                        </p:attrNameLst>
                                      </p:cBhvr>
                                      <p:rCtr x="19670" y="0"/>
                                    </p:animMotion>
                                  </p:childTnLst>
                                </p:cTn>
                              </p:par>
                              <p:par>
                                <p:cTn id="32" presetID="22" presetClass="exit" presetSubtype="8" fill="hold" nodeType="withEffect">
                                  <p:stCondLst>
                                    <p:cond delay="0"/>
                                  </p:stCondLst>
                                  <p:childTnLst>
                                    <p:animEffect transition="out" filter="wipe(left)">
                                      <p:cBhvr>
                                        <p:cTn id="33" dur="500"/>
                                        <p:tgtEl>
                                          <p:spTgt spid="16"/>
                                        </p:tgtEl>
                                      </p:cBhvr>
                                    </p:animEffect>
                                    <p:set>
                                      <p:cBhvr>
                                        <p:cTn id="34" dur="1" fill="hold">
                                          <p:stCondLst>
                                            <p:cond delay="499"/>
                                          </p:stCondLst>
                                        </p:cTn>
                                        <p:tgtEl>
                                          <p:spTgt spid="16"/>
                                        </p:tgtEl>
                                        <p:attrNameLst>
                                          <p:attrName>style.visibility</p:attrName>
                                        </p:attrNameLst>
                                      </p:cBhvr>
                                      <p:to>
                                        <p:strVal val="hidden"/>
                                      </p:to>
                                    </p:set>
                                  </p:childTnLst>
                                </p:cTn>
                              </p:par>
                              <p:par>
                                <p:cTn id="35" presetID="22" presetClass="exit" presetSubtype="8" fill="hold" grpId="2" nodeType="withEffect">
                                  <p:stCondLst>
                                    <p:cond delay="0"/>
                                  </p:stCondLst>
                                  <p:childTnLst>
                                    <p:animEffect transition="out" filter="wipe(left)">
                                      <p:cBhvr>
                                        <p:cTn id="36" dur="500"/>
                                        <p:tgtEl>
                                          <p:spTgt spid="35"/>
                                        </p:tgtEl>
                                      </p:cBhvr>
                                    </p:animEffect>
                                    <p:set>
                                      <p:cBhvr>
                                        <p:cTn id="37" dur="1" fill="hold">
                                          <p:stCondLst>
                                            <p:cond delay="499"/>
                                          </p:stCondLst>
                                        </p:cTn>
                                        <p:tgtEl>
                                          <p:spTgt spid="35"/>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wipe(left)">
                                      <p:cBhvr>
                                        <p:cTn id="42" dur="500"/>
                                        <p:tgtEl>
                                          <p:spTgt spid="16"/>
                                        </p:tgtEl>
                                      </p:cBhvr>
                                    </p:animEffect>
                                  </p:childTnLst>
                                </p:cTn>
                              </p:par>
                              <p:par>
                                <p:cTn id="43" presetID="22" presetClass="entr" presetSubtype="8" fill="hold" grpId="1" nodeType="withEffect">
                                  <p:stCondLst>
                                    <p:cond delay="0"/>
                                  </p:stCondLst>
                                  <p:childTnLst>
                                    <p:set>
                                      <p:cBhvr>
                                        <p:cTn id="44" dur="1" fill="hold">
                                          <p:stCondLst>
                                            <p:cond delay="0"/>
                                          </p:stCondLst>
                                        </p:cTn>
                                        <p:tgtEl>
                                          <p:spTgt spid="35"/>
                                        </p:tgtEl>
                                        <p:attrNameLst>
                                          <p:attrName>style.visibility</p:attrName>
                                        </p:attrNameLst>
                                      </p:cBhvr>
                                      <p:to>
                                        <p:strVal val="visible"/>
                                      </p:to>
                                    </p:set>
                                    <p:animEffect transition="in" filter="wipe(left)">
                                      <p:cBhvr>
                                        <p:cTn id="45" dur="500"/>
                                        <p:tgtEl>
                                          <p:spTgt spid="35"/>
                                        </p:tgtEl>
                                      </p:cBhvr>
                                    </p:animEffect>
                                  </p:childTnLst>
                                </p:cTn>
                              </p:par>
                            </p:childTnLst>
                          </p:cTn>
                        </p:par>
                        <p:par>
                          <p:cTn id="46" fill="hold">
                            <p:stCondLst>
                              <p:cond delay="500"/>
                            </p:stCondLst>
                            <p:childTnLst>
                              <p:par>
                                <p:cTn id="47" presetID="0" presetClass="path" presetSubtype="0" accel="50000" decel="50000" fill="hold" grpId="0" nodeType="afterEffect">
                                  <p:stCondLst>
                                    <p:cond delay="0"/>
                                  </p:stCondLst>
                                  <p:childTnLst>
                                    <p:animMotion origin="layout" path="M 2.77778E-7 0.01088 L 0.17483 0.01088 " pathEditMode="relative" rAng="0" ptsTypes="AA">
                                      <p:cBhvr>
                                        <p:cTn id="48" dur="500" fill="hold"/>
                                        <p:tgtEl>
                                          <p:spTgt spid="21"/>
                                        </p:tgtEl>
                                        <p:attrNameLst>
                                          <p:attrName>ppt_x</p:attrName>
                                          <p:attrName>ppt_y</p:attrName>
                                        </p:attrNameLst>
                                      </p:cBhvr>
                                      <p:rCtr x="8733" y="0"/>
                                    </p:animMotion>
                                  </p:childTnLst>
                                </p:cTn>
                              </p:par>
                              <p:par>
                                <p:cTn id="49" presetID="22" presetClass="exit" presetSubtype="8" fill="hold" nodeType="withEffect">
                                  <p:stCondLst>
                                    <p:cond delay="0"/>
                                  </p:stCondLst>
                                  <p:childTnLst>
                                    <p:animEffect transition="out" filter="wipe(left)">
                                      <p:cBhvr>
                                        <p:cTn id="50" dur="500"/>
                                        <p:tgtEl>
                                          <p:spTgt spid="16"/>
                                        </p:tgtEl>
                                      </p:cBhvr>
                                    </p:animEffect>
                                    <p:set>
                                      <p:cBhvr>
                                        <p:cTn id="51" dur="1" fill="hold">
                                          <p:stCondLst>
                                            <p:cond delay="499"/>
                                          </p:stCondLst>
                                        </p:cTn>
                                        <p:tgtEl>
                                          <p:spTgt spid="16"/>
                                        </p:tgtEl>
                                        <p:attrNameLst>
                                          <p:attrName>style.visibility</p:attrName>
                                        </p:attrNameLst>
                                      </p:cBhvr>
                                      <p:to>
                                        <p:strVal val="hidden"/>
                                      </p:to>
                                    </p:set>
                                  </p:childTnLst>
                                </p:cTn>
                              </p:par>
                              <p:par>
                                <p:cTn id="52" presetID="22" presetClass="exit" presetSubtype="8" fill="hold" grpId="3" nodeType="withEffect">
                                  <p:stCondLst>
                                    <p:cond delay="0"/>
                                  </p:stCondLst>
                                  <p:childTnLst>
                                    <p:animEffect transition="out" filter="wipe(left)">
                                      <p:cBhvr>
                                        <p:cTn id="53" dur="500"/>
                                        <p:tgtEl>
                                          <p:spTgt spid="35"/>
                                        </p:tgtEl>
                                      </p:cBhvr>
                                    </p:animEffect>
                                    <p:set>
                                      <p:cBhvr>
                                        <p:cTn id="54" dur="1" fill="hold">
                                          <p:stCondLst>
                                            <p:cond delay="499"/>
                                          </p:stCondLst>
                                        </p:cTn>
                                        <p:tgtEl>
                                          <p:spTgt spid="35"/>
                                        </p:tgtEl>
                                        <p:attrNameLst>
                                          <p:attrName>style.visibility</p:attrName>
                                        </p:attrNameLst>
                                      </p:cBhvr>
                                      <p:to>
                                        <p:strVal val="hidden"/>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24"/>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xit" presetSubtype="0" fill="hold" grpId="2" nodeType="clickEffect">
                                  <p:stCondLst>
                                    <p:cond delay="0"/>
                                  </p:stCondLst>
                                  <p:childTnLst>
                                    <p:set>
                                      <p:cBhvr>
                                        <p:cTn id="62" dur="1" fill="hold">
                                          <p:stCondLst>
                                            <p:cond delay="0"/>
                                          </p:stCondLst>
                                        </p:cTn>
                                        <p:tgtEl>
                                          <p:spTgt spid="23"/>
                                        </p:tgtEl>
                                        <p:attrNameLst>
                                          <p:attrName>style.visibility</p:attrName>
                                        </p:attrNameLst>
                                      </p:cBhvr>
                                      <p:to>
                                        <p:strVal val="hidden"/>
                                      </p:to>
                                    </p:set>
                                  </p:childTnLst>
                                </p:cTn>
                              </p:par>
                              <p:par>
                                <p:cTn id="63" presetID="1" presetClass="exit" presetSubtype="0" fill="hold" grpId="1" nodeType="withEffect">
                                  <p:stCondLst>
                                    <p:cond delay="0"/>
                                  </p:stCondLst>
                                  <p:childTnLst>
                                    <p:set>
                                      <p:cBhvr>
                                        <p:cTn id="64" dur="1" fill="hold">
                                          <p:stCondLst>
                                            <p:cond delay="0"/>
                                          </p:stCondLst>
                                        </p:cTn>
                                        <p:tgtEl>
                                          <p:spTgt spid="24"/>
                                        </p:tgtEl>
                                        <p:attrNameLst>
                                          <p:attrName>style.visibility</p:attrName>
                                        </p:attrNameLst>
                                      </p:cBhvr>
                                      <p:to>
                                        <p:strVal val="hidden"/>
                                      </p:to>
                                    </p:set>
                                  </p:childTnLst>
                                </p:cTn>
                              </p:par>
                              <p:par>
                                <p:cTn id="65" presetID="1" presetClass="exit" presetSubtype="0" fill="hold" grpId="2" nodeType="withEffect">
                                  <p:stCondLst>
                                    <p:cond delay="0"/>
                                  </p:stCondLst>
                                  <p:childTnLst>
                                    <p:set>
                                      <p:cBhvr>
                                        <p:cTn id="66" dur="1" fill="hold">
                                          <p:stCondLst>
                                            <p:cond delay="0"/>
                                          </p:stCondLst>
                                        </p:cTn>
                                        <p:tgtEl>
                                          <p:spTgt spid="2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1" grpId="1" animBg="1"/>
      <p:bldP spid="21" grpId="2" animBg="1"/>
      <p:bldP spid="23" grpId="0" animBg="1"/>
      <p:bldP spid="23" grpId="1" animBg="1"/>
      <p:bldP spid="23" grpId="2" animBg="1"/>
      <p:bldP spid="49" grpId="0" animBg="1"/>
      <p:bldP spid="50" grpId="0" animBg="1"/>
      <p:bldP spid="6" grpId="0" animBg="1"/>
      <p:bldP spid="24" grpId="0"/>
      <p:bldP spid="24" grpId="1"/>
      <p:bldP spid="25" grpId="0"/>
      <p:bldP spid="35" grpId="0"/>
      <p:bldP spid="35" grpId="1"/>
      <p:bldP spid="35" grpId="2"/>
      <p:bldP spid="35" grpId="3"/>
      <p:bldP spid="9" grpId="0" animBg="1"/>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ounded Rectangle 20"/>
          <p:cNvSpPr/>
          <p:nvPr/>
        </p:nvSpPr>
        <p:spPr>
          <a:xfrm>
            <a:off x="4091381" y="2920743"/>
            <a:ext cx="1341142" cy="574766"/>
          </a:xfrm>
          <a:prstGeom prst="roundRect">
            <a:avLst/>
          </a:prstGeom>
          <a:solidFill>
            <a:srgbClr val="431B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PUF Response</a:t>
            </a:r>
            <a:r>
              <a:rPr kumimoji="0" lang="en-US" sz="1800" b="1" i="0" u="none" strike="noStrike" kern="1200" cap="none" spc="0" normalizeH="0" baseline="-25000" noProof="0" dirty="0">
                <a:ln>
                  <a:noFill/>
                </a:ln>
                <a:solidFill>
                  <a:prstClr val="white"/>
                </a:solidFill>
                <a:effectLst/>
                <a:uLnTx/>
                <a:uFillTx/>
                <a:latin typeface="Calibri" panose="020F0502020204030204"/>
                <a:ea typeface="+mn-ea"/>
                <a:cs typeface="+mn-cs"/>
              </a:rPr>
              <a:t>0</a:t>
            </a:r>
          </a:p>
        </p:txBody>
      </p:sp>
      <p:sp>
        <p:nvSpPr>
          <p:cNvPr id="23" name="Rounded Rectangle 22"/>
          <p:cNvSpPr/>
          <p:nvPr/>
        </p:nvSpPr>
        <p:spPr>
          <a:xfrm>
            <a:off x="4094762" y="2905221"/>
            <a:ext cx="1341142" cy="574766"/>
          </a:xfrm>
          <a:prstGeom prst="roundRect">
            <a:avLst/>
          </a:prstGeom>
          <a:solidFill>
            <a:srgbClr val="431A6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PUF Response</a:t>
            </a:r>
            <a:r>
              <a:rPr kumimoji="0" lang="en-US" sz="1800" b="1" i="0" u="none" strike="noStrike" kern="1200" cap="none" spc="0" normalizeH="0" baseline="-25000" noProof="0" dirty="0">
                <a:ln>
                  <a:noFill/>
                </a:ln>
                <a:solidFill>
                  <a:prstClr val="white"/>
                </a:solidFill>
                <a:effectLst/>
                <a:uLnTx/>
                <a:uFillTx/>
                <a:latin typeface="Calibri" panose="020F0502020204030204"/>
                <a:ea typeface="+mn-ea"/>
                <a:cs typeface="+mn-cs"/>
              </a:rPr>
              <a:t>0</a:t>
            </a: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9" name="Rounded Rectangle 48"/>
          <p:cNvSpPr/>
          <p:nvPr/>
        </p:nvSpPr>
        <p:spPr>
          <a:xfrm>
            <a:off x="4086151" y="4067815"/>
            <a:ext cx="1341142" cy="574766"/>
          </a:xfrm>
          <a:prstGeom prst="roundRect">
            <a:avLst/>
          </a:prstGeom>
          <a:solidFill>
            <a:srgbClr val="8B71A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PUF </a:t>
            </a:r>
            <a:r>
              <a:rPr kumimoji="0" lang="en-US" sz="1800" b="1" i="0" u="none" strike="noStrike" kern="1200" cap="none" spc="0" normalizeH="0" baseline="0" noProof="0" dirty="0" err="1">
                <a:ln>
                  <a:noFill/>
                </a:ln>
                <a:solidFill>
                  <a:prstClr val="white"/>
                </a:solidFill>
                <a:effectLst/>
                <a:uLnTx/>
                <a:uFillTx/>
                <a:latin typeface="Calibri" panose="020F0502020204030204"/>
                <a:ea typeface="+mn-ea"/>
                <a:cs typeface="+mn-cs"/>
              </a:rPr>
              <a:t>Response</a:t>
            </a:r>
            <a:r>
              <a:rPr kumimoji="0" lang="en-US" sz="1800" b="1" i="0" u="none" strike="noStrike" kern="1200" cap="none" spc="0" normalizeH="0" baseline="-25000" noProof="0" dirty="0" err="1">
                <a:ln>
                  <a:noFill/>
                </a:ln>
                <a:solidFill>
                  <a:prstClr val="white"/>
                </a:solidFill>
                <a:effectLst/>
                <a:uLnTx/>
                <a:uFillTx/>
                <a:latin typeface="Calibri" panose="020F0502020204030204"/>
                <a:ea typeface="+mn-ea"/>
                <a:cs typeface="+mn-cs"/>
              </a:rPr>
              <a:t>N</a:t>
            </a: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0" name="Rounded Rectangle 49"/>
          <p:cNvSpPr/>
          <p:nvPr/>
        </p:nvSpPr>
        <p:spPr>
          <a:xfrm>
            <a:off x="4091381" y="3494279"/>
            <a:ext cx="1341142" cy="574766"/>
          </a:xfrm>
          <a:prstGeom prst="roundRect">
            <a:avLst/>
          </a:prstGeom>
          <a:solidFill>
            <a:srgbClr val="A144E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PUF Response</a:t>
            </a:r>
            <a:r>
              <a:rPr kumimoji="0" lang="en-US" sz="1800" b="1" i="0" u="none" strike="noStrike" kern="1200" cap="none" spc="0" normalizeH="0" baseline="-25000" noProof="0" dirty="0">
                <a:ln>
                  <a:noFill/>
                </a:ln>
                <a:solidFill>
                  <a:prstClr val="white"/>
                </a:solidFill>
                <a:effectLst/>
                <a:uLnTx/>
                <a:uFillTx/>
                <a:latin typeface="Calibri" panose="020F0502020204030204"/>
                <a:ea typeface="+mn-ea"/>
                <a:cs typeface="+mn-cs"/>
              </a:rPr>
              <a:t>1</a:t>
            </a: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lstStyle/>
          <a:p>
            <a:r>
              <a:rPr lang="en-US" b="1" dirty="0"/>
              <a:t>Effective PUF Characteristics</a:t>
            </a:r>
          </a:p>
        </p:txBody>
      </p:sp>
      <p:sp>
        <p:nvSpPr>
          <p:cNvPr id="6" name="Rectangle 5"/>
          <p:cNvSpPr/>
          <p:nvPr/>
        </p:nvSpPr>
        <p:spPr>
          <a:xfrm>
            <a:off x="236792" y="3267172"/>
            <a:ext cx="1776643" cy="1223263"/>
          </a:xfrm>
          <a:prstGeom prst="rect">
            <a:avLst/>
          </a:prstGeom>
          <a:solidFill>
            <a:srgbClr val="70AD4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charset="0"/>
                <a:ea typeface="Cambria" charset="0"/>
                <a:cs typeface="Cambria" charset="0"/>
              </a:rPr>
              <a:t>Trusted Device</a:t>
            </a:r>
          </a:p>
        </p:txBody>
      </p:sp>
      <p:cxnSp>
        <p:nvCxnSpPr>
          <p:cNvPr id="16" name="Straight Arrow Connector 15"/>
          <p:cNvCxnSpPr/>
          <p:nvPr/>
        </p:nvCxnSpPr>
        <p:spPr>
          <a:xfrm flipV="1">
            <a:off x="2095242" y="3237691"/>
            <a:ext cx="1698172" cy="287383"/>
          </a:xfrm>
          <a:prstGeom prst="straightConnector1">
            <a:avLst/>
          </a:prstGeom>
          <a:ln w="76200">
            <a:solidFill>
              <a:schemeClr val="accent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5" name="Rectangle 24"/>
          <p:cNvSpPr/>
          <p:nvPr/>
        </p:nvSpPr>
        <p:spPr>
          <a:xfrm>
            <a:off x="75991" y="739543"/>
            <a:ext cx="2991674"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charset="0"/>
                <a:ea typeface="Cambria" charset="0"/>
                <a:cs typeface="Cambria" charset="0"/>
              </a:rPr>
              <a:t>1. Repeatability</a:t>
            </a:r>
            <a:endParaRPr kumimoji="0" lang="en-US" sz="2400" b="0"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26" name="Rectangle 25"/>
          <p:cNvSpPr/>
          <p:nvPr/>
        </p:nvSpPr>
        <p:spPr>
          <a:xfrm>
            <a:off x="75991" y="1155011"/>
            <a:ext cx="2991674"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charset="0"/>
                <a:ea typeface="Cambria" charset="0"/>
                <a:cs typeface="Cambria" charset="0"/>
              </a:rPr>
              <a:t>2. Diffuseness</a:t>
            </a:r>
            <a:endParaRPr kumimoji="0" lang="en-US" sz="2400" b="0"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cxnSp>
        <p:nvCxnSpPr>
          <p:cNvPr id="30" name="Straight Arrow Connector 29"/>
          <p:cNvCxnSpPr/>
          <p:nvPr/>
        </p:nvCxnSpPr>
        <p:spPr>
          <a:xfrm flipV="1">
            <a:off x="2091142" y="3706329"/>
            <a:ext cx="1681144" cy="27504"/>
          </a:xfrm>
          <a:prstGeom prst="straightConnector1">
            <a:avLst/>
          </a:prstGeom>
          <a:ln w="76200">
            <a:solidFill>
              <a:schemeClr val="accent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2116370" y="4334781"/>
            <a:ext cx="1655916" cy="147952"/>
          </a:xfrm>
          <a:prstGeom prst="straightConnector1">
            <a:avLst/>
          </a:prstGeom>
          <a:ln w="76200">
            <a:solidFill>
              <a:schemeClr val="accent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3" name="TextBox 42"/>
          <p:cNvSpPr txBox="1"/>
          <p:nvPr/>
        </p:nvSpPr>
        <p:spPr>
          <a:xfrm rot="5400000">
            <a:off x="2972782" y="3637674"/>
            <a:ext cx="554960" cy="76944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150" normalizeH="0" baseline="0" noProof="0" dirty="0">
                <a:ln>
                  <a:noFill/>
                </a:ln>
                <a:solidFill>
                  <a:prstClr val="black"/>
                </a:solidFill>
                <a:effectLst/>
                <a:uLnTx/>
                <a:uFillTx/>
                <a:latin typeface="Calibri" panose="020F0502020204030204"/>
                <a:ea typeface="+mn-ea"/>
                <a:cs typeface="+mn-cs"/>
              </a:rPr>
              <a:t>...</a:t>
            </a:r>
          </a:p>
        </p:txBody>
      </p:sp>
      <p:sp>
        <p:nvSpPr>
          <p:cNvPr id="35" name="Rectangle 34"/>
          <p:cNvSpPr/>
          <p:nvPr/>
        </p:nvSpPr>
        <p:spPr>
          <a:xfrm rot="21009331">
            <a:off x="2273825" y="3058771"/>
            <a:ext cx="1340353"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mbria" charset="0"/>
                <a:ea typeface="Cambria" charset="0"/>
                <a:cs typeface="Cambria" charset="0"/>
              </a:rPr>
              <a:t>Challenge</a:t>
            </a:r>
            <a:r>
              <a:rPr kumimoji="0" lang="en-US" sz="1800" b="1" i="0" u="none" strike="noStrike" kern="1200" cap="none" spc="0" normalizeH="0" baseline="-25000" noProof="0">
                <a:ln>
                  <a:noFill/>
                </a:ln>
                <a:solidFill>
                  <a:prstClr val="black"/>
                </a:solidFill>
                <a:effectLst/>
                <a:uLnTx/>
                <a:uFillTx/>
                <a:latin typeface="Cambria" charset="0"/>
                <a:ea typeface="Cambria" charset="0"/>
                <a:cs typeface="Cambria" charset="0"/>
              </a:rPr>
              <a:t>0</a:t>
            </a:r>
            <a:endParaRPr kumimoji="0" lang="en-US" sz="1600" b="0"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36" name="Rectangle 35"/>
          <p:cNvSpPr/>
          <p:nvPr/>
        </p:nvSpPr>
        <p:spPr>
          <a:xfrm>
            <a:off x="2316461" y="3401763"/>
            <a:ext cx="1372690"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mbria" charset="0"/>
                <a:ea typeface="Cambria" charset="0"/>
                <a:cs typeface="Cambria" charset="0"/>
              </a:rPr>
              <a:t>Challenge</a:t>
            </a:r>
            <a:r>
              <a:rPr kumimoji="0" lang="en-US" sz="1800" b="1" i="0" u="none" strike="noStrike" kern="1200" cap="none" spc="0" normalizeH="0" baseline="-25000" noProof="0">
                <a:ln>
                  <a:noFill/>
                </a:ln>
                <a:solidFill>
                  <a:prstClr val="black"/>
                </a:solidFill>
                <a:effectLst/>
                <a:uLnTx/>
                <a:uFillTx/>
                <a:latin typeface="Cambria" charset="0"/>
                <a:ea typeface="Cambria" charset="0"/>
                <a:cs typeface="Cambria" charset="0"/>
              </a:rPr>
              <a:t>1</a:t>
            </a:r>
            <a:endParaRPr kumimoji="0" lang="en-US" sz="1600" b="0"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37" name="Rectangle 36"/>
          <p:cNvSpPr/>
          <p:nvPr/>
        </p:nvSpPr>
        <p:spPr>
          <a:xfrm rot="247902">
            <a:off x="2293543" y="4097450"/>
            <a:ext cx="1344978"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mbria" charset="0"/>
                <a:ea typeface="Cambria" charset="0"/>
                <a:cs typeface="Cambria" charset="0"/>
              </a:rPr>
              <a:t>Challenge</a:t>
            </a:r>
            <a:r>
              <a:rPr kumimoji="0" lang="en-US" sz="1800" b="1" i="0" u="none" strike="noStrike" kern="1200" cap="none" spc="0" normalizeH="0" baseline="-25000" noProof="0">
                <a:ln>
                  <a:noFill/>
                </a:ln>
                <a:solidFill>
                  <a:prstClr val="black"/>
                </a:solidFill>
                <a:effectLst/>
                <a:uLnTx/>
                <a:uFillTx/>
                <a:latin typeface="Cambria" charset="0"/>
                <a:ea typeface="Cambria" charset="0"/>
                <a:cs typeface="Cambria" charset="0"/>
              </a:rPr>
              <a:t>N</a:t>
            </a:r>
            <a:endParaRPr kumimoji="0" lang="en-US" sz="1600" b="0"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9" name="Rectangle 8"/>
          <p:cNvSpPr/>
          <p:nvPr/>
        </p:nvSpPr>
        <p:spPr>
          <a:xfrm>
            <a:off x="3938008" y="2905221"/>
            <a:ext cx="1654650" cy="1737360"/>
          </a:xfrm>
          <a:prstGeom prst="rect">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charset="0"/>
                <a:ea typeface="Cambria" charset="0"/>
                <a:cs typeface="Cambria" charset="0"/>
              </a:rPr>
              <a:t>DRAM</a:t>
            </a:r>
            <a:endParaRPr kumimoji="0" lang="en-US" sz="3200" b="1" i="0" u="none" strike="noStrike" kern="1200" cap="none" spc="0" normalizeH="0" baseline="-25000" noProof="0" dirty="0">
              <a:ln>
                <a:noFill/>
              </a:ln>
              <a:solidFill>
                <a:prstClr val="white"/>
              </a:solidFill>
              <a:effectLst/>
              <a:uLnTx/>
              <a:uFillTx/>
              <a:latin typeface="Cambria"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charset="0"/>
                <a:ea typeface="Cambria" charset="0"/>
                <a:cs typeface="Cambria" charset="0"/>
              </a:rPr>
              <a:t>Device 0</a:t>
            </a:r>
          </a:p>
        </p:txBody>
      </p:sp>
    </p:spTree>
    <p:extLst>
      <p:ext uri="{BB962C8B-B14F-4D97-AF65-F5344CB8AC3E}">
        <p14:creationId xmlns:p14="http://schemas.microsoft.com/office/powerpoint/2010/main" val="3999712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left)">
                                      <p:cBhvr>
                                        <p:cTn id="11" dur="500"/>
                                        <p:tgtEl>
                                          <p:spTgt spid="16"/>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35"/>
                                        </p:tgtEl>
                                        <p:attrNameLst>
                                          <p:attrName>style.visibility</p:attrName>
                                        </p:attrNameLst>
                                      </p:cBhvr>
                                      <p:to>
                                        <p:strVal val="visible"/>
                                      </p:to>
                                    </p:set>
                                    <p:animEffect transition="in" filter="wipe(left)">
                                      <p:cBhvr>
                                        <p:cTn id="14" dur="1000"/>
                                        <p:tgtEl>
                                          <p:spTgt spid="35"/>
                                        </p:tgtEl>
                                      </p:cBhvr>
                                    </p:animEffect>
                                  </p:childTnLst>
                                </p:cTn>
                              </p:par>
                              <p:par>
                                <p:cTn id="15" presetID="22" presetClass="entr" presetSubtype="8" fill="hold" nodeType="withEffect">
                                  <p:stCondLst>
                                    <p:cond delay="250"/>
                                  </p:stCondLst>
                                  <p:childTnLst>
                                    <p:set>
                                      <p:cBhvr>
                                        <p:cTn id="16" dur="1" fill="hold">
                                          <p:stCondLst>
                                            <p:cond delay="0"/>
                                          </p:stCondLst>
                                        </p:cTn>
                                        <p:tgtEl>
                                          <p:spTgt spid="30"/>
                                        </p:tgtEl>
                                        <p:attrNameLst>
                                          <p:attrName>style.visibility</p:attrName>
                                        </p:attrNameLst>
                                      </p:cBhvr>
                                      <p:to>
                                        <p:strVal val="visible"/>
                                      </p:to>
                                    </p:set>
                                    <p:animEffect transition="in" filter="wipe(left)">
                                      <p:cBhvr>
                                        <p:cTn id="17" dur="500"/>
                                        <p:tgtEl>
                                          <p:spTgt spid="30"/>
                                        </p:tgtEl>
                                      </p:cBhvr>
                                    </p:animEffect>
                                  </p:childTnLst>
                                </p:cTn>
                              </p:par>
                              <p:par>
                                <p:cTn id="18" presetID="22" presetClass="entr" presetSubtype="8" fill="hold" grpId="0" nodeType="withEffect">
                                  <p:stCondLst>
                                    <p:cond delay="250"/>
                                  </p:stCondLst>
                                  <p:childTnLst>
                                    <p:set>
                                      <p:cBhvr>
                                        <p:cTn id="19" dur="1" fill="hold">
                                          <p:stCondLst>
                                            <p:cond delay="0"/>
                                          </p:stCondLst>
                                        </p:cTn>
                                        <p:tgtEl>
                                          <p:spTgt spid="36"/>
                                        </p:tgtEl>
                                        <p:attrNameLst>
                                          <p:attrName>style.visibility</p:attrName>
                                        </p:attrNameLst>
                                      </p:cBhvr>
                                      <p:to>
                                        <p:strVal val="visible"/>
                                      </p:to>
                                    </p:set>
                                    <p:animEffect transition="in" filter="wipe(left)">
                                      <p:cBhvr>
                                        <p:cTn id="20" dur="1000"/>
                                        <p:tgtEl>
                                          <p:spTgt spid="36"/>
                                        </p:tgtEl>
                                      </p:cBhvr>
                                    </p:animEffect>
                                  </p:childTnLst>
                                </p:cTn>
                              </p:par>
                              <p:par>
                                <p:cTn id="21" presetID="22" presetClass="entr" presetSubtype="1" fill="hold" grpId="0" nodeType="withEffect">
                                  <p:stCondLst>
                                    <p:cond delay="500"/>
                                  </p:stCondLst>
                                  <p:childTnLst>
                                    <p:set>
                                      <p:cBhvr>
                                        <p:cTn id="22" dur="1" fill="hold">
                                          <p:stCondLst>
                                            <p:cond delay="0"/>
                                          </p:stCondLst>
                                        </p:cTn>
                                        <p:tgtEl>
                                          <p:spTgt spid="43"/>
                                        </p:tgtEl>
                                        <p:attrNameLst>
                                          <p:attrName>style.visibility</p:attrName>
                                        </p:attrNameLst>
                                      </p:cBhvr>
                                      <p:to>
                                        <p:strVal val="visible"/>
                                      </p:to>
                                    </p:set>
                                    <p:animEffect transition="in" filter="wipe(up)">
                                      <p:cBhvr>
                                        <p:cTn id="23" dur="500"/>
                                        <p:tgtEl>
                                          <p:spTgt spid="43"/>
                                        </p:tgtEl>
                                      </p:cBhvr>
                                    </p:animEffect>
                                  </p:childTnLst>
                                </p:cTn>
                              </p:par>
                              <p:par>
                                <p:cTn id="24" presetID="22" presetClass="entr" presetSubtype="8" fill="hold" nodeType="withEffect">
                                  <p:stCondLst>
                                    <p:cond delay="750"/>
                                  </p:stCondLst>
                                  <p:childTnLst>
                                    <p:set>
                                      <p:cBhvr>
                                        <p:cTn id="25" dur="1" fill="hold">
                                          <p:stCondLst>
                                            <p:cond delay="0"/>
                                          </p:stCondLst>
                                        </p:cTn>
                                        <p:tgtEl>
                                          <p:spTgt spid="41"/>
                                        </p:tgtEl>
                                        <p:attrNameLst>
                                          <p:attrName>style.visibility</p:attrName>
                                        </p:attrNameLst>
                                      </p:cBhvr>
                                      <p:to>
                                        <p:strVal val="visible"/>
                                      </p:to>
                                    </p:set>
                                    <p:animEffect transition="in" filter="wipe(left)">
                                      <p:cBhvr>
                                        <p:cTn id="26" dur="500"/>
                                        <p:tgtEl>
                                          <p:spTgt spid="41"/>
                                        </p:tgtEl>
                                      </p:cBhvr>
                                    </p:animEffect>
                                  </p:childTnLst>
                                </p:cTn>
                              </p:par>
                              <p:par>
                                <p:cTn id="27" presetID="22" presetClass="entr" presetSubtype="8" fill="hold" grpId="0" nodeType="withEffect">
                                  <p:stCondLst>
                                    <p:cond delay="750"/>
                                  </p:stCondLst>
                                  <p:childTnLst>
                                    <p:set>
                                      <p:cBhvr>
                                        <p:cTn id="28" dur="1" fill="hold">
                                          <p:stCondLst>
                                            <p:cond delay="0"/>
                                          </p:stCondLst>
                                        </p:cTn>
                                        <p:tgtEl>
                                          <p:spTgt spid="37"/>
                                        </p:tgtEl>
                                        <p:attrNameLst>
                                          <p:attrName>style.visibility</p:attrName>
                                        </p:attrNameLst>
                                      </p:cBhvr>
                                      <p:to>
                                        <p:strVal val="visible"/>
                                      </p:to>
                                    </p:set>
                                    <p:animEffect transition="in" filter="wipe(left)">
                                      <p:cBhvr>
                                        <p:cTn id="29" dur="1000"/>
                                        <p:tgtEl>
                                          <p:spTgt spid="37"/>
                                        </p:tgtEl>
                                      </p:cBhvr>
                                    </p:animEffect>
                                  </p:childTnLst>
                                </p:cTn>
                              </p:par>
                              <p:par>
                                <p:cTn id="30" presetID="1" presetClass="entr" presetSubtype="0" fill="hold" grpId="0" nodeType="withEffect">
                                  <p:stCondLst>
                                    <p:cond delay="0"/>
                                  </p:stCondLst>
                                  <p:childTnLst>
                                    <p:set>
                                      <p:cBhvr>
                                        <p:cTn id="31" dur="1" fill="hold">
                                          <p:stCondLst>
                                            <p:cond delay="0"/>
                                          </p:stCondLst>
                                        </p:cTn>
                                        <p:tgtEl>
                                          <p:spTgt spid="23"/>
                                        </p:tgtEl>
                                        <p:attrNameLst>
                                          <p:attrName>style.visibility</p:attrName>
                                        </p:attrNameLst>
                                      </p:cBhvr>
                                      <p:to>
                                        <p:strVal val="visible"/>
                                      </p:to>
                                    </p:set>
                                  </p:childTnLst>
                                </p:cTn>
                              </p:par>
                              <p:par>
                                <p:cTn id="32" presetID="0" presetClass="path" presetSubtype="0" accel="50000" decel="50000" fill="hold" grpId="1" nodeType="withEffect">
                                  <p:stCondLst>
                                    <p:cond delay="0"/>
                                  </p:stCondLst>
                                  <p:childTnLst>
                                    <p:animMotion origin="layout" path="M 3.05556E-6 7.40741E-7 L 0.17795 0.00139 " pathEditMode="relative" rAng="0" ptsTypes="AA">
                                      <p:cBhvr>
                                        <p:cTn id="33" dur="1000" fill="hold"/>
                                        <p:tgtEl>
                                          <p:spTgt spid="23"/>
                                        </p:tgtEl>
                                        <p:attrNameLst>
                                          <p:attrName>ppt_x</p:attrName>
                                          <p:attrName>ppt_y</p:attrName>
                                        </p:attrNameLst>
                                      </p:cBhvr>
                                      <p:rCtr x="8889" y="69"/>
                                    </p:animMotion>
                                  </p:childTnLst>
                                </p:cTn>
                              </p:par>
                              <p:par>
                                <p:cTn id="34" presetID="0" presetClass="path" presetSubtype="0" accel="50000" decel="50000" fill="hold" grpId="0" nodeType="withEffect">
                                  <p:stCondLst>
                                    <p:cond delay="250"/>
                                  </p:stCondLst>
                                  <p:childTnLst>
                                    <p:animMotion origin="layout" path="M 2.77778E-7 1.11111E-6 L 0.17795 -0.0007 " pathEditMode="relative" rAng="0" ptsTypes="AA">
                                      <p:cBhvr>
                                        <p:cTn id="35" dur="1000" fill="hold"/>
                                        <p:tgtEl>
                                          <p:spTgt spid="50"/>
                                        </p:tgtEl>
                                        <p:attrNameLst>
                                          <p:attrName>ppt_x</p:attrName>
                                          <p:attrName>ppt_y</p:attrName>
                                        </p:attrNameLst>
                                      </p:cBhvr>
                                      <p:rCtr x="8889" y="-46"/>
                                    </p:animMotion>
                                  </p:childTnLst>
                                </p:cTn>
                              </p:par>
                              <p:par>
                                <p:cTn id="36" presetID="0" presetClass="path" presetSubtype="0" accel="50000" decel="50000" fill="hold" grpId="0" nodeType="withEffect">
                                  <p:stCondLst>
                                    <p:cond delay="750"/>
                                  </p:stCondLst>
                                  <p:childTnLst>
                                    <p:animMotion origin="layout" path="M 1.11111E-6 -3.7037E-6 L 0.17969 0.00301 " pathEditMode="relative" rAng="0" ptsTypes="AA">
                                      <p:cBhvr>
                                        <p:cTn id="37" dur="1000" fill="hold"/>
                                        <p:tgtEl>
                                          <p:spTgt spid="49"/>
                                        </p:tgtEl>
                                        <p:attrNameLst>
                                          <p:attrName>ppt_x</p:attrName>
                                          <p:attrName>ppt_y</p:attrName>
                                        </p:attrNameLst>
                                      </p:cBhvr>
                                      <p:rCtr x="8976" y="13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3" grpId="1" animBg="1"/>
      <p:bldP spid="49" grpId="0" animBg="1"/>
      <p:bldP spid="50" grpId="0" animBg="1"/>
      <p:bldP spid="26" grpId="0"/>
      <p:bldP spid="43" grpId="0"/>
      <p:bldP spid="35" grpId="0"/>
      <p:bldP spid="36" grpId="0"/>
      <p:bldP spid="37" grpId="0"/>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ounded Rectangle 20"/>
          <p:cNvSpPr/>
          <p:nvPr/>
        </p:nvSpPr>
        <p:spPr>
          <a:xfrm>
            <a:off x="4091381" y="2920743"/>
            <a:ext cx="1341142" cy="574766"/>
          </a:xfrm>
          <a:prstGeom prst="roundRect">
            <a:avLst/>
          </a:prstGeom>
          <a:solidFill>
            <a:srgbClr val="431B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PUF Response</a:t>
            </a:r>
            <a:r>
              <a:rPr kumimoji="0" lang="en-US" sz="1800" b="1" i="0" u="none" strike="noStrike" kern="1200" cap="none" spc="0" normalizeH="0" baseline="-25000" noProof="0" dirty="0">
                <a:ln>
                  <a:noFill/>
                </a:ln>
                <a:solidFill>
                  <a:prstClr val="white"/>
                </a:solidFill>
                <a:effectLst/>
                <a:uLnTx/>
                <a:uFillTx/>
                <a:latin typeface="Calibri" panose="020F0502020204030204"/>
                <a:ea typeface="+mn-ea"/>
                <a:cs typeface="+mn-cs"/>
              </a:rPr>
              <a:t>0</a:t>
            </a:r>
          </a:p>
        </p:txBody>
      </p:sp>
      <p:sp>
        <p:nvSpPr>
          <p:cNvPr id="23" name="Rounded Rectangle 22"/>
          <p:cNvSpPr/>
          <p:nvPr/>
        </p:nvSpPr>
        <p:spPr>
          <a:xfrm>
            <a:off x="4094762" y="2905221"/>
            <a:ext cx="1341142" cy="574766"/>
          </a:xfrm>
          <a:prstGeom prst="roundRect">
            <a:avLst/>
          </a:prstGeom>
          <a:solidFill>
            <a:srgbClr val="431A6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PUF Response</a:t>
            </a:r>
            <a:r>
              <a:rPr kumimoji="0" lang="en-US" sz="1800" b="1" i="0" u="none" strike="noStrike" kern="1200" cap="none" spc="0" normalizeH="0" baseline="-25000" noProof="0" dirty="0">
                <a:ln>
                  <a:noFill/>
                </a:ln>
                <a:solidFill>
                  <a:prstClr val="white"/>
                </a:solidFill>
                <a:effectLst/>
                <a:uLnTx/>
                <a:uFillTx/>
                <a:latin typeface="Calibri" panose="020F0502020204030204"/>
                <a:ea typeface="+mn-ea"/>
                <a:cs typeface="+mn-cs"/>
              </a:rPr>
              <a:t>0</a:t>
            </a: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9" name="Rounded Rectangle 48"/>
          <p:cNvSpPr/>
          <p:nvPr/>
        </p:nvSpPr>
        <p:spPr>
          <a:xfrm>
            <a:off x="4086151" y="4067815"/>
            <a:ext cx="1341142" cy="574766"/>
          </a:xfrm>
          <a:prstGeom prst="roundRect">
            <a:avLst/>
          </a:prstGeom>
          <a:solidFill>
            <a:srgbClr val="8B71A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PUF </a:t>
            </a:r>
            <a:r>
              <a:rPr kumimoji="0" lang="en-US" sz="1800" b="1" i="0" u="none" strike="noStrike" kern="1200" cap="none" spc="0" normalizeH="0" baseline="0" noProof="0" dirty="0" err="1">
                <a:ln>
                  <a:noFill/>
                </a:ln>
                <a:solidFill>
                  <a:prstClr val="white"/>
                </a:solidFill>
                <a:effectLst/>
                <a:uLnTx/>
                <a:uFillTx/>
                <a:latin typeface="Calibri" panose="020F0502020204030204"/>
                <a:ea typeface="+mn-ea"/>
                <a:cs typeface="+mn-cs"/>
              </a:rPr>
              <a:t>Response</a:t>
            </a:r>
            <a:r>
              <a:rPr kumimoji="0" lang="en-US" sz="1800" b="1" i="0" u="none" strike="noStrike" kern="1200" cap="none" spc="0" normalizeH="0" baseline="-25000" noProof="0" dirty="0" err="1">
                <a:ln>
                  <a:noFill/>
                </a:ln>
                <a:solidFill>
                  <a:prstClr val="white"/>
                </a:solidFill>
                <a:effectLst/>
                <a:uLnTx/>
                <a:uFillTx/>
                <a:latin typeface="Calibri" panose="020F0502020204030204"/>
                <a:ea typeface="+mn-ea"/>
                <a:cs typeface="+mn-cs"/>
              </a:rPr>
              <a:t>N</a:t>
            </a: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0" name="Rounded Rectangle 49"/>
          <p:cNvSpPr/>
          <p:nvPr/>
        </p:nvSpPr>
        <p:spPr>
          <a:xfrm>
            <a:off x="4091381" y="3494279"/>
            <a:ext cx="1341142" cy="574766"/>
          </a:xfrm>
          <a:prstGeom prst="roundRect">
            <a:avLst/>
          </a:prstGeom>
          <a:solidFill>
            <a:srgbClr val="A144E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PUF Response</a:t>
            </a:r>
            <a:r>
              <a:rPr kumimoji="0" lang="en-US" sz="1800" b="1" i="0" u="none" strike="noStrike" kern="1200" cap="none" spc="0" normalizeH="0" baseline="-25000" noProof="0" dirty="0">
                <a:ln>
                  <a:noFill/>
                </a:ln>
                <a:solidFill>
                  <a:prstClr val="white"/>
                </a:solidFill>
                <a:effectLst/>
                <a:uLnTx/>
                <a:uFillTx/>
                <a:latin typeface="Calibri" panose="020F0502020204030204"/>
                <a:ea typeface="+mn-ea"/>
                <a:cs typeface="+mn-cs"/>
              </a:rPr>
              <a:t>1</a:t>
            </a: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2" name="Rounded Rectangle 51"/>
          <p:cNvSpPr/>
          <p:nvPr/>
        </p:nvSpPr>
        <p:spPr>
          <a:xfrm>
            <a:off x="5660718" y="1211210"/>
            <a:ext cx="3402896" cy="1403698"/>
          </a:xfrm>
          <a:prstGeom prst="roundRect">
            <a:avLst/>
          </a:prstGeom>
          <a:solidFill>
            <a:schemeClr val="accent4">
              <a:lumMod val="60000"/>
              <a:lumOff val="40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lstStyle/>
          <a:p>
            <a:r>
              <a:rPr lang="en-US" b="1" dirty="0"/>
              <a:t>Effective PUF Characteristics</a:t>
            </a:r>
          </a:p>
        </p:txBody>
      </p:sp>
      <p:sp>
        <p:nvSpPr>
          <p:cNvPr id="6" name="Rectangle 5"/>
          <p:cNvSpPr/>
          <p:nvPr/>
        </p:nvSpPr>
        <p:spPr>
          <a:xfrm>
            <a:off x="236792" y="3267172"/>
            <a:ext cx="1776643" cy="1223263"/>
          </a:xfrm>
          <a:prstGeom prst="rect">
            <a:avLst/>
          </a:prstGeom>
          <a:solidFill>
            <a:srgbClr val="70AD4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charset="0"/>
                <a:ea typeface="Cambria" charset="0"/>
                <a:cs typeface="Cambria" charset="0"/>
              </a:rPr>
              <a:t>Trusted Device</a:t>
            </a:r>
          </a:p>
        </p:txBody>
      </p:sp>
      <p:cxnSp>
        <p:nvCxnSpPr>
          <p:cNvPr id="16" name="Straight Arrow Connector 15"/>
          <p:cNvCxnSpPr/>
          <p:nvPr/>
        </p:nvCxnSpPr>
        <p:spPr>
          <a:xfrm flipV="1">
            <a:off x="2095242" y="3237691"/>
            <a:ext cx="1698172" cy="287383"/>
          </a:xfrm>
          <a:prstGeom prst="straightConnector1">
            <a:avLst/>
          </a:prstGeom>
          <a:ln w="76200">
            <a:solidFill>
              <a:schemeClr val="accent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5" name="Rectangle 24"/>
          <p:cNvSpPr/>
          <p:nvPr/>
        </p:nvSpPr>
        <p:spPr>
          <a:xfrm>
            <a:off x="75991" y="739543"/>
            <a:ext cx="2991674"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charset="0"/>
                <a:ea typeface="Cambria" charset="0"/>
                <a:cs typeface="Cambria" charset="0"/>
              </a:rPr>
              <a:t>1. Repeatability</a:t>
            </a:r>
            <a:endParaRPr kumimoji="0" lang="en-US" sz="2400" b="0"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26" name="Rectangle 25"/>
          <p:cNvSpPr/>
          <p:nvPr/>
        </p:nvSpPr>
        <p:spPr>
          <a:xfrm>
            <a:off x="75991" y="1155011"/>
            <a:ext cx="2991674"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charset="0"/>
                <a:ea typeface="Cambria" charset="0"/>
                <a:cs typeface="Cambria" charset="0"/>
              </a:rPr>
              <a:t>2. Diffuseness</a:t>
            </a:r>
            <a:endParaRPr kumimoji="0" lang="en-US" sz="2400" b="0"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27" name="Rectangle 26"/>
          <p:cNvSpPr/>
          <p:nvPr/>
        </p:nvSpPr>
        <p:spPr>
          <a:xfrm>
            <a:off x="75991" y="1567320"/>
            <a:ext cx="3821073"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charset="0"/>
                <a:ea typeface="Cambria" charset="0"/>
                <a:cs typeface="Cambria" charset="0"/>
              </a:rPr>
              <a:t>3. Uniform Randomness</a:t>
            </a:r>
            <a:endParaRPr kumimoji="0" lang="en-US" sz="2400" b="0"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cxnSp>
        <p:nvCxnSpPr>
          <p:cNvPr id="30" name="Straight Arrow Connector 29"/>
          <p:cNvCxnSpPr/>
          <p:nvPr/>
        </p:nvCxnSpPr>
        <p:spPr>
          <a:xfrm flipV="1">
            <a:off x="2091142" y="3706329"/>
            <a:ext cx="1681144" cy="27504"/>
          </a:xfrm>
          <a:prstGeom prst="straightConnector1">
            <a:avLst/>
          </a:prstGeom>
          <a:ln w="76200">
            <a:solidFill>
              <a:schemeClr val="accent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2116370" y="4334781"/>
            <a:ext cx="1655916" cy="147952"/>
          </a:xfrm>
          <a:prstGeom prst="straightConnector1">
            <a:avLst/>
          </a:prstGeom>
          <a:ln w="76200">
            <a:solidFill>
              <a:schemeClr val="accent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3" name="TextBox 42"/>
          <p:cNvSpPr txBox="1"/>
          <p:nvPr/>
        </p:nvSpPr>
        <p:spPr>
          <a:xfrm rot="5400000">
            <a:off x="2972782" y="3637674"/>
            <a:ext cx="554960" cy="76944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150" normalizeH="0" baseline="0" noProof="0" dirty="0">
                <a:ln>
                  <a:noFill/>
                </a:ln>
                <a:solidFill>
                  <a:prstClr val="black"/>
                </a:solidFill>
                <a:effectLst/>
                <a:uLnTx/>
                <a:uFillTx/>
                <a:latin typeface="Calibri" panose="020F0502020204030204"/>
                <a:ea typeface="+mn-ea"/>
                <a:cs typeface="+mn-cs"/>
              </a:rPr>
              <a:t>...</a:t>
            </a:r>
          </a:p>
        </p:txBody>
      </p:sp>
      <p:sp>
        <p:nvSpPr>
          <p:cNvPr id="51" name="TextBox 50"/>
          <p:cNvSpPr txBox="1"/>
          <p:nvPr/>
        </p:nvSpPr>
        <p:spPr>
          <a:xfrm>
            <a:off x="5756673" y="1312895"/>
            <a:ext cx="3306940"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Cambria" charset="0"/>
                <a:ea typeface="Cambria" charset="0"/>
                <a:cs typeface="Cambria" charset="0"/>
              </a:rPr>
              <a:t>Cannot</a:t>
            </a:r>
            <a:r>
              <a:rPr kumimoji="0" lang="en-US" sz="2400" b="1" i="0" u="none" strike="noStrike" kern="1200" cap="none" spc="0" normalizeH="0" baseline="0" noProof="0" dirty="0">
                <a:ln>
                  <a:noFill/>
                </a:ln>
                <a:solidFill>
                  <a:prstClr val="black"/>
                </a:solidFill>
                <a:effectLst/>
                <a:uLnTx/>
                <a:uFillTx/>
                <a:latin typeface="Cambria" charset="0"/>
                <a:ea typeface="Cambria" charset="0"/>
                <a:cs typeface="Cambria" charset="0"/>
              </a:rPr>
              <a:t> use multiple challenge-response pairs to guess another </a:t>
            </a:r>
          </a:p>
        </p:txBody>
      </p:sp>
      <p:sp>
        <p:nvSpPr>
          <p:cNvPr id="35" name="Rectangle 34"/>
          <p:cNvSpPr/>
          <p:nvPr/>
        </p:nvSpPr>
        <p:spPr>
          <a:xfrm rot="21009331">
            <a:off x="2273825" y="3058771"/>
            <a:ext cx="1340353"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mbria" charset="0"/>
                <a:ea typeface="Cambria" charset="0"/>
                <a:cs typeface="Cambria" charset="0"/>
              </a:rPr>
              <a:t>Challenge</a:t>
            </a:r>
            <a:r>
              <a:rPr kumimoji="0" lang="en-US" sz="1800" b="1" i="0" u="none" strike="noStrike" kern="1200" cap="none" spc="0" normalizeH="0" baseline="-25000" noProof="0">
                <a:ln>
                  <a:noFill/>
                </a:ln>
                <a:solidFill>
                  <a:prstClr val="black"/>
                </a:solidFill>
                <a:effectLst/>
                <a:uLnTx/>
                <a:uFillTx/>
                <a:latin typeface="Cambria" charset="0"/>
                <a:ea typeface="Cambria" charset="0"/>
                <a:cs typeface="Cambria" charset="0"/>
              </a:rPr>
              <a:t>0</a:t>
            </a:r>
            <a:endParaRPr kumimoji="0" lang="en-US" sz="1600" b="0"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36" name="Rectangle 35"/>
          <p:cNvSpPr/>
          <p:nvPr/>
        </p:nvSpPr>
        <p:spPr>
          <a:xfrm>
            <a:off x="2316461" y="3401763"/>
            <a:ext cx="1372690"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mbria" charset="0"/>
                <a:ea typeface="Cambria" charset="0"/>
                <a:cs typeface="Cambria" charset="0"/>
              </a:rPr>
              <a:t>Challenge</a:t>
            </a:r>
            <a:r>
              <a:rPr kumimoji="0" lang="en-US" sz="1800" b="1" i="0" u="none" strike="noStrike" kern="1200" cap="none" spc="0" normalizeH="0" baseline="-25000" noProof="0">
                <a:ln>
                  <a:noFill/>
                </a:ln>
                <a:solidFill>
                  <a:prstClr val="black"/>
                </a:solidFill>
                <a:effectLst/>
                <a:uLnTx/>
                <a:uFillTx/>
                <a:latin typeface="Cambria" charset="0"/>
                <a:ea typeface="Cambria" charset="0"/>
                <a:cs typeface="Cambria" charset="0"/>
              </a:rPr>
              <a:t>1</a:t>
            </a:r>
            <a:endParaRPr kumimoji="0" lang="en-US" sz="1600" b="0"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37" name="Rectangle 36"/>
          <p:cNvSpPr/>
          <p:nvPr/>
        </p:nvSpPr>
        <p:spPr>
          <a:xfrm rot="247902">
            <a:off x="2293543" y="4097450"/>
            <a:ext cx="1344978"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mbria" charset="0"/>
                <a:ea typeface="Cambria" charset="0"/>
                <a:cs typeface="Cambria" charset="0"/>
              </a:rPr>
              <a:t>Challenge</a:t>
            </a:r>
            <a:r>
              <a:rPr kumimoji="0" lang="en-US" sz="1800" b="1" i="0" u="none" strike="noStrike" kern="1200" cap="none" spc="0" normalizeH="0" baseline="-25000" noProof="0">
                <a:ln>
                  <a:noFill/>
                </a:ln>
                <a:solidFill>
                  <a:prstClr val="black"/>
                </a:solidFill>
                <a:effectLst/>
                <a:uLnTx/>
                <a:uFillTx/>
                <a:latin typeface="Cambria" charset="0"/>
                <a:ea typeface="Cambria" charset="0"/>
                <a:cs typeface="Cambria" charset="0"/>
              </a:rPr>
              <a:t>N</a:t>
            </a:r>
            <a:endParaRPr kumimoji="0" lang="en-US" sz="1600" b="0"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34" name="Rounded Rectangle 33"/>
          <p:cNvSpPr/>
          <p:nvPr/>
        </p:nvSpPr>
        <p:spPr>
          <a:xfrm>
            <a:off x="4243781" y="3073143"/>
            <a:ext cx="1341142" cy="574766"/>
          </a:xfrm>
          <a:prstGeom prst="roundRect">
            <a:avLst/>
          </a:prstGeom>
          <a:solidFill>
            <a:srgbClr val="431B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PUF Response</a:t>
            </a:r>
            <a:r>
              <a:rPr kumimoji="0" lang="en-US" sz="1800" b="1" i="0" u="none" strike="noStrike" kern="1200" cap="none" spc="0" normalizeH="0" baseline="-25000" noProof="0" dirty="0">
                <a:ln>
                  <a:noFill/>
                </a:ln>
                <a:solidFill>
                  <a:prstClr val="white"/>
                </a:solidFill>
                <a:effectLst/>
                <a:uLnTx/>
                <a:uFillTx/>
                <a:latin typeface="Calibri" panose="020F0502020204030204"/>
                <a:ea typeface="+mn-ea"/>
                <a:cs typeface="+mn-cs"/>
              </a:rPr>
              <a:t>0</a:t>
            </a:r>
          </a:p>
        </p:txBody>
      </p:sp>
      <p:sp>
        <p:nvSpPr>
          <p:cNvPr id="38" name="Rounded Rectangle 37"/>
          <p:cNvSpPr/>
          <p:nvPr/>
        </p:nvSpPr>
        <p:spPr>
          <a:xfrm>
            <a:off x="4097262" y="2892731"/>
            <a:ext cx="1341142" cy="574766"/>
          </a:xfrm>
          <a:prstGeom prst="roundRect">
            <a:avLst/>
          </a:prstGeom>
          <a:solidFill>
            <a:srgbClr val="431A6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PUF Response</a:t>
            </a:r>
            <a:r>
              <a:rPr kumimoji="0" lang="en-US" sz="1800" b="1" i="0" u="none" strike="noStrike" kern="1200" cap="none" spc="0" normalizeH="0" baseline="-25000" noProof="0" dirty="0">
                <a:ln>
                  <a:noFill/>
                </a:ln>
                <a:solidFill>
                  <a:prstClr val="white"/>
                </a:solidFill>
                <a:effectLst/>
                <a:uLnTx/>
                <a:uFillTx/>
                <a:latin typeface="Calibri" panose="020F0502020204030204"/>
                <a:ea typeface="+mn-ea"/>
                <a:cs typeface="+mn-cs"/>
              </a:rPr>
              <a:t>0</a:t>
            </a: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2" name="Rounded Rectangle 41"/>
          <p:cNvSpPr/>
          <p:nvPr/>
        </p:nvSpPr>
        <p:spPr>
          <a:xfrm>
            <a:off x="4088651" y="4055325"/>
            <a:ext cx="1341142" cy="574766"/>
          </a:xfrm>
          <a:prstGeom prst="roundRect">
            <a:avLst/>
          </a:prstGeom>
          <a:solidFill>
            <a:srgbClr val="8B71A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PUF </a:t>
            </a:r>
            <a:r>
              <a:rPr kumimoji="0" lang="en-US" sz="1800" b="1" i="0" u="none" strike="noStrike" kern="1200" cap="none" spc="0" normalizeH="0" baseline="0" noProof="0" dirty="0" err="1">
                <a:ln>
                  <a:noFill/>
                </a:ln>
                <a:solidFill>
                  <a:prstClr val="white"/>
                </a:solidFill>
                <a:effectLst/>
                <a:uLnTx/>
                <a:uFillTx/>
                <a:latin typeface="Calibri" panose="020F0502020204030204"/>
                <a:ea typeface="+mn-ea"/>
                <a:cs typeface="+mn-cs"/>
              </a:rPr>
              <a:t>Response</a:t>
            </a:r>
            <a:r>
              <a:rPr kumimoji="0" lang="en-US" sz="1800" b="1" i="0" u="none" strike="noStrike" kern="1200" cap="none" spc="0" normalizeH="0" baseline="-25000" noProof="0" dirty="0" err="1">
                <a:ln>
                  <a:noFill/>
                </a:ln>
                <a:solidFill>
                  <a:prstClr val="white"/>
                </a:solidFill>
                <a:effectLst/>
                <a:uLnTx/>
                <a:uFillTx/>
                <a:latin typeface="Calibri" panose="020F0502020204030204"/>
                <a:ea typeface="+mn-ea"/>
                <a:cs typeface="+mn-cs"/>
              </a:rPr>
              <a:t>N</a:t>
            </a: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4" name="Rounded Rectangle 43"/>
          <p:cNvSpPr/>
          <p:nvPr/>
        </p:nvSpPr>
        <p:spPr>
          <a:xfrm>
            <a:off x="4093881" y="3481789"/>
            <a:ext cx="1341142" cy="574766"/>
          </a:xfrm>
          <a:prstGeom prst="roundRect">
            <a:avLst/>
          </a:prstGeom>
          <a:solidFill>
            <a:srgbClr val="A144E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PUF Response</a:t>
            </a:r>
            <a:r>
              <a:rPr kumimoji="0" lang="en-US" sz="1800" b="1" i="0" u="none" strike="noStrike" kern="1200" cap="none" spc="0" normalizeH="0" baseline="-25000" noProof="0" dirty="0">
                <a:ln>
                  <a:noFill/>
                </a:ln>
                <a:solidFill>
                  <a:prstClr val="white"/>
                </a:solidFill>
                <a:effectLst/>
                <a:uLnTx/>
                <a:uFillTx/>
                <a:latin typeface="Calibri" panose="020F0502020204030204"/>
                <a:ea typeface="+mn-ea"/>
                <a:cs typeface="+mn-cs"/>
              </a:rPr>
              <a:t>1</a:t>
            </a: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Rectangle 8"/>
          <p:cNvSpPr/>
          <p:nvPr/>
        </p:nvSpPr>
        <p:spPr>
          <a:xfrm>
            <a:off x="3938008" y="2905221"/>
            <a:ext cx="1654650" cy="1737360"/>
          </a:xfrm>
          <a:prstGeom prst="rect">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charset="0"/>
                <a:ea typeface="Cambria" charset="0"/>
                <a:cs typeface="Cambria" charset="0"/>
              </a:rPr>
              <a:t>DRAM</a:t>
            </a:r>
            <a:endParaRPr kumimoji="0" lang="en-US" sz="3200" b="1" i="0" u="none" strike="noStrike" kern="1200" cap="none" spc="0" normalizeH="0" baseline="-25000" noProof="0" dirty="0">
              <a:ln>
                <a:noFill/>
              </a:ln>
              <a:solidFill>
                <a:prstClr val="white"/>
              </a:solidFill>
              <a:effectLst/>
              <a:uLnTx/>
              <a:uFillTx/>
              <a:latin typeface="Cambria"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charset="0"/>
                <a:ea typeface="Cambria" charset="0"/>
                <a:cs typeface="Cambria" charset="0"/>
              </a:rPr>
              <a:t>Device 0</a:t>
            </a:r>
          </a:p>
        </p:txBody>
      </p:sp>
    </p:spTree>
    <p:extLst>
      <p:ext uri="{BB962C8B-B14F-4D97-AF65-F5344CB8AC3E}">
        <p14:creationId xmlns:p14="http://schemas.microsoft.com/office/powerpoint/2010/main" val="427816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50000" decel="50000" fill="hold" grpId="1" nodeType="withEffect">
                                  <p:stCondLst>
                                    <p:cond delay="0"/>
                                  </p:stCondLst>
                                  <p:childTnLst>
                                    <p:animMotion origin="layout" path="M -4.16667E-6 2.59259E-6 L 0.17796 0.00139 " pathEditMode="relative" rAng="0" ptsTypes="AA">
                                      <p:cBhvr>
                                        <p:cTn id="6" dur="10" fill="hold"/>
                                        <p:tgtEl>
                                          <p:spTgt spid="38"/>
                                        </p:tgtEl>
                                        <p:attrNameLst>
                                          <p:attrName>ppt_x</p:attrName>
                                          <p:attrName>ppt_y</p:attrName>
                                        </p:attrNameLst>
                                      </p:cBhvr>
                                      <p:rCtr x="8889" y="69"/>
                                    </p:animMotion>
                                  </p:childTnLst>
                                </p:cTn>
                              </p:par>
                              <p:par>
                                <p:cTn id="7" presetID="0" presetClass="path" presetSubtype="0" accel="50000" decel="50000" fill="hold" grpId="0" nodeType="withEffect">
                                  <p:stCondLst>
                                    <p:cond delay="0"/>
                                  </p:stCondLst>
                                  <p:childTnLst>
                                    <p:animMotion origin="layout" path="M 3.05556E-6 2.96296E-6 L 0.17795 -0.0007 " pathEditMode="relative" rAng="0" ptsTypes="AA">
                                      <p:cBhvr>
                                        <p:cTn id="8" dur="10" fill="hold"/>
                                        <p:tgtEl>
                                          <p:spTgt spid="44"/>
                                        </p:tgtEl>
                                        <p:attrNameLst>
                                          <p:attrName>ppt_x</p:attrName>
                                          <p:attrName>ppt_y</p:attrName>
                                        </p:attrNameLst>
                                      </p:cBhvr>
                                      <p:rCtr x="8889" y="-46"/>
                                    </p:animMotion>
                                  </p:childTnLst>
                                </p:cTn>
                              </p:par>
                              <p:par>
                                <p:cTn id="9" presetID="0" presetClass="path" presetSubtype="0" accel="50000" decel="50000" fill="hold" grpId="0" nodeType="withEffect">
                                  <p:stCondLst>
                                    <p:cond delay="0"/>
                                  </p:stCondLst>
                                  <p:childTnLst>
                                    <p:animMotion origin="layout" path="M 3.88889E-6 -3.33333E-6 L 0.17968 0.00301 " pathEditMode="relative" rAng="0" ptsTypes="AA">
                                      <p:cBhvr>
                                        <p:cTn id="10" dur="10" fill="hold"/>
                                        <p:tgtEl>
                                          <p:spTgt spid="42"/>
                                        </p:tgtEl>
                                        <p:attrNameLst>
                                          <p:attrName>ppt_x</p:attrName>
                                          <p:attrName>ppt_y</p:attrName>
                                        </p:attrNameLst>
                                      </p:cBhvr>
                                      <p:rCtr x="8976" y="139"/>
                                    </p:animMotion>
                                  </p:childTnLst>
                                </p:cTn>
                              </p:par>
                              <p:par>
                                <p:cTn id="11" presetID="1" presetClass="entr" presetSubtype="0" fill="hold" grpId="0" nodeType="withEffect">
                                  <p:stCondLst>
                                    <p:cond delay="0"/>
                                  </p:stCondLst>
                                  <p:childTnLst>
                                    <p:set>
                                      <p:cBhvr>
                                        <p:cTn id="12" dur="1" fill="hold">
                                          <p:stCondLst>
                                            <p:cond delay="0"/>
                                          </p:stCondLst>
                                        </p:cTn>
                                        <p:tgtEl>
                                          <p:spTgt spid="2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1" nodeType="clickEffect">
                                  <p:stCondLst>
                                    <p:cond delay="0"/>
                                  </p:stCondLst>
                                  <p:childTnLst>
                                    <p:set>
                                      <p:cBhvr>
                                        <p:cTn id="22" dur="1" fill="hold">
                                          <p:stCondLst>
                                            <p:cond delay="0"/>
                                          </p:stCondLst>
                                        </p:cTn>
                                        <p:tgtEl>
                                          <p:spTgt spid="51"/>
                                        </p:tgtEl>
                                        <p:attrNameLst>
                                          <p:attrName>style.visibility</p:attrName>
                                        </p:attrNameLst>
                                      </p:cBhvr>
                                      <p:to>
                                        <p:strVal val="hidden"/>
                                      </p:to>
                                    </p:set>
                                  </p:childTnLst>
                                </p:cTn>
                              </p:par>
                              <p:par>
                                <p:cTn id="23" presetID="1" presetClass="exit" presetSubtype="0" fill="hold" grpId="1" nodeType="withEffect">
                                  <p:stCondLst>
                                    <p:cond delay="0"/>
                                  </p:stCondLst>
                                  <p:childTnLst>
                                    <p:set>
                                      <p:cBhvr>
                                        <p:cTn id="24" dur="1" fill="hold">
                                          <p:stCondLst>
                                            <p:cond delay="0"/>
                                          </p:stCondLst>
                                        </p:cTn>
                                        <p:tgtEl>
                                          <p:spTgt spid="52"/>
                                        </p:tgtEl>
                                        <p:attrNameLst>
                                          <p:attrName>style.visibility</p:attrName>
                                        </p:attrNameLst>
                                      </p:cBhvr>
                                      <p:to>
                                        <p:strVal val="hidden"/>
                                      </p:to>
                                    </p:set>
                                  </p:childTnLst>
                                </p:cTn>
                              </p:par>
                              <p:par>
                                <p:cTn id="25" presetID="1" presetClass="entr" presetSubtype="0" fill="hold" grpId="0" nodeType="withEffect">
                                  <p:stCondLst>
                                    <p:cond delay="0"/>
                                  </p:stCondLst>
                                  <p:childTnLst>
                                    <p:set>
                                      <p:cBhvr>
                                        <p:cTn id="26"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2" grpId="1" animBg="1"/>
      <p:bldP spid="27" grpId="0"/>
      <p:bldP spid="51" grpId="0"/>
      <p:bldP spid="51" grpId="1"/>
      <p:bldP spid="38" grpId="0" animBg="1"/>
      <p:bldP spid="38" grpId="1" animBg="1"/>
      <p:bldP spid="42" grpId="0" animBg="1"/>
      <p:bldP spid="44" grpId="0" animBg="1"/>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3" name="Straight Arrow Connector 52"/>
          <p:cNvCxnSpPr/>
          <p:nvPr/>
        </p:nvCxnSpPr>
        <p:spPr>
          <a:xfrm>
            <a:off x="2118829" y="4454722"/>
            <a:ext cx="1682954" cy="1237242"/>
          </a:xfrm>
          <a:prstGeom prst="straightConnector1">
            <a:avLst/>
          </a:prstGeom>
          <a:ln w="76200">
            <a:solidFill>
              <a:schemeClr val="accent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0" name="Rectangle 39"/>
          <p:cNvSpPr/>
          <p:nvPr/>
        </p:nvSpPr>
        <p:spPr>
          <a:xfrm rot="2301859">
            <a:off x="2322557" y="4715377"/>
            <a:ext cx="1315738"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prstClr val="black"/>
                </a:solidFill>
                <a:effectLst/>
                <a:uLnTx/>
                <a:uFillTx/>
                <a:latin typeface="Cambria" charset="0"/>
                <a:ea typeface="Cambria" charset="0"/>
                <a:cs typeface="Cambria" charset="0"/>
              </a:rPr>
              <a:t>Challenge</a:t>
            </a:r>
            <a:r>
              <a:rPr kumimoji="0" lang="en-US" sz="1800" b="1" i="0" u="none" strike="noStrike" kern="1200" cap="none" spc="0" normalizeH="0" baseline="-25000" noProof="0" dirty="0" err="1">
                <a:ln>
                  <a:noFill/>
                </a:ln>
                <a:solidFill>
                  <a:prstClr val="black"/>
                </a:solidFill>
                <a:effectLst/>
                <a:uLnTx/>
                <a:uFillTx/>
                <a:latin typeface="Cambria" charset="0"/>
                <a:ea typeface="Cambria" charset="0"/>
                <a:cs typeface="Cambria" charset="0"/>
              </a:rPr>
              <a:t>Z</a:t>
            </a:r>
            <a:endParaRPr kumimoji="0" lang="en-US" sz="1600" b="0"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50" name="Rounded Rectangle 49"/>
          <p:cNvSpPr/>
          <p:nvPr/>
        </p:nvSpPr>
        <p:spPr>
          <a:xfrm>
            <a:off x="4091381" y="3494279"/>
            <a:ext cx="1341142" cy="574766"/>
          </a:xfrm>
          <a:prstGeom prst="roundRect">
            <a:avLst/>
          </a:prstGeom>
          <a:solidFill>
            <a:srgbClr val="A144E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PUF </a:t>
            </a:r>
            <a:r>
              <a:rPr kumimoji="0" lang="en-US" sz="1800" b="1" i="0" u="none" strike="noStrike" kern="1200" cap="none" spc="0" normalizeH="0" baseline="0" noProof="0" dirty="0" err="1">
                <a:ln>
                  <a:noFill/>
                </a:ln>
                <a:solidFill>
                  <a:prstClr val="white"/>
                </a:solidFill>
                <a:effectLst/>
                <a:uLnTx/>
                <a:uFillTx/>
                <a:latin typeface="Calibri" panose="020F0502020204030204"/>
                <a:ea typeface="+mn-ea"/>
                <a:cs typeface="+mn-cs"/>
              </a:rPr>
              <a:t>Response</a:t>
            </a:r>
            <a:r>
              <a:rPr kumimoji="0" lang="en-US" sz="1800" b="1" i="0" u="none" strike="noStrike" kern="1200" cap="none" spc="0" normalizeH="0" baseline="-25000" noProof="0" dirty="0" err="1">
                <a:ln>
                  <a:noFill/>
                </a:ln>
                <a:solidFill>
                  <a:prstClr val="white"/>
                </a:solidFill>
                <a:effectLst/>
                <a:uLnTx/>
                <a:uFillTx/>
                <a:latin typeface="Calibri" panose="020F0502020204030204"/>
                <a:ea typeface="+mn-ea"/>
                <a:cs typeface="+mn-cs"/>
              </a:rPr>
              <a:t>Z</a:t>
            </a: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5" name="Rounded Rectangle 54"/>
          <p:cNvSpPr/>
          <p:nvPr/>
        </p:nvSpPr>
        <p:spPr>
          <a:xfrm>
            <a:off x="4127446" y="5404581"/>
            <a:ext cx="1341142" cy="574766"/>
          </a:xfrm>
          <a:prstGeom prst="roundRect">
            <a:avLst/>
          </a:prstGeom>
          <a:solidFill>
            <a:srgbClr val="DDA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PUF </a:t>
            </a:r>
            <a:r>
              <a:rPr kumimoji="0" lang="en-US" sz="1800" b="1" i="0" u="none" strike="noStrike" kern="1200" cap="none" spc="0" normalizeH="0" baseline="0" noProof="0" dirty="0" err="1">
                <a:ln>
                  <a:noFill/>
                </a:ln>
                <a:solidFill>
                  <a:prstClr val="white"/>
                </a:solidFill>
                <a:effectLst/>
                <a:uLnTx/>
                <a:uFillTx/>
                <a:latin typeface="Calibri" panose="020F0502020204030204"/>
                <a:ea typeface="+mn-ea"/>
                <a:cs typeface="+mn-cs"/>
              </a:rPr>
              <a:t>Response</a:t>
            </a:r>
            <a:r>
              <a:rPr kumimoji="0" lang="en-US" sz="1800" b="1" i="0" u="none" strike="noStrike" kern="1200" cap="none" spc="0" normalizeH="0" baseline="-25000" noProof="0" dirty="0" err="1">
                <a:ln>
                  <a:noFill/>
                </a:ln>
                <a:solidFill>
                  <a:prstClr val="white"/>
                </a:solidFill>
                <a:effectLst/>
                <a:uLnTx/>
                <a:uFillTx/>
                <a:latin typeface="Calibri" panose="020F0502020204030204"/>
                <a:ea typeface="+mn-ea"/>
                <a:cs typeface="+mn-cs"/>
              </a:rPr>
              <a:t>Z</a:t>
            </a: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6" name="Rounded Rectangle 55"/>
          <p:cNvSpPr/>
          <p:nvPr/>
        </p:nvSpPr>
        <p:spPr>
          <a:xfrm>
            <a:off x="4081397" y="1577051"/>
            <a:ext cx="1341142" cy="574766"/>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PUF </a:t>
            </a:r>
            <a:r>
              <a:rPr kumimoji="0" lang="en-US" sz="1800" b="1" i="0" u="none" strike="noStrike" kern="1200" cap="none" spc="0" normalizeH="0" baseline="0" noProof="0" dirty="0" err="1">
                <a:ln>
                  <a:noFill/>
                </a:ln>
                <a:solidFill>
                  <a:prstClr val="white"/>
                </a:solidFill>
                <a:effectLst/>
                <a:uLnTx/>
                <a:uFillTx/>
                <a:latin typeface="Calibri" panose="020F0502020204030204"/>
                <a:ea typeface="+mn-ea"/>
                <a:cs typeface="+mn-cs"/>
              </a:rPr>
              <a:t>Response</a:t>
            </a:r>
            <a:r>
              <a:rPr kumimoji="0" lang="en-US" sz="1800" b="1" i="0" u="none" strike="noStrike" kern="1200" cap="none" spc="0" normalizeH="0" baseline="-25000" noProof="0" dirty="0" err="1">
                <a:ln>
                  <a:noFill/>
                </a:ln>
                <a:solidFill>
                  <a:prstClr val="white"/>
                </a:solidFill>
                <a:effectLst/>
                <a:uLnTx/>
                <a:uFillTx/>
                <a:latin typeface="Calibri" panose="020F0502020204030204"/>
                <a:ea typeface="+mn-ea"/>
                <a:cs typeface="+mn-cs"/>
              </a:rPr>
              <a:t>Z</a:t>
            </a: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lstStyle/>
          <a:p>
            <a:r>
              <a:rPr lang="en-US" b="1" dirty="0"/>
              <a:t>Effective PUF Characteristics</a:t>
            </a:r>
          </a:p>
        </p:txBody>
      </p:sp>
      <p:sp>
        <p:nvSpPr>
          <p:cNvPr id="6" name="Rectangle 5"/>
          <p:cNvSpPr/>
          <p:nvPr/>
        </p:nvSpPr>
        <p:spPr>
          <a:xfrm>
            <a:off x="236792" y="3267172"/>
            <a:ext cx="1776643" cy="1223263"/>
          </a:xfrm>
          <a:prstGeom prst="rect">
            <a:avLst/>
          </a:prstGeom>
          <a:solidFill>
            <a:srgbClr val="70AD4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charset="0"/>
                <a:ea typeface="Cambria" charset="0"/>
                <a:cs typeface="Cambria" charset="0"/>
              </a:rPr>
              <a:t>Trusted Device</a:t>
            </a:r>
          </a:p>
        </p:txBody>
      </p:sp>
      <p:sp>
        <p:nvSpPr>
          <p:cNvPr id="28" name="Rectangle 27"/>
          <p:cNvSpPr/>
          <p:nvPr/>
        </p:nvSpPr>
        <p:spPr>
          <a:xfrm>
            <a:off x="75991" y="1984741"/>
            <a:ext cx="3821073"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charset="0"/>
                <a:ea typeface="Cambria" charset="0"/>
                <a:cs typeface="Cambria" charset="0"/>
              </a:rPr>
              <a:t>4. Uniqueness</a:t>
            </a:r>
            <a:endParaRPr kumimoji="0" lang="en-US" sz="2400" b="0"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cxnSp>
        <p:nvCxnSpPr>
          <p:cNvPr id="30" name="Straight Arrow Connector 29"/>
          <p:cNvCxnSpPr/>
          <p:nvPr/>
        </p:nvCxnSpPr>
        <p:spPr>
          <a:xfrm flipV="1">
            <a:off x="2091142" y="3706329"/>
            <a:ext cx="1681144" cy="27504"/>
          </a:xfrm>
          <a:prstGeom prst="straightConnector1">
            <a:avLst/>
          </a:prstGeom>
          <a:ln w="76200">
            <a:solidFill>
              <a:schemeClr val="accent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p:nvPr/>
        </p:nvCxnSpPr>
        <p:spPr>
          <a:xfrm flipV="1">
            <a:off x="2108114" y="1952293"/>
            <a:ext cx="1752187" cy="1409445"/>
          </a:xfrm>
          <a:prstGeom prst="straightConnector1">
            <a:avLst/>
          </a:prstGeom>
          <a:ln w="76200">
            <a:solidFill>
              <a:schemeClr val="accent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59" name="Rounded Rectangle 58"/>
          <p:cNvSpPr/>
          <p:nvPr/>
        </p:nvSpPr>
        <p:spPr>
          <a:xfrm>
            <a:off x="236792" y="4961119"/>
            <a:ext cx="3480619" cy="1403698"/>
          </a:xfrm>
          <a:prstGeom prst="roundRect">
            <a:avLst/>
          </a:prstGeom>
          <a:solidFill>
            <a:schemeClr val="accent4">
              <a:lumMod val="60000"/>
              <a:lumOff val="40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0" name="TextBox 59"/>
          <p:cNvSpPr txBox="1"/>
          <p:nvPr/>
        </p:nvSpPr>
        <p:spPr>
          <a:xfrm>
            <a:off x="332748" y="5062804"/>
            <a:ext cx="3347884"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charset="0"/>
                <a:ea typeface="Cambria" charset="0"/>
                <a:cs typeface="Cambria" charset="0"/>
              </a:rPr>
              <a:t>All PUF responses of different devices are </a:t>
            </a:r>
            <a:r>
              <a:rPr kumimoji="0" lang="en-US" sz="2400" b="1" i="0" u="none" strike="noStrike" kern="1200" cap="none" spc="0" normalizeH="0" baseline="0" noProof="0" dirty="0">
                <a:ln>
                  <a:noFill/>
                </a:ln>
                <a:solidFill>
                  <a:srgbClr val="4472C4"/>
                </a:solidFill>
                <a:effectLst/>
                <a:uLnTx/>
                <a:uFillTx/>
                <a:latin typeface="Cambria" charset="0"/>
                <a:ea typeface="Cambria" charset="0"/>
                <a:cs typeface="Cambria" charset="0"/>
              </a:rPr>
              <a:t>significantly</a:t>
            </a:r>
            <a:r>
              <a:rPr kumimoji="0" lang="en-US" sz="2400" b="1" i="0" u="none" strike="noStrike" kern="1200" cap="none" spc="0" normalizeH="0" baseline="0" noProof="0" dirty="0">
                <a:ln>
                  <a:noFill/>
                </a:ln>
                <a:solidFill>
                  <a:prstClr val="black"/>
                </a:solidFill>
                <a:effectLst/>
                <a:uLnTx/>
                <a:uFillTx/>
                <a:latin typeface="Cambria" charset="0"/>
                <a:ea typeface="Cambria" charset="0"/>
                <a:cs typeface="Cambria" charset="0"/>
              </a:rPr>
              <a:t> different</a:t>
            </a:r>
          </a:p>
        </p:txBody>
      </p:sp>
      <p:sp>
        <p:nvSpPr>
          <p:cNvPr id="36" name="Rectangle 35"/>
          <p:cNvSpPr/>
          <p:nvPr/>
        </p:nvSpPr>
        <p:spPr>
          <a:xfrm>
            <a:off x="2316461" y="3401763"/>
            <a:ext cx="1372690"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prstClr val="black"/>
                </a:solidFill>
                <a:effectLst/>
                <a:uLnTx/>
                <a:uFillTx/>
                <a:latin typeface="Cambria" charset="0"/>
                <a:ea typeface="Cambria" charset="0"/>
                <a:cs typeface="Cambria" charset="0"/>
              </a:rPr>
              <a:t>Challenge</a:t>
            </a:r>
            <a:r>
              <a:rPr kumimoji="0" lang="en-US" sz="1800" b="1" i="0" u="none" strike="noStrike" kern="1200" cap="none" spc="0" normalizeH="0" baseline="-25000" noProof="0" dirty="0" err="1">
                <a:ln>
                  <a:noFill/>
                </a:ln>
                <a:solidFill>
                  <a:prstClr val="black"/>
                </a:solidFill>
                <a:effectLst/>
                <a:uLnTx/>
                <a:uFillTx/>
                <a:latin typeface="Cambria" charset="0"/>
                <a:ea typeface="Cambria" charset="0"/>
                <a:cs typeface="Cambria" charset="0"/>
              </a:rPr>
              <a:t>Z</a:t>
            </a:r>
            <a:endParaRPr kumimoji="0" lang="en-US" sz="1600" b="0"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39" name="Rectangle 38"/>
          <p:cNvSpPr/>
          <p:nvPr/>
        </p:nvSpPr>
        <p:spPr>
          <a:xfrm rot="19184640">
            <a:off x="2293253" y="2306164"/>
            <a:ext cx="1347047"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prstClr val="black"/>
                </a:solidFill>
                <a:effectLst/>
                <a:uLnTx/>
                <a:uFillTx/>
                <a:latin typeface="Cambria" charset="0"/>
                <a:ea typeface="Cambria" charset="0"/>
                <a:cs typeface="Cambria" charset="0"/>
              </a:rPr>
              <a:t>Challenge</a:t>
            </a:r>
            <a:r>
              <a:rPr kumimoji="0" lang="en-US" sz="1800" b="1" i="0" u="none" strike="noStrike" kern="1200" cap="none" spc="0" normalizeH="0" baseline="-25000" noProof="0" dirty="0" err="1">
                <a:ln>
                  <a:noFill/>
                </a:ln>
                <a:solidFill>
                  <a:prstClr val="black"/>
                </a:solidFill>
                <a:effectLst/>
                <a:uLnTx/>
                <a:uFillTx/>
                <a:latin typeface="Cambria" charset="0"/>
                <a:ea typeface="Cambria" charset="0"/>
                <a:cs typeface="Cambria" charset="0"/>
              </a:rPr>
              <a:t>Z</a:t>
            </a:r>
            <a:endParaRPr kumimoji="0" lang="en-US" sz="1600" b="0"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34" name="Rectangle 33"/>
          <p:cNvSpPr/>
          <p:nvPr/>
        </p:nvSpPr>
        <p:spPr>
          <a:xfrm>
            <a:off x="75991" y="739543"/>
            <a:ext cx="2991674"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charset="0"/>
                <a:ea typeface="Cambria" charset="0"/>
                <a:cs typeface="Cambria" charset="0"/>
              </a:rPr>
              <a:t>1. Repeatability</a:t>
            </a:r>
            <a:endParaRPr kumimoji="0" lang="en-US" sz="2400" b="0"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38" name="Rectangle 37"/>
          <p:cNvSpPr/>
          <p:nvPr/>
        </p:nvSpPr>
        <p:spPr>
          <a:xfrm>
            <a:off x="75991" y="1155011"/>
            <a:ext cx="2991674"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charset="0"/>
                <a:ea typeface="Cambria" charset="0"/>
                <a:cs typeface="Cambria" charset="0"/>
              </a:rPr>
              <a:t>2. Diffuseness</a:t>
            </a:r>
            <a:endParaRPr kumimoji="0" lang="en-US" sz="2400" b="0"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42" name="Rectangle 41"/>
          <p:cNvSpPr/>
          <p:nvPr/>
        </p:nvSpPr>
        <p:spPr>
          <a:xfrm>
            <a:off x="75991" y="1567320"/>
            <a:ext cx="3821073"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charset="0"/>
                <a:ea typeface="Cambria" charset="0"/>
                <a:cs typeface="Cambria" charset="0"/>
              </a:rPr>
              <a:t>3. Uniform Randomness</a:t>
            </a:r>
            <a:endParaRPr kumimoji="0" lang="en-US" sz="2400" b="0"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13" name="Rectangle 12"/>
          <p:cNvSpPr/>
          <p:nvPr/>
        </p:nvSpPr>
        <p:spPr>
          <a:xfrm>
            <a:off x="3938008" y="4823284"/>
            <a:ext cx="1654650" cy="1737360"/>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charset="0"/>
                <a:ea typeface="Cambria" charset="0"/>
                <a:cs typeface="Cambria" charset="0"/>
              </a:rPr>
              <a:t>DRAM</a:t>
            </a:r>
            <a:endParaRPr kumimoji="0" lang="en-US" sz="3200" b="1" i="0" u="none" strike="noStrike" kern="1200" cap="none" spc="0" normalizeH="0" baseline="-25000" noProof="0" dirty="0">
              <a:ln>
                <a:noFill/>
              </a:ln>
              <a:solidFill>
                <a:prstClr val="white"/>
              </a:solidFill>
              <a:effectLst/>
              <a:uLnTx/>
              <a:uFillTx/>
              <a:latin typeface="Cambria"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charset="0"/>
                <a:ea typeface="Cambria" charset="0"/>
                <a:cs typeface="Cambria" charset="0"/>
              </a:rPr>
              <a:t>Device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charset="0"/>
                <a:ea typeface="Cambria" charset="0"/>
                <a:cs typeface="Cambria" charset="0"/>
              </a:rPr>
              <a:t>2</a:t>
            </a:r>
          </a:p>
        </p:txBody>
      </p:sp>
      <p:sp>
        <p:nvSpPr>
          <p:cNvPr id="14" name="Rectangle 13"/>
          <p:cNvSpPr/>
          <p:nvPr/>
        </p:nvSpPr>
        <p:spPr>
          <a:xfrm>
            <a:off x="3938008" y="987158"/>
            <a:ext cx="1654650" cy="1737360"/>
          </a:xfrm>
          <a:prstGeom prst="rect">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charset="0"/>
                <a:ea typeface="Cambria" charset="0"/>
                <a:cs typeface="Cambria" charset="0"/>
              </a:rPr>
              <a:t>DRAM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charset="0"/>
                <a:ea typeface="Cambria" charset="0"/>
                <a:cs typeface="Cambria" charset="0"/>
              </a:rPr>
              <a:t>Device 1</a:t>
            </a:r>
          </a:p>
        </p:txBody>
      </p:sp>
      <p:sp>
        <p:nvSpPr>
          <p:cNvPr id="9" name="Rectangle 8"/>
          <p:cNvSpPr/>
          <p:nvPr/>
        </p:nvSpPr>
        <p:spPr>
          <a:xfrm>
            <a:off x="3938008" y="2905221"/>
            <a:ext cx="1654650" cy="1737360"/>
          </a:xfrm>
          <a:prstGeom prst="rect">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charset="0"/>
                <a:ea typeface="Cambria" charset="0"/>
                <a:cs typeface="Cambria" charset="0"/>
              </a:rPr>
              <a:t>DRAM</a:t>
            </a:r>
            <a:endParaRPr kumimoji="0" lang="en-US" sz="3200" b="1" i="0" u="none" strike="noStrike" kern="1200" cap="none" spc="0" normalizeH="0" baseline="-25000" noProof="0" dirty="0">
              <a:ln>
                <a:noFill/>
              </a:ln>
              <a:solidFill>
                <a:prstClr val="white"/>
              </a:solidFill>
              <a:effectLst/>
              <a:uLnTx/>
              <a:uFillTx/>
              <a:latin typeface="Cambria"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charset="0"/>
                <a:ea typeface="Cambria" charset="0"/>
                <a:cs typeface="Cambria" charset="0"/>
              </a:rPr>
              <a:t>Device 0</a:t>
            </a:r>
          </a:p>
        </p:txBody>
      </p:sp>
    </p:spTree>
    <p:extLst>
      <p:ext uri="{BB962C8B-B14F-4D97-AF65-F5344CB8AC3E}">
        <p14:creationId xmlns:p14="http://schemas.microsoft.com/office/powerpoint/2010/main" val="2303392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childTnLst>
                                </p:cTn>
                              </p:par>
                              <p:par>
                                <p:cTn id="7" presetID="22" presetClass="entr" presetSubtype="8" fill="hold" nodeType="withEffect">
                                  <p:stCondLst>
                                    <p:cond delay="250"/>
                                  </p:stCondLst>
                                  <p:childTnLst>
                                    <p:set>
                                      <p:cBhvr>
                                        <p:cTn id="8" dur="1" fill="hold">
                                          <p:stCondLst>
                                            <p:cond delay="0"/>
                                          </p:stCondLst>
                                        </p:cTn>
                                        <p:tgtEl>
                                          <p:spTgt spid="30"/>
                                        </p:tgtEl>
                                        <p:attrNameLst>
                                          <p:attrName>style.visibility</p:attrName>
                                        </p:attrNameLst>
                                      </p:cBhvr>
                                      <p:to>
                                        <p:strVal val="visible"/>
                                      </p:to>
                                    </p:set>
                                    <p:animEffect transition="in" filter="wipe(left)">
                                      <p:cBhvr>
                                        <p:cTn id="9" dur="500"/>
                                        <p:tgtEl>
                                          <p:spTgt spid="30"/>
                                        </p:tgtEl>
                                      </p:cBhvr>
                                    </p:animEffect>
                                  </p:childTnLst>
                                </p:cTn>
                              </p:par>
                              <p:par>
                                <p:cTn id="10" presetID="22" presetClass="entr" presetSubtype="8" fill="hold" grpId="0" nodeType="withEffect">
                                  <p:stCondLst>
                                    <p:cond delay="250"/>
                                  </p:stCondLst>
                                  <p:childTnLst>
                                    <p:set>
                                      <p:cBhvr>
                                        <p:cTn id="11" dur="1" fill="hold">
                                          <p:stCondLst>
                                            <p:cond delay="0"/>
                                          </p:stCondLst>
                                        </p:cTn>
                                        <p:tgtEl>
                                          <p:spTgt spid="36"/>
                                        </p:tgtEl>
                                        <p:attrNameLst>
                                          <p:attrName>style.visibility</p:attrName>
                                        </p:attrNameLst>
                                      </p:cBhvr>
                                      <p:to>
                                        <p:strVal val="visible"/>
                                      </p:to>
                                    </p:set>
                                    <p:animEffect transition="in" filter="wipe(left)">
                                      <p:cBhvr>
                                        <p:cTn id="12" dur="1000"/>
                                        <p:tgtEl>
                                          <p:spTgt spid="36"/>
                                        </p:tgtEl>
                                      </p:cBhvr>
                                    </p:animEffect>
                                  </p:childTnLst>
                                </p:cTn>
                              </p:par>
                              <p:par>
                                <p:cTn id="13" presetID="0" presetClass="path" presetSubtype="0" accel="50000" decel="50000" fill="hold" grpId="0" nodeType="withEffect">
                                  <p:stCondLst>
                                    <p:cond delay="250"/>
                                  </p:stCondLst>
                                  <p:childTnLst>
                                    <p:animMotion origin="layout" path="M 2.77778E-7 1.11111E-6 L 0.17795 -0.0007 " pathEditMode="relative" rAng="0" ptsTypes="AA">
                                      <p:cBhvr>
                                        <p:cTn id="14" dur="1000" fill="hold"/>
                                        <p:tgtEl>
                                          <p:spTgt spid="50"/>
                                        </p:tgtEl>
                                        <p:attrNameLst>
                                          <p:attrName>ppt_x</p:attrName>
                                          <p:attrName>ppt_y</p:attrName>
                                        </p:attrNameLst>
                                      </p:cBhvr>
                                      <p:rCtr x="8889" y="-46"/>
                                    </p:animMotion>
                                  </p:childTnLst>
                                </p:cTn>
                              </p:par>
                              <p:par>
                                <p:cTn id="15" presetID="1" presetClass="entr" presetSubtype="0" fill="hold" grpId="0" nodeType="withEffect">
                                  <p:stCondLst>
                                    <p:cond delay="0"/>
                                  </p:stCondLst>
                                  <p:childTnLst>
                                    <p:set>
                                      <p:cBhvr>
                                        <p:cTn id="16" dur="1" fill="hold">
                                          <p:stCondLst>
                                            <p:cond delay="0"/>
                                          </p:stCondLst>
                                        </p:cTn>
                                        <p:tgtEl>
                                          <p:spTgt spid="5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6"/>
                                        </p:tgtEl>
                                        <p:attrNameLst>
                                          <p:attrName>style.visibility</p:attrName>
                                        </p:attrNameLst>
                                      </p:cBhvr>
                                      <p:to>
                                        <p:strVal val="visible"/>
                                      </p:to>
                                    </p:set>
                                  </p:childTnLst>
                                </p:cTn>
                              </p:par>
                              <p:par>
                                <p:cTn id="19" presetID="22" presetClass="entr" presetSubtype="8" fill="hold" grpId="0" nodeType="withEffect">
                                  <p:stCondLst>
                                    <p:cond delay="0"/>
                                  </p:stCondLst>
                                  <p:childTnLst>
                                    <p:set>
                                      <p:cBhvr>
                                        <p:cTn id="20" dur="1" fill="hold">
                                          <p:stCondLst>
                                            <p:cond delay="0"/>
                                          </p:stCondLst>
                                        </p:cTn>
                                        <p:tgtEl>
                                          <p:spTgt spid="39"/>
                                        </p:tgtEl>
                                        <p:attrNameLst>
                                          <p:attrName>style.visibility</p:attrName>
                                        </p:attrNameLst>
                                      </p:cBhvr>
                                      <p:to>
                                        <p:strVal val="visible"/>
                                      </p:to>
                                    </p:set>
                                    <p:animEffect transition="in" filter="wipe(left)">
                                      <p:cBhvr>
                                        <p:cTn id="21" dur="1000"/>
                                        <p:tgtEl>
                                          <p:spTgt spid="39"/>
                                        </p:tgtEl>
                                      </p:cBhvr>
                                    </p:animEffect>
                                  </p:childTnLst>
                                </p:cTn>
                              </p:par>
                              <p:par>
                                <p:cTn id="22" presetID="22" presetClass="entr" presetSubtype="8" fill="hold" nodeType="withEffect">
                                  <p:stCondLst>
                                    <p:cond delay="0"/>
                                  </p:stCondLst>
                                  <p:childTnLst>
                                    <p:set>
                                      <p:cBhvr>
                                        <p:cTn id="23" dur="1" fill="hold">
                                          <p:stCondLst>
                                            <p:cond delay="0"/>
                                          </p:stCondLst>
                                        </p:cTn>
                                        <p:tgtEl>
                                          <p:spTgt spid="57"/>
                                        </p:tgtEl>
                                        <p:attrNameLst>
                                          <p:attrName>style.visibility</p:attrName>
                                        </p:attrNameLst>
                                      </p:cBhvr>
                                      <p:to>
                                        <p:strVal val="visible"/>
                                      </p:to>
                                    </p:set>
                                    <p:animEffect transition="in" filter="wipe(left)">
                                      <p:cBhvr>
                                        <p:cTn id="24" dur="1000"/>
                                        <p:tgtEl>
                                          <p:spTgt spid="57"/>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40"/>
                                        </p:tgtEl>
                                        <p:attrNameLst>
                                          <p:attrName>style.visibility</p:attrName>
                                        </p:attrNameLst>
                                      </p:cBhvr>
                                      <p:to>
                                        <p:strVal val="visible"/>
                                      </p:to>
                                    </p:set>
                                    <p:animEffect transition="in" filter="wipe(left)">
                                      <p:cBhvr>
                                        <p:cTn id="27" dur="1000"/>
                                        <p:tgtEl>
                                          <p:spTgt spid="40"/>
                                        </p:tgtEl>
                                      </p:cBhvr>
                                    </p:animEffect>
                                  </p:childTnLst>
                                </p:cTn>
                              </p:par>
                              <p:par>
                                <p:cTn id="28" presetID="22" presetClass="entr" presetSubtype="8" fill="hold" nodeType="withEffect">
                                  <p:stCondLst>
                                    <p:cond delay="0"/>
                                  </p:stCondLst>
                                  <p:childTnLst>
                                    <p:set>
                                      <p:cBhvr>
                                        <p:cTn id="29" dur="1" fill="hold">
                                          <p:stCondLst>
                                            <p:cond delay="0"/>
                                          </p:stCondLst>
                                        </p:cTn>
                                        <p:tgtEl>
                                          <p:spTgt spid="53"/>
                                        </p:tgtEl>
                                        <p:attrNameLst>
                                          <p:attrName>style.visibility</p:attrName>
                                        </p:attrNameLst>
                                      </p:cBhvr>
                                      <p:to>
                                        <p:strVal val="visible"/>
                                      </p:to>
                                    </p:set>
                                    <p:animEffect transition="in" filter="wipe(left)">
                                      <p:cBhvr>
                                        <p:cTn id="30" dur="1000"/>
                                        <p:tgtEl>
                                          <p:spTgt spid="53"/>
                                        </p:tgtEl>
                                      </p:cBhvr>
                                    </p:animEffect>
                                  </p:childTnLst>
                                </p:cTn>
                              </p:par>
                              <p:par>
                                <p:cTn id="31" presetID="0" presetClass="path" presetSubtype="0" accel="50000" decel="50000" fill="hold" grpId="1" nodeType="withEffect">
                                  <p:stCondLst>
                                    <p:cond delay="250"/>
                                  </p:stCondLst>
                                  <p:childTnLst>
                                    <p:animMotion origin="layout" path="M 1.94444E-6 7.40741E-7 L 0.17812 7.40741E-7 " pathEditMode="relative" rAng="0" ptsTypes="AA">
                                      <p:cBhvr>
                                        <p:cTn id="32" dur="1000" fill="hold"/>
                                        <p:tgtEl>
                                          <p:spTgt spid="56"/>
                                        </p:tgtEl>
                                        <p:attrNameLst>
                                          <p:attrName>ppt_x</p:attrName>
                                          <p:attrName>ppt_y</p:attrName>
                                        </p:attrNameLst>
                                      </p:cBhvr>
                                      <p:rCtr x="8906" y="0"/>
                                    </p:animMotion>
                                  </p:childTnLst>
                                </p:cTn>
                              </p:par>
                              <p:par>
                                <p:cTn id="33" presetID="0" presetClass="path" presetSubtype="0" accel="50000" decel="50000" fill="hold" grpId="1" nodeType="withEffect">
                                  <p:stCondLst>
                                    <p:cond delay="250"/>
                                  </p:stCondLst>
                                  <p:childTnLst>
                                    <p:animMotion origin="layout" path="M -2.77778E-6 -1.11111E-6 L 0.17535 -1.11111E-6 " pathEditMode="relative" rAng="0" ptsTypes="AA">
                                      <p:cBhvr>
                                        <p:cTn id="34" dur="1000" fill="hold"/>
                                        <p:tgtEl>
                                          <p:spTgt spid="55"/>
                                        </p:tgtEl>
                                        <p:attrNameLst>
                                          <p:attrName>ppt_x</p:attrName>
                                          <p:attrName>ppt_y</p:attrName>
                                        </p:attrNameLst>
                                      </p:cBhvr>
                                      <p:rCtr x="8767" y="0"/>
                                    </p:animMotion>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9"/>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6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50" grpId="0" animBg="1"/>
      <p:bldP spid="55" grpId="0" animBg="1"/>
      <p:bldP spid="55" grpId="1" animBg="1"/>
      <p:bldP spid="56" grpId="0" animBg="1"/>
      <p:bldP spid="56" grpId="1" animBg="1"/>
      <p:bldP spid="28" grpId="0"/>
      <p:bldP spid="59" grpId="0" animBg="1"/>
      <p:bldP spid="60" grpId="0"/>
      <p:bldP spid="36" grpId="0"/>
      <p:bldP spid="39" grpId="0"/>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ounded Rectangle 20"/>
          <p:cNvSpPr/>
          <p:nvPr/>
        </p:nvSpPr>
        <p:spPr>
          <a:xfrm>
            <a:off x="4091381" y="2920743"/>
            <a:ext cx="1341142" cy="574766"/>
          </a:xfrm>
          <a:prstGeom prst="roundRect">
            <a:avLst/>
          </a:prstGeom>
          <a:solidFill>
            <a:srgbClr val="431B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PUF Response</a:t>
            </a:r>
            <a:r>
              <a:rPr kumimoji="0" lang="en-US" sz="1800" b="1" i="0" u="none" strike="noStrike" kern="1200" cap="none" spc="0" normalizeH="0" baseline="-25000" noProof="0" dirty="0">
                <a:ln>
                  <a:noFill/>
                </a:ln>
                <a:solidFill>
                  <a:prstClr val="white"/>
                </a:solidFill>
                <a:effectLst/>
                <a:uLnTx/>
                <a:uFillTx/>
                <a:latin typeface="Calibri" panose="020F0502020204030204"/>
                <a:ea typeface="+mn-ea"/>
                <a:cs typeface="+mn-cs"/>
              </a:rPr>
              <a:t>0</a:t>
            </a:r>
          </a:p>
        </p:txBody>
      </p:sp>
      <p:sp>
        <p:nvSpPr>
          <p:cNvPr id="23" name="Rounded Rectangle 22"/>
          <p:cNvSpPr/>
          <p:nvPr/>
        </p:nvSpPr>
        <p:spPr>
          <a:xfrm>
            <a:off x="4094762" y="2905221"/>
            <a:ext cx="1341142" cy="574766"/>
          </a:xfrm>
          <a:prstGeom prst="roundRect">
            <a:avLst/>
          </a:prstGeom>
          <a:solidFill>
            <a:srgbClr val="431A6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PUF Response</a:t>
            </a:r>
            <a:r>
              <a:rPr kumimoji="0" lang="en-US" sz="1800" b="1" i="0" u="none" strike="noStrike" kern="1200" cap="none" spc="0" normalizeH="0" baseline="-25000" noProof="0" dirty="0">
                <a:ln>
                  <a:noFill/>
                </a:ln>
                <a:solidFill>
                  <a:prstClr val="white"/>
                </a:solidFill>
                <a:effectLst/>
                <a:uLnTx/>
                <a:uFillTx/>
                <a:latin typeface="Calibri" panose="020F0502020204030204"/>
                <a:ea typeface="+mn-ea"/>
                <a:cs typeface="+mn-cs"/>
              </a:rPr>
              <a:t>0</a:t>
            </a: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9" name="Rounded Rectangle 48"/>
          <p:cNvSpPr/>
          <p:nvPr/>
        </p:nvSpPr>
        <p:spPr>
          <a:xfrm>
            <a:off x="4086151" y="4067815"/>
            <a:ext cx="1341142" cy="574766"/>
          </a:xfrm>
          <a:prstGeom prst="roundRect">
            <a:avLst/>
          </a:prstGeom>
          <a:solidFill>
            <a:srgbClr val="8B71A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PUF </a:t>
            </a:r>
            <a:r>
              <a:rPr kumimoji="0" lang="en-US" sz="1800" b="1" i="0" u="none" strike="noStrike" kern="1200" cap="none" spc="0" normalizeH="0" baseline="0" noProof="0" dirty="0" err="1">
                <a:ln>
                  <a:noFill/>
                </a:ln>
                <a:solidFill>
                  <a:prstClr val="white"/>
                </a:solidFill>
                <a:effectLst/>
                <a:uLnTx/>
                <a:uFillTx/>
                <a:latin typeface="Calibri" panose="020F0502020204030204"/>
                <a:ea typeface="+mn-ea"/>
                <a:cs typeface="+mn-cs"/>
              </a:rPr>
              <a:t>Response</a:t>
            </a:r>
            <a:r>
              <a:rPr kumimoji="0" lang="en-US" sz="1800" b="1" i="0" u="none" strike="noStrike" kern="1200" cap="none" spc="0" normalizeH="0" baseline="-25000" noProof="0" dirty="0" err="1">
                <a:ln>
                  <a:noFill/>
                </a:ln>
                <a:solidFill>
                  <a:prstClr val="white"/>
                </a:solidFill>
                <a:effectLst/>
                <a:uLnTx/>
                <a:uFillTx/>
                <a:latin typeface="Calibri" panose="020F0502020204030204"/>
                <a:ea typeface="+mn-ea"/>
                <a:cs typeface="+mn-cs"/>
              </a:rPr>
              <a:t>N</a:t>
            </a: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0" name="Rounded Rectangle 49"/>
          <p:cNvSpPr/>
          <p:nvPr/>
        </p:nvSpPr>
        <p:spPr>
          <a:xfrm>
            <a:off x="4091381" y="3494279"/>
            <a:ext cx="1341142" cy="574766"/>
          </a:xfrm>
          <a:prstGeom prst="roundRect">
            <a:avLst/>
          </a:prstGeom>
          <a:solidFill>
            <a:srgbClr val="A144E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PUF Response</a:t>
            </a:r>
            <a:r>
              <a:rPr kumimoji="0" lang="en-US" sz="1800" b="1" i="0" u="none" strike="noStrike" kern="1200" cap="none" spc="0" normalizeH="0" baseline="-25000" noProof="0" dirty="0">
                <a:ln>
                  <a:noFill/>
                </a:ln>
                <a:solidFill>
                  <a:prstClr val="white"/>
                </a:solidFill>
                <a:effectLst/>
                <a:uLnTx/>
                <a:uFillTx/>
                <a:latin typeface="Calibri" panose="020F0502020204030204"/>
                <a:ea typeface="+mn-ea"/>
                <a:cs typeface="+mn-cs"/>
              </a:rPr>
              <a:t>1</a:t>
            </a: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lstStyle/>
          <a:p>
            <a:r>
              <a:rPr lang="en-US" b="1" dirty="0"/>
              <a:t>Effective PUF Characteristics</a:t>
            </a:r>
          </a:p>
        </p:txBody>
      </p:sp>
      <p:sp>
        <p:nvSpPr>
          <p:cNvPr id="6" name="Rectangle 5"/>
          <p:cNvSpPr/>
          <p:nvPr/>
        </p:nvSpPr>
        <p:spPr>
          <a:xfrm>
            <a:off x="236792" y="3267172"/>
            <a:ext cx="1776643" cy="1223263"/>
          </a:xfrm>
          <a:prstGeom prst="rect">
            <a:avLst/>
          </a:prstGeom>
          <a:solidFill>
            <a:srgbClr val="70AD4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charset="0"/>
                <a:ea typeface="Cambria" charset="0"/>
                <a:cs typeface="Cambria" charset="0"/>
              </a:rPr>
              <a:t>Trusted Device</a:t>
            </a:r>
          </a:p>
        </p:txBody>
      </p:sp>
      <p:sp>
        <p:nvSpPr>
          <p:cNvPr id="28" name="Rectangle 27"/>
          <p:cNvSpPr/>
          <p:nvPr/>
        </p:nvSpPr>
        <p:spPr>
          <a:xfrm>
            <a:off x="75991" y="1984741"/>
            <a:ext cx="3821073"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charset="0"/>
                <a:ea typeface="Cambria" charset="0"/>
                <a:cs typeface="Cambria" charset="0"/>
              </a:rPr>
              <a:t>4. Uniqueness</a:t>
            </a:r>
            <a:endParaRPr kumimoji="0" lang="en-US" sz="2400" b="0"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9" name="Rectangle 8"/>
          <p:cNvSpPr/>
          <p:nvPr/>
        </p:nvSpPr>
        <p:spPr>
          <a:xfrm>
            <a:off x="3938008" y="2905221"/>
            <a:ext cx="1654650" cy="1737360"/>
          </a:xfrm>
          <a:prstGeom prst="rect">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charset="0"/>
                <a:ea typeface="Cambria" charset="0"/>
                <a:cs typeface="Cambria" charset="0"/>
              </a:rPr>
              <a:t>DRAM</a:t>
            </a:r>
            <a:endParaRPr kumimoji="0" lang="en-US" sz="3200" b="1" i="0" u="none" strike="noStrike" kern="1200" cap="none" spc="0" normalizeH="0" baseline="-25000" noProof="0" dirty="0">
              <a:ln>
                <a:noFill/>
              </a:ln>
              <a:solidFill>
                <a:prstClr val="white"/>
              </a:solidFill>
              <a:effectLst/>
              <a:uLnTx/>
              <a:uFillTx/>
              <a:latin typeface="Cambria"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charset="0"/>
                <a:ea typeface="Cambria" charset="0"/>
                <a:cs typeface="Cambria" charset="0"/>
              </a:rPr>
              <a:t>Device 0</a:t>
            </a:r>
          </a:p>
        </p:txBody>
      </p:sp>
      <p:sp>
        <p:nvSpPr>
          <p:cNvPr id="34" name="Rectangle 33"/>
          <p:cNvSpPr/>
          <p:nvPr/>
        </p:nvSpPr>
        <p:spPr>
          <a:xfrm>
            <a:off x="75991" y="739543"/>
            <a:ext cx="2991674"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charset="0"/>
                <a:ea typeface="Cambria" charset="0"/>
                <a:cs typeface="Cambria" charset="0"/>
              </a:rPr>
              <a:t>1. Repeatability</a:t>
            </a:r>
            <a:endParaRPr kumimoji="0" lang="en-US" sz="2400" b="0"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38" name="Rectangle 37"/>
          <p:cNvSpPr/>
          <p:nvPr/>
        </p:nvSpPr>
        <p:spPr>
          <a:xfrm>
            <a:off x="75991" y="1155011"/>
            <a:ext cx="2991674"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charset="0"/>
                <a:ea typeface="Cambria" charset="0"/>
                <a:cs typeface="Cambria" charset="0"/>
              </a:rPr>
              <a:t>2. Diffuseness</a:t>
            </a:r>
            <a:endParaRPr kumimoji="0" lang="en-US" sz="2400" b="0"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42" name="Rectangle 41"/>
          <p:cNvSpPr/>
          <p:nvPr/>
        </p:nvSpPr>
        <p:spPr>
          <a:xfrm>
            <a:off x="75991" y="1567320"/>
            <a:ext cx="3821073"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charset="0"/>
                <a:ea typeface="Cambria" charset="0"/>
                <a:cs typeface="Cambria" charset="0"/>
              </a:rPr>
              <a:t>3. Uniform Randomness</a:t>
            </a:r>
            <a:endParaRPr kumimoji="0" lang="en-US" sz="2400" b="0"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25" name="Rectangle 24"/>
          <p:cNvSpPr/>
          <p:nvPr/>
        </p:nvSpPr>
        <p:spPr>
          <a:xfrm>
            <a:off x="102898" y="2402162"/>
            <a:ext cx="3821073"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charset="0"/>
                <a:ea typeface="Cambria" charset="0"/>
                <a:cs typeface="Cambria" charset="0"/>
              </a:rPr>
              <a:t>5. </a:t>
            </a:r>
            <a:r>
              <a:rPr kumimoji="0" lang="en-US" sz="2400" b="1" i="0" u="none" strike="noStrike" kern="1200" cap="none" spc="0" normalizeH="0" baseline="0" noProof="0" dirty="0" err="1">
                <a:ln>
                  <a:noFill/>
                </a:ln>
                <a:solidFill>
                  <a:prstClr val="black"/>
                </a:solidFill>
                <a:effectLst/>
                <a:uLnTx/>
                <a:uFillTx/>
                <a:latin typeface="Cambria" charset="0"/>
                <a:ea typeface="Cambria" charset="0"/>
                <a:cs typeface="Cambria" charset="0"/>
              </a:rPr>
              <a:t>Unclonability</a:t>
            </a:r>
            <a:endParaRPr kumimoji="0" lang="en-US" sz="2400" b="0"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26" name="Rectangle 25"/>
          <p:cNvSpPr/>
          <p:nvPr/>
        </p:nvSpPr>
        <p:spPr>
          <a:xfrm>
            <a:off x="3938008" y="2905221"/>
            <a:ext cx="1654650" cy="1737360"/>
          </a:xfrm>
          <a:prstGeom prst="rect">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charset="0"/>
                <a:ea typeface="Cambria" charset="0"/>
                <a:cs typeface="Cambria" charset="0"/>
              </a:rPr>
              <a:t>DRAM</a:t>
            </a:r>
            <a:endParaRPr kumimoji="0" lang="en-US" sz="3200" b="1" i="0" u="none" strike="noStrike" kern="1200" cap="none" spc="0" normalizeH="0" baseline="-25000" noProof="0" dirty="0">
              <a:ln>
                <a:noFill/>
              </a:ln>
              <a:solidFill>
                <a:prstClr val="white"/>
              </a:solidFill>
              <a:effectLst/>
              <a:uLnTx/>
              <a:uFillTx/>
              <a:latin typeface="Cambria"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charset="0"/>
                <a:ea typeface="Cambria" charset="0"/>
                <a:cs typeface="Cambria" charset="0"/>
              </a:rPr>
              <a:t>Device 0</a:t>
            </a:r>
          </a:p>
        </p:txBody>
      </p:sp>
      <p:sp>
        <p:nvSpPr>
          <p:cNvPr id="3" name="Rectangle 2"/>
          <p:cNvSpPr/>
          <p:nvPr/>
        </p:nvSpPr>
        <p:spPr>
          <a:xfrm>
            <a:off x="5740801" y="2301448"/>
            <a:ext cx="2736647" cy="31547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900" b="0" i="0" u="none" strike="noStrike" kern="1200" cap="none" spc="0" normalizeH="0" baseline="0" noProof="0" dirty="0">
                <a:ln>
                  <a:noFill/>
                </a:ln>
                <a:solidFill>
                  <a:srgbClr val="FF0000"/>
                </a:solidFill>
                <a:effectLst/>
                <a:uLnTx/>
                <a:uFillTx/>
                <a:latin typeface="Calibri" panose="020F0502020204030204"/>
                <a:ea typeface="+mn-ea"/>
                <a:cs typeface="+mn-cs"/>
              </a:rPr>
              <a:t>✘</a:t>
            </a:r>
            <a:endParaRPr kumimoji="0" lang="en-US" sz="19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83478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5.55556E-7 0.00116 L 0.2507 0.00116 " pathEditMode="relative" ptsTypes="AA">
                                      <p:cBhvr>
                                        <p:cTn id="6" dur="2000" fill="hold"/>
                                        <p:tgtEl>
                                          <p:spTgt spid="26"/>
                                        </p:tgtEl>
                                        <p:attrNameLst>
                                          <p:attrName>ppt_x</p:attrName>
                                          <p:attrName>ppt_y</p:attrName>
                                        </p:attrNameLst>
                                      </p:cBhvr>
                                    </p:animMotion>
                                  </p:childTnLst>
                                </p:cTn>
                              </p:par>
                            </p:childTnLst>
                          </p:cTn>
                        </p:par>
                        <p:par>
                          <p:cTn id="7" fill="hold">
                            <p:stCondLst>
                              <p:cond delay="2000"/>
                            </p:stCondLst>
                            <p:childTnLst>
                              <p:par>
                                <p:cTn id="8" presetID="1" presetClass="entr" presetSubtype="0" fill="hold" grpId="0" nodeType="afterEffect">
                                  <p:stCondLst>
                                    <p:cond delay="0"/>
                                  </p:stCondLst>
                                  <p:childTnLst>
                                    <p:set>
                                      <p:cBhvr>
                                        <p:cTn id="9"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3" grpId="0"/>
    </p:bld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ounded Rectangle 20"/>
          <p:cNvSpPr/>
          <p:nvPr/>
        </p:nvSpPr>
        <p:spPr>
          <a:xfrm>
            <a:off x="4091381" y="2920743"/>
            <a:ext cx="1341142" cy="574766"/>
          </a:xfrm>
          <a:prstGeom prst="roundRect">
            <a:avLst/>
          </a:prstGeom>
          <a:solidFill>
            <a:srgbClr val="431B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PUF Response</a:t>
            </a:r>
            <a:r>
              <a:rPr kumimoji="0" lang="en-US" sz="1800" b="1" i="0" u="none" strike="noStrike" kern="1200" cap="none" spc="0" normalizeH="0" baseline="-25000" noProof="0" dirty="0">
                <a:ln>
                  <a:noFill/>
                </a:ln>
                <a:solidFill>
                  <a:prstClr val="white"/>
                </a:solidFill>
                <a:effectLst/>
                <a:uLnTx/>
                <a:uFillTx/>
                <a:latin typeface="Calibri" panose="020F0502020204030204"/>
                <a:ea typeface="+mn-ea"/>
                <a:cs typeface="+mn-cs"/>
              </a:rPr>
              <a:t>0</a:t>
            </a:r>
          </a:p>
        </p:txBody>
      </p:sp>
      <p:sp>
        <p:nvSpPr>
          <p:cNvPr id="23" name="Rounded Rectangle 22"/>
          <p:cNvSpPr/>
          <p:nvPr/>
        </p:nvSpPr>
        <p:spPr>
          <a:xfrm>
            <a:off x="4094762" y="2905221"/>
            <a:ext cx="1341142" cy="574766"/>
          </a:xfrm>
          <a:prstGeom prst="roundRect">
            <a:avLst/>
          </a:prstGeom>
          <a:solidFill>
            <a:srgbClr val="431A6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PUF Response</a:t>
            </a:r>
            <a:r>
              <a:rPr kumimoji="0" lang="en-US" sz="1800" b="1" i="0" u="none" strike="noStrike" kern="1200" cap="none" spc="0" normalizeH="0" baseline="-25000" noProof="0" dirty="0">
                <a:ln>
                  <a:noFill/>
                </a:ln>
                <a:solidFill>
                  <a:prstClr val="white"/>
                </a:solidFill>
                <a:effectLst/>
                <a:uLnTx/>
                <a:uFillTx/>
                <a:latin typeface="Calibri" panose="020F0502020204030204"/>
                <a:ea typeface="+mn-ea"/>
                <a:cs typeface="+mn-cs"/>
              </a:rPr>
              <a:t>0</a:t>
            </a: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9" name="Rounded Rectangle 48"/>
          <p:cNvSpPr/>
          <p:nvPr/>
        </p:nvSpPr>
        <p:spPr>
          <a:xfrm>
            <a:off x="4086151" y="4067815"/>
            <a:ext cx="1341142" cy="574766"/>
          </a:xfrm>
          <a:prstGeom prst="roundRect">
            <a:avLst/>
          </a:prstGeom>
          <a:solidFill>
            <a:srgbClr val="8B71A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PUF </a:t>
            </a:r>
            <a:r>
              <a:rPr kumimoji="0" lang="en-US" sz="1800" b="1" i="0" u="none" strike="noStrike" kern="1200" cap="none" spc="0" normalizeH="0" baseline="0" noProof="0" dirty="0" err="1">
                <a:ln>
                  <a:noFill/>
                </a:ln>
                <a:solidFill>
                  <a:prstClr val="white"/>
                </a:solidFill>
                <a:effectLst/>
                <a:uLnTx/>
                <a:uFillTx/>
                <a:latin typeface="Calibri" panose="020F0502020204030204"/>
                <a:ea typeface="+mn-ea"/>
                <a:cs typeface="+mn-cs"/>
              </a:rPr>
              <a:t>Response</a:t>
            </a:r>
            <a:r>
              <a:rPr kumimoji="0" lang="en-US" sz="1800" b="1" i="0" u="none" strike="noStrike" kern="1200" cap="none" spc="0" normalizeH="0" baseline="-25000" noProof="0" dirty="0" err="1">
                <a:ln>
                  <a:noFill/>
                </a:ln>
                <a:solidFill>
                  <a:prstClr val="white"/>
                </a:solidFill>
                <a:effectLst/>
                <a:uLnTx/>
                <a:uFillTx/>
                <a:latin typeface="Calibri" panose="020F0502020204030204"/>
                <a:ea typeface="+mn-ea"/>
                <a:cs typeface="+mn-cs"/>
              </a:rPr>
              <a:t>N</a:t>
            </a: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0" name="Rounded Rectangle 49"/>
          <p:cNvSpPr/>
          <p:nvPr/>
        </p:nvSpPr>
        <p:spPr>
          <a:xfrm>
            <a:off x="4091381" y="3494279"/>
            <a:ext cx="1341142" cy="574766"/>
          </a:xfrm>
          <a:prstGeom prst="roundRect">
            <a:avLst/>
          </a:prstGeom>
          <a:solidFill>
            <a:srgbClr val="A144E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PUF Response</a:t>
            </a:r>
            <a:r>
              <a:rPr kumimoji="0" lang="en-US" sz="1800" b="1" i="0" u="none" strike="noStrike" kern="1200" cap="none" spc="0" normalizeH="0" baseline="-25000" noProof="0" dirty="0">
                <a:ln>
                  <a:noFill/>
                </a:ln>
                <a:solidFill>
                  <a:prstClr val="white"/>
                </a:solidFill>
                <a:effectLst/>
                <a:uLnTx/>
                <a:uFillTx/>
                <a:latin typeface="Calibri" panose="020F0502020204030204"/>
                <a:ea typeface="+mn-ea"/>
                <a:cs typeface="+mn-cs"/>
              </a:rPr>
              <a:t>1</a:t>
            </a: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lstStyle/>
          <a:p>
            <a:r>
              <a:rPr lang="en-US" b="1" dirty="0"/>
              <a:t>Effective PUF Characteristics</a:t>
            </a:r>
          </a:p>
        </p:txBody>
      </p:sp>
      <p:sp>
        <p:nvSpPr>
          <p:cNvPr id="6" name="Rectangle 5"/>
          <p:cNvSpPr/>
          <p:nvPr/>
        </p:nvSpPr>
        <p:spPr>
          <a:xfrm>
            <a:off x="236792" y="3267172"/>
            <a:ext cx="1776643" cy="1223263"/>
          </a:xfrm>
          <a:prstGeom prst="rect">
            <a:avLst/>
          </a:prstGeom>
          <a:solidFill>
            <a:srgbClr val="70AD4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charset="0"/>
                <a:ea typeface="Cambria" charset="0"/>
                <a:cs typeface="Cambria" charset="0"/>
              </a:rPr>
              <a:t>Trusted Device</a:t>
            </a:r>
          </a:p>
        </p:txBody>
      </p:sp>
      <p:sp>
        <p:nvSpPr>
          <p:cNvPr id="28" name="Rectangle 27"/>
          <p:cNvSpPr/>
          <p:nvPr/>
        </p:nvSpPr>
        <p:spPr>
          <a:xfrm>
            <a:off x="75991" y="1984741"/>
            <a:ext cx="3821073"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charset="0"/>
                <a:ea typeface="Cambria" charset="0"/>
                <a:cs typeface="Cambria" charset="0"/>
              </a:rPr>
              <a:t>4. Uniqueness</a:t>
            </a:r>
            <a:endParaRPr kumimoji="0" lang="en-US" sz="2400" b="0"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9" name="Rectangle 8"/>
          <p:cNvSpPr/>
          <p:nvPr/>
        </p:nvSpPr>
        <p:spPr>
          <a:xfrm>
            <a:off x="3938008" y="2905221"/>
            <a:ext cx="1654650" cy="1737360"/>
          </a:xfrm>
          <a:prstGeom prst="rect">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charset="0"/>
                <a:ea typeface="Cambria" charset="0"/>
                <a:cs typeface="Cambria" charset="0"/>
              </a:rPr>
              <a:t>DRAM</a:t>
            </a:r>
            <a:endParaRPr kumimoji="0" lang="en-US" sz="3200" b="1" i="0" u="none" strike="noStrike" kern="1200" cap="none" spc="0" normalizeH="0" baseline="-25000" noProof="0" dirty="0">
              <a:ln>
                <a:noFill/>
              </a:ln>
              <a:solidFill>
                <a:prstClr val="white"/>
              </a:solidFill>
              <a:effectLst/>
              <a:uLnTx/>
              <a:uFillTx/>
              <a:latin typeface="Cambria"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charset="0"/>
                <a:ea typeface="Cambria" charset="0"/>
                <a:cs typeface="Cambria" charset="0"/>
              </a:rPr>
              <a:t>Device 0</a:t>
            </a:r>
          </a:p>
        </p:txBody>
      </p:sp>
      <p:sp>
        <p:nvSpPr>
          <p:cNvPr id="34" name="Rectangle 33"/>
          <p:cNvSpPr/>
          <p:nvPr/>
        </p:nvSpPr>
        <p:spPr>
          <a:xfrm>
            <a:off x="75991" y="739543"/>
            <a:ext cx="2991674"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charset="0"/>
                <a:ea typeface="Cambria" charset="0"/>
                <a:cs typeface="Cambria" charset="0"/>
              </a:rPr>
              <a:t>1. Repeatability</a:t>
            </a:r>
            <a:endParaRPr kumimoji="0" lang="en-US" sz="2400" b="0"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38" name="Rectangle 37"/>
          <p:cNvSpPr/>
          <p:nvPr/>
        </p:nvSpPr>
        <p:spPr>
          <a:xfrm>
            <a:off x="75991" y="1155011"/>
            <a:ext cx="2991674"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charset="0"/>
                <a:ea typeface="Cambria" charset="0"/>
                <a:cs typeface="Cambria" charset="0"/>
              </a:rPr>
              <a:t>2. Diffuseness</a:t>
            </a:r>
            <a:endParaRPr kumimoji="0" lang="en-US" sz="2400" b="0"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42" name="Rectangle 41"/>
          <p:cNvSpPr/>
          <p:nvPr/>
        </p:nvSpPr>
        <p:spPr>
          <a:xfrm>
            <a:off x="75991" y="1567320"/>
            <a:ext cx="3821073"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charset="0"/>
                <a:ea typeface="Cambria" charset="0"/>
                <a:cs typeface="Cambria" charset="0"/>
              </a:rPr>
              <a:t>3. Uniform Randomness</a:t>
            </a:r>
            <a:endParaRPr kumimoji="0" lang="en-US" sz="2400" b="0"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25" name="Rectangle 24"/>
          <p:cNvSpPr/>
          <p:nvPr/>
        </p:nvSpPr>
        <p:spPr>
          <a:xfrm>
            <a:off x="102898" y="2402162"/>
            <a:ext cx="3821073"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charset="0"/>
                <a:ea typeface="Cambria" charset="0"/>
                <a:cs typeface="Cambria" charset="0"/>
              </a:rPr>
              <a:t>5. </a:t>
            </a:r>
            <a:r>
              <a:rPr kumimoji="0" lang="en-US" sz="2400" b="1" i="0" u="none" strike="noStrike" kern="1200" cap="none" spc="0" normalizeH="0" baseline="0" noProof="0" dirty="0" err="1">
                <a:ln>
                  <a:noFill/>
                </a:ln>
                <a:solidFill>
                  <a:prstClr val="black"/>
                </a:solidFill>
                <a:effectLst/>
                <a:uLnTx/>
                <a:uFillTx/>
                <a:latin typeface="Cambria" charset="0"/>
                <a:ea typeface="Cambria" charset="0"/>
                <a:cs typeface="Cambria" charset="0"/>
              </a:rPr>
              <a:t>Unclonability</a:t>
            </a:r>
            <a:endParaRPr kumimoji="0" lang="en-US" sz="2400" b="0"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14" name="Rectangle 13"/>
          <p:cNvSpPr/>
          <p:nvPr/>
        </p:nvSpPr>
        <p:spPr>
          <a:xfrm>
            <a:off x="-6644" y="838806"/>
            <a:ext cx="9144000" cy="5600091"/>
          </a:xfrm>
          <a:prstGeom prst="rect">
            <a:avLst/>
          </a:prstGeom>
          <a:solidFill>
            <a:schemeClr val="bg1">
              <a:alpha val="72000"/>
            </a:schemeClr>
          </a:solidFill>
          <a:ln>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TextBox 14"/>
          <p:cNvSpPr txBox="1"/>
          <p:nvPr/>
        </p:nvSpPr>
        <p:spPr>
          <a:xfrm>
            <a:off x="317995" y="2115357"/>
            <a:ext cx="8494721" cy="3046988"/>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ambria" charset="0"/>
                <a:ea typeface="Cambria" charset="0"/>
                <a:cs typeface="Cambria" charset="0"/>
              </a:rPr>
              <a:t>More analysis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ambria" charset="0"/>
                <a:ea typeface="Cambria" charset="0"/>
                <a:cs typeface="Cambria" charset="0"/>
              </a:rPr>
              <a:t>of the </a:t>
            </a:r>
            <a:r>
              <a:rPr kumimoji="0" lang="en-US" sz="4000" b="1" i="0" u="none" strike="noStrike" kern="1200" cap="none" spc="0" normalizeH="0" baseline="0" noProof="0" dirty="0">
                <a:ln>
                  <a:noFill/>
                </a:ln>
                <a:solidFill>
                  <a:srgbClr val="4472C4"/>
                </a:solidFill>
                <a:effectLst/>
                <a:uLnTx/>
                <a:uFillTx/>
                <a:latin typeface="Cambria" charset="0"/>
                <a:ea typeface="Cambria" charset="0"/>
                <a:cs typeface="Cambria" charset="0"/>
              </a:rPr>
              <a:t>effective PUF characteristics </a:t>
            </a:r>
            <a:r>
              <a:rPr kumimoji="0" lang="en-US" sz="4000" b="1" i="0" u="none" strike="noStrike" kern="1200" cap="none" spc="0" normalizeH="0" baseline="0" noProof="0" dirty="0">
                <a:ln>
                  <a:noFill/>
                </a:ln>
                <a:solidFill>
                  <a:prstClr val="black"/>
                </a:solidFill>
                <a:effectLst/>
                <a:uLnTx/>
                <a:uFillTx/>
                <a:latin typeface="Cambria" charset="0"/>
                <a:ea typeface="Cambria" charset="0"/>
                <a:cs typeface="Cambria" charset="0"/>
              </a:rPr>
              <a:t>in the paper</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Tree>
    <p:extLst>
      <p:ext uri="{BB962C8B-B14F-4D97-AF65-F5344CB8AC3E}">
        <p14:creationId xmlns:p14="http://schemas.microsoft.com/office/powerpoint/2010/main" val="75538503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Effective PUF Characteristics</a:t>
            </a:r>
          </a:p>
        </p:txBody>
      </p:sp>
      <p:sp>
        <p:nvSpPr>
          <p:cNvPr id="3" name="Content Placeholder 2"/>
          <p:cNvSpPr>
            <a:spLocks noGrp="1"/>
          </p:cNvSpPr>
          <p:nvPr>
            <p:ph idx="1"/>
          </p:nvPr>
        </p:nvSpPr>
        <p:spPr>
          <a:xfrm>
            <a:off x="75990" y="1034637"/>
            <a:ext cx="9068009" cy="5416061"/>
          </a:xfrm>
        </p:spPr>
        <p:txBody>
          <a:bodyPr/>
          <a:lstStyle/>
          <a:p>
            <a:pPr marL="0" indent="0">
              <a:buNone/>
            </a:pPr>
            <a:r>
              <a:rPr lang="en-US" sz="4000" b="1" u="sng" dirty="0">
                <a:solidFill>
                  <a:schemeClr val="accent5"/>
                </a:solidFill>
              </a:rPr>
              <a:t>Runtime-accessible PUFs must have</a:t>
            </a:r>
          </a:p>
          <a:p>
            <a:pPr marL="514350" indent="-514350">
              <a:buFont typeface="+mj-lt"/>
              <a:buAutoNum type="arabicPeriod"/>
            </a:pPr>
            <a:r>
              <a:rPr lang="en-US" b="1" dirty="0"/>
              <a:t>Low Latency</a:t>
            </a:r>
          </a:p>
          <a:p>
            <a:pPr lvl="1"/>
            <a:r>
              <a:rPr lang="en-US" sz="3200" dirty="0"/>
              <a:t>Each device can </a:t>
            </a:r>
            <a:r>
              <a:rPr lang="en-US" sz="3200" b="1" dirty="0">
                <a:solidFill>
                  <a:schemeClr val="accent6">
                    <a:lumMod val="75000"/>
                  </a:schemeClr>
                </a:solidFill>
              </a:rPr>
              <a:t>quickly</a:t>
            </a:r>
            <a:r>
              <a:rPr lang="en-US" sz="3200" dirty="0">
                <a:solidFill>
                  <a:schemeClr val="accent6">
                    <a:lumMod val="75000"/>
                  </a:schemeClr>
                </a:solidFill>
              </a:rPr>
              <a:t> </a:t>
            </a:r>
            <a:r>
              <a:rPr lang="en-US" sz="3200" dirty="0"/>
              <a:t>generate a PUF response</a:t>
            </a:r>
          </a:p>
          <a:p>
            <a:pPr lvl="1"/>
            <a:endParaRPr lang="en-US" sz="3200" b="1" dirty="0"/>
          </a:p>
          <a:p>
            <a:pPr marL="514350" indent="-514350">
              <a:buFont typeface="+mj-lt"/>
              <a:buAutoNum type="arabicPeriod"/>
            </a:pPr>
            <a:r>
              <a:rPr lang="en-US" b="1" dirty="0"/>
              <a:t>Low System Interference</a:t>
            </a:r>
          </a:p>
          <a:p>
            <a:pPr lvl="1"/>
            <a:r>
              <a:rPr lang="en-US" sz="3200" dirty="0"/>
              <a:t>PUF evaluation </a:t>
            </a:r>
            <a:r>
              <a:rPr lang="en-US" sz="3200" b="1" dirty="0">
                <a:solidFill>
                  <a:schemeClr val="accent6">
                    <a:lumMod val="75000"/>
                  </a:schemeClr>
                </a:solidFill>
              </a:rPr>
              <a:t>minimally affects performance </a:t>
            </a:r>
            <a:r>
              <a:rPr lang="en-US" sz="3200" dirty="0"/>
              <a:t>of concurrently-running applications</a:t>
            </a:r>
          </a:p>
          <a:p>
            <a:pPr marL="457200" lvl="1" indent="0">
              <a:buNone/>
            </a:pPr>
            <a:endParaRPr lang="en-US" b="1" dirty="0"/>
          </a:p>
        </p:txBody>
      </p:sp>
    </p:spTree>
    <p:extLst>
      <p:ext uri="{BB962C8B-B14F-4D97-AF65-F5344CB8AC3E}">
        <p14:creationId xmlns:p14="http://schemas.microsoft.com/office/powerpoint/2010/main" val="3972647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p:cNvSpPr/>
          <p:nvPr/>
        </p:nvSpPr>
        <p:spPr>
          <a:xfrm>
            <a:off x="164730" y="5840033"/>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p:cNvSpPr/>
          <p:nvPr/>
        </p:nvSpPr>
        <p:spPr>
          <a:xfrm>
            <a:off x="164730" y="5347422"/>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32"/>
          <p:cNvSpPr/>
          <p:nvPr/>
        </p:nvSpPr>
        <p:spPr>
          <a:xfrm>
            <a:off x="164730" y="4851875"/>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p:cNvSpPr/>
          <p:nvPr/>
        </p:nvSpPr>
        <p:spPr>
          <a:xfrm>
            <a:off x="873303" y="4407877"/>
            <a:ext cx="8094161" cy="36512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7"/>
          <p:cNvSpPr/>
          <p:nvPr/>
        </p:nvSpPr>
        <p:spPr>
          <a:xfrm>
            <a:off x="873992" y="2745179"/>
            <a:ext cx="8094161"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p:cNvSpPr/>
          <p:nvPr/>
        </p:nvSpPr>
        <p:spPr>
          <a:xfrm>
            <a:off x="171757" y="1852296"/>
            <a:ext cx="8799068" cy="477987"/>
          </a:xfrm>
          <a:prstGeom prst="rect">
            <a:avLst/>
          </a:prstGeom>
          <a:solidFill>
            <a:srgbClr val="538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p:cNvSpPr/>
          <p:nvPr/>
        </p:nvSpPr>
        <p:spPr>
          <a:xfrm>
            <a:off x="170268" y="1340844"/>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p:cNvSpPr/>
          <p:nvPr/>
        </p:nvSpPr>
        <p:spPr>
          <a:xfrm>
            <a:off x="164123" y="3143056"/>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p:cNvSpPr/>
          <p:nvPr/>
        </p:nvSpPr>
        <p:spPr>
          <a:xfrm>
            <a:off x="865971" y="2370745"/>
            <a:ext cx="8102183" cy="324329"/>
          </a:xfrm>
          <a:prstGeom prst="rect">
            <a:avLst/>
          </a:prstGeom>
          <a:solidFill>
            <a:srgbClr val="538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p:cNvSpPr/>
          <p:nvPr/>
        </p:nvSpPr>
        <p:spPr>
          <a:xfrm>
            <a:off x="163548" y="831660"/>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lstStyle/>
          <a:p>
            <a:r>
              <a:rPr lang="en-US" b="1" dirty="0"/>
              <a:t>The DRAM Latency PUF Outline</a:t>
            </a:r>
          </a:p>
        </p:txBody>
      </p:sp>
      <p:sp>
        <p:nvSpPr>
          <p:cNvPr id="29" name="Rectangle 28"/>
          <p:cNvSpPr/>
          <p:nvPr/>
        </p:nvSpPr>
        <p:spPr>
          <a:xfrm>
            <a:off x="873992" y="4009292"/>
            <a:ext cx="8094161" cy="35875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29"/>
          <p:cNvSpPr/>
          <p:nvPr/>
        </p:nvSpPr>
        <p:spPr>
          <a:xfrm>
            <a:off x="865971" y="3634154"/>
            <a:ext cx="8102183" cy="33601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358999" y="828096"/>
            <a:ext cx="8122024" cy="5318753"/>
          </a:xfrm>
        </p:spPr>
        <p:txBody>
          <a:bodyPr/>
          <a:lstStyle/>
          <a:p>
            <a:pPr marL="0" indent="0">
              <a:buNone/>
            </a:pPr>
            <a:r>
              <a:rPr lang="en-US" sz="2800" dirty="0">
                <a:solidFill>
                  <a:schemeClr val="bg1"/>
                </a:solidFill>
              </a:rPr>
              <a:t>Motivation </a:t>
            </a:r>
          </a:p>
          <a:p>
            <a:pPr marL="0" indent="0">
              <a:buNone/>
            </a:pPr>
            <a:r>
              <a:rPr lang="en-US" sz="2800" dirty="0">
                <a:solidFill>
                  <a:schemeClr val="bg1"/>
                </a:solidFill>
              </a:rPr>
              <a:t>Effective PUF Characteristics</a:t>
            </a:r>
          </a:p>
          <a:p>
            <a:pPr marL="0" indent="0">
              <a:buNone/>
            </a:pPr>
            <a:r>
              <a:rPr lang="en-US" sz="2800" b="1" dirty="0">
                <a:solidFill>
                  <a:schemeClr val="bg1"/>
                </a:solidFill>
              </a:rPr>
              <a:t>DRAM Latency PUF</a:t>
            </a:r>
          </a:p>
          <a:p>
            <a:pPr marL="457200" lvl="1" indent="0">
              <a:buNone/>
            </a:pPr>
            <a:r>
              <a:rPr lang="en-US" sz="2400" b="1" dirty="0">
                <a:solidFill>
                  <a:schemeClr val="bg1"/>
                </a:solidFill>
              </a:rPr>
              <a:t>DRAM Operation</a:t>
            </a:r>
          </a:p>
          <a:p>
            <a:pPr marL="457200" lvl="1" indent="0">
              <a:buNone/>
            </a:pPr>
            <a:r>
              <a:rPr lang="en-US" sz="2400" dirty="0">
                <a:solidFill>
                  <a:schemeClr val="bg1"/>
                </a:solidFill>
              </a:rPr>
              <a:t>Key Idea</a:t>
            </a:r>
          </a:p>
          <a:p>
            <a:pPr marL="0" indent="0">
              <a:buNone/>
            </a:pPr>
            <a:r>
              <a:rPr lang="en-US" sz="2800" dirty="0">
                <a:solidFill>
                  <a:schemeClr val="bg1"/>
                </a:solidFill>
              </a:rPr>
              <a:t>Prior Best DRAM PUF: DRAM Retention PUF</a:t>
            </a:r>
          </a:p>
          <a:p>
            <a:pPr marL="457200" lvl="1" indent="0">
              <a:buNone/>
            </a:pPr>
            <a:r>
              <a:rPr lang="en-US" sz="2400" dirty="0">
                <a:solidFill>
                  <a:schemeClr val="bg1"/>
                </a:solidFill>
              </a:rPr>
              <a:t>DRAM Cell Retention</a:t>
            </a:r>
          </a:p>
          <a:p>
            <a:pPr marL="457200" lvl="1" indent="0">
              <a:buNone/>
            </a:pPr>
            <a:r>
              <a:rPr lang="en-US" sz="2400" dirty="0">
                <a:solidFill>
                  <a:schemeClr val="bg1"/>
                </a:solidFill>
              </a:rPr>
              <a:t>Key Idea </a:t>
            </a:r>
          </a:p>
          <a:p>
            <a:pPr marL="457200" lvl="1" indent="0">
              <a:buNone/>
            </a:pPr>
            <a:r>
              <a:rPr lang="en-US" sz="2400" dirty="0">
                <a:solidFill>
                  <a:schemeClr val="bg1"/>
                </a:solidFill>
              </a:rPr>
              <a:t>Weaknesses</a:t>
            </a:r>
          </a:p>
          <a:p>
            <a:pPr marL="0" indent="0">
              <a:buNone/>
            </a:pPr>
            <a:r>
              <a:rPr lang="en-US" sz="2800" dirty="0">
                <a:solidFill>
                  <a:schemeClr val="bg1"/>
                </a:solidFill>
              </a:rPr>
              <a:t>Methodology</a:t>
            </a:r>
          </a:p>
          <a:p>
            <a:pPr marL="0" indent="0">
              <a:buNone/>
            </a:pPr>
            <a:r>
              <a:rPr lang="en-US" sz="2800" dirty="0">
                <a:solidFill>
                  <a:schemeClr val="bg1"/>
                </a:solidFill>
              </a:rPr>
              <a:t>Results</a:t>
            </a:r>
          </a:p>
          <a:p>
            <a:pPr marL="0" indent="0">
              <a:buNone/>
            </a:pPr>
            <a:r>
              <a:rPr lang="en-US" sz="2800" dirty="0">
                <a:solidFill>
                  <a:schemeClr val="bg1"/>
                </a:solidFill>
              </a:rPr>
              <a:t>Summary</a:t>
            </a:r>
          </a:p>
        </p:txBody>
      </p:sp>
    </p:spTree>
    <p:extLst>
      <p:ext uri="{BB962C8B-B14F-4D97-AF65-F5344CB8AC3E}">
        <p14:creationId xmlns:p14="http://schemas.microsoft.com/office/powerpoint/2010/main" val="1868887050"/>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DRAM Accesses and Failures</a:t>
            </a:r>
          </a:p>
        </p:txBody>
      </p:sp>
      <p:grpSp>
        <p:nvGrpSpPr>
          <p:cNvPr id="42" name="Group 41"/>
          <p:cNvGrpSpPr/>
          <p:nvPr/>
        </p:nvGrpSpPr>
        <p:grpSpPr>
          <a:xfrm>
            <a:off x="2832102" y="1392322"/>
            <a:ext cx="3577213" cy="3431477"/>
            <a:chOff x="6451817" y="73723"/>
            <a:chExt cx="2611796" cy="2369557"/>
          </a:xfrm>
        </p:grpSpPr>
        <p:grpSp>
          <p:nvGrpSpPr>
            <p:cNvPr id="32" name="Group 31"/>
            <p:cNvGrpSpPr/>
            <p:nvPr/>
          </p:nvGrpSpPr>
          <p:grpSpPr>
            <a:xfrm>
              <a:off x="6451817" y="73723"/>
              <a:ext cx="2611796" cy="2369557"/>
              <a:chOff x="-52931" y="1016557"/>
              <a:chExt cx="3471820" cy="2983179"/>
            </a:xfrm>
          </p:grpSpPr>
          <p:sp>
            <p:nvSpPr>
              <p:cNvPr id="5" name="Rectangle 4"/>
              <p:cNvSpPr/>
              <p:nvPr/>
            </p:nvSpPr>
            <p:spPr>
              <a:xfrm>
                <a:off x="-52931" y="1016557"/>
                <a:ext cx="1661221" cy="450157"/>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wordline</a:t>
                </a:r>
                <a:endPar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cxnSp>
            <p:nvCxnSpPr>
              <p:cNvPr id="6" name="Straight Arrow Connector 5"/>
              <p:cNvCxnSpPr/>
              <p:nvPr/>
            </p:nvCxnSpPr>
            <p:spPr>
              <a:xfrm flipH="1">
                <a:off x="75991" y="1416479"/>
                <a:ext cx="3342898"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rot="5400000">
                <a:off x="-50765" y="3081226"/>
                <a:ext cx="1531246" cy="30577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capacitor</a:t>
                </a:r>
              </a:p>
            </p:txBody>
          </p:sp>
          <p:sp>
            <p:nvSpPr>
              <p:cNvPr id="8" name="Rectangle 7"/>
              <p:cNvSpPr/>
              <p:nvPr/>
            </p:nvSpPr>
            <p:spPr>
              <a:xfrm>
                <a:off x="606531" y="1493470"/>
                <a:ext cx="1470875" cy="426355"/>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access</a:t>
                </a:r>
              </a:p>
            </p:txBody>
          </p:sp>
          <p:sp>
            <p:nvSpPr>
              <p:cNvPr id="9" name="Rectangle 8"/>
              <p:cNvSpPr/>
              <p:nvPr/>
            </p:nvSpPr>
            <p:spPr>
              <a:xfrm>
                <a:off x="215331" y="1677138"/>
                <a:ext cx="2214319" cy="606443"/>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transistor</a:t>
                </a:r>
              </a:p>
            </p:txBody>
          </p:sp>
          <p:sp>
            <p:nvSpPr>
              <p:cNvPr id="10" name="Rectangle 9"/>
              <p:cNvSpPr/>
              <p:nvPr/>
            </p:nvSpPr>
            <p:spPr>
              <a:xfrm rot="5400000">
                <a:off x="2644744" y="2618138"/>
                <a:ext cx="1098348" cy="406119"/>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bitline</a:t>
                </a:r>
                <a:endPar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cxnSp>
            <p:nvCxnSpPr>
              <p:cNvPr id="11" name="Straight Arrow Connector 10"/>
              <p:cNvCxnSpPr/>
              <p:nvPr/>
            </p:nvCxnSpPr>
            <p:spPr>
              <a:xfrm flipV="1">
                <a:off x="2988122" y="1033736"/>
                <a:ext cx="12312" cy="2369502"/>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V="1">
                <a:off x="2180762" y="1713521"/>
                <a:ext cx="0" cy="155572"/>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H="1">
                <a:off x="1930379" y="1876304"/>
                <a:ext cx="49901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flipV="1">
                <a:off x="2429388" y="1987524"/>
                <a:ext cx="1" cy="259566"/>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1930379" y="1987524"/>
                <a:ext cx="49901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2429388" y="2247090"/>
                <a:ext cx="193166"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1737212" y="2247090"/>
                <a:ext cx="193167"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H="1" flipV="1">
                <a:off x="1930378" y="1987524"/>
                <a:ext cx="1" cy="259566"/>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2180762" y="1416479"/>
                <a:ext cx="1" cy="32129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H="1">
                <a:off x="2622554" y="2247090"/>
                <a:ext cx="37788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1" name="Elbow Connector 20"/>
              <p:cNvCxnSpPr/>
              <p:nvPr/>
            </p:nvCxnSpPr>
            <p:spPr>
              <a:xfrm rot="5400000">
                <a:off x="1090561" y="2377314"/>
                <a:ext cx="774172" cy="519135"/>
              </a:xfrm>
              <a:prstGeom prst="bentConnector3">
                <a:avLst>
                  <a:gd name="adj1" fmla="val -293"/>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1218079" y="3433619"/>
                <a:ext cx="0" cy="318185"/>
              </a:xfrm>
              <a:prstGeom prst="straightConnector1">
                <a:avLst/>
              </a:prstGeom>
              <a:ln w="25400">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V="1">
                <a:off x="1218079" y="3018265"/>
                <a:ext cx="0" cy="151697"/>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flipH="1">
                <a:off x="958515" y="3435119"/>
                <a:ext cx="519130"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H="1">
                <a:off x="958515" y="3169962"/>
                <a:ext cx="519130"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flipV="1">
                <a:off x="1218079" y="3435120"/>
                <a:ext cx="0" cy="13017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
          <p:nvSpPr>
            <p:cNvPr id="41" name="Rectangle 40"/>
            <p:cNvSpPr/>
            <p:nvPr/>
          </p:nvSpPr>
          <p:spPr>
            <a:xfrm>
              <a:off x="8005235" y="1868211"/>
              <a:ext cx="1041895" cy="37082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Sense Amplifier</a:t>
              </a:r>
            </a:p>
          </p:txBody>
        </p:sp>
      </p:grpSp>
      <p:cxnSp>
        <p:nvCxnSpPr>
          <p:cNvPr id="52" name="Straight Connector 51"/>
          <p:cNvCxnSpPr>
            <a:stCxn id="46" idx="3"/>
            <a:endCxn id="46" idx="3"/>
          </p:cNvCxnSpPr>
          <p:nvPr/>
        </p:nvCxnSpPr>
        <p:spPr>
          <a:xfrm>
            <a:off x="1028424" y="2191088"/>
            <a:ext cx="0"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76" name="Group 75"/>
          <p:cNvGrpSpPr/>
          <p:nvPr/>
        </p:nvGrpSpPr>
        <p:grpSpPr>
          <a:xfrm>
            <a:off x="23322" y="1960255"/>
            <a:ext cx="8458827" cy="3522955"/>
            <a:chOff x="124920" y="2084239"/>
            <a:chExt cx="8458827" cy="3522955"/>
          </a:xfrm>
        </p:grpSpPr>
        <p:grpSp>
          <p:nvGrpSpPr>
            <p:cNvPr id="75" name="Group 74"/>
            <p:cNvGrpSpPr/>
            <p:nvPr/>
          </p:nvGrpSpPr>
          <p:grpSpPr>
            <a:xfrm>
              <a:off x="124920" y="2084239"/>
              <a:ext cx="8458827" cy="3522955"/>
              <a:chOff x="124920" y="2084239"/>
              <a:chExt cx="8458827" cy="3522955"/>
            </a:xfrm>
          </p:grpSpPr>
          <p:cxnSp>
            <p:nvCxnSpPr>
              <p:cNvPr id="34" name="Straight Connector 33"/>
              <p:cNvCxnSpPr/>
              <p:nvPr/>
            </p:nvCxnSpPr>
            <p:spPr>
              <a:xfrm>
                <a:off x="1125415" y="2350939"/>
                <a:ext cx="0" cy="3153046"/>
              </a:xfrm>
              <a:prstGeom prst="line">
                <a:avLst/>
              </a:prstGeom>
              <a:ln>
                <a:solidFill>
                  <a:schemeClr val="tx1">
                    <a:lumMod val="50000"/>
                    <a:lumOff val="50000"/>
                  </a:schemeClr>
                </a:solidFill>
                <a:headEnd type="none"/>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flipV="1">
                <a:off x="1125415" y="5495194"/>
                <a:ext cx="7458332" cy="1979"/>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554928" y="2084239"/>
                <a:ext cx="575094"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Calibri" panose="020F0502020204030204"/>
                    <a:ea typeface="+mn-ea"/>
                    <a:cs typeface="+mn-cs"/>
                  </a:rPr>
                  <a:t>V</a:t>
                </a:r>
                <a:r>
                  <a:rPr kumimoji="0" lang="en-US" sz="2400" b="1" i="0" u="none" strike="noStrike" kern="1200" cap="none" spc="0" normalizeH="0" baseline="-25000" noProof="0" dirty="0" err="1">
                    <a:ln>
                      <a:noFill/>
                    </a:ln>
                    <a:solidFill>
                      <a:prstClr val="black"/>
                    </a:solidFill>
                    <a:effectLst/>
                    <a:uLnTx/>
                    <a:uFillTx/>
                    <a:latin typeface="Calibri" panose="020F0502020204030204"/>
                    <a:ea typeface="+mn-ea"/>
                    <a:cs typeface="+mn-cs"/>
                  </a:rPr>
                  <a:t>dd</a:t>
                </a:r>
                <a:endParaRPr kumimoji="0" lang="en-US" sz="1800" b="1" i="0" u="none" strike="noStrike" kern="1200" cap="none" spc="0" normalizeH="0" baseline="-25000" noProof="0" dirty="0">
                  <a:ln>
                    <a:noFill/>
                  </a:ln>
                  <a:solidFill>
                    <a:prstClr val="black"/>
                  </a:solidFill>
                  <a:effectLst/>
                  <a:uLnTx/>
                  <a:uFillTx/>
                  <a:latin typeface="Calibri" panose="020F0502020204030204"/>
                  <a:ea typeface="+mn-ea"/>
                  <a:cs typeface="+mn-cs"/>
                </a:endParaRPr>
              </a:p>
            </p:txBody>
          </p:sp>
          <p:sp>
            <p:nvSpPr>
              <p:cNvPr id="48" name="TextBox 47"/>
              <p:cNvSpPr txBox="1"/>
              <p:nvPr/>
            </p:nvSpPr>
            <p:spPr>
              <a:xfrm>
                <a:off x="124920" y="5145529"/>
                <a:ext cx="103675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0.5 </a:t>
                </a:r>
                <a:r>
                  <a:rPr kumimoji="0" lang="en-US" sz="2400" b="1" i="0" u="none" strike="noStrike" kern="1200" cap="none" spc="0" normalizeH="0" baseline="0" noProof="0" dirty="0" err="1">
                    <a:ln>
                      <a:noFill/>
                    </a:ln>
                    <a:solidFill>
                      <a:prstClr val="black"/>
                    </a:solidFill>
                    <a:effectLst/>
                    <a:uLnTx/>
                    <a:uFillTx/>
                    <a:latin typeface="Calibri" panose="020F0502020204030204"/>
                    <a:ea typeface="+mn-ea"/>
                    <a:cs typeface="+mn-cs"/>
                  </a:rPr>
                  <a:t>V</a:t>
                </a:r>
                <a:r>
                  <a:rPr kumimoji="0" lang="en-US" sz="2400" b="1" i="0" u="none" strike="noStrike" kern="1200" cap="none" spc="0" normalizeH="0" baseline="-25000" noProof="0" dirty="0" err="1">
                    <a:ln>
                      <a:noFill/>
                    </a:ln>
                    <a:solidFill>
                      <a:prstClr val="black"/>
                    </a:solidFill>
                    <a:effectLst/>
                    <a:uLnTx/>
                    <a:uFillTx/>
                    <a:latin typeface="Calibri" panose="020F0502020204030204"/>
                    <a:ea typeface="+mn-ea"/>
                    <a:cs typeface="+mn-cs"/>
                  </a:rPr>
                  <a:t>dd</a:t>
                </a:r>
                <a:endParaRPr kumimoji="0" lang="en-US" sz="2400" b="1" i="0" u="none" strike="noStrike" kern="1200" cap="none" spc="0" normalizeH="0" baseline="-25000" noProof="0" dirty="0">
                  <a:ln>
                    <a:noFill/>
                  </a:ln>
                  <a:solidFill>
                    <a:prstClr val="black"/>
                  </a:solidFill>
                  <a:effectLst/>
                  <a:uLnTx/>
                  <a:uFillTx/>
                  <a:latin typeface="Calibri" panose="020F0502020204030204"/>
                  <a:ea typeface="+mn-ea"/>
                  <a:cs typeface="+mn-cs"/>
                </a:endParaRPr>
              </a:p>
            </p:txBody>
          </p:sp>
        </p:grpSp>
        <p:cxnSp>
          <p:nvCxnSpPr>
            <p:cNvPr id="54" name="Straight Connector 53"/>
            <p:cNvCxnSpPr/>
            <p:nvPr/>
          </p:nvCxnSpPr>
          <p:spPr>
            <a:xfrm flipH="1">
              <a:off x="1052944" y="2350939"/>
              <a:ext cx="136441"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57" name="Straight Connector 56"/>
          <p:cNvCxnSpPr/>
          <p:nvPr/>
        </p:nvCxnSpPr>
        <p:spPr>
          <a:xfrm flipH="1" flipV="1">
            <a:off x="1019567" y="5357328"/>
            <a:ext cx="832821" cy="1006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71" name="Group 70"/>
          <p:cNvGrpSpPr/>
          <p:nvPr/>
        </p:nvGrpSpPr>
        <p:grpSpPr>
          <a:xfrm>
            <a:off x="1841501" y="4766362"/>
            <a:ext cx="1992208" cy="621453"/>
            <a:chOff x="1943099" y="4890346"/>
            <a:chExt cx="1992208" cy="621453"/>
          </a:xfrm>
        </p:grpSpPr>
        <p:sp>
          <p:nvSpPr>
            <p:cNvPr id="61" name="Freeform 60"/>
            <p:cNvSpPr/>
            <p:nvPr/>
          </p:nvSpPr>
          <p:spPr>
            <a:xfrm>
              <a:off x="1943099" y="4890346"/>
              <a:ext cx="1978661" cy="621453"/>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68" name="Straight Connector 67"/>
            <p:cNvCxnSpPr/>
            <p:nvPr/>
          </p:nvCxnSpPr>
          <p:spPr>
            <a:xfrm flipV="1">
              <a:off x="3378200" y="4897121"/>
              <a:ext cx="557107" cy="14604"/>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72" name="Group 71"/>
          <p:cNvGrpSpPr/>
          <p:nvPr/>
        </p:nvGrpSpPr>
        <p:grpSpPr>
          <a:xfrm>
            <a:off x="3804255" y="2186281"/>
            <a:ext cx="4523252" cy="2600929"/>
            <a:chOff x="1943099" y="4890346"/>
            <a:chExt cx="1992208" cy="621453"/>
          </a:xfrm>
        </p:grpSpPr>
        <p:sp>
          <p:nvSpPr>
            <p:cNvPr id="73" name="Freeform 72"/>
            <p:cNvSpPr/>
            <p:nvPr/>
          </p:nvSpPr>
          <p:spPr>
            <a:xfrm>
              <a:off x="1943099" y="4890346"/>
              <a:ext cx="1978661" cy="621453"/>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74" name="Straight Connector 73"/>
            <p:cNvCxnSpPr/>
            <p:nvPr/>
          </p:nvCxnSpPr>
          <p:spPr>
            <a:xfrm flipV="1">
              <a:off x="3757941" y="4892441"/>
              <a:ext cx="177366" cy="3234"/>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85" name="Group 84"/>
          <p:cNvGrpSpPr/>
          <p:nvPr/>
        </p:nvGrpSpPr>
        <p:grpSpPr>
          <a:xfrm>
            <a:off x="1217789" y="5371413"/>
            <a:ext cx="1247423" cy="632961"/>
            <a:chOff x="1319387" y="5523973"/>
            <a:chExt cx="1247423" cy="632961"/>
          </a:xfrm>
        </p:grpSpPr>
        <p:sp>
          <p:nvSpPr>
            <p:cNvPr id="82" name="Rounded Rectangle 81"/>
            <p:cNvSpPr/>
            <p:nvPr/>
          </p:nvSpPr>
          <p:spPr>
            <a:xfrm>
              <a:off x="1319387" y="5748719"/>
              <a:ext cx="1247423" cy="408215"/>
            </a:xfrm>
            <a:prstGeom prst="roundRect">
              <a:avLst>
                <a:gd name="adj" fmla="val 45216"/>
              </a:avLst>
            </a:prstGeom>
            <a:solidFill>
              <a:schemeClr val="accent1">
                <a:lumMod val="20000"/>
                <a:lumOff val="80000"/>
              </a:schemeClr>
            </a:solidFill>
            <a:ln w="444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84" name="Straight Arrow Connector 83"/>
            <p:cNvCxnSpPr>
              <a:stCxn id="82" idx="0"/>
            </p:cNvCxnSpPr>
            <p:nvPr/>
          </p:nvCxnSpPr>
          <p:spPr>
            <a:xfrm flipH="1" flipV="1">
              <a:off x="1943098" y="5523973"/>
              <a:ext cx="1" cy="224746"/>
            </a:xfrm>
            <a:prstGeom prst="straightConnector1">
              <a:avLst/>
            </a:prstGeom>
            <a:ln w="4445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6" name="Group 85"/>
          <p:cNvGrpSpPr/>
          <p:nvPr/>
        </p:nvGrpSpPr>
        <p:grpSpPr>
          <a:xfrm>
            <a:off x="3187266" y="5369208"/>
            <a:ext cx="1247423" cy="629111"/>
            <a:chOff x="1319387" y="5492987"/>
            <a:chExt cx="1247423" cy="629111"/>
          </a:xfrm>
        </p:grpSpPr>
        <p:sp>
          <p:nvSpPr>
            <p:cNvPr id="87" name="Rounded Rectangle 86"/>
            <p:cNvSpPr/>
            <p:nvPr/>
          </p:nvSpPr>
          <p:spPr>
            <a:xfrm>
              <a:off x="1319387" y="5713883"/>
              <a:ext cx="1247423" cy="408215"/>
            </a:xfrm>
            <a:prstGeom prst="roundRect">
              <a:avLst>
                <a:gd name="adj" fmla="val 45216"/>
              </a:avLst>
            </a:prstGeom>
            <a:solidFill>
              <a:schemeClr val="accent1">
                <a:lumMod val="20000"/>
                <a:lumOff val="80000"/>
              </a:schemeClr>
            </a:solidFill>
            <a:ln w="444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88" name="Straight Arrow Connector 87"/>
            <p:cNvCxnSpPr>
              <a:stCxn id="87" idx="0"/>
            </p:cNvCxnSpPr>
            <p:nvPr/>
          </p:nvCxnSpPr>
          <p:spPr>
            <a:xfrm flipH="1" flipV="1">
              <a:off x="1943098" y="5492987"/>
              <a:ext cx="1" cy="220896"/>
            </a:xfrm>
            <a:prstGeom prst="straightConnector1">
              <a:avLst/>
            </a:prstGeom>
            <a:ln w="4445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9" name="Group 88"/>
          <p:cNvGrpSpPr/>
          <p:nvPr/>
        </p:nvGrpSpPr>
        <p:grpSpPr>
          <a:xfrm>
            <a:off x="7831197" y="5385225"/>
            <a:ext cx="913694" cy="632961"/>
            <a:chOff x="1217789" y="5523973"/>
            <a:chExt cx="1467950" cy="632961"/>
          </a:xfrm>
        </p:grpSpPr>
        <p:sp>
          <p:nvSpPr>
            <p:cNvPr id="90" name="Rounded Rectangle 89"/>
            <p:cNvSpPr/>
            <p:nvPr/>
          </p:nvSpPr>
          <p:spPr>
            <a:xfrm>
              <a:off x="1217789" y="5748719"/>
              <a:ext cx="1467950" cy="408215"/>
            </a:xfrm>
            <a:prstGeom prst="roundRect">
              <a:avLst>
                <a:gd name="adj" fmla="val 45216"/>
              </a:avLst>
            </a:prstGeom>
            <a:solidFill>
              <a:schemeClr val="accent1">
                <a:lumMod val="20000"/>
                <a:lumOff val="80000"/>
              </a:schemeClr>
            </a:solidFill>
            <a:ln w="444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91" name="Straight Arrow Connector 90"/>
            <p:cNvCxnSpPr/>
            <p:nvPr/>
          </p:nvCxnSpPr>
          <p:spPr>
            <a:xfrm flipH="1" flipV="1">
              <a:off x="1943098" y="5523973"/>
              <a:ext cx="1" cy="224746"/>
            </a:xfrm>
            <a:prstGeom prst="straightConnector1">
              <a:avLst/>
            </a:prstGeom>
            <a:ln w="4445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cxnSp>
        <p:nvCxnSpPr>
          <p:cNvPr id="93" name="Straight Connector 92"/>
          <p:cNvCxnSpPr/>
          <p:nvPr/>
        </p:nvCxnSpPr>
        <p:spPr>
          <a:xfrm>
            <a:off x="1028424" y="2772258"/>
            <a:ext cx="7299083" cy="0"/>
          </a:xfrm>
          <a:prstGeom prst="line">
            <a:avLst/>
          </a:prstGeom>
          <a:ln w="19050">
            <a:solidFill>
              <a:schemeClr val="bg1">
                <a:lumMod val="65000"/>
              </a:schemeClr>
            </a:solidFill>
            <a:prstDash val="lgDash"/>
          </a:ln>
        </p:spPr>
        <p:style>
          <a:lnRef idx="1">
            <a:schemeClr val="accent1"/>
          </a:lnRef>
          <a:fillRef idx="0">
            <a:schemeClr val="accent1"/>
          </a:fillRef>
          <a:effectRef idx="0">
            <a:schemeClr val="accent1"/>
          </a:effectRef>
          <a:fontRef idx="minor">
            <a:schemeClr val="tx1"/>
          </a:fontRef>
        </p:style>
      </p:cxnSp>
      <p:grpSp>
        <p:nvGrpSpPr>
          <p:cNvPr id="122" name="Group 121"/>
          <p:cNvGrpSpPr/>
          <p:nvPr/>
        </p:nvGrpSpPr>
        <p:grpSpPr>
          <a:xfrm>
            <a:off x="1841090" y="2012313"/>
            <a:ext cx="6477521" cy="3370363"/>
            <a:chOff x="1841090" y="2136297"/>
            <a:chExt cx="6477521" cy="3370363"/>
          </a:xfrm>
        </p:grpSpPr>
        <p:sp>
          <p:nvSpPr>
            <p:cNvPr id="99" name="Freeform 98"/>
            <p:cNvSpPr/>
            <p:nvPr/>
          </p:nvSpPr>
          <p:spPr>
            <a:xfrm>
              <a:off x="1841090" y="4736123"/>
              <a:ext cx="1984630" cy="770537"/>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10" name="Group 109"/>
            <p:cNvGrpSpPr/>
            <p:nvPr/>
          </p:nvGrpSpPr>
          <p:grpSpPr>
            <a:xfrm>
              <a:off x="3827782" y="2136297"/>
              <a:ext cx="4490829" cy="2615285"/>
              <a:chOff x="1943099" y="4890346"/>
              <a:chExt cx="1992208" cy="621453"/>
            </a:xfrm>
          </p:grpSpPr>
          <p:sp>
            <p:nvSpPr>
              <p:cNvPr id="111" name="Freeform 110"/>
              <p:cNvSpPr/>
              <p:nvPr/>
            </p:nvSpPr>
            <p:spPr>
              <a:xfrm>
                <a:off x="1943099" y="4890346"/>
                <a:ext cx="1978661" cy="621453"/>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12" name="Straight Connector 111"/>
              <p:cNvCxnSpPr/>
              <p:nvPr/>
            </p:nvCxnSpPr>
            <p:spPr>
              <a:xfrm flipV="1">
                <a:off x="3757941" y="4892441"/>
                <a:ext cx="177366" cy="3234"/>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grpSp>
      <p:grpSp>
        <p:nvGrpSpPr>
          <p:cNvPr id="124" name="Group 123"/>
          <p:cNvGrpSpPr/>
          <p:nvPr/>
        </p:nvGrpSpPr>
        <p:grpSpPr>
          <a:xfrm>
            <a:off x="1854349" y="2416908"/>
            <a:ext cx="6433695" cy="2938510"/>
            <a:chOff x="1854349" y="2629912"/>
            <a:chExt cx="6433695" cy="2849490"/>
          </a:xfrm>
        </p:grpSpPr>
        <p:sp>
          <p:nvSpPr>
            <p:cNvPr id="96" name="Freeform 95"/>
            <p:cNvSpPr/>
            <p:nvPr/>
          </p:nvSpPr>
          <p:spPr>
            <a:xfrm>
              <a:off x="1854349" y="5150224"/>
              <a:ext cx="1969064" cy="329178"/>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7" name="Freeform 116"/>
            <p:cNvSpPr/>
            <p:nvPr/>
          </p:nvSpPr>
          <p:spPr>
            <a:xfrm>
              <a:off x="3823287" y="2629912"/>
              <a:ext cx="4464757" cy="2524734"/>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25" name="Group 124"/>
          <p:cNvGrpSpPr/>
          <p:nvPr/>
        </p:nvGrpSpPr>
        <p:grpSpPr>
          <a:xfrm>
            <a:off x="1847591" y="2683952"/>
            <a:ext cx="6440499" cy="2685256"/>
            <a:chOff x="1847591" y="2807936"/>
            <a:chExt cx="6440499" cy="2685256"/>
          </a:xfrm>
        </p:grpSpPr>
        <p:sp>
          <p:nvSpPr>
            <p:cNvPr id="105" name="Freeform 104"/>
            <p:cNvSpPr/>
            <p:nvPr/>
          </p:nvSpPr>
          <p:spPr>
            <a:xfrm>
              <a:off x="1847591" y="5252224"/>
              <a:ext cx="1988429" cy="240968"/>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0" name="Freeform 119"/>
            <p:cNvSpPr/>
            <p:nvPr/>
          </p:nvSpPr>
          <p:spPr>
            <a:xfrm>
              <a:off x="3830037" y="2807936"/>
              <a:ext cx="4458053" cy="2450520"/>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26" name="TextBox 125"/>
          <p:cNvSpPr txBox="1"/>
          <p:nvPr/>
        </p:nvSpPr>
        <p:spPr>
          <a:xfrm rot="16200000">
            <a:off x="-768384" y="3545155"/>
            <a:ext cx="2113912"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Calibri" panose="020F0502020204030204"/>
                <a:ea typeface="+mn-ea"/>
                <a:cs typeface="+mn-cs"/>
              </a:rPr>
              <a:t>Bitline</a:t>
            </a: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 Voltage</a:t>
            </a:r>
          </a:p>
        </p:txBody>
      </p:sp>
      <p:sp>
        <p:nvSpPr>
          <p:cNvPr id="127" name="TextBox 126"/>
          <p:cNvSpPr txBox="1"/>
          <p:nvPr/>
        </p:nvSpPr>
        <p:spPr>
          <a:xfrm>
            <a:off x="4283811" y="5324737"/>
            <a:ext cx="81785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Time</a:t>
            </a:r>
          </a:p>
        </p:txBody>
      </p:sp>
      <p:sp>
        <p:nvSpPr>
          <p:cNvPr id="128" name="TextBox 127"/>
          <p:cNvSpPr txBox="1"/>
          <p:nvPr/>
        </p:nvSpPr>
        <p:spPr>
          <a:xfrm>
            <a:off x="1549195" y="2746288"/>
            <a:ext cx="1888850" cy="707886"/>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Ready to Access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Voltage Level</a:t>
            </a:r>
          </a:p>
        </p:txBody>
      </p:sp>
      <p:cxnSp>
        <p:nvCxnSpPr>
          <p:cNvPr id="130" name="Straight Connector 129"/>
          <p:cNvCxnSpPr/>
          <p:nvPr/>
        </p:nvCxnSpPr>
        <p:spPr>
          <a:xfrm>
            <a:off x="1824205" y="6180963"/>
            <a:ext cx="6442400"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a:xfrm>
            <a:off x="8283457" y="6094196"/>
            <a:ext cx="5376" cy="182851"/>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36" name="TextBox 135"/>
          <p:cNvSpPr txBox="1"/>
          <p:nvPr/>
        </p:nvSpPr>
        <p:spPr>
          <a:xfrm>
            <a:off x="4666205" y="6196174"/>
            <a:ext cx="64492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5B9BD5">
                    <a:lumMod val="50000"/>
                  </a:srgbClr>
                </a:solidFill>
                <a:effectLst/>
                <a:uLnTx/>
                <a:uFillTx/>
                <a:latin typeface="Calibri" panose="020F0502020204030204"/>
                <a:ea typeface="+mn-ea"/>
                <a:cs typeface="+mn-cs"/>
              </a:rPr>
              <a:t>t</a:t>
            </a:r>
            <a:r>
              <a:rPr kumimoji="0" lang="en-US" sz="2400" b="1" i="0" u="none" strike="noStrike" kern="1200" cap="none" spc="0" normalizeH="0" baseline="-25000" noProof="0" dirty="0" err="1">
                <a:ln>
                  <a:noFill/>
                </a:ln>
                <a:solidFill>
                  <a:srgbClr val="5B9BD5">
                    <a:lumMod val="50000"/>
                  </a:srgbClr>
                </a:solidFill>
                <a:effectLst/>
                <a:uLnTx/>
                <a:uFillTx/>
                <a:latin typeface="Calibri" panose="020F0502020204030204"/>
                <a:ea typeface="+mn-ea"/>
                <a:cs typeface="+mn-cs"/>
              </a:rPr>
              <a:t>RCD</a:t>
            </a:r>
            <a:endParaRPr kumimoji="0" lang="en-US" sz="2400" b="1" i="0" u="none" strike="noStrike" kern="1200" cap="none" spc="0" normalizeH="0" baseline="-25000" noProof="0" dirty="0">
              <a:ln>
                <a:noFill/>
              </a:ln>
              <a:solidFill>
                <a:srgbClr val="5B9BD5">
                  <a:lumMod val="50000"/>
                </a:srgbClr>
              </a:solidFill>
              <a:effectLst/>
              <a:uLnTx/>
              <a:uFillTx/>
              <a:latin typeface="Calibri" panose="020F0502020204030204"/>
              <a:ea typeface="+mn-ea"/>
              <a:cs typeface="+mn-cs"/>
            </a:endParaRPr>
          </a:p>
        </p:txBody>
      </p:sp>
      <p:cxnSp>
        <p:nvCxnSpPr>
          <p:cNvPr id="140" name="Straight Connector 139"/>
          <p:cNvCxnSpPr/>
          <p:nvPr/>
        </p:nvCxnSpPr>
        <p:spPr>
          <a:xfrm>
            <a:off x="1845276" y="6096125"/>
            <a:ext cx="5376" cy="182851"/>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a:xfrm flipV="1">
            <a:off x="4959721" y="1714969"/>
            <a:ext cx="3339343" cy="697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42" name="Straight Connector 141"/>
          <p:cNvCxnSpPr/>
          <p:nvPr/>
        </p:nvCxnSpPr>
        <p:spPr>
          <a:xfrm>
            <a:off x="8292766" y="1628202"/>
            <a:ext cx="5376" cy="182851"/>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a:xfrm>
            <a:off x="4951266" y="1620465"/>
            <a:ext cx="5376" cy="182851"/>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47" name="TextBox 146"/>
          <p:cNvSpPr txBox="1"/>
          <p:nvPr/>
        </p:nvSpPr>
        <p:spPr>
          <a:xfrm>
            <a:off x="5821574" y="1326132"/>
            <a:ext cx="1615635"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err="1">
                <a:ln>
                  <a:noFill/>
                </a:ln>
                <a:solidFill>
                  <a:srgbClr val="5B9BD5">
                    <a:lumMod val="50000"/>
                  </a:srgbClr>
                </a:solidFill>
                <a:effectLst/>
                <a:uLnTx/>
                <a:uFillTx/>
                <a:latin typeface="Calibri" panose="020F0502020204030204"/>
                <a:ea typeface="+mn-ea"/>
                <a:cs typeface="+mn-cs"/>
              </a:rPr>
              <a:t>Guardband</a:t>
            </a:r>
            <a:endParaRPr kumimoji="0" lang="en-US" sz="2400" b="1" i="1" u="none" strike="noStrike" kern="1200" cap="none" spc="0" normalizeH="0" baseline="-25000" noProof="0" dirty="0">
              <a:ln>
                <a:noFill/>
              </a:ln>
              <a:solidFill>
                <a:srgbClr val="5B9BD5">
                  <a:lumMod val="50000"/>
                </a:srgbClr>
              </a:solidFill>
              <a:effectLst/>
              <a:uLnTx/>
              <a:uFillTx/>
              <a:latin typeface="Calibri" panose="020F0502020204030204"/>
              <a:ea typeface="+mn-ea"/>
              <a:cs typeface="+mn-cs"/>
            </a:endParaRPr>
          </a:p>
        </p:txBody>
      </p:sp>
      <p:sp>
        <p:nvSpPr>
          <p:cNvPr id="148" name="TextBox 147"/>
          <p:cNvSpPr txBox="1"/>
          <p:nvPr/>
        </p:nvSpPr>
        <p:spPr>
          <a:xfrm>
            <a:off x="5375431" y="2927620"/>
            <a:ext cx="3232977"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srgbClr val="4472C4"/>
                </a:solidFill>
                <a:effectLst/>
                <a:uLnTx/>
                <a:uFillTx/>
                <a:latin typeface="Calibri" panose="020F0502020204030204"/>
                <a:ea typeface="+mn-ea"/>
                <a:cs typeface="+mn-cs"/>
              </a:rPr>
              <a:t>Process variation </a:t>
            </a:r>
            <a:r>
              <a:rPr kumimoji="0" lang="en-US" sz="2400" b="1" i="1" u="none" strike="noStrike" kern="1200" cap="none" spc="0" normalizeH="0" baseline="0" noProof="0" dirty="0">
                <a:ln>
                  <a:noFill/>
                </a:ln>
                <a:solidFill>
                  <a:prstClr val="black"/>
                </a:solidFill>
                <a:effectLst/>
                <a:uLnTx/>
                <a:uFillTx/>
                <a:latin typeface="Calibri" panose="020F0502020204030204"/>
                <a:ea typeface="+mn-ea"/>
                <a:cs typeface="+mn-cs"/>
              </a:rPr>
              <a:t>during manufacturing results in cells having </a:t>
            </a:r>
            <a:r>
              <a:rPr kumimoji="0" lang="en-US" sz="2400" b="1" i="1" u="none" strike="noStrike" kern="1200" cap="none" spc="0" normalizeH="0" baseline="0" noProof="0" dirty="0">
                <a:ln>
                  <a:noFill/>
                </a:ln>
                <a:solidFill>
                  <a:srgbClr val="70AD47">
                    <a:lumMod val="75000"/>
                  </a:srgbClr>
                </a:solidFill>
                <a:effectLst/>
                <a:uLnTx/>
                <a:uFillTx/>
                <a:latin typeface="Calibri" panose="020F0502020204030204"/>
                <a:ea typeface="+mn-ea"/>
                <a:cs typeface="+mn-cs"/>
              </a:rPr>
              <a:t>unique </a:t>
            </a:r>
            <a:r>
              <a:rPr kumimoji="0" lang="en-US" sz="2400" b="1" i="1" u="none" strike="noStrike" kern="1200" cap="none" spc="0" normalizeH="0" baseline="0" noProof="0" dirty="0">
                <a:ln>
                  <a:noFill/>
                </a:ln>
                <a:solidFill>
                  <a:prstClr val="black"/>
                </a:solidFill>
                <a:effectLst/>
                <a:uLnTx/>
                <a:uFillTx/>
                <a:latin typeface="Calibri" panose="020F0502020204030204"/>
                <a:ea typeface="+mn-ea"/>
                <a:cs typeface="+mn-cs"/>
              </a:rPr>
              <a:t>behavior</a:t>
            </a:r>
          </a:p>
        </p:txBody>
      </p:sp>
      <p:sp>
        <p:nvSpPr>
          <p:cNvPr id="149" name="TextBox 148"/>
          <p:cNvSpPr txBox="1"/>
          <p:nvPr/>
        </p:nvSpPr>
        <p:spPr>
          <a:xfrm>
            <a:off x="382838" y="2515455"/>
            <a:ext cx="68582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Calibri" panose="020F0502020204030204"/>
                <a:ea typeface="+mn-ea"/>
                <a:cs typeface="+mn-cs"/>
              </a:rPr>
              <a:t>V</a:t>
            </a:r>
            <a:r>
              <a:rPr kumimoji="0" lang="en-US" sz="2400" b="1" i="0" u="none" strike="noStrike" kern="1200" cap="none" spc="0" normalizeH="0" baseline="-25000" noProof="0">
                <a:ln>
                  <a:noFill/>
                </a:ln>
                <a:solidFill>
                  <a:prstClr val="black"/>
                </a:solidFill>
                <a:effectLst/>
                <a:uLnTx/>
                <a:uFillTx/>
                <a:latin typeface="Calibri" panose="020F0502020204030204"/>
                <a:ea typeface="+mn-ea"/>
                <a:cs typeface="+mn-cs"/>
              </a:rPr>
              <a:t>min</a:t>
            </a:r>
            <a:endParaRPr kumimoji="0" lang="en-US" sz="1800" b="1" i="0" u="none" strike="noStrike" kern="1200" cap="none" spc="0" normalizeH="0" baseline="-25000" noProof="0" dirty="0">
              <a:ln>
                <a:noFill/>
              </a:ln>
              <a:solidFill>
                <a:prstClr val="black"/>
              </a:solidFill>
              <a:effectLst/>
              <a:uLnTx/>
              <a:uFillTx/>
              <a:latin typeface="Calibri" panose="020F0502020204030204"/>
              <a:ea typeface="+mn-ea"/>
              <a:cs typeface="+mn-cs"/>
            </a:endParaRPr>
          </a:p>
        </p:txBody>
      </p:sp>
      <p:sp>
        <p:nvSpPr>
          <p:cNvPr id="150" name="Rectangle 149"/>
          <p:cNvSpPr/>
          <p:nvPr/>
        </p:nvSpPr>
        <p:spPr>
          <a:xfrm>
            <a:off x="1247792" y="5591792"/>
            <a:ext cx="1196033"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ACTIVATE</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1" name="Rectangle 150"/>
          <p:cNvSpPr/>
          <p:nvPr/>
        </p:nvSpPr>
        <p:spPr>
          <a:xfrm>
            <a:off x="3186072" y="5592664"/>
            <a:ext cx="1236365" cy="400110"/>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SA Enable</a:t>
            </a:r>
          </a:p>
        </p:txBody>
      </p:sp>
      <p:sp>
        <p:nvSpPr>
          <p:cNvPr id="152" name="Rectangle 151"/>
          <p:cNvSpPr/>
          <p:nvPr/>
        </p:nvSpPr>
        <p:spPr>
          <a:xfrm>
            <a:off x="7898506" y="5618076"/>
            <a:ext cx="768287"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READ</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157" name="Group 156"/>
          <p:cNvGrpSpPr/>
          <p:nvPr/>
        </p:nvGrpSpPr>
        <p:grpSpPr>
          <a:xfrm>
            <a:off x="8307785" y="1707445"/>
            <a:ext cx="808683" cy="1270815"/>
            <a:chOff x="8307785" y="1707445"/>
            <a:chExt cx="808683" cy="1270815"/>
          </a:xfrm>
        </p:grpSpPr>
        <p:sp>
          <p:nvSpPr>
            <p:cNvPr id="154" name="TextBox 153"/>
            <p:cNvSpPr txBox="1"/>
            <p:nvPr/>
          </p:nvSpPr>
          <p:spPr>
            <a:xfrm>
              <a:off x="8337850" y="2608928"/>
              <a:ext cx="72641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C00000"/>
                  </a:solidFill>
                  <a:effectLst/>
                  <a:uLnTx/>
                  <a:uFillTx/>
                  <a:latin typeface="Calibri" panose="020F0502020204030204"/>
                  <a:ea typeface="+mn-ea"/>
                  <a:cs typeface="+mn-cs"/>
                </a:rPr>
                <a:t>Weak</a:t>
              </a:r>
            </a:p>
          </p:txBody>
        </p:sp>
        <p:sp>
          <p:nvSpPr>
            <p:cNvPr id="155" name="TextBox 154"/>
            <p:cNvSpPr txBox="1"/>
            <p:nvPr/>
          </p:nvSpPr>
          <p:spPr>
            <a:xfrm>
              <a:off x="8307785" y="1707445"/>
              <a:ext cx="80868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0AD47">
                      <a:lumMod val="75000"/>
                    </a:srgbClr>
                  </a:solidFill>
                  <a:effectLst/>
                  <a:uLnTx/>
                  <a:uFillTx/>
                  <a:latin typeface="Calibri" panose="020F0502020204030204"/>
                  <a:ea typeface="+mn-ea"/>
                  <a:cs typeface="+mn-cs"/>
                </a:rPr>
                <a:t>Strong</a:t>
              </a:r>
            </a:p>
          </p:txBody>
        </p:sp>
        <p:sp>
          <p:nvSpPr>
            <p:cNvPr id="156" name="Up-Down Arrow 155"/>
            <p:cNvSpPr/>
            <p:nvPr/>
          </p:nvSpPr>
          <p:spPr>
            <a:xfrm>
              <a:off x="8495456" y="2021129"/>
              <a:ext cx="411204" cy="653231"/>
            </a:xfrm>
            <a:prstGeom prst="upDownArrow">
              <a:avLst>
                <a:gd name="adj1" fmla="val 45113"/>
                <a:gd name="adj2" fmla="val 50000"/>
              </a:avLst>
            </a:prstGeom>
            <a:gradFill flip="none" rotWithShape="1">
              <a:gsLst>
                <a:gs pos="0">
                  <a:srgbClr val="C00000"/>
                </a:gs>
                <a:gs pos="70000">
                  <a:schemeClr val="accent6">
                    <a:lumMod val="98000"/>
                    <a:lumOff val="2000"/>
                  </a:schemeClr>
                </a:gs>
                <a:gs pos="100000">
                  <a:schemeClr val="accent6"/>
                </a:gs>
              </a:gsLst>
              <a:path path="circle">
                <a:fillToRect l="50000" t="130000" r="50000" b="-3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28" name="Group 27"/>
          <p:cNvGrpSpPr/>
          <p:nvPr/>
        </p:nvGrpSpPr>
        <p:grpSpPr>
          <a:xfrm>
            <a:off x="1196078" y="3889997"/>
            <a:ext cx="2284536" cy="720391"/>
            <a:chOff x="1196078" y="3889997"/>
            <a:chExt cx="2284536" cy="720391"/>
          </a:xfrm>
        </p:grpSpPr>
        <p:sp>
          <p:nvSpPr>
            <p:cNvPr id="3" name="TextBox 2"/>
            <p:cNvSpPr txBox="1"/>
            <p:nvPr/>
          </p:nvSpPr>
          <p:spPr>
            <a:xfrm>
              <a:off x="1196078" y="3889997"/>
              <a:ext cx="228453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err="1">
                  <a:ln>
                    <a:noFill/>
                  </a:ln>
                  <a:solidFill>
                    <a:srgbClr val="4472C4"/>
                  </a:solidFill>
                  <a:effectLst/>
                  <a:uLnTx/>
                  <a:uFillTx/>
                  <a:latin typeface="Calibri" panose="020F0502020204030204"/>
                  <a:ea typeface="+mn-ea"/>
                  <a:cs typeface="+mn-cs"/>
                </a:rPr>
                <a:t>Bitline</a:t>
              </a:r>
              <a:r>
                <a:rPr kumimoji="0" lang="en-US" sz="1800" b="0" i="1" u="none" strike="noStrike" kern="1200" cap="none" spc="0" normalizeH="0" baseline="0" noProof="0" dirty="0">
                  <a:ln>
                    <a:noFill/>
                  </a:ln>
                  <a:solidFill>
                    <a:srgbClr val="4472C4"/>
                  </a:solidFill>
                  <a:effectLst/>
                  <a:uLnTx/>
                  <a:uFillTx/>
                  <a:latin typeface="Calibri" panose="020F0502020204030204"/>
                  <a:ea typeface="+mn-ea"/>
                  <a:cs typeface="+mn-cs"/>
                </a:rPr>
                <a:t> Charge Sharing</a:t>
              </a:r>
            </a:p>
          </p:txBody>
        </p:sp>
        <p:cxnSp>
          <p:nvCxnSpPr>
            <p:cNvPr id="27" name="Straight Arrow Connector 26"/>
            <p:cNvCxnSpPr>
              <a:stCxn id="3" idx="2"/>
            </p:cNvCxnSpPr>
            <p:nvPr/>
          </p:nvCxnSpPr>
          <p:spPr>
            <a:xfrm>
              <a:off x="2338346" y="4259329"/>
              <a:ext cx="277475" cy="351059"/>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666032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0" presetClass="path" presetSubtype="0" accel="50000" decel="50000" fill="hold" nodeType="clickEffect">
                                  <p:stCondLst>
                                    <p:cond delay="0"/>
                                  </p:stCondLst>
                                  <p:childTnLst>
                                    <p:animMotion origin="layout" path="M 0.02795 -0.00671 L -0.23073 -0.19907 " pathEditMode="relative" rAng="0" ptsTypes="AA">
                                      <p:cBhvr>
                                        <p:cTn id="10" dur="1000" fill="hold"/>
                                        <p:tgtEl>
                                          <p:spTgt spid="42"/>
                                        </p:tgtEl>
                                        <p:attrNameLst>
                                          <p:attrName>ppt_x</p:attrName>
                                          <p:attrName>ppt_y</p:attrName>
                                        </p:attrNameLst>
                                      </p:cBhvr>
                                      <p:rCtr x="-12934" y="-9630"/>
                                    </p:animMotion>
                                  </p:childTnLst>
                                </p:cTn>
                              </p:par>
                              <p:par>
                                <p:cTn id="11" presetID="6" presetClass="emph" presetSubtype="0" fill="hold" nodeType="withEffect">
                                  <p:stCondLst>
                                    <p:cond delay="0"/>
                                  </p:stCondLst>
                                  <p:childTnLst>
                                    <p:animScale>
                                      <p:cBhvr>
                                        <p:cTn id="12" dur="1000" fill="hold"/>
                                        <p:tgtEl>
                                          <p:spTgt spid="42"/>
                                        </p:tgtEl>
                                      </p:cBhvr>
                                      <p:by x="60000" y="60000"/>
                                    </p:animScale>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57"/>
                                        </p:tgtEl>
                                        <p:attrNameLst>
                                          <p:attrName>style.visibility</p:attrName>
                                        </p:attrNameLst>
                                      </p:cBhvr>
                                      <p:to>
                                        <p:strVal val="visible"/>
                                      </p:to>
                                    </p:set>
                                    <p:animEffect transition="in" filter="wipe(left)">
                                      <p:cBhvr>
                                        <p:cTn id="25" dur="1000"/>
                                        <p:tgtEl>
                                          <p:spTgt spid="57"/>
                                        </p:tgtEl>
                                      </p:cBhvr>
                                    </p:animEffect>
                                  </p:childTnLst>
                                </p:cTn>
                              </p:par>
                            </p:childTnLst>
                          </p:cTn>
                        </p:par>
                        <p:par>
                          <p:cTn id="26" fill="hold">
                            <p:stCondLst>
                              <p:cond delay="1000"/>
                            </p:stCondLst>
                            <p:childTnLst>
                              <p:par>
                                <p:cTn id="27" presetID="1" presetClass="entr" presetSubtype="0" fill="hold" nodeType="afterEffect">
                                  <p:stCondLst>
                                    <p:cond delay="0"/>
                                  </p:stCondLst>
                                  <p:childTnLst>
                                    <p:set>
                                      <p:cBhvr>
                                        <p:cTn id="28" dur="1" fill="hold">
                                          <p:stCondLst>
                                            <p:cond delay="0"/>
                                          </p:stCondLst>
                                        </p:cTn>
                                        <p:tgtEl>
                                          <p:spTgt spid="8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5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71"/>
                                        </p:tgtEl>
                                        <p:attrNameLst>
                                          <p:attrName>style.visibility</p:attrName>
                                        </p:attrNameLst>
                                      </p:cBhvr>
                                      <p:to>
                                        <p:strVal val="visible"/>
                                      </p:to>
                                    </p:set>
                                    <p:animEffect transition="in" filter="wipe(left)">
                                      <p:cBhvr>
                                        <p:cTn id="35" dur="1000"/>
                                        <p:tgtEl>
                                          <p:spTgt spid="71"/>
                                        </p:tgtEl>
                                      </p:cBhvr>
                                    </p:animEffect>
                                  </p:childTnLst>
                                </p:cTn>
                              </p:par>
                              <p:par>
                                <p:cTn id="36" presetID="1" presetClass="entr" presetSubtype="0" fill="hold" nodeType="withEffect">
                                  <p:stCondLst>
                                    <p:cond delay="0"/>
                                  </p:stCondLst>
                                  <p:childTnLst>
                                    <p:set>
                                      <p:cBhvr>
                                        <p:cTn id="37" dur="1" fill="hold">
                                          <p:stCondLst>
                                            <p:cond delay="0"/>
                                          </p:stCondLst>
                                        </p:cTn>
                                        <p:tgtEl>
                                          <p:spTgt spid="28"/>
                                        </p:tgtEl>
                                        <p:attrNameLst>
                                          <p:attrName>style.visibility</p:attrName>
                                        </p:attrNameLst>
                                      </p:cBhvr>
                                      <p:to>
                                        <p:strVal val="visible"/>
                                      </p:to>
                                    </p:set>
                                  </p:childTnLst>
                                </p:cTn>
                              </p:par>
                            </p:childTnLst>
                          </p:cTn>
                        </p:par>
                        <p:par>
                          <p:cTn id="38" fill="hold">
                            <p:stCondLst>
                              <p:cond delay="1000"/>
                            </p:stCondLst>
                            <p:childTnLst>
                              <p:par>
                                <p:cTn id="39" presetID="1" presetClass="entr" presetSubtype="0" fill="hold" nodeType="afterEffect">
                                  <p:stCondLst>
                                    <p:cond delay="0"/>
                                  </p:stCondLst>
                                  <p:childTnLst>
                                    <p:set>
                                      <p:cBhvr>
                                        <p:cTn id="40" dur="1" fill="hold">
                                          <p:stCondLst>
                                            <p:cond delay="0"/>
                                          </p:stCondLst>
                                        </p:cTn>
                                        <p:tgtEl>
                                          <p:spTgt spid="86"/>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51"/>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nodeType="clickEffect">
                                  <p:stCondLst>
                                    <p:cond delay="0"/>
                                  </p:stCondLst>
                                  <p:childTnLst>
                                    <p:set>
                                      <p:cBhvr>
                                        <p:cTn id="46" dur="1" fill="hold">
                                          <p:stCondLst>
                                            <p:cond delay="0"/>
                                          </p:stCondLst>
                                        </p:cTn>
                                        <p:tgtEl>
                                          <p:spTgt spid="72"/>
                                        </p:tgtEl>
                                        <p:attrNameLst>
                                          <p:attrName>style.visibility</p:attrName>
                                        </p:attrNameLst>
                                      </p:cBhvr>
                                      <p:to>
                                        <p:strVal val="visible"/>
                                      </p:to>
                                    </p:set>
                                    <p:animEffect transition="in" filter="wipe(left)">
                                      <p:cBhvr>
                                        <p:cTn id="47" dur="1000"/>
                                        <p:tgtEl>
                                          <p:spTgt spid="72"/>
                                        </p:tgtEl>
                                      </p:cBhvr>
                                    </p:animEffect>
                                  </p:childTnLst>
                                </p:cTn>
                              </p:par>
                            </p:childTnLst>
                          </p:cTn>
                        </p:par>
                        <p:par>
                          <p:cTn id="48" fill="hold">
                            <p:stCondLst>
                              <p:cond delay="1000"/>
                            </p:stCondLst>
                            <p:childTnLst>
                              <p:par>
                                <p:cTn id="49" presetID="1" presetClass="entr" presetSubtype="0" fill="hold" nodeType="afterEffect">
                                  <p:stCondLst>
                                    <p:cond delay="0"/>
                                  </p:stCondLst>
                                  <p:childTnLst>
                                    <p:set>
                                      <p:cBhvr>
                                        <p:cTn id="50" dur="1" fill="hold">
                                          <p:stCondLst>
                                            <p:cond delay="0"/>
                                          </p:stCondLst>
                                        </p:cTn>
                                        <p:tgtEl>
                                          <p:spTgt spid="89"/>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52"/>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136"/>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130"/>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133"/>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140"/>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22" presetClass="entr" presetSubtype="8" fill="hold" nodeType="clickEffect">
                                  <p:stCondLst>
                                    <p:cond delay="0"/>
                                  </p:stCondLst>
                                  <p:childTnLst>
                                    <p:set>
                                      <p:cBhvr>
                                        <p:cTn id="66" dur="1" fill="hold">
                                          <p:stCondLst>
                                            <p:cond delay="0"/>
                                          </p:stCondLst>
                                        </p:cTn>
                                        <p:tgtEl>
                                          <p:spTgt spid="93"/>
                                        </p:tgtEl>
                                        <p:attrNameLst>
                                          <p:attrName>style.visibility</p:attrName>
                                        </p:attrNameLst>
                                      </p:cBhvr>
                                      <p:to>
                                        <p:strVal val="visible"/>
                                      </p:to>
                                    </p:set>
                                    <p:animEffect transition="in" filter="wipe(left)">
                                      <p:cBhvr>
                                        <p:cTn id="67" dur="500"/>
                                        <p:tgtEl>
                                          <p:spTgt spid="93"/>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128"/>
                                        </p:tgtEl>
                                        <p:attrNameLst>
                                          <p:attrName>style.visibility</p:attrName>
                                        </p:attrNameLst>
                                      </p:cBhvr>
                                      <p:to>
                                        <p:strVal val="visible"/>
                                      </p:to>
                                    </p:set>
                                    <p:animEffect transition="in" filter="wipe(left)">
                                      <p:cBhvr>
                                        <p:cTn id="70" dur="500"/>
                                        <p:tgtEl>
                                          <p:spTgt spid="128"/>
                                        </p:tgtEl>
                                      </p:cBhvr>
                                    </p:animEffect>
                                  </p:childTnLst>
                                </p:cTn>
                              </p:par>
                              <p:par>
                                <p:cTn id="71" presetID="1" presetClass="entr" presetSubtype="0" fill="hold" grpId="0" nodeType="withEffect">
                                  <p:stCondLst>
                                    <p:cond delay="0"/>
                                  </p:stCondLst>
                                  <p:childTnLst>
                                    <p:set>
                                      <p:cBhvr>
                                        <p:cTn id="72" dur="1" fill="hold">
                                          <p:stCondLst>
                                            <p:cond delay="0"/>
                                          </p:stCondLst>
                                        </p:cTn>
                                        <p:tgtEl>
                                          <p:spTgt spid="149"/>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nodeType="clickEffect">
                                  <p:stCondLst>
                                    <p:cond delay="0"/>
                                  </p:stCondLst>
                                  <p:childTnLst>
                                    <p:set>
                                      <p:cBhvr>
                                        <p:cTn id="76" dur="1" fill="hold">
                                          <p:stCondLst>
                                            <p:cond delay="0"/>
                                          </p:stCondLst>
                                        </p:cTn>
                                        <p:tgtEl>
                                          <p:spTgt spid="141"/>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142"/>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143"/>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147"/>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22" presetClass="entr" presetSubtype="8" fill="hold" nodeType="clickEffect">
                                  <p:stCondLst>
                                    <p:cond delay="0"/>
                                  </p:stCondLst>
                                  <p:childTnLst>
                                    <p:set>
                                      <p:cBhvr>
                                        <p:cTn id="86" dur="1" fill="hold">
                                          <p:stCondLst>
                                            <p:cond delay="0"/>
                                          </p:stCondLst>
                                        </p:cTn>
                                        <p:tgtEl>
                                          <p:spTgt spid="125"/>
                                        </p:tgtEl>
                                        <p:attrNameLst>
                                          <p:attrName>style.visibility</p:attrName>
                                        </p:attrNameLst>
                                      </p:cBhvr>
                                      <p:to>
                                        <p:strVal val="visible"/>
                                      </p:to>
                                    </p:set>
                                    <p:animEffect transition="in" filter="wipe(left)">
                                      <p:cBhvr>
                                        <p:cTn id="87" dur="3000"/>
                                        <p:tgtEl>
                                          <p:spTgt spid="125"/>
                                        </p:tgtEl>
                                      </p:cBhvr>
                                    </p:animEffect>
                                  </p:childTnLst>
                                </p:cTn>
                              </p:par>
                              <p:par>
                                <p:cTn id="88" presetID="22" presetClass="entr" presetSubtype="8" fill="hold" nodeType="withEffect">
                                  <p:stCondLst>
                                    <p:cond delay="2000"/>
                                  </p:stCondLst>
                                  <p:childTnLst>
                                    <p:set>
                                      <p:cBhvr>
                                        <p:cTn id="89" dur="1" fill="hold">
                                          <p:stCondLst>
                                            <p:cond delay="0"/>
                                          </p:stCondLst>
                                        </p:cTn>
                                        <p:tgtEl>
                                          <p:spTgt spid="124"/>
                                        </p:tgtEl>
                                        <p:attrNameLst>
                                          <p:attrName>style.visibility</p:attrName>
                                        </p:attrNameLst>
                                      </p:cBhvr>
                                      <p:to>
                                        <p:strVal val="visible"/>
                                      </p:to>
                                    </p:set>
                                    <p:animEffect transition="in" filter="wipe(left)">
                                      <p:cBhvr>
                                        <p:cTn id="90" dur="3000"/>
                                        <p:tgtEl>
                                          <p:spTgt spid="124"/>
                                        </p:tgtEl>
                                      </p:cBhvr>
                                    </p:animEffect>
                                  </p:childTnLst>
                                </p:cTn>
                              </p:par>
                              <p:par>
                                <p:cTn id="91" presetID="22" presetClass="entr" presetSubtype="8" fill="hold" nodeType="withEffect">
                                  <p:stCondLst>
                                    <p:cond delay="500"/>
                                  </p:stCondLst>
                                  <p:childTnLst>
                                    <p:set>
                                      <p:cBhvr>
                                        <p:cTn id="92" dur="1" fill="hold">
                                          <p:stCondLst>
                                            <p:cond delay="0"/>
                                          </p:stCondLst>
                                        </p:cTn>
                                        <p:tgtEl>
                                          <p:spTgt spid="122"/>
                                        </p:tgtEl>
                                        <p:attrNameLst>
                                          <p:attrName>style.visibility</p:attrName>
                                        </p:attrNameLst>
                                      </p:cBhvr>
                                      <p:to>
                                        <p:strVal val="visible"/>
                                      </p:to>
                                    </p:set>
                                    <p:animEffect transition="in" filter="wipe(left)">
                                      <p:cBhvr>
                                        <p:cTn id="93" dur="3000"/>
                                        <p:tgtEl>
                                          <p:spTgt spid="122"/>
                                        </p:tgtEl>
                                      </p:cBhvr>
                                    </p:animEffect>
                                  </p:childTnLst>
                                </p:cTn>
                              </p:par>
                              <p:par>
                                <p:cTn id="94" presetID="1" presetClass="entr" presetSubtype="0" fill="hold" grpId="0" nodeType="withEffect">
                                  <p:stCondLst>
                                    <p:cond delay="0"/>
                                  </p:stCondLst>
                                  <p:childTnLst>
                                    <p:set>
                                      <p:cBhvr>
                                        <p:cTn id="95" dur="1" fill="hold">
                                          <p:stCondLst>
                                            <p:cond delay="0"/>
                                          </p:stCondLst>
                                        </p:cTn>
                                        <p:tgtEl>
                                          <p:spTgt spid="148"/>
                                        </p:tgtEl>
                                        <p:attrNameLst>
                                          <p:attrName>style.visibility</p:attrName>
                                        </p:attrNameLst>
                                      </p:cBhvr>
                                      <p:to>
                                        <p:strVal val="visible"/>
                                      </p:to>
                                    </p:set>
                                  </p:childTnLst>
                                </p:cTn>
                              </p:par>
                              <p:par>
                                <p:cTn id="96" presetID="1" presetClass="exit" presetSubtype="0" fill="hold" grpId="1" nodeType="withEffect">
                                  <p:stCondLst>
                                    <p:cond delay="0"/>
                                  </p:stCondLst>
                                  <p:childTnLst>
                                    <p:set>
                                      <p:cBhvr>
                                        <p:cTn id="97" dur="1" fill="hold">
                                          <p:stCondLst>
                                            <p:cond delay="0"/>
                                          </p:stCondLst>
                                        </p:cTn>
                                        <p:tgtEl>
                                          <p:spTgt spid="147"/>
                                        </p:tgtEl>
                                        <p:attrNameLst>
                                          <p:attrName>style.visibility</p:attrName>
                                        </p:attrNameLst>
                                      </p:cBhvr>
                                      <p:to>
                                        <p:strVal val="hidden"/>
                                      </p:to>
                                    </p:set>
                                  </p:childTnLst>
                                </p:cTn>
                              </p:par>
                              <p:par>
                                <p:cTn id="98" presetID="1" presetClass="exit" presetSubtype="0" fill="hold" nodeType="withEffect">
                                  <p:stCondLst>
                                    <p:cond delay="0"/>
                                  </p:stCondLst>
                                  <p:childTnLst>
                                    <p:set>
                                      <p:cBhvr>
                                        <p:cTn id="99" dur="1" fill="hold">
                                          <p:stCondLst>
                                            <p:cond delay="0"/>
                                          </p:stCondLst>
                                        </p:cTn>
                                        <p:tgtEl>
                                          <p:spTgt spid="142"/>
                                        </p:tgtEl>
                                        <p:attrNameLst>
                                          <p:attrName>style.visibility</p:attrName>
                                        </p:attrNameLst>
                                      </p:cBhvr>
                                      <p:to>
                                        <p:strVal val="hidden"/>
                                      </p:to>
                                    </p:set>
                                  </p:childTnLst>
                                </p:cTn>
                              </p:par>
                              <p:par>
                                <p:cTn id="100" presetID="1" presetClass="exit" presetSubtype="0" fill="hold" nodeType="withEffect">
                                  <p:stCondLst>
                                    <p:cond delay="0"/>
                                  </p:stCondLst>
                                  <p:childTnLst>
                                    <p:set>
                                      <p:cBhvr>
                                        <p:cTn id="101" dur="1" fill="hold">
                                          <p:stCondLst>
                                            <p:cond delay="0"/>
                                          </p:stCondLst>
                                        </p:cTn>
                                        <p:tgtEl>
                                          <p:spTgt spid="143"/>
                                        </p:tgtEl>
                                        <p:attrNameLst>
                                          <p:attrName>style.visibility</p:attrName>
                                        </p:attrNameLst>
                                      </p:cBhvr>
                                      <p:to>
                                        <p:strVal val="hidden"/>
                                      </p:to>
                                    </p:set>
                                  </p:childTnLst>
                                </p:cTn>
                              </p:par>
                              <p:par>
                                <p:cTn id="102" presetID="1" presetClass="exit" presetSubtype="0" fill="hold" nodeType="withEffect">
                                  <p:stCondLst>
                                    <p:cond delay="0"/>
                                  </p:stCondLst>
                                  <p:childTnLst>
                                    <p:set>
                                      <p:cBhvr>
                                        <p:cTn id="103" dur="1" fill="hold">
                                          <p:stCondLst>
                                            <p:cond delay="0"/>
                                          </p:stCondLst>
                                        </p:cTn>
                                        <p:tgtEl>
                                          <p:spTgt spid="141"/>
                                        </p:tgtEl>
                                        <p:attrNameLst>
                                          <p:attrName>style.visibility</p:attrName>
                                        </p:attrNameLst>
                                      </p:cBhvr>
                                      <p:to>
                                        <p:strVal val="hidden"/>
                                      </p:to>
                                    </p:set>
                                  </p:childTnLst>
                                </p:cTn>
                              </p:par>
                            </p:childTnLst>
                          </p:cTn>
                        </p:par>
                      </p:childTnLst>
                    </p:cTn>
                  </p:par>
                  <p:par>
                    <p:cTn id="104" fill="hold">
                      <p:stCondLst>
                        <p:cond delay="indefinite"/>
                      </p:stCondLst>
                      <p:childTnLst>
                        <p:par>
                          <p:cTn id="105" fill="hold">
                            <p:stCondLst>
                              <p:cond delay="0"/>
                            </p:stCondLst>
                            <p:childTnLst>
                              <p:par>
                                <p:cTn id="106" presetID="1" presetClass="entr" presetSubtype="0" fill="hold" nodeType="clickEffect">
                                  <p:stCondLst>
                                    <p:cond delay="0"/>
                                  </p:stCondLst>
                                  <p:childTnLst>
                                    <p:set>
                                      <p:cBhvr>
                                        <p:cTn id="107" dur="1" fill="hold">
                                          <p:stCondLst>
                                            <p:cond delay="0"/>
                                          </p:stCondLst>
                                        </p:cTn>
                                        <p:tgtEl>
                                          <p:spTgt spid="1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 grpId="0"/>
      <p:bldP spid="127" grpId="0"/>
      <p:bldP spid="128" grpId="0"/>
      <p:bldP spid="136" grpId="0"/>
      <p:bldP spid="147" grpId="0"/>
      <p:bldP spid="147" grpId="1"/>
      <p:bldP spid="148" grpId="0"/>
      <p:bldP spid="149" grpId="0"/>
      <p:bldP spid="150" grpId="0"/>
      <p:bldP spid="151" grpId="0"/>
      <p:bldP spid="152" grpId="0"/>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Group 41"/>
          <p:cNvGrpSpPr/>
          <p:nvPr/>
        </p:nvGrpSpPr>
        <p:grpSpPr>
          <a:xfrm>
            <a:off x="2832102" y="1392322"/>
            <a:ext cx="3577213" cy="3431477"/>
            <a:chOff x="6451817" y="73723"/>
            <a:chExt cx="2611796" cy="2369557"/>
          </a:xfrm>
        </p:grpSpPr>
        <p:grpSp>
          <p:nvGrpSpPr>
            <p:cNvPr id="32" name="Group 31"/>
            <p:cNvGrpSpPr/>
            <p:nvPr/>
          </p:nvGrpSpPr>
          <p:grpSpPr>
            <a:xfrm>
              <a:off x="6451817" y="73723"/>
              <a:ext cx="2611796" cy="2369557"/>
              <a:chOff x="-52931" y="1016557"/>
              <a:chExt cx="3471820" cy="2983179"/>
            </a:xfrm>
          </p:grpSpPr>
          <p:sp>
            <p:nvSpPr>
              <p:cNvPr id="5" name="Rectangle 4"/>
              <p:cNvSpPr/>
              <p:nvPr/>
            </p:nvSpPr>
            <p:spPr>
              <a:xfrm>
                <a:off x="-52931" y="1016557"/>
                <a:ext cx="1661221" cy="450157"/>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wordline</a:t>
                </a:r>
                <a:endPar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cxnSp>
            <p:nvCxnSpPr>
              <p:cNvPr id="6" name="Straight Arrow Connector 5"/>
              <p:cNvCxnSpPr/>
              <p:nvPr/>
            </p:nvCxnSpPr>
            <p:spPr>
              <a:xfrm flipH="1">
                <a:off x="75991" y="1416479"/>
                <a:ext cx="3342898"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rot="5400000">
                <a:off x="-50765" y="3081226"/>
                <a:ext cx="1531246" cy="30577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capacitor</a:t>
                </a:r>
              </a:p>
            </p:txBody>
          </p:sp>
          <p:sp>
            <p:nvSpPr>
              <p:cNvPr id="8" name="Rectangle 7"/>
              <p:cNvSpPr/>
              <p:nvPr/>
            </p:nvSpPr>
            <p:spPr>
              <a:xfrm>
                <a:off x="606531" y="1493470"/>
                <a:ext cx="1470875" cy="426355"/>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access</a:t>
                </a:r>
              </a:p>
            </p:txBody>
          </p:sp>
          <p:sp>
            <p:nvSpPr>
              <p:cNvPr id="9" name="Rectangle 8"/>
              <p:cNvSpPr/>
              <p:nvPr/>
            </p:nvSpPr>
            <p:spPr>
              <a:xfrm>
                <a:off x="215331" y="1677138"/>
                <a:ext cx="2214319" cy="606443"/>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transistor</a:t>
                </a:r>
              </a:p>
            </p:txBody>
          </p:sp>
          <p:sp>
            <p:nvSpPr>
              <p:cNvPr id="10" name="Rectangle 9"/>
              <p:cNvSpPr/>
              <p:nvPr/>
            </p:nvSpPr>
            <p:spPr>
              <a:xfrm rot="5400000">
                <a:off x="2644744" y="2618138"/>
                <a:ext cx="1098348" cy="406119"/>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bitline</a:t>
                </a:r>
                <a:endPar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cxnSp>
            <p:nvCxnSpPr>
              <p:cNvPr id="11" name="Straight Arrow Connector 10"/>
              <p:cNvCxnSpPr/>
              <p:nvPr/>
            </p:nvCxnSpPr>
            <p:spPr>
              <a:xfrm flipV="1">
                <a:off x="2988122" y="1033736"/>
                <a:ext cx="12312" cy="2369502"/>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V="1">
                <a:off x="2180762" y="1713521"/>
                <a:ext cx="0" cy="155572"/>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H="1">
                <a:off x="1930379" y="1876304"/>
                <a:ext cx="49901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flipV="1">
                <a:off x="2429388" y="1987524"/>
                <a:ext cx="1" cy="259566"/>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1930379" y="1987524"/>
                <a:ext cx="49901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2429388" y="2247090"/>
                <a:ext cx="193166"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1737212" y="2247090"/>
                <a:ext cx="193167"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H="1" flipV="1">
                <a:off x="1930378" y="1987524"/>
                <a:ext cx="1" cy="259566"/>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2180762" y="1416479"/>
                <a:ext cx="1" cy="32129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H="1">
                <a:off x="2622554" y="2247090"/>
                <a:ext cx="37788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1" name="Elbow Connector 20"/>
              <p:cNvCxnSpPr/>
              <p:nvPr/>
            </p:nvCxnSpPr>
            <p:spPr>
              <a:xfrm rot="5400000">
                <a:off x="1090561" y="2377314"/>
                <a:ext cx="774172" cy="519135"/>
              </a:xfrm>
              <a:prstGeom prst="bentConnector3">
                <a:avLst>
                  <a:gd name="adj1" fmla="val -293"/>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1218079" y="3433619"/>
                <a:ext cx="0" cy="318185"/>
              </a:xfrm>
              <a:prstGeom prst="straightConnector1">
                <a:avLst/>
              </a:prstGeom>
              <a:ln w="25400">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V="1">
                <a:off x="1218079" y="3018265"/>
                <a:ext cx="0" cy="151697"/>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flipH="1">
                <a:off x="958515" y="3435119"/>
                <a:ext cx="519130"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H="1">
                <a:off x="958515" y="3169962"/>
                <a:ext cx="519130"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flipV="1">
                <a:off x="1218079" y="3435120"/>
                <a:ext cx="0" cy="13017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
          <p:nvSpPr>
            <p:cNvPr id="41" name="Rectangle 40"/>
            <p:cNvSpPr/>
            <p:nvPr/>
          </p:nvSpPr>
          <p:spPr>
            <a:xfrm>
              <a:off x="8005235" y="1868211"/>
              <a:ext cx="1041895" cy="37082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mn-cs"/>
                </a:rPr>
                <a:t>SA</a:t>
              </a:r>
            </a:p>
          </p:txBody>
        </p:sp>
      </p:grpSp>
      <p:sp>
        <p:nvSpPr>
          <p:cNvPr id="3" name="Rectangle 2"/>
          <p:cNvSpPr/>
          <p:nvPr/>
        </p:nvSpPr>
        <p:spPr>
          <a:xfrm>
            <a:off x="23322" y="0"/>
            <a:ext cx="9120678" cy="642551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lstStyle/>
          <a:p>
            <a:r>
              <a:rPr lang="en-US" b="1" dirty="0"/>
              <a:t>DRAM Accesses and Failures</a:t>
            </a:r>
          </a:p>
        </p:txBody>
      </p:sp>
      <p:cxnSp>
        <p:nvCxnSpPr>
          <p:cNvPr id="52" name="Straight Connector 51"/>
          <p:cNvCxnSpPr>
            <a:stCxn id="46" idx="3"/>
            <a:endCxn id="46" idx="3"/>
          </p:cNvCxnSpPr>
          <p:nvPr/>
        </p:nvCxnSpPr>
        <p:spPr>
          <a:xfrm>
            <a:off x="1028424" y="2191088"/>
            <a:ext cx="0"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76" name="Group 75"/>
          <p:cNvGrpSpPr/>
          <p:nvPr/>
        </p:nvGrpSpPr>
        <p:grpSpPr>
          <a:xfrm>
            <a:off x="23322" y="1960255"/>
            <a:ext cx="8458827" cy="3522955"/>
            <a:chOff x="124920" y="2084239"/>
            <a:chExt cx="8458827" cy="3522955"/>
          </a:xfrm>
        </p:grpSpPr>
        <p:grpSp>
          <p:nvGrpSpPr>
            <p:cNvPr id="75" name="Group 74"/>
            <p:cNvGrpSpPr/>
            <p:nvPr/>
          </p:nvGrpSpPr>
          <p:grpSpPr>
            <a:xfrm>
              <a:off x="124920" y="2084239"/>
              <a:ext cx="8458827" cy="3522955"/>
              <a:chOff x="124920" y="2084239"/>
              <a:chExt cx="8458827" cy="3522955"/>
            </a:xfrm>
          </p:grpSpPr>
          <p:cxnSp>
            <p:nvCxnSpPr>
              <p:cNvPr id="34" name="Straight Connector 33"/>
              <p:cNvCxnSpPr/>
              <p:nvPr/>
            </p:nvCxnSpPr>
            <p:spPr>
              <a:xfrm>
                <a:off x="1125415" y="2350939"/>
                <a:ext cx="0" cy="3153046"/>
              </a:xfrm>
              <a:prstGeom prst="line">
                <a:avLst/>
              </a:prstGeom>
              <a:ln>
                <a:solidFill>
                  <a:schemeClr val="tx1">
                    <a:lumMod val="50000"/>
                    <a:lumOff val="50000"/>
                  </a:schemeClr>
                </a:solidFill>
                <a:headEnd type="none"/>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flipV="1">
                <a:off x="1125415" y="5495194"/>
                <a:ext cx="7458332" cy="1979"/>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554928" y="2084239"/>
                <a:ext cx="575094"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Calibri" panose="020F0502020204030204"/>
                    <a:ea typeface="+mn-ea"/>
                    <a:cs typeface="+mn-cs"/>
                  </a:rPr>
                  <a:t>V</a:t>
                </a:r>
                <a:r>
                  <a:rPr kumimoji="0" lang="en-US" sz="2400" b="1" i="0" u="none" strike="noStrike" kern="1200" cap="none" spc="0" normalizeH="0" baseline="-25000" noProof="0" dirty="0" err="1">
                    <a:ln>
                      <a:noFill/>
                    </a:ln>
                    <a:solidFill>
                      <a:prstClr val="black"/>
                    </a:solidFill>
                    <a:effectLst/>
                    <a:uLnTx/>
                    <a:uFillTx/>
                    <a:latin typeface="Calibri" panose="020F0502020204030204"/>
                    <a:ea typeface="+mn-ea"/>
                    <a:cs typeface="+mn-cs"/>
                  </a:rPr>
                  <a:t>dd</a:t>
                </a:r>
                <a:endParaRPr kumimoji="0" lang="en-US" sz="1800" b="1" i="0" u="none" strike="noStrike" kern="1200" cap="none" spc="0" normalizeH="0" baseline="-25000" noProof="0" dirty="0">
                  <a:ln>
                    <a:noFill/>
                  </a:ln>
                  <a:solidFill>
                    <a:prstClr val="black"/>
                  </a:solidFill>
                  <a:effectLst/>
                  <a:uLnTx/>
                  <a:uFillTx/>
                  <a:latin typeface="Calibri" panose="020F0502020204030204"/>
                  <a:ea typeface="+mn-ea"/>
                  <a:cs typeface="+mn-cs"/>
                </a:endParaRPr>
              </a:p>
            </p:txBody>
          </p:sp>
          <p:sp>
            <p:nvSpPr>
              <p:cNvPr id="48" name="TextBox 47"/>
              <p:cNvSpPr txBox="1"/>
              <p:nvPr/>
            </p:nvSpPr>
            <p:spPr>
              <a:xfrm>
                <a:off x="124920" y="5145529"/>
                <a:ext cx="103675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0.5 </a:t>
                </a:r>
                <a:r>
                  <a:rPr kumimoji="0" lang="en-US" sz="2400" b="1" i="0" u="none" strike="noStrike" kern="1200" cap="none" spc="0" normalizeH="0" baseline="0" noProof="0" dirty="0" err="1">
                    <a:ln>
                      <a:noFill/>
                    </a:ln>
                    <a:solidFill>
                      <a:prstClr val="black"/>
                    </a:solidFill>
                    <a:effectLst/>
                    <a:uLnTx/>
                    <a:uFillTx/>
                    <a:latin typeface="Calibri" panose="020F0502020204030204"/>
                    <a:ea typeface="+mn-ea"/>
                    <a:cs typeface="+mn-cs"/>
                  </a:rPr>
                  <a:t>V</a:t>
                </a:r>
                <a:r>
                  <a:rPr kumimoji="0" lang="en-US" sz="2400" b="1" i="0" u="none" strike="noStrike" kern="1200" cap="none" spc="0" normalizeH="0" baseline="-25000" noProof="0" dirty="0" err="1">
                    <a:ln>
                      <a:noFill/>
                    </a:ln>
                    <a:solidFill>
                      <a:prstClr val="black"/>
                    </a:solidFill>
                    <a:effectLst/>
                    <a:uLnTx/>
                    <a:uFillTx/>
                    <a:latin typeface="Calibri" panose="020F0502020204030204"/>
                    <a:ea typeface="+mn-ea"/>
                    <a:cs typeface="+mn-cs"/>
                  </a:rPr>
                  <a:t>dd</a:t>
                </a:r>
                <a:endParaRPr kumimoji="0" lang="en-US" sz="2400" b="1" i="0" u="none" strike="noStrike" kern="1200" cap="none" spc="0" normalizeH="0" baseline="-25000" noProof="0" dirty="0">
                  <a:ln>
                    <a:noFill/>
                  </a:ln>
                  <a:solidFill>
                    <a:prstClr val="black"/>
                  </a:solidFill>
                  <a:effectLst/>
                  <a:uLnTx/>
                  <a:uFillTx/>
                  <a:latin typeface="Calibri" panose="020F0502020204030204"/>
                  <a:ea typeface="+mn-ea"/>
                  <a:cs typeface="+mn-cs"/>
                </a:endParaRPr>
              </a:p>
            </p:txBody>
          </p:sp>
        </p:grpSp>
        <p:cxnSp>
          <p:nvCxnSpPr>
            <p:cNvPr id="54" name="Straight Connector 53"/>
            <p:cNvCxnSpPr/>
            <p:nvPr/>
          </p:nvCxnSpPr>
          <p:spPr>
            <a:xfrm flipH="1">
              <a:off x="1052944" y="2350939"/>
              <a:ext cx="136441"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57" name="Straight Connector 56"/>
          <p:cNvCxnSpPr/>
          <p:nvPr/>
        </p:nvCxnSpPr>
        <p:spPr>
          <a:xfrm flipH="1" flipV="1">
            <a:off x="1019567" y="5357328"/>
            <a:ext cx="832821" cy="1006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71" name="Group 70"/>
          <p:cNvGrpSpPr/>
          <p:nvPr/>
        </p:nvGrpSpPr>
        <p:grpSpPr>
          <a:xfrm>
            <a:off x="1841501" y="4766362"/>
            <a:ext cx="1992208" cy="621453"/>
            <a:chOff x="1943099" y="4890346"/>
            <a:chExt cx="1992208" cy="621453"/>
          </a:xfrm>
        </p:grpSpPr>
        <p:sp>
          <p:nvSpPr>
            <p:cNvPr id="61" name="Freeform 60"/>
            <p:cNvSpPr/>
            <p:nvPr/>
          </p:nvSpPr>
          <p:spPr>
            <a:xfrm>
              <a:off x="1943099" y="4890346"/>
              <a:ext cx="1978661" cy="621453"/>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68" name="Straight Connector 67"/>
            <p:cNvCxnSpPr/>
            <p:nvPr/>
          </p:nvCxnSpPr>
          <p:spPr>
            <a:xfrm flipV="1">
              <a:off x="3378200" y="4897121"/>
              <a:ext cx="557107" cy="14604"/>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72" name="Group 71"/>
          <p:cNvGrpSpPr/>
          <p:nvPr/>
        </p:nvGrpSpPr>
        <p:grpSpPr>
          <a:xfrm>
            <a:off x="3804255" y="2186281"/>
            <a:ext cx="4523252" cy="2600929"/>
            <a:chOff x="1943099" y="4890346"/>
            <a:chExt cx="1992208" cy="621453"/>
          </a:xfrm>
        </p:grpSpPr>
        <p:sp>
          <p:nvSpPr>
            <p:cNvPr id="73" name="Freeform 72"/>
            <p:cNvSpPr/>
            <p:nvPr/>
          </p:nvSpPr>
          <p:spPr>
            <a:xfrm>
              <a:off x="1943099" y="4890346"/>
              <a:ext cx="1978661" cy="621453"/>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74" name="Straight Connector 73"/>
            <p:cNvCxnSpPr/>
            <p:nvPr/>
          </p:nvCxnSpPr>
          <p:spPr>
            <a:xfrm flipV="1">
              <a:off x="3757941" y="4892441"/>
              <a:ext cx="177366" cy="3234"/>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85" name="Group 84"/>
          <p:cNvGrpSpPr/>
          <p:nvPr/>
        </p:nvGrpSpPr>
        <p:grpSpPr>
          <a:xfrm>
            <a:off x="1217789" y="5371413"/>
            <a:ext cx="1247423" cy="632961"/>
            <a:chOff x="1319387" y="5523973"/>
            <a:chExt cx="1247423" cy="632961"/>
          </a:xfrm>
        </p:grpSpPr>
        <p:sp>
          <p:nvSpPr>
            <p:cNvPr id="82" name="Rounded Rectangle 81"/>
            <p:cNvSpPr/>
            <p:nvPr/>
          </p:nvSpPr>
          <p:spPr>
            <a:xfrm>
              <a:off x="1319387" y="5748719"/>
              <a:ext cx="1247423" cy="408215"/>
            </a:xfrm>
            <a:prstGeom prst="roundRect">
              <a:avLst>
                <a:gd name="adj" fmla="val 45216"/>
              </a:avLst>
            </a:prstGeom>
            <a:solidFill>
              <a:schemeClr val="accent1">
                <a:lumMod val="20000"/>
                <a:lumOff val="80000"/>
              </a:schemeClr>
            </a:solidFill>
            <a:ln w="444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84" name="Straight Arrow Connector 83"/>
            <p:cNvCxnSpPr>
              <a:stCxn id="82" idx="0"/>
            </p:cNvCxnSpPr>
            <p:nvPr/>
          </p:nvCxnSpPr>
          <p:spPr>
            <a:xfrm flipH="1" flipV="1">
              <a:off x="1943098" y="5523973"/>
              <a:ext cx="1" cy="224746"/>
            </a:xfrm>
            <a:prstGeom prst="straightConnector1">
              <a:avLst/>
            </a:prstGeom>
            <a:ln w="4445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6" name="Group 85"/>
          <p:cNvGrpSpPr/>
          <p:nvPr/>
        </p:nvGrpSpPr>
        <p:grpSpPr>
          <a:xfrm>
            <a:off x="3187266" y="5369208"/>
            <a:ext cx="1247423" cy="629111"/>
            <a:chOff x="1319387" y="5492987"/>
            <a:chExt cx="1247423" cy="629111"/>
          </a:xfrm>
        </p:grpSpPr>
        <p:sp>
          <p:nvSpPr>
            <p:cNvPr id="87" name="Rounded Rectangle 86"/>
            <p:cNvSpPr/>
            <p:nvPr/>
          </p:nvSpPr>
          <p:spPr>
            <a:xfrm>
              <a:off x="1319387" y="5713883"/>
              <a:ext cx="1247423" cy="408215"/>
            </a:xfrm>
            <a:prstGeom prst="roundRect">
              <a:avLst>
                <a:gd name="adj" fmla="val 45216"/>
              </a:avLst>
            </a:prstGeom>
            <a:solidFill>
              <a:schemeClr val="accent1">
                <a:lumMod val="20000"/>
                <a:lumOff val="80000"/>
              </a:schemeClr>
            </a:solidFill>
            <a:ln w="444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88" name="Straight Arrow Connector 87"/>
            <p:cNvCxnSpPr>
              <a:stCxn id="87" idx="0"/>
            </p:cNvCxnSpPr>
            <p:nvPr/>
          </p:nvCxnSpPr>
          <p:spPr>
            <a:xfrm flipH="1" flipV="1">
              <a:off x="1943098" y="5492987"/>
              <a:ext cx="1" cy="220896"/>
            </a:xfrm>
            <a:prstGeom prst="straightConnector1">
              <a:avLst/>
            </a:prstGeom>
            <a:ln w="4445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cxnSp>
        <p:nvCxnSpPr>
          <p:cNvPr id="93" name="Straight Connector 92"/>
          <p:cNvCxnSpPr/>
          <p:nvPr/>
        </p:nvCxnSpPr>
        <p:spPr>
          <a:xfrm>
            <a:off x="1028424" y="2772258"/>
            <a:ext cx="7299083" cy="0"/>
          </a:xfrm>
          <a:prstGeom prst="line">
            <a:avLst/>
          </a:prstGeom>
          <a:ln w="19050">
            <a:solidFill>
              <a:schemeClr val="bg1">
                <a:lumMod val="65000"/>
              </a:schemeClr>
            </a:solidFill>
            <a:prstDash val="lgDash"/>
          </a:ln>
        </p:spPr>
        <p:style>
          <a:lnRef idx="1">
            <a:schemeClr val="accent1"/>
          </a:lnRef>
          <a:fillRef idx="0">
            <a:schemeClr val="accent1"/>
          </a:fillRef>
          <a:effectRef idx="0">
            <a:schemeClr val="accent1"/>
          </a:effectRef>
          <a:fontRef idx="minor">
            <a:schemeClr val="tx1"/>
          </a:fontRef>
        </p:style>
      </p:cxnSp>
      <p:grpSp>
        <p:nvGrpSpPr>
          <p:cNvPr id="122" name="Group 121"/>
          <p:cNvGrpSpPr/>
          <p:nvPr/>
        </p:nvGrpSpPr>
        <p:grpSpPr>
          <a:xfrm>
            <a:off x="1841090" y="2012313"/>
            <a:ext cx="6477521" cy="3370363"/>
            <a:chOff x="1841090" y="2136297"/>
            <a:chExt cx="6477521" cy="3370363"/>
          </a:xfrm>
        </p:grpSpPr>
        <p:sp>
          <p:nvSpPr>
            <p:cNvPr id="99" name="Freeform 98"/>
            <p:cNvSpPr/>
            <p:nvPr/>
          </p:nvSpPr>
          <p:spPr>
            <a:xfrm>
              <a:off x="1841090" y="4736123"/>
              <a:ext cx="1984630" cy="770537"/>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10" name="Group 109"/>
            <p:cNvGrpSpPr/>
            <p:nvPr/>
          </p:nvGrpSpPr>
          <p:grpSpPr>
            <a:xfrm>
              <a:off x="3827782" y="2136297"/>
              <a:ext cx="4490829" cy="2615285"/>
              <a:chOff x="1943099" y="4890346"/>
              <a:chExt cx="1992208" cy="621453"/>
            </a:xfrm>
          </p:grpSpPr>
          <p:sp>
            <p:nvSpPr>
              <p:cNvPr id="111" name="Freeform 110"/>
              <p:cNvSpPr/>
              <p:nvPr/>
            </p:nvSpPr>
            <p:spPr>
              <a:xfrm>
                <a:off x="1943099" y="4890346"/>
                <a:ext cx="1978661" cy="621453"/>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12" name="Straight Connector 111"/>
              <p:cNvCxnSpPr/>
              <p:nvPr/>
            </p:nvCxnSpPr>
            <p:spPr>
              <a:xfrm flipV="1">
                <a:off x="3757941" y="4892441"/>
                <a:ext cx="177366" cy="3234"/>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grpSp>
      <p:grpSp>
        <p:nvGrpSpPr>
          <p:cNvPr id="124" name="Group 123"/>
          <p:cNvGrpSpPr/>
          <p:nvPr/>
        </p:nvGrpSpPr>
        <p:grpSpPr>
          <a:xfrm>
            <a:off x="1854349" y="2424210"/>
            <a:ext cx="6433695" cy="2931208"/>
            <a:chOff x="1854349" y="2629912"/>
            <a:chExt cx="6433695" cy="2849490"/>
          </a:xfrm>
        </p:grpSpPr>
        <p:sp>
          <p:nvSpPr>
            <p:cNvPr id="96" name="Freeform 95"/>
            <p:cNvSpPr/>
            <p:nvPr/>
          </p:nvSpPr>
          <p:spPr>
            <a:xfrm>
              <a:off x="1854349" y="5150224"/>
              <a:ext cx="1969064" cy="329178"/>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7" name="Freeform 116"/>
            <p:cNvSpPr/>
            <p:nvPr/>
          </p:nvSpPr>
          <p:spPr>
            <a:xfrm>
              <a:off x="3823287" y="2629912"/>
              <a:ext cx="4464757" cy="2524734"/>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25" name="Group 124"/>
          <p:cNvGrpSpPr/>
          <p:nvPr/>
        </p:nvGrpSpPr>
        <p:grpSpPr>
          <a:xfrm>
            <a:off x="1847591" y="2683952"/>
            <a:ext cx="6440499" cy="2685256"/>
            <a:chOff x="1847591" y="2807936"/>
            <a:chExt cx="6440499" cy="2685256"/>
          </a:xfrm>
        </p:grpSpPr>
        <p:sp>
          <p:nvSpPr>
            <p:cNvPr id="105" name="Freeform 104"/>
            <p:cNvSpPr/>
            <p:nvPr/>
          </p:nvSpPr>
          <p:spPr>
            <a:xfrm>
              <a:off x="1847591" y="5252224"/>
              <a:ext cx="1988429" cy="240968"/>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0" name="Freeform 119"/>
            <p:cNvSpPr/>
            <p:nvPr/>
          </p:nvSpPr>
          <p:spPr>
            <a:xfrm>
              <a:off x="3830037" y="2807936"/>
              <a:ext cx="4458053" cy="2450520"/>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26" name="TextBox 125"/>
          <p:cNvSpPr txBox="1"/>
          <p:nvPr/>
        </p:nvSpPr>
        <p:spPr>
          <a:xfrm rot="16200000">
            <a:off x="-768384" y="3545155"/>
            <a:ext cx="2113912"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Calibri" panose="020F0502020204030204"/>
                <a:ea typeface="+mn-ea"/>
                <a:cs typeface="+mn-cs"/>
              </a:rPr>
              <a:t>Bitline</a:t>
            </a: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 Voltage</a:t>
            </a:r>
          </a:p>
        </p:txBody>
      </p:sp>
      <p:sp>
        <p:nvSpPr>
          <p:cNvPr id="127" name="TextBox 126"/>
          <p:cNvSpPr txBox="1"/>
          <p:nvPr/>
        </p:nvSpPr>
        <p:spPr>
          <a:xfrm>
            <a:off x="4283811" y="5324737"/>
            <a:ext cx="81785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Time</a:t>
            </a:r>
          </a:p>
        </p:txBody>
      </p:sp>
      <p:sp>
        <p:nvSpPr>
          <p:cNvPr id="128" name="TextBox 127"/>
          <p:cNvSpPr txBox="1"/>
          <p:nvPr/>
        </p:nvSpPr>
        <p:spPr>
          <a:xfrm>
            <a:off x="1549195" y="2746288"/>
            <a:ext cx="1888850" cy="707886"/>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Ready to Access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Voltage Level</a:t>
            </a:r>
          </a:p>
        </p:txBody>
      </p:sp>
      <p:sp>
        <p:nvSpPr>
          <p:cNvPr id="136" name="TextBox 135"/>
          <p:cNvSpPr txBox="1"/>
          <p:nvPr/>
        </p:nvSpPr>
        <p:spPr>
          <a:xfrm>
            <a:off x="4666205" y="6196174"/>
            <a:ext cx="64492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5B9BD5">
                    <a:lumMod val="50000"/>
                  </a:srgbClr>
                </a:solidFill>
                <a:effectLst/>
                <a:uLnTx/>
                <a:uFillTx/>
                <a:latin typeface="Calibri" panose="020F0502020204030204"/>
                <a:ea typeface="+mn-ea"/>
                <a:cs typeface="+mn-cs"/>
              </a:rPr>
              <a:t>t</a:t>
            </a:r>
            <a:r>
              <a:rPr kumimoji="0" lang="en-US" sz="2400" b="1" i="0" u="none" strike="noStrike" kern="1200" cap="none" spc="0" normalizeH="0" baseline="-25000" noProof="0" dirty="0" err="1">
                <a:ln>
                  <a:noFill/>
                </a:ln>
                <a:solidFill>
                  <a:srgbClr val="5B9BD5">
                    <a:lumMod val="50000"/>
                  </a:srgbClr>
                </a:solidFill>
                <a:effectLst/>
                <a:uLnTx/>
                <a:uFillTx/>
                <a:latin typeface="Calibri" panose="020F0502020204030204"/>
                <a:ea typeface="+mn-ea"/>
                <a:cs typeface="+mn-cs"/>
              </a:rPr>
              <a:t>RCD</a:t>
            </a:r>
            <a:endParaRPr kumimoji="0" lang="en-US" sz="2400" b="1" i="0" u="none" strike="noStrike" kern="1200" cap="none" spc="0" normalizeH="0" baseline="-25000" noProof="0" dirty="0">
              <a:ln>
                <a:noFill/>
              </a:ln>
              <a:solidFill>
                <a:srgbClr val="5B9BD5">
                  <a:lumMod val="50000"/>
                </a:srgbClr>
              </a:solidFill>
              <a:effectLst/>
              <a:uLnTx/>
              <a:uFillTx/>
              <a:latin typeface="Calibri" panose="020F0502020204030204"/>
              <a:ea typeface="+mn-ea"/>
              <a:cs typeface="+mn-cs"/>
            </a:endParaRPr>
          </a:p>
        </p:txBody>
      </p:sp>
      <p:grpSp>
        <p:nvGrpSpPr>
          <p:cNvPr id="31" name="Group 30"/>
          <p:cNvGrpSpPr/>
          <p:nvPr/>
        </p:nvGrpSpPr>
        <p:grpSpPr>
          <a:xfrm>
            <a:off x="1832047" y="6094196"/>
            <a:ext cx="6464628" cy="184780"/>
            <a:chOff x="1832047" y="6094196"/>
            <a:chExt cx="6464628" cy="184780"/>
          </a:xfrm>
        </p:grpSpPr>
        <p:cxnSp>
          <p:nvCxnSpPr>
            <p:cNvPr id="130" name="Straight Connector 129"/>
            <p:cNvCxnSpPr/>
            <p:nvPr/>
          </p:nvCxnSpPr>
          <p:spPr>
            <a:xfrm>
              <a:off x="1832047" y="6180963"/>
              <a:ext cx="6442400"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a:xfrm>
              <a:off x="8291299" y="6094196"/>
              <a:ext cx="5376" cy="182851"/>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a:xfrm>
              <a:off x="1845276" y="6096125"/>
              <a:ext cx="5376" cy="182851"/>
            </a:xfrm>
            <a:prstGeom prst="line">
              <a:avLst/>
            </a:prstGeom>
            <a:ln w="28575"/>
          </p:spPr>
          <p:style>
            <a:lnRef idx="1">
              <a:schemeClr val="accent1"/>
            </a:lnRef>
            <a:fillRef idx="0">
              <a:schemeClr val="accent1"/>
            </a:fillRef>
            <a:effectRef idx="0">
              <a:schemeClr val="accent1"/>
            </a:effectRef>
            <a:fontRef idx="minor">
              <a:schemeClr val="tx1"/>
            </a:fontRef>
          </p:style>
        </p:cxnSp>
      </p:grpSp>
      <p:sp>
        <p:nvSpPr>
          <p:cNvPr id="149" name="TextBox 148"/>
          <p:cNvSpPr txBox="1"/>
          <p:nvPr/>
        </p:nvSpPr>
        <p:spPr>
          <a:xfrm>
            <a:off x="382838" y="2515455"/>
            <a:ext cx="68582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Calibri" panose="020F0502020204030204"/>
                <a:ea typeface="+mn-ea"/>
                <a:cs typeface="+mn-cs"/>
              </a:rPr>
              <a:t>V</a:t>
            </a:r>
            <a:r>
              <a:rPr kumimoji="0" lang="en-US" sz="2400" b="1" i="0" u="none" strike="noStrike" kern="1200" cap="none" spc="0" normalizeH="0" baseline="-25000" noProof="0">
                <a:ln>
                  <a:noFill/>
                </a:ln>
                <a:solidFill>
                  <a:prstClr val="black"/>
                </a:solidFill>
                <a:effectLst/>
                <a:uLnTx/>
                <a:uFillTx/>
                <a:latin typeface="Calibri" panose="020F0502020204030204"/>
                <a:ea typeface="+mn-ea"/>
                <a:cs typeface="+mn-cs"/>
              </a:rPr>
              <a:t>min</a:t>
            </a:r>
            <a:endParaRPr kumimoji="0" lang="en-US" sz="1800" b="1" i="0" u="none" strike="noStrike" kern="1200" cap="none" spc="0" normalizeH="0" baseline="-25000" noProof="0" dirty="0">
              <a:ln>
                <a:noFill/>
              </a:ln>
              <a:solidFill>
                <a:prstClr val="black"/>
              </a:solidFill>
              <a:effectLst/>
              <a:uLnTx/>
              <a:uFillTx/>
              <a:latin typeface="Calibri" panose="020F0502020204030204"/>
              <a:ea typeface="+mn-ea"/>
              <a:cs typeface="+mn-cs"/>
            </a:endParaRPr>
          </a:p>
        </p:txBody>
      </p:sp>
      <p:sp>
        <p:nvSpPr>
          <p:cNvPr id="150" name="Rectangle 149"/>
          <p:cNvSpPr/>
          <p:nvPr/>
        </p:nvSpPr>
        <p:spPr>
          <a:xfrm>
            <a:off x="1247792" y="5591792"/>
            <a:ext cx="1196033"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ACTIVATE</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1" name="Rectangle 150"/>
          <p:cNvSpPr/>
          <p:nvPr/>
        </p:nvSpPr>
        <p:spPr>
          <a:xfrm>
            <a:off x="3186072" y="5592664"/>
            <a:ext cx="1236365" cy="400110"/>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SA Enable</a:t>
            </a:r>
          </a:p>
        </p:txBody>
      </p:sp>
      <p:grpSp>
        <p:nvGrpSpPr>
          <p:cNvPr id="92" name="Group 91"/>
          <p:cNvGrpSpPr/>
          <p:nvPr/>
        </p:nvGrpSpPr>
        <p:grpSpPr>
          <a:xfrm>
            <a:off x="8307785" y="1707445"/>
            <a:ext cx="808683" cy="1270815"/>
            <a:chOff x="8307785" y="1707445"/>
            <a:chExt cx="808683" cy="1270815"/>
          </a:xfrm>
        </p:grpSpPr>
        <p:sp>
          <p:nvSpPr>
            <p:cNvPr id="94" name="TextBox 93"/>
            <p:cNvSpPr txBox="1"/>
            <p:nvPr/>
          </p:nvSpPr>
          <p:spPr>
            <a:xfrm>
              <a:off x="8337850" y="2608928"/>
              <a:ext cx="72641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C00000"/>
                  </a:solidFill>
                  <a:effectLst/>
                  <a:uLnTx/>
                  <a:uFillTx/>
                  <a:latin typeface="Calibri" panose="020F0502020204030204"/>
                  <a:ea typeface="+mn-ea"/>
                  <a:cs typeface="+mn-cs"/>
                </a:rPr>
                <a:t>Weak</a:t>
              </a:r>
            </a:p>
          </p:txBody>
        </p:sp>
        <p:sp>
          <p:nvSpPr>
            <p:cNvPr id="95" name="TextBox 94"/>
            <p:cNvSpPr txBox="1"/>
            <p:nvPr/>
          </p:nvSpPr>
          <p:spPr>
            <a:xfrm>
              <a:off x="8307785" y="1707445"/>
              <a:ext cx="80868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0AD47">
                      <a:lumMod val="75000"/>
                    </a:srgbClr>
                  </a:solidFill>
                  <a:effectLst/>
                  <a:uLnTx/>
                  <a:uFillTx/>
                  <a:latin typeface="Calibri" panose="020F0502020204030204"/>
                  <a:ea typeface="+mn-ea"/>
                  <a:cs typeface="+mn-cs"/>
                </a:rPr>
                <a:t>Strong</a:t>
              </a:r>
            </a:p>
          </p:txBody>
        </p:sp>
        <p:sp>
          <p:nvSpPr>
            <p:cNvPr id="97" name="Up-Down Arrow 96"/>
            <p:cNvSpPr/>
            <p:nvPr/>
          </p:nvSpPr>
          <p:spPr>
            <a:xfrm>
              <a:off x="8495456" y="2021129"/>
              <a:ext cx="411204" cy="653231"/>
            </a:xfrm>
            <a:prstGeom prst="upDownArrow">
              <a:avLst>
                <a:gd name="adj1" fmla="val 45113"/>
                <a:gd name="adj2" fmla="val 50000"/>
              </a:avLst>
            </a:prstGeom>
            <a:gradFill flip="none" rotWithShape="1">
              <a:gsLst>
                <a:gs pos="0">
                  <a:srgbClr val="C00000"/>
                </a:gs>
                <a:gs pos="70000">
                  <a:schemeClr val="accent6">
                    <a:lumMod val="98000"/>
                    <a:lumOff val="2000"/>
                  </a:schemeClr>
                </a:gs>
                <a:gs pos="100000">
                  <a:schemeClr val="accent6"/>
                </a:gs>
              </a:gsLst>
              <a:path path="circle">
                <a:fillToRect l="50000" t="130000" r="50000" b="-3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39" name="Group 38"/>
          <p:cNvGrpSpPr/>
          <p:nvPr/>
        </p:nvGrpSpPr>
        <p:grpSpPr>
          <a:xfrm>
            <a:off x="7831197" y="1940903"/>
            <a:ext cx="4572638" cy="4349433"/>
            <a:chOff x="7831197" y="1940903"/>
            <a:chExt cx="4572638" cy="4349433"/>
          </a:xfrm>
        </p:grpSpPr>
        <p:grpSp>
          <p:nvGrpSpPr>
            <p:cNvPr id="89" name="Group 88"/>
            <p:cNvGrpSpPr/>
            <p:nvPr/>
          </p:nvGrpSpPr>
          <p:grpSpPr>
            <a:xfrm>
              <a:off x="7831197" y="5385225"/>
              <a:ext cx="913694" cy="632961"/>
              <a:chOff x="1217789" y="5523973"/>
              <a:chExt cx="1467950" cy="632961"/>
            </a:xfrm>
          </p:grpSpPr>
          <p:cxnSp>
            <p:nvCxnSpPr>
              <p:cNvPr id="91" name="Straight Arrow Connector 90"/>
              <p:cNvCxnSpPr/>
              <p:nvPr/>
            </p:nvCxnSpPr>
            <p:spPr>
              <a:xfrm flipH="1" flipV="1">
                <a:off x="1943098" y="5523973"/>
                <a:ext cx="1" cy="224746"/>
              </a:xfrm>
              <a:prstGeom prst="straightConnector1">
                <a:avLst/>
              </a:prstGeom>
              <a:ln w="4445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90" name="Rounded Rectangle 89"/>
              <p:cNvSpPr/>
              <p:nvPr/>
            </p:nvSpPr>
            <p:spPr>
              <a:xfrm>
                <a:off x="1217789" y="5748719"/>
                <a:ext cx="1467950" cy="408215"/>
              </a:xfrm>
              <a:prstGeom prst="roundRect">
                <a:avLst>
                  <a:gd name="adj" fmla="val 45216"/>
                </a:avLst>
              </a:prstGeom>
              <a:solidFill>
                <a:schemeClr val="accent1">
                  <a:lumMod val="20000"/>
                  <a:lumOff val="80000"/>
                </a:schemeClr>
              </a:solidFill>
              <a:ln w="444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36" name="Group 35"/>
            <p:cNvGrpSpPr/>
            <p:nvPr/>
          </p:nvGrpSpPr>
          <p:grpSpPr>
            <a:xfrm>
              <a:off x="8283457" y="1940903"/>
              <a:ext cx="4120378" cy="4349433"/>
              <a:chOff x="8283457" y="1940903"/>
              <a:chExt cx="4120378" cy="4349433"/>
            </a:xfrm>
          </p:grpSpPr>
          <p:cxnSp>
            <p:nvCxnSpPr>
              <p:cNvPr id="27" name="Straight Connector 26"/>
              <p:cNvCxnSpPr/>
              <p:nvPr/>
            </p:nvCxnSpPr>
            <p:spPr>
              <a:xfrm flipV="1">
                <a:off x="8283964" y="1940903"/>
                <a:ext cx="0" cy="4240061"/>
              </a:xfrm>
              <a:prstGeom prst="line">
                <a:avLst/>
              </a:prstGeom>
              <a:ln w="34925">
                <a:solidFill>
                  <a:schemeClr val="accent2"/>
                </a:solidFill>
                <a:prstDash val="sysDash"/>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a:xfrm>
                <a:off x="8283457" y="6094196"/>
                <a:ext cx="118" cy="173254"/>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00" name="Rectangle 99"/>
              <p:cNvSpPr/>
              <p:nvPr/>
            </p:nvSpPr>
            <p:spPr>
              <a:xfrm>
                <a:off x="8312922" y="6057133"/>
                <a:ext cx="4090913" cy="23320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2" name="Rectangle 151"/>
            <p:cNvSpPr/>
            <p:nvPr/>
          </p:nvSpPr>
          <p:spPr>
            <a:xfrm>
              <a:off x="7898506" y="5618076"/>
              <a:ext cx="768287"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READ</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101" name="Group 100"/>
          <p:cNvGrpSpPr/>
          <p:nvPr/>
        </p:nvGrpSpPr>
        <p:grpSpPr>
          <a:xfrm>
            <a:off x="1854350" y="2416908"/>
            <a:ext cx="6433695" cy="2934313"/>
            <a:chOff x="1854349" y="2629912"/>
            <a:chExt cx="6433695" cy="2849490"/>
          </a:xfrm>
        </p:grpSpPr>
        <p:sp>
          <p:nvSpPr>
            <p:cNvPr id="102" name="Freeform 101"/>
            <p:cNvSpPr/>
            <p:nvPr/>
          </p:nvSpPr>
          <p:spPr>
            <a:xfrm>
              <a:off x="1854349" y="5150224"/>
              <a:ext cx="1969064" cy="329178"/>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3" name="Freeform 102"/>
            <p:cNvSpPr/>
            <p:nvPr/>
          </p:nvSpPr>
          <p:spPr>
            <a:xfrm>
              <a:off x="3823287" y="2629912"/>
              <a:ext cx="4464757" cy="2524734"/>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04" name="Group 103"/>
          <p:cNvGrpSpPr/>
          <p:nvPr/>
        </p:nvGrpSpPr>
        <p:grpSpPr>
          <a:xfrm>
            <a:off x="1847592" y="2679755"/>
            <a:ext cx="6440499" cy="2685256"/>
            <a:chOff x="1847591" y="2807936"/>
            <a:chExt cx="6440499" cy="2685256"/>
          </a:xfrm>
        </p:grpSpPr>
        <p:sp>
          <p:nvSpPr>
            <p:cNvPr id="106" name="Freeform 105"/>
            <p:cNvSpPr/>
            <p:nvPr/>
          </p:nvSpPr>
          <p:spPr>
            <a:xfrm>
              <a:off x="1847591" y="5252224"/>
              <a:ext cx="1988429" cy="240968"/>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7" name="Freeform 106"/>
            <p:cNvSpPr/>
            <p:nvPr/>
          </p:nvSpPr>
          <p:spPr>
            <a:xfrm>
              <a:off x="3830037" y="2807936"/>
              <a:ext cx="4458053" cy="2450520"/>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09" name="TextBox 108"/>
          <p:cNvSpPr txBox="1"/>
          <p:nvPr/>
        </p:nvSpPr>
        <p:spPr>
          <a:xfrm>
            <a:off x="5607857" y="3259198"/>
            <a:ext cx="3608332"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srgbClr val="C00000"/>
                </a:solidFill>
                <a:effectLst/>
                <a:uLnTx/>
                <a:uFillTx/>
                <a:latin typeface="Calibri" panose="020F0502020204030204"/>
                <a:ea typeface="+mn-ea"/>
                <a:cs typeface="+mn-cs"/>
              </a:rPr>
              <a:t>Weaker </a:t>
            </a:r>
            <a:r>
              <a:rPr kumimoji="0" lang="en-US" sz="2400" b="1" i="1" u="none" strike="noStrike" kern="1200" cap="none" spc="0" normalizeH="0" baseline="0" noProof="0" dirty="0">
                <a:ln>
                  <a:noFill/>
                </a:ln>
                <a:solidFill>
                  <a:prstClr val="black"/>
                </a:solidFill>
                <a:effectLst/>
                <a:uLnTx/>
                <a:uFillTx/>
                <a:latin typeface="Calibri" panose="020F0502020204030204"/>
                <a:ea typeface="+mn-ea"/>
                <a:cs typeface="+mn-cs"/>
              </a:rPr>
              <a:t>cells have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prstClr val="black"/>
                </a:solidFill>
                <a:effectLst/>
                <a:uLnTx/>
                <a:uFillTx/>
                <a:latin typeface="Calibri" panose="020F0502020204030204"/>
                <a:ea typeface="+mn-ea"/>
                <a:cs typeface="+mn-cs"/>
              </a:rPr>
              <a:t>a </a:t>
            </a:r>
            <a:r>
              <a:rPr kumimoji="0" lang="en-US" sz="2400" b="1" i="1" u="none" strike="noStrike" kern="1200" cap="none" spc="0" normalizeH="0" baseline="0" noProof="0" dirty="0">
                <a:ln>
                  <a:noFill/>
                </a:ln>
                <a:solidFill>
                  <a:srgbClr val="C00000"/>
                </a:solidFill>
                <a:effectLst/>
                <a:uLnTx/>
                <a:uFillTx/>
                <a:latin typeface="Calibri" panose="020F0502020204030204"/>
                <a:ea typeface="+mn-ea"/>
                <a:cs typeface="+mn-cs"/>
              </a:rPr>
              <a:t>higher probability</a:t>
            </a:r>
            <a:r>
              <a:rPr kumimoji="0" lang="en-US" sz="2400" b="1" i="1"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prstClr val="black"/>
                </a:solidFill>
                <a:effectLst/>
                <a:uLnTx/>
                <a:uFillTx/>
                <a:latin typeface="Calibri" panose="020F0502020204030204"/>
                <a:ea typeface="+mn-ea"/>
                <a:cs typeface="+mn-cs"/>
              </a:rPr>
              <a:t>to fail</a:t>
            </a:r>
            <a:endParaRPr kumimoji="0" lang="en-US" sz="2400" b="1" i="1" u="none" strike="noStrike" kern="1200" cap="none" spc="0" normalizeH="0" baseline="0" noProof="0" dirty="0">
              <a:ln>
                <a:noFill/>
              </a:ln>
              <a:solidFill>
                <a:srgbClr val="C00000"/>
              </a:solidFill>
              <a:effectLst/>
              <a:uLnTx/>
              <a:uFillTx/>
              <a:latin typeface="Calibri" panose="020F0502020204030204"/>
              <a:ea typeface="+mn-ea"/>
              <a:cs typeface="+mn-cs"/>
            </a:endParaRPr>
          </a:p>
        </p:txBody>
      </p:sp>
      <p:sp>
        <p:nvSpPr>
          <p:cNvPr id="4" name="Oval 3"/>
          <p:cNvSpPr/>
          <p:nvPr/>
        </p:nvSpPr>
        <p:spPr>
          <a:xfrm>
            <a:off x="5133603" y="2717713"/>
            <a:ext cx="276597" cy="273137"/>
          </a:xfrm>
          <a:prstGeom prst="ellipse">
            <a:avLst/>
          </a:prstGeom>
          <a:noFill/>
          <a:ln w="476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3" name="Oval 112"/>
          <p:cNvSpPr/>
          <p:nvPr/>
        </p:nvSpPr>
        <p:spPr>
          <a:xfrm>
            <a:off x="5133603" y="2965838"/>
            <a:ext cx="276597" cy="273137"/>
          </a:xfrm>
          <a:prstGeom prst="ellipse">
            <a:avLst/>
          </a:prstGeom>
          <a:noFill/>
          <a:ln w="476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37894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50000" decel="50000" fill="hold" nodeType="withEffect">
                                  <p:stCondLst>
                                    <p:cond delay="0"/>
                                  </p:stCondLst>
                                  <p:childTnLst>
                                    <p:animMotion origin="layout" path="M 0.02795 -0.00671 L -0.23073 -0.19907 " pathEditMode="relative" rAng="0" ptsTypes="AA">
                                      <p:cBhvr>
                                        <p:cTn id="6" dur="10" fill="hold"/>
                                        <p:tgtEl>
                                          <p:spTgt spid="42"/>
                                        </p:tgtEl>
                                        <p:attrNameLst>
                                          <p:attrName>ppt_x</p:attrName>
                                          <p:attrName>ppt_y</p:attrName>
                                        </p:attrNameLst>
                                      </p:cBhvr>
                                      <p:rCtr x="-12934" y="-9630"/>
                                    </p:animMotion>
                                  </p:childTnLst>
                                </p:cTn>
                              </p:par>
                              <p:par>
                                <p:cTn id="7" presetID="6" presetClass="emph" presetSubtype="0" fill="hold" nodeType="withEffect">
                                  <p:stCondLst>
                                    <p:cond delay="0"/>
                                  </p:stCondLst>
                                  <p:childTnLst>
                                    <p:animScale>
                                      <p:cBhvr>
                                        <p:cTn id="8" dur="10" fill="hold"/>
                                        <p:tgtEl>
                                          <p:spTgt spid="42"/>
                                        </p:tgtEl>
                                      </p:cBhvr>
                                      <p:by x="60000" y="60000"/>
                                    </p:animScale>
                                  </p:childTnLst>
                                </p:cTn>
                              </p:par>
                              <p:par>
                                <p:cTn id="9" presetID="1" presetClass="exit" presetSubtype="0" fill="hold" grpId="0" nodeType="withEffect">
                                  <p:stCondLst>
                                    <p:cond delay="10"/>
                                  </p:stCondLst>
                                  <p:childTnLst>
                                    <p:set>
                                      <p:cBhvr>
                                        <p:cTn id="10" dur="1" fill="hold">
                                          <p:stCondLst>
                                            <p:cond delay="0"/>
                                          </p:stCondLst>
                                        </p:cTn>
                                        <p:tgtEl>
                                          <p:spTgt spid="3"/>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0" presetClass="path" presetSubtype="0" accel="50000" decel="50000" fill="hold" nodeType="clickEffect">
                                  <p:stCondLst>
                                    <p:cond delay="0"/>
                                  </p:stCondLst>
                                  <p:childTnLst>
                                    <p:animMotion origin="layout" path="M -3.61111E-6 1.11022E-16 L -0.33038 1.11022E-16 " pathEditMode="relative" rAng="0" ptsTypes="AA">
                                      <p:cBhvr>
                                        <p:cTn id="14" dur="2000" fill="hold"/>
                                        <p:tgtEl>
                                          <p:spTgt spid="39"/>
                                        </p:tgtEl>
                                        <p:attrNameLst>
                                          <p:attrName>ppt_x</p:attrName>
                                          <p:attrName>ppt_y</p:attrName>
                                        </p:attrNameLst>
                                      </p:cBhvr>
                                      <p:rCtr x="-16528" y="0"/>
                                    </p:animMotion>
                                  </p:childTnLst>
                                </p:cTn>
                              </p:par>
                            </p:childTnLst>
                          </p:cTn>
                        </p:par>
                        <p:par>
                          <p:cTn id="15" fill="hold">
                            <p:stCondLst>
                              <p:cond delay="2000"/>
                            </p:stCondLst>
                            <p:childTnLst>
                              <p:par>
                                <p:cTn id="16" presetID="1" presetClass="entr" presetSubtype="0" fill="hold" nodeType="afterEffect">
                                  <p:stCondLst>
                                    <p:cond delay="0"/>
                                  </p:stCondLst>
                                  <p:childTnLst>
                                    <p:set>
                                      <p:cBhvr>
                                        <p:cTn id="17" dur="1" fill="hold">
                                          <p:stCondLst>
                                            <p:cond delay="0"/>
                                          </p:stCondLst>
                                        </p:cTn>
                                        <p:tgtEl>
                                          <p:spTgt spid="101"/>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104"/>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109"/>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113"/>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09" grpId="0"/>
      <p:bldP spid="4" grpId="0" animBg="1"/>
      <p:bldP spid="113" grpId="0" animBg="1"/>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p:cNvSpPr/>
          <p:nvPr/>
        </p:nvSpPr>
        <p:spPr>
          <a:xfrm>
            <a:off x="164730" y="5840033"/>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p:cNvSpPr/>
          <p:nvPr/>
        </p:nvSpPr>
        <p:spPr>
          <a:xfrm>
            <a:off x="164730" y="5347422"/>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32"/>
          <p:cNvSpPr/>
          <p:nvPr/>
        </p:nvSpPr>
        <p:spPr>
          <a:xfrm>
            <a:off x="164730" y="4851875"/>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p:cNvSpPr/>
          <p:nvPr/>
        </p:nvSpPr>
        <p:spPr>
          <a:xfrm>
            <a:off x="873303" y="4407877"/>
            <a:ext cx="8094161" cy="36512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7"/>
          <p:cNvSpPr/>
          <p:nvPr/>
        </p:nvSpPr>
        <p:spPr>
          <a:xfrm>
            <a:off x="873992" y="2745179"/>
            <a:ext cx="8094161" cy="324329"/>
          </a:xfrm>
          <a:prstGeom prst="rect">
            <a:avLst/>
          </a:prstGeom>
          <a:solidFill>
            <a:srgbClr val="538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p:cNvSpPr/>
          <p:nvPr/>
        </p:nvSpPr>
        <p:spPr>
          <a:xfrm>
            <a:off x="171757" y="1852296"/>
            <a:ext cx="8799068" cy="477987"/>
          </a:xfrm>
          <a:prstGeom prst="rect">
            <a:avLst/>
          </a:prstGeom>
          <a:solidFill>
            <a:srgbClr val="538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p:cNvSpPr/>
          <p:nvPr/>
        </p:nvSpPr>
        <p:spPr>
          <a:xfrm>
            <a:off x="170268" y="1340844"/>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p:cNvSpPr/>
          <p:nvPr/>
        </p:nvSpPr>
        <p:spPr>
          <a:xfrm>
            <a:off x="164123" y="3143056"/>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p:cNvSpPr/>
          <p:nvPr/>
        </p:nvSpPr>
        <p:spPr>
          <a:xfrm>
            <a:off x="865971" y="2370745"/>
            <a:ext cx="8102183"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p:cNvSpPr/>
          <p:nvPr/>
        </p:nvSpPr>
        <p:spPr>
          <a:xfrm>
            <a:off x="163548" y="831660"/>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lstStyle/>
          <a:p>
            <a:r>
              <a:rPr lang="en-US" b="1" dirty="0"/>
              <a:t>The DRAM Latency PUF Outline</a:t>
            </a:r>
          </a:p>
        </p:txBody>
      </p:sp>
      <p:sp>
        <p:nvSpPr>
          <p:cNvPr id="29" name="Rectangle 28"/>
          <p:cNvSpPr/>
          <p:nvPr/>
        </p:nvSpPr>
        <p:spPr>
          <a:xfrm>
            <a:off x="873992" y="4009292"/>
            <a:ext cx="8094161" cy="35875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29"/>
          <p:cNvSpPr/>
          <p:nvPr/>
        </p:nvSpPr>
        <p:spPr>
          <a:xfrm>
            <a:off x="865971" y="3634154"/>
            <a:ext cx="8102183" cy="33601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358999" y="828096"/>
            <a:ext cx="8122024" cy="5318753"/>
          </a:xfrm>
        </p:spPr>
        <p:txBody>
          <a:bodyPr/>
          <a:lstStyle/>
          <a:p>
            <a:pPr marL="0" indent="0">
              <a:buNone/>
            </a:pPr>
            <a:r>
              <a:rPr lang="en-US" sz="2800" dirty="0">
                <a:solidFill>
                  <a:schemeClr val="bg1"/>
                </a:solidFill>
              </a:rPr>
              <a:t>Motivation </a:t>
            </a:r>
          </a:p>
          <a:p>
            <a:pPr marL="0" indent="0">
              <a:buNone/>
            </a:pPr>
            <a:r>
              <a:rPr lang="en-US" sz="2800" dirty="0">
                <a:solidFill>
                  <a:schemeClr val="bg1"/>
                </a:solidFill>
              </a:rPr>
              <a:t>Effective PUF Characteristics</a:t>
            </a:r>
          </a:p>
          <a:p>
            <a:pPr marL="0" indent="0">
              <a:buNone/>
            </a:pPr>
            <a:r>
              <a:rPr lang="en-US" sz="2800" b="1" dirty="0">
                <a:solidFill>
                  <a:schemeClr val="bg1"/>
                </a:solidFill>
              </a:rPr>
              <a:t>DRAM Latency PUF</a:t>
            </a:r>
          </a:p>
          <a:p>
            <a:pPr marL="457200" lvl="1" indent="0">
              <a:buNone/>
            </a:pPr>
            <a:r>
              <a:rPr lang="en-US" sz="2400" dirty="0">
                <a:solidFill>
                  <a:schemeClr val="bg1"/>
                </a:solidFill>
              </a:rPr>
              <a:t>DRAM Operation</a:t>
            </a:r>
          </a:p>
          <a:p>
            <a:pPr marL="457200" lvl="1" indent="0">
              <a:buNone/>
            </a:pPr>
            <a:r>
              <a:rPr lang="en-US" sz="2400" b="1" dirty="0">
                <a:solidFill>
                  <a:schemeClr val="bg1"/>
                </a:solidFill>
              </a:rPr>
              <a:t>Key Idea</a:t>
            </a:r>
          </a:p>
          <a:p>
            <a:pPr marL="0" indent="0">
              <a:buNone/>
            </a:pPr>
            <a:r>
              <a:rPr lang="en-US" sz="2800" dirty="0">
                <a:solidFill>
                  <a:schemeClr val="bg1"/>
                </a:solidFill>
              </a:rPr>
              <a:t>Prior Best DRAM PUF: DRAM Retention PUF</a:t>
            </a:r>
          </a:p>
          <a:p>
            <a:pPr marL="457200" lvl="1" indent="0">
              <a:buNone/>
            </a:pPr>
            <a:r>
              <a:rPr lang="en-US" sz="2400" dirty="0">
                <a:solidFill>
                  <a:schemeClr val="bg1"/>
                </a:solidFill>
              </a:rPr>
              <a:t>DRAM Cell Retention</a:t>
            </a:r>
          </a:p>
          <a:p>
            <a:pPr marL="457200" lvl="1" indent="0">
              <a:buNone/>
            </a:pPr>
            <a:r>
              <a:rPr lang="en-US" sz="2400" dirty="0">
                <a:solidFill>
                  <a:schemeClr val="bg1"/>
                </a:solidFill>
              </a:rPr>
              <a:t>Key Idea </a:t>
            </a:r>
          </a:p>
          <a:p>
            <a:pPr marL="457200" lvl="1" indent="0">
              <a:buNone/>
            </a:pPr>
            <a:r>
              <a:rPr lang="en-US" sz="2400" dirty="0">
                <a:solidFill>
                  <a:schemeClr val="bg1"/>
                </a:solidFill>
              </a:rPr>
              <a:t>Weaknesses</a:t>
            </a:r>
          </a:p>
          <a:p>
            <a:pPr marL="0" indent="0">
              <a:buNone/>
            </a:pPr>
            <a:r>
              <a:rPr lang="en-US" sz="2800" dirty="0">
                <a:solidFill>
                  <a:schemeClr val="bg1"/>
                </a:solidFill>
              </a:rPr>
              <a:t>Methodology</a:t>
            </a:r>
          </a:p>
          <a:p>
            <a:pPr marL="0" indent="0">
              <a:buNone/>
            </a:pPr>
            <a:r>
              <a:rPr lang="en-US" sz="2800" dirty="0">
                <a:solidFill>
                  <a:schemeClr val="bg1"/>
                </a:solidFill>
              </a:rPr>
              <a:t>Results</a:t>
            </a:r>
          </a:p>
          <a:p>
            <a:pPr marL="0" indent="0">
              <a:buNone/>
            </a:pPr>
            <a:r>
              <a:rPr lang="en-US" sz="2800" dirty="0">
                <a:solidFill>
                  <a:schemeClr val="bg1"/>
                </a:solidFill>
              </a:rPr>
              <a:t>Summary</a:t>
            </a:r>
          </a:p>
        </p:txBody>
      </p:sp>
    </p:spTree>
    <p:extLst>
      <p:ext uri="{BB962C8B-B14F-4D97-AF65-F5344CB8AC3E}">
        <p14:creationId xmlns:p14="http://schemas.microsoft.com/office/powerpoint/2010/main" val="3730101585"/>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Rounded Rectangle 102"/>
          <p:cNvSpPr/>
          <p:nvPr/>
        </p:nvSpPr>
        <p:spPr>
          <a:xfrm>
            <a:off x="971770" y="3643867"/>
            <a:ext cx="383855" cy="2265404"/>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Row Decoder</a:t>
            </a:r>
          </a:p>
        </p:txBody>
      </p:sp>
      <p:sp>
        <p:nvSpPr>
          <p:cNvPr id="2" name="Title 1"/>
          <p:cNvSpPr>
            <a:spLocks noGrp="1"/>
          </p:cNvSpPr>
          <p:nvPr>
            <p:ph type="title"/>
          </p:nvPr>
        </p:nvSpPr>
        <p:spPr/>
        <p:txBody>
          <a:bodyPr/>
          <a:lstStyle/>
          <a:p>
            <a:r>
              <a:rPr lang="en-US" b="1" dirty="0"/>
              <a:t>DRAM Latency PUF Key Idea</a:t>
            </a:r>
          </a:p>
        </p:txBody>
      </p:sp>
      <p:sp>
        <p:nvSpPr>
          <p:cNvPr id="3" name="Content Placeholder 2"/>
          <p:cNvSpPr>
            <a:spLocks noGrp="1"/>
          </p:cNvSpPr>
          <p:nvPr>
            <p:ph idx="1"/>
          </p:nvPr>
        </p:nvSpPr>
        <p:spPr>
          <a:xfrm>
            <a:off x="75991" y="774280"/>
            <a:ext cx="8987622" cy="2172635"/>
          </a:xfrm>
        </p:spPr>
        <p:txBody>
          <a:bodyPr/>
          <a:lstStyle/>
          <a:p>
            <a:r>
              <a:rPr lang="en-US" sz="2800" dirty="0"/>
              <a:t>A cell’s latency failure probability is inherently related to </a:t>
            </a:r>
            <a:r>
              <a:rPr lang="en-US" sz="2800" b="1" dirty="0">
                <a:solidFill>
                  <a:schemeClr val="accent5"/>
                </a:solidFill>
              </a:rPr>
              <a:t>random process variation</a:t>
            </a:r>
            <a:r>
              <a:rPr lang="en-US" sz="2800" dirty="0"/>
              <a:t> from manufacturing</a:t>
            </a:r>
          </a:p>
          <a:p>
            <a:r>
              <a:rPr lang="en-US" sz="2800" dirty="0"/>
              <a:t>We can provide </a:t>
            </a:r>
            <a:r>
              <a:rPr lang="en-US" sz="2800" b="1" dirty="0">
                <a:solidFill>
                  <a:schemeClr val="accent5"/>
                </a:solidFill>
              </a:rPr>
              <a:t>repeatable and unique device signatures</a:t>
            </a:r>
            <a:r>
              <a:rPr lang="en-US" sz="2800" dirty="0"/>
              <a:t> using latency error patterns</a:t>
            </a:r>
          </a:p>
        </p:txBody>
      </p:sp>
      <p:grpSp>
        <p:nvGrpSpPr>
          <p:cNvPr id="71" name="Group 70"/>
          <p:cNvGrpSpPr/>
          <p:nvPr/>
        </p:nvGrpSpPr>
        <p:grpSpPr>
          <a:xfrm>
            <a:off x="1353840" y="3366301"/>
            <a:ext cx="6756400" cy="2832850"/>
            <a:chOff x="1094298" y="3173501"/>
            <a:chExt cx="7281509" cy="3227302"/>
          </a:xfrm>
        </p:grpSpPr>
        <p:cxnSp>
          <p:nvCxnSpPr>
            <p:cNvPr id="59" name="Straight Connector 58"/>
            <p:cNvCxnSpPr/>
            <p:nvPr/>
          </p:nvCxnSpPr>
          <p:spPr>
            <a:xfrm>
              <a:off x="1107985" y="4740572"/>
              <a:ext cx="7267822" cy="0"/>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1096222" y="5677428"/>
              <a:ext cx="7276813" cy="6195"/>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1094298" y="3778425"/>
              <a:ext cx="7278737" cy="4681"/>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V="1">
              <a:off x="2662517"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flipV="1">
              <a:off x="3603811"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flipV="1">
              <a:off x="4616822"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flipV="1">
              <a:off x="5629834"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flipV="1">
              <a:off x="6624916" y="317350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flipV="1">
              <a:off x="7584139" y="317350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flipV="1">
              <a:off x="1703294"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9" name="Oval 18"/>
            <p:cNvSpPr/>
            <p:nvPr/>
          </p:nvSpPr>
          <p:spPr>
            <a:xfrm>
              <a:off x="5120500" y="3301777"/>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Oval 24"/>
            <p:cNvSpPr/>
            <p:nvPr/>
          </p:nvSpPr>
          <p:spPr>
            <a:xfrm>
              <a:off x="6133523" y="5202299"/>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Oval 27"/>
            <p:cNvSpPr/>
            <p:nvPr/>
          </p:nvSpPr>
          <p:spPr>
            <a:xfrm>
              <a:off x="7109328" y="4252038"/>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Oval 30"/>
            <p:cNvSpPr/>
            <p:nvPr/>
          </p:nvSpPr>
          <p:spPr>
            <a:xfrm>
              <a:off x="3114717" y="3299015"/>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Oval 32"/>
            <p:cNvSpPr/>
            <p:nvPr/>
          </p:nvSpPr>
          <p:spPr>
            <a:xfrm>
              <a:off x="2165817" y="5202299"/>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Oval 38"/>
            <p:cNvSpPr/>
            <p:nvPr/>
          </p:nvSpPr>
          <p:spPr>
            <a:xfrm>
              <a:off x="6181960" y="3343836"/>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Oval 39"/>
            <p:cNvSpPr/>
            <p:nvPr/>
          </p:nvSpPr>
          <p:spPr>
            <a:xfrm>
              <a:off x="3178840" y="4303065"/>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Oval 40"/>
            <p:cNvSpPr/>
            <p:nvPr/>
          </p:nvSpPr>
          <p:spPr>
            <a:xfrm>
              <a:off x="1265397" y="5256087"/>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Oval 41"/>
            <p:cNvSpPr/>
            <p:nvPr/>
          </p:nvSpPr>
          <p:spPr>
            <a:xfrm>
              <a:off x="5182973" y="5265051"/>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Oval 42"/>
            <p:cNvSpPr/>
            <p:nvPr/>
          </p:nvSpPr>
          <p:spPr>
            <a:xfrm>
              <a:off x="2233585" y="3355569"/>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Oval 44"/>
            <p:cNvSpPr/>
            <p:nvPr/>
          </p:nvSpPr>
          <p:spPr>
            <a:xfrm>
              <a:off x="4224086" y="4365802"/>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 name="Oval 45"/>
            <p:cNvSpPr/>
            <p:nvPr/>
          </p:nvSpPr>
          <p:spPr>
            <a:xfrm>
              <a:off x="7215805" y="5318837"/>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Oval 46"/>
            <p:cNvSpPr/>
            <p:nvPr/>
          </p:nvSpPr>
          <p:spPr>
            <a:xfrm>
              <a:off x="1309942" y="3415542"/>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8" name="Oval 47"/>
            <p:cNvSpPr/>
            <p:nvPr/>
          </p:nvSpPr>
          <p:spPr>
            <a:xfrm>
              <a:off x="4247154" y="3433471"/>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Oval 48"/>
            <p:cNvSpPr/>
            <p:nvPr/>
          </p:nvSpPr>
          <p:spPr>
            <a:xfrm>
              <a:off x="6263068" y="4374782"/>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Oval 49"/>
            <p:cNvSpPr/>
            <p:nvPr/>
          </p:nvSpPr>
          <p:spPr>
            <a:xfrm>
              <a:off x="2295363" y="4383732"/>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Oval 50"/>
            <p:cNvSpPr/>
            <p:nvPr/>
          </p:nvSpPr>
          <p:spPr>
            <a:xfrm>
              <a:off x="5282129" y="4414347"/>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 name="Oval 51"/>
            <p:cNvSpPr/>
            <p:nvPr/>
          </p:nvSpPr>
          <p:spPr>
            <a:xfrm>
              <a:off x="3271114" y="5364607"/>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Oval 52"/>
            <p:cNvSpPr/>
            <p:nvPr/>
          </p:nvSpPr>
          <p:spPr>
            <a:xfrm>
              <a:off x="7270956" y="3470274"/>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 name="Oval 53"/>
            <p:cNvSpPr/>
            <p:nvPr/>
          </p:nvSpPr>
          <p:spPr>
            <a:xfrm>
              <a:off x="1404372" y="4446499"/>
              <a:ext cx="563218" cy="555814"/>
            </a:xfrm>
            <a:prstGeom prst="ellipse">
              <a:avLst/>
            </a:prstGeom>
            <a:solidFill>
              <a:srgbClr val="FF0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 name="Oval 54"/>
            <p:cNvSpPr/>
            <p:nvPr/>
          </p:nvSpPr>
          <p:spPr>
            <a:xfrm>
              <a:off x="4310449" y="5408484"/>
              <a:ext cx="563218" cy="555814"/>
            </a:xfrm>
            <a:prstGeom prst="ellipse">
              <a:avLst/>
            </a:prstGeom>
            <a:solidFill>
              <a:srgbClr val="FF0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78" name="Group 77"/>
          <p:cNvGrpSpPr/>
          <p:nvPr/>
        </p:nvGrpSpPr>
        <p:grpSpPr>
          <a:xfrm>
            <a:off x="230970" y="2527007"/>
            <a:ext cx="3209309" cy="1952958"/>
            <a:chOff x="75990" y="3087082"/>
            <a:chExt cx="3209309" cy="1952958"/>
          </a:xfrm>
        </p:grpSpPr>
        <p:sp>
          <p:nvSpPr>
            <p:cNvPr id="72" name="TextBox 71"/>
            <p:cNvSpPr txBox="1"/>
            <p:nvPr/>
          </p:nvSpPr>
          <p:spPr>
            <a:xfrm>
              <a:off x="75990" y="3087082"/>
              <a:ext cx="3209309"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Cambria" charset="0"/>
                  <a:ea typeface="Cambria" charset="0"/>
                  <a:cs typeface="Cambria" charset="0"/>
                </a:rPr>
                <a:t>High % chance to fail with reduced </a:t>
              </a:r>
              <a:r>
                <a:rPr kumimoji="0" lang="en-US" sz="2400" b="1" i="0" u="none" strike="noStrike" kern="1200" cap="none" spc="0" normalizeH="0" baseline="0" noProof="0" dirty="0" err="1">
                  <a:ln>
                    <a:noFill/>
                  </a:ln>
                  <a:solidFill>
                    <a:srgbClr val="FF0000"/>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FF0000"/>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FF0000"/>
                </a:solidFill>
                <a:effectLst/>
                <a:uLnTx/>
                <a:uFillTx/>
                <a:latin typeface="Cambria" charset="0"/>
                <a:ea typeface="Cambria" charset="0"/>
                <a:cs typeface="Cambria" charset="0"/>
              </a:endParaRPr>
            </a:p>
          </p:txBody>
        </p:sp>
        <p:cxnSp>
          <p:nvCxnSpPr>
            <p:cNvPr id="75" name="Straight Arrow Connector 74"/>
            <p:cNvCxnSpPr/>
            <p:nvPr/>
          </p:nvCxnSpPr>
          <p:spPr>
            <a:xfrm>
              <a:off x="701559" y="3909329"/>
              <a:ext cx="819787" cy="1130711"/>
            </a:xfrm>
            <a:prstGeom prst="straightConnector1">
              <a:avLst/>
            </a:prstGeom>
            <a:ln w="698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2" name="Group 81"/>
          <p:cNvGrpSpPr/>
          <p:nvPr/>
        </p:nvGrpSpPr>
        <p:grpSpPr>
          <a:xfrm>
            <a:off x="5884925" y="2448524"/>
            <a:ext cx="3178688" cy="1027950"/>
            <a:chOff x="5962415" y="3039594"/>
            <a:chExt cx="3178688" cy="1027950"/>
          </a:xfrm>
        </p:grpSpPr>
        <p:sp>
          <p:nvSpPr>
            <p:cNvPr id="73" name="TextBox 72"/>
            <p:cNvSpPr txBox="1"/>
            <p:nvPr/>
          </p:nvSpPr>
          <p:spPr>
            <a:xfrm>
              <a:off x="6106305" y="3039594"/>
              <a:ext cx="3034798"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70AD47">
                      <a:lumMod val="75000"/>
                    </a:srgbClr>
                  </a:solidFill>
                  <a:effectLst/>
                  <a:uLnTx/>
                  <a:uFillTx/>
                  <a:latin typeface="Cambria" charset="0"/>
                  <a:ea typeface="Cambria" charset="0"/>
                  <a:cs typeface="Cambria" charset="0"/>
                </a:rPr>
                <a:t>Low % chance to fail with reduced </a:t>
              </a:r>
              <a:r>
                <a:rPr kumimoji="0" lang="en-US" sz="2400" b="1" i="0" u="none" strike="noStrike" kern="1200" cap="none" spc="0" normalizeH="0" baseline="0" noProof="0" dirty="0" err="1">
                  <a:ln>
                    <a:noFill/>
                  </a:ln>
                  <a:solidFill>
                    <a:srgbClr val="70AD47">
                      <a:lumMod val="75000"/>
                    </a:srgbClr>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70AD47">
                      <a:lumMod val="75000"/>
                    </a:srgbClr>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70AD47">
                    <a:lumMod val="75000"/>
                  </a:srgbClr>
                </a:solidFill>
                <a:effectLst/>
                <a:uLnTx/>
                <a:uFillTx/>
                <a:latin typeface="Cambria" charset="0"/>
                <a:ea typeface="Cambria" charset="0"/>
                <a:cs typeface="Cambria" charset="0"/>
              </a:endParaRPr>
            </a:p>
          </p:txBody>
        </p:sp>
        <p:cxnSp>
          <p:nvCxnSpPr>
            <p:cNvPr id="79" name="Straight Arrow Connector 78"/>
            <p:cNvCxnSpPr>
              <a:stCxn id="73" idx="1"/>
            </p:cNvCxnSpPr>
            <p:nvPr/>
          </p:nvCxnSpPr>
          <p:spPr>
            <a:xfrm flipH="1">
              <a:off x="5962415" y="3455093"/>
              <a:ext cx="143890" cy="612451"/>
            </a:xfrm>
            <a:prstGeom prst="straightConnector1">
              <a:avLst/>
            </a:prstGeom>
            <a:ln w="698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02" name="Group 101"/>
          <p:cNvGrpSpPr/>
          <p:nvPr/>
        </p:nvGrpSpPr>
        <p:grpSpPr>
          <a:xfrm>
            <a:off x="1427536" y="6098813"/>
            <a:ext cx="6388029" cy="329754"/>
            <a:chOff x="1350046" y="6424274"/>
            <a:chExt cx="6388029" cy="329754"/>
          </a:xfrm>
        </p:grpSpPr>
        <p:sp>
          <p:nvSpPr>
            <p:cNvPr id="95" name="Rounded Rectangle 94"/>
            <p:cNvSpPr/>
            <p:nvPr/>
          </p:nvSpPr>
          <p:spPr>
            <a:xfrm>
              <a:off x="6835928" y="6424274"/>
              <a:ext cx="90214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6" name="Rounded Rectangle 95"/>
            <p:cNvSpPr/>
            <p:nvPr/>
          </p:nvSpPr>
          <p:spPr>
            <a:xfrm>
              <a:off x="5908916" y="6430145"/>
              <a:ext cx="93331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7" name="Rounded Rectangle 96"/>
            <p:cNvSpPr/>
            <p:nvPr/>
          </p:nvSpPr>
          <p:spPr>
            <a:xfrm>
              <a:off x="4988210" y="6437525"/>
              <a:ext cx="92070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8" name="Rounded Rectangle 97"/>
            <p:cNvSpPr/>
            <p:nvPr/>
          </p:nvSpPr>
          <p:spPr>
            <a:xfrm>
              <a:off x="4055208" y="6437525"/>
              <a:ext cx="93331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9" name="Rounded Rectangle 98"/>
            <p:cNvSpPr/>
            <p:nvPr/>
          </p:nvSpPr>
          <p:spPr>
            <a:xfrm>
              <a:off x="3190941" y="6437525"/>
              <a:ext cx="87687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100" name="Rounded Rectangle 99"/>
            <p:cNvSpPr/>
            <p:nvPr/>
          </p:nvSpPr>
          <p:spPr>
            <a:xfrm>
              <a:off x="2256841" y="6437525"/>
              <a:ext cx="940181"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101" name="Rounded Rectangle 100"/>
            <p:cNvSpPr/>
            <p:nvPr/>
          </p:nvSpPr>
          <p:spPr>
            <a:xfrm>
              <a:off x="1350046" y="6437525"/>
              <a:ext cx="911892"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grpSp>
    </p:spTree>
    <p:extLst>
      <p:ext uri="{BB962C8B-B14F-4D97-AF65-F5344CB8AC3E}">
        <p14:creationId xmlns:p14="http://schemas.microsoft.com/office/powerpoint/2010/main" val="4094677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2"/>
                                        </p:tgtEl>
                                        <p:attrNameLst>
                                          <p:attrName>style.visibility</p:attrName>
                                        </p:attrNameLst>
                                      </p:cBhvr>
                                      <p:to>
                                        <p:strVal val="visible"/>
                                      </p:to>
                                    </p:set>
                                  </p:childTnLst>
                                </p:cTn>
                              </p:par>
                              <p:par>
                                <p:cTn id="17" presetID="1" presetClass="entr" presetSubtype="0" fill="hold" grpId="1" nodeType="withEffect">
                                  <p:stCondLst>
                                    <p:cond delay="0"/>
                                  </p:stCondLst>
                                  <p:childTnLst>
                                    <p:set>
                                      <p:cBhvr>
                                        <p:cTn id="18" dur="1" fill="hold">
                                          <p:stCondLst>
                                            <p:cond delay="0"/>
                                          </p:stCondLst>
                                        </p:cTn>
                                        <p:tgtEl>
                                          <p:spTgt spid="10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0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animBg="1"/>
      <p:bldP spid="103" grpId="1" animBg="1"/>
      <p:bldP spid="3" grpId="0" build="p"/>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Rounded Rectangle 102"/>
          <p:cNvSpPr/>
          <p:nvPr/>
        </p:nvSpPr>
        <p:spPr>
          <a:xfrm>
            <a:off x="971770" y="3643867"/>
            <a:ext cx="383855" cy="2265404"/>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Row Decoder</a:t>
            </a:r>
          </a:p>
        </p:txBody>
      </p:sp>
      <p:sp>
        <p:nvSpPr>
          <p:cNvPr id="2" name="Title 1"/>
          <p:cNvSpPr>
            <a:spLocks noGrp="1"/>
          </p:cNvSpPr>
          <p:nvPr>
            <p:ph type="title"/>
          </p:nvPr>
        </p:nvSpPr>
        <p:spPr/>
        <p:txBody>
          <a:bodyPr/>
          <a:lstStyle/>
          <a:p>
            <a:r>
              <a:rPr lang="en-US" b="1" dirty="0"/>
              <a:t>DRAM Latency PUF Key Idea</a:t>
            </a:r>
          </a:p>
        </p:txBody>
      </p:sp>
      <p:sp>
        <p:nvSpPr>
          <p:cNvPr id="3" name="Content Placeholder 2"/>
          <p:cNvSpPr>
            <a:spLocks noGrp="1"/>
          </p:cNvSpPr>
          <p:nvPr>
            <p:ph idx="1"/>
          </p:nvPr>
        </p:nvSpPr>
        <p:spPr>
          <a:xfrm>
            <a:off x="75991" y="774280"/>
            <a:ext cx="8987622" cy="2172635"/>
          </a:xfrm>
        </p:spPr>
        <p:txBody>
          <a:bodyPr/>
          <a:lstStyle/>
          <a:p>
            <a:r>
              <a:rPr lang="en-US" sz="2800" dirty="0"/>
              <a:t>A cell’s latency failure probability is inherently related to </a:t>
            </a:r>
            <a:r>
              <a:rPr lang="en-US" sz="2800" b="1" dirty="0">
                <a:solidFill>
                  <a:schemeClr val="accent5"/>
                </a:solidFill>
              </a:rPr>
              <a:t>random process variation</a:t>
            </a:r>
            <a:r>
              <a:rPr lang="en-US" sz="2800" dirty="0"/>
              <a:t> from manufacturing</a:t>
            </a:r>
          </a:p>
          <a:p>
            <a:r>
              <a:rPr lang="en-US" sz="2800" dirty="0"/>
              <a:t>We can provide </a:t>
            </a:r>
            <a:r>
              <a:rPr lang="en-US" sz="2800" b="1" dirty="0">
                <a:solidFill>
                  <a:schemeClr val="accent5"/>
                </a:solidFill>
              </a:rPr>
              <a:t>repeatable and unique device signatures</a:t>
            </a:r>
            <a:r>
              <a:rPr lang="en-US" sz="2800" dirty="0"/>
              <a:t> using latency error patterns</a:t>
            </a:r>
          </a:p>
        </p:txBody>
      </p:sp>
      <p:grpSp>
        <p:nvGrpSpPr>
          <p:cNvPr id="71" name="Group 70"/>
          <p:cNvGrpSpPr/>
          <p:nvPr/>
        </p:nvGrpSpPr>
        <p:grpSpPr>
          <a:xfrm>
            <a:off x="1353840" y="3366301"/>
            <a:ext cx="6756400" cy="2832850"/>
            <a:chOff x="1094298" y="3173501"/>
            <a:chExt cx="7281509" cy="3227302"/>
          </a:xfrm>
        </p:grpSpPr>
        <p:cxnSp>
          <p:nvCxnSpPr>
            <p:cNvPr id="59" name="Straight Connector 58"/>
            <p:cNvCxnSpPr/>
            <p:nvPr/>
          </p:nvCxnSpPr>
          <p:spPr>
            <a:xfrm>
              <a:off x="1107985" y="4740572"/>
              <a:ext cx="7267822" cy="0"/>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1096222" y="5677428"/>
              <a:ext cx="7276813" cy="6195"/>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1094298" y="3778425"/>
              <a:ext cx="7278737" cy="4681"/>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V="1">
              <a:off x="2662517"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flipV="1">
              <a:off x="3603811"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flipV="1">
              <a:off x="4616822"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flipV="1">
              <a:off x="5629834"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flipV="1">
              <a:off x="6624916" y="317350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flipV="1">
              <a:off x="7584139" y="317350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flipV="1">
              <a:off x="1703294"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9" name="Oval 18"/>
            <p:cNvSpPr/>
            <p:nvPr/>
          </p:nvSpPr>
          <p:spPr>
            <a:xfrm>
              <a:off x="5120500" y="3301777"/>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Oval 24"/>
            <p:cNvSpPr/>
            <p:nvPr/>
          </p:nvSpPr>
          <p:spPr>
            <a:xfrm>
              <a:off x="6133523" y="5202299"/>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Oval 27"/>
            <p:cNvSpPr/>
            <p:nvPr/>
          </p:nvSpPr>
          <p:spPr>
            <a:xfrm>
              <a:off x="7109328" y="4252038"/>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Oval 30"/>
            <p:cNvSpPr/>
            <p:nvPr/>
          </p:nvSpPr>
          <p:spPr>
            <a:xfrm>
              <a:off x="3114717" y="3299015"/>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Oval 32"/>
            <p:cNvSpPr/>
            <p:nvPr/>
          </p:nvSpPr>
          <p:spPr>
            <a:xfrm>
              <a:off x="2165817" y="5202299"/>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Oval 38"/>
            <p:cNvSpPr/>
            <p:nvPr/>
          </p:nvSpPr>
          <p:spPr>
            <a:xfrm>
              <a:off x="6181960" y="3343836"/>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Oval 39"/>
            <p:cNvSpPr/>
            <p:nvPr/>
          </p:nvSpPr>
          <p:spPr>
            <a:xfrm>
              <a:off x="3178840" y="4303065"/>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Oval 40"/>
            <p:cNvSpPr/>
            <p:nvPr/>
          </p:nvSpPr>
          <p:spPr>
            <a:xfrm>
              <a:off x="1265397" y="5256087"/>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Oval 41"/>
            <p:cNvSpPr/>
            <p:nvPr/>
          </p:nvSpPr>
          <p:spPr>
            <a:xfrm>
              <a:off x="5182973" y="5265051"/>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Oval 42"/>
            <p:cNvSpPr/>
            <p:nvPr/>
          </p:nvSpPr>
          <p:spPr>
            <a:xfrm>
              <a:off x="2233585" y="3355569"/>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Oval 44"/>
            <p:cNvSpPr/>
            <p:nvPr/>
          </p:nvSpPr>
          <p:spPr>
            <a:xfrm>
              <a:off x="4224086" y="4365802"/>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 name="Oval 45"/>
            <p:cNvSpPr/>
            <p:nvPr/>
          </p:nvSpPr>
          <p:spPr>
            <a:xfrm>
              <a:off x="7215805" y="5318837"/>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Oval 46"/>
            <p:cNvSpPr/>
            <p:nvPr/>
          </p:nvSpPr>
          <p:spPr>
            <a:xfrm>
              <a:off x="1309942" y="3415542"/>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8" name="Oval 47"/>
            <p:cNvSpPr/>
            <p:nvPr/>
          </p:nvSpPr>
          <p:spPr>
            <a:xfrm>
              <a:off x="4247154" y="3433471"/>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Oval 48"/>
            <p:cNvSpPr/>
            <p:nvPr/>
          </p:nvSpPr>
          <p:spPr>
            <a:xfrm>
              <a:off x="6263068" y="4374782"/>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Oval 49"/>
            <p:cNvSpPr/>
            <p:nvPr/>
          </p:nvSpPr>
          <p:spPr>
            <a:xfrm>
              <a:off x="2295363" y="4383732"/>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Oval 50"/>
            <p:cNvSpPr/>
            <p:nvPr/>
          </p:nvSpPr>
          <p:spPr>
            <a:xfrm>
              <a:off x="5282129" y="4414347"/>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 name="Oval 51"/>
            <p:cNvSpPr/>
            <p:nvPr/>
          </p:nvSpPr>
          <p:spPr>
            <a:xfrm>
              <a:off x="3271114" y="5364607"/>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Oval 52"/>
            <p:cNvSpPr/>
            <p:nvPr/>
          </p:nvSpPr>
          <p:spPr>
            <a:xfrm>
              <a:off x="7270956" y="3470274"/>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 name="Oval 53"/>
            <p:cNvSpPr/>
            <p:nvPr/>
          </p:nvSpPr>
          <p:spPr>
            <a:xfrm>
              <a:off x="1404372" y="4446499"/>
              <a:ext cx="563218" cy="555814"/>
            </a:xfrm>
            <a:prstGeom prst="ellipse">
              <a:avLst/>
            </a:prstGeom>
            <a:solidFill>
              <a:srgbClr val="FF0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 name="Oval 54"/>
            <p:cNvSpPr/>
            <p:nvPr/>
          </p:nvSpPr>
          <p:spPr>
            <a:xfrm>
              <a:off x="4310449" y="5408484"/>
              <a:ext cx="563218" cy="555814"/>
            </a:xfrm>
            <a:prstGeom prst="ellipse">
              <a:avLst/>
            </a:prstGeom>
            <a:solidFill>
              <a:srgbClr val="FF0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78" name="Group 77"/>
          <p:cNvGrpSpPr/>
          <p:nvPr/>
        </p:nvGrpSpPr>
        <p:grpSpPr>
          <a:xfrm>
            <a:off x="230970" y="2527007"/>
            <a:ext cx="3209309" cy="1952958"/>
            <a:chOff x="75990" y="3087082"/>
            <a:chExt cx="3209309" cy="1952958"/>
          </a:xfrm>
        </p:grpSpPr>
        <p:sp>
          <p:nvSpPr>
            <p:cNvPr id="72" name="TextBox 71"/>
            <p:cNvSpPr txBox="1"/>
            <p:nvPr/>
          </p:nvSpPr>
          <p:spPr>
            <a:xfrm>
              <a:off x="75990" y="3087082"/>
              <a:ext cx="3209309"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Cambria" charset="0"/>
                  <a:ea typeface="Cambria" charset="0"/>
                  <a:cs typeface="Cambria" charset="0"/>
                </a:rPr>
                <a:t>High % chance to fail with reduced </a:t>
              </a:r>
              <a:r>
                <a:rPr kumimoji="0" lang="en-US" sz="2400" b="1" i="0" u="none" strike="noStrike" kern="1200" cap="none" spc="0" normalizeH="0" baseline="0" noProof="0" dirty="0" err="1">
                  <a:ln>
                    <a:noFill/>
                  </a:ln>
                  <a:solidFill>
                    <a:srgbClr val="FF0000"/>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FF0000"/>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FF0000"/>
                </a:solidFill>
                <a:effectLst/>
                <a:uLnTx/>
                <a:uFillTx/>
                <a:latin typeface="Cambria" charset="0"/>
                <a:ea typeface="Cambria" charset="0"/>
                <a:cs typeface="Cambria" charset="0"/>
              </a:endParaRPr>
            </a:p>
          </p:txBody>
        </p:sp>
        <p:cxnSp>
          <p:nvCxnSpPr>
            <p:cNvPr id="75" name="Straight Arrow Connector 74"/>
            <p:cNvCxnSpPr/>
            <p:nvPr/>
          </p:nvCxnSpPr>
          <p:spPr>
            <a:xfrm>
              <a:off x="701559" y="3909329"/>
              <a:ext cx="819787" cy="1130711"/>
            </a:xfrm>
            <a:prstGeom prst="straightConnector1">
              <a:avLst/>
            </a:prstGeom>
            <a:ln w="698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2" name="Group 81"/>
          <p:cNvGrpSpPr/>
          <p:nvPr/>
        </p:nvGrpSpPr>
        <p:grpSpPr>
          <a:xfrm>
            <a:off x="5884925" y="2448524"/>
            <a:ext cx="3178688" cy="1027950"/>
            <a:chOff x="5962415" y="3039594"/>
            <a:chExt cx="3178688" cy="1027950"/>
          </a:xfrm>
        </p:grpSpPr>
        <p:sp>
          <p:nvSpPr>
            <p:cNvPr id="73" name="TextBox 72"/>
            <p:cNvSpPr txBox="1"/>
            <p:nvPr/>
          </p:nvSpPr>
          <p:spPr>
            <a:xfrm>
              <a:off x="6106305" y="3039594"/>
              <a:ext cx="3034798"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70AD47">
                      <a:lumMod val="75000"/>
                    </a:srgbClr>
                  </a:solidFill>
                  <a:effectLst/>
                  <a:uLnTx/>
                  <a:uFillTx/>
                  <a:latin typeface="Cambria" charset="0"/>
                  <a:ea typeface="Cambria" charset="0"/>
                  <a:cs typeface="Cambria" charset="0"/>
                </a:rPr>
                <a:t>Low % chance to fail with reduced </a:t>
              </a:r>
              <a:r>
                <a:rPr kumimoji="0" lang="en-US" sz="2400" b="1" i="0" u="none" strike="noStrike" kern="1200" cap="none" spc="0" normalizeH="0" baseline="0" noProof="0" dirty="0" err="1">
                  <a:ln>
                    <a:noFill/>
                  </a:ln>
                  <a:solidFill>
                    <a:srgbClr val="70AD47">
                      <a:lumMod val="75000"/>
                    </a:srgbClr>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70AD47">
                      <a:lumMod val="75000"/>
                    </a:srgbClr>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70AD47">
                    <a:lumMod val="75000"/>
                  </a:srgbClr>
                </a:solidFill>
                <a:effectLst/>
                <a:uLnTx/>
                <a:uFillTx/>
                <a:latin typeface="Cambria" charset="0"/>
                <a:ea typeface="Cambria" charset="0"/>
                <a:cs typeface="Cambria" charset="0"/>
              </a:endParaRPr>
            </a:p>
          </p:txBody>
        </p:sp>
        <p:cxnSp>
          <p:nvCxnSpPr>
            <p:cNvPr id="79" name="Straight Arrow Connector 78"/>
            <p:cNvCxnSpPr>
              <a:stCxn id="73" idx="1"/>
            </p:cNvCxnSpPr>
            <p:nvPr/>
          </p:nvCxnSpPr>
          <p:spPr>
            <a:xfrm flipH="1">
              <a:off x="5962415" y="3455093"/>
              <a:ext cx="143890" cy="612451"/>
            </a:xfrm>
            <a:prstGeom prst="straightConnector1">
              <a:avLst/>
            </a:prstGeom>
            <a:ln w="698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02" name="Group 101"/>
          <p:cNvGrpSpPr/>
          <p:nvPr/>
        </p:nvGrpSpPr>
        <p:grpSpPr>
          <a:xfrm>
            <a:off x="1427536" y="6098813"/>
            <a:ext cx="6388029" cy="329754"/>
            <a:chOff x="1350046" y="6424274"/>
            <a:chExt cx="6388029" cy="329754"/>
          </a:xfrm>
        </p:grpSpPr>
        <p:sp>
          <p:nvSpPr>
            <p:cNvPr id="95" name="Rounded Rectangle 94"/>
            <p:cNvSpPr/>
            <p:nvPr/>
          </p:nvSpPr>
          <p:spPr>
            <a:xfrm>
              <a:off x="6835928" y="6424274"/>
              <a:ext cx="90214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6" name="Rounded Rectangle 95"/>
            <p:cNvSpPr/>
            <p:nvPr/>
          </p:nvSpPr>
          <p:spPr>
            <a:xfrm>
              <a:off x="5908916" y="6430145"/>
              <a:ext cx="93331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7" name="Rounded Rectangle 96"/>
            <p:cNvSpPr/>
            <p:nvPr/>
          </p:nvSpPr>
          <p:spPr>
            <a:xfrm>
              <a:off x="4988210" y="6437525"/>
              <a:ext cx="92070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8" name="Rounded Rectangle 97"/>
            <p:cNvSpPr/>
            <p:nvPr/>
          </p:nvSpPr>
          <p:spPr>
            <a:xfrm>
              <a:off x="4055208" y="6437525"/>
              <a:ext cx="93331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9" name="Rounded Rectangle 98"/>
            <p:cNvSpPr/>
            <p:nvPr/>
          </p:nvSpPr>
          <p:spPr>
            <a:xfrm>
              <a:off x="3190941" y="6437525"/>
              <a:ext cx="87687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100" name="Rounded Rectangle 99"/>
            <p:cNvSpPr/>
            <p:nvPr/>
          </p:nvSpPr>
          <p:spPr>
            <a:xfrm>
              <a:off x="2256841" y="6437525"/>
              <a:ext cx="940181"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101" name="Rounded Rectangle 100"/>
            <p:cNvSpPr/>
            <p:nvPr/>
          </p:nvSpPr>
          <p:spPr>
            <a:xfrm>
              <a:off x="1350046" y="6437525"/>
              <a:ext cx="911892"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grpSp>
      <p:sp>
        <p:nvSpPr>
          <p:cNvPr id="58" name="Rectangle 57"/>
          <p:cNvSpPr/>
          <p:nvPr/>
        </p:nvSpPr>
        <p:spPr>
          <a:xfrm>
            <a:off x="0" y="836083"/>
            <a:ext cx="9144000" cy="5600091"/>
          </a:xfrm>
          <a:prstGeom prst="rect">
            <a:avLst/>
          </a:prstGeom>
          <a:solidFill>
            <a:schemeClr val="bg1">
              <a:alpha val="72000"/>
            </a:schemeClr>
          </a:solidFill>
          <a:ln>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 name="TextBox 55"/>
          <p:cNvSpPr txBox="1"/>
          <p:nvPr/>
        </p:nvSpPr>
        <p:spPr>
          <a:xfrm>
            <a:off x="322441" y="1975280"/>
            <a:ext cx="8494721" cy="2677656"/>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rPr>
              <a:t>The </a:t>
            </a:r>
            <a:r>
              <a:rPr kumimoji="0" lang="en-US" sz="3200" b="1" i="0" u="none" strike="noStrike" kern="1200" cap="none" spc="0" normalizeH="0" baseline="0" noProof="0" dirty="0">
                <a:ln>
                  <a:noFill/>
                </a:ln>
                <a:solidFill>
                  <a:srgbClr val="4472C4"/>
                </a:solidFill>
                <a:effectLst/>
                <a:uLnTx/>
                <a:uFillTx/>
                <a:latin typeface="Cambria" charset="0"/>
                <a:ea typeface="Cambria" charset="0"/>
                <a:cs typeface="Cambria" charset="0"/>
              </a:rPr>
              <a:t>key idea </a:t>
            </a:r>
            <a:r>
              <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rPr>
              <a:t>is to compose a PUF response using the DRAM cells that fail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rPr>
              <a:t>with </a:t>
            </a:r>
            <a:r>
              <a:rPr kumimoji="0" lang="en-US" sz="3200" b="1" i="0" u="none" strike="noStrike" kern="1200" cap="none" spc="0" normalizeH="0" baseline="0" noProof="0" dirty="0">
                <a:ln>
                  <a:noFill/>
                </a:ln>
                <a:solidFill>
                  <a:srgbClr val="C00000"/>
                </a:solidFill>
                <a:effectLst/>
                <a:uLnTx/>
                <a:uFillTx/>
                <a:latin typeface="Cambria" charset="0"/>
                <a:ea typeface="Cambria" charset="0"/>
                <a:cs typeface="Cambria" charset="0"/>
              </a:rPr>
              <a:t>high probability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Tree>
    <p:extLst>
      <p:ext uri="{BB962C8B-B14F-4D97-AF65-F5344CB8AC3E}">
        <p14:creationId xmlns:p14="http://schemas.microsoft.com/office/powerpoint/2010/main" val="1182146628"/>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9" name="Straight Connector 18"/>
          <p:cNvCxnSpPr/>
          <p:nvPr/>
        </p:nvCxnSpPr>
        <p:spPr>
          <a:xfrm>
            <a:off x="4265811" y="3412481"/>
            <a:ext cx="1399" cy="2835909"/>
          </a:xfrm>
          <a:prstGeom prst="line">
            <a:avLst/>
          </a:prstGeom>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rot="10800000" flipV="1">
            <a:off x="-1436914" y="5352522"/>
            <a:ext cx="442209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panose="020F0502020204030204"/>
                <a:ea typeface="+mn-ea"/>
                <a:cs typeface="+mn-cs"/>
              </a:rPr>
              <a:t>1  0  1  0  1  0  0  1  0  0</a:t>
            </a:r>
          </a:p>
        </p:txBody>
      </p:sp>
      <p:sp>
        <p:nvSpPr>
          <p:cNvPr id="2" name="Title 1"/>
          <p:cNvSpPr>
            <a:spLocks noGrp="1"/>
          </p:cNvSpPr>
          <p:nvPr>
            <p:ph type="title"/>
          </p:nvPr>
        </p:nvSpPr>
        <p:spPr/>
        <p:txBody>
          <a:bodyPr/>
          <a:lstStyle/>
          <a:p>
            <a:r>
              <a:rPr lang="en-US" sz="4400" b="1" dirty="0"/>
              <a:t>Evaluating a DRAM Latency PUF</a:t>
            </a:r>
          </a:p>
        </p:txBody>
      </p:sp>
      <p:sp>
        <p:nvSpPr>
          <p:cNvPr id="3" name="Content Placeholder 2"/>
          <p:cNvSpPr>
            <a:spLocks noGrp="1"/>
          </p:cNvSpPr>
          <p:nvPr>
            <p:ph idx="1"/>
          </p:nvPr>
        </p:nvSpPr>
        <p:spPr>
          <a:xfrm>
            <a:off x="304799" y="911224"/>
            <a:ext cx="8758813" cy="2392415"/>
          </a:xfrm>
        </p:spPr>
        <p:txBody>
          <a:bodyPr/>
          <a:lstStyle/>
          <a:p>
            <a:pPr marL="0" indent="0">
              <a:buNone/>
            </a:pPr>
            <a:r>
              <a:rPr lang="en-US" sz="2800" dirty="0"/>
              <a:t>Determine whether a </a:t>
            </a:r>
            <a:r>
              <a:rPr lang="en-US" sz="2800" b="1" dirty="0">
                <a:solidFill>
                  <a:schemeClr val="accent5"/>
                </a:solidFill>
              </a:rPr>
              <a:t>single cell’s location </a:t>
            </a:r>
            <a:r>
              <a:rPr lang="en-US" sz="2800" dirty="0"/>
              <a:t>should be included in a DRAM latency PUF response</a:t>
            </a:r>
          </a:p>
          <a:p>
            <a:pPr marL="0" indent="0">
              <a:buNone/>
            </a:pPr>
            <a:r>
              <a:rPr lang="en-US" sz="2800" dirty="0"/>
              <a:t>- </a:t>
            </a:r>
            <a:r>
              <a:rPr lang="en-US" sz="2800" b="1" dirty="0">
                <a:solidFill>
                  <a:schemeClr val="accent6">
                    <a:lumMod val="50000"/>
                  </a:schemeClr>
                </a:solidFill>
              </a:rPr>
              <a:t>Include</a:t>
            </a:r>
            <a:r>
              <a:rPr lang="en-US" sz="2800" dirty="0"/>
              <a:t> if the cell </a:t>
            </a:r>
            <a:r>
              <a:rPr lang="en-US" sz="2800" b="1" dirty="0">
                <a:solidFill>
                  <a:srgbClr val="C00000"/>
                </a:solidFill>
              </a:rPr>
              <a:t>fails</a:t>
            </a:r>
            <a:r>
              <a:rPr lang="en-US" sz="2800" dirty="0"/>
              <a:t> with a probability greater than a </a:t>
            </a:r>
            <a:r>
              <a:rPr lang="en-US" sz="2800" b="1" dirty="0">
                <a:solidFill>
                  <a:schemeClr val="accent5"/>
                </a:solidFill>
              </a:rPr>
              <a:t>chosen</a:t>
            </a:r>
            <a:r>
              <a:rPr lang="en-US" sz="2800" dirty="0">
                <a:solidFill>
                  <a:schemeClr val="accent5"/>
                </a:solidFill>
              </a:rPr>
              <a:t> </a:t>
            </a:r>
            <a:r>
              <a:rPr lang="en-US" sz="2800" b="1" dirty="0">
                <a:solidFill>
                  <a:schemeClr val="accent5"/>
                </a:solidFill>
              </a:rPr>
              <a:t>threshold </a:t>
            </a:r>
            <a:r>
              <a:rPr lang="en-US" sz="2800" dirty="0"/>
              <a:t>when accessed with a reduced </a:t>
            </a:r>
            <a:r>
              <a:rPr lang="en-US" sz="2800" b="1" dirty="0" err="1"/>
              <a:t>t</a:t>
            </a:r>
            <a:r>
              <a:rPr lang="en-US" sz="2800" b="1" baseline="-25000" dirty="0" err="1"/>
              <a:t>RCD</a:t>
            </a:r>
            <a:endParaRPr lang="en-US" sz="2800" b="1" baseline="-25000" dirty="0">
              <a:solidFill>
                <a:schemeClr val="accent5"/>
              </a:solidFill>
            </a:endParaRPr>
          </a:p>
        </p:txBody>
      </p:sp>
      <p:cxnSp>
        <p:nvCxnSpPr>
          <p:cNvPr id="8" name="Straight Connector 7"/>
          <p:cNvCxnSpPr/>
          <p:nvPr/>
        </p:nvCxnSpPr>
        <p:spPr>
          <a:xfrm flipV="1">
            <a:off x="2181363" y="3985524"/>
            <a:ext cx="2343" cy="1416420"/>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1462963" y="4693734"/>
            <a:ext cx="1436800" cy="684"/>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 name="Oval 4"/>
          <p:cNvSpPr/>
          <p:nvPr/>
        </p:nvSpPr>
        <p:spPr>
          <a:xfrm>
            <a:off x="1719075" y="4291424"/>
            <a:ext cx="880470" cy="834117"/>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Calibri" panose="020F0502020204030204"/>
                <a:ea typeface="+mn-ea"/>
                <a:cs typeface="+mn-cs"/>
              </a:rPr>
              <a:t>1</a:t>
            </a:r>
          </a:p>
        </p:txBody>
      </p:sp>
      <p:sp>
        <p:nvSpPr>
          <p:cNvPr id="13" name="TextBox 12"/>
          <p:cNvSpPr txBox="1"/>
          <p:nvPr/>
        </p:nvSpPr>
        <p:spPr>
          <a:xfrm>
            <a:off x="77894" y="3241271"/>
            <a:ext cx="4146007"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4472C4"/>
                </a:solidFill>
                <a:effectLst/>
                <a:uLnTx/>
                <a:uFillTx/>
                <a:latin typeface="Calibri" panose="020F0502020204030204"/>
                <a:ea typeface="+mn-ea"/>
                <a:cs typeface="+mn-cs"/>
              </a:rPr>
              <a:t>Chosen Threshold: 50%</a:t>
            </a:r>
            <a:endParaRPr kumimoji="0" lang="en-US" sz="3200" b="0"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sp>
        <p:nvSpPr>
          <p:cNvPr id="14" name="Rounded Rectangle 13"/>
          <p:cNvSpPr/>
          <p:nvPr/>
        </p:nvSpPr>
        <p:spPr>
          <a:xfrm>
            <a:off x="1462963" y="5391695"/>
            <a:ext cx="1436800" cy="58419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endParaRPr kumimoji="0" lang="en-US" sz="1800" b="1"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sp>
        <p:nvSpPr>
          <p:cNvPr id="35" name="Rectangle 34"/>
          <p:cNvSpPr/>
          <p:nvPr/>
        </p:nvSpPr>
        <p:spPr>
          <a:xfrm>
            <a:off x="-673203" y="5352522"/>
            <a:ext cx="2116991" cy="61161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TextBox 36"/>
          <p:cNvSpPr txBox="1"/>
          <p:nvPr/>
        </p:nvSpPr>
        <p:spPr>
          <a:xfrm rot="10800000" flipV="1">
            <a:off x="4569802" y="7459886"/>
            <a:ext cx="7022019"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panose="020F0502020204030204"/>
                <a:ea typeface="+mn-ea"/>
                <a:cs typeface="+mn-cs"/>
              </a:rPr>
              <a:t>1  0  1  0  1  0  0  1  0  0</a:t>
            </a:r>
          </a:p>
        </p:txBody>
      </p:sp>
      <p:sp>
        <p:nvSpPr>
          <p:cNvPr id="41" name="TextBox 40"/>
          <p:cNvSpPr txBox="1"/>
          <p:nvPr/>
        </p:nvSpPr>
        <p:spPr>
          <a:xfrm>
            <a:off x="4349387" y="3241271"/>
            <a:ext cx="5034103"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4472C4"/>
                </a:solidFill>
                <a:effectLst/>
                <a:uLnTx/>
                <a:uFillTx/>
                <a:latin typeface="Calibri" panose="020F0502020204030204"/>
                <a:ea typeface="+mn-ea"/>
                <a:cs typeface="+mn-cs"/>
              </a:rPr>
              <a:t>This Cell’s Failure Rate: 60%</a:t>
            </a:r>
            <a:endParaRPr kumimoji="0" lang="en-US" sz="3200" b="0"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sp>
        <p:nvSpPr>
          <p:cNvPr id="42" name="TextBox 41"/>
          <p:cNvSpPr txBox="1"/>
          <p:nvPr/>
        </p:nvSpPr>
        <p:spPr>
          <a:xfrm>
            <a:off x="4349387" y="3880247"/>
            <a:ext cx="4794613" cy="138499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Failure rate is </a:t>
            </a:r>
            <a:r>
              <a:rPr kumimoji="0" lang="en-US" sz="2800" b="1" i="0" u="none" strike="noStrike" kern="1200" cap="none" spc="0" normalizeH="0" baseline="0" noProof="0" dirty="0">
                <a:ln>
                  <a:noFill/>
                </a:ln>
                <a:solidFill>
                  <a:srgbClr val="70AD47"/>
                </a:solidFill>
                <a:effectLst/>
                <a:uLnTx/>
                <a:uFillTx/>
                <a:latin typeface="Calibri" panose="020F0502020204030204"/>
                <a:ea typeface="+mn-ea"/>
                <a:cs typeface="+mn-cs"/>
              </a:rPr>
              <a:t>greater</a:t>
            </a: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 than the </a:t>
            </a: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chosen threshold</a:t>
            </a: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 so the cell’s location should be included</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5" name="TextBox 44"/>
          <p:cNvSpPr txBox="1"/>
          <p:nvPr/>
        </p:nvSpPr>
        <p:spPr>
          <a:xfrm>
            <a:off x="4751458" y="5426785"/>
            <a:ext cx="4831375"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FF0000"/>
                </a:solidFill>
                <a:effectLst/>
                <a:uLnTx/>
                <a:uFillTx/>
                <a:latin typeface="Calibri" panose="020F0502020204030204"/>
                <a:ea typeface="+mn-ea"/>
                <a:cs typeface="+mn-cs"/>
              </a:rPr>
              <a:t>✘    ✘    ✘✘    ✘✘</a:t>
            </a: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97066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par>
                                <p:cTn id="15" presetID="1" presetClass="entr" presetSubtype="0" fill="hold" grpId="1" nodeType="withEffect">
                                  <p:stCondLst>
                                    <p:cond delay="0"/>
                                  </p:stCondLst>
                                  <p:childTnLst>
                                    <p:set>
                                      <p:cBhvr>
                                        <p:cTn id="16" dur="1" fill="hold">
                                          <p:stCondLst>
                                            <p:cond delay="0"/>
                                          </p:stCondLst>
                                        </p:cTn>
                                        <p:tgtEl>
                                          <p:spTgt spid="3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0" presetClass="path" presetSubtype="0" accel="50000" decel="50000" fill="hold" grpId="0" nodeType="clickEffect">
                                  <p:stCondLst>
                                    <p:cond delay="0"/>
                                  </p:stCondLst>
                                  <p:childTnLst>
                                    <p:animMotion origin="layout" path="M 1.38889E-6 0.01296 L 0.64167 0.01064 " pathEditMode="relative" rAng="0" ptsTypes="AA">
                                      <p:cBhvr>
                                        <p:cTn id="32" dur="2000" fill="hold"/>
                                        <p:tgtEl>
                                          <p:spTgt spid="34"/>
                                        </p:tgtEl>
                                        <p:attrNameLst>
                                          <p:attrName>ppt_x</p:attrName>
                                          <p:attrName>ppt_y</p:attrName>
                                        </p:attrNameLst>
                                      </p:cBhvr>
                                      <p:rCtr x="32083" y="-116"/>
                                    </p:animMotion>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4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4" grpId="1"/>
      <p:bldP spid="3" grpId="0" build="p"/>
      <p:bldP spid="5" grpId="0" animBg="1"/>
      <p:bldP spid="13" grpId="0"/>
      <p:bldP spid="14" grpId="0" animBg="1"/>
      <p:bldP spid="35" grpId="0" animBg="1"/>
      <p:bldP spid="41" grpId="0"/>
      <p:bldP spid="42" grpId="0"/>
      <p:bldP spid="45" grpId="0"/>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ounded Rectangle 11"/>
          <p:cNvSpPr/>
          <p:nvPr/>
        </p:nvSpPr>
        <p:spPr>
          <a:xfrm>
            <a:off x="1261630" y="2781890"/>
            <a:ext cx="6753828" cy="3148886"/>
          </a:xfrm>
          <a:prstGeom prst="round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C000">
                    <a:lumMod val="40000"/>
                    <a:lumOff val="60000"/>
                  </a:srgbClr>
                </a:solidFill>
                <a:effectLst/>
                <a:uLnTx/>
                <a:uFillTx/>
                <a:latin typeface="Calibri" panose="020F0502020204030204"/>
                <a:ea typeface="+mn-ea"/>
                <a:cs typeface="+mn-cs"/>
              </a:rPr>
              <a:t>PUF Response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lstStyle/>
          <a:p>
            <a:r>
              <a:rPr lang="en-US" sz="4400" b="1" dirty="0"/>
              <a:t>Evaluating a DRAM Latency PUF</a:t>
            </a:r>
          </a:p>
        </p:txBody>
      </p:sp>
      <p:sp>
        <p:nvSpPr>
          <p:cNvPr id="3" name="Content Placeholder 2"/>
          <p:cNvSpPr>
            <a:spLocks noGrp="1"/>
          </p:cNvSpPr>
          <p:nvPr>
            <p:ph idx="1"/>
          </p:nvPr>
        </p:nvSpPr>
        <p:spPr>
          <a:xfrm>
            <a:off x="75991" y="803652"/>
            <a:ext cx="8987622" cy="1747843"/>
          </a:xfrm>
        </p:spPr>
        <p:txBody>
          <a:bodyPr/>
          <a:lstStyle/>
          <a:p>
            <a:r>
              <a:rPr lang="en-US" sz="2800" dirty="0">
                <a:latin typeface="Cambria" charset="0"/>
                <a:ea typeface="Cambria" charset="0"/>
                <a:cs typeface="Cambria" charset="0"/>
              </a:rPr>
              <a:t>We induce latency failures </a:t>
            </a:r>
            <a:r>
              <a:rPr lang="en-US" sz="2800" b="1" dirty="0">
                <a:solidFill>
                  <a:schemeClr val="accent5"/>
                </a:solidFill>
                <a:latin typeface="Cambria" charset="0"/>
                <a:ea typeface="Cambria" charset="0"/>
                <a:cs typeface="Cambria" charset="0"/>
              </a:rPr>
              <a:t>100 times </a:t>
            </a:r>
            <a:r>
              <a:rPr lang="en-US" sz="2800" dirty="0">
                <a:latin typeface="Cambria" charset="0"/>
                <a:ea typeface="Cambria" charset="0"/>
                <a:cs typeface="Cambria" charset="0"/>
              </a:rPr>
              <a:t>and use a </a:t>
            </a:r>
            <a:r>
              <a:rPr lang="en-US" sz="2800" b="1" dirty="0">
                <a:solidFill>
                  <a:schemeClr val="accent5"/>
                </a:solidFill>
                <a:latin typeface="Cambria" charset="0"/>
                <a:ea typeface="Cambria" charset="0"/>
                <a:cs typeface="Cambria" charset="0"/>
              </a:rPr>
              <a:t>threshold of 10% </a:t>
            </a:r>
            <a:r>
              <a:rPr lang="en-US" sz="2800" dirty="0">
                <a:latin typeface="Cambria" charset="0"/>
                <a:ea typeface="Cambria" charset="0"/>
                <a:cs typeface="Cambria" charset="0"/>
              </a:rPr>
              <a:t>(i.e., use cells that fail &gt; 10 times)</a:t>
            </a:r>
          </a:p>
          <a:p>
            <a:r>
              <a:rPr lang="en-US" sz="2800" dirty="0">
                <a:latin typeface="Cambria" charset="0"/>
                <a:ea typeface="Cambria" charset="0"/>
                <a:cs typeface="Cambria" charset="0"/>
              </a:rPr>
              <a:t>We do this for every cell in a continuous </a:t>
            </a:r>
            <a:r>
              <a:rPr lang="en-US" sz="2800" b="1" dirty="0">
                <a:solidFill>
                  <a:srgbClr val="7030A0"/>
                </a:solidFill>
                <a:latin typeface="Cambria" charset="0"/>
                <a:ea typeface="Cambria" charset="0"/>
                <a:cs typeface="Cambria" charset="0"/>
              </a:rPr>
              <a:t>8KiB</a:t>
            </a:r>
            <a:r>
              <a:rPr lang="en-US" sz="2800" dirty="0">
                <a:latin typeface="Cambria" charset="0"/>
                <a:ea typeface="Cambria" charset="0"/>
                <a:cs typeface="Cambria" charset="0"/>
              </a:rPr>
              <a:t> memory region, that we refer to as a </a:t>
            </a:r>
            <a:r>
              <a:rPr lang="en-US" sz="2800" b="1" dirty="0">
                <a:solidFill>
                  <a:schemeClr val="accent5"/>
                </a:solidFill>
                <a:latin typeface="Cambria" charset="0"/>
                <a:ea typeface="Cambria" charset="0"/>
                <a:cs typeface="Cambria" charset="0"/>
              </a:rPr>
              <a:t>PUF memory segment</a:t>
            </a:r>
          </a:p>
          <a:p>
            <a:endParaRPr lang="en-US" sz="2800" dirty="0">
              <a:latin typeface="Cambria" charset="0"/>
              <a:ea typeface="Cambria" charset="0"/>
              <a:cs typeface="Cambria" charset="0"/>
            </a:endParaRPr>
          </a:p>
          <a:p>
            <a:pPr algn="ctr"/>
            <a:endParaRPr lang="tr-TR" sz="2800" b="1" dirty="0">
              <a:latin typeface="Cambria" charset="0"/>
              <a:ea typeface="Cambria" charset="0"/>
              <a:cs typeface="Cambria" charset="0"/>
            </a:endParaRPr>
          </a:p>
        </p:txBody>
      </p:sp>
      <p:sp>
        <p:nvSpPr>
          <p:cNvPr id="29" name="Rounded Rectangle 28"/>
          <p:cNvSpPr/>
          <p:nvPr/>
        </p:nvSpPr>
        <p:spPr>
          <a:xfrm>
            <a:off x="1010958" y="3541237"/>
            <a:ext cx="383855" cy="2265404"/>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Row Decoder</a:t>
            </a:r>
          </a:p>
        </p:txBody>
      </p:sp>
      <p:grpSp>
        <p:nvGrpSpPr>
          <p:cNvPr id="30" name="Group 29"/>
          <p:cNvGrpSpPr/>
          <p:nvPr/>
        </p:nvGrpSpPr>
        <p:grpSpPr>
          <a:xfrm>
            <a:off x="1393028" y="3263671"/>
            <a:ext cx="6756400" cy="2832850"/>
            <a:chOff x="1094298" y="3173501"/>
            <a:chExt cx="7281509" cy="3227302"/>
          </a:xfrm>
        </p:grpSpPr>
        <p:cxnSp>
          <p:nvCxnSpPr>
            <p:cNvPr id="31" name="Straight Connector 30"/>
            <p:cNvCxnSpPr/>
            <p:nvPr/>
          </p:nvCxnSpPr>
          <p:spPr>
            <a:xfrm>
              <a:off x="1107985" y="4740572"/>
              <a:ext cx="7267822" cy="0"/>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1096222" y="5677428"/>
              <a:ext cx="7276813" cy="6195"/>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1094298" y="3778425"/>
              <a:ext cx="7278737" cy="4681"/>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V="1">
              <a:off x="2662517"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V="1">
              <a:off x="3603811"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V="1">
              <a:off x="4616822"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flipV="1">
              <a:off x="5629834"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flipV="1">
              <a:off x="6624916" y="317350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flipV="1">
              <a:off x="7584139" y="317350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flipV="1">
              <a:off x="1703294"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48" name="Oval 47"/>
            <p:cNvSpPr/>
            <p:nvPr/>
          </p:nvSpPr>
          <p:spPr>
            <a:xfrm>
              <a:off x="5120500" y="3301777"/>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Oval 48"/>
            <p:cNvSpPr/>
            <p:nvPr/>
          </p:nvSpPr>
          <p:spPr>
            <a:xfrm>
              <a:off x="6133523" y="5202299"/>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Oval 49"/>
            <p:cNvSpPr/>
            <p:nvPr/>
          </p:nvSpPr>
          <p:spPr>
            <a:xfrm>
              <a:off x="7109328" y="4252038"/>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Oval 50"/>
            <p:cNvSpPr/>
            <p:nvPr/>
          </p:nvSpPr>
          <p:spPr>
            <a:xfrm>
              <a:off x="3114717" y="3299015"/>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 name="Oval 51"/>
            <p:cNvSpPr/>
            <p:nvPr/>
          </p:nvSpPr>
          <p:spPr>
            <a:xfrm>
              <a:off x="2165817" y="5202299"/>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Oval 52"/>
            <p:cNvSpPr/>
            <p:nvPr/>
          </p:nvSpPr>
          <p:spPr>
            <a:xfrm>
              <a:off x="6181960" y="3343836"/>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 name="Oval 53"/>
            <p:cNvSpPr/>
            <p:nvPr/>
          </p:nvSpPr>
          <p:spPr>
            <a:xfrm>
              <a:off x="3178840" y="4303065"/>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 name="Oval 54"/>
            <p:cNvSpPr/>
            <p:nvPr/>
          </p:nvSpPr>
          <p:spPr>
            <a:xfrm>
              <a:off x="1265397" y="5256087"/>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 name="Oval 55"/>
            <p:cNvSpPr/>
            <p:nvPr/>
          </p:nvSpPr>
          <p:spPr>
            <a:xfrm>
              <a:off x="5182973" y="5265051"/>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7" name="Oval 56"/>
            <p:cNvSpPr/>
            <p:nvPr/>
          </p:nvSpPr>
          <p:spPr>
            <a:xfrm>
              <a:off x="2233585" y="3355569"/>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8" name="Oval 57"/>
            <p:cNvSpPr/>
            <p:nvPr/>
          </p:nvSpPr>
          <p:spPr>
            <a:xfrm>
              <a:off x="4224086" y="4365802"/>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9" name="Oval 58"/>
            <p:cNvSpPr/>
            <p:nvPr/>
          </p:nvSpPr>
          <p:spPr>
            <a:xfrm>
              <a:off x="7215805" y="5318837"/>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0" name="Oval 59"/>
            <p:cNvSpPr/>
            <p:nvPr/>
          </p:nvSpPr>
          <p:spPr>
            <a:xfrm>
              <a:off x="1309942" y="3415542"/>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1" name="Oval 60"/>
            <p:cNvSpPr/>
            <p:nvPr/>
          </p:nvSpPr>
          <p:spPr>
            <a:xfrm>
              <a:off x="4247154" y="3433471"/>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2" name="Oval 61"/>
            <p:cNvSpPr/>
            <p:nvPr/>
          </p:nvSpPr>
          <p:spPr>
            <a:xfrm>
              <a:off x="6263068" y="4374782"/>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3" name="Oval 62"/>
            <p:cNvSpPr/>
            <p:nvPr/>
          </p:nvSpPr>
          <p:spPr>
            <a:xfrm>
              <a:off x="2295363" y="4383732"/>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4" name="Oval 63"/>
            <p:cNvSpPr/>
            <p:nvPr/>
          </p:nvSpPr>
          <p:spPr>
            <a:xfrm>
              <a:off x="5282129" y="4414347"/>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5" name="Oval 64"/>
            <p:cNvSpPr/>
            <p:nvPr/>
          </p:nvSpPr>
          <p:spPr>
            <a:xfrm>
              <a:off x="3271114" y="5364607"/>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6" name="Oval 65"/>
            <p:cNvSpPr/>
            <p:nvPr/>
          </p:nvSpPr>
          <p:spPr>
            <a:xfrm>
              <a:off x="7270956" y="3470274"/>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7" name="Oval 66"/>
            <p:cNvSpPr/>
            <p:nvPr/>
          </p:nvSpPr>
          <p:spPr>
            <a:xfrm>
              <a:off x="1404372" y="4446499"/>
              <a:ext cx="563218" cy="555814"/>
            </a:xfrm>
            <a:prstGeom prst="ellipse">
              <a:avLst/>
            </a:prstGeom>
            <a:solidFill>
              <a:srgbClr val="FF0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8" name="Oval 67"/>
            <p:cNvSpPr/>
            <p:nvPr/>
          </p:nvSpPr>
          <p:spPr>
            <a:xfrm>
              <a:off x="4310449" y="5408484"/>
              <a:ext cx="563218" cy="555814"/>
            </a:xfrm>
            <a:prstGeom prst="ellipse">
              <a:avLst/>
            </a:prstGeom>
            <a:solidFill>
              <a:srgbClr val="FF0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69" name="Group 68"/>
          <p:cNvGrpSpPr/>
          <p:nvPr/>
        </p:nvGrpSpPr>
        <p:grpSpPr>
          <a:xfrm>
            <a:off x="1466724" y="5996183"/>
            <a:ext cx="6388029" cy="329754"/>
            <a:chOff x="1350046" y="6424274"/>
            <a:chExt cx="6388029" cy="329754"/>
          </a:xfrm>
        </p:grpSpPr>
        <p:sp>
          <p:nvSpPr>
            <p:cNvPr id="70" name="Rounded Rectangle 69"/>
            <p:cNvSpPr/>
            <p:nvPr/>
          </p:nvSpPr>
          <p:spPr>
            <a:xfrm>
              <a:off x="6835928" y="6424274"/>
              <a:ext cx="90214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71" name="Rounded Rectangle 70"/>
            <p:cNvSpPr/>
            <p:nvPr/>
          </p:nvSpPr>
          <p:spPr>
            <a:xfrm>
              <a:off x="5908916" y="6430145"/>
              <a:ext cx="93331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72" name="Rounded Rectangle 71"/>
            <p:cNvSpPr/>
            <p:nvPr/>
          </p:nvSpPr>
          <p:spPr>
            <a:xfrm>
              <a:off x="4988210" y="6437525"/>
              <a:ext cx="92070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73" name="Rounded Rectangle 72"/>
            <p:cNvSpPr/>
            <p:nvPr/>
          </p:nvSpPr>
          <p:spPr>
            <a:xfrm>
              <a:off x="4055208" y="6437525"/>
              <a:ext cx="93331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74" name="Rounded Rectangle 73"/>
            <p:cNvSpPr/>
            <p:nvPr/>
          </p:nvSpPr>
          <p:spPr>
            <a:xfrm>
              <a:off x="3190941" y="6437525"/>
              <a:ext cx="87687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75" name="Rounded Rectangle 74"/>
            <p:cNvSpPr/>
            <p:nvPr/>
          </p:nvSpPr>
          <p:spPr>
            <a:xfrm>
              <a:off x="2256841" y="6437525"/>
              <a:ext cx="940181"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76" name="Rounded Rectangle 75"/>
            <p:cNvSpPr/>
            <p:nvPr/>
          </p:nvSpPr>
          <p:spPr>
            <a:xfrm>
              <a:off x="1350046" y="6437525"/>
              <a:ext cx="911892"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grpSp>
      <p:sp>
        <p:nvSpPr>
          <p:cNvPr id="8" name="TextBox 7"/>
          <p:cNvSpPr txBox="1"/>
          <p:nvPr/>
        </p:nvSpPr>
        <p:spPr>
          <a:xfrm>
            <a:off x="1685143" y="3407481"/>
            <a:ext cx="6157455" cy="24314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panose="020F0502020204030204"/>
                <a:ea typeface="+mn-ea"/>
                <a:cs typeface="+mn-cs"/>
              </a:rPr>
              <a:t>0     0     0     1     0     0     1</a:t>
            </a:r>
          </a:p>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panose="020F0502020204030204"/>
                <a:ea typeface="+mn-ea"/>
                <a:cs typeface="+mn-cs"/>
              </a:rPr>
              <a:t>1     0     0     1     1     0     0</a:t>
            </a:r>
          </a:p>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panose="020F0502020204030204"/>
                <a:ea typeface="+mn-ea"/>
                <a:cs typeface="+mn-cs"/>
              </a:rPr>
              <a:t>0     0     1     1     0     0     0</a:t>
            </a:r>
          </a:p>
        </p:txBody>
      </p:sp>
      <p:sp>
        <p:nvSpPr>
          <p:cNvPr id="11" name="TextBox 10"/>
          <p:cNvSpPr txBox="1"/>
          <p:nvPr/>
        </p:nvSpPr>
        <p:spPr>
          <a:xfrm>
            <a:off x="1885101" y="2729733"/>
            <a:ext cx="5757538"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Example 21-bit PUF memory segment</a:t>
            </a:r>
          </a:p>
        </p:txBody>
      </p:sp>
    </p:spTree>
    <p:extLst>
      <p:ext uri="{BB962C8B-B14F-4D97-AF65-F5344CB8AC3E}">
        <p14:creationId xmlns:p14="http://schemas.microsoft.com/office/powerpoint/2010/main" val="2103983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9"/>
                                        </p:tgtEl>
                                        <p:attrNameLst>
                                          <p:attrName>style.visibility</p:attrName>
                                        </p:attrNameLst>
                                      </p:cBhvr>
                                      <p:to>
                                        <p:strVal val="visible"/>
                                      </p:to>
                                    </p:set>
                                  </p:childTnLst>
                                </p:cTn>
                              </p:par>
                              <p:par>
                                <p:cTn id="19" presetID="1" presetClass="entr" presetSubtype="0" fill="hold" grpId="1" nodeType="with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1500"/>
                                        <p:tgtEl>
                                          <p:spTgt spid="8"/>
                                        </p:tgtEl>
                                      </p:cBhvr>
                                    </p:animEffect>
                                  </p:childTnLst>
                                </p:cTn>
                              </p:par>
                              <p:par>
                                <p:cTn id="28" presetID="10" presetClass="entr" presetSubtype="0" fill="hold" grpId="0" nodeType="withEffect">
                                  <p:stCondLst>
                                    <p:cond delay="150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2000"/>
                                        <p:tgtEl>
                                          <p:spTgt spid="12"/>
                                        </p:tgtEl>
                                      </p:cBhvr>
                                    </p:animEffect>
                                  </p:childTnLst>
                                </p:cTn>
                              </p:par>
                              <p:par>
                                <p:cTn id="31" presetID="10" presetClass="exit" presetSubtype="0" fill="hold" nodeType="withEffect">
                                  <p:stCondLst>
                                    <p:cond delay="500"/>
                                  </p:stCondLst>
                                  <p:childTnLst>
                                    <p:animEffect transition="out" filter="fade">
                                      <p:cBhvr>
                                        <p:cTn id="32" dur="1500"/>
                                        <p:tgtEl>
                                          <p:spTgt spid="30"/>
                                        </p:tgtEl>
                                      </p:cBhvr>
                                    </p:animEffect>
                                    <p:set>
                                      <p:cBhvr>
                                        <p:cTn id="33" dur="1" fill="hold">
                                          <p:stCondLst>
                                            <p:cond delay="1499"/>
                                          </p:stCondLst>
                                        </p:cTn>
                                        <p:tgtEl>
                                          <p:spTgt spid="30"/>
                                        </p:tgtEl>
                                        <p:attrNameLst>
                                          <p:attrName>style.visibility</p:attrName>
                                        </p:attrNameLst>
                                      </p:cBhvr>
                                      <p:to>
                                        <p:strVal val="hidden"/>
                                      </p:to>
                                    </p:set>
                                  </p:childTnLst>
                                </p:cTn>
                              </p:par>
                              <p:par>
                                <p:cTn id="34" presetID="10" presetClass="exit" presetSubtype="0" fill="hold" grpId="2" nodeType="withEffect">
                                  <p:stCondLst>
                                    <p:cond delay="0"/>
                                  </p:stCondLst>
                                  <p:childTnLst>
                                    <p:animEffect transition="out" filter="fade">
                                      <p:cBhvr>
                                        <p:cTn id="35" dur="1000"/>
                                        <p:tgtEl>
                                          <p:spTgt spid="29"/>
                                        </p:tgtEl>
                                      </p:cBhvr>
                                    </p:animEffect>
                                    <p:set>
                                      <p:cBhvr>
                                        <p:cTn id="36" dur="1" fill="hold">
                                          <p:stCondLst>
                                            <p:cond delay="999"/>
                                          </p:stCondLst>
                                        </p:cTn>
                                        <p:tgtEl>
                                          <p:spTgt spid="29"/>
                                        </p:tgtEl>
                                        <p:attrNameLst>
                                          <p:attrName>style.visibility</p:attrName>
                                        </p:attrNameLst>
                                      </p:cBhvr>
                                      <p:to>
                                        <p:strVal val="hidden"/>
                                      </p:to>
                                    </p:set>
                                  </p:childTnLst>
                                </p:cTn>
                              </p:par>
                              <p:par>
                                <p:cTn id="37" presetID="10" presetClass="exit" presetSubtype="0" fill="hold" nodeType="withEffect">
                                  <p:stCondLst>
                                    <p:cond delay="0"/>
                                  </p:stCondLst>
                                  <p:childTnLst>
                                    <p:animEffect transition="out" filter="fade">
                                      <p:cBhvr>
                                        <p:cTn id="38" dur="1000"/>
                                        <p:tgtEl>
                                          <p:spTgt spid="69"/>
                                        </p:tgtEl>
                                      </p:cBhvr>
                                    </p:animEffect>
                                    <p:set>
                                      <p:cBhvr>
                                        <p:cTn id="39" dur="1" fill="hold">
                                          <p:stCondLst>
                                            <p:cond delay="999"/>
                                          </p:stCondLst>
                                        </p:cTn>
                                        <p:tgtEl>
                                          <p:spTgt spid="69"/>
                                        </p:tgtEl>
                                        <p:attrNameLst>
                                          <p:attrName>style.visibility</p:attrName>
                                        </p:attrNameLst>
                                      </p:cBhvr>
                                      <p:to>
                                        <p:strVal val="hidden"/>
                                      </p:to>
                                    </p:set>
                                  </p:childTnLst>
                                </p:cTn>
                              </p:par>
                              <p:par>
                                <p:cTn id="40" presetID="10" presetClass="exit" presetSubtype="0" fill="hold" grpId="1" nodeType="withEffect">
                                  <p:stCondLst>
                                    <p:cond delay="0"/>
                                  </p:stCondLst>
                                  <p:childTnLst>
                                    <p:animEffect transition="out" filter="fade">
                                      <p:cBhvr>
                                        <p:cTn id="41" dur="1000"/>
                                        <p:tgtEl>
                                          <p:spTgt spid="11"/>
                                        </p:tgtEl>
                                      </p:cBhvr>
                                    </p:animEffect>
                                    <p:set>
                                      <p:cBhvr>
                                        <p:cTn id="42" dur="1" fill="hold">
                                          <p:stCondLst>
                                            <p:cond delay="9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3" grpId="0" build="p"/>
      <p:bldP spid="29" grpId="0" animBg="1"/>
      <p:bldP spid="29" grpId="1" animBg="1"/>
      <p:bldP spid="29" grpId="2" animBg="1"/>
      <p:bldP spid="8" grpId="0"/>
      <p:bldP spid="11" grpId="0"/>
      <p:bldP spid="11" grpId="1"/>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ounded Rectangle 11"/>
          <p:cNvSpPr/>
          <p:nvPr/>
        </p:nvSpPr>
        <p:spPr>
          <a:xfrm>
            <a:off x="1261630" y="2781890"/>
            <a:ext cx="6753828" cy="3148886"/>
          </a:xfrm>
          <a:prstGeom prst="round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Calibri" panose="020F0502020204030204"/>
                <a:ea typeface="+mn-ea"/>
                <a:cs typeface="+mn-cs"/>
              </a:rPr>
              <a:t>PUF Response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lstStyle/>
          <a:p>
            <a:r>
              <a:rPr lang="en-US" sz="4400" b="1" dirty="0"/>
              <a:t>Evaluating a DRAM Latency PUF</a:t>
            </a:r>
          </a:p>
        </p:txBody>
      </p:sp>
      <p:sp>
        <p:nvSpPr>
          <p:cNvPr id="3" name="Content Placeholder 2"/>
          <p:cNvSpPr>
            <a:spLocks noGrp="1"/>
          </p:cNvSpPr>
          <p:nvPr>
            <p:ph idx="1"/>
          </p:nvPr>
        </p:nvSpPr>
        <p:spPr>
          <a:xfrm>
            <a:off x="75991" y="803652"/>
            <a:ext cx="8987622" cy="1747843"/>
          </a:xfrm>
        </p:spPr>
        <p:txBody>
          <a:bodyPr/>
          <a:lstStyle/>
          <a:p>
            <a:r>
              <a:rPr lang="en-US" sz="2800" dirty="0">
                <a:latin typeface="Cambria" charset="0"/>
                <a:ea typeface="Cambria" charset="0"/>
                <a:cs typeface="Cambria" charset="0"/>
              </a:rPr>
              <a:t>We induce latency failures </a:t>
            </a:r>
            <a:r>
              <a:rPr lang="en-US" sz="2800" b="1" dirty="0">
                <a:solidFill>
                  <a:schemeClr val="accent5"/>
                </a:solidFill>
                <a:latin typeface="Cambria" charset="0"/>
                <a:ea typeface="Cambria" charset="0"/>
                <a:cs typeface="Cambria" charset="0"/>
              </a:rPr>
              <a:t>100 times </a:t>
            </a:r>
            <a:r>
              <a:rPr lang="en-US" sz="2800" dirty="0">
                <a:latin typeface="Cambria" charset="0"/>
                <a:ea typeface="Cambria" charset="0"/>
                <a:cs typeface="Cambria" charset="0"/>
              </a:rPr>
              <a:t>and use a </a:t>
            </a:r>
            <a:r>
              <a:rPr lang="en-US" sz="2800" b="1" dirty="0">
                <a:solidFill>
                  <a:schemeClr val="accent5"/>
                </a:solidFill>
                <a:latin typeface="Cambria" charset="0"/>
                <a:ea typeface="Cambria" charset="0"/>
                <a:cs typeface="Cambria" charset="0"/>
              </a:rPr>
              <a:t>threshold of 10% </a:t>
            </a:r>
            <a:r>
              <a:rPr lang="en-US" sz="2800" dirty="0">
                <a:latin typeface="Cambria" charset="0"/>
                <a:ea typeface="Cambria" charset="0"/>
                <a:cs typeface="Cambria" charset="0"/>
              </a:rPr>
              <a:t>(i.e., use cells that fail &gt; 10 times)</a:t>
            </a:r>
          </a:p>
          <a:p>
            <a:r>
              <a:rPr lang="en-US" sz="2800" dirty="0">
                <a:latin typeface="Cambria" charset="0"/>
                <a:ea typeface="Cambria" charset="0"/>
                <a:cs typeface="Cambria" charset="0"/>
              </a:rPr>
              <a:t>We do this for every cell in a continuous </a:t>
            </a:r>
            <a:r>
              <a:rPr lang="en-US" sz="2800" b="1" dirty="0">
                <a:solidFill>
                  <a:srgbClr val="7030A0"/>
                </a:solidFill>
                <a:latin typeface="Cambria" charset="0"/>
                <a:ea typeface="Cambria" charset="0"/>
                <a:cs typeface="Cambria" charset="0"/>
              </a:rPr>
              <a:t>8KiB</a:t>
            </a:r>
            <a:r>
              <a:rPr lang="en-US" sz="2800" dirty="0">
                <a:latin typeface="Cambria" charset="0"/>
                <a:ea typeface="Cambria" charset="0"/>
                <a:cs typeface="Cambria" charset="0"/>
              </a:rPr>
              <a:t> memory region, that we refer to as a </a:t>
            </a:r>
            <a:r>
              <a:rPr lang="en-US" sz="2800" b="1" dirty="0">
                <a:solidFill>
                  <a:schemeClr val="accent5"/>
                </a:solidFill>
                <a:latin typeface="Cambria" charset="0"/>
                <a:ea typeface="Cambria" charset="0"/>
                <a:cs typeface="Cambria" charset="0"/>
              </a:rPr>
              <a:t>PUF memory segment</a:t>
            </a:r>
          </a:p>
          <a:p>
            <a:endParaRPr lang="en-US" sz="2800" dirty="0">
              <a:latin typeface="Cambria" charset="0"/>
              <a:ea typeface="Cambria" charset="0"/>
              <a:cs typeface="Cambria" charset="0"/>
            </a:endParaRPr>
          </a:p>
          <a:p>
            <a:pPr algn="ctr"/>
            <a:endParaRPr lang="tr-TR" sz="2800" b="1" dirty="0">
              <a:latin typeface="Cambria" charset="0"/>
              <a:ea typeface="Cambria" charset="0"/>
              <a:cs typeface="Cambria" charset="0"/>
            </a:endParaRPr>
          </a:p>
        </p:txBody>
      </p:sp>
      <p:sp>
        <p:nvSpPr>
          <p:cNvPr id="8" name="TextBox 7"/>
          <p:cNvSpPr txBox="1"/>
          <p:nvPr/>
        </p:nvSpPr>
        <p:spPr>
          <a:xfrm>
            <a:off x="1685143" y="3407481"/>
            <a:ext cx="6157455" cy="24314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panose="020F0502020204030204"/>
                <a:ea typeface="+mn-ea"/>
                <a:cs typeface="+mn-cs"/>
              </a:rPr>
              <a:t>0     0     0     1     0     0     1</a:t>
            </a:r>
          </a:p>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panose="020F0502020204030204"/>
                <a:ea typeface="+mn-ea"/>
                <a:cs typeface="+mn-cs"/>
              </a:rPr>
              <a:t>1     0     0     1     1     0     0</a:t>
            </a:r>
          </a:p>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panose="020F0502020204030204"/>
                <a:ea typeface="+mn-ea"/>
                <a:cs typeface="+mn-cs"/>
              </a:rPr>
              <a:t>0     0    1      1     0     0     0</a:t>
            </a:r>
          </a:p>
        </p:txBody>
      </p:sp>
      <p:sp>
        <p:nvSpPr>
          <p:cNvPr id="77" name="Rectangle 76"/>
          <p:cNvSpPr/>
          <p:nvPr/>
        </p:nvSpPr>
        <p:spPr>
          <a:xfrm>
            <a:off x="0" y="793219"/>
            <a:ext cx="9144000" cy="5600091"/>
          </a:xfrm>
          <a:prstGeom prst="rect">
            <a:avLst/>
          </a:prstGeom>
          <a:solidFill>
            <a:schemeClr val="bg1">
              <a:alpha val="72000"/>
            </a:schemeClr>
          </a:solidFill>
          <a:ln>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8" name="TextBox 77"/>
          <p:cNvSpPr txBox="1"/>
          <p:nvPr/>
        </p:nvSpPr>
        <p:spPr>
          <a:xfrm>
            <a:off x="322441" y="1975280"/>
            <a:ext cx="8494721" cy="3662541"/>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ambria" charset="0"/>
                <a:ea typeface="Cambria" charset="0"/>
                <a:cs typeface="Cambria" charset="0"/>
              </a:rPr>
              <a:t>We can evaluate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ambria" charset="0"/>
                <a:ea typeface="Cambria" charset="0"/>
                <a:cs typeface="Cambria" charset="0"/>
              </a:rPr>
              <a:t>the </a:t>
            </a:r>
            <a:r>
              <a:rPr kumimoji="0" lang="en-US" sz="4000" b="1" i="0" u="none" strike="noStrike" kern="1200" cap="none" spc="0" normalizeH="0" baseline="0" noProof="0" dirty="0">
                <a:ln>
                  <a:noFill/>
                </a:ln>
                <a:solidFill>
                  <a:srgbClr val="4472C4"/>
                </a:solidFill>
                <a:effectLst/>
                <a:uLnTx/>
                <a:uFillTx/>
                <a:latin typeface="Cambria" charset="0"/>
                <a:ea typeface="Cambria" charset="0"/>
                <a:cs typeface="Cambria" charset="0"/>
              </a:rPr>
              <a:t>DRAM latency PUF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ambria" charset="0"/>
                <a:ea typeface="Cambria" charset="0"/>
                <a:cs typeface="Cambria" charset="0"/>
              </a:rPr>
              <a:t>in only </a:t>
            </a:r>
            <a:r>
              <a:rPr kumimoji="0" lang="en-US" sz="4000" b="1" i="0" u="none" strike="noStrike" kern="1200" cap="none" spc="0" normalizeH="0" baseline="0" noProof="0" dirty="0">
                <a:ln>
                  <a:noFill/>
                </a:ln>
                <a:solidFill>
                  <a:srgbClr val="70AD47">
                    <a:lumMod val="75000"/>
                  </a:srgbClr>
                </a:solidFill>
                <a:effectLst/>
                <a:uLnTx/>
                <a:uFillTx/>
                <a:latin typeface="Cambria" charset="0"/>
                <a:ea typeface="Cambria" charset="0"/>
                <a:cs typeface="Cambria" charset="0"/>
              </a:rPr>
              <a:t>88.2ms </a:t>
            </a:r>
            <a:r>
              <a:rPr kumimoji="0" lang="en-US" sz="4000" b="1" i="0" u="none" strike="noStrike" kern="1200" cap="none" spc="0" normalizeH="0" baseline="0" noProof="0" dirty="0">
                <a:ln>
                  <a:noFill/>
                </a:ln>
                <a:solidFill>
                  <a:prstClr val="black"/>
                </a:solidFill>
                <a:effectLst/>
                <a:uLnTx/>
                <a:uFillTx/>
                <a:latin typeface="Cambria" charset="0"/>
                <a:ea typeface="Cambria" charset="0"/>
                <a:cs typeface="Cambria" charset="0"/>
              </a:rPr>
              <a:t>on average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ambria" charset="0"/>
                <a:ea typeface="Cambria" charset="0"/>
                <a:cs typeface="Cambria" charset="0"/>
              </a:rPr>
              <a:t>regardless of temperature!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Tree>
    <p:extLst>
      <p:ext uri="{BB962C8B-B14F-4D97-AF65-F5344CB8AC3E}">
        <p14:creationId xmlns:p14="http://schemas.microsoft.com/office/powerpoint/2010/main" val="393097050"/>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p:cNvSpPr/>
          <p:nvPr/>
        </p:nvSpPr>
        <p:spPr>
          <a:xfrm>
            <a:off x="164730" y="5840033"/>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p:cNvSpPr/>
          <p:nvPr/>
        </p:nvSpPr>
        <p:spPr>
          <a:xfrm>
            <a:off x="164730" y="5347422"/>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32"/>
          <p:cNvSpPr/>
          <p:nvPr/>
        </p:nvSpPr>
        <p:spPr>
          <a:xfrm>
            <a:off x="164730" y="4851875"/>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p:cNvSpPr/>
          <p:nvPr/>
        </p:nvSpPr>
        <p:spPr>
          <a:xfrm>
            <a:off x="873303" y="4407877"/>
            <a:ext cx="8094161" cy="36512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7"/>
          <p:cNvSpPr/>
          <p:nvPr/>
        </p:nvSpPr>
        <p:spPr>
          <a:xfrm>
            <a:off x="873992" y="2745179"/>
            <a:ext cx="8094161"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p:cNvSpPr/>
          <p:nvPr/>
        </p:nvSpPr>
        <p:spPr>
          <a:xfrm>
            <a:off x="171757" y="1852296"/>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p:cNvSpPr/>
          <p:nvPr/>
        </p:nvSpPr>
        <p:spPr>
          <a:xfrm>
            <a:off x="170268" y="1340844"/>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p:cNvSpPr/>
          <p:nvPr/>
        </p:nvSpPr>
        <p:spPr>
          <a:xfrm>
            <a:off x="164123" y="3143056"/>
            <a:ext cx="8805213" cy="455930"/>
          </a:xfrm>
          <a:prstGeom prst="rect">
            <a:avLst/>
          </a:prstGeom>
          <a:solidFill>
            <a:srgbClr val="538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p:cNvSpPr/>
          <p:nvPr/>
        </p:nvSpPr>
        <p:spPr>
          <a:xfrm>
            <a:off x="865971" y="2370745"/>
            <a:ext cx="8102183"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p:cNvSpPr/>
          <p:nvPr/>
        </p:nvSpPr>
        <p:spPr>
          <a:xfrm>
            <a:off x="163548" y="831660"/>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lstStyle/>
          <a:p>
            <a:r>
              <a:rPr lang="en-US" b="1" dirty="0"/>
              <a:t>The DRAM Latency PUF Outline</a:t>
            </a:r>
          </a:p>
        </p:txBody>
      </p:sp>
      <p:sp>
        <p:nvSpPr>
          <p:cNvPr id="29" name="Rectangle 28"/>
          <p:cNvSpPr/>
          <p:nvPr/>
        </p:nvSpPr>
        <p:spPr>
          <a:xfrm>
            <a:off x="873992" y="4009292"/>
            <a:ext cx="8094161" cy="35875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29"/>
          <p:cNvSpPr/>
          <p:nvPr/>
        </p:nvSpPr>
        <p:spPr>
          <a:xfrm>
            <a:off x="865971" y="3634154"/>
            <a:ext cx="8102183" cy="336017"/>
          </a:xfrm>
          <a:prstGeom prst="rect">
            <a:avLst/>
          </a:prstGeom>
          <a:solidFill>
            <a:srgbClr val="538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358999" y="828096"/>
            <a:ext cx="8122024" cy="5318753"/>
          </a:xfrm>
        </p:spPr>
        <p:txBody>
          <a:bodyPr/>
          <a:lstStyle/>
          <a:p>
            <a:pPr marL="0" indent="0">
              <a:buNone/>
            </a:pPr>
            <a:r>
              <a:rPr lang="en-US" sz="2800" dirty="0">
                <a:solidFill>
                  <a:schemeClr val="bg1"/>
                </a:solidFill>
              </a:rPr>
              <a:t>Motivation </a:t>
            </a:r>
          </a:p>
          <a:p>
            <a:pPr marL="0" indent="0">
              <a:buNone/>
            </a:pPr>
            <a:r>
              <a:rPr lang="en-US" sz="2800" dirty="0">
                <a:solidFill>
                  <a:schemeClr val="bg1"/>
                </a:solidFill>
              </a:rPr>
              <a:t>Effective PUF Characteristics</a:t>
            </a:r>
          </a:p>
          <a:p>
            <a:pPr marL="0" indent="0">
              <a:buNone/>
            </a:pPr>
            <a:r>
              <a:rPr lang="en-US" sz="2800" dirty="0">
                <a:solidFill>
                  <a:schemeClr val="bg1"/>
                </a:solidFill>
              </a:rPr>
              <a:t>DRAM Latency PUF</a:t>
            </a:r>
          </a:p>
          <a:p>
            <a:pPr marL="457200" lvl="1" indent="0">
              <a:buNone/>
            </a:pPr>
            <a:r>
              <a:rPr lang="en-US" sz="2400" dirty="0">
                <a:solidFill>
                  <a:schemeClr val="bg1"/>
                </a:solidFill>
              </a:rPr>
              <a:t>DRAM Operation</a:t>
            </a:r>
          </a:p>
          <a:p>
            <a:pPr marL="457200" lvl="1" indent="0">
              <a:buNone/>
            </a:pPr>
            <a:r>
              <a:rPr lang="en-US" sz="2400" dirty="0">
                <a:solidFill>
                  <a:schemeClr val="bg1"/>
                </a:solidFill>
              </a:rPr>
              <a:t>Key Idea</a:t>
            </a:r>
          </a:p>
          <a:p>
            <a:pPr marL="0" indent="0">
              <a:buNone/>
            </a:pPr>
            <a:r>
              <a:rPr lang="en-US" sz="2800" b="1" dirty="0">
                <a:solidFill>
                  <a:schemeClr val="bg1"/>
                </a:solidFill>
              </a:rPr>
              <a:t>Prior Best DRAM PUF: DRAM Retention PUF</a:t>
            </a:r>
          </a:p>
          <a:p>
            <a:pPr marL="457200" lvl="1" indent="0">
              <a:buNone/>
            </a:pPr>
            <a:r>
              <a:rPr lang="en-US" sz="2400" b="1" dirty="0">
                <a:solidFill>
                  <a:schemeClr val="bg1"/>
                </a:solidFill>
              </a:rPr>
              <a:t>DRAM Cell Retention</a:t>
            </a:r>
          </a:p>
          <a:p>
            <a:pPr marL="457200" lvl="1" indent="0">
              <a:buNone/>
            </a:pPr>
            <a:r>
              <a:rPr lang="en-US" sz="2400" dirty="0">
                <a:solidFill>
                  <a:schemeClr val="bg1"/>
                </a:solidFill>
              </a:rPr>
              <a:t>Key Idea </a:t>
            </a:r>
          </a:p>
          <a:p>
            <a:pPr marL="457200" lvl="1" indent="0">
              <a:buNone/>
            </a:pPr>
            <a:r>
              <a:rPr lang="en-US" sz="2400" dirty="0">
                <a:solidFill>
                  <a:schemeClr val="bg1"/>
                </a:solidFill>
              </a:rPr>
              <a:t>Weaknesses</a:t>
            </a:r>
          </a:p>
          <a:p>
            <a:pPr marL="0" indent="0">
              <a:buNone/>
            </a:pPr>
            <a:r>
              <a:rPr lang="en-US" sz="2800" dirty="0">
                <a:solidFill>
                  <a:schemeClr val="bg1"/>
                </a:solidFill>
              </a:rPr>
              <a:t>Methodology</a:t>
            </a:r>
          </a:p>
          <a:p>
            <a:pPr marL="0" indent="0">
              <a:buNone/>
            </a:pPr>
            <a:r>
              <a:rPr lang="en-US" sz="2800" dirty="0">
                <a:solidFill>
                  <a:schemeClr val="bg1"/>
                </a:solidFill>
              </a:rPr>
              <a:t>Results</a:t>
            </a:r>
          </a:p>
          <a:p>
            <a:pPr marL="0" indent="0">
              <a:buNone/>
            </a:pPr>
            <a:r>
              <a:rPr lang="en-US" sz="2800" dirty="0">
                <a:solidFill>
                  <a:schemeClr val="bg1"/>
                </a:solidFill>
              </a:rPr>
              <a:t>Summary</a:t>
            </a:r>
          </a:p>
        </p:txBody>
      </p:sp>
    </p:spTree>
    <p:extLst>
      <p:ext uri="{BB962C8B-B14F-4D97-AF65-F5344CB8AC3E}">
        <p14:creationId xmlns:p14="http://schemas.microsoft.com/office/powerpoint/2010/main" val="361575057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DRAM Cell Leakage</a:t>
            </a:r>
          </a:p>
        </p:txBody>
      </p:sp>
      <p:sp>
        <p:nvSpPr>
          <p:cNvPr id="3" name="Content Placeholder 2"/>
          <p:cNvSpPr>
            <a:spLocks noGrp="1"/>
          </p:cNvSpPr>
          <p:nvPr>
            <p:ph idx="1"/>
          </p:nvPr>
        </p:nvSpPr>
        <p:spPr>
          <a:xfrm>
            <a:off x="75991" y="911225"/>
            <a:ext cx="8987622" cy="618318"/>
          </a:xfrm>
        </p:spPr>
        <p:txBody>
          <a:bodyPr/>
          <a:lstStyle/>
          <a:p>
            <a:pPr marL="0" indent="0" algn="ctr">
              <a:buNone/>
            </a:pPr>
            <a:r>
              <a:rPr lang="en-US" sz="3200" dirty="0"/>
              <a:t>DRAM encodes information in </a:t>
            </a:r>
            <a:r>
              <a:rPr lang="en-US" sz="3200" dirty="0">
                <a:solidFill>
                  <a:srgbClr val="FF0000"/>
                </a:solidFill>
              </a:rPr>
              <a:t>leaky </a:t>
            </a:r>
            <a:r>
              <a:rPr lang="en-US" sz="3200" dirty="0"/>
              <a:t>capacitors</a:t>
            </a:r>
          </a:p>
        </p:txBody>
      </p:sp>
      <p:grpSp>
        <p:nvGrpSpPr>
          <p:cNvPr id="88" name="Group 87"/>
          <p:cNvGrpSpPr/>
          <p:nvPr/>
        </p:nvGrpSpPr>
        <p:grpSpPr>
          <a:xfrm>
            <a:off x="2557570" y="1812402"/>
            <a:ext cx="3342898" cy="3111480"/>
            <a:chOff x="2557570" y="1812402"/>
            <a:chExt cx="3342898" cy="3111480"/>
          </a:xfrm>
        </p:grpSpPr>
        <p:sp>
          <p:nvSpPr>
            <p:cNvPr id="33" name="Rectangle 32"/>
            <p:cNvSpPr/>
            <p:nvPr/>
          </p:nvSpPr>
          <p:spPr>
            <a:xfrm>
              <a:off x="2557570" y="1874038"/>
              <a:ext cx="1197124" cy="371342"/>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wordline</a:t>
              </a:r>
              <a:endPar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cxnSp>
          <p:nvCxnSpPr>
            <p:cNvPr id="29" name="Straight Arrow Connector 28"/>
            <p:cNvCxnSpPr/>
            <p:nvPr/>
          </p:nvCxnSpPr>
          <p:spPr>
            <a:xfrm flipH="1">
              <a:off x="2557570" y="2195147"/>
              <a:ext cx="3342898"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0" name="Rectangle 29"/>
            <p:cNvSpPr/>
            <p:nvPr/>
          </p:nvSpPr>
          <p:spPr>
            <a:xfrm rot="5400000">
              <a:off x="2517108" y="3820123"/>
              <a:ext cx="1487561" cy="40645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capacitor</a:t>
              </a:r>
            </a:p>
          </p:txBody>
        </p:sp>
        <p:sp>
          <p:nvSpPr>
            <p:cNvPr id="31" name="Rectangle 30"/>
            <p:cNvSpPr/>
            <p:nvPr/>
          </p:nvSpPr>
          <p:spPr>
            <a:xfrm>
              <a:off x="2921424" y="2394239"/>
              <a:ext cx="1470874" cy="426355"/>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access</a:t>
              </a:r>
            </a:p>
          </p:txBody>
        </p:sp>
        <p:sp>
          <p:nvSpPr>
            <p:cNvPr id="32" name="Rectangle 31"/>
            <p:cNvSpPr/>
            <p:nvPr/>
          </p:nvSpPr>
          <p:spPr>
            <a:xfrm>
              <a:off x="2921424" y="2564962"/>
              <a:ext cx="1452774" cy="489927"/>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transistor</a:t>
              </a:r>
            </a:p>
          </p:txBody>
        </p:sp>
        <p:sp>
          <p:nvSpPr>
            <p:cNvPr id="34" name="Rectangle 33"/>
            <p:cNvSpPr/>
            <p:nvPr/>
          </p:nvSpPr>
          <p:spPr>
            <a:xfrm rot="5400000">
              <a:off x="5126323" y="4171648"/>
              <a:ext cx="1098348" cy="406119"/>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bitline</a:t>
              </a:r>
              <a:endPar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cxnSp>
          <p:nvCxnSpPr>
            <p:cNvPr id="35" name="Straight Arrow Connector 34"/>
            <p:cNvCxnSpPr/>
            <p:nvPr/>
          </p:nvCxnSpPr>
          <p:spPr>
            <a:xfrm flipV="1">
              <a:off x="5482013" y="1812402"/>
              <a:ext cx="0" cy="3030318"/>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flipV="1">
              <a:off x="4662341" y="2492189"/>
              <a:ext cx="0" cy="155572"/>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flipH="1">
              <a:off x="4411958" y="2654972"/>
              <a:ext cx="49901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flipH="1" flipV="1">
              <a:off x="4910967" y="2766192"/>
              <a:ext cx="1" cy="259566"/>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flipH="1">
              <a:off x="4411958" y="2766192"/>
              <a:ext cx="49901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a:off x="4910967" y="3025758"/>
              <a:ext cx="193166"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4218791" y="3025758"/>
              <a:ext cx="193167"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flipH="1" flipV="1">
              <a:off x="4411957" y="2766192"/>
              <a:ext cx="1" cy="259566"/>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a:off x="4662341" y="2195147"/>
              <a:ext cx="1" cy="32129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flipH="1">
              <a:off x="5104133" y="3025758"/>
              <a:ext cx="37788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5" name="Elbow Connector 44"/>
            <p:cNvCxnSpPr/>
            <p:nvPr/>
          </p:nvCxnSpPr>
          <p:spPr>
            <a:xfrm rot="5400000">
              <a:off x="3572140" y="3155982"/>
              <a:ext cx="774172" cy="519135"/>
            </a:xfrm>
            <a:prstGeom prst="bentConnector3">
              <a:avLst>
                <a:gd name="adj1" fmla="val -293"/>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6" name="Straight Arrow Connector 45"/>
            <p:cNvCxnSpPr/>
            <p:nvPr/>
          </p:nvCxnSpPr>
          <p:spPr>
            <a:xfrm>
              <a:off x="3699658" y="4343967"/>
              <a:ext cx="0" cy="318185"/>
            </a:xfrm>
            <a:prstGeom prst="straightConnector1">
              <a:avLst/>
            </a:prstGeom>
            <a:ln w="25400">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flipV="1">
              <a:off x="3699658" y="3796933"/>
              <a:ext cx="0" cy="151697"/>
            </a:xfrm>
            <a:prstGeom prst="straightConnector1">
              <a:avLst/>
            </a:prstGeom>
            <a:ln w="50800" cap="rnd">
              <a:solidFill>
                <a:srgbClr val="FF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flipH="1">
              <a:off x="3440094" y="4213787"/>
              <a:ext cx="519130" cy="0"/>
            </a:xfrm>
            <a:prstGeom prst="straightConnector1">
              <a:avLst/>
            </a:prstGeom>
            <a:ln w="50800" cap="rnd">
              <a:solidFill>
                <a:srgbClr val="FF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p:nvPr/>
          </p:nvCxnSpPr>
          <p:spPr>
            <a:xfrm flipH="1">
              <a:off x="3440094" y="3948630"/>
              <a:ext cx="519130" cy="0"/>
            </a:xfrm>
            <a:prstGeom prst="straightConnector1">
              <a:avLst/>
            </a:prstGeom>
            <a:ln w="50800" cap="rnd">
              <a:solidFill>
                <a:srgbClr val="FF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p:nvPr/>
          </p:nvCxnSpPr>
          <p:spPr>
            <a:xfrm flipV="1">
              <a:off x="3699658" y="4213788"/>
              <a:ext cx="0" cy="130178"/>
            </a:xfrm>
            <a:prstGeom prst="straightConnector1">
              <a:avLst/>
            </a:prstGeom>
            <a:ln w="50800" cap="rnd">
              <a:solidFill>
                <a:srgbClr val="FF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
        <p:nvSpPr>
          <p:cNvPr id="84" name="Content Placeholder 2"/>
          <p:cNvSpPr txBox="1">
            <a:spLocks/>
          </p:cNvSpPr>
          <p:nvPr/>
        </p:nvSpPr>
        <p:spPr>
          <a:xfrm>
            <a:off x="75991" y="5206741"/>
            <a:ext cx="8987622" cy="105859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Stored data is </a:t>
            </a:r>
            <a:r>
              <a:rPr kumimoji="0" lang="en-US" sz="3200" b="0"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corrupted </a:t>
            </a:r>
            <a:r>
              <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if too much charge leaks (i.e., the capacitor voltage degrades too much)</a:t>
            </a:r>
            <a:endParaRPr kumimoji="0" lang="en-US" sz="3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grpSp>
        <p:nvGrpSpPr>
          <p:cNvPr id="87" name="Group 86"/>
          <p:cNvGrpSpPr/>
          <p:nvPr/>
        </p:nvGrpSpPr>
        <p:grpSpPr>
          <a:xfrm>
            <a:off x="4010043" y="3260836"/>
            <a:ext cx="1316566" cy="1271181"/>
            <a:chOff x="4010043" y="3260836"/>
            <a:chExt cx="1316566" cy="1271181"/>
          </a:xfrm>
        </p:grpSpPr>
        <p:cxnSp>
          <p:nvCxnSpPr>
            <p:cNvPr id="54" name="Straight Arrow Connector 53"/>
            <p:cNvCxnSpPr/>
            <p:nvPr/>
          </p:nvCxnSpPr>
          <p:spPr>
            <a:xfrm>
              <a:off x="4126465" y="3572633"/>
              <a:ext cx="7220" cy="959384"/>
            </a:xfrm>
            <a:prstGeom prst="straightConnector1">
              <a:avLst/>
            </a:prstGeom>
            <a:ln w="76200">
              <a:solidFill>
                <a:srgbClr val="FF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9" name="Straight Arrow Connector 58"/>
            <p:cNvCxnSpPr/>
            <p:nvPr/>
          </p:nvCxnSpPr>
          <p:spPr>
            <a:xfrm flipV="1">
              <a:off x="4010043" y="3260836"/>
              <a:ext cx="1316566" cy="9662"/>
            </a:xfrm>
            <a:prstGeom prst="straightConnector1">
              <a:avLst/>
            </a:prstGeom>
            <a:ln w="76200">
              <a:solidFill>
                <a:srgbClr val="FF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85" name="Rectangle 84"/>
            <p:cNvSpPr/>
            <p:nvPr/>
          </p:nvSpPr>
          <p:spPr>
            <a:xfrm>
              <a:off x="4233845" y="3453258"/>
              <a:ext cx="1013161" cy="1015663"/>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charge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leakage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paths</a:t>
              </a:r>
              <a:endPar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grpSp>
      <p:sp>
        <p:nvSpPr>
          <p:cNvPr id="4" name="TextBox 3"/>
          <p:cNvSpPr txBox="1"/>
          <p:nvPr/>
        </p:nvSpPr>
        <p:spPr>
          <a:xfrm>
            <a:off x="3035888" y="6524948"/>
            <a:ext cx="306782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030A0"/>
                </a:solidFill>
                <a:effectLst/>
                <a:uLnTx/>
                <a:uFillTx/>
                <a:latin typeface="Calibri" panose="020F0502020204030204"/>
                <a:ea typeface="+mn-ea"/>
                <a:cs typeface="+mn-cs"/>
              </a:rPr>
              <a:t>[Patel et al., REAPER, ISCA’17]</a:t>
            </a:r>
          </a:p>
        </p:txBody>
      </p:sp>
    </p:spTree>
    <p:extLst>
      <p:ext uri="{BB962C8B-B14F-4D97-AF65-F5344CB8AC3E}">
        <p14:creationId xmlns:p14="http://schemas.microsoft.com/office/powerpoint/2010/main" val="2125920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4" grpId="0"/>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Rectangle 54"/>
          <p:cNvSpPr/>
          <p:nvPr/>
        </p:nvSpPr>
        <p:spPr>
          <a:xfrm>
            <a:off x="2017482" y="2260079"/>
            <a:ext cx="5954423" cy="1857635"/>
          </a:xfrm>
          <a:prstGeom prst="rect">
            <a:avLst/>
          </a:prstGeom>
          <a:solidFill>
            <a:srgbClr val="FF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w="12700">
                  <a:solidFill>
                    <a:prstClr val="black"/>
                  </a:solidFill>
                </a:ln>
                <a:solidFill>
                  <a:prstClr val="white"/>
                </a:solidFill>
                <a:effectLst/>
                <a:uLnTx/>
                <a:uFillTx/>
                <a:latin typeface="Calibri" panose="020F0502020204030204"/>
                <a:ea typeface="+mn-ea"/>
                <a:cs typeface="+mn-cs"/>
              </a:rPr>
              <a:t>                     Retention Failure</a:t>
            </a:r>
          </a:p>
        </p:txBody>
      </p:sp>
      <p:sp>
        <p:nvSpPr>
          <p:cNvPr id="12" name="Rectangle 11"/>
          <p:cNvSpPr/>
          <p:nvPr/>
        </p:nvSpPr>
        <p:spPr>
          <a:xfrm>
            <a:off x="2013329" y="1360481"/>
            <a:ext cx="5971276" cy="997887"/>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w="12700">
                  <a:solidFill>
                    <a:prstClr val="black"/>
                  </a:solidFill>
                </a:ln>
                <a:solidFill>
                  <a:prstClr val="white"/>
                </a:solidFill>
                <a:effectLst/>
                <a:uLnTx/>
                <a:uFillTx/>
                <a:latin typeface="Calibri" panose="020F0502020204030204"/>
                <a:ea typeface="+mn-ea"/>
                <a:cs typeface="+mn-cs"/>
              </a:rPr>
              <a:t>                       Retention Success</a:t>
            </a:r>
          </a:p>
        </p:txBody>
      </p:sp>
      <p:sp>
        <p:nvSpPr>
          <p:cNvPr id="2" name="Title 1"/>
          <p:cNvSpPr>
            <a:spLocks noGrp="1"/>
          </p:cNvSpPr>
          <p:nvPr>
            <p:ph type="title"/>
          </p:nvPr>
        </p:nvSpPr>
        <p:spPr/>
        <p:txBody>
          <a:bodyPr/>
          <a:lstStyle/>
          <a:p>
            <a:r>
              <a:rPr lang="en-US" b="1" dirty="0"/>
              <a:t>DRAM Cell Retention</a:t>
            </a:r>
          </a:p>
        </p:txBody>
      </p:sp>
      <p:sp>
        <p:nvSpPr>
          <p:cNvPr id="23" name="Content Placeholder 2"/>
          <p:cNvSpPr txBox="1">
            <a:spLocks/>
          </p:cNvSpPr>
          <p:nvPr/>
        </p:nvSpPr>
        <p:spPr>
          <a:xfrm>
            <a:off x="248575" y="5002869"/>
            <a:ext cx="8643774" cy="122917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Retention failure </a:t>
            </a: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when leakage corrupts stored data</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Retention time </a:t>
            </a: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how long a cell holds its value</a:t>
            </a:r>
            <a:endPar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cxnSp>
        <p:nvCxnSpPr>
          <p:cNvPr id="67" name="Straight Arrow Connector 66"/>
          <p:cNvCxnSpPr/>
          <p:nvPr/>
        </p:nvCxnSpPr>
        <p:spPr>
          <a:xfrm flipV="1">
            <a:off x="2013329" y="1360482"/>
            <a:ext cx="0" cy="275037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68" name="Straight Arrow Connector 67"/>
          <p:cNvCxnSpPr/>
          <p:nvPr/>
        </p:nvCxnSpPr>
        <p:spPr>
          <a:xfrm>
            <a:off x="2013329" y="4112630"/>
            <a:ext cx="5971276" cy="0"/>
          </a:xfrm>
          <a:prstGeom prst="straightConnector1">
            <a:avLst/>
          </a:prstGeom>
          <a:ln w="25400" cap="rnd">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sp>
        <p:nvSpPr>
          <p:cNvPr id="71" name="Rectangle 70"/>
          <p:cNvSpPr/>
          <p:nvPr/>
        </p:nvSpPr>
        <p:spPr>
          <a:xfrm>
            <a:off x="3695256" y="4173059"/>
            <a:ext cx="2635045" cy="41736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time</a:t>
            </a:r>
          </a:p>
        </p:txBody>
      </p:sp>
      <p:sp>
        <p:nvSpPr>
          <p:cNvPr id="72" name="Rectangle 71"/>
          <p:cNvSpPr/>
          <p:nvPr/>
        </p:nvSpPr>
        <p:spPr>
          <a:xfrm rot="16200000">
            <a:off x="-1767853" y="2490404"/>
            <a:ext cx="5012442" cy="41736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Capacitor voltage (</a:t>
            </a:r>
            <a:r>
              <a:rPr kumimoji="0" lang="en-US" sz="24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Vdd</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p>
        </p:txBody>
      </p:sp>
      <p:sp>
        <p:nvSpPr>
          <p:cNvPr id="76" name="Arc 75"/>
          <p:cNvSpPr/>
          <p:nvPr/>
        </p:nvSpPr>
        <p:spPr>
          <a:xfrm flipH="1" flipV="1">
            <a:off x="1617158" y="-4371889"/>
            <a:ext cx="12680502" cy="8475573"/>
          </a:xfrm>
          <a:prstGeom prst="arc">
            <a:avLst>
              <a:gd name="adj1" fmla="val 16200000"/>
              <a:gd name="adj2" fmla="val 20756562"/>
            </a:avLst>
          </a:prstGeom>
          <a:ln w="76200">
            <a:solidFill>
              <a:schemeClr val="tx1"/>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7" name="Rectangle 76"/>
          <p:cNvSpPr/>
          <p:nvPr/>
        </p:nvSpPr>
        <p:spPr>
          <a:xfrm rot="16200000">
            <a:off x="-425861" y="2768218"/>
            <a:ext cx="3010144" cy="41736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78" name="Rectangle 77"/>
          <p:cNvSpPr/>
          <p:nvPr/>
        </p:nvSpPr>
        <p:spPr>
          <a:xfrm>
            <a:off x="1007491" y="1098123"/>
            <a:ext cx="968535"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100%</a:t>
            </a:r>
          </a:p>
        </p:txBody>
      </p:sp>
      <p:sp>
        <p:nvSpPr>
          <p:cNvPr id="80" name="Rectangle 79"/>
          <p:cNvSpPr/>
          <p:nvPr/>
        </p:nvSpPr>
        <p:spPr>
          <a:xfrm>
            <a:off x="1350707" y="3841422"/>
            <a:ext cx="628697"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0%</a:t>
            </a:r>
          </a:p>
        </p:txBody>
      </p:sp>
      <p:sp>
        <p:nvSpPr>
          <p:cNvPr id="51" name="Rectangle 50"/>
          <p:cNvSpPr/>
          <p:nvPr/>
        </p:nvSpPr>
        <p:spPr>
          <a:xfrm>
            <a:off x="1091271" y="2122970"/>
            <a:ext cx="873060"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Vmin</a:t>
            </a:r>
            <a:endPar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cxnSp>
        <p:nvCxnSpPr>
          <p:cNvPr id="52" name="Straight Arrow Connector 51"/>
          <p:cNvCxnSpPr/>
          <p:nvPr/>
        </p:nvCxnSpPr>
        <p:spPr>
          <a:xfrm>
            <a:off x="2047613" y="2364626"/>
            <a:ext cx="5971276" cy="0"/>
          </a:xfrm>
          <a:prstGeom prst="straightConnector1">
            <a:avLst/>
          </a:prstGeom>
          <a:ln w="38100" cap="rnd">
            <a:solidFill>
              <a:schemeClr val="tx1"/>
            </a:solidFill>
            <a:prstDash val="sysDash"/>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p:nvPr/>
        </p:nvCxnSpPr>
        <p:spPr>
          <a:xfrm flipV="1">
            <a:off x="2047613" y="4233327"/>
            <a:ext cx="776598" cy="2247"/>
          </a:xfrm>
          <a:prstGeom prst="straightConnector1">
            <a:avLst/>
          </a:prstGeom>
          <a:ln w="41275" cap="rnd">
            <a:solidFill>
              <a:schemeClr val="tx1"/>
            </a:solidFill>
            <a:prstDash val="solid"/>
            <a:headEnd type="triangle" w="lg" len="med"/>
            <a:tailEnd type="triangle" w="lg" len="med"/>
          </a:ln>
          <a:effectLst/>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p:nvPr/>
        </p:nvCxnSpPr>
        <p:spPr>
          <a:xfrm>
            <a:off x="2824211" y="1360481"/>
            <a:ext cx="0" cy="2745894"/>
          </a:xfrm>
          <a:prstGeom prst="straightConnector1">
            <a:avLst/>
          </a:prstGeom>
          <a:ln w="38100" cap="rnd">
            <a:solidFill>
              <a:schemeClr val="tx1"/>
            </a:solidFill>
            <a:prstDash val="sysDash"/>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9" name="Rectangle 18"/>
          <p:cNvSpPr/>
          <p:nvPr/>
        </p:nvSpPr>
        <p:spPr>
          <a:xfrm>
            <a:off x="1333701" y="4288756"/>
            <a:ext cx="2353337"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Retention time </a:t>
            </a:r>
            <a:endPar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20" name="TextBox 19"/>
          <p:cNvSpPr txBox="1"/>
          <p:nvPr/>
        </p:nvSpPr>
        <p:spPr>
          <a:xfrm>
            <a:off x="3035888" y="6524948"/>
            <a:ext cx="306782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030A0"/>
                </a:solidFill>
                <a:effectLst/>
                <a:uLnTx/>
                <a:uFillTx/>
                <a:latin typeface="Calibri" panose="020F0502020204030204"/>
                <a:ea typeface="+mn-ea"/>
                <a:cs typeface="+mn-cs"/>
              </a:rPr>
              <a:t>[Patel et al., REAPER, ISCA’17]</a:t>
            </a:r>
          </a:p>
        </p:txBody>
      </p:sp>
    </p:spTree>
    <p:extLst>
      <p:ext uri="{BB962C8B-B14F-4D97-AF65-F5344CB8AC3E}">
        <p14:creationId xmlns:p14="http://schemas.microsoft.com/office/powerpoint/2010/main" val="3515706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2"/>
                                        </p:tgtEl>
                                        <p:attrNameLst>
                                          <p:attrName>style.visibility</p:attrName>
                                        </p:attrNameLst>
                                      </p:cBhvr>
                                      <p:to>
                                        <p:strVal val="visible"/>
                                      </p:to>
                                    </p:set>
                                  </p:childTnLst>
                                </p:cTn>
                              </p:par>
                              <p:par>
                                <p:cTn id="7" presetID="1" presetClass="entr" presetSubtype="0" fill="hold" grpId="0" nodeType="withEffect" nodePh="1">
                                  <p:stCondLst>
                                    <p:cond delay="0"/>
                                  </p:stCondLst>
                                  <p:endCondLst>
                                    <p:cond evt="begin" delay="0">
                                      <p:tn val="7"/>
                                    </p:cond>
                                  </p:endCondLst>
                                  <p:childTnLst>
                                    <p:set>
                                      <p:cBhvr>
                                        <p:cTn id="8" dur="1" fill="hold">
                                          <p:stCondLst>
                                            <p:cond delay="0"/>
                                          </p:stCondLst>
                                        </p:cTn>
                                        <p:tgtEl>
                                          <p:spTgt spid="7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5"/>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3">
                                            <p:txEl>
                                              <p:pRg st="0" end="0"/>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60"/>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57"/>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9"/>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12" grpId="0" animBg="1"/>
      <p:bldP spid="71" grpId="0"/>
      <p:bldP spid="72" grpId="0"/>
      <p:bldP spid="76" grpId="0" animBg="1"/>
      <p:bldP spid="77" grpId="0"/>
      <p:bldP spid="78" grpId="0"/>
      <p:bldP spid="80" grpId="0"/>
      <p:bldP spid="51" grpId="0"/>
      <p:bldP spid="19" grpId="0"/>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Content Placeholder 2"/>
          <p:cNvSpPr txBox="1">
            <a:spLocks/>
          </p:cNvSpPr>
          <p:nvPr/>
        </p:nvSpPr>
        <p:spPr>
          <a:xfrm>
            <a:off x="139445" y="133703"/>
            <a:ext cx="8987622" cy="75539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6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Each Cell has a Different Retention Time</a:t>
            </a:r>
          </a:p>
        </p:txBody>
      </p:sp>
      <p:grpSp>
        <p:nvGrpSpPr>
          <p:cNvPr id="7" name="Group 6"/>
          <p:cNvGrpSpPr/>
          <p:nvPr/>
        </p:nvGrpSpPr>
        <p:grpSpPr>
          <a:xfrm>
            <a:off x="2410208" y="1886375"/>
            <a:ext cx="3342898" cy="3111480"/>
            <a:chOff x="2678340" y="2136789"/>
            <a:chExt cx="3342898" cy="3111480"/>
          </a:xfrm>
        </p:grpSpPr>
        <p:sp>
          <p:nvSpPr>
            <p:cNvPr id="21" name="Rectangle 20"/>
            <p:cNvSpPr/>
            <p:nvPr/>
          </p:nvSpPr>
          <p:spPr>
            <a:xfrm>
              <a:off x="2678340" y="2198425"/>
              <a:ext cx="1197124" cy="371342"/>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wordline</a:t>
              </a:r>
              <a:endPar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cxnSp>
          <p:nvCxnSpPr>
            <p:cNvPr id="22" name="Straight Arrow Connector 21"/>
            <p:cNvCxnSpPr/>
            <p:nvPr/>
          </p:nvCxnSpPr>
          <p:spPr>
            <a:xfrm flipH="1">
              <a:off x="2678340" y="2519534"/>
              <a:ext cx="3342898"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4" name="Rectangle 23"/>
            <p:cNvSpPr/>
            <p:nvPr/>
          </p:nvSpPr>
          <p:spPr>
            <a:xfrm rot="5400000">
              <a:off x="2789255" y="3677143"/>
              <a:ext cx="1487561" cy="40645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capacitor</a:t>
              </a:r>
            </a:p>
          </p:txBody>
        </p:sp>
        <p:sp>
          <p:nvSpPr>
            <p:cNvPr id="25" name="Rectangle 24"/>
            <p:cNvSpPr/>
            <p:nvPr/>
          </p:nvSpPr>
          <p:spPr>
            <a:xfrm>
              <a:off x="4084410" y="3248186"/>
              <a:ext cx="1470874" cy="426355"/>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access</a:t>
              </a:r>
            </a:p>
          </p:txBody>
        </p:sp>
        <p:sp>
          <p:nvSpPr>
            <p:cNvPr id="26" name="Rectangle 25"/>
            <p:cNvSpPr/>
            <p:nvPr/>
          </p:nvSpPr>
          <p:spPr>
            <a:xfrm>
              <a:off x="4084410" y="3418909"/>
              <a:ext cx="1452774" cy="489927"/>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transistor</a:t>
              </a:r>
            </a:p>
          </p:txBody>
        </p:sp>
        <p:sp>
          <p:nvSpPr>
            <p:cNvPr id="27" name="Rectangle 26"/>
            <p:cNvSpPr/>
            <p:nvPr/>
          </p:nvSpPr>
          <p:spPr>
            <a:xfrm rot="5400000">
              <a:off x="5247093" y="4496035"/>
              <a:ext cx="1098348" cy="406119"/>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bitline</a:t>
              </a:r>
              <a:endPar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cxnSp>
          <p:nvCxnSpPr>
            <p:cNvPr id="28" name="Straight Arrow Connector 27"/>
            <p:cNvCxnSpPr/>
            <p:nvPr/>
          </p:nvCxnSpPr>
          <p:spPr>
            <a:xfrm flipV="1">
              <a:off x="5602783" y="2136789"/>
              <a:ext cx="0" cy="3030318"/>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flipV="1">
              <a:off x="4783111" y="2816576"/>
              <a:ext cx="0" cy="155572"/>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flipH="1">
              <a:off x="4532728" y="2979359"/>
              <a:ext cx="49901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flipH="1" flipV="1">
              <a:off x="5031737" y="3090579"/>
              <a:ext cx="1" cy="259566"/>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flipH="1">
              <a:off x="4532728" y="3090579"/>
              <a:ext cx="49901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a:off x="5031737" y="3350145"/>
              <a:ext cx="193166"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a:off x="4339561" y="3350145"/>
              <a:ext cx="193167"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flipH="1" flipV="1">
              <a:off x="4532727" y="3090579"/>
              <a:ext cx="1" cy="259566"/>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a:off x="4783111" y="2519534"/>
              <a:ext cx="1" cy="32129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flipH="1">
              <a:off x="5224903" y="3350145"/>
              <a:ext cx="37788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8" name="Elbow Connector 37"/>
            <p:cNvCxnSpPr/>
            <p:nvPr/>
          </p:nvCxnSpPr>
          <p:spPr>
            <a:xfrm rot="10800000" flipV="1">
              <a:off x="3906688" y="3352849"/>
              <a:ext cx="432879" cy="285991"/>
            </a:xfrm>
            <a:prstGeom prst="bentConnector3">
              <a:avLst>
                <a:gd name="adj1" fmla="val 100059"/>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9" name="Straight Arrow Connector 38"/>
            <p:cNvCxnSpPr/>
            <p:nvPr/>
          </p:nvCxnSpPr>
          <p:spPr>
            <a:xfrm>
              <a:off x="3906689" y="4124892"/>
              <a:ext cx="0" cy="318185"/>
            </a:xfrm>
            <a:prstGeom prst="straightConnector1">
              <a:avLst/>
            </a:prstGeom>
            <a:ln w="25400">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flipV="1">
              <a:off x="3906689" y="3577858"/>
              <a:ext cx="0" cy="151697"/>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flipH="1">
              <a:off x="3647125" y="3994712"/>
              <a:ext cx="519130"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flipH="1">
              <a:off x="3647125" y="3729555"/>
              <a:ext cx="519130"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flipV="1">
              <a:off x="3906689" y="3994713"/>
              <a:ext cx="0" cy="13017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 name="Oval 2"/>
            <p:cNvSpPr/>
            <p:nvPr/>
          </p:nvSpPr>
          <p:spPr>
            <a:xfrm>
              <a:off x="3193879" y="2636443"/>
              <a:ext cx="2326620" cy="2326620"/>
            </a:xfrm>
            <a:prstGeom prst="ellipse">
              <a:avLst/>
            </a:prstGeom>
            <a:no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53" name="Content Placeholder 2"/>
          <p:cNvSpPr txBox="1">
            <a:spLocks/>
          </p:cNvSpPr>
          <p:nvPr/>
        </p:nvSpPr>
        <p:spPr>
          <a:xfrm>
            <a:off x="156378" y="5924043"/>
            <a:ext cx="8987622" cy="75539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8GB DRAM =</a:t>
            </a:r>
            <a:r>
              <a:rPr kumimoji="0" lang="en-US" sz="4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4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6.4e10 cells</a:t>
            </a:r>
            <a:endParaRPr kumimoji="0" lang="en-US" sz="4000" b="0" i="1" u="none" strike="noStrike" kern="1200" cap="none" spc="0" normalizeH="0" baseline="30000" noProof="0" dirty="0">
              <a:ln>
                <a:noFill/>
              </a:ln>
              <a:solidFill>
                <a:prstClr val="black"/>
              </a:solidFill>
              <a:effectLst/>
              <a:uLnTx/>
              <a:uFillTx/>
              <a:latin typeface="Cambria" panose="02040503050406030204" pitchFamily="18" charset="0"/>
              <a:ea typeface="+mn-ea"/>
              <a:cs typeface="+mn-cs"/>
            </a:endParaRPr>
          </a:p>
        </p:txBody>
      </p:sp>
      <p:grpSp>
        <p:nvGrpSpPr>
          <p:cNvPr id="15" name="Group 14"/>
          <p:cNvGrpSpPr/>
          <p:nvPr/>
        </p:nvGrpSpPr>
        <p:grpSpPr>
          <a:xfrm>
            <a:off x="3454545" y="989490"/>
            <a:ext cx="5027115" cy="4675908"/>
            <a:chOff x="4495587" y="1688868"/>
            <a:chExt cx="4230914" cy="3935332"/>
          </a:xfrm>
        </p:grpSpPr>
        <p:grpSp>
          <p:nvGrpSpPr>
            <p:cNvPr id="11" name="Group 10"/>
            <p:cNvGrpSpPr/>
            <p:nvPr/>
          </p:nvGrpSpPr>
          <p:grpSpPr>
            <a:xfrm>
              <a:off x="5066634" y="1688868"/>
              <a:ext cx="3657600" cy="3657600"/>
              <a:chOff x="3325271" y="1978517"/>
              <a:chExt cx="3657600" cy="3657600"/>
            </a:xfrm>
          </p:grpSpPr>
          <p:sp>
            <p:nvSpPr>
              <p:cNvPr id="10" name="Rectangle 9"/>
              <p:cNvSpPr/>
              <p:nvPr/>
            </p:nvSpPr>
            <p:spPr>
              <a:xfrm>
                <a:off x="3782471" y="1978517"/>
                <a:ext cx="3200400" cy="3200400"/>
              </a:xfrm>
              <a:prstGeom prst="rect">
                <a:avLst/>
              </a:prstGeom>
              <a:pattFill prst="smGrid">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47" name="Rectangle 1346"/>
              <p:cNvSpPr/>
              <p:nvPr/>
            </p:nvSpPr>
            <p:spPr>
              <a:xfrm>
                <a:off x="3325271" y="1978517"/>
                <a:ext cx="457200" cy="3200400"/>
              </a:xfrm>
              <a:prstGeom prst="rect">
                <a:avLst/>
              </a:prstGeom>
              <a:pattFill prst="ltHorz">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48" name="Rectangle 1347"/>
              <p:cNvSpPr/>
              <p:nvPr/>
            </p:nvSpPr>
            <p:spPr>
              <a:xfrm rot="5400000">
                <a:off x="5154071" y="3807317"/>
                <a:ext cx="457200" cy="3200400"/>
              </a:xfrm>
              <a:prstGeom prst="rect">
                <a:avLst/>
              </a:prstGeom>
              <a:pattFill prst="ltVert">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3" name="Rectangle 12"/>
            <p:cNvSpPr/>
            <p:nvPr/>
          </p:nvSpPr>
          <p:spPr>
            <a:xfrm>
              <a:off x="4495587" y="1688868"/>
              <a:ext cx="571045" cy="3200400"/>
            </a:xfrm>
            <a:prstGeom prst="rect">
              <a:avLst/>
            </a:prstGeom>
            <a:solidFill>
              <a:schemeClr val="bg1">
                <a:lumMod val="65000"/>
              </a:schemeClr>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Row Decoder</a:t>
              </a:r>
            </a:p>
          </p:txBody>
        </p:sp>
        <p:sp>
          <p:nvSpPr>
            <p:cNvPr id="1349" name="Rectangle 1348"/>
            <p:cNvSpPr/>
            <p:nvPr/>
          </p:nvSpPr>
          <p:spPr>
            <a:xfrm rot="5400000">
              <a:off x="6878794" y="3776493"/>
              <a:ext cx="495014" cy="3200400"/>
            </a:xfrm>
            <a:prstGeom prst="rect">
              <a:avLst/>
            </a:prstGeom>
            <a:solidFill>
              <a:schemeClr val="bg1">
                <a:lumMod val="65000"/>
              </a:schemeClr>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Row Buffer</a:t>
              </a:r>
            </a:p>
          </p:txBody>
        </p:sp>
      </p:grpSp>
      <p:grpSp>
        <p:nvGrpSpPr>
          <p:cNvPr id="1358" name="Group 1357"/>
          <p:cNvGrpSpPr/>
          <p:nvPr/>
        </p:nvGrpSpPr>
        <p:grpSpPr>
          <a:xfrm>
            <a:off x="1885630" y="2620239"/>
            <a:ext cx="3158728" cy="1815447"/>
            <a:chOff x="1885630" y="2620239"/>
            <a:chExt cx="3158728" cy="1815447"/>
          </a:xfrm>
        </p:grpSpPr>
        <p:sp>
          <p:nvSpPr>
            <p:cNvPr id="1351" name="Oval 1350"/>
            <p:cNvSpPr/>
            <p:nvPr/>
          </p:nvSpPr>
          <p:spPr>
            <a:xfrm>
              <a:off x="4943733" y="3500954"/>
              <a:ext cx="100625" cy="100625"/>
            </a:xfrm>
            <a:prstGeom prst="ellips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352" name="Straight Arrow Connector 1351"/>
            <p:cNvCxnSpPr/>
            <p:nvPr/>
          </p:nvCxnSpPr>
          <p:spPr>
            <a:xfrm flipH="1" flipV="1">
              <a:off x="1885630" y="2620239"/>
              <a:ext cx="3108418" cy="871457"/>
            </a:xfrm>
            <a:prstGeom prst="straightConnector1">
              <a:avLst/>
            </a:prstGeom>
            <a:ln w="38100" cap="rnd">
              <a:solidFill>
                <a:schemeClr val="accent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353" name="Straight Arrow Connector 1352"/>
            <p:cNvCxnSpPr/>
            <p:nvPr/>
          </p:nvCxnSpPr>
          <p:spPr>
            <a:xfrm flipH="1">
              <a:off x="1885630" y="3612726"/>
              <a:ext cx="3119844" cy="822960"/>
            </a:xfrm>
            <a:prstGeom prst="straightConnector1">
              <a:avLst/>
            </a:prstGeom>
            <a:ln w="38100" cap="rnd">
              <a:solidFill>
                <a:schemeClr val="accent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
        <p:nvSpPr>
          <p:cNvPr id="44" name="TextBox 43"/>
          <p:cNvSpPr txBox="1"/>
          <p:nvPr/>
        </p:nvSpPr>
        <p:spPr>
          <a:xfrm>
            <a:off x="3035888" y="6524948"/>
            <a:ext cx="306782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030A0"/>
                </a:solidFill>
                <a:effectLst/>
                <a:uLnTx/>
                <a:uFillTx/>
                <a:latin typeface="Calibri" panose="020F0502020204030204"/>
                <a:ea typeface="+mn-ea"/>
                <a:cs typeface="+mn-cs"/>
              </a:rPr>
              <a:t>[Patel et al., REAPER, ISCA’17]</a:t>
            </a:r>
          </a:p>
        </p:txBody>
      </p:sp>
    </p:spTree>
    <p:extLst>
      <p:ext uri="{BB962C8B-B14F-4D97-AF65-F5344CB8AC3E}">
        <p14:creationId xmlns:p14="http://schemas.microsoft.com/office/powerpoint/2010/main" val="3125854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path" presetSubtype="0" accel="50000" decel="50000" fill="hold" nodeType="clickEffect">
                                  <p:stCondLst>
                                    <p:cond delay="0"/>
                                  </p:stCondLst>
                                  <p:childTnLst>
                                    <p:animMotion origin="layout" path="M -4.16667E-6 -1.85185E-6 L -0.27465 -1.85185E-6 " pathEditMode="relative" rAng="0" ptsTypes="AA">
                                      <p:cBhvr>
                                        <p:cTn id="6" dur="500" fill="hold"/>
                                        <p:tgtEl>
                                          <p:spTgt spid="7"/>
                                        </p:tgtEl>
                                        <p:attrNameLst>
                                          <p:attrName>ppt_x</p:attrName>
                                          <p:attrName>ppt_y</p:attrName>
                                        </p:attrNameLst>
                                      </p:cBhvr>
                                      <p:rCtr x="-13733" y="0"/>
                                    </p:animMotion>
                                  </p:childTnLst>
                                </p:cTn>
                              </p:par>
                              <p:par>
                                <p:cTn id="7" presetID="6" presetClass="emph" presetSubtype="0" fill="hold" nodeType="withEffect">
                                  <p:stCondLst>
                                    <p:cond delay="0"/>
                                  </p:stCondLst>
                                  <p:childTnLst>
                                    <p:animScale>
                                      <p:cBhvr>
                                        <p:cTn id="8" dur="500" fill="hold"/>
                                        <p:tgtEl>
                                          <p:spTgt spid="7"/>
                                        </p:tgtEl>
                                      </p:cBhvr>
                                      <p:by x="80000" y="80000"/>
                                    </p:animScale>
                                  </p:childTnLst>
                                </p:cTn>
                              </p:par>
                              <p:par>
                                <p:cTn id="9" presetID="2" presetClass="entr" presetSubtype="2"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1+#ppt_w/2"/>
                                          </p:val>
                                        </p:tav>
                                        <p:tav tm="100000">
                                          <p:val>
                                            <p:strVal val="#ppt_x"/>
                                          </p:val>
                                        </p:tav>
                                      </p:tavLst>
                                    </p:anim>
                                    <p:anim calcmode="lin" valueType="num">
                                      <p:cBhvr additive="base">
                                        <p:cTn id="12" dur="500" fill="hold"/>
                                        <p:tgtEl>
                                          <p:spTgt spid="15"/>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1358"/>
                                        </p:tgtEl>
                                        <p:attrNameLst>
                                          <p:attrName>style.visibility</p:attrName>
                                        </p:attrNameLst>
                                      </p:cBhvr>
                                      <p:to>
                                        <p:strVal val="visible"/>
                                      </p:to>
                                    </p:set>
                                    <p:animEffect transition="in" filter="fade">
                                      <p:cBhvr>
                                        <p:cTn id="16" dur="500"/>
                                        <p:tgtEl>
                                          <p:spTgt spid="1358"/>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p:cNvSpPr/>
          <p:nvPr/>
        </p:nvSpPr>
        <p:spPr>
          <a:xfrm>
            <a:off x="164730" y="5840033"/>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p:cNvSpPr/>
          <p:nvPr/>
        </p:nvSpPr>
        <p:spPr>
          <a:xfrm>
            <a:off x="164730" y="5347422"/>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32"/>
          <p:cNvSpPr/>
          <p:nvPr/>
        </p:nvSpPr>
        <p:spPr>
          <a:xfrm>
            <a:off x="164730" y="4851875"/>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p:cNvSpPr/>
          <p:nvPr/>
        </p:nvSpPr>
        <p:spPr>
          <a:xfrm>
            <a:off x="873303" y="4407877"/>
            <a:ext cx="8094161" cy="36512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7"/>
          <p:cNvSpPr/>
          <p:nvPr/>
        </p:nvSpPr>
        <p:spPr>
          <a:xfrm>
            <a:off x="873992" y="2745179"/>
            <a:ext cx="8094161"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p:cNvSpPr/>
          <p:nvPr/>
        </p:nvSpPr>
        <p:spPr>
          <a:xfrm>
            <a:off x="171757" y="1852296"/>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p:cNvSpPr/>
          <p:nvPr/>
        </p:nvSpPr>
        <p:spPr>
          <a:xfrm>
            <a:off x="170268" y="1340844"/>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p:cNvSpPr/>
          <p:nvPr/>
        </p:nvSpPr>
        <p:spPr>
          <a:xfrm>
            <a:off x="164123" y="3143056"/>
            <a:ext cx="8805213" cy="455930"/>
          </a:xfrm>
          <a:prstGeom prst="rect">
            <a:avLst/>
          </a:prstGeom>
          <a:solidFill>
            <a:srgbClr val="538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p:cNvSpPr/>
          <p:nvPr/>
        </p:nvSpPr>
        <p:spPr>
          <a:xfrm>
            <a:off x="865971" y="2370745"/>
            <a:ext cx="8102183"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p:cNvSpPr/>
          <p:nvPr/>
        </p:nvSpPr>
        <p:spPr>
          <a:xfrm>
            <a:off x="163548" y="831660"/>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lstStyle/>
          <a:p>
            <a:r>
              <a:rPr lang="en-US" b="1" dirty="0"/>
              <a:t>The DRAM Latency PUF Outline</a:t>
            </a:r>
          </a:p>
        </p:txBody>
      </p:sp>
      <p:sp>
        <p:nvSpPr>
          <p:cNvPr id="29" name="Rectangle 28"/>
          <p:cNvSpPr/>
          <p:nvPr/>
        </p:nvSpPr>
        <p:spPr>
          <a:xfrm>
            <a:off x="873992" y="4009292"/>
            <a:ext cx="8094161" cy="358759"/>
          </a:xfrm>
          <a:prstGeom prst="rect">
            <a:avLst/>
          </a:prstGeom>
          <a:solidFill>
            <a:srgbClr val="538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29"/>
          <p:cNvSpPr/>
          <p:nvPr/>
        </p:nvSpPr>
        <p:spPr>
          <a:xfrm>
            <a:off x="865971" y="3634154"/>
            <a:ext cx="8102183" cy="33601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358999" y="828096"/>
            <a:ext cx="8122024" cy="5318753"/>
          </a:xfrm>
        </p:spPr>
        <p:txBody>
          <a:bodyPr/>
          <a:lstStyle/>
          <a:p>
            <a:pPr marL="0" indent="0">
              <a:buNone/>
            </a:pPr>
            <a:r>
              <a:rPr lang="en-US" sz="2800" dirty="0">
                <a:solidFill>
                  <a:schemeClr val="bg1"/>
                </a:solidFill>
              </a:rPr>
              <a:t>Motivation </a:t>
            </a:r>
          </a:p>
          <a:p>
            <a:pPr marL="0" indent="0">
              <a:buNone/>
            </a:pPr>
            <a:r>
              <a:rPr lang="en-US" sz="2800" dirty="0">
                <a:solidFill>
                  <a:schemeClr val="bg1"/>
                </a:solidFill>
              </a:rPr>
              <a:t>Effective PUF Characteristics</a:t>
            </a:r>
          </a:p>
          <a:p>
            <a:pPr marL="0" indent="0">
              <a:buNone/>
            </a:pPr>
            <a:r>
              <a:rPr lang="en-US" sz="2800" dirty="0">
                <a:solidFill>
                  <a:schemeClr val="bg1"/>
                </a:solidFill>
              </a:rPr>
              <a:t>DRAM Latency PUF</a:t>
            </a:r>
          </a:p>
          <a:p>
            <a:pPr marL="457200" lvl="1" indent="0">
              <a:buNone/>
            </a:pPr>
            <a:r>
              <a:rPr lang="en-US" sz="2400" dirty="0">
                <a:solidFill>
                  <a:schemeClr val="bg1"/>
                </a:solidFill>
              </a:rPr>
              <a:t>DRAM Operation</a:t>
            </a:r>
          </a:p>
          <a:p>
            <a:pPr marL="457200" lvl="1" indent="0">
              <a:buNone/>
            </a:pPr>
            <a:r>
              <a:rPr lang="en-US" sz="2400" dirty="0">
                <a:solidFill>
                  <a:schemeClr val="bg1"/>
                </a:solidFill>
              </a:rPr>
              <a:t>Key Idea</a:t>
            </a:r>
          </a:p>
          <a:p>
            <a:pPr marL="0" indent="0">
              <a:buNone/>
            </a:pPr>
            <a:r>
              <a:rPr lang="en-US" sz="2800" b="1" dirty="0">
                <a:solidFill>
                  <a:schemeClr val="bg1"/>
                </a:solidFill>
              </a:rPr>
              <a:t>Prior Best DRAM PUF: DRAM Retention PUF</a:t>
            </a:r>
          </a:p>
          <a:p>
            <a:pPr marL="457200" lvl="1" indent="0">
              <a:buNone/>
            </a:pPr>
            <a:r>
              <a:rPr lang="en-US" sz="2400" dirty="0">
                <a:solidFill>
                  <a:schemeClr val="bg1"/>
                </a:solidFill>
              </a:rPr>
              <a:t>DRAM Cell Retention</a:t>
            </a:r>
          </a:p>
          <a:p>
            <a:pPr marL="457200" lvl="1" indent="0">
              <a:buNone/>
            </a:pPr>
            <a:r>
              <a:rPr lang="en-US" sz="2400" b="1" dirty="0">
                <a:solidFill>
                  <a:schemeClr val="bg1"/>
                </a:solidFill>
              </a:rPr>
              <a:t>Key Idea </a:t>
            </a:r>
          </a:p>
          <a:p>
            <a:pPr marL="457200" lvl="1" indent="0">
              <a:buNone/>
            </a:pPr>
            <a:r>
              <a:rPr lang="en-US" sz="2400" dirty="0">
                <a:solidFill>
                  <a:schemeClr val="bg1"/>
                </a:solidFill>
              </a:rPr>
              <a:t>Weaknesses</a:t>
            </a:r>
          </a:p>
          <a:p>
            <a:pPr marL="0" indent="0">
              <a:buNone/>
            </a:pPr>
            <a:r>
              <a:rPr lang="en-US" sz="2800" dirty="0">
                <a:solidFill>
                  <a:schemeClr val="bg1"/>
                </a:solidFill>
              </a:rPr>
              <a:t>Methodology</a:t>
            </a:r>
          </a:p>
          <a:p>
            <a:pPr marL="0" indent="0">
              <a:buNone/>
            </a:pPr>
            <a:r>
              <a:rPr lang="en-US" sz="2800" dirty="0">
                <a:solidFill>
                  <a:schemeClr val="bg1"/>
                </a:solidFill>
              </a:rPr>
              <a:t>Results</a:t>
            </a:r>
          </a:p>
          <a:p>
            <a:pPr marL="0" indent="0">
              <a:buNone/>
            </a:pPr>
            <a:r>
              <a:rPr lang="en-US" sz="2800" dirty="0">
                <a:solidFill>
                  <a:schemeClr val="bg1"/>
                </a:solidFill>
              </a:rPr>
              <a:t>Summary</a:t>
            </a:r>
          </a:p>
        </p:txBody>
      </p:sp>
    </p:spTree>
    <p:extLst>
      <p:ext uri="{BB962C8B-B14F-4D97-AF65-F5344CB8AC3E}">
        <p14:creationId xmlns:p14="http://schemas.microsoft.com/office/powerpoint/2010/main" val="2349730868"/>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 name="Content Placeholder 2"/>
          <p:cNvSpPr>
            <a:spLocks noGrp="1"/>
          </p:cNvSpPr>
          <p:nvPr>
            <p:ph idx="1"/>
          </p:nvPr>
        </p:nvSpPr>
        <p:spPr>
          <a:xfrm>
            <a:off x="249382" y="821579"/>
            <a:ext cx="8668576" cy="1517107"/>
          </a:xfrm>
        </p:spPr>
        <p:txBody>
          <a:bodyPr/>
          <a:lstStyle/>
          <a:p>
            <a:pPr marL="0" indent="0">
              <a:buNone/>
            </a:pPr>
            <a:r>
              <a:rPr lang="en-US" sz="3200" dirty="0"/>
              <a:t>Generate a </a:t>
            </a:r>
            <a:r>
              <a:rPr lang="en-US" sz="3200" b="1" dirty="0">
                <a:solidFill>
                  <a:schemeClr val="accent6"/>
                </a:solidFill>
              </a:rPr>
              <a:t>PUF response </a:t>
            </a:r>
            <a:r>
              <a:rPr lang="en-US" sz="3200" dirty="0"/>
              <a:t>with locations of cells in a </a:t>
            </a:r>
            <a:r>
              <a:rPr lang="en-US" sz="3200" b="1" dirty="0">
                <a:solidFill>
                  <a:schemeClr val="accent5"/>
                </a:solidFill>
              </a:rPr>
              <a:t>PUF memory segment </a:t>
            </a:r>
            <a:r>
              <a:rPr lang="en-US" sz="3200" dirty="0"/>
              <a:t>that </a:t>
            </a:r>
            <a:r>
              <a:rPr lang="en-US" sz="3200" b="1" dirty="0">
                <a:solidFill>
                  <a:srgbClr val="C00000"/>
                </a:solidFill>
              </a:rPr>
              <a:t>fail</a:t>
            </a:r>
            <a:r>
              <a:rPr lang="en-US" sz="3200" dirty="0">
                <a:solidFill>
                  <a:srgbClr val="C00000"/>
                </a:solidFill>
              </a:rPr>
              <a:t>                 </a:t>
            </a:r>
            <a:r>
              <a:rPr lang="en-US" sz="3200" dirty="0"/>
              <a:t>with a </a:t>
            </a:r>
            <a:r>
              <a:rPr lang="en-US" sz="3200" b="1" dirty="0">
                <a:solidFill>
                  <a:schemeClr val="accent6"/>
                </a:solidFill>
              </a:rPr>
              <a:t>refresh interval </a:t>
            </a:r>
            <a:r>
              <a:rPr lang="en-US" sz="3200" b="1" i="1" dirty="0">
                <a:solidFill>
                  <a:schemeClr val="accent6"/>
                </a:solidFill>
              </a:rPr>
              <a:t>N</a:t>
            </a:r>
            <a:endParaRPr lang="en-US" sz="3200" dirty="0"/>
          </a:p>
        </p:txBody>
      </p:sp>
      <p:sp>
        <p:nvSpPr>
          <p:cNvPr id="22" name="Title 1"/>
          <p:cNvSpPr txBox="1">
            <a:spLocks/>
          </p:cNvSpPr>
          <p:nvPr/>
        </p:nvSpPr>
        <p:spPr>
          <a:xfrm>
            <a:off x="152400" y="66419"/>
            <a:ext cx="8839200" cy="761999"/>
          </a:xfrm>
          <a:prstGeom prst="rect">
            <a:avLst/>
          </a:prstGeom>
        </p:spPr>
        <p:txBody>
          <a:bodyPr vert="horz" lIns="91440" tIns="45720" rIns="91440" bIns="4572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800" b="1" i="0" u="none" strike="noStrike" kern="1200" cap="none" spc="0" normalizeH="0" baseline="0" noProof="0" dirty="0">
                <a:ln>
                  <a:noFill/>
                </a:ln>
                <a:solidFill>
                  <a:prstClr val="black"/>
                </a:solidFill>
                <a:effectLst/>
                <a:uLnTx/>
                <a:uFillTx/>
                <a:latin typeface="Cambria" panose="02040503050406030204" pitchFamily="18" charset="0"/>
                <a:ea typeface="+mj-ea"/>
                <a:cs typeface="+mj-cs"/>
              </a:rPr>
              <a:t>Evaluating a DRAM Retention PUF</a:t>
            </a:r>
          </a:p>
        </p:txBody>
      </p:sp>
      <p:grpSp>
        <p:nvGrpSpPr>
          <p:cNvPr id="323" name="Group 322"/>
          <p:cNvGrpSpPr/>
          <p:nvPr/>
        </p:nvGrpSpPr>
        <p:grpSpPr>
          <a:xfrm>
            <a:off x="3675757" y="2423667"/>
            <a:ext cx="1905141" cy="2704047"/>
            <a:chOff x="3179064" y="1373122"/>
            <a:chExt cx="2560320" cy="3374108"/>
          </a:xfrm>
        </p:grpSpPr>
        <p:cxnSp>
          <p:nvCxnSpPr>
            <p:cNvPr id="337" name="Straight Connector 336"/>
            <p:cNvCxnSpPr/>
            <p:nvPr/>
          </p:nvCxnSpPr>
          <p:spPr>
            <a:xfrm flipH="1" flipV="1">
              <a:off x="4451604" y="1373122"/>
              <a:ext cx="7620" cy="3374108"/>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335" name="Straight Connector 334"/>
            <p:cNvCxnSpPr/>
            <p:nvPr/>
          </p:nvCxnSpPr>
          <p:spPr>
            <a:xfrm flipV="1">
              <a:off x="5099304" y="1373122"/>
              <a:ext cx="0" cy="3374108"/>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333" name="Straight Connector 332"/>
            <p:cNvCxnSpPr/>
            <p:nvPr/>
          </p:nvCxnSpPr>
          <p:spPr>
            <a:xfrm flipV="1">
              <a:off x="5739384" y="1373122"/>
              <a:ext cx="0" cy="3374108"/>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331" name="Straight Connector 330"/>
            <p:cNvCxnSpPr/>
            <p:nvPr/>
          </p:nvCxnSpPr>
          <p:spPr>
            <a:xfrm flipV="1">
              <a:off x="3819144" y="1373122"/>
              <a:ext cx="0" cy="3374108"/>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329" name="Straight Connector 328"/>
            <p:cNvCxnSpPr/>
            <p:nvPr/>
          </p:nvCxnSpPr>
          <p:spPr>
            <a:xfrm flipV="1">
              <a:off x="3179064" y="1373122"/>
              <a:ext cx="0" cy="3374108"/>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grpSp>
      <p:grpSp>
        <p:nvGrpSpPr>
          <p:cNvPr id="492" name="Group 491"/>
          <p:cNvGrpSpPr/>
          <p:nvPr/>
        </p:nvGrpSpPr>
        <p:grpSpPr>
          <a:xfrm rot="5400000">
            <a:off x="2634647" y="1023317"/>
            <a:ext cx="1733660" cy="5710862"/>
            <a:chOff x="3179064" y="1411842"/>
            <a:chExt cx="2163259" cy="4237406"/>
          </a:xfrm>
        </p:grpSpPr>
        <p:grpSp>
          <p:nvGrpSpPr>
            <p:cNvPr id="516" name="Group 515"/>
            <p:cNvGrpSpPr/>
            <p:nvPr/>
          </p:nvGrpSpPr>
          <p:grpSpPr>
            <a:xfrm>
              <a:off x="4640539" y="1411842"/>
              <a:ext cx="4" cy="4212468"/>
              <a:chOff x="3367999" y="1465184"/>
              <a:chExt cx="4" cy="4212468"/>
            </a:xfrm>
          </p:grpSpPr>
          <p:cxnSp>
            <p:nvCxnSpPr>
              <p:cNvPr id="526" name="Straight Connector 525"/>
              <p:cNvCxnSpPr/>
              <p:nvPr/>
            </p:nvCxnSpPr>
            <p:spPr>
              <a:xfrm rot="16200000">
                <a:off x="1387496" y="3697149"/>
                <a:ext cx="3961006" cy="0"/>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527" name="Straight Connector 526"/>
              <p:cNvCxnSpPr/>
              <p:nvPr/>
            </p:nvCxnSpPr>
            <p:spPr>
              <a:xfrm rot="16200000">
                <a:off x="3280373" y="1552814"/>
                <a:ext cx="175260" cy="0"/>
              </a:xfrm>
              <a:prstGeom prst="line">
                <a:avLst/>
              </a:prstGeom>
              <a:solidFill>
                <a:schemeClr val="tx1">
                  <a:lumMod val="65000"/>
                  <a:lumOff val="35000"/>
                </a:schemeClr>
              </a:solidFill>
              <a:ln w="38100" cap="rnd">
                <a:solidFill>
                  <a:schemeClr val="bg1">
                    <a:lumMod val="65000"/>
                  </a:schemeClr>
                </a:solidFill>
                <a:prstDash val="sysDot"/>
                <a:round/>
              </a:ln>
            </p:spPr>
            <p:style>
              <a:lnRef idx="1">
                <a:schemeClr val="accent1"/>
              </a:lnRef>
              <a:fillRef idx="0">
                <a:schemeClr val="accent1"/>
              </a:fillRef>
              <a:effectRef idx="0">
                <a:schemeClr val="accent1"/>
              </a:effectRef>
              <a:fontRef idx="minor">
                <a:schemeClr val="tx1"/>
              </a:fontRef>
            </p:style>
          </p:cxnSp>
        </p:grpSp>
        <p:grpSp>
          <p:nvGrpSpPr>
            <p:cNvPr id="517" name="Group 516"/>
            <p:cNvGrpSpPr/>
            <p:nvPr/>
          </p:nvGrpSpPr>
          <p:grpSpPr>
            <a:xfrm>
              <a:off x="5342321" y="1411842"/>
              <a:ext cx="2" cy="4237406"/>
              <a:chOff x="3422081" y="1465184"/>
              <a:chExt cx="2" cy="4237406"/>
            </a:xfrm>
          </p:grpSpPr>
          <p:cxnSp>
            <p:nvCxnSpPr>
              <p:cNvPr id="524" name="Straight Connector 523"/>
              <p:cNvCxnSpPr/>
              <p:nvPr/>
            </p:nvCxnSpPr>
            <p:spPr>
              <a:xfrm rot="16200000">
                <a:off x="1429108" y="3709617"/>
                <a:ext cx="3985946" cy="0"/>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525" name="Straight Connector 524"/>
              <p:cNvCxnSpPr/>
              <p:nvPr/>
            </p:nvCxnSpPr>
            <p:spPr>
              <a:xfrm rot="16200000">
                <a:off x="3334453" y="1552814"/>
                <a:ext cx="175259" cy="0"/>
              </a:xfrm>
              <a:prstGeom prst="line">
                <a:avLst/>
              </a:prstGeom>
              <a:solidFill>
                <a:schemeClr val="tx1">
                  <a:lumMod val="65000"/>
                  <a:lumOff val="35000"/>
                </a:schemeClr>
              </a:solidFill>
              <a:ln w="38100" cap="rnd">
                <a:solidFill>
                  <a:schemeClr val="bg1">
                    <a:lumMod val="65000"/>
                  </a:schemeClr>
                </a:solidFill>
                <a:prstDash val="sysDot"/>
                <a:round/>
              </a:ln>
            </p:spPr>
            <p:style>
              <a:lnRef idx="1">
                <a:schemeClr val="accent1"/>
              </a:lnRef>
              <a:fillRef idx="0">
                <a:schemeClr val="accent1"/>
              </a:fillRef>
              <a:effectRef idx="0">
                <a:schemeClr val="accent1"/>
              </a:effectRef>
              <a:fontRef idx="minor">
                <a:schemeClr val="tx1"/>
              </a:fontRef>
            </p:style>
          </p:cxnSp>
        </p:grpSp>
        <p:grpSp>
          <p:nvGrpSpPr>
            <p:cNvPr id="518" name="Group 517"/>
            <p:cNvGrpSpPr/>
            <p:nvPr/>
          </p:nvGrpSpPr>
          <p:grpSpPr>
            <a:xfrm>
              <a:off x="3927988" y="1411842"/>
              <a:ext cx="2" cy="4212468"/>
              <a:chOff x="3287908" y="1465184"/>
              <a:chExt cx="2" cy="4212468"/>
            </a:xfrm>
          </p:grpSpPr>
          <p:cxnSp>
            <p:nvCxnSpPr>
              <p:cNvPr id="522" name="Straight Connector 521"/>
              <p:cNvCxnSpPr/>
              <p:nvPr/>
            </p:nvCxnSpPr>
            <p:spPr>
              <a:xfrm rot="16200000">
                <a:off x="1307404" y="3697148"/>
                <a:ext cx="3961008" cy="0"/>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523" name="Straight Connector 522"/>
              <p:cNvCxnSpPr/>
              <p:nvPr/>
            </p:nvCxnSpPr>
            <p:spPr>
              <a:xfrm rot="16200000">
                <a:off x="3200280" y="1552814"/>
                <a:ext cx="175260" cy="0"/>
              </a:xfrm>
              <a:prstGeom prst="line">
                <a:avLst/>
              </a:prstGeom>
              <a:solidFill>
                <a:schemeClr val="tx1">
                  <a:lumMod val="65000"/>
                  <a:lumOff val="35000"/>
                </a:schemeClr>
              </a:solidFill>
              <a:ln w="38100" cap="rnd">
                <a:solidFill>
                  <a:schemeClr val="bg1">
                    <a:lumMod val="65000"/>
                  </a:schemeClr>
                </a:solidFill>
                <a:prstDash val="sysDot"/>
                <a:round/>
              </a:ln>
            </p:spPr>
            <p:style>
              <a:lnRef idx="1">
                <a:schemeClr val="accent1"/>
              </a:lnRef>
              <a:fillRef idx="0">
                <a:schemeClr val="accent1"/>
              </a:fillRef>
              <a:effectRef idx="0">
                <a:schemeClr val="accent1"/>
              </a:effectRef>
              <a:fontRef idx="minor">
                <a:schemeClr val="tx1"/>
              </a:fontRef>
            </p:style>
          </p:cxnSp>
        </p:grpSp>
        <p:grpSp>
          <p:nvGrpSpPr>
            <p:cNvPr id="519" name="Group 518"/>
            <p:cNvGrpSpPr/>
            <p:nvPr/>
          </p:nvGrpSpPr>
          <p:grpSpPr>
            <a:xfrm>
              <a:off x="3179064" y="1411842"/>
              <a:ext cx="2" cy="4212468"/>
              <a:chOff x="3179064" y="1465184"/>
              <a:chExt cx="2" cy="4212468"/>
            </a:xfrm>
          </p:grpSpPr>
          <p:cxnSp>
            <p:nvCxnSpPr>
              <p:cNvPr id="520" name="Straight Connector 519"/>
              <p:cNvCxnSpPr/>
              <p:nvPr/>
            </p:nvCxnSpPr>
            <p:spPr>
              <a:xfrm rot="16200000">
                <a:off x="1198560" y="3697149"/>
                <a:ext cx="3961007" cy="0"/>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521" name="Straight Connector 520"/>
              <p:cNvCxnSpPr/>
              <p:nvPr/>
            </p:nvCxnSpPr>
            <p:spPr>
              <a:xfrm rot="16200000">
                <a:off x="3091436" y="1552814"/>
                <a:ext cx="175260" cy="0"/>
              </a:xfrm>
              <a:prstGeom prst="line">
                <a:avLst/>
              </a:prstGeom>
              <a:solidFill>
                <a:schemeClr val="tx1">
                  <a:lumMod val="65000"/>
                  <a:lumOff val="35000"/>
                </a:schemeClr>
              </a:solidFill>
              <a:ln w="38100" cap="rnd">
                <a:solidFill>
                  <a:schemeClr val="bg1">
                    <a:lumMod val="65000"/>
                  </a:schemeClr>
                </a:solidFill>
                <a:prstDash val="sysDot"/>
                <a:round/>
              </a:ln>
            </p:spPr>
            <p:style>
              <a:lnRef idx="1">
                <a:schemeClr val="accent1"/>
              </a:lnRef>
              <a:fillRef idx="0">
                <a:schemeClr val="accent1"/>
              </a:fillRef>
              <a:effectRef idx="0">
                <a:schemeClr val="accent1"/>
              </a:effectRef>
              <a:fontRef idx="minor">
                <a:schemeClr val="tx1"/>
              </a:fontRef>
            </p:style>
          </p:cxnSp>
        </p:grpSp>
      </p:grpSp>
      <p:cxnSp>
        <p:nvCxnSpPr>
          <p:cNvPr id="514" name="Straight Connector 513"/>
          <p:cNvCxnSpPr>
            <a:stCxn id="498" idx="0"/>
          </p:cNvCxnSpPr>
          <p:nvPr/>
        </p:nvCxnSpPr>
        <p:spPr>
          <a:xfrm flipH="1" flipV="1">
            <a:off x="1764424" y="2410578"/>
            <a:ext cx="5670" cy="2704047"/>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512" name="Straight Connector 511"/>
          <p:cNvCxnSpPr/>
          <p:nvPr/>
        </p:nvCxnSpPr>
        <p:spPr>
          <a:xfrm flipV="1">
            <a:off x="2724463" y="2432076"/>
            <a:ext cx="0" cy="2704047"/>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510" name="Straight Connector 509"/>
          <p:cNvCxnSpPr/>
          <p:nvPr/>
        </p:nvCxnSpPr>
        <p:spPr>
          <a:xfrm flipV="1">
            <a:off x="2255739" y="2423667"/>
            <a:ext cx="0" cy="2704047"/>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508" name="Straight Connector 507"/>
          <p:cNvCxnSpPr/>
          <p:nvPr/>
        </p:nvCxnSpPr>
        <p:spPr>
          <a:xfrm flipV="1">
            <a:off x="1290559" y="2423667"/>
            <a:ext cx="0" cy="2704047"/>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506" name="Straight Connector 505"/>
          <p:cNvCxnSpPr/>
          <p:nvPr/>
        </p:nvCxnSpPr>
        <p:spPr>
          <a:xfrm flipV="1">
            <a:off x="3188541" y="2432076"/>
            <a:ext cx="0" cy="2704047"/>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grpSp>
        <p:nvGrpSpPr>
          <p:cNvPr id="494" name="Group 493"/>
          <p:cNvGrpSpPr/>
          <p:nvPr/>
        </p:nvGrpSpPr>
        <p:grpSpPr>
          <a:xfrm>
            <a:off x="1046274" y="5127714"/>
            <a:ext cx="2381426" cy="316503"/>
            <a:chOff x="2223532" y="4533556"/>
            <a:chExt cx="3200400" cy="394932"/>
          </a:xfrm>
        </p:grpSpPr>
        <p:sp>
          <p:nvSpPr>
            <p:cNvPr id="496" name="Rounded Rectangle 495"/>
            <p:cNvSpPr/>
            <p:nvPr/>
          </p:nvSpPr>
          <p:spPr>
            <a:xfrm>
              <a:off x="222353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497" name="Rounded Rectangle 496"/>
            <p:cNvSpPr/>
            <p:nvPr/>
          </p:nvSpPr>
          <p:spPr>
            <a:xfrm>
              <a:off x="286361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endParaRPr kumimoji="0" lang="en-US" sz="24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sp>
          <p:nvSpPr>
            <p:cNvPr id="498" name="Rounded Rectangle 497"/>
            <p:cNvSpPr/>
            <p:nvPr/>
          </p:nvSpPr>
          <p:spPr>
            <a:xfrm>
              <a:off x="350369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endParaRPr kumimoji="0" lang="en-US" sz="24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sp>
          <p:nvSpPr>
            <p:cNvPr id="499" name="Rounded Rectangle 498"/>
            <p:cNvSpPr/>
            <p:nvPr/>
          </p:nvSpPr>
          <p:spPr>
            <a:xfrm>
              <a:off x="414377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endParaRPr kumimoji="0" lang="en-US" sz="24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sp>
          <p:nvSpPr>
            <p:cNvPr id="500" name="Rounded Rectangle 499"/>
            <p:cNvSpPr/>
            <p:nvPr/>
          </p:nvSpPr>
          <p:spPr>
            <a:xfrm>
              <a:off x="478385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endParaRPr kumimoji="0" lang="en-US" sz="24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grpSp>
      <p:sp>
        <p:nvSpPr>
          <p:cNvPr id="495" name="Rounded Rectangle 494"/>
          <p:cNvSpPr/>
          <p:nvPr/>
        </p:nvSpPr>
        <p:spPr>
          <a:xfrm>
            <a:off x="366364" y="2747222"/>
            <a:ext cx="383855" cy="2265404"/>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Row Decoder</a:t>
            </a:r>
          </a:p>
        </p:txBody>
      </p:sp>
      <p:sp>
        <p:nvSpPr>
          <p:cNvPr id="542" name="Oval 541"/>
          <p:cNvSpPr/>
          <p:nvPr/>
        </p:nvSpPr>
        <p:spPr>
          <a:xfrm>
            <a:off x="1048803" y="2746103"/>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3" name="Oval 542"/>
          <p:cNvSpPr/>
          <p:nvPr/>
        </p:nvSpPr>
        <p:spPr>
          <a:xfrm>
            <a:off x="1525088" y="2746103"/>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4" name="Oval 543"/>
          <p:cNvSpPr/>
          <p:nvPr/>
        </p:nvSpPr>
        <p:spPr>
          <a:xfrm>
            <a:off x="2001373" y="2746103"/>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5" name="Oval 544"/>
          <p:cNvSpPr/>
          <p:nvPr/>
        </p:nvSpPr>
        <p:spPr>
          <a:xfrm>
            <a:off x="2477659" y="2746103"/>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6" name="Oval 545"/>
          <p:cNvSpPr/>
          <p:nvPr/>
        </p:nvSpPr>
        <p:spPr>
          <a:xfrm>
            <a:off x="2953944" y="2746103"/>
            <a:ext cx="476285" cy="512967"/>
          </a:xfrm>
          <a:prstGeom prst="ellipse">
            <a:avLst/>
          </a:prstGeom>
          <a:solidFill>
            <a:srgbClr val="C00000"/>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3" name="Chord 552"/>
          <p:cNvSpPr/>
          <p:nvPr/>
        </p:nvSpPr>
        <p:spPr>
          <a:xfrm>
            <a:off x="1048803" y="2746102"/>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4" name="Chord 553"/>
          <p:cNvSpPr/>
          <p:nvPr/>
        </p:nvSpPr>
        <p:spPr>
          <a:xfrm>
            <a:off x="1525088" y="2746102"/>
            <a:ext cx="476285" cy="512967"/>
          </a:xfrm>
          <a:prstGeom prst="chord">
            <a:avLst>
              <a:gd name="adj1" fmla="val 12747321"/>
              <a:gd name="adj2" fmla="val 1965980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5" name="Chord 554"/>
          <p:cNvSpPr/>
          <p:nvPr/>
        </p:nvSpPr>
        <p:spPr>
          <a:xfrm>
            <a:off x="2001373" y="2746102"/>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6" name="Chord 555"/>
          <p:cNvSpPr/>
          <p:nvPr/>
        </p:nvSpPr>
        <p:spPr>
          <a:xfrm>
            <a:off x="2477658" y="2746102"/>
            <a:ext cx="476285" cy="512967"/>
          </a:xfrm>
          <a:prstGeom prst="chord">
            <a:avLst>
              <a:gd name="adj1" fmla="val 12350173"/>
              <a:gd name="adj2" fmla="val 200350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7" name="Chord 556"/>
          <p:cNvSpPr/>
          <p:nvPr/>
        </p:nvSpPr>
        <p:spPr>
          <a:xfrm>
            <a:off x="2953944" y="2746102"/>
            <a:ext cx="476285" cy="512967"/>
          </a:xfrm>
          <a:prstGeom prst="chord">
            <a:avLst>
              <a:gd name="adj1" fmla="val 11541880"/>
              <a:gd name="adj2" fmla="val 20869922"/>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0" name="Oval 559"/>
          <p:cNvSpPr/>
          <p:nvPr/>
        </p:nvSpPr>
        <p:spPr>
          <a:xfrm>
            <a:off x="1525823" y="2745625"/>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1" name="Oval 560"/>
          <p:cNvSpPr/>
          <p:nvPr/>
        </p:nvSpPr>
        <p:spPr>
          <a:xfrm>
            <a:off x="2002108" y="2745625"/>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2" name="Oval 561"/>
          <p:cNvSpPr/>
          <p:nvPr/>
        </p:nvSpPr>
        <p:spPr>
          <a:xfrm>
            <a:off x="2478394" y="2745625"/>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3" name="Oval 562"/>
          <p:cNvSpPr/>
          <p:nvPr/>
        </p:nvSpPr>
        <p:spPr>
          <a:xfrm>
            <a:off x="2954679" y="2745625"/>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4" name="Content Placeholder 3"/>
          <p:cNvSpPr txBox="1">
            <a:spLocks/>
          </p:cNvSpPr>
          <p:nvPr/>
        </p:nvSpPr>
        <p:spPr>
          <a:xfrm>
            <a:off x="6271636" y="4026679"/>
            <a:ext cx="1908747" cy="70814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Fails with refresh interval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N</a:t>
            </a:r>
          </a:p>
        </p:txBody>
      </p:sp>
      <p:cxnSp>
        <p:nvCxnSpPr>
          <p:cNvPr id="205" name="Straight Arrow Connector 204"/>
          <p:cNvCxnSpPr/>
          <p:nvPr/>
        </p:nvCxnSpPr>
        <p:spPr>
          <a:xfrm flipH="1" flipV="1">
            <a:off x="5925504" y="4253638"/>
            <a:ext cx="662628" cy="149518"/>
          </a:xfrm>
          <a:prstGeom prst="straightConnector1">
            <a:avLst/>
          </a:prstGeom>
          <a:ln w="76200">
            <a:solidFill>
              <a:srgbClr val="C00000"/>
            </a:solidFill>
            <a:tailEnd type="triangle"/>
          </a:ln>
        </p:spPr>
        <p:style>
          <a:lnRef idx="1">
            <a:schemeClr val="dk1"/>
          </a:lnRef>
          <a:fillRef idx="0">
            <a:schemeClr val="dk1"/>
          </a:fillRef>
          <a:effectRef idx="0">
            <a:schemeClr val="dk1"/>
          </a:effectRef>
          <a:fontRef idx="minor">
            <a:schemeClr val="tx1"/>
          </a:fontRef>
        </p:style>
      </p:cxnSp>
      <p:sp>
        <p:nvSpPr>
          <p:cNvPr id="207" name="Content Placeholder 3"/>
          <p:cNvSpPr txBox="1">
            <a:spLocks/>
          </p:cNvSpPr>
          <p:nvPr/>
        </p:nvSpPr>
        <p:spPr>
          <a:xfrm>
            <a:off x="6503652" y="2011527"/>
            <a:ext cx="2151006" cy="105900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Can handle a longer refresh interval</a:t>
            </a:r>
          </a:p>
        </p:txBody>
      </p:sp>
      <p:cxnSp>
        <p:nvCxnSpPr>
          <p:cNvPr id="208" name="Straight Arrow Connector 207"/>
          <p:cNvCxnSpPr>
            <a:stCxn id="207" idx="1"/>
          </p:cNvCxnSpPr>
          <p:nvPr/>
        </p:nvCxnSpPr>
        <p:spPr>
          <a:xfrm flipH="1">
            <a:off x="5925504" y="2541028"/>
            <a:ext cx="578148" cy="284603"/>
          </a:xfrm>
          <a:prstGeom prst="straightConnector1">
            <a:avLst/>
          </a:prstGeom>
          <a:ln w="76200">
            <a:solidFill>
              <a:schemeClr val="accent6">
                <a:lumMod val="75000"/>
              </a:schemeClr>
            </a:solidFill>
            <a:tailEnd type="triangle"/>
          </a:ln>
        </p:spPr>
        <p:style>
          <a:lnRef idx="1">
            <a:schemeClr val="dk1"/>
          </a:lnRef>
          <a:fillRef idx="0">
            <a:schemeClr val="dk1"/>
          </a:fillRef>
          <a:effectRef idx="0">
            <a:schemeClr val="dk1"/>
          </a:effectRef>
          <a:fontRef idx="minor">
            <a:schemeClr val="tx1"/>
          </a:fontRef>
        </p:style>
      </p:cxnSp>
      <p:grpSp>
        <p:nvGrpSpPr>
          <p:cNvPr id="317" name="Group 316"/>
          <p:cNvGrpSpPr/>
          <p:nvPr/>
        </p:nvGrpSpPr>
        <p:grpSpPr>
          <a:xfrm>
            <a:off x="3416314" y="5136123"/>
            <a:ext cx="2381426" cy="316503"/>
            <a:chOff x="2223532" y="4533556"/>
            <a:chExt cx="3200400" cy="394932"/>
          </a:xfrm>
        </p:grpSpPr>
        <p:sp>
          <p:nvSpPr>
            <p:cNvPr id="318" name="Rounded Rectangle 317"/>
            <p:cNvSpPr/>
            <p:nvPr/>
          </p:nvSpPr>
          <p:spPr>
            <a:xfrm>
              <a:off x="222353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endParaRPr kumimoji="0" lang="en-US" sz="24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sp>
          <p:nvSpPr>
            <p:cNvPr id="319" name="Rounded Rectangle 318"/>
            <p:cNvSpPr/>
            <p:nvPr/>
          </p:nvSpPr>
          <p:spPr>
            <a:xfrm>
              <a:off x="286361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endParaRPr kumimoji="0" lang="en-US" sz="24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sp>
          <p:nvSpPr>
            <p:cNvPr id="320" name="Rounded Rectangle 319"/>
            <p:cNvSpPr/>
            <p:nvPr/>
          </p:nvSpPr>
          <p:spPr>
            <a:xfrm>
              <a:off x="350369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endParaRPr kumimoji="0" lang="en-US" sz="24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sp>
          <p:nvSpPr>
            <p:cNvPr id="321" name="Rounded Rectangle 320"/>
            <p:cNvSpPr/>
            <p:nvPr/>
          </p:nvSpPr>
          <p:spPr>
            <a:xfrm>
              <a:off x="414377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322" name="Rounded Rectangle 321"/>
            <p:cNvSpPr/>
            <p:nvPr/>
          </p:nvSpPr>
          <p:spPr>
            <a:xfrm>
              <a:off x="478385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grpSp>
      <p:sp>
        <p:nvSpPr>
          <p:cNvPr id="6" name="TextBox 5"/>
          <p:cNvSpPr txBox="1"/>
          <p:nvPr/>
        </p:nvSpPr>
        <p:spPr>
          <a:xfrm>
            <a:off x="466344" y="5545118"/>
            <a:ext cx="8451613"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The pattern of retention failures across a segment of DRAM is </a:t>
            </a:r>
            <a:r>
              <a:rPr kumimoji="0" lang="en-US" sz="2800" b="1" i="0" u="none" strike="noStrike" kern="1200" cap="none" spc="0" normalizeH="0" baseline="0" noProof="0" dirty="0">
                <a:ln>
                  <a:noFill/>
                </a:ln>
                <a:solidFill>
                  <a:srgbClr val="70AD47"/>
                </a:solidFill>
                <a:effectLst/>
                <a:uLnTx/>
                <a:uFillTx/>
                <a:latin typeface="Calibri" panose="020F0502020204030204"/>
                <a:ea typeface="+mn-ea"/>
                <a:cs typeface="+mn-cs"/>
              </a:rPr>
              <a:t>unique</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to the device</a:t>
            </a:r>
          </a:p>
        </p:txBody>
      </p:sp>
      <p:sp>
        <p:nvSpPr>
          <p:cNvPr id="559" name="Oval 558"/>
          <p:cNvSpPr/>
          <p:nvPr/>
        </p:nvSpPr>
        <p:spPr>
          <a:xfrm>
            <a:off x="1049538" y="2745625"/>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0" name="Oval 349"/>
          <p:cNvSpPr/>
          <p:nvPr/>
        </p:nvSpPr>
        <p:spPr>
          <a:xfrm>
            <a:off x="1527256" y="3322672"/>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1" name="Chord 350"/>
          <p:cNvSpPr/>
          <p:nvPr/>
        </p:nvSpPr>
        <p:spPr>
          <a:xfrm>
            <a:off x="1527256" y="3322671"/>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2" name="Oval 351"/>
          <p:cNvSpPr/>
          <p:nvPr/>
        </p:nvSpPr>
        <p:spPr>
          <a:xfrm>
            <a:off x="1527991" y="3322194"/>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4" name="Oval 353"/>
          <p:cNvSpPr/>
          <p:nvPr/>
        </p:nvSpPr>
        <p:spPr>
          <a:xfrm>
            <a:off x="3907493" y="3341295"/>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5" name="Chord 354"/>
          <p:cNvSpPr/>
          <p:nvPr/>
        </p:nvSpPr>
        <p:spPr>
          <a:xfrm>
            <a:off x="3907493" y="3341294"/>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6" name="Oval 355"/>
          <p:cNvSpPr/>
          <p:nvPr/>
        </p:nvSpPr>
        <p:spPr>
          <a:xfrm>
            <a:off x="3908228" y="3340817"/>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8" name="Oval 357"/>
          <p:cNvSpPr/>
          <p:nvPr/>
        </p:nvSpPr>
        <p:spPr>
          <a:xfrm>
            <a:off x="4873153" y="4537604"/>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9" name="Chord 358"/>
          <p:cNvSpPr/>
          <p:nvPr/>
        </p:nvSpPr>
        <p:spPr>
          <a:xfrm>
            <a:off x="4873153" y="4537603"/>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0" name="Oval 359"/>
          <p:cNvSpPr/>
          <p:nvPr/>
        </p:nvSpPr>
        <p:spPr>
          <a:xfrm>
            <a:off x="4873888" y="4537126"/>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2" name="Oval 361"/>
          <p:cNvSpPr/>
          <p:nvPr/>
        </p:nvSpPr>
        <p:spPr>
          <a:xfrm>
            <a:off x="2498772" y="4498202"/>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3" name="Chord 362"/>
          <p:cNvSpPr/>
          <p:nvPr/>
        </p:nvSpPr>
        <p:spPr>
          <a:xfrm>
            <a:off x="2498772" y="4498201"/>
            <a:ext cx="476285" cy="512967"/>
          </a:xfrm>
          <a:prstGeom prst="chord">
            <a:avLst>
              <a:gd name="adj1" fmla="val 11424034"/>
              <a:gd name="adj2" fmla="val 20947182"/>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4" name="Oval 363"/>
          <p:cNvSpPr/>
          <p:nvPr/>
        </p:nvSpPr>
        <p:spPr>
          <a:xfrm>
            <a:off x="2499507" y="4497724"/>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6" name="Oval 365"/>
          <p:cNvSpPr/>
          <p:nvPr/>
        </p:nvSpPr>
        <p:spPr>
          <a:xfrm>
            <a:off x="1057598" y="4494391"/>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7" name="Chord 366"/>
          <p:cNvSpPr/>
          <p:nvPr/>
        </p:nvSpPr>
        <p:spPr>
          <a:xfrm>
            <a:off x="1057598" y="4494390"/>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8" name="Oval 367"/>
          <p:cNvSpPr/>
          <p:nvPr/>
        </p:nvSpPr>
        <p:spPr>
          <a:xfrm>
            <a:off x="1058333" y="4493913"/>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0" name="Oval 369"/>
          <p:cNvSpPr/>
          <p:nvPr/>
        </p:nvSpPr>
        <p:spPr>
          <a:xfrm>
            <a:off x="1065013" y="3899627"/>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1" name="Chord 370"/>
          <p:cNvSpPr/>
          <p:nvPr/>
        </p:nvSpPr>
        <p:spPr>
          <a:xfrm>
            <a:off x="1065013" y="3899626"/>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2" name="Oval 371"/>
          <p:cNvSpPr/>
          <p:nvPr/>
        </p:nvSpPr>
        <p:spPr>
          <a:xfrm>
            <a:off x="1065748" y="3899149"/>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4" name="Oval 373"/>
          <p:cNvSpPr/>
          <p:nvPr/>
        </p:nvSpPr>
        <p:spPr>
          <a:xfrm>
            <a:off x="3430559" y="3914554"/>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5" name="Chord 374"/>
          <p:cNvSpPr/>
          <p:nvPr/>
        </p:nvSpPr>
        <p:spPr>
          <a:xfrm>
            <a:off x="3430559" y="3914553"/>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6" name="Oval 375"/>
          <p:cNvSpPr/>
          <p:nvPr/>
        </p:nvSpPr>
        <p:spPr>
          <a:xfrm>
            <a:off x="3431294" y="3914076"/>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8" name="Oval 377"/>
          <p:cNvSpPr/>
          <p:nvPr/>
        </p:nvSpPr>
        <p:spPr>
          <a:xfrm>
            <a:off x="3906843" y="3904932"/>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9" name="Chord 378"/>
          <p:cNvSpPr/>
          <p:nvPr/>
        </p:nvSpPr>
        <p:spPr>
          <a:xfrm>
            <a:off x="3906843" y="3904931"/>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0" name="Oval 379"/>
          <p:cNvSpPr/>
          <p:nvPr/>
        </p:nvSpPr>
        <p:spPr>
          <a:xfrm>
            <a:off x="3907578" y="3904454"/>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2" name="Oval 381"/>
          <p:cNvSpPr/>
          <p:nvPr/>
        </p:nvSpPr>
        <p:spPr>
          <a:xfrm>
            <a:off x="2498772" y="3922123"/>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3" name="Chord 382"/>
          <p:cNvSpPr/>
          <p:nvPr/>
        </p:nvSpPr>
        <p:spPr>
          <a:xfrm>
            <a:off x="2498772" y="3922122"/>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4" name="Oval 383"/>
          <p:cNvSpPr/>
          <p:nvPr/>
        </p:nvSpPr>
        <p:spPr>
          <a:xfrm>
            <a:off x="2499507" y="3921645"/>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6" name="Oval 105"/>
          <p:cNvSpPr/>
          <p:nvPr/>
        </p:nvSpPr>
        <p:spPr>
          <a:xfrm>
            <a:off x="3435864" y="2751509"/>
            <a:ext cx="476285" cy="512967"/>
          </a:xfrm>
          <a:prstGeom prst="ellipse">
            <a:avLst/>
          </a:prstGeom>
          <a:solidFill>
            <a:srgbClr val="C00000"/>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7" name="Chord 106"/>
          <p:cNvSpPr/>
          <p:nvPr/>
        </p:nvSpPr>
        <p:spPr>
          <a:xfrm>
            <a:off x="3435864" y="2751508"/>
            <a:ext cx="476285" cy="512967"/>
          </a:xfrm>
          <a:prstGeom prst="chord">
            <a:avLst>
              <a:gd name="adj1" fmla="val 10745381"/>
              <a:gd name="adj2" fmla="val 66455"/>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8" name="Oval 107"/>
          <p:cNvSpPr/>
          <p:nvPr/>
        </p:nvSpPr>
        <p:spPr>
          <a:xfrm>
            <a:off x="3436599" y="2751031"/>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0" name="Oval 109"/>
          <p:cNvSpPr/>
          <p:nvPr/>
        </p:nvSpPr>
        <p:spPr>
          <a:xfrm>
            <a:off x="4385014" y="3342112"/>
            <a:ext cx="476285" cy="512967"/>
          </a:xfrm>
          <a:prstGeom prst="ellipse">
            <a:avLst/>
          </a:prstGeom>
          <a:solidFill>
            <a:srgbClr val="C00000"/>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1" name="Chord 110"/>
          <p:cNvSpPr/>
          <p:nvPr/>
        </p:nvSpPr>
        <p:spPr>
          <a:xfrm>
            <a:off x="4385014" y="3342111"/>
            <a:ext cx="476285" cy="512967"/>
          </a:xfrm>
          <a:prstGeom prst="chord">
            <a:avLst>
              <a:gd name="adj1" fmla="val 10745381"/>
              <a:gd name="adj2" fmla="val 66455"/>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2" name="Oval 111"/>
          <p:cNvSpPr/>
          <p:nvPr/>
        </p:nvSpPr>
        <p:spPr>
          <a:xfrm>
            <a:off x="4385749" y="3341634"/>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4" name="Oval 113"/>
          <p:cNvSpPr/>
          <p:nvPr/>
        </p:nvSpPr>
        <p:spPr>
          <a:xfrm>
            <a:off x="1537696" y="3896744"/>
            <a:ext cx="476285" cy="512967"/>
          </a:xfrm>
          <a:prstGeom prst="ellipse">
            <a:avLst/>
          </a:prstGeom>
          <a:solidFill>
            <a:srgbClr val="C00000"/>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5" name="Chord 114"/>
          <p:cNvSpPr/>
          <p:nvPr/>
        </p:nvSpPr>
        <p:spPr>
          <a:xfrm>
            <a:off x="1537696" y="3896743"/>
            <a:ext cx="476285" cy="512967"/>
          </a:xfrm>
          <a:prstGeom prst="chord">
            <a:avLst>
              <a:gd name="adj1" fmla="val 10745381"/>
              <a:gd name="adj2" fmla="val 66455"/>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6" name="Oval 115"/>
          <p:cNvSpPr/>
          <p:nvPr/>
        </p:nvSpPr>
        <p:spPr>
          <a:xfrm>
            <a:off x="1538431" y="3896266"/>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8" name="Oval 117"/>
          <p:cNvSpPr/>
          <p:nvPr/>
        </p:nvSpPr>
        <p:spPr>
          <a:xfrm>
            <a:off x="3903420" y="4496405"/>
            <a:ext cx="476285" cy="512967"/>
          </a:xfrm>
          <a:prstGeom prst="ellipse">
            <a:avLst/>
          </a:prstGeom>
          <a:solidFill>
            <a:srgbClr val="C00000"/>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9" name="Chord 118"/>
          <p:cNvSpPr/>
          <p:nvPr/>
        </p:nvSpPr>
        <p:spPr>
          <a:xfrm>
            <a:off x="3903420" y="4496404"/>
            <a:ext cx="476285" cy="512967"/>
          </a:xfrm>
          <a:prstGeom prst="chord">
            <a:avLst>
              <a:gd name="adj1" fmla="val 10745381"/>
              <a:gd name="adj2" fmla="val 66455"/>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0" name="Oval 119"/>
          <p:cNvSpPr/>
          <p:nvPr/>
        </p:nvSpPr>
        <p:spPr>
          <a:xfrm>
            <a:off x="3904155" y="4495927"/>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2" name="Oval 121"/>
          <p:cNvSpPr/>
          <p:nvPr/>
        </p:nvSpPr>
        <p:spPr>
          <a:xfrm>
            <a:off x="2014971" y="4492917"/>
            <a:ext cx="476285" cy="512967"/>
          </a:xfrm>
          <a:prstGeom prst="ellipse">
            <a:avLst/>
          </a:prstGeom>
          <a:solidFill>
            <a:srgbClr val="C00000"/>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3" name="Chord 122"/>
          <p:cNvSpPr/>
          <p:nvPr/>
        </p:nvSpPr>
        <p:spPr>
          <a:xfrm>
            <a:off x="2014971" y="4492916"/>
            <a:ext cx="476285" cy="512967"/>
          </a:xfrm>
          <a:prstGeom prst="chord">
            <a:avLst>
              <a:gd name="adj1" fmla="val 10745381"/>
              <a:gd name="adj2" fmla="val 66455"/>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4" name="Oval 123"/>
          <p:cNvSpPr/>
          <p:nvPr/>
        </p:nvSpPr>
        <p:spPr>
          <a:xfrm>
            <a:off x="2015706" y="4492439"/>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6" name="Oval 125"/>
          <p:cNvSpPr/>
          <p:nvPr/>
        </p:nvSpPr>
        <p:spPr>
          <a:xfrm>
            <a:off x="5352152" y="3928571"/>
            <a:ext cx="476285" cy="512967"/>
          </a:xfrm>
          <a:prstGeom prst="ellipse">
            <a:avLst/>
          </a:prstGeom>
          <a:solidFill>
            <a:srgbClr val="C00000"/>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7" name="Chord 126"/>
          <p:cNvSpPr/>
          <p:nvPr/>
        </p:nvSpPr>
        <p:spPr>
          <a:xfrm>
            <a:off x="5352152" y="3928570"/>
            <a:ext cx="476285" cy="512967"/>
          </a:xfrm>
          <a:prstGeom prst="chord">
            <a:avLst>
              <a:gd name="adj1" fmla="val 10745381"/>
              <a:gd name="adj2" fmla="val 66455"/>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8" name="Oval 127"/>
          <p:cNvSpPr/>
          <p:nvPr/>
        </p:nvSpPr>
        <p:spPr>
          <a:xfrm>
            <a:off x="5352887" y="3928093"/>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0" name="Oval 129"/>
          <p:cNvSpPr/>
          <p:nvPr/>
        </p:nvSpPr>
        <p:spPr>
          <a:xfrm>
            <a:off x="4881780" y="3345216"/>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1" name="Chord 130"/>
          <p:cNvSpPr/>
          <p:nvPr/>
        </p:nvSpPr>
        <p:spPr>
          <a:xfrm>
            <a:off x="4881780" y="3345215"/>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2" name="Oval 131"/>
          <p:cNvSpPr/>
          <p:nvPr/>
        </p:nvSpPr>
        <p:spPr>
          <a:xfrm>
            <a:off x="4882515" y="3344738"/>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4" name="Oval 133"/>
          <p:cNvSpPr/>
          <p:nvPr/>
        </p:nvSpPr>
        <p:spPr>
          <a:xfrm>
            <a:off x="5346458" y="2748247"/>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5" name="Chord 134"/>
          <p:cNvSpPr/>
          <p:nvPr/>
        </p:nvSpPr>
        <p:spPr>
          <a:xfrm>
            <a:off x="5346458" y="2748246"/>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6" name="Oval 135"/>
          <p:cNvSpPr/>
          <p:nvPr/>
        </p:nvSpPr>
        <p:spPr>
          <a:xfrm>
            <a:off x="5347193" y="2747769"/>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8" name="Oval 137"/>
          <p:cNvSpPr/>
          <p:nvPr/>
        </p:nvSpPr>
        <p:spPr>
          <a:xfrm>
            <a:off x="1540664" y="4500947"/>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9" name="Chord 138"/>
          <p:cNvSpPr/>
          <p:nvPr/>
        </p:nvSpPr>
        <p:spPr>
          <a:xfrm>
            <a:off x="1540664" y="4500946"/>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0" name="Oval 139"/>
          <p:cNvSpPr/>
          <p:nvPr/>
        </p:nvSpPr>
        <p:spPr>
          <a:xfrm>
            <a:off x="1541399" y="4500469"/>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2" name="Oval 141"/>
          <p:cNvSpPr/>
          <p:nvPr/>
        </p:nvSpPr>
        <p:spPr>
          <a:xfrm>
            <a:off x="3906201" y="2754332"/>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3" name="Chord 142"/>
          <p:cNvSpPr/>
          <p:nvPr/>
        </p:nvSpPr>
        <p:spPr>
          <a:xfrm>
            <a:off x="3906201" y="2754331"/>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4" name="Oval 143"/>
          <p:cNvSpPr/>
          <p:nvPr/>
        </p:nvSpPr>
        <p:spPr>
          <a:xfrm>
            <a:off x="3906936" y="2753854"/>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6" name="Oval 145"/>
          <p:cNvSpPr/>
          <p:nvPr/>
        </p:nvSpPr>
        <p:spPr>
          <a:xfrm>
            <a:off x="4387855" y="4506632"/>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7" name="Chord 146"/>
          <p:cNvSpPr/>
          <p:nvPr/>
        </p:nvSpPr>
        <p:spPr>
          <a:xfrm>
            <a:off x="4387855" y="4506631"/>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8" name="Oval 147"/>
          <p:cNvSpPr/>
          <p:nvPr/>
        </p:nvSpPr>
        <p:spPr>
          <a:xfrm>
            <a:off x="4388590" y="4506154"/>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0" name="Oval 149"/>
          <p:cNvSpPr/>
          <p:nvPr/>
        </p:nvSpPr>
        <p:spPr>
          <a:xfrm>
            <a:off x="2950156" y="3324137"/>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1" name="Chord 150"/>
          <p:cNvSpPr/>
          <p:nvPr/>
        </p:nvSpPr>
        <p:spPr>
          <a:xfrm>
            <a:off x="2950156" y="3324136"/>
            <a:ext cx="476285" cy="512967"/>
          </a:xfrm>
          <a:prstGeom prst="chord">
            <a:avLst>
              <a:gd name="adj1" fmla="val 12511964"/>
              <a:gd name="adj2" fmla="val 19955657"/>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2" name="Oval 151"/>
          <p:cNvSpPr/>
          <p:nvPr/>
        </p:nvSpPr>
        <p:spPr>
          <a:xfrm>
            <a:off x="2950891" y="3323659"/>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4" name="Oval 153"/>
          <p:cNvSpPr/>
          <p:nvPr/>
        </p:nvSpPr>
        <p:spPr>
          <a:xfrm>
            <a:off x="2005469" y="3320425"/>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5" name="Chord 154"/>
          <p:cNvSpPr/>
          <p:nvPr/>
        </p:nvSpPr>
        <p:spPr>
          <a:xfrm>
            <a:off x="2005469" y="3320424"/>
            <a:ext cx="476285" cy="512967"/>
          </a:xfrm>
          <a:prstGeom prst="chord">
            <a:avLst>
              <a:gd name="adj1" fmla="val 13083115"/>
              <a:gd name="adj2" fmla="val 19328634"/>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6" name="Oval 155"/>
          <p:cNvSpPr/>
          <p:nvPr/>
        </p:nvSpPr>
        <p:spPr>
          <a:xfrm>
            <a:off x="2006204" y="3319947"/>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8" name="Oval 157"/>
          <p:cNvSpPr/>
          <p:nvPr/>
        </p:nvSpPr>
        <p:spPr>
          <a:xfrm>
            <a:off x="2005375" y="3895310"/>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9" name="Chord 158"/>
          <p:cNvSpPr/>
          <p:nvPr/>
        </p:nvSpPr>
        <p:spPr>
          <a:xfrm>
            <a:off x="2005375" y="3895309"/>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0" name="Oval 159"/>
          <p:cNvSpPr/>
          <p:nvPr/>
        </p:nvSpPr>
        <p:spPr>
          <a:xfrm>
            <a:off x="2006110" y="3894832"/>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2" name="Oval 161"/>
          <p:cNvSpPr/>
          <p:nvPr/>
        </p:nvSpPr>
        <p:spPr>
          <a:xfrm>
            <a:off x="2965765" y="4499325"/>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3" name="Chord 162"/>
          <p:cNvSpPr/>
          <p:nvPr/>
        </p:nvSpPr>
        <p:spPr>
          <a:xfrm>
            <a:off x="2965765" y="4499324"/>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4" name="Oval 163"/>
          <p:cNvSpPr/>
          <p:nvPr/>
        </p:nvSpPr>
        <p:spPr>
          <a:xfrm>
            <a:off x="2966500" y="4498847"/>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6" name="Oval 165"/>
          <p:cNvSpPr/>
          <p:nvPr/>
        </p:nvSpPr>
        <p:spPr>
          <a:xfrm>
            <a:off x="4876602" y="2743848"/>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7" name="Chord 166"/>
          <p:cNvSpPr/>
          <p:nvPr/>
        </p:nvSpPr>
        <p:spPr>
          <a:xfrm>
            <a:off x="4876602" y="2743847"/>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8" name="Oval 167"/>
          <p:cNvSpPr/>
          <p:nvPr/>
        </p:nvSpPr>
        <p:spPr>
          <a:xfrm>
            <a:off x="4877337" y="2743370"/>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0" name="Oval 169"/>
          <p:cNvSpPr/>
          <p:nvPr/>
        </p:nvSpPr>
        <p:spPr>
          <a:xfrm>
            <a:off x="5349254" y="3344815"/>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3" name="Chord 172"/>
          <p:cNvSpPr/>
          <p:nvPr/>
        </p:nvSpPr>
        <p:spPr>
          <a:xfrm>
            <a:off x="5349254" y="3344814"/>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4" name="Oval 173"/>
          <p:cNvSpPr/>
          <p:nvPr/>
        </p:nvSpPr>
        <p:spPr>
          <a:xfrm>
            <a:off x="5349989" y="3344337"/>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6" name="Oval 175"/>
          <p:cNvSpPr/>
          <p:nvPr/>
        </p:nvSpPr>
        <p:spPr>
          <a:xfrm>
            <a:off x="4380160" y="3920382"/>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7" name="Chord 176"/>
          <p:cNvSpPr/>
          <p:nvPr/>
        </p:nvSpPr>
        <p:spPr>
          <a:xfrm>
            <a:off x="4380160" y="3920381"/>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8" name="Oval 177"/>
          <p:cNvSpPr/>
          <p:nvPr/>
        </p:nvSpPr>
        <p:spPr>
          <a:xfrm>
            <a:off x="4380895" y="3919904"/>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0" name="Oval 179"/>
          <p:cNvSpPr/>
          <p:nvPr/>
        </p:nvSpPr>
        <p:spPr>
          <a:xfrm>
            <a:off x="3431652" y="4492439"/>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1" name="Chord 180"/>
          <p:cNvSpPr/>
          <p:nvPr/>
        </p:nvSpPr>
        <p:spPr>
          <a:xfrm>
            <a:off x="3431652" y="4492438"/>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2" name="Oval 181"/>
          <p:cNvSpPr/>
          <p:nvPr/>
        </p:nvSpPr>
        <p:spPr>
          <a:xfrm>
            <a:off x="3432387" y="4491961"/>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4" name="Oval 183"/>
          <p:cNvSpPr/>
          <p:nvPr/>
        </p:nvSpPr>
        <p:spPr>
          <a:xfrm>
            <a:off x="5343490" y="4526873"/>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5" name="Chord 184"/>
          <p:cNvSpPr/>
          <p:nvPr/>
        </p:nvSpPr>
        <p:spPr>
          <a:xfrm>
            <a:off x="5343490" y="4526872"/>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6" name="Oval 185"/>
          <p:cNvSpPr/>
          <p:nvPr/>
        </p:nvSpPr>
        <p:spPr>
          <a:xfrm>
            <a:off x="5344225" y="4526395"/>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8" name="Oval 187"/>
          <p:cNvSpPr/>
          <p:nvPr/>
        </p:nvSpPr>
        <p:spPr>
          <a:xfrm>
            <a:off x="2472338" y="3329627"/>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9" name="Chord 188"/>
          <p:cNvSpPr/>
          <p:nvPr/>
        </p:nvSpPr>
        <p:spPr>
          <a:xfrm>
            <a:off x="2472338" y="3329626"/>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0" name="Oval 189"/>
          <p:cNvSpPr/>
          <p:nvPr/>
        </p:nvSpPr>
        <p:spPr>
          <a:xfrm>
            <a:off x="2473073" y="3329149"/>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2" name="Oval 191"/>
          <p:cNvSpPr/>
          <p:nvPr/>
        </p:nvSpPr>
        <p:spPr>
          <a:xfrm>
            <a:off x="4867885" y="3933533"/>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3" name="Chord 192"/>
          <p:cNvSpPr/>
          <p:nvPr/>
        </p:nvSpPr>
        <p:spPr>
          <a:xfrm>
            <a:off x="4867885" y="3933532"/>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4" name="Oval 193"/>
          <p:cNvSpPr/>
          <p:nvPr/>
        </p:nvSpPr>
        <p:spPr>
          <a:xfrm>
            <a:off x="4868620" y="3933055"/>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6" name="Oval 195"/>
          <p:cNvSpPr/>
          <p:nvPr/>
        </p:nvSpPr>
        <p:spPr>
          <a:xfrm>
            <a:off x="1046659" y="3321825"/>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7" name="Chord 196"/>
          <p:cNvSpPr/>
          <p:nvPr/>
        </p:nvSpPr>
        <p:spPr>
          <a:xfrm>
            <a:off x="1046659" y="3321824"/>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8" name="Oval 197"/>
          <p:cNvSpPr/>
          <p:nvPr/>
        </p:nvSpPr>
        <p:spPr>
          <a:xfrm>
            <a:off x="1047394" y="3321347"/>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0" name="Oval 199"/>
          <p:cNvSpPr/>
          <p:nvPr/>
        </p:nvSpPr>
        <p:spPr>
          <a:xfrm>
            <a:off x="4384194" y="2754324"/>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1" name="Chord 200"/>
          <p:cNvSpPr/>
          <p:nvPr/>
        </p:nvSpPr>
        <p:spPr>
          <a:xfrm>
            <a:off x="4384194" y="2754323"/>
            <a:ext cx="476285" cy="512967"/>
          </a:xfrm>
          <a:prstGeom prst="chord">
            <a:avLst>
              <a:gd name="adj1" fmla="val 12931907"/>
              <a:gd name="adj2" fmla="val 19491954"/>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2" name="Oval 201"/>
          <p:cNvSpPr/>
          <p:nvPr/>
        </p:nvSpPr>
        <p:spPr>
          <a:xfrm>
            <a:off x="4384929" y="2753846"/>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6" name="Oval 205"/>
          <p:cNvSpPr/>
          <p:nvPr/>
        </p:nvSpPr>
        <p:spPr>
          <a:xfrm>
            <a:off x="2965274" y="3933055"/>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9" name="Chord 208"/>
          <p:cNvSpPr/>
          <p:nvPr/>
        </p:nvSpPr>
        <p:spPr>
          <a:xfrm>
            <a:off x="2965274" y="3933054"/>
            <a:ext cx="476285" cy="512967"/>
          </a:xfrm>
          <a:prstGeom prst="chord">
            <a:avLst>
              <a:gd name="adj1" fmla="val 12646583"/>
              <a:gd name="adj2" fmla="val 19740409"/>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0" name="Oval 209"/>
          <p:cNvSpPr/>
          <p:nvPr/>
        </p:nvSpPr>
        <p:spPr>
          <a:xfrm>
            <a:off x="2966009" y="3932577"/>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2" name="Oval 211"/>
          <p:cNvSpPr/>
          <p:nvPr/>
        </p:nvSpPr>
        <p:spPr>
          <a:xfrm>
            <a:off x="3432593" y="3330433"/>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3" name="Chord 212"/>
          <p:cNvSpPr/>
          <p:nvPr/>
        </p:nvSpPr>
        <p:spPr>
          <a:xfrm>
            <a:off x="3432593" y="3330432"/>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4" name="Oval 213"/>
          <p:cNvSpPr/>
          <p:nvPr/>
        </p:nvSpPr>
        <p:spPr>
          <a:xfrm>
            <a:off x="3433328" y="3329955"/>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 name="Group 1"/>
          <p:cNvGrpSpPr/>
          <p:nvPr/>
        </p:nvGrpSpPr>
        <p:grpSpPr>
          <a:xfrm>
            <a:off x="1056953" y="2817402"/>
            <a:ext cx="4767939" cy="1932958"/>
            <a:chOff x="1056953" y="2817402"/>
            <a:chExt cx="4767939" cy="1932958"/>
          </a:xfrm>
        </p:grpSpPr>
        <p:cxnSp>
          <p:nvCxnSpPr>
            <p:cNvPr id="618" name="Straight Connector 617"/>
            <p:cNvCxnSpPr/>
            <p:nvPr/>
          </p:nvCxnSpPr>
          <p:spPr>
            <a:xfrm flipV="1">
              <a:off x="1560073" y="2864050"/>
              <a:ext cx="40824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19" name="Straight Connector 618"/>
            <p:cNvCxnSpPr/>
            <p:nvPr/>
          </p:nvCxnSpPr>
          <p:spPr>
            <a:xfrm flipV="1">
              <a:off x="2066838" y="2817402"/>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20" name="Straight Connector 619"/>
            <p:cNvCxnSpPr/>
            <p:nvPr/>
          </p:nvCxnSpPr>
          <p:spPr>
            <a:xfrm flipV="1">
              <a:off x="2510580" y="2887943"/>
              <a:ext cx="421248"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21" name="Straight Connector 620"/>
            <p:cNvCxnSpPr/>
            <p:nvPr/>
          </p:nvCxnSpPr>
          <p:spPr>
            <a:xfrm flipV="1">
              <a:off x="2950399" y="2945194"/>
              <a:ext cx="47628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17" name="Straight Connector 616"/>
            <p:cNvCxnSpPr/>
            <p:nvPr/>
          </p:nvCxnSpPr>
          <p:spPr>
            <a:xfrm flipV="1">
              <a:off x="1056953" y="2932699"/>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53" name="Straight Connector 352"/>
            <p:cNvCxnSpPr/>
            <p:nvPr/>
          </p:nvCxnSpPr>
          <p:spPr>
            <a:xfrm flipV="1">
              <a:off x="1535406" y="3509268"/>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57" name="Straight Connector 356"/>
            <p:cNvCxnSpPr/>
            <p:nvPr/>
          </p:nvCxnSpPr>
          <p:spPr>
            <a:xfrm flipV="1">
              <a:off x="3915643" y="3527891"/>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61" name="Straight Connector 360"/>
            <p:cNvCxnSpPr/>
            <p:nvPr/>
          </p:nvCxnSpPr>
          <p:spPr>
            <a:xfrm flipV="1">
              <a:off x="4881303" y="4724200"/>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65" name="Straight Connector 364"/>
            <p:cNvCxnSpPr/>
            <p:nvPr/>
          </p:nvCxnSpPr>
          <p:spPr>
            <a:xfrm flipV="1">
              <a:off x="2506922" y="4703554"/>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69" name="Straight Connector 368"/>
            <p:cNvCxnSpPr/>
            <p:nvPr/>
          </p:nvCxnSpPr>
          <p:spPr>
            <a:xfrm flipV="1">
              <a:off x="1065748" y="4680987"/>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73" name="Straight Connector 372"/>
            <p:cNvCxnSpPr/>
            <p:nvPr/>
          </p:nvCxnSpPr>
          <p:spPr>
            <a:xfrm flipV="1">
              <a:off x="1130478" y="3970926"/>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77" name="Straight Connector 376"/>
            <p:cNvCxnSpPr/>
            <p:nvPr/>
          </p:nvCxnSpPr>
          <p:spPr>
            <a:xfrm flipV="1">
              <a:off x="3496024" y="3985853"/>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81" name="Straight Connector 380"/>
            <p:cNvCxnSpPr/>
            <p:nvPr/>
          </p:nvCxnSpPr>
          <p:spPr>
            <a:xfrm flipV="1">
              <a:off x="3972308" y="3976231"/>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85" name="Straight Connector 384"/>
            <p:cNvCxnSpPr/>
            <p:nvPr/>
          </p:nvCxnSpPr>
          <p:spPr>
            <a:xfrm flipV="1">
              <a:off x="2564237" y="3993422"/>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a:xfrm flipV="1">
              <a:off x="3432319" y="3005464"/>
              <a:ext cx="47628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13" name="Straight Connector 112"/>
            <p:cNvCxnSpPr/>
            <p:nvPr/>
          </p:nvCxnSpPr>
          <p:spPr>
            <a:xfrm flipV="1">
              <a:off x="4381469" y="3596067"/>
              <a:ext cx="47628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a:xfrm flipV="1">
              <a:off x="1534151" y="4150699"/>
              <a:ext cx="47628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flipV="1">
              <a:off x="3899875" y="4750360"/>
              <a:ext cx="47628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a:xfrm flipV="1">
              <a:off x="2011426" y="4746872"/>
              <a:ext cx="47628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a:xfrm flipV="1">
              <a:off x="5348607" y="4182526"/>
              <a:ext cx="47628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a:xfrm flipV="1">
              <a:off x="4947245" y="3416515"/>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p:nvPr/>
          </p:nvCxnSpPr>
          <p:spPr>
            <a:xfrm flipV="1">
              <a:off x="5411923" y="2819546"/>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a:xfrm flipV="1">
              <a:off x="1606129" y="4572246"/>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flipV="1">
              <a:off x="3971666" y="2825631"/>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49" name="Straight Connector 148"/>
            <p:cNvCxnSpPr/>
            <p:nvPr/>
          </p:nvCxnSpPr>
          <p:spPr>
            <a:xfrm flipV="1">
              <a:off x="4453320" y="4577931"/>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53" name="Straight Connector 152"/>
            <p:cNvCxnSpPr/>
            <p:nvPr/>
          </p:nvCxnSpPr>
          <p:spPr>
            <a:xfrm flipV="1">
              <a:off x="3020310" y="3456393"/>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57" name="Straight Connector 156"/>
            <p:cNvCxnSpPr/>
            <p:nvPr/>
          </p:nvCxnSpPr>
          <p:spPr>
            <a:xfrm flipV="1">
              <a:off x="2070934" y="3419858"/>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61" name="Straight Connector 160"/>
            <p:cNvCxnSpPr/>
            <p:nvPr/>
          </p:nvCxnSpPr>
          <p:spPr>
            <a:xfrm flipV="1">
              <a:off x="2013525" y="4081906"/>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flipV="1">
              <a:off x="2973915" y="4685921"/>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a:xfrm flipV="1">
              <a:off x="4884752" y="2930444"/>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a:xfrm flipV="1">
              <a:off x="5357404" y="3531411"/>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79" name="Straight Connector 178"/>
            <p:cNvCxnSpPr/>
            <p:nvPr/>
          </p:nvCxnSpPr>
          <p:spPr>
            <a:xfrm flipV="1">
              <a:off x="4388310" y="4106978"/>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a:xfrm flipV="1">
              <a:off x="3497117" y="4563738"/>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flipV="1">
              <a:off x="5408955" y="4598172"/>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91" name="Straight Connector 190"/>
            <p:cNvCxnSpPr/>
            <p:nvPr/>
          </p:nvCxnSpPr>
          <p:spPr>
            <a:xfrm flipV="1">
              <a:off x="2537803" y="3400926"/>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a:xfrm flipV="1">
              <a:off x="4933350" y="4004832"/>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a:xfrm flipV="1">
              <a:off x="1112124" y="3393124"/>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a:xfrm flipV="1">
              <a:off x="4449659" y="2858446"/>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a:xfrm flipV="1">
              <a:off x="3030739" y="4055933"/>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15" name="Straight Connector 214"/>
            <p:cNvCxnSpPr/>
            <p:nvPr/>
          </p:nvCxnSpPr>
          <p:spPr>
            <a:xfrm flipV="1">
              <a:off x="3498058" y="3401732"/>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600473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2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9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1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1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1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0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0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9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9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1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4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4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4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45"/>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46"/>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560"/>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561"/>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562"/>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563"/>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55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50"/>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52"/>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54"/>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56"/>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58"/>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60"/>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362"/>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364"/>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366"/>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368"/>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370"/>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372"/>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374"/>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376"/>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378"/>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380"/>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382"/>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384"/>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106"/>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108"/>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110"/>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112"/>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114"/>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116"/>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118"/>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120"/>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122"/>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124"/>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126"/>
                                        </p:tgtEl>
                                        <p:attrNameLst>
                                          <p:attrName>style.visibility</p:attrName>
                                        </p:attrNameLst>
                                      </p:cBhvr>
                                      <p:to>
                                        <p:strVal val="visible"/>
                                      </p:to>
                                    </p:set>
                                  </p:childTnLst>
                                </p:cTn>
                              </p:par>
                              <p:par>
                                <p:cTn id="107" presetID="1" presetClass="entr" presetSubtype="0" fill="hold" grpId="0" nodeType="withEffect">
                                  <p:stCondLst>
                                    <p:cond delay="0"/>
                                  </p:stCondLst>
                                  <p:childTnLst>
                                    <p:set>
                                      <p:cBhvr>
                                        <p:cTn id="108" dur="1" fill="hold">
                                          <p:stCondLst>
                                            <p:cond delay="0"/>
                                          </p:stCondLst>
                                        </p:cTn>
                                        <p:tgtEl>
                                          <p:spTgt spid="128"/>
                                        </p:tgtEl>
                                        <p:attrNameLst>
                                          <p:attrName>style.visibility</p:attrName>
                                        </p:attrNameLst>
                                      </p:cBhvr>
                                      <p:to>
                                        <p:strVal val="visible"/>
                                      </p:to>
                                    </p:set>
                                  </p:childTnLst>
                                </p:cTn>
                              </p:par>
                              <p:par>
                                <p:cTn id="109" presetID="1" presetClass="entr" presetSubtype="0" fill="hold" grpId="0" nodeType="withEffect">
                                  <p:stCondLst>
                                    <p:cond delay="0"/>
                                  </p:stCondLst>
                                  <p:childTnLst>
                                    <p:set>
                                      <p:cBhvr>
                                        <p:cTn id="110" dur="1" fill="hold">
                                          <p:stCondLst>
                                            <p:cond delay="0"/>
                                          </p:stCondLst>
                                        </p:cTn>
                                        <p:tgtEl>
                                          <p:spTgt spid="130"/>
                                        </p:tgtEl>
                                        <p:attrNameLst>
                                          <p:attrName>style.visibility</p:attrName>
                                        </p:attrNameLst>
                                      </p:cBhvr>
                                      <p:to>
                                        <p:strVal val="visible"/>
                                      </p:to>
                                    </p:set>
                                  </p:childTnLst>
                                </p:cTn>
                              </p:par>
                              <p:par>
                                <p:cTn id="111" presetID="1" presetClass="entr" presetSubtype="0" fill="hold" grpId="0" nodeType="withEffect">
                                  <p:stCondLst>
                                    <p:cond delay="0"/>
                                  </p:stCondLst>
                                  <p:childTnLst>
                                    <p:set>
                                      <p:cBhvr>
                                        <p:cTn id="112" dur="1" fill="hold">
                                          <p:stCondLst>
                                            <p:cond delay="0"/>
                                          </p:stCondLst>
                                        </p:cTn>
                                        <p:tgtEl>
                                          <p:spTgt spid="132"/>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134"/>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136"/>
                                        </p:tgtEl>
                                        <p:attrNameLst>
                                          <p:attrName>style.visibility</p:attrName>
                                        </p:attrNameLst>
                                      </p:cBhvr>
                                      <p:to>
                                        <p:strVal val="visible"/>
                                      </p:to>
                                    </p:set>
                                  </p:childTnLst>
                                </p:cTn>
                              </p:par>
                              <p:par>
                                <p:cTn id="117" presetID="1" presetClass="entr" presetSubtype="0" fill="hold" grpId="0" nodeType="withEffect">
                                  <p:stCondLst>
                                    <p:cond delay="0"/>
                                  </p:stCondLst>
                                  <p:childTnLst>
                                    <p:set>
                                      <p:cBhvr>
                                        <p:cTn id="118" dur="1" fill="hold">
                                          <p:stCondLst>
                                            <p:cond delay="0"/>
                                          </p:stCondLst>
                                        </p:cTn>
                                        <p:tgtEl>
                                          <p:spTgt spid="138"/>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140"/>
                                        </p:tgtEl>
                                        <p:attrNameLst>
                                          <p:attrName>style.visibility</p:attrName>
                                        </p:attrNameLst>
                                      </p:cBhvr>
                                      <p:to>
                                        <p:strVal val="visible"/>
                                      </p:to>
                                    </p:set>
                                  </p:childTnLst>
                                </p:cTn>
                              </p:par>
                              <p:par>
                                <p:cTn id="121" presetID="1" presetClass="entr" presetSubtype="0" fill="hold" grpId="0" nodeType="withEffect">
                                  <p:stCondLst>
                                    <p:cond delay="0"/>
                                  </p:stCondLst>
                                  <p:childTnLst>
                                    <p:set>
                                      <p:cBhvr>
                                        <p:cTn id="122" dur="1" fill="hold">
                                          <p:stCondLst>
                                            <p:cond delay="0"/>
                                          </p:stCondLst>
                                        </p:cTn>
                                        <p:tgtEl>
                                          <p:spTgt spid="142"/>
                                        </p:tgtEl>
                                        <p:attrNameLst>
                                          <p:attrName>style.visibility</p:attrName>
                                        </p:attrNameLst>
                                      </p:cBhvr>
                                      <p:to>
                                        <p:strVal val="visible"/>
                                      </p:to>
                                    </p:set>
                                  </p:childTnLst>
                                </p:cTn>
                              </p:par>
                              <p:par>
                                <p:cTn id="123" presetID="1" presetClass="entr" presetSubtype="0" fill="hold" grpId="0" nodeType="withEffect">
                                  <p:stCondLst>
                                    <p:cond delay="0"/>
                                  </p:stCondLst>
                                  <p:childTnLst>
                                    <p:set>
                                      <p:cBhvr>
                                        <p:cTn id="124" dur="1" fill="hold">
                                          <p:stCondLst>
                                            <p:cond delay="0"/>
                                          </p:stCondLst>
                                        </p:cTn>
                                        <p:tgtEl>
                                          <p:spTgt spid="144"/>
                                        </p:tgtEl>
                                        <p:attrNameLst>
                                          <p:attrName>style.visibility</p:attrName>
                                        </p:attrNameLst>
                                      </p:cBhvr>
                                      <p:to>
                                        <p:strVal val="visible"/>
                                      </p:to>
                                    </p:set>
                                  </p:childTnLst>
                                </p:cTn>
                              </p:par>
                              <p:par>
                                <p:cTn id="125" presetID="1" presetClass="entr" presetSubtype="0" fill="hold" grpId="0" nodeType="withEffect">
                                  <p:stCondLst>
                                    <p:cond delay="0"/>
                                  </p:stCondLst>
                                  <p:childTnLst>
                                    <p:set>
                                      <p:cBhvr>
                                        <p:cTn id="126" dur="1" fill="hold">
                                          <p:stCondLst>
                                            <p:cond delay="0"/>
                                          </p:stCondLst>
                                        </p:cTn>
                                        <p:tgtEl>
                                          <p:spTgt spid="146"/>
                                        </p:tgtEl>
                                        <p:attrNameLst>
                                          <p:attrName>style.visibility</p:attrName>
                                        </p:attrNameLst>
                                      </p:cBhvr>
                                      <p:to>
                                        <p:strVal val="visible"/>
                                      </p:to>
                                    </p:set>
                                  </p:childTnLst>
                                </p:cTn>
                              </p:par>
                              <p:par>
                                <p:cTn id="127" presetID="1" presetClass="entr" presetSubtype="0" fill="hold" grpId="0" nodeType="withEffect">
                                  <p:stCondLst>
                                    <p:cond delay="0"/>
                                  </p:stCondLst>
                                  <p:childTnLst>
                                    <p:set>
                                      <p:cBhvr>
                                        <p:cTn id="128" dur="1" fill="hold">
                                          <p:stCondLst>
                                            <p:cond delay="0"/>
                                          </p:stCondLst>
                                        </p:cTn>
                                        <p:tgtEl>
                                          <p:spTgt spid="148"/>
                                        </p:tgtEl>
                                        <p:attrNameLst>
                                          <p:attrName>style.visibility</p:attrName>
                                        </p:attrNameLst>
                                      </p:cBhvr>
                                      <p:to>
                                        <p:strVal val="visible"/>
                                      </p:to>
                                    </p:set>
                                  </p:childTnLst>
                                </p:cTn>
                              </p:par>
                              <p:par>
                                <p:cTn id="129" presetID="1" presetClass="entr" presetSubtype="0" fill="hold" grpId="0" nodeType="withEffect">
                                  <p:stCondLst>
                                    <p:cond delay="0"/>
                                  </p:stCondLst>
                                  <p:childTnLst>
                                    <p:set>
                                      <p:cBhvr>
                                        <p:cTn id="130" dur="1" fill="hold">
                                          <p:stCondLst>
                                            <p:cond delay="0"/>
                                          </p:stCondLst>
                                        </p:cTn>
                                        <p:tgtEl>
                                          <p:spTgt spid="150"/>
                                        </p:tgtEl>
                                        <p:attrNameLst>
                                          <p:attrName>style.visibility</p:attrName>
                                        </p:attrNameLst>
                                      </p:cBhvr>
                                      <p:to>
                                        <p:strVal val="visible"/>
                                      </p:to>
                                    </p:set>
                                  </p:childTnLst>
                                </p:cTn>
                              </p:par>
                              <p:par>
                                <p:cTn id="131" presetID="1" presetClass="entr" presetSubtype="0" fill="hold" grpId="0" nodeType="withEffect">
                                  <p:stCondLst>
                                    <p:cond delay="0"/>
                                  </p:stCondLst>
                                  <p:childTnLst>
                                    <p:set>
                                      <p:cBhvr>
                                        <p:cTn id="132" dur="1" fill="hold">
                                          <p:stCondLst>
                                            <p:cond delay="0"/>
                                          </p:stCondLst>
                                        </p:cTn>
                                        <p:tgtEl>
                                          <p:spTgt spid="152"/>
                                        </p:tgtEl>
                                        <p:attrNameLst>
                                          <p:attrName>style.visibility</p:attrName>
                                        </p:attrNameLst>
                                      </p:cBhvr>
                                      <p:to>
                                        <p:strVal val="visible"/>
                                      </p:to>
                                    </p:set>
                                  </p:childTnLst>
                                </p:cTn>
                              </p:par>
                              <p:par>
                                <p:cTn id="133" presetID="1" presetClass="entr" presetSubtype="0" fill="hold" grpId="0" nodeType="withEffect">
                                  <p:stCondLst>
                                    <p:cond delay="0"/>
                                  </p:stCondLst>
                                  <p:childTnLst>
                                    <p:set>
                                      <p:cBhvr>
                                        <p:cTn id="134" dur="1" fill="hold">
                                          <p:stCondLst>
                                            <p:cond delay="0"/>
                                          </p:stCondLst>
                                        </p:cTn>
                                        <p:tgtEl>
                                          <p:spTgt spid="154"/>
                                        </p:tgtEl>
                                        <p:attrNameLst>
                                          <p:attrName>style.visibility</p:attrName>
                                        </p:attrNameLst>
                                      </p:cBhvr>
                                      <p:to>
                                        <p:strVal val="visible"/>
                                      </p:to>
                                    </p:set>
                                  </p:childTnLst>
                                </p:cTn>
                              </p:par>
                              <p:par>
                                <p:cTn id="135" presetID="1" presetClass="entr" presetSubtype="0" fill="hold" grpId="0" nodeType="withEffect">
                                  <p:stCondLst>
                                    <p:cond delay="0"/>
                                  </p:stCondLst>
                                  <p:childTnLst>
                                    <p:set>
                                      <p:cBhvr>
                                        <p:cTn id="136" dur="1" fill="hold">
                                          <p:stCondLst>
                                            <p:cond delay="0"/>
                                          </p:stCondLst>
                                        </p:cTn>
                                        <p:tgtEl>
                                          <p:spTgt spid="156"/>
                                        </p:tgtEl>
                                        <p:attrNameLst>
                                          <p:attrName>style.visibility</p:attrName>
                                        </p:attrNameLst>
                                      </p:cBhvr>
                                      <p:to>
                                        <p:strVal val="visible"/>
                                      </p:to>
                                    </p:set>
                                  </p:childTnLst>
                                </p:cTn>
                              </p:par>
                              <p:par>
                                <p:cTn id="137" presetID="1" presetClass="entr" presetSubtype="0" fill="hold" grpId="0" nodeType="withEffect">
                                  <p:stCondLst>
                                    <p:cond delay="0"/>
                                  </p:stCondLst>
                                  <p:childTnLst>
                                    <p:set>
                                      <p:cBhvr>
                                        <p:cTn id="138" dur="1" fill="hold">
                                          <p:stCondLst>
                                            <p:cond delay="0"/>
                                          </p:stCondLst>
                                        </p:cTn>
                                        <p:tgtEl>
                                          <p:spTgt spid="158"/>
                                        </p:tgtEl>
                                        <p:attrNameLst>
                                          <p:attrName>style.visibility</p:attrName>
                                        </p:attrNameLst>
                                      </p:cBhvr>
                                      <p:to>
                                        <p:strVal val="visible"/>
                                      </p:to>
                                    </p:set>
                                  </p:childTnLst>
                                </p:cTn>
                              </p:par>
                              <p:par>
                                <p:cTn id="139" presetID="1" presetClass="entr" presetSubtype="0" fill="hold" grpId="0" nodeType="withEffect">
                                  <p:stCondLst>
                                    <p:cond delay="0"/>
                                  </p:stCondLst>
                                  <p:childTnLst>
                                    <p:set>
                                      <p:cBhvr>
                                        <p:cTn id="140" dur="1" fill="hold">
                                          <p:stCondLst>
                                            <p:cond delay="0"/>
                                          </p:stCondLst>
                                        </p:cTn>
                                        <p:tgtEl>
                                          <p:spTgt spid="160"/>
                                        </p:tgtEl>
                                        <p:attrNameLst>
                                          <p:attrName>style.visibility</p:attrName>
                                        </p:attrNameLst>
                                      </p:cBhvr>
                                      <p:to>
                                        <p:strVal val="visible"/>
                                      </p:to>
                                    </p:set>
                                  </p:childTnLst>
                                </p:cTn>
                              </p:par>
                              <p:par>
                                <p:cTn id="141" presetID="1" presetClass="entr" presetSubtype="0" fill="hold" grpId="0" nodeType="withEffect">
                                  <p:stCondLst>
                                    <p:cond delay="0"/>
                                  </p:stCondLst>
                                  <p:childTnLst>
                                    <p:set>
                                      <p:cBhvr>
                                        <p:cTn id="142" dur="1" fill="hold">
                                          <p:stCondLst>
                                            <p:cond delay="0"/>
                                          </p:stCondLst>
                                        </p:cTn>
                                        <p:tgtEl>
                                          <p:spTgt spid="162"/>
                                        </p:tgtEl>
                                        <p:attrNameLst>
                                          <p:attrName>style.visibility</p:attrName>
                                        </p:attrNameLst>
                                      </p:cBhvr>
                                      <p:to>
                                        <p:strVal val="visible"/>
                                      </p:to>
                                    </p:set>
                                  </p:childTnLst>
                                </p:cTn>
                              </p:par>
                              <p:par>
                                <p:cTn id="143" presetID="1" presetClass="entr" presetSubtype="0" fill="hold" grpId="0" nodeType="withEffect">
                                  <p:stCondLst>
                                    <p:cond delay="0"/>
                                  </p:stCondLst>
                                  <p:childTnLst>
                                    <p:set>
                                      <p:cBhvr>
                                        <p:cTn id="144" dur="1" fill="hold">
                                          <p:stCondLst>
                                            <p:cond delay="0"/>
                                          </p:stCondLst>
                                        </p:cTn>
                                        <p:tgtEl>
                                          <p:spTgt spid="164"/>
                                        </p:tgtEl>
                                        <p:attrNameLst>
                                          <p:attrName>style.visibility</p:attrName>
                                        </p:attrNameLst>
                                      </p:cBhvr>
                                      <p:to>
                                        <p:strVal val="visible"/>
                                      </p:to>
                                    </p:set>
                                  </p:childTnLst>
                                </p:cTn>
                              </p:par>
                              <p:par>
                                <p:cTn id="145" presetID="1" presetClass="entr" presetSubtype="0" fill="hold" grpId="0" nodeType="withEffect">
                                  <p:stCondLst>
                                    <p:cond delay="0"/>
                                  </p:stCondLst>
                                  <p:childTnLst>
                                    <p:set>
                                      <p:cBhvr>
                                        <p:cTn id="146" dur="1" fill="hold">
                                          <p:stCondLst>
                                            <p:cond delay="0"/>
                                          </p:stCondLst>
                                        </p:cTn>
                                        <p:tgtEl>
                                          <p:spTgt spid="166"/>
                                        </p:tgtEl>
                                        <p:attrNameLst>
                                          <p:attrName>style.visibility</p:attrName>
                                        </p:attrNameLst>
                                      </p:cBhvr>
                                      <p:to>
                                        <p:strVal val="visible"/>
                                      </p:to>
                                    </p:set>
                                  </p:childTnLst>
                                </p:cTn>
                              </p:par>
                              <p:par>
                                <p:cTn id="147" presetID="1" presetClass="entr" presetSubtype="0" fill="hold" grpId="0" nodeType="withEffect">
                                  <p:stCondLst>
                                    <p:cond delay="0"/>
                                  </p:stCondLst>
                                  <p:childTnLst>
                                    <p:set>
                                      <p:cBhvr>
                                        <p:cTn id="148" dur="1" fill="hold">
                                          <p:stCondLst>
                                            <p:cond delay="0"/>
                                          </p:stCondLst>
                                        </p:cTn>
                                        <p:tgtEl>
                                          <p:spTgt spid="168"/>
                                        </p:tgtEl>
                                        <p:attrNameLst>
                                          <p:attrName>style.visibility</p:attrName>
                                        </p:attrNameLst>
                                      </p:cBhvr>
                                      <p:to>
                                        <p:strVal val="visible"/>
                                      </p:to>
                                    </p:set>
                                  </p:childTnLst>
                                </p:cTn>
                              </p:par>
                              <p:par>
                                <p:cTn id="149" presetID="1" presetClass="entr" presetSubtype="0" fill="hold" grpId="0" nodeType="withEffect">
                                  <p:stCondLst>
                                    <p:cond delay="0"/>
                                  </p:stCondLst>
                                  <p:childTnLst>
                                    <p:set>
                                      <p:cBhvr>
                                        <p:cTn id="150" dur="1" fill="hold">
                                          <p:stCondLst>
                                            <p:cond delay="0"/>
                                          </p:stCondLst>
                                        </p:cTn>
                                        <p:tgtEl>
                                          <p:spTgt spid="170"/>
                                        </p:tgtEl>
                                        <p:attrNameLst>
                                          <p:attrName>style.visibility</p:attrName>
                                        </p:attrNameLst>
                                      </p:cBhvr>
                                      <p:to>
                                        <p:strVal val="visible"/>
                                      </p:to>
                                    </p:set>
                                  </p:childTnLst>
                                </p:cTn>
                              </p:par>
                              <p:par>
                                <p:cTn id="151" presetID="1" presetClass="entr" presetSubtype="0" fill="hold" grpId="0" nodeType="withEffect">
                                  <p:stCondLst>
                                    <p:cond delay="0"/>
                                  </p:stCondLst>
                                  <p:childTnLst>
                                    <p:set>
                                      <p:cBhvr>
                                        <p:cTn id="152" dur="1" fill="hold">
                                          <p:stCondLst>
                                            <p:cond delay="0"/>
                                          </p:stCondLst>
                                        </p:cTn>
                                        <p:tgtEl>
                                          <p:spTgt spid="174"/>
                                        </p:tgtEl>
                                        <p:attrNameLst>
                                          <p:attrName>style.visibility</p:attrName>
                                        </p:attrNameLst>
                                      </p:cBhvr>
                                      <p:to>
                                        <p:strVal val="visible"/>
                                      </p:to>
                                    </p:set>
                                  </p:childTnLst>
                                </p:cTn>
                              </p:par>
                              <p:par>
                                <p:cTn id="153" presetID="1" presetClass="entr" presetSubtype="0" fill="hold" grpId="0" nodeType="withEffect">
                                  <p:stCondLst>
                                    <p:cond delay="0"/>
                                  </p:stCondLst>
                                  <p:childTnLst>
                                    <p:set>
                                      <p:cBhvr>
                                        <p:cTn id="154" dur="1" fill="hold">
                                          <p:stCondLst>
                                            <p:cond delay="0"/>
                                          </p:stCondLst>
                                        </p:cTn>
                                        <p:tgtEl>
                                          <p:spTgt spid="176"/>
                                        </p:tgtEl>
                                        <p:attrNameLst>
                                          <p:attrName>style.visibility</p:attrName>
                                        </p:attrNameLst>
                                      </p:cBhvr>
                                      <p:to>
                                        <p:strVal val="visible"/>
                                      </p:to>
                                    </p:set>
                                  </p:childTnLst>
                                </p:cTn>
                              </p:par>
                              <p:par>
                                <p:cTn id="155" presetID="1" presetClass="entr" presetSubtype="0" fill="hold" grpId="0" nodeType="withEffect">
                                  <p:stCondLst>
                                    <p:cond delay="0"/>
                                  </p:stCondLst>
                                  <p:childTnLst>
                                    <p:set>
                                      <p:cBhvr>
                                        <p:cTn id="156" dur="1" fill="hold">
                                          <p:stCondLst>
                                            <p:cond delay="0"/>
                                          </p:stCondLst>
                                        </p:cTn>
                                        <p:tgtEl>
                                          <p:spTgt spid="178"/>
                                        </p:tgtEl>
                                        <p:attrNameLst>
                                          <p:attrName>style.visibility</p:attrName>
                                        </p:attrNameLst>
                                      </p:cBhvr>
                                      <p:to>
                                        <p:strVal val="visible"/>
                                      </p:to>
                                    </p:set>
                                  </p:childTnLst>
                                </p:cTn>
                              </p:par>
                              <p:par>
                                <p:cTn id="157" presetID="1" presetClass="entr" presetSubtype="0" fill="hold" grpId="0" nodeType="withEffect">
                                  <p:stCondLst>
                                    <p:cond delay="0"/>
                                  </p:stCondLst>
                                  <p:childTnLst>
                                    <p:set>
                                      <p:cBhvr>
                                        <p:cTn id="158" dur="1" fill="hold">
                                          <p:stCondLst>
                                            <p:cond delay="0"/>
                                          </p:stCondLst>
                                        </p:cTn>
                                        <p:tgtEl>
                                          <p:spTgt spid="180"/>
                                        </p:tgtEl>
                                        <p:attrNameLst>
                                          <p:attrName>style.visibility</p:attrName>
                                        </p:attrNameLst>
                                      </p:cBhvr>
                                      <p:to>
                                        <p:strVal val="visible"/>
                                      </p:to>
                                    </p:set>
                                  </p:childTnLst>
                                </p:cTn>
                              </p:par>
                              <p:par>
                                <p:cTn id="159" presetID="1" presetClass="entr" presetSubtype="0" fill="hold" grpId="0" nodeType="withEffect">
                                  <p:stCondLst>
                                    <p:cond delay="0"/>
                                  </p:stCondLst>
                                  <p:childTnLst>
                                    <p:set>
                                      <p:cBhvr>
                                        <p:cTn id="160" dur="1" fill="hold">
                                          <p:stCondLst>
                                            <p:cond delay="0"/>
                                          </p:stCondLst>
                                        </p:cTn>
                                        <p:tgtEl>
                                          <p:spTgt spid="182"/>
                                        </p:tgtEl>
                                        <p:attrNameLst>
                                          <p:attrName>style.visibility</p:attrName>
                                        </p:attrNameLst>
                                      </p:cBhvr>
                                      <p:to>
                                        <p:strVal val="visible"/>
                                      </p:to>
                                    </p:set>
                                  </p:childTnLst>
                                </p:cTn>
                              </p:par>
                              <p:par>
                                <p:cTn id="161" presetID="1" presetClass="entr" presetSubtype="0" fill="hold" grpId="0" nodeType="withEffect">
                                  <p:stCondLst>
                                    <p:cond delay="0"/>
                                  </p:stCondLst>
                                  <p:childTnLst>
                                    <p:set>
                                      <p:cBhvr>
                                        <p:cTn id="162" dur="1" fill="hold">
                                          <p:stCondLst>
                                            <p:cond delay="0"/>
                                          </p:stCondLst>
                                        </p:cTn>
                                        <p:tgtEl>
                                          <p:spTgt spid="184"/>
                                        </p:tgtEl>
                                        <p:attrNameLst>
                                          <p:attrName>style.visibility</p:attrName>
                                        </p:attrNameLst>
                                      </p:cBhvr>
                                      <p:to>
                                        <p:strVal val="visible"/>
                                      </p:to>
                                    </p:set>
                                  </p:childTnLst>
                                </p:cTn>
                              </p:par>
                              <p:par>
                                <p:cTn id="163" presetID="1" presetClass="entr" presetSubtype="0" fill="hold" grpId="0" nodeType="withEffect">
                                  <p:stCondLst>
                                    <p:cond delay="0"/>
                                  </p:stCondLst>
                                  <p:childTnLst>
                                    <p:set>
                                      <p:cBhvr>
                                        <p:cTn id="164" dur="1" fill="hold">
                                          <p:stCondLst>
                                            <p:cond delay="0"/>
                                          </p:stCondLst>
                                        </p:cTn>
                                        <p:tgtEl>
                                          <p:spTgt spid="186"/>
                                        </p:tgtEl>
                                        <p:attrNameLst>
                                          <p:attrName>style.visibility</p:attrName>
                                        </p:attrNameLst>
                                      </p:cBhvr>
                                      <p:to>
                                        <p:strVal val="visible"/>
                                      </p:to>
                                    </p:set>
                                  </p:childTnLst>
                                </p:cTn>
                              </p:par>
                              <p:par>
                                <p:cTn id="165" presetID="1" presetClass="entr" presetSubtype="0" fill="hold" grpId="0" nodeType="withEffect">
                                  <p:stCondLst>
                                    <p:cond delay="0"/>
                                  </p:stCondLst>
                                  <p:childTnLst>
                                    <p:set>
                                      <p:cBhvr>
                                        <p:cTn id="166" dur="1" fill="hold">
                                          <p:stCondLst>
                                            <p:cond delay="0"/>
                                          </p:stCondLst>
                                        </p:cTn>
                                        <p:tgtEl>
                                          <p:spTgt spid="188"/>
                                        </p:tgtEl>
                                        <p:attrNameLst>
                                          <p:attrName>style.visibility</p:attrName>
                                        </p:attrNameLst>
                                      </p:cBhvr>
                                      <p:to>
                                        <p:strVal val="visible"/>
                                      </p:to>
                                    </p:set>
                                  </p:childTnLst>
                                </p:cTn>
                              </p:par>
                              <p:par>
                                <p:cTn id="167" presetID="1" presetClass="entr" presetSubtype="0" fill="hold" grpId="0" nodeType="withEffect">
                                  <p:stCondLst>
                                    <p:cond delay="0"/>
                                  </p:stCondLst>
                                  <p:childTnLst>
                                    <p:set>
                                      <p:cBhvr>
                                        <p:cTn id="168" dur="1" fill="hold">
                                          <p:stCondLst>
                                            <p:cond delay="0"/>
                                          </p:stCondLst>
                                        </p:cTn>
                                        <p:tgtEl>
                                          <p:spTgt spid="190"/>
                                        </p:tgtEl>
                                        <p:attrNameLst>
                                          <p:attrName>style.visibility</p:attrName>
                                        </p:attrNameLst>
                                      </p:cBhvr>
                                      <p:to>
                                        <p:strVal val="visible"/>
                                      </p:to>
                                    </p:set>
                                  </p:childTnLst>
                                </p:cTn>
                              </p:par>
                              <p:par>
                                <p:cTn id="169" presetID="1" presetClass="entr" presetSubtype="0" fill="hold" grpId="0" nodeType="withEffect">
                                  <p:stCondLst>
                                    <p:cond delay="0"/>
                                  </p:stCondLst>
                                  <p:childTnLst>
                                    <p:set>
                                      <p:cBhvr>
                                        <p:cTn id="170" dur="1" fill="hold">
                                          <p:stCondLst>
                                            <p:cond delay="0"/>
                                          </p:stCondLst>
                                        </p:cTn>
                                        <p:tgtEl>
                                          <p:spTgt spid="192"/>
                                        </p:tgtEl>
                                        <p:attrNameLst>
                                          <p:attrName>style.visibility</p:attrName>
                                        </p:attrNameLst>
                                      </p:cBhvr>
                                      <p:to>
                                        <p:strVal val="visible"/>
                                      </p:to>
                                    </p:set>
                                  </p:childTnLst>
                                </p:cTn>
                              </p:par>
                              <p:par>
                                <p:cTn id="171" presetID="1" presetClass="entr" presetSubtype="0" fill="hold" grpId="0" nodeType="withEffect">
                                  <p:stCondLst>
                                    <p:cond delay="0"/>
                                  </p:stCondLst>
                                  <p:childTnLst>
                                    <p:set>
                                      <p:cBhvr>
                                        <p:cTn id="172" dur="1" fill="hold">
                                          <p:stCondLst>
                                            <p:cond delay="0"/>
                                          </p:stCondLst>
                                        </p:cTn>
                                        <p:tgtEl>
                                          <p:spTgt spid="194"/>
                                        </p:tgtEl>
                                        <p:attrNameLst>
                                          <p:attrName>style.visibility</p:attrName>
                                        </p:attrNameLst>
                                      </p:cBhvr>
                                      <p:to>
                                        <p:strVal val="visible"/>
                                      </p:to>
                                    </p:set>
                                  </p:childTnLst>
                                </p:cTn>
                              </p:par>
                              <p:par>
                                <p:cTn id="173" presetID="1" presetClass="entr" presetSubtype="0" fill="hold" grpId="0" nodeType="withEffect">
                                  <p:stCondLst>
                                    <p:cond delay="0"/>
                                  </p:stCondLst>
                                  <p:childTnLst>
                                    <p:set>
                                      <p:cBhvr>
                                        <p:cTn id="174" dur="1" fill="hold">
                                          <p:stCondLst>
                                            <p:cond delay="0"/>
                                          </p:stCondLst>
                                        </p:cTn>
                                        <p:tgtEl>
                                          <p:spTgt spid="196"/>
                                        </p:tgtEl>
                                        <p:attrNameLst>
                                          <p:attrName>style.visibility</p:attrName>
                                        </p:attrNameLst>
                                      </p:cBhvr>
                                      <p:to>
                                        <p:strVal val="visible"/>
                                      </p:to>
                                    </p:set>
                                  </p:childTnLst>
                                </p:cTn>
                              </p:par>
                              <p:par>
                                <p:cTn id="175" presetID="1" presetClass="entr" presetSubtype="0" fill="hold" grpId="0" nodeType="withEffect">
                                  <p:stCondLst>
                                    <p:cond delay="0"/>
                                  </p:stCondLst>
                                  <p:childTnLst>
                                    <p:set>
                                      <p:cBhvr>
                                        <p:cTn id="176" dur="1" fill="hold">
                                          <p:stCondLst>
                                            <p:cond delay="0"/>
                                          </p:stCondLst>
                                        </p:cTn>
                                        <p:tgtEl>
                                          <p:spTgt spid="198"/>
                                        </p:tgtEl>
                                        <p:attrNameLst>
                                          <p:attrName>style.visibility</p:attrName>
                                        </p:attrNameLst>
                                      </p:cBhvr>
                                      <p:to>
                                        <p:strVal val="visible"/>
                                      </p:to>
                                    </p:set>
                                  </p:childTnLst>
                                </p:cTn>
                              </p:par>
                              <p:par>
                                <p:cTn id="177" presetID="1" presetClass="entr" presetSubtype="0" fill="hold" grpId="0" nodeType="withEffect">
                                  <p:stCondLst>
                                    <p:cond delay="0"/>
                                  </p:stCondLst>
                                  <p:childTnLst>
                                    <p:set>
                                      <p:cBhvr>
                                        <p:cTn id="178" dur="1" fill="hold">
                                          <p:stCondLst>
                                            <p:cond delay="0"/>
                                          </p:stCondLst>
                                        </p:cTn>
                                        <p:tgtEl>
                                          <p:spTgt spid="200"/>
                                        </p:tgtEl>
                                        <p:attrNameLst>
                                          <p:attrName>style.visibility</p:attrName>
                                        </p:attrNameLst>
                                      </p:cBhvr>
                                      <p:to>
                                        <p:strVal val="visible"/>
                                      </p:to>
                                    </p:set>
                                  </p:childTnLst>
                                </p:cTn>
                              </p:par>
                              <p:par>
                                <p:cTn id="179" presetID="1" presetClass="entr" presetSubtype="0" fill="hold" grpId="0" nodeType="withEffect">
                                  <p:stCondLst>
                                    <p:cond delay="0"/>
                                  </p:stCondLst>
                                  <p:childTnLst>
                                    <p:set>
                                      <p:cBhvr>
                                        <p:cTn id="180" dur="1" fill="hold">
                                          <p:stCondLst>
                                            <p:cond delay="0"/>
                                          </p:stCondLst>
                                        </p:cTn>
                                        <p:tgtEl>
                                          <p:spTgt spid="202"/>
                                        </p:tgtEl>
                                        <p:attrNameLst>
                                          <p:attrName>style.visibility</p:attrName>
                                        </p:attrNameLst>
                                      </p:cBhvr>
                                      <p:to>
                                        <p:strVal val="visible"/>
                                      </p:to>
                                    </p:set>
                                  </p:childTnLst>
                                </p:cTn>
                              </p:par>
                              <p:par>
                                <p:cTn id="181" presetID="1" presetClass="entr" presetSubtype="0" fill="hold" grpId="0" nodeType="withEffect">
                                  <p:stCondLst>
                                    <p:cond delay="0"/>
                                  </p:stCondLst>
                                  <p:childTnLst>
                                    <p:set>
                                      <p:cBhvr>
                                        <p:cTn id="182" dur="1" fill="hold">
                                          <p:stCondLst>
                                            <p:cond delay="0"/>
                                          </p:stCondLst>
                                        </p:cTn>
                                        <p:tgtEl>
                                          <p:spTgt spid="206"/>
                                        </p:tgtEl>
                                        <p:attrNameLst>
                                          <p:attrName>style.visibility</p:attrName>
                                        </p:attrNameLst>
                                      </p:cBhvr>
                                      <p:to>
                                        <p:strVal val="visible"/>
                                      </p:to>
                                    </p:set>
                                  </p:childTnLst>
                                </p:cTn>
                              </p:par>
                              <p:par>
                                <p:cTn id="183" presetID="1" presetClass="entr" presetSubtype="0" fill="hold" grpId="0" nodeType="withEffect">
                                  <p:stCondLst>
                                    <p:cond delay="0"/>
                                  </p:stCondLst>
                                  <p:childTnLst>
                                    <p:set>
                                      <p:cBhvr>
                                        <p:cTn id="184" dur="1" fill="hold">
                                          <p:stCondLst>
                                            <p:cond delay="0"/>
                                          </p:stCondLst>
                                        </p:cTn>
                                        <p:tgtEl>
                                          <p:spTgt spid="210"/>
                                        </p:tgtEl>
                                        <p:attrNameLst>
                                          <p:attrName>style.visibility</p:attrName>
                                        </p:attrNameLst>
                                      </p:cBhvr>
                                      <p:to>
                                        <p:strVal val="visible"/>
                                      </p:to>
                                    </p:set>
                                  </p:childTnLst>
                                </p:cTn>
                              </p:par>
                              <p:par>
                                <p:cTn id="185" presetID="1" presetClass="entr" presetSubtype="0" fill="hold" grpId="0" nodeType="withEffect">
                                  <p:stCondLst>
                                    <p:cond delay="0"/>
                                  </p:stCondLst>
                                  <p:childTnLst>
                                    <p:set>
                                      <p:cBhvr>
                                        <p:cTn id="186" dur="1" fill="hold">
                                          <p:stCondLst>
                                            <p:cond delay="0"/>
                                          </p:stCondLst>
                                        </p:cTn>
                                        <p:tgtEl>
                                          <p:spTgt spid="212"/>
                                        </p:tgtEl>
                                        <p:attrNameLst>
                                          <p:attrName>style.visibility</p:attrName>
                                        </p:attrNameLst>
                                      </p:cBhvr>
                                      <p:to>
                                        <p:strVal val="visible"/>
                                      </p:to>
                                    </p:set>
                                  </p:childTnLst>
                                </p:cTn>
                              </p:par>
                              <p:par>
                                <p:cTn id="187" presetID="1" presetClass="entr" presetSubtype="0" fill="hold" grpId="0" nodeType="withEffect">
                                  <p:stCondLst>
                                    <p:cond delay="0"/>
                                  </p:stCondLst>
                                  <p:childTnLst>
                                    <p:set>
                                      <p:cBhvr>
                                        <p:cTn id="188" dur="1" fill="hold">
                                          <p:stCondLst>
                                            <p:cond delay="0"/>
                                          </p:stCondLst>
                                        </p:cTn>
                                        <p:tgtEl>
                                          <p:spTgt spid="214"/>
                                        </p:tgtEl>
                                        <p:attrNameLst>
                                          <p:attrName>style.visibility</p:attrName>
                                        </p:attrNameLst>
                                      </p:cBhvr>
                                      <p:to>
                                        <p:strVal val="visible"/>
                                      </p:to>
                                    </p:set>
                                  </p:childTnLst>
                                </p:cTn>
                              </p:par>
                            </p:childTnLst>
                          </p:cTn>
                        </p:par>
                      </p:childTnLst>
                    </p:cTn>
                  </p:par>
                  <p:par>
                    <p:cTn id="189" fill="hold">
                      <p:stCondLst>
                        <p:cond delay="indefinite"/>
                      </p:stCondLst>
                      <p:childTnLst>
                        <p:par>
                          <p:cTn id="190" fill="hold">
                            <p:stCondLst>
                              <p:cond delay="0"/>
                            </p:stCondLst>
                            <p:childTnLst>
                              <p:par>
                                <p:cTn id="191" presetID="22" presetClass="entr" presetSubtype="1" fill="hold" grpId="0" nodeType="clickEffect">
                                  <p:stCondLst>
                                    <p:cond delay="0"/>
                                  </p:stCondLst>
                                  <p:childTnLst>
                                    <p:set>
                                      <p:cBhvr>
                                        <p:cTn id="192" dur="1" fill="hold">
                                          <p:stCondLst>
                                            <p:cond delay="0"/>
                                          </p:stCondLst>
                                        </p:cTn>
                                        <p:tgtEl>
                                          <p:spTgt spid="553"/>
                                        </p:tgtEl>
                                        <p:attrNameLst>
                                          <p:attrName>style.visibility</p:attrName>
                                        </p:attrNameLst>
                                      </p:cBhvr>
                                      <p:to>
                                        <p:strVal val="visible"/>
                                      </p:to>
                                    </p:set>
                                    <p:animEffect transition="in" filter="wipe(up)">
                                      <p:cBhvr>
                                        <p:cTn id="193" dur="3000"/>
                                        <p:tgtEl>
                                          <p:spTgt spid="553"/>
                                        </p:tgtEl>
                                      </p:cBhvr>
                                    </p:animEffect>
                                  </p:childTnLst>
                                </p:cTn>
                              </p:par>
                              <p:par>
                                <p:cTn id="194" presetID="22" presetClass="entr" presetSubtype="1" fill="hold" grpId="0" nodeType="withEffect">
                                  <p:stCondLst>
                                    <p:cond delay="0"/>
                                  </p:stCondLst>
                                  <p:childTnLst>
                                    <p:set>
                                      <p:cBhvr>
                                        <p:cTn id="195" dur="1" fill="hold">
                                          <p:stCondLst>
                                            <p:cond delay="0"/>
                                          </p:stCondLst>
                                        </p:cTn>
                                        <p:tgtEl>
                                          <p:spTgt spid="554"/>
                                        </p:tgtEl>
                                        <p:attrNameLst>
                                          <p:attrName>style.visibility</p:attrName>
                                        </p:attrNameLst>
                                      </p:cBhvr>
                                      <p:to>
                                        <p:strVal val="visible"/>
                                      </p:to>
                                    </p:set>
                                    <p:animEffect transition="in" filter="wipe(up)">
                                      <p:cBhvr>
                                        <p:cTn id="196" dur="3000"/>
                                        <p:tgtEl>
                                          <p:spTgt spid="554"/>
                                        </p:tgtEl>
                                      </p:cBhvr>
                                    </p:animEffect>
                                  </p:childTnLst>
                                </p:cTn>
                              </p:par>
                              <p:par>
                                <p:cTn id="197" presetID="22" presetClass="entr" presetSubtype="1" fill="hold" grpId="0" nodeType="withEffect">
                                  <p:stCondLst>
                                    <p:cond delay="0"/>
                                  </p:stCondLst>
                                  <p:childTnLst>
                                    <p:set>
                                      <p:cBhvr>
                                        <p:cTn id="198" dur="1" fill="hold">
                                          <p:stCondLst>
                                            <p:cond delay="0"/>
                                          </p:stCondLst>
                                        </p:cTn>
                                        <p:tgtEl>
                                          <p:spTgt spid="555"/>
                                        </p:tgtEl>
                                        <p:attrNameLst>
                                          <p:attrName>style.visibility</p:attrName>
                                        </p:attrNameLst>
                                      </p:cBhvr>
                                      <p:to>
                                        <p:strVal val="visible"/>
                                      </p:to>
                                    </p:set>
                                    <p:animEffect transition="in" filter="wipe(up)">
                                      <p:cBhvr>
                                        <p:cTn id="199" dur="3000"/>
                                        <p:tgtEl>
                                          <p:spTgt spid="555"/>
                                        </p:tgtEl>
                                      </p:cBhvr>
                                    </p:animEffect>
                                  </p:childTnLst>
                                </p:cTn>
                              </p:par>
                              <p:par>
                                <p:cTn id="200" presetID="22" presetClass="entr" presetSubtype="1" fill="hold" grpId="0" nodeType="withEffect">
                                  <p:stCondLst>
                                    <p:cond delay="0"/>
                                  </p:stCondLst>
                                  <p:childTnLst>
                                    <p:set>
                                      <p:cBhvr>
                                        <p:cTn id="201" dur="1" fill="hold">
                                          <p:stCondLst>
                                            <p:cond delay="0"/>
                                          </p:stCondLst>
                                        </p:cTn>
                                        <p:tgtEl>
                                          <p:spTgt spid="556"/>
                                        </p:tgtEl>
                                        <p:attrNameLst>
                                          <p:attrName>style.visibility</p:attrName>
                                        </p:attrNameLst>
                                      </p:cBhvr>
                                      <p:to>
                                        <p:strVal val="visible"/>
                                      </p:to>
                                    </p:set>
                                    <p:animEffect transition="in" filter="wipe(up)">
                                      <p:cBhvr>
                                        <p:cTn id="202" dur="3000"/>
                                        <p:tgtEl>
                                          <p:spTgt spid="556"/>
                                        </p:tgtEl>
                                      </p:cBhvr>
                                    </p:animEffect>
                                  </p:childTnLst>
                                </p:cTn>
                              </p:par>
                              <p:par>
                                <p:cTn id="203" presetID="22" presetClass="entr" presetSubtype="1" fill="hold" grpId="0" nodeType="withEffect">
                                  <p:stCondLst>
                                    <p:cond delay="0"/>
                                  </p:stCondLst>
                                  <p:childTnLst>
                                    <p:set>
                                      <p:cBhvr>
                                        <p:cTn id="204" dur="1" fill="hold">
                                          <p:stCondLst>
                                            <p:cond delay="0"/>
                                          </p:stCondLst>
                                        </p:cTn>
                                        <p:tgtEl>
                                          <p:spTgt spid="557"/>
                                        </p:tgtEl>
                                        <p:attrNameLst>
                                          <p:attrName>style.visibility</p:attrName>
                                        </p:attrNameLst>
                                      </p:cBhvr>
                                      <p:to>
                                        <p:strVal val="visible"/>
                                      </p:to>
                                    </p:set>
                                    <p:animEffect transition="in" filter="wipe(up)">
                                      <p:cBhvr>
                                        <p:cTn id="205" dur="3000"/>
                                        <p:tgtEl>
                                          <p:spTgt spid="557"/>
                                        </p:tgtEl>
                                      </p:cBhvr>
                                    </p:animEffect>
                                  </p:childTnLst>
                                </p:cTn>
                              </p:par>
                              <p:par>
                                <p:cTn id="206" presetID="22" presetClass="entr" presetSubtype="1" fill="hold" grpId="0" nodeType="withEffect">
                                  <p:stCondLst>
                                    <p:cond delay="0"/>
                                  </p:stCondLst>
                                  <p:childTnLst>
                                    <p:set>
                                      <p:cBhvr>
                                        <p:cTn id="207" dur="1" fill="hold">
                                          <p:stCondLst>
                                            <p:cond delay="0"/>
                                          </p:stCondLst>
                                        </p:cTn>
                                        <p:tgtEl>
                                          <p:spTgt spid="351"/>
                                        </p:tgtEl>
                                        <p:attrNameLst>
                                          <p:attrName>style.visibility</p:attrName>
                                        </p:attrNameLst>
                                      </p:cBhvr>
                                      <p:to>
                                        <p:strVal val="visible"/>
                                      </p:to>
                                    </p:set>
                                    <p:animEffect transition="in" filter="wipe(up)">
                                      <p:cBhvr>
                                        <p:cTn id="208" dur="3000"/>
                                        <p:tgtEl>
                                          <p:spTgt spid="351"/>
                                        </p:tgtEl>
                                      </p:cBhvr>
                                    </p:animEffect>
                                  </p:childTnLst>
                                </p:cTn>
                              </p:par>
                              <p:par>
                                <p:cTn id="209" presetID="22" presetClass="entr" presetSubtype="1" fill="hold" grpId="0" nodeType="withEffect">
                                  <p:stCondLst>
                                    <p:cond delay="0"/>
                                  </p:stCondLst>
                                  <p:childTnLst>
                                    <p:set>
                                      <p:cBhvr>
                                        <p:cTn id="210" dur="1" fill="hold">
                                          <p:stCondLst>
                                            <p:cond delay="0"/>
                                          </p:stCondLst>
                                        </p:cTn>
                                        <p:tgtEl>
                                          <p:spTgt spid="355"/>
                                        </p:tgtEl>
                                        <p:attrNameLst>
                                          <p:attrName>style.visibility</p:attrName>
                                        </p:attrNameLst>
                                      </p:cBhvr>
                                      <p:to>
                                        <p:strVal val="visible"/>
                                      </p:to>
                                    </p:set>
                                    <p:animEffect transition="in" filter="wipe(up)">
                                      <p:cBhvr>
                                        <p:cTn id="211" dur="3000"/>
                                        <p:tgtEl>
                                          <p:spTgt spid="355"/>
                                        </p:tgtEl>
                                      </p:cBhvr>
                                    </p:animEffect>
                                  </p:childTnLst>
                                </p:cTn>
                              </p:par>
                              <p:par>
                                <p:cTn id="212" presetID="22" presetClass="entr" presetSubtype="1" fill="hold" grpId="0" nodeType="withEffect">
                                  <p:stCondLst>
                                    <p:cond delay="0"/>
                                  </p:stCondLst>
                                  <p:childTnLst>
                                    <p:set>
                                      <p:cBhvr>
                                        <p:cTn id="213" dur="1" fill="hold">
                                          <p:stCondLst>
                                            <p:cond delay="0"/>
                                          </p:stCondLst>
                                        </p:cTn>
                                        <p:tgtEl>
                                          <p:spTgt spid="359"/>
                                        </p:tgtEl>
                                        <p:attrNameLst>
                                          <p:attrName>style.visibility</p:attrName>
                                        </p:attrNameLst>
                                      </p:cBhvr>
                                      <p:to>
                                        <p:strVal val="visible"/>
                                      </p:to>
                                    </p:set>
                                    <p:animEffect transition="in" filter="wipe(up)">
                                      <p:cBhvr>
                                        <p:cTn id="214" dur="3000"/>
                                        <p:tgtEl>
                                          <p:spTgt spid="359"/>
                                        </p:tgtEl>
                                      </p:cBhvr>
                                    </p:animEffect>
                                  </p:childTnLst>
                                </p:cTn>
                              </p:par>
                              <p:par>
                                <p:cTn id="215" presetID="22" presetClass="entr" presetSubtype="1" fill="hold" grpId="0" nodeType="withEffect">
                                  <p:stCondLst>
                                    <p:cond delay="0"/>
                                  </p:stCondLst>
                                  <p:childTnLst>
                                    <p:set>
                                      <p:cBhvr>
                                        <p:cTn id="216" dur="1" fill="hold">
                                          <p:stCondLst>
                                            <p:cond delay="0"/>
                                          </p:stCondLst>
                                        </p:cTn>
                                        <p:tgtEl>
                                          <p:spTgt spid="363"/>
                                        </p:tgtEl>
                                        <p:attrNameLst>
                                          <p:attrName>style.visibility</p:attrName>
                                        </p:attrNameLst>
                                      </p:cBhvr>
                                      <p:to>
                                        <p:strVal val="visible"/>
                                      </p:to>
                                    </p:set>
                                    <p:animEffect transition="in" filter="wipe(up)">
                                      <p:cBhvr>
                                        <p:cTn id="217" dur="3000"/>
                                        <p:tgtEl>
                                          <p:spTgt spid="363"/>
                                        </p:tgtEl>
                                      </p:cBhvr>
                                    </p:animEffect>
                                  </p:childTnLst>
                                </p:cTn>
                              </p:par>
                              <p:par>
                                <p:cTn id="218" presetID="22" presetClass="entr" presetSubtype="1" fill="hold" grpId="0" nodeType="withEffect">
                                  <p:stCondLst>
                                    <p:cond delay="0"/>
                                  </p:stCondLst>
                                  <p:childTnLst>
                                    <p:set>
                                      <p:cBhvr>
                                        <p:cTn id="219" dur="1" fill="hold">
                                          <p:stCondLst>
                                            <p:cond delay="0"/>
                                          </p:stCondLst>
                                        </p:cTn>
                                        <p:tgtEl>
                                          <p:spTgt spid="367"/>
                                        </p:tgtEl>
                                        <p:attrNameLst>
                                          <p:attrName>style.visibility</p:attrName>
                                        </p:attrNameLst>
                                      </p:cBhvr>
                                      <p:to>
                                        <p:strVal val="visible"/>
                                      </p:to>
                                    </p:set>
                                    <p:animEffect transition="in" filter="wipe(up)">
                                      <p:cBhvr>
                                        <p:cTn id="220" dur="3000"/>
                                        <p:tgtEl>
                                          <p:spTgt spid="367"/>
                                        </p:tgtEl>
                                      </p:cBhvr>
                                    </p:animEffect>
                                  </p:childTnLst>
                                </p:cTn>
                              </p:par>
                              <p:par>
                                <p:cTn id="221" presetID="22" presetClass="entr" presetSubtype="1" fill="hold" grpId="0" nodeType="withEffect">
                                  <p:stCondLst>
                                    <p:cond delay="0"/>
                                  </p:stCondLst>
                                  <p:childTnLst>
                                    <p:set>
                                      <p:cBhvr>
                                        <p:cTn id="222" dur="1" fill="hold">
                                          <p:stCondLst>
                                            <p:cond delay="0"/>
                                          </p:stCondLst>
                                        </p:cTn>
                                        <p:tgtEl>
                                          <p:spTgt spid="371"/>
                                        </p:tgtEl>
                                        <p:attrNameLst>
                                          <p:attrName>style.visibility</p:attrName>
                                        </p:attrNameLst>
                                      </p:cBhvr>
                                      <p:to>
                                        <p:strVal val="visible"/>
                                      </p:to>
                                    </p:set>
                                    <p:animEffect transition="in" filter="wipe(up)">
                                      <p:cBhvr>
                                        <p:cTn id="223" dur="3000"/>
                                        <p:tgtEl>
                                          <p:spTgt spid="371"/>
                                        </p:tgtEl>
                                      </p:cBhvr>
                                    </p:animEffect>
                                  </p:childTnLst>
                                </p:cTn>
                              </p:par>
                              <p:par>
                                <p:cTn id="224" presetID="22" presetClass="entr" presetSubtype="1" fill="hold" grpId="0" nodeType="withEffect">
                                  <p:stCondLst>
                                    <p:cond delay="0"/>
                                  </p:stCondLst>
                                  <p:childTnLst>
                                    <p:set>
                                      <p:cBhvr>
                                        <p:cTn id="225" dur="1" fill="hold">
                                          <p:stCondLst>
                                            <p:cond delay="0"/>
                                          </p:stCondLst>
                                        </p:cTn>
                                        <p:tgtEl>
                                          <p:spTgt spid="375"/>
                                        </p:tgtEl>
                                        <p:attrNameLst>
                                          <p:attrName>style.visibility</p:attrName>
                                        </p:attrNameLst>
                                      </p:cBhvr>
                                      <p:to>
                                        <p:strVal val="visible"/>
                                      </p:to>
                                    </p:set>
                                    <p:animEffect transition="in" filter="wipe(up)">
                                      <p:cBhvr>
                                        <p:cTn id="226" dur="3000"/>
                                        <p:tgtEl>
                                          <p:spTgt spid="375"/>
                                        </p:tgtEl>
                                      </p:cBhvr>
                                    </p:animEffect>
                                  </p:childTnLst>
                                </p:cTn>
                              </p:par>
                              <p:par>
                                <p:cTn id="227" presetID="22" presetClass="entr" presetSubtype="1" fill="hold" grpId="0" nodeType="withEffect">
                                  <p:stCondLst>
                                    <p:cond delay="0"/>
                                  </p:stCondLst>
                                  <p:childTnLst>
                                    <p:set>
                                      <p:cBhvr>
                                        <p:cTn id="228" dur="1" fill="hold">
                                          <p:stCondLst>
                                            <p:cond delay="0"/>
                                          </p:stCondLst>
                                        </p:cTn>
                                        <p:tgtEl>
                                          <p:spTgt spid="379"/>
                                        </p:tgtEl>
                                        <p:attrNameLst>
                                          <p:attrName>style.visibility</p:attrName>
                                        </p:attrNameLst>
                                      </p:cBhvr>
                                      <p:to>
                                        <p:strVal val="visible"/>
                                      </p:to>
                                    </p:set>
                                    <p:animEffect transition="in" filter="wipe(up)">
                                      <p:cBhvr>
                                        <p:cTn id="229" dur="3000"/>
                                        <p:tgtEl>
                                          <p:spTgt spid="379"/>
                                        </p:tgtEl>
                                      </p:cBhvr>
                                    </p:animEffect>
                                  </p:childTnLst>
                                </p:cTn>
                              </p:par>
                              <p:par>
                                <p:cTn id="230" presetID="22" presetClass="entr" presetSubtype="1" fill="hold" grpId="0" nodeType="withEffect">
                                  <p:stCondLst>
                                    <p:cond delay="0"/>
                                  </p:stCondLst>
                                  <p:childTnLst>
                                    <p:set>
                                      <p:cBhvr>
                                        <p:cTn id="231" dur="1" fill="hold">
                                          <p:stCondLst>
                                            <p:cond delay="0"/>
                                          </p:stCondLst>
                                        </p:cTn>
                                        <p:tgtEl>
                                          <p:spTgt spid="383"/>
                                        </p:tgtEl>
                                        <p:attrNameLst>
                                          <p:attrName>style.visibility</p:attrName>
                                        </p:attrNameLst>
                                      </p:cBhvr>
                                      <p:to>
                                        <p:strVal val="visible"/>
                                      </p:to>
                                    </p:set>
                                    <p:animEffect transition="in" filter="wipe(up)">
                                      <p:cBhvr>
                                        <p:cTn id="232" dur="3000"/>
                                        <p:tgtEl>
                                          <p:spTgt spid="383"/>
                                        </p:tgtEl>
                                      </p:cBhvr>
                                    </p:animEffect>
                                  </p:childTnLst>
                                </p:cTn>
                              </p:par>
                              <p:par>
                                <p:cTn id="233" presetID="22" presetClass="entr" presetSubtype="1" fill="hold" grpId="0" nodeType="withEffect">
                                  <p:stCondLst>
                                    <p:cond delay="0"/>
                                  </p:stCondLst>
                                  <p:childTnLst>
                                    <p:set>
                                      <p:cBhvr>
                                        <p:cTn id="234" dur="1" fill="hold">
                                          <p:stCondLst>
                                            <p:cond delay="0"/>
                                          </p:stCondLst>
                                        </p:cTn>
                                        <p:tgtEl>
                                          <p:spTgt spid="107"/>
                                        </p:tgtEl>
                                        <p:attrNameLst>
                                          <p:attrName>style.visibility</p:attrName>
                                        </p:attrNameLst>
                                      </p:cBhvr>
                                      <p:to>
                                        <p:strVal val="visible"/>
                                      </p:to>
                                    </p:set>
                                    <p:animEffect transition="in" filter="wipe(up)">
                                      <p:cBhvr>
                                        <p:cTn id="235" dur="3000"/>
                                        <p:tgtEl>
                                          <p:spTgt spid="107"/>
                                        </p:tgtEl>
                                      </p:cBhvr>
                                    </p:animEffect>
                                  </p:childTnLst>
                                </p:cTn>
                              </p:par>
                              <p:par>
                                <p:cTn id="236" presetID="22" presetClass="entr" presetSubtype="1" fill="hold" grpId="0" nodeType="withEffect">
                                  <p:stCondLst>
                                    <p:cond delay="0"/>
                                  </p:stCondLst>
                                  <p:childTnLst>
                                    <p:set>
                                      <p:cBhvr>
                                        <p:cTn id="237" dur="1" fill="hold">
                                          <p:stCondLst>
                                            <p:cond delay="0"/>
                                          </p:stCondLst>
                                        </p:cTn>
                                        <p:tgtEl>
                                          <p:spTgt spid="111"/>
                                        </p:tgtEl>
                                        <p:attrNameLst>
                                          <p:attrName>style.visibility</p:attrName>
                                        </p:attrNameLst>
                                      </p:cBhvr>
                                      <p:to>
                                        <p:strVal val="visible"/>
                                      </p:to>
                                    </p:set>
                                    <p:animEffect transition="in" filter="wipe(up)">
                                      <p:cBhvr>
                                        <p:cTn id="238" dur="3000"/>
                                        <p:tgtEl>
                                          <p:spTgt spid="111"/>
                                        </p:tgtEl>
                                      </p:cBhvr>
                                    </p:animEffect>
                                  </p:childTnLst>
                                </p:cTn>
                              </p:par>
                              <p:par>
                                <p:cTn id="239" presetID="22" presetClass="entr" presetSubtype="1" fill="hold" grpId="0" nodeType="withEffect">
                                  <p:stCondLst>
                                    <p:cond delay="0"/>
                                  </p:stCondLst>
                                  <p:childTnLst>
                                    <p:set>
                                      <p:cBhvr>
                                        <p:cTn id="240" dur="1" fill="hold">
                                          <p:stCondLst>
                                            <p:cond delay="0"/>
                                          </p:stCondLst>
                                        </p:cTn>
                                        <p:tgtEl>
                                          <p:spTgt spid="115"/>
                                        </p:tgtEl>
                                        <p:attrNameLst>
                                          <p:attrName>style.visibility</p:attrName>
                                        </p:attrNameLst>
                                      </p:cBhvr>
                                      <p:to>
                                        <p:strVal val="visible"/>
                                      </p:to>
                                    </p:set>
                                    <p:animEffect transition="in" filter="wipe(up)">
                                      <p:cBhvr>
                                        <p:cTn id="241" dur="3000"/>
                                        <p:tgtEl>
                                          <p:spTgt spid="115"/>
                                        </p:tgtEl>
                                      </p:cBhvr>
                                    </p:animEffect>
                                  </p:childTnLst>
                                </p:cTn>
                              </p:par>
                              <p:par>
                                <p:cTn id="242" presetID="22" presetClass="entr" presetSubtype="1" fill="hold" grpId="0" nodeType="withEffect">
                                  <p:stCondLst>
                                    <p:cond delay="0"/>
                                  </p:stCondLst>
                                  <p:childTnLst>
                                    <p:set>
                                      <p:cBhvr>
                                        <p:cTn id="243" dur="1" fill="hold">
                                          <p:stCondLst>
                                            <p:cond delay="0"/>
                                          </p:stCondLst>
                                        </p:cTn>
                                        <p:tgtEl>
                                          <p:spTgt spid="119"/>
                                        </p:tgtEl>
                                        <p:attrNameLst>
                                          <p:attrName>style.visibility</p:attrName>
                                        </p:attrNameLst>
                                      </p:cBhvr>
                                      <p:to>
                                        <p:strVal val="visible"/>
                                      </p:to>
                                    </p:set>
                                    <p:animEffect transition="in" filter="wipe(up)">
                                      <p:cBhvr>
                                        <p:cTn id="244" dur="3000"/>
                                        <p:tgtEl>
                                          <p:spTgt spid="119"/>
                                        </p:tgtEl>
                                      </p:cBhvr>
                                    </p:animEffect>
                                  </p:childTnLst>
                                </p:cTn>
                              </p:par>
                              <p:par>
                                <p:cTn id="245" presetID="22" presetClass="entr" presetSubtype="1" fill="hold" grpId="0" nodeType="withEffect">
                                  <p:stCondLst>
                                    <p:cond delay="0"/>
                                  </p:stCondLst>
                                  <p:childTnLst>
                                    <p:set>
                                      <p:cBhvr>
                                        <p:cTn id="246" dur="1" fill="hold">
                                          <p:stCondLst>
                                            <p:cond delay="0"/>
                                          </p:stCondLst>
                                        </p:cTn>
                                        <p:tgtEl>
                                          <p:spTgt spid="123"/>
                                        </p:tgtEl>
                                        <p:attrNameLst>
                                          <p:attrName>style.visibility</p:attrName>
                                        </p:attrNameLst>
                                      </p:cBhvr>
                                      <p:to>
                                        <p:strVal val="visible"/>
                                      </p:to>
                                    </p:set>
                                    <p:animEffect transition="in" filter="wipe(up)">
                                      <p:cBhvr>
                                        <p:cTn id="247" dur="3000"/>
                                        <p:tgtEl>
                                          <p:spTgt spid="123"/>
                                        </p:tgtEl>
                                      </p:cBhvr>
                                    </p:animEffect>
                                  </p:childTnLst>
                                </p:cTn>
                              </p:par>
                              <p:par>
                                <p:cTn id="248" presetID="22" presetClass="entr" presetSubtype="1" fill="hold" grpId="0" nodeType="withEffect">
                                  <p:stCondLst>
                                    <p:cond delay="0"/>
                                  </p:stCondLst>
                                  <p:childTnLst>
                                    <p:set>
                                      <p:cBhvr>
                                        <p:cTn id="249" dur="1" fill="hold">
                                          <p:stCondLst>
                                            <p:cond delay="0"/>
                                          </p:stCondLst>
                                        </p:cTn>
                                        <p:tgtEl>
                                          <p:spTgt spid="127"/>
                                        </p:tgtEl>
                                        <p:attrNameLst>
                                          <p:attrName>style.visibility</p:attrName>
                                        </p:attrNameLst>
                                      </p:cBhvr>
                                      <p:to>
                                        <p:strVal val="visible"/>
                                      </p:to>
                                    </p:set>
                                    <p:animEffect transition="in" filter="wipe(up)">
                                      <p:cBhvr>
                                        <p:cTn id="250" dur="3000"/>
                                        <p:tgtEl>
                                          <p:spTgt spid="127"/>
                                        </p:tgtEl>
                                      </p:cBhvr>
                                    </p:animEffect>
                                  </p:childTnLst>
                                </p:cTn>
                              </p:par>
                              <p:par>
                                <p:cTn id="251" presetID="22" presetClass="entr" presetSubtype="1" fill="hold" grpId="0" nodeType="withEffect">
                                  <p:stCondLst>
                                    <p:cond delay="0"/>
                                  </p:stCondLst>
                                  <p:childTnLst>
                                    <p:set>
                                      <p:cBhvr>
                                        <p:cTn id="252" dur="1" fill="hold">
                                          <p:stCondLst>
                                            <p:cond delay="0"/>
                                          </p:stCondLst>
                                        </p:cTn>
                                        <p:tgtEl>
                                          <p:spTgt spid="131"/>
                                        </p:tgtEl>
                                        <p:attrNameLst>
                                          <p:attrName>style.visibility</p:attrName>
                                        </p:attrNameLst>
                                      </p:cBhvr>
                                      <p:to>
                                        <p:strVal val="visible"/>
                                      </p:to>
                                    </p:set>
                                    <p:animEffect transition="in" filter="wipe(up)">
                                      <p:cBhvr>
                                        <p:cTn id="253" dur="3000"/>
                                        <p:tgtEl>
                                          <p:spTgt spid="131"/>
                                        </p:tgtEl>
                                      </p:cBhvr>
                                    </p:animEffect>
                                  </p:childTnLst>
                                </p:cTn>
                              </p:par>
                              <p:par>
                                <p:cTn id="254" presetID="22" presetClass="entr" presetSubtype="1" fill="hold" grpId="0" nodeType="withEffect">
                                  <p:stCondLst>
                                    <p:cond delay="0"/>
                                  </p:stCondLst>
                                  <p:childTnLst>
                                    <p:set>
                                      <p:cBhvr>
                                        <p:cTn id="255" dur="1" fill="hold">
                                          <p:stCondLst>
                                            <p:cond delay="0"/>
                                          </p:stCondLst>
                                        </p:cTn>
                                        <p:tgtEl>
                                          <p:spTgt spid="135"/>
                                        </p:tgtEl>
                                        <p:attrNameLst>
                                          <p:attrName>style.visibility</p:attrName>
                                        </p:attrNameLst>
                                      </p:cBhvr>
                                      <p:to>
                                        <p:strVal val="visible"/>
                                      </p:to>
                                    </p:set>
                                    <p:animEffect transition="in" filter="wipe(up)">
                                      <p:cBhvr>
                                        <p:cTn id="256" dur="3000"/>
                                        <p:tgtEl>
                                          <p:spTgt spid="135"/>
                                        </p:tgtEl>
                                      </p:cBhvr>
                                    </p:animEffect>
                                  </p:childTnLst>
                                </p:cTn>
                              </p:par>
                              <p:par>
                                <p:cTn id="257" presetID="22" presetClass="entr" presetSubtype="1" fill="hold" grpId="0" nodeType="withEffect">
                                  <p:stCondLst>
                                    <p:cond delay="0"/>
                                  </p:stCondLst>
                                  <p:childTnLst>
                                    <p:set>
                                      <p:cBhvr>
                                        <p:cTn id="258" dur="1" fill="hold">
                                          <p:stCondLst>
                                            <p:cond delay="0"/>
                                          </p:stCondLst>
                                        </p:cTn>
                                        <p:tgtEl>
                                          <p:spTgt spid="139"/>
                                        </p:tgtEl>
                                        <p:attrNameLst>
                                          <p:attrName>style.visibility</p:attrName>
                                        </p:attrNameLst>
                                      </p:cBhvr>
                                      <p:to>
                                        <p:strVal val="visible"/>
                                      </p:to>
                                    </p:set>
                                    <p:animEffect transition="in" filter="wipe(up)">
                                      <p:cBhvr>
                                        <p:cTn id="259" dur="3000"/>
                                        <p:tgtEl>
                                          <p:spTgt spid="139"/>
                                        </p:tgtEl>
                                      </p:cBhvr>
                                    </p:animEffect>
                                  </p:childTnLst>
                                </p:cTn>
                              </p:par>
                              <p:par>
                                <p:cTn id="260" presetID="22" presetClass="entr" presetSubtype="1" fill="hold" grpId="0" nodeType="withEffect">
                                  <p:stCondLst>
                                    <p:cond delay="0"/>
                                  </p:stCondLst>
                                  <p:childTnLst>
                                    <p:set>
                                      <p:cBhvr>
                                        <p:cTn id="261" dur="1" fill="hold">
                                          <p:stCondLst>
                                            <p:cond delay="0"/>
                                          </p:stCondLst>
                                        </p:cTn>
                                        <p:tgtEl>
                                          <p:spTgt spid="143"/>
                                        </p:tgtEl>
                                        <p:attrNameLst>
                                          <p:attrName>style.visibility</p:attrName>
                                        </p:attrNameLst>
                                      </p:cBhvr>
                                      <p:to>
                                        <p:strVal val="visible"/>
                                      </p:to>
                                    </p:set>
                                    <p:animEffect transition="in" filter="wipe(up)">
                                      <p:cBhvr>
                                        <p:cTn id="262" dur="3000"/>
                                        <p:tgtEl>
                                          <p:spTgt spid="143"/>
                                        </p:tgtEl>
                                      </p:cBhvr>
                                    </p:animEffect>
                                  </p:childTnLst>
                                </p:cTn>
                              </p:par>
                              <p:par>
                                <p:cTn id="263" presetID="22" presetClass="entr" presetSubtype="1" fill="hold" grpId="0" nodeType="withEffect">
                                  <p:stCondLst>
                                    <p:cond delay="0"/>
                                  </p:stCondLst>
                                  <p:childTnLst>
                                    <p:set>
                                      <p:cBhvr>
                                        <p:cTn id="264" dur="1" fill="hold">
                                          <p:stCondLst>
                                            <p:cond delay="0"/>
                                          </p:stCondLst>
                                        </p:cTn>
                                        <p:tgtEl>
                                          <p:spTgt spid="147"/>
                                        </p:tgtEl>
                                        <p:attrNameLst>
                                          <p:attrName>style.visibility</p:attrName>
                                        </p:attrNameLst>
                                      </p:cBhvr>
                                      <p:to>
                                        <p:strVal val="visible"/>
                                      </p:to>
                                    </p:set>
                                    <p:animEffect transition="in" filter="wipe(up)">
                                      <p:cBhvr>
                                        <p:cTn id="265" dur="3000"/>
                                        <p:tgtEl>
                                          <p:spTgt spid="147"/>
                                        </p:tgtEl>
                                      </p:cBhvr>
                                    </p:animEffect>
                                  </p:childTnLst>
                                </p:cTn>
                              </p:par>
                              <p:par>
                                <p:cTn id="266" presetID="22" presetClass="entr" presetSubtype="1" fill="hold" grpId="0" nodeType="withEffect">
                                  <p:stCondLst>
                                    <p:cond delay="0"/>
                                  </p:stCondLst>
                                  <p:childTnLst>
                                    <p:set>
                                      <p:cBhvr>
                                        <p:cTn id="267" dur="1" fill="hold">
                                          <p:stCondLst>
                                            <p:cond delay="0"/>
                                          </p:stCondLst>
                                        </p:cTn>
                                        <p:tgtEl>
                                          <p:spTgt spid="151"/>
                                        </p:tgtEl>
                                        <p:attrNameLst>
                                          <p:attrName>style.visibility</p:attrName>
                                        </p:attrNameLst>
                                      </p:cBhvr>
                                      <p:to>
                                        <p:strVal val="visible"/>
                                      </p:to>
                                    </p:set>
                                    <p:animEffect transition="in" filter="wipe(up)">
                                      <p:cBhvr>
                                        <p:cTn id="268" dur="3000"/>
                                        <p:tgtEl>
                                          <p:spTgt spid="151"/>
                                        </p:tgtEl>
                                      </p:cBhvr>
                                    </p:animEffect>
                                  </p:childTnLst>
                                </p:cTn>
                              </p:par>
                              <p:par>
                                <p:cTn id="269" presetID="22" presetClass="entr" presetSubtype="1" fill="hold" grpId="0" nodeType="withEffect">
                                  <p:stCondLst>
                                    <p:cond delay="0"/>
                                  </p:stCondLst>
                                  <p:childTnLst>
                                    <p:set>
                                      <p:cBhvr>
                                        <p:cTn id="270" dur="1" fill="hold">
                                          <p:stCondLst>
                                            <p:cond delay="0"/>
                                          </p:stCondLst>
                                        </p:cTn>
                                        <p:tgtEl>
                                          <p:spTgt spid="155"/>
                                        </p:tgtEl>
                                        <p:attrNameLst>
                                          <p:attrName>style.visibility</p:attrName>
                                        </p:attrNameLst>
                                      </p:cBhvr>
                                      <p:to>
                                        <p:strVal val="visible"/>
                                      </p:to>
                                    </p:set>
                                    <p:animEffect transition="in" filter="wipe(up)">
                                      <p:cBhvr>
                                        <p:cTn id="271" dur="3000"/>
                                        <p:tgtEl>
                                          <p:spTgt spid="155"/>
                                        </p:tgtEl>
                                      </p:cBhvr>
                                    </p:animEffect>
                                  </p:childTnLst>
                                </p:cTn>
                              </p:par>
                              <p:par>
                                <p:cTn id="272" presetID="22" presetClass="entr" presetSubtype="1" fill="hold" grpId="0" nodeType="withEffect">
                                  <p:stCondLst>
                                    <p:cond delay="0"/>
                                  </p:stCondLst>
                                  <p:childTnLst>
                                    <p:set>
                                      <p:cBhvr>
                                        <p:cTn id="273" dur="1" fill="hold">
                                          <p:stCondLst>
                                            <p:cond delay="0"/>
                                          </p:stCondLst>
                                        </p:cTn>
                                        <p:tgtEl>
                                          <p:spTgt spid="159"/>
                                        </p:tgtEl>
                                        <p:attrNameLst>
                                          <p:attrName>style.visibility</p:attrName>
                                        </p:attrNameLst>
                                      </p:cBhvr>
                                      <p:to>
                                        <p:strVal val="visible"/>
                                      </p:to>
                                    </p:set>
                                    <p:animEffect transition="in" filter="wipe(up)">
                                      <p:cBhvr>
                                        <p:cTn id="274" dur="3000"/>
                                        <p:tgtEl>
                                          <p:spTgt spid="159"/>
                                        </p:tgtEl>
                                      </p:cBhvr>
                                    </p:animEffect>
                                  </p:childTnLst>
                                </p:cTn>
                              </p:par>
                              <p:par>
                                <p:cTn id="275" presetID="22" presetClass="entr" presetSubtype="1" fill="hold" grpId="0" nodeType="withEffect">
                                  <p:stCondLst>
                                    <p:cond delay="0"/>
                                  </p:stCondLst>
                                  <p:childTnLst>
                                    <p:set>
                                      <p:cBhvr>
                                        <p:cTn id="276" dur="1" fill="hold">
                                          <p:stCondLst>
                                            <p:cond delay="0"/>
                                          </p:stCondLst>
                                        </p:cTn>
                                        <p:tgtEl>
                                          <p:spTgt spid="163"/>
                                        </p:tgtEl>
                                        <p:attrNameLst>
                                          <p:attrName>style.visibility</p:attrName>
                                        </p:attrNameLst>
                                      </p:cBhvr>
                                      <p:to>
                                        <p:strVal val="visible"/>
                                      </p:to>
                                    </p:set>
                                    <p:animEffect transition="in" filter="wipe(up)">
                                      <p:cBhvr>
                                        <p:cTn id="277" dur="3000"/>
                                        <p:tgtEl>
                                          <p:spTgt spid="163"/>
                                        </p:tgtEl>
                                      </p:cBhvr>
                                    </p:animEffect>
                                  </p:childTnLst>
                                </p:cTn>
                              </p:par>
                              <p:par>
                                <p:cTn id="278" presetID="22" presetClass="entr" presetSubtype="1" fill="hold" grpId="0" nodeType="withEffect">
                                  <p:stCondLst>
                                    <p:cond delay="0"/>
                                  </p:stCondLst>
                                  <p:childTnLst>
                                    <p:set>
                                      <p:cBhvr>
                                        <p:cTn id="279" dur="1" fill="hold">
                                          <p:stCondLst>
                                            <p:cond delay="0"/>
                                          </p:stCondLst>
                                        </p:cTn>
                                        <p:tgtEl>
                                          <p:spTgt spid="167"/>
                                        </p:tgtEl>
                                        <p:attrNameLst>
                                          <p:attrName>style.visibility</p:attrName>
                                        </p:attrNameLst>
                                      </p:cBhvr>
                                      <p:to>
                                        <p:strVal val="visible"/>
                                      </p:to>
                                    </p:set>
                                    <p:animEffect transition="in" filter="wipe(up)">
                                      <p:cBhvr>
                                        <p:cTn id="280" dur="3000"/>
                                        <p:tgtEl>
                                          <p:spTgt spid="167"/>
                                        </p:tgtEl>
                                      </p:cBhvr>
                                    </p:animEffect>
                                  </p:childTnLst>
                                </p:cTn>
                              </p:par>
                              <p:par>
                                <p:cTn id="281" presetID="22" presetClass="entr" presetSubtype="1" fill="hold" grpId="0" nodeType="withEffect">
                                  <p:stCondLst>
                                    <p:cond delay="0"/>
                                  </p:stCondLst>
                                  <p:childTnLst>
                                    <p:set>
                                      <p:cBhvr>
                                        <p:cTn id="282" dur="1" fill="hold">
                                          <p:stCondLst>
                                            <p:cond delay="0"/>
                                          </p:stCondLst>
                                        </p:cTn>
                                        <p:tgtEl>
                                          <p:spTgt spid="173"/>
                                        </p:tgtEl>
                                        <p:attrNameLst>
                                          <p:attrName>style.visibility</p:attrName>
                                        </p:attrNameLst>
                                      </p:cBhvr>
                                      <p:to>
                                        <p:strVal val="visible"/>
                                      </p:to>
                                    </p:set>
                                    <p:animEffect transition="in" filter="wipe(up)">
                                      <p:cBhvr>
                                        <p:cTn id="283" dur="3000"/>
                                        <p:tgtEl>
                                          <p:spTgt spid="173"/>
                                        </p:tgtEl>
                                      </p:cBhvr>
                                    </p:animEffect>
                                  </p:childTnLst>
                                </p:cTn>
                              </p:par>
                              <p:par>
                                <p:cTn id="284" presetID="22" presetClass="entr" presetSubtype="1" fill="hold" grpId="0" nodeType="withEffect">
                                  <p:stCondLst>
                                    <p:cond delay="0"/>
                                  </p:stCondLst>
                                  <p:childTnLst>
                                    <p:set>
                                      <p:cBhvr>
                                        <p:cTn id="285" dur="1" fill="hold">
                                          <p:stCondLst>
                                            <p:cond delay="0"/>
                                          </p:stCondLst>
                                        </p:cTn>
                                        <p:tgtEl>
                                          <p:spTgt spid="177"/>
                                        </p:tgtEl>
                                        <p:attrNameLst>
                                          <p:attrName>style.visibility</p:attrName>
                                        </p:attrNameLst>
                                      </p:cBhvr>
                                      <p:to>
                                        <p:strVal val="visible"/>
                                      </p:to>
                                    </p:set>
                                    <p:animEffect transition="in" filter="wipe(up)">
                                      <p:cBhvr>
                                        <p:cTn id="286" dur="3000"/>
                                        <p:tgtEl>
                                          <p:spTgt spid="177"/>
                                        </p:tgtEl>
                                      </p:cBhvr>
                                    </p:animEffect>
                                  </p:childTnLst>
                                </p:cTn>
                              </p:par>
                              <p:par>
                                <p:cTn id="287" presetID="22" presetClass="entr" presetSubtype="1" fill="hold" grpId="0" nodeType="withEffect">
                                  <p:stCondLst>
                                    <p:cond delay="0"/>
                                  </p:stCondLst>
                                  <p:childTnLst>
                                    <p:set>
                                      <p:cBhvr>
                                        <p:cTn id="288" dur="1" fill="hold">
                                          <p:stCondLst>
                                            <p:cond delay="0"/>
                                          </p:stCondLst>
                                        </p:cTn>
                                        <p:tgtEl>
                                          <p:spTgt spid="181"/>
                                        </p:tgtEl>
                                        <p:attrNameLst>
                                          <p:attrName>style.visibility</p:attrName>
                                        </p:attrNameLst>
                                      </p:cBhvr>
                                      <p:to>
                                        <p:strVal val="visible"/>
                                      </p:to>
                                    </p:set>
                                    <p:animEffect transition="in" filter="wipe(up)">
                                      <p:cBhvr>
                                        <p:cTn id="289" dur="3000"/>
                                        <p:tgtEl>
                                          <p:spTgt spid="181"/>
                                        </p:tgtEl>
                                      </p:cBhvr>
                                    </p:animEffect>
                                  </p:childTnLst>
                                </p:cTn>
                              </p:par>
                              <p:par>
                                <p:cTn id="290" presetID="22" presetClass="entr" presetSubtype="1" fill="hold" grpId="0" nodeType="withEffect">
                                  <p:stCondLst>
                                    <p:cond delay="0"/>
                                  </p:stCondLst>
                                  <p:childTnLst>
                                    <p:set>
                                      <p:cBhvr>
                                        <p:cTn id="291" dur="1" fill="hold">
                                          <p:stCondLst>
                                            <p:cond delay="0"/>
                                          </p:stCondLst>
                                        </p:cTn>
                                        <p:tgtEl>
                                          <p:spTgt spid="185"/>
                                        </p:tgtEl>
                                        <p:attrNameLst>
                                          <p:attrName>style.visibility</p:attrName>
                                        </p:attrNameLst>
                                      </p:cBhvr>
                                      <p:to>
                                        <p:strVal val="visible"/>
                                      </p:to>
                                    </p:set>
                                    <p:animEffect transition="in" filter="wipe(up)">
                                      <p:cBhvr>
                                        <p:cTn id="292" dur="3000"/>
                                        <p:tgtEl>
                                          <p:spTgt spid="185"/>
                                        </p:tgtEl>
                                      </p:cBhvr>
                                    </p:animEffect>
                                  </p:childTnLst>
                                </p:cTn>
                              </p:par>
                              <p:par>
                                <p:cTn id="293" presetID="22" presetClass="entr" presetSubtype="1" fill="hold" grpId="0" nodeType="withEffect">
                                  <p:stCondLst>
                                    <p:cond delay="0"/>
                                  </p:stCondLst>
                                  <p:childTnLst>
                                    <p:set>
                                      <p:cBhvr>
                                        <p:cTn id="294" dur="1" fill="hold">
                                          <p:stCondLst>
                                            <p:cond delay="0"/>
                                          </p:stCondLst>
                                        </p:cTn>
                                        <p:tgtEl>
                                          <p:spTgt spid="189"/>
                                        </p:tgtEl>
                                        <p:attrNameLst>
                                          <p:attrName>style.visibility</p:attrName>
                                        </p:attrNameLst>
                                      </p:cBhvr>
                                      <p:to>
                                        <p:strVal val="visible"/>
                                      </p:to>
                                    </p:set>
                                    <p:animEffect transition="in" filter="wipe(up)">
                                      <p:cBhvr>
                                        <p:cTn id="295" dur="3000"/>
                                        <p:tgtEl>
                                          <p:spTgt spid="189"/>
                                        </p:tgtEl>
                                      </p:cBhvr>
                                    </p:animEffect>
                                  </p:childTnLst>
                                </p:cTn>
                              </p:par>
                              <p:par>
                                <p:cTn id="296" presetID="22" presetClass="entr" presetSubtype="1" fill="hold" grpId="0" nodeType="withEffect">
                                  <p:stCondLst>
                                    <p:cond delay="0"/>
                                  </p:stCondLst>
                                  <p:childTnLst>
                                    <p:set>
                                      <p:cBhvr>
                                        <p:cTn id="297" dur="1" fill="hold">
                                          <p:stCondLst>
                                            <p:cond delay="0"/>
                                          </p:stCondLst>
                                        </p:cTn>
                                        <p:tgtEl>
                                          <p:spTgt spid="193"/>
                                        </p:tgtEl>
                                        <p:attrNameLst>
                                          <p:attrName>style.visibility</p:attrName>
                                        </p:attrNameLst>
                                      </p:cBhvr>
                                      <p:to>
                                        <p:strVal val="visible"/>
                                      </p:to>
                                    </p:set>
                                    <p:animEffect transition="in" filter="wipe(up)">
                                      <p:cBhvr>
                                        <p:cTn id="298" dur="3000"/>
                                        <p:tgtEl>
                                          <p:spTgt spid="193"/>
                                        </p:tgtEl>
                                      </p:cBhvr>
                                    </p:animEffect>
                                  </p:childTnLst>
                                </p:cTn>
                              </p:par>
                              <p:par>
                                <p:cTn id="299" presetID="22" presetClass="entr" presetSubtype="1" fill="hold" grpId="0" nodeType="withEffect">
                                  <p:stCondLst>
                                    <p:cond delay="0"/>
                                  </p:stCondLst>
                                  <p:childTnLst>
                                    <p:set>
                                      <p:cBhvr>
                                        <p:cTn id="300" dur="1" fill="hold">
                                          <p:stCondLst>
                                            <p:cond delay="0"/>
                                          </p:stCondLst>
                                        </p:cTn>
                                        <p:tgtEl>
                                          <p:spTgt spid="197"/>
                                        </p:tgtEl>
                                        <p:attrNameLst>
                                          <p:attrName>style.visibility</p:attrName>
                                        </p:attrNameLst>
                                      </p:cBhvr>
                                      <p:to>
                                        <p:strVal val="visible"/>
                                      </p:to>
                                    </p:set>
                                    <p:animEffect transition="in" filter="wipe(up)">
                                      <p:cBhvr>
                                        <p:cTn id="301" dur="3000"/>
                                        <p:tgtEl>
                                          <p:spTgt spid="197"/>
                                        </p:tgtEl>
                                      </p:cBhvr>
                                    </p:animEffect>
                                  </p:childTnLst>
                                </p:cTn>
                              </p:par>
                              <p:par>
                                <p:cTn id="302" presetID="22" presetClass="entr" presetSubtype="1" fill="hold" grpId="0" nodeType="withEffect">
                                  <p:stCondLst>
                                    <p:cond delay="0"/>
                                  </p:stCondLst>
                                  <p:childTnLst>
                                    <p:set>
                                      <p:cBhvr>
                                        <p:cTn id="303" dur="1" fill="hold">
                                          <p:stCondLst>
                                            <p:cond delay="0"/>
                                          </p:stCondLst>
                                        </p:cTn>
                                        <p:tgtEl>
                                          <p:spTgt spid="201"/>
                                        </p:tgtEl>
                                        <p:attrNameLst>
                                          <p:attrName>style.visibility</p:attrName>
                                        </p:attrNameLst>
                                      </p:cBhvr>
                                      <p:to>
                                        <p:strVal val="visible"/>
                                      </p:to>
                                    </p:set>
                                    <p:animEffect transition="in" filter="wipe(up)">
                                      <p:cBhvr>
                                        <p:cTn id="304" dur="3000"/>
                                        <p:tgtEl>
                                          <p:spTgt spid="201"/>
                                        </p:tgtEl>
                                      </p:cBhvr>
                                    </p:animEffect>
                                  </p:childTnLst>
                                </p:cTn>
                              </p:par>
                              <p:par>
                                <p:cTn id="305" presetID="22" presetClass="entr" presetSubtype="1" fill="hold" grpId="0" nodeType="withEffect">
                                  <p:stCondLst>
                                    <p:cond delay="0"/>
                                  </p:stCondLst>
                                  <p:childTnLst>
                                    <p:set>
                                      <p:cBhvr>
                                        <p:cTn id="306" dur="1" fill="hold">
                                          <p:stCondLst>
                                            <p:cond delay="0"/>
                                          </p:stCondLst>
                                        </p:cTn>
                                        <p:tgtEl>
                                          <p:spTgt spid="209"/>
                                        </p:tgtEl>
                                        <p:attrNameLst>
                                          <p:attrName>style.visibility</p:attrName>
                                        </p:attrNameLst>
                                      </p:cBhvr>
                                      <p:to>
                                        <p:strVal val="visible"/>
                                      </p:to>
                                    </p:set>
                                    <p:animEffect transition="in" filter="wipe(up)">
                                      <p:cBhvr>
                                        <p:cTn id="307" dur="3000"/>
                                        <p:tgtEl>
                                          <p:spTgt spid="209"/>
                                        </p:tgtEl>
                                      </p:cBhvr>
                                    </p:animEffect>
                                  </p:childTnLst>
                                </p:cTn>
                              </p:par>
                              <p:par>
                                <p:cTn id="308" presetID="22" presetClass="entr" presetSubtype="1" fill="hold" grpId="0" nodeType="withEffect">
                                  <p:stCondLst>
                                    <p:cond delay="0"/>
                                  </p:stCondLst>
                                  <p:childTnLst>
                                    <p:set>
                                      <p:cBhvr>
                                        <p:cTn id="309" dur="1" fill="hold">
                                          <p:stCondLst>
                                            <p:cond delay="0"/>
                                          </p:stCondLst>
                                        </p:cTn>
                                        <p:tgtEl>
                                          <p:spTgt spid="213"/>
                                        </p:tgtEl>
                                        <p:attrNameLst>
                                          <p:attrName>style.visibility</p:attrName>
                                        </p:attrNameLst>
                                      </p:cBhvr>
                                      <p:to>
                                        <p:strVal val="visible"/>
                                      </p:to>
                                    </p:set>
                                    <p:animEffect transition="in" filter="wipe(up)">
                                      <p:cBhvr>
                                        <p:cTn id="310" dur="3000"/>
                                        <p:tgtEl>
                                          <p:spTgt spid="213"/>
                                        </p:tgtEl>
                                      </p:cBhvr>
                                    </p:animEffect>
                                  </p:childTnLst>
                                </p:cTn>
                              </p:par>
                            </p:childTnLst>
                          </p:cTn>
                        </p:par>
                        <p:par>
                          <p:cTn id="311" fill="hold">
                            <p:stCondLst>
                              <p:cond delay="3000"/>
                            </p:stCondLst>
                            <p:childTnLst>
                              <p:par>
                                <p:cTn id="312" presetID="1" presetClass="entr" presetSubtype="0" fill="hold" nodeType="afterEffect">
                                  <p:stCondLst>
                                    <p:cond delay="0"/>
                                  </p:stCondLst>
                                  <p:childTnLst>
                                    <p:set>
                                      <p:cBhvr>
                                        <p:cTn id="313" dur="1" fill="hold">
                                          <p:stCondLst>
                                            <p:cond delay="0"/>
                                          </p:stCondLst>
                                        </p:cTn>
                                        <p:tgtEl>
                                          <p:spTgt spid="2"/>
                                        </p:tgtEl>
                                        <p:attrNameLst>
                                          <p:attrName>style.visibility</p:attrName>
                                        </p:attrNameLst>
                                      </p:cBhvr>
                                      <p:to>
                                        <p:strVal val="visible"/>
                                      </p:to>
                                    </p:set>
                                  </p:childTnLst>
                                </p:cTn>
                              </p:par>
                            </p:childTnLst>
                          </p:cTn>
                        </p:par>
                      </p:childTnLst>
                    </p:cTn>
                  </p:par>
                  <p:par>
                    <p:cTn id="314" fill="hold">
                      <p:stCondLst>
                        <p:cond delay="indefinite"/>
                      </p:stCondLst>
                      <p:childTnLst>
                        <p:par>
                          <p:cTn id="315" fill="hold">
                            <p:stCondLst>
                              <p:cond delay="0"/>
                            </p:stCondLst>
                            <p:childTnLst>
                              <p:par>
                                <p:cTn id="316" presetID="1" presetClass="entr" presetSubtype="0" fill="hold" grpId="0" nodeType="clickEffect">
                                  <p:stCondLst>
                                    <p:cond delay="0"/>
                                  </p:stCondLst>
                                  <p:childTnLst>
                                    <p:set>
                                      <p:cBhvr>
                                        <p:cTn id="317" dur="1" fill="hold">
                                          <p:stCondLst>
                                            <p:cond delay="0"/>
                                          </p:stCondLst>
                                        </p:cTn>
                                        <p:tgtEl>
                                          <p:spTgt spid="204"/>
                                        </p:tgtEl>
                                        <p:attrNameLst>
                                          <p:attrName>style.visibility</p:attrName>
                                        </p:attrNameLst>
                                      </p:cBhvr>
                                      <p:to>
                                        <p:strVal val="visible"/>
                                      </p:to>
                                    </p:set>
                                  </p:childTnLst>
                                </p:cTn>
                              </p:par>
                              <p:par>
                                <p:cTn id="318" presetID="1" presetClass="entr" presetSubtype="0" fill="hold" nodeType="withEffect">
                                  <p:stCondLst>
                                    <p:cond delay="0"/>
                                  </p:stCondLst>
                                  <p:childTnLst>
                                    <p:set>
                                      <p:cBhvr>
                                        <p:cTn id="319" dur="1" fill="hold">
                                          <p:stCondLst>
                                            <p:cond delay="0"/>
                                          </p:stCondLst>
                                        </p:cTn>
                                        <p:tgtEl>
                                          <p:spTgt spid="205"/>
                                        </p:tgtEl>
                                        <p:attrNameLst>
                                          <p:attrName>style.visibility</p:attrName>
                                        </p:attrNameLst>
                                      </p:cBhvr>
                                      <p:to>
                                        <p:strVal val="visible"/>
                                      </p:to>
                                    </p:set>
                                  </p:childTnLst>
                                </p:cTn>
                              </p:par>
                            </p:childTnLst>
                          </p:cTn>
                        </p:par>
                      </p:childTnLst>
                    </p:cTn>
                  </p:par>
                  <p:par>
                    <p:cTn id="320" fill="hold">
                      <p:stCondLst>
                        <p:cond delay="indefinite"/>
                      </p:stCondLst>
                      <p:childTnLst>
                        <p:par>
                          <p:cTn id="321" fill="hold">
                            <p:stCondLst>
                              <p:cond delay="0"/>
                            </p:stCondLst>
                            <p:childTnLst>
                              <p:par>
                                <p:cTn id="322" presetID="1" presetClass="entr" presetSubtype="0" fill="hold" grpId="0" nodeType="clickEffect">
                                  <p:stCondLst>
                                    <p:cond delay="0"/>
                                  </p:stCondLst>
                                  <p:childTnLst>
                                    <p:set>
                                      <p:cBhvr>
                                        <p:cTn id="323" dur="1" fill="hold">
                                          <p:stCondLst>
                                            <p:cond delay="0"/>
                                          </p:stCondLst>
                                        </p:cTn>
                                        <p:tgtEl>
                                          <p:spTgt spid="207"/>
                                        </p:tgtEl>
                                        <p:attrNameLst>
                                          <p:attrName>style.visibility</p:attrName>
                                        </p:attrNameLst>
                                      </p:cBhvr>
                                      <p:to>
                                        <p:strVal val="visible"/>
                                      </p:to>
                                    </p:set>
                                  </p:childTnLst>
                                </p:cTn>
                              </p:par>
                              <p:par>
                                <p:cTn id="324" presetID="1" presetClass="entr" presetSubtype="0" fill="hold" nodeType="withEffect">
                                  <p:stCondLst>
                                    <p:cond delay="0"/>
                                  </p:stCondLst>
                                  <p:childTnLst>
                                    <p:set>
                                      <p:cBhvr>
                                        <p:cTn id="325" dur="1" fill="hold">
                                          <p:stCondLst>
                                            <p:cond delay="0"/>
                                          </p:stCondLst>
                                        </p:cTn>
                                        <p:tgtEl>
                                          <p:spTgt spid="208"/>
                                        </p:tgtEl>
                                        <p:attrNameLst>
                                          <p:attrName>style.visibility</p:attrName>
                                        </p:attrNameLst>
                                      </p:cBhvr>
                                      <p:to>
                                        <p:strVal val="visible"/>
                                      </p:to>
                                    </p:set>
                                  </p:childTnLst>
                                </p:cTn>
                              </p:par>
                            </p:childTnLst>
                          </p:cTn>
                        </p:par>
                      </p:childTnLst>
                    </p:cTn>
                  </p:par>
                  <p:par>
                    <p:cTn id="326" fill="hold">
                      <p:stCondLst>
                        <p:cond delay="indefinite"/>
                      </p:stCondLst>
                      <p:childTnLst>
                        <p:par>
                          <p:cTn id="327" fill="hold">
                            <p:stCondLst>
                              <p:cond delay="0"/>
                            </p:stCondLst>
                            <p:childTnLst>
                              <p:par>
                                <p:cTn id="328" presetID="1" presetClass="entr" presetSubtype="0" fill="hold" grpId="0" nodeType="clickEffect">
                                  <p:stCondLst>
                                    <p:cond delay="0"/>
                                  </p:stCondLst>
                                  <p:childTnLst>
                                    <p:set>
                                      <p:cBhvr>
                                        <p:cTn id="329"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9" grpId="0" build="p"/>
      <p:bldP spid="495" grpId="0" animBg="1"/>
      <p:bldP spid="542" grpId="0" animBg="1"/>
      <p:bldP spid="543" grpId="0" animBg="1"/>
      <p:bldP spid="544" grpId="0" animBg="1"/>
      <p:bldP spid="545" grpId="0" animBg="1"/>
      <p:bldP spid="546" grpId="0" animBg="1"/>
      <p:bldP spid="553" grpId="0" animBg="1"/>
      <p:bldP spid="554" grpId="0" animBg="1"/>
      <p:bldP spid="555" grpId="0" animBg="1"/>
      <p:bldP spid="556" grpId="0" animBg="1"/>
      <p:bldP spid="557" grpId="0" animBg="1"/>
      <p:bldP spid="560" grpId="0" animBg="1"/>
      <p:bldP spid="561" grpId="0" animBg="1"/>
      <p:bldP spid="562" grpId="0" animBg="1"/>
      <p:bldP spid="563" grpId="0" animBg="1"/>
      <p:bldP spid="204" grpId="0"/>
      <p:bldP spid="207" grpId="0"/>
      <p:bldP spid="6" grpId="0"/>
      <p:bldP spid="559" grpId="0" animBg="1"/>
      <p:bldP spid="350" grpId="0" animBg="1"/>
      <p:bldP spid="351" grpId="0" animBg="1"/>
      <p:bldP spid="352" grpId="0" animBg="1"/>
      <p:bldP spid="354" grpId="0" animBg="1"/>
      <p:bldP spid="355" grpId="0" animBg="1"/>
      <p:bldP spid="356" grpId="0" animBg="1"/>
      <p:bldP spid="358" grpId="0" animBg="1"/>
      <p:bldP spid="359" grpId="0" animBg="1"/>
      <p:bldP spid="360" grpId="0" animBg="1"/>
      <p:bldP spid="362" grpId="0" animBg="1"/>
      <p:bldP spid="363" grpId="0" animBg="1"/>
      <p:bldP spid="364" grpId="0" animBg="1"/>
      <p:bldP spid="366" grpId="0" animBg="1"/>
      <p:bldP spid="367" grpId="0" animBg="1"/>
      <p:bldP spid="368" grpId="0" animBg="1"/>
      <p:bldP spid="370" grpId="0" animBg="1"/>
      <p:bldP spid="371" grpId="0" animBg="1"/>
      <p:bldP spid="372" grpId="0" animBg="1"/>
      <p:bldP spid="374" grpId="0" animBg="1"/>
      <p:bldP spid="375" grpId="0" animBg="1"/>
      <p:bldP spid="376" grpId="0" animBg="1"/>
      <p:bldP spid="378" grpId="0" animBg="1"/>
      <p:bldP spid="379" grpId="0" animBg="1"/>
      <p:bldP spid="380" grpId="0" animBg="1"/>
      <p:bldP spid="382" grpId="0" animBg="1"/>
      <p:bldP spid="383" grpId="0" animBg="1"/>
      <p:bldP spid="384" grpId="0" animBg="1"/>
      <p:bldP spid="106" grpId="0" animBg="1"/>
      <p:bldP spid="107" grpId="0" animBg="1"/>
      <p:bldP spid="108" grpId="0" animBg="1"/>
      <p:bldP spid="110" grpId="0" animBg="1"/>
      <p:bldP spid="111" grpId="0" animBg="1"/>
      <p:bldP spid="112" grpId="0" animBg="1"/>
      <p:bldP spid="114" grpId="0" animBg="1"/>
      <p:bldP spid="115" grpId="0" animBg="1"/>
      <p:bldP spid="116" grpId="0" animBg="1"/>
      <p:bldP spid="118" grpId="0" animBg="1"/>
      <p:bldP spid="119" grpId="0" animBg="1"/>
      <p:bldP spid="120" grpId="0" animBg="1"/>
      <p:bldP spid="122" grpId="0" animBg="1"/>
      <p:bldP spid="123" grpId="0" animBg="1"/>
      <p:bldP spid="124" grpId="0" animBg="1"/>
      <p:bldP spid="126" grpId="0" animBg="1"/>
      <p:bldP spid="127" grpId="0" animBg="1"/>
      <p:bldP spid="128" grpId="0" animBg="1"/>
      <p:bldP spid="130" grpId="0" animBg="1"/>
      <p:bldP spid="131" grpId="0" animBg="1"/>
      <p:bldP spid="132" grpId="0" animBg="1"/>
      <p:bldP spid="134" grpId="0" animBg="1"/>
      <p:bldP spid="135" grpId="0" animBg="1"/>
      <p:bldP spid="136" grpId="0" animBg="1"/>
      <p:bldP spid="138" grpId="0" animBg="1"/>
      <p:bldP spid="139" grpId="0" animBg="1"/>
      <p:bldP spid="140" grpId="0" animBg="1"/>
      <p:bldP spid="142" grpId="0" animBg="1"/>
      <p:bldP spid="143" grpId="0" animBg="1"/>
      <p:bldP spid="144" grpId="0" animBg="1"/>
      <p:bldP spid="146" grpId="0" animBg="1"/>
      <p:bldP spid="147" grpId="0" animBg="1"/>
      <p:bldP spid="148" grpId="0" animBg="1"/>
      <p:bldP spid="150" grpId="0" animBg="1"/>
      <p:bldP spid="151" grpId="0" animBg="1"/>
      <p:bldP spid="152" grpId="0" animBg="1"/>
      <p:bldP spid="154" grpId="0" animBg="1"/>
      <p:bldP spid="155" grpId="0" animBg="1"/>
      <p:bldP spid="156" grpId="0" animBg="1"/>
      <p:bldP spid="158" grpId="0" animBg="1"/>
      <p:bldP spid="159" grpId="0" animBg="1"/>
      <p:bldP spid="160" grpId="0" animBg="1"/>
      <p:bldP spid="162" grpId="0" animBg="1"/>
      <p:bldP spid="163" grpId="0" animBg="1"/>
      <p:bldP spid="164" grpId="0" animBg="1"/>
      <p:bldP spid="166" grpId="0" animBg="1"/>
      <p:bldP spid="167" grpId="0" animBg="1"/>
      <p:bldP spid="168" grpId="0" animBg="1"/>
      <p:bldP spid="170" grpId="0" animBg="1"/>
      <p:bldP spid="173" grpId="0" animBg="1"/>
      <p:bldP spid="174" grpId="0" animBg="1"/>
      <p:bldP spid="176" grpId="0" animBg="1"/>
      <p:bldP spid="177" grpId="0" animBg="1"/>
      <p:bldP spid="178" grpId="0" animBg="1"/>
      <p:bldP spid="180" grpId="0" animBg="1"/>
      <p:bldP spid="181" grpId="0" animBg="1"/>
      <p:bldP spid="182" grpId="0" animBg="1"/>
      <p:bldP spid="184" grpId="0" animBg="1"/>
      <p:bldP spid="185" grpId="0" animBg="1"/>
      <p:bldP spid="186" grpId="0" animBg="1"/>
      <p:bldP spid="188" grpId="0" animBg="1"/>
      <p:bldP spid="189" grpId="0" animBg="1"/>
      <p:bldP spid="190" grpId="0" animBg="1"/>
      <p:bldP spid="192" grpId="0" animBg="1"/>
      <p:bldP spid="193" grpId="0" animBg="1"/>
      <p:bldP spid="194" grpId="0" animBg="1"/>
      <p:bldP spid="196" grpId="0" animBg="1"/>
      <p:bldP spid="197" grpId="0" animBg="1"/>
      <p:bldP spid="198" grpId="0" animBg="1"/>
      <p:bldP spid="200" grpId="0" animBg="1"/>
      <p:bldP spid="201" grpId="0" animBg="1"/>
      <p:bldP spid="202" grpId="0" animBg="1"/>
      <p:bldP spid="206" grpId="0" animBg="1"/>
      <p:bldP spid="209" grpId="0" animBg="1"/>
      <p:bldP spid="210" grpId="0" animBg="1"/>
      <p:bldP spid="212" grpId="0" animBg="1"/>
      <p:bldP spid="213" grpId="0" animBg="1"/>
      <p:bldP spid="214" grpId="0" animBg="1"/>
    </p:bld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 name="Content Placeholder 2"/>
          <p:cNvSpPr>
            <a:spLocks noGrp="1"/>
          </p:cNvSpPr>
          <p:nvPr>
            <p:ph idx="1"/>
          </p:nvPr>
        </p:nvSpPr>
        <p:spPr>
          <a:xfrm>
            <a:off x="209862" y="821579"/>
            <a:ext cx="8853750" cy="1517107"/>
          </a:xfrm>
        </p:spPr>
        <p:txBody>
          <a:bodyPr/>
          <a:lstStyle/>
          <a:p>
            <a:pPr marL="0" indent="0">
              <a:buNone/>
            </a:pPr>
            <a:r>
              <a:rPr lang="en-US" sz="3200" dirty="0"/>
              <a:t>Generate a </a:t>
            </a:r>
            <a:r>
              <a:rPr lang="en-US" sz="3200" b="1" dirty="0">
                <a:solidFill>
                  <a:schemeClr val="accent6"/>
                </a:solidFill>
              </a:rPr>
              <a:t>PUF response </a:t>
            </a:r>
            <a:r>
              <a:rPr lang="en-US" sz="3200" dirty="0"/>
              <a:t>with locations of cells in a </a:t>
            </a:r>
            <a:r>
              <a:rPr lang="en-US" sz="3200" b="1" dirty="0">
                <a:solidFill>
                  <a:schemeClr val="accent5"/>
                </a:solidFill>
              </a:rPr>
              <a:t>PUF memory segment </a:t>
            </a:r>
            <a:r>
              <a:rPr lang="en-US" sz="3200" dirty="0"/>
              <a:t>that </a:t>
            </a:r>
            <a:r>
              <a:rPr lang="en-US" sz="3200" b="1">
                <a:solidFill>
                  <a:srgbClr val="FF0000"/>
                </a:solidFill>
              </a:rPr>
              <a:t>fail</a:t>
            </a:r>
            <a:r>
              <a:rPr lang="en-US" sz="3200"/>
              <a:t>                          with </a:t>
            </a:r>
            <a:r>
              <a:rPr lang="en-US" sz="3200" dirty="0"/>
              <a:t>a </a:t>
            </a:r>
            <a:r>
              <a:rPr lang="en-US" sz="3200" b="1" dirty="0">
                <a:solidFill>
                  <a:schemeClr val="accent6"/>
                </a:solidFill>
              </a:rPr>
              <a:t>refresh interval </a:t>
            </a:r>
            <a:r>
              <a:rPr lang="en-US" sz="3200" b="1" i="1" dirty="0">
                <a:solidFill>
                  <a:schemeClr val="accent6"/>
                </a:solidFill>
              </a:rPr>
              <a:t>N</a:t>
            </a:r>
            <a:endParaRPr lang="en-US" sz="3200" dirty="0"/>
          </a:p>
        </p:txBody>
      </p:sp>
      <p:sp>
        <p:nvSpPr>
          <p:cNvPr id="22" name="Title 1"/>
          <p:cNvSpPr txBox="1">
            <a:spLocks/>
          </p:cNvSpPr>
          <p:nvPr/>
        </p:nvSpPr>
        <p:spPr>
          <a:xfrm>
            <a:off x="152400" y="66419"/>
            <a:ext cx="8839200" cy="761999"/>
          </a:xfrm>
          <a:prstGeom prst="rect">
            <a:avLst/>
          </a:prstGeom>
        </p:spPr>
        <p:txBody>
          <a:bodyPr vert="horz" lIns="91440" tIns="45720" rIns="91440" bIns="4572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800" b="1" i="0" u="none" strike="noStrike" kern="1200" cap="none" spc="0" normalizeH="0" baseline="0" noProof="0" dirty="0">
                <a:ln>
                  <a:noFill/>
                </a:ln>
                <a:solidFill>
                  <a:prstClr val="black"/>
                </a:solidFill>
                <a:effectLst/>
                <a:uLnTx/>
                <a:uFillTx/>
                <a:latin typeface="Cambria" panose="02040503050406030204" pitchFamily="18" charset="0"/>
                <a:ea typeface="+mj-ea"/>
                <a:cs typeface="+mj-cs"/>
              </a:rPr>
              <a:t>Evaluating a DRAM Retention PUF</a:t>
            </a:r>
          </a:p>
        </p:txBody>
      </p:sp>
      <p:grpSp>
        <p:nvGrpSpPr>
          <p:cNvPr id="323" name="Group 322"/>
          <p:cNvGrpSpPr/>
          <p:nvPr/>
        </p:nvGrpSpPr>
        <p:grpSpPr>
          <a:xfrm>
            <a:off x="3675757" y="2423667"/>
            <a:ext cx="1905141" cy="2704047"/>
            <a:chOff x="3179064" y="1373122"/>
            <a:chExt cx="2560320" cy="3374108"/>
          </a:xfrm>
        </p:grpSpPr>
        <p:cxnSp>
          <p:nvCxnSpPr>
            <p:cNvPr id="337" name="Straight Connector 336"/>
            <p:cNvCxnSpPr/>
            <p:nvPr/>
          </p:nvCxnSpPr>
          <p:spPr>
            <a:xfrm flipH="1" flipV="1">
              <a:off x="4451604" y="1373122"/>
              <a:ext cx="7620" cy="3374108"/>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335" name="Straight Connector 334"/>
            <p:cNvCxnSpPr/>
            <p:nvPr/>
          </p:nvCxnSpPr>
          <p:spPr>
            <a:xfrm flipV="1">
              <a:off x="5099304" y="1373122"/>
              <a:ext cx="0" cy="3374108"/>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333" name="Straight Connector 332"/>
            <p:cNvCxnSpPr/>
            <p:nvPr/>
          </p:nvCxnSpPr>
          <p:spPr>
            <a:xfrm flipV="1">
              <a:off x="5739384" y="1373122"/>
              <a:ext cx="0" cy="3374108"/>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331" name="Straight Connector 330"/>
            <p:cNvCxnSpPr/>
            <p:nvPr/>
          </p:nvCxnSpPr>
          <p:spPr>
            <a:xfrm flipV="1">
              <a:off x="3819144" y="1373122"/>
              <a:ext cx="0" cy="3374108"/>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329" name="Straight Connector 328"/>
            <p:cNvCxnSpPr/>
            <p:nvPr/>
          </p:nvCxnSpPr>
          <p:spPr>
            <a:xfrm flipV="1">
              <a:off x="3179064" y="1373122"/>
              <a:ext cx="0" cy="3374108"/>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grpSp>
      <p:grpSp>
        <p:nvGrpSpPr>
          <p:cNvPr id="492" name="Group 491"/>
          <p:cNvGrpSpPr/>
          <p:nvPr/>
        </p:nvGrpSpPr>
        <p:grpSpPr>
          <a:xfrm rot="5400000">
            <a:off x="2634647" y="1023317"/>
            <a:ext cx="1733660" cy="5710862"/>
            <a:chOff x="3179064" y="1411842"/>
            <a:chExt cx="2163259" cy="4237406"/>
          </a:xfrm>
        </p:grpSpPr>
        <p:grpSp>
          <p:nvGrpSpPr>
            <p:cNvPr id="516" name="Group 515"/>
            <p:cNvGrpSpPr/>
            <p:nvPr/>
          </p:nvGrpSpPr>
          <p:grpSpPr>
            <a:xfrm>
              <a:off x="4640539" y="1411842"/>
              <a:ext cx="4" cy="4212468"/>
              <a:chOff x="3367999" y="1465184"/>
              <a:chExt cx="4" cy="4212468"/>
            </a:xfrm>
          </p:grpSpPr>
          <p:cxnSp>
            <p:nvCxnSpPr>
              <p:cNvPr id="526" name="Straight Connector 525"/>
              <p:cNvCxnSpPr/>
              <p:nvPr/>
            </p:nvCxnSpPr>
            <p:spPr>
              <a:xfrm rot="16200000">
                <a:off x="1387496" y="3697149"/>
                <a:ext cx="3961006" cy="0"/>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527" name="Straight Connector 526"/>
              <p:cNvCxnSpPr/>
              <p:nvPr/>
            </p:nvCxnSpPr>
            <p:spPr>
              <a:xfrm rot="16200000">
                <a:off x="3280373" y="1552814"/>
                <a:ext cx="175260" cy="0"/>
              </a:xfrm>
              <a:prstGeom prst="line">
                <a:avLst/>
              </a:prstGeom>
              <a:solidFill>
                <a:schemeClr val="tx1">
                  <a:lumMod val="65000"/>
                  <a:lumOff val="35000"/>
                </a:schemeClr>
              </a:solidFill>
              <a:ln w="38100" cap="rnd">
                <a:solidFill>
                  <a:schemeClr val="bg1">
                    <a:lumMod val="65000"/>
                  </a:schemeClr>
                </a:solidFill>
                <a:prstDash val="sysDot"/>
                <a:round/>
              </a:ln>
            </p:spPr>
            <p:style>
              <a:lnRef idx="1">
                <a:schemeClr val="accent1"/>
              </a:lnRef>
              <a:fillRef idx="0">
                <a:schemeClr val="accent1"/>
              </a:fillRef>
              <a:effectRef idx="0">
                <a:schemeClr val="accent1"/>
              </a:effectRef>
              <a:fontRef idx="minor">
                <a:schemeClr val="tx1"/>
              </a:fontRef>
            </p:style>
          </p:cxnSp>
        </p:grpSp>
        <p:grpSp>
          <p:nvGrpSpPr>
            <p:cNvPr id="517" name="Group 516"/>
            <p:cNvGrpSpPr/>
            <p:nvPr/>
          </p:nvGrpSpPr>
          <p:grpSpPr>
            <a:xfrm>
              <a:off x="5342321" y="1411842"/>
              <a:ext cx="2" cy="4237406"/>
              <a:chOff x="3422081" y="1465184"/>
              <a:chExt cx="2" cy="4237406"/>
            </a:xfrm>
          </p:grpSpPr>
          <p:cxnSp>
            <p:nvCxnSpPr>
              <p:cNvPr id="524" name="Straight Connector 523"/>
              <p:cNvCxnSpPr/>
              <p:nvPr/>
            </p:nvCxnSpPr>
            <p:spPr>
              <a:xfrm rot="16200000">
                <a:off x="1429108" y="3709617"/>
                <a:ext cx="3985946" cy="0"/>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525" name="Straight Connector 524"/>
              <p:cNvCxnSpPr/>
              <p:nvPr/>
            </p:nvCxnSpPr>
            <p:spPr>
              <a:xfrm rot="16200000">
                <a:off x="3334453" y="1552814"/>
                <a:ext cx="175259" cy="0"/>
              </a:xfrm>
              <a:prstGeom prst="line">
                <a:avLst/>
              </a:prstGeom>
              <a:solidFill>
                <a:schemeClr val="tx1">
                  <a:lumMod val="65000"/>
                  <a:lumOff val="35000"/>
                </a:schemeClr>
              </a:solidFill>
              <a:ln w="38100" cap="rnd">
                <a:solidFill>
                  <a:schemeClr val="bg1">
                    <a:lumMod val="65000"/>
                  </a:schemeClr>
                </a:solidFill>
                <a:prstDash val="sysDot"/>
                <a:round/>
              </a:ln>
            </p:spPr>
            <p:style>
              <a:lnRef idx="1">
                <a:schemeClr val="accent1"/>
              </a:lnRef>
              <a:fillRef idx="0">
                <a:schemeClr val="accent1"/>
              </a:fillRef>
              <a:effectRef idx="0">
                <a:schemeClr val="accent1"/>
              </a:effectRef>
              <a:fontRef idx="minor">
                <a:schemeClr val="tx1"/>
              </a:fontRef>
            </p:style>
          </p:cxnSp>
        </p:grpSp>
        <p:grpSp>
          <p:nvGrpSpPr>
            <p:cNvPr id="518" name="Group 517"/>
            <p:cNvGrpSpPr/>
            <p:nvPr/>
          </p:nvGrpSpPr>
          <p:grpSpPr>
            <a:xfrm>
              <a:off x="3927988" y="1411842"/>
              <a:ext cx="2" cy="4212468"/>
              <a:chOff x="3287908" y="1465184"/>
              <a:chExt cx="2" cy="4212468"/>
            </a:xfrm>
          </p:grpSpPr>
          <p:cxnSp>
            <p:nvCxnSpPr>
              <p:cNvPr id="522" name="Straight Connector 521"/>
              <p:cNvCxnSpPr/>
              <p:nvPr/>
            </p:nvCxnSpPr>
            <p:spPr>
              <a:xfrm rot="16200000">
                <a:off x="1307404" y="3697148"/>
                <a:ext cx="3961008" cy="0"/>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523" name="Straight Connector 522"/>
              <p:cNvCxnSpPr/>
              <p:nvPr/>
            </p:nvCxnSpPr>
            <p:spPr>
              <a:xfrm rot="16200000">
                <a:off x="3200280" y="1552814"/>
                <a:ext cx="175260" cy="0"/>
              </a:xfrm>
              <a:prstGeom prst="line">
                <a:avLst/>
              </a:prstGeom>
              <a:solidFill>
                <a:schemeClr val="tx1">
                  <a:lumMod val="65000"/>
                  <a:lumOff val="35000"/>
                </a:schemeClr>
              </a:solidFill>
              <a:ln w="38100" cap="rnd">
                <a:solidFill>
                  <a:schemeClr val="bg1">
                    <a:lumMod val="65000"/>
                  </a:schemeClr>
                </a:solidFill>
                <a:prstDash val="sysDot"/>
                <a:round/>
              </a:ln>
            </p:spPr>
            <p:style>
              <a:lnRef idx="1">
                <a:schemeClr val="accent1"/>
              </a:lnRef>
              <a:fillRef idx="0">
                <a:schemeClr val="accent1"/>
              </a:fillRef>
              <a:effectRef idx="0">
                <a:schemeClr val="accent1"/>
              </a:effectRef>
              <a:fontRef idx="minor">
                <a:schemeClr val="tx1"/>
              </a:fontRef>
            </p:style>
          </p:cxnSp>
        </p:grpSp>
        <p:grpSp>
          <p:nvGrpSpPr>
            <p:cNvPr id="519" name="Group 518"/>
            <p:cNvGrpSpPr/>
            <p:nvPr/>
          </p:nvGrpSpPr>
          <p:grpSpPr>
            <a:xfrm>
              <a:off x="3179064" y="1411842"/>
              <a:ext cx="2" cy="4212468"/>
              <a:chOff x="3179064" y="1465184"/>
              <a:chExt cx="2" cy="4212468"/>
            </a:xfrm>
          </p:grpSpPr>
          <p:cxnSp>
            <p:nvCxnSpPr>
              <p:cNvPr id="520" name="Straight Connector 519"/>
              <p:cNvCxnSpPr/>
              <p:nvPr/>
            </p:nvCxnSpPr>
            <p:spPr>
              <a:xfrm rot="16200000">
                <a:off x="1198560" y="3697149"/>
                <a:ext cx="3961007" cy="0"/>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521" name="Straight Connector 520"/>
              <p:cNvCxnSpPr/>
              <p:nvPr/>
            </p:nvCxnSpPr>
            <p:spPr>
              <a:xfrm rot="16200000">
                <a:off x="3091436" y="1552814"/>
                <a:ext cx="175260" cy="0"/>
              </a:xfrm>
              <a:prstGeom prst="line">
                <a:avLst/>
              </a:prstGeom>
              <a:solidFill>
                <a:schemeClr val="tx1">
                  <a:lumMod val="65000"/>
                  <a:lumOff val="35000"/>
                </a:schemeClr>
              </a:solidFill>
              <a:ln w="38100" cap="rnd">
                <a:solidFill>
                  <a:schemeClr val="bg1">
                    <a:lumMod val="65000"/>
                  </a:schemeClr>
                </a:solidFill>
                <a:prstDash val="sysDot"/>
                <a:round/>
              </a:ln>
            </p:spPr>
            <p:style>
              <a:lnRef idx="1">
                <a:schemeClr val="accent1"/>
              </a:lnRef>
              <a:fillRef idx="0">
                <a:schemeClr val="accent1"/>
              </a:fillRef>
              <a:effectRef idx="0">
                <a:schemeClr val="accent1"/>
              </a:effectRef>
              <a:fontRef idx="minor">
                <a:schemeClr val="tx1"/>
              </a:fontRef>
            </p:style>
          </p:cxnSp>
        </p:grpSp>
      </p:grpSp>
      <p:cxnSp>
        <p:nvCxnSpPr>
          <p:cNvPr id="514" name="Straight Connector 513"/>
          <p:cNvCxnSpPr>
            <a:stCxn id="498" idx="0"/>
          </p:cNvCxnSpPr>
          <p:nvPr/>
        </p:nvCxnSpPr>
        <p:spPr>
          <a:xfrm flipH="1" flipV="1">
            <a:off x="1764424" y="2410578"/>
            <a:ext cx="5670" cy="2704047"/>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512" name="Straight Connector 511"/>
          <p:cNvCxnSpPr/>
          <p:nvPr/>
        </p:nvCxnSpPr>
        <p:spPr>
          <a:xfrm flipV="1">
            <a:off x="2724463" y="2432076"/>
            <a:ext cx="0" cy="2704047"/>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510" name="Straight Connector 509"/>
          <p:cNvCxnSpPr/>
          <p:nvPr/>
        </p:nvCxnSpPr>
        <p:spPr>
          <a:xfrm flipV="1">
            <a:off x="2255739" y="2423667"/>
            <a:ext cx="0" cy="2704047"/>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508" name="Straight Connector 507"/>
          <p:cNvCxnSpPr/>
          <p:nvPr/>
        </p:nvCxnSpPr>
        <p:spPr>
          <a:xfrm flipV="1">
            <a:off x="1290559" y="2423667"/>
            <a:ext cx="0" cy="2704047"/>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506" name="Straight Connector 505"/>
          <p:cNvCxnSpPr/>
          <p:nvPr/>
        </p:nvCxnSpPr>
        <p:spPr>
          <a:xfrm flipV="1">
            <a:off x="3188541" y="2432076"/>
            <a:ext cx="0" cy="2704047"/>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grpSp>
        <p:nvGrpSpPr>
          <p:cNvPr id="494" name="Group 493"/>
          <p:cNvGrpSpPr/>
          <p:nvPr/>
        </p:nvGrpSpPr>
        <p:grpSpPr>
          <a:xfrm>
            <a:off x="1046274" y="5127714"/>
            <a:ext cx="2381426" cy="316503"/>
            <a:chOff x="2223532" y="4533556"/>
            <a:chExt cx="3200400" cy="394932"/>
          </a:xfrm>
        </p:grpSpPr>
        <p:sp>
          <p:nvSpPr>
            <p:cNvPr id="496" name="Rounded Rectangle 495"/>
            <p:cNvSpPr/>
            <p:nvPr/>
          </p:nvSpPr>
          <p:spPr>
            <a:xfrm>
              <a:off x="222353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497" name="Rounded Rectangle 496"/>
            <p:cNvSpPr/>
            <p:nvPr/>
          </p:nvSpPr>
          <p:spPr>
            <a:xfrm>
              <a:off x="286361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endParaRPr kumimoji="0" lang="en-US" sz="24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sp>
          <p:nvSpPr>
            <p:cNvPr id="498" name="Rounded Rectangle 497"/>
            <p:cNvSpPr/>
            <p:nvPr/>
          </p:nvSpPr>
          <p:spPr>
            <a:xfrm>
              <a:off x="350369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endParaRPr kumimoji="0" lang="en-US" sz="24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sp>
          <p:nvSpPr>
            <p:cNvPr id="499" name="Rounded Rectangle 498"/>
            <p:cNvSpPr/>
            <p:nvPr/>
          </p:nvSpPr>
          <p:spPr>
            <a:xfrm>
              <a:off x="414377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endParaRPr kumimoji="0" lang="en-US" sz="24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sp>
          <p:nvSpPr>
            <p:cNvPr id="500" name="Rounded Rectangle 499"/>
            <p:cNvSpPr/>
            <p:nvPr/>
          </p:nvSpPr>
          <p:spPr>
            <a:xfrm>
              <a:off x="478385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endParaRPr kumimoji="0" lang="en-US" sz="24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grpSp>
      <p:sp>
        <p:nvSpPr>
          <p:cNvPr id="495" name="Rounded Rectangle 494"/>
          <p:cNvSpPr/>
          <p:nvPr/>
        </p:nvSpPr>
        <p:spPr>
          <a:xfrm>
            <a:off x="366364" y="2747222"/>
            <a:ext cx="383855" cy="2265404"/>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Row Decoder</a:t>
            </a:r>
          </a:p>
        </p:txBody>
      </p:sp>
      <p:sp>
        <p:nvSpPr>
          <p:cNvPr id="542" name="Oval 541"/>
          <p:cNvSpPr/>
          <p:nvPr/>
        </p:nvSpPr>
        <p:spPr>
          <a:xfrm>
            <a:off x="1048803" y="2746103"/>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3" name="Oval 542"/>
          <p:cNvSpPr/>
          <p:nvPr/>
        </p:nvSpPr>
        <p:spPr>
          <a:xfrm>
            <a:off x="1525088" y="2746103"/>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4" name="Oval 543"/>
          <p:cNvSpPr/>
          <p:nvPr/>
        </p:nvSpPr>
        <p:spPr>
          <a:xfrm>
            <a:off x="2001373" y="2746103"/>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5" name="Oval 544"/>
          <p:cNvSpPr/>
          <p:nvPr/>
        </p:nvSpPr>
        <p:spPr>
          <a:xfrm>
            <a:off x="2477659" y="2746103"/>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6" name="Oval 545"/>
          <p:cNvSpPr/>
          <p:nvPr/>
        </p:nvSpPr>
        <p:spPr>
          <a:xfrm>
            <a:off x="2953944" y="2746103"/>
            <a:ext cx="476285" cy="512967"/>
          </a:xfrm>
          <a:prstGeom prst="ellipse">
            <a:avLst/>
          </a:prstGeom>
          <a:solidFill>
            <a:srgbClr val="C00000"/>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3" name="Chord 552"/>
          <p:cNvSpPr/>
          <p:nvPr/>
        </p:nvSpPr>
        <p:spPr>
          <a:xfrm>
            <a:off x="1048803" y="2746102"/>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4" name="Chord 553"/>
          <p:cNvSpPr/>
          <p:nvPr/>
        </p:nvSpPr>
        <p:spPr>
          <a:xfrm>
            <a:off x="1525088" y="2746102"/>
            <a:ext cx="476285" cy="512967"/>
          </a:xfrm>
          <a:prstGeom prst="chord">
            <a:avLst>
              <a:gd name="adj1" fmla="val 12747321"/>
              <a:gd name="adj2" fmla="val 1965980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5" name="Chord 554"/>
          <p:cNvSpPr/>
          <p:nvPr/>
        </p:nvSpPr>
        <p:spPr>
          <a:xfrm>
            <a:off x="2001373" y="2746102"/>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6" name="Chord 555"/>
          <p:cNvSpPr/>
          <p:nvPr/>
        </p:nvSpPr>
        <p:spPr>
          <a:xfrm>
            <a:off x="2477658" y="2746102"/>
            <a:ext cx="476285" cy="512967"/>
          </a:xfrm>
          <a:prstGeom prst="chord">
            <a:avLst>
              <a:gd name="adj1" fmla="val 12350173"/>
              <a:gd name="adj2" fmla="val 200350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7" name="Chord 556"/>
          <p:cNvSpPr/>
          <p:nvPr/>
        </p:nvSpPr>
        <p:spPr>
          <a:xfrm>
            <a:off x="2953944" y="2746102"/>
            <a:ext cx="476285" cy="512967"/>
          </a:xfrm>
          <a:prstGeom prst="chord">
            <a:avLst>
              <a:gd name="adj1" fmla="val 11541880"/>
              <a:gd name="adj2" fmla="val 20869922"/>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0" name="Oval 559"/>
          <p:cNvSpPr/>
          <p:nvPr/>
        </p:nvSpPr>
        <p:spPr>
          <a:xfrm>
            <a:off x="1525823" y="2745625"/>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1" name="Oval 560"/>
          <p:cNvSpPr/>
          <p:nvPr/>
        </p:nvSpPr>
        <p:spPr>
          <a:xfrm>
            <a:off x="2002108" y="2745625"/>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2" name="Oval 561"/>
          <p:cNvSpPr/>
          <p:nvPr/>
        </p:nvSpPr>
        <p:spPr>
          <a:xfrm>
            <a:off x="2478394" y="2745625"/>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3" name="Oval 562"/>
          <p:cNvSpPr/>
          <p:nvPr/>
        </p:nvSpPr>
        <p:spPr>
          <a:xfrm>
            <a:off x="2954679" y="2745625"/>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4" name="Content Placeholder 3"/>
          <p:cNvSpPr txBox="1">
            <a:spLocks/>
          </p:cNvSpPr>
          <p:nvPr/>
        </p:nvSpPr>
        <p:spPr>
          <a:xfrm>
            <a:off x="6271636" y="4026679"/>
            <a:ext cx="1908747" cy="70814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Fails with refresh interval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X</a:t>
            </a:r>
          </a:p>
        </p:txBody>
      </p:sp>
      <p:cxnSp>
        <p:nvCxnSpPr>
          <p:cNvPr id="205" name="Straight Arrow Connector 204"/>
          <p:cNvCxnSpPr/>
          <p:nvPr/>
        </p:nvCxnSpPr>
        <p:spPr>
          <a:xfrm flipH="1" flipV="1">
            <a:off x="5925504" y="4253638"/>
            <a:ext cx="662628" cy="149518"/>
          </a:xfrm>
          <a:prstGeom prst="straightConnector1">
            <a:avLst/>
          </a:prstGeom>
          <a:ln w="76200">
            <a:solidFill>
              <a:srgbClr val="C00000"/>
            </a:solidFill>
            <a:tailEnd type="triangle"/>
          </a:ln>
        </p:spPr>
        <p:style>
          <a:lnRef idx="1">
            <a:schemeClr val="dk1"/>
          </a:lnRef>
          <a:fillRef idx="0">
            <a:schemeClr val="dk1"/>
          </a:fillRef>
          <a:effectRef idx="0">
            <a:schemeClr val="dk1"/>
          </a:effectRef>
          <a:fontRef idx="minor">
            <a:schemeClr val="tx1"/>
          </a:fontRef>
        </p:style>
      </p:cxnSp>
      <p:sp>
        <p:nvSpPr>
          <p:cNvPr id="207" name="Content Placeholder 3"/>
          <p:cNvSpPr txBox="1">
            <a:spLocks/>
          </p:cNvSpPr>
          <p:nvPr/>
        </p:nvSpPr>
        <p:spPr>
          <a:xfrm>
            <a:off x="6503652" y="2011527"/>
            <a:ext cx="2151006" cy="105900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Can handle a longer refresh interval</a:t>
            </a:r>
          </a:p>
        </p:txBody>
      </p:sp>
      <p:cxnSp>
        <p:nvCxnSpPr>
          <p:cNvPr id="208" name="Straight Arrow Connector 207"/>
          <p:cNvCxnSpPr>
            <a:stCxn id="207" idx="1"/>
          </p:cNvCxnSpPr>
          <p:nvPr/>
        </p:nvCxnSpPr>
        <p:spPr>
          <a:xfrm flipH="1">
            <a:off x="5925504" y="2541028"/>
            <a:ext cx="578148" cy="284603"/>
          </a:xfrm>
          <a:prstGeom prst="straightConnector1">
            <a:avLst/>
          </a:prstGeom>
          <a:ln w="76200">
            <a:solidFill>
              <a:schemeClr val="accent6">
                <a:lumMod val="75000"/>
              </a:schemeClr>
            </a:solidFill>
            <a:tailEnd type="triangle"/>
          </a:ln>
        </p:spPr>
        <p:style>
          <a:lnRef idx="1">
            <a:schemeClr val="dk1"/>
          </a:lnRef>
          <a:fillRef idx="0">
            <a:schemeClr val="dk1"/>
          </a:fillRef>
          <a:effectRef idx="0">
            <a:schemeClr val="dk1"/>
          </a:effectRef>
          <a:fontRef idx="minor">
            <a:schemeClr val="tx1"/>
          </a:fontRef>
        </p:style>
      </p:cxnSp>
      <p:grpSp>
        <p:nvGrpSpPr>
          <p:cNvPr id="317" name="Group 316"/>
          <p:cNvGrpSpPr/>
          <p:nvPr/>
        </p:nvGrpSpPr>
        <p:grpSpPr>
          <a:xfrm>
            <a:off x="3416314" y="5136123"/>
            <a:ext cx="2381426" cy="316503"/>
            <a:chOff x="2223532" y="4533556"/>
            <a:chExt cx="3200400" cy="394932"/>
          </a:xfrm>
        </p:grpSpPr>
        <p:sp>
          <p:nvSpPr>
            <p:cNvPr id="318" name="Rounded Rectangle 317"/>
            <p:cNvSpPr/>
            <p:nvPr/>
          </p:nvSpPr>
          <p:spPr>
            <a:xfrm>
              <a:off x="222353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endParaRPr kumimoji="0" lang="en-US" sz="24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sp>
          <p:nvSpPr>
            <p:cNvPr id="319" name="Rounded Rectangle 318"/>
            <p:cNvSpPr/>
            <p:nvPr/>
          </p:nvSpPr>
          <p:spPr>
            <a:xfrm>
              <a:off x="286361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endParaRPr kumimoji="0" lang="en-US" sz="24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sp>
          <p:nvSpPr>
            <p:cNvPr id="320" name="Rounded Rectangle 319"/>
            <p:cNvSpPr/>
            <p:nvPr/>
          </p:nvSpPr>
          <p:spPr>
            <a:xfrm>
              <a:off x="350369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endParaRPr kumimoji="0" lang="en-US" sz="24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sp>
          <p:nvSpPr>
            <p:cNvPr id="321" name="Rounded Rectangle 320"/>
            <p:cNvSpPr/>
            <p:nvPr/>
          </p:nvSpPr>
          <p:spPr>
            <a:xfrm>
              <a:off x="414377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322" name="Rounded Rectangle 321"/>
            <p:cNvSpPr/>
            <p:nvPr/>
          </p:nvSpPr>
          <p:spPr>
            <a:xfrm>
              <a:off x="478385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grpSp>
      <p:sp>
        <p:nvSpPr>
          <p:cNvPr id="6" name="TextBox 5"/>
          <p:cNvSpPr txBox="1"/>
          <p:nvPr/>
        </p:nvSpPr>
        <p:spPr>
          <a:xfrm>
            <a:off x="466344" y="5545118"/>
            <a:ext cx="8451613"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The pattern of retention failures across a segment of DRAM is </a:t>
            </a:r>
            <a:r>
              <a:rPr kumimoji="0" lang="en-US" sz="2800" b="1" i="0" u="none" strike="noStrike" kern="1200" cap="none" spc="0" normalizeH="0" baseline="0" noProof="0" dirty="0">
                <a:ln>
                  <a:noFill/>
                </a:ln>
                <a:solidFill>
                  <a:srgbClr val="70AD47"/>
                </a:solidFill>
                <a:effectLst/>
                <a:uLnTx/>
                <a:uFillTx/>
                <a:latin typeface="Calibri" panose="020F0502020204030204"/>
                <a:ea typeface="+mn-ea"/>
                <a:cs typeface="+mn-cs"/>
              </a:rPr>
              <a:t>unique</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to the device</a:t>
            </a:r>
          </a:p>
        </p:txBody>
      </p:sp>
      <p:sp>
        <p:nvSpPr>
          <p:cNvPr id="559" name="Oval 558"/>
          <p:cNvSpPr/>
          <p:nvPr/>
        </p:nvSpPr>
        <p:spPr>
          <a:xfrm>
            <a:off x="1049538" y="2745625"/>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0" name="Oval 349"/>
          <p:cNvSpPr/>
          <p:nvPr/>
        </p:nvSpPr>
        <p:spPr>
          <a:xfrm>
            <a:off x="1527256" y="3322672"/>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1" name="Chord 350"/>
          <p:cNvSpPr/>
          <p:nvPr/>
        </p:nvSpPr>
        <p:spPr>
          <a:xfrm>
            <a:off x="1527256" y="3322671"/>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2" name="Oval 351"/>
          <p:cNvSpPr/>
          <p:nvPr/>
        </p:nvSpPr>
        <p:spPr>
          <a:xfrm>
            <a:off x="1527991" y="3322194"/>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4" name="Oval 353"/>
          <p:cNvSpPr/>
          <p:nvPr/>
        </p:nvSpPr>
        <p:spPr>
          <a:xfrm>
            <a:off x="3907493" y="3341295"/>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5" name="Chord 354"/>
          <p:cNvSpPr/>
          <p:nvPr/>
        </p:nvSpPr>
        <p:spPr>
          <a:xfrm>
            <a:off x="3907493" y="3341294"/>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6" name="Oval 355"/>
          <p:cNvSpPr/>
          <p:nvPr/>
        </p:nvSpPr>
        <p:spPr>
          <a:xfrm>
            <a:off x="3908228" y="3340817"/>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8" name="Oval 357"/>
          <p:cNvSpPr/>
          <p:nvPr/>
        </p:nvSpPr>
        <p:spPr>
          <a:xfrm>
            <a:off x="4873153" y="4537604"/>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9" name="Chord 358"/>
          <p:cNvSpPr/>
          <p:nvPr/>
        </p:nvSpPr>
        <p:spPr>
          <a:xfrm>
            <a:off x="4873153" y="4537603"/>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0" name="Oval 359"/>
          <p:cNvSpPr/>
          <p:nvPr/>
        </p:nvSpPr>
        <p:spPr>
          <a:xfrm>
            <a:off x="4873888" y="4537126"/>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2" name="Oval 361"/>
          <p:cNvSpPr/>
          <p:nvPr/>
        </p:nvSpPr>
        <p:spPr>
          <a:xfrm>
            <a:off x="2498772" y="4498202"/>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3" name="Chord 362"/>
          <p:cNvSpPr/>
          <p:nvPr/>
        </p:nvSpPr>
        <p:spPr>
          <a:xfrm>
            <a:off x="2498772" y="4498201"/>
            <a:ext cx="476285" cy="512967"/>
          </a:xfrm>
          <a:prstGeom prst="chord">
            <a:avLst>
              <a:gd name="adj1" fmla="val 11424034"/>
              <a:gd name="adj2" fmla="val 20947182"/>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4" name="Oval 363"/>
          <p:cNvSpPr/>
          <p:nvPr/>
        </p:nvSpPr>
        <p:spPr>
          <a:xfrm>
            <a:off x="2499507" y="4497724"/>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6" name="Oval 365"/>
          <p:cNvSpPr/>
          <p:nvPr/>
        </p:nvSpPr>
        <p:spPr>
          <a:xfrm>
            <a:off x="1057598" y="4494391"/>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7" name="Chord 366"/>
          <p:cNvSpPr/>
          <p:nvPr/>
        </p:nvSpPr>
        <p:spPr>
          <a:xfrm>
            <a:off x="1057598" y="4494390"/>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8" name="Oval 367"/>
          <p:cNvSpPr/>
          <p:nvPr/>
        </p:nvSpPr>
        <p:spPr>
          <a:xfrm>
            <a:off x="1058333" y="4493913"/>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0" name="Oval 369"/>
          <p:cNvSpPr/>
          <p:nvPr/>
        </p:nvSpPr>
        <p:spPr>
          <a:xfrm>
            <a:off x="1065013" y="3899627"/>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1" name="Chord 370"/>
          <p:cNvSpPr/>
          <p:nvPr/>
        </p:nvSpPr>
        <p:spPr>
          <a:xfrm>
            <a:off x="1065013" y="3899626"/>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2" name="Oval 371"/>
          <p:cNvSpPr/>
          <p:nvPr/>
        </p:nvSpPr>
        <p:spPr>
          <a:xfrm>
            <a:off x="1065748" y="3899149"/>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4" name="Oval 373"/>
          <p:cNvSpPr/>
          <p:nvPr/>
        </p:nvSpPr>
        <p:spPr>
          <a:xfrm>
            <a:off x="3430559" y="3914554"/>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5" name="Chord 374"/>
          <p:cNvSpPr/>
          <p:nvPr/>
        </p:nvSpPr>
        <p:spPr>
          <a:xfrm>
            <a:off x="3430559" y="3914553"/>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6" name="Oval 375"/>
          <p:cNvSpPr/>
          <p:nvPr/>
        </p:nvSpPr>
        <p:spPr>
          <a:xfrm>
            <a:off x="3431294" y="3914076"/>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8" name="Oval 377"/>
          <p:cNvSpPr/>
          <p:nvPr/>
        </p:nvSpPr>
        <p:spPr>
          <a:xfrm>
            <a:off x="3906843" y="3904932"/>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9" name="Chord 378"/>
          <p:cNvSpPr/>
          <p:nvPr/>
        </p:nvSpPr>
        <p:spPr>
          <a:xfrm>
            <a:off x="3906843" y="3904931"/>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0" name="Oval 379"/>
          <p:cNvSpPr/>
          <p:nvPr/>
        </p:nvSpPr>
        <p:spPr>
          <a:xfrm>
            <a:off x="3907578" y="3904454"/>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2" name="Oval 381"/>
          <p:cNvSpPr/>
          <p:nvPr/>
        </p:nvSpPr>
        <p:spPr>
          <a:xfrm>
            <a:off x="2498772" y="3922123"/>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3" name="Chord 382"/>
          <p:cNvSpPr/>
          <p:nvPr/>
        </p:nvSpPr>
        <p:spPr>
          <a:xfrm>
            <a:off x="2498772" y="3922122"/>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4" name="Oval 383"/>
          <p:cNvSpPr/>
          <p:nvPr/>
        </p:nvSpPr>
        <p:spPr>
          <a:xfrm>
            <a:off x="2499507" y="3921645"/>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6" name="Oval 105"/>
          <p:cNvSpPr/>
          <p:nvPr/>
        </p:nvSpPr>
        <p:spPr>
          <a:xfrm>
            <a:off x="3435864" y="2751509"/>
            <a:ext cx="476285" cy="512967"/>
          </a:xfrm>
          <a:prstGeom prst="ellipse">
            <a:avLst/>
          </a:prstGeom>
          <a:solidFill>
            <a:srgbClr val="C00000"/>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7" name="Chord 106"/>
          <p:cNvSpPr/>
          <p:nvPr/>
        </p:nvSpPr>
        <p:spPr>
          <a:xfrm>
            <a:off x="3435864" y="2751508"/>
            <a:ext cx="476285" cy="512967"/>
          </a:xfrm>
          <a:prstGeom prst="chord">
            <a:avLst>
              <a:gd name="adj1" fmla="val 10745381"/>
              <a:gd name="adj2" fmla="val 66455"/>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8" name="Oval 107"/>
          <p:cNvSpPr/>
          <p:nvPr/>
        </p:nvSpPr>
        <p:spPr>
          <a:xfrm>
            <a:off x="3436599" y="2751031"/>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0" name="Oval 109"/>
          <p:cNvSpPr/>
          <p:nvPr/>
        </p:nvSpPr>
        <p:spPr>
          <a:xfrm>
            <a:off x="4385014" y="3342112"/>
            <a:ext cx="476285" cy="512967"/>
          </a:xfrm>
          <a:prstGeom prst="ellipse">
            <a:avLst/>
          </a:prstGeom>
          <a:solidFill>
            <a:srgbClr val="C00000"/>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1" name="Chord 110"/>
          <p:cNvSpPr/>
          <p:nvPr/>
        </p:nvSpPr>
        <p:spPr>
          <a:xfrm>
            <a:off x="4385014" y="3342111"/>
            <a:ext cx="476285" cy="512967"/>
          </a:xfrm>
          <a:prstGeom prst="chord">
            <a:avLst>
              <a:gd name="adj1" fmla="val 10745381"/>
              <a:gd name="adj2" fmla="val 66455"/>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2" name="Oval 111"/>
          <p:cNvSpPr/>
          <p:nvPr/>
        </p:nvSpPr>
        <p:spPr>
          <a:xfrm>
            <a:off x="4385749" y="3341634"/>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4" name="Oval 113"/>
          <p:cNvSpPr/>
          <p:nvPr/>
        </p:nvSpPr>
        <p:spPr>
          <a:xfrm>
            <a:off x="1537696" y="3896744"/>
            <a:ext cx="476285" cy="512967"/>
          </a:xfrm>
          <a:prstGeom prst="ellipse">
            <a:avLst/>
          </a:prstGeom>
          <a:solidFill>
            <a:srgbClr val="C00000"/>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5" name="Chord 114"/>
          <p:cNvSpPr/>
          <p:nvPr/>
        </p:nvSpPr>
        <p:spPr>
          <a:xfrm>
            <a:off x="1537696" y="3896743"/>
            <a:ext cx="476285" cy="512967"/>
          </a:xfrm>
          <a:prstGeom prst="chord">
            <a:avLst>
              <a:gd name="adj1" fmla="val 10745381"/>
              <a:gd name="adj2" fmla="val 66455"/>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6" name="Oval 115"/>
          <p:cNvSpPr/>
          <p:nvPr/>
        </p:nvSpPr>
        <p:spPr>
          <a:xfrm>
            <a:off x="1538431" y="3896266"/>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8" name="Oval 117"/>
          <p:cNvSpPr/>
          <p:nvPr/>
        </p:nvSpPr>
        <p:spPr>
          <a:xfrm>
            <a:off x="3903420" y="4496405"/>
            <a:ext cx="476285" cy="512967"/>
          </a:xfrm>
          <a:prstGeom prst="ellipse">
            <a:avLst/>
          </a:prstGeom>
          <a:solidFill>
            <a:srgbClr val="C00000"/>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9" name="Chord 118"/>
          <p:cNvSpPr/>
          <p:nvPr/>
        </p:nvSpPr>
        <p:spPr>
          <a:xfrm>
            <a:off x="3903420" y="4496404"/>
            <a:ext cx="476285" cy="512967"/>
          </a:xfrm>
          <a:prstGeom prst="chord">
            <a:avLst>
              <a:gd name="adj1" fmla="val 10745381"/>
              <a:gd name="adj2" fmla="val 66455"/>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0" name="Oval 119"/>
          <p:cNvSpPr/>
          <p:nvPr/>
        </p:nvSpPr>
        <p:spPr>
          <a:xfrm>
            <a:off x="3904155" y="4495927"/>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2" name="Oval 121"/>
          <p:cNvSpPr/>
          <p:nvPr/>
        </p:nvSpPr>
        <p:spPr>
          <a:xfrm>
            <a:off x="2014971" y="4492917"/>
            <a:ext cx="476285" cy="512967"/>
          </a:xfrm>
          <a:prstGeom prst="ellipse">
            <a:avLst/>
          </a:prstGeom>
          <a:solidFill>
            <a:srgbClr val="C00000"/>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3" name="Chord 122"/>
          <p:cNvSpPr/>
          <p:nvPr/>
        </p:nvSpPr>
        <p:spPr>
          <a:xfrm>
            <a:off x="2014971" y="4492916"/>
            <a:ext cx="476285" cy="512967"/>
          </a:xfrm>
          <a:prstGeom prst="chord">
            <a:avLst>
              <a:gd name="adj1" fmla="val 10745381"/>
              <a:gd name="adj2" fmla="val 66455"/>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4" name="Oval 123"/>
          <p:cNvSpPr/>
          <p:nvPr/>
        </p:nvSpPr>
        <p:spPr>
          <a:xfrm>
            <a:off x="2015706" y="4492439"/>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6" name="Oval 125"/>
          <p:cNvSpPr/>
          <p:nvPr/>
        </p:nvSpPr>
        <p:spPr>
          <a:xfrm>
            <a:off x="5352152" y="3928571"/>
            <a:ext cx="476285" cy="512967"/>
          </a:xfrm>
          <a:prstGeom prst="ellipse">
            <a:avLst/>
          </a:prstGeom>
          <a:solidFill>
            <a:srgbClr val="C00000"/>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7" name="Chord 126"/>
          <p:cNvSpPr/>
          <p:nvPr/>
        </p:nvSpPr>
        <p:spPr>
          <a:xfrm>
            <a:off x="5352152" y="3928570"/>
            <a:ext cx="476285" cy="512967"/>
          </a:xfrm>
          <a:prstGeom prst="chord">
            <a:avLst>
              <a:gd name="adj1" fmla="val 10745381"/>
              <a:gd name="adj2" fmla="val 66455"/>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8" name="Oval 127"/>
          <p:cNvSpPr/>
          <p:nvPr/>
        </p:nvSpPr>
        <p:spPr>
          <a:xfrm>
            <a:off x="5352887" y="3928093"/>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0" name="Oval 129"/>
          <p:cNvSpPr/>
          <p:nvPr/>
        </p:nvSpPr>
        <p:spPr>
          <a:xfrm>
            <a:off x="4881780" y="3345216"/>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1" name="Chord 130"/>
          <p:cNvSpPr/>
          <p:nvPr/>
        </p:nvSpPr>
        <p:spPr>
          <a:xfrm>
            <a:off x="4881780" y="3345215"/>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2" name="Oval 131"/>
          <p:cNvSpPr/>
          <p:nvPr/>
        </p:nvSpPr>
        <p:spPr>
          <a:xfrm>
            <a:off x="4882515" y="3344738"/>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4" name="Oval 133"/>
          <p:cNvSpPr/>
          <p:nvPr/>
        </p:nvSpPr>
        <p:spPr>
          <a:xfrm>
            <a:off x="5346458" y="2748247"/>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5" name="Chord 134"/>
          <p:cNvSpPr/>
          <p:nvPr/>
        </p:nvSpPr>
        <p:spPr>
          <a:xfrm>
            <a:off x="5346458" y="2748246"/>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6" name="Oval 135"/>
          <p:cNvSpPr/>
          <p:nvPr/>
        </p:nvSpPr>
        <p:spPr>
          <a:xfrm>
            <a:off x="5347193" y="2747769"/>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8" name="Oval 137"/>
          <p:cNvSpPr/>
          <p:nvPr/>
        </p:nvSpPr>
        <p:spPr>
          <a:xfrm>
            <a:off x="1540664" y="4500947"/>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9" name="Chord 138"/>
          <p:cNvSpPr/>
          <p:nvPr/>
        </p:nvSpPr>
        <p:spPr>
          <a:xfrm>
            <a:off x="1540664" y="4500946"/>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0" name="Oval 139"/>
          <p:cNvSpPr/>
          <p:nvPr/>
        </p:nvSpPr>
        <p:spPr>
          <a:xfrm>
            <a:off x="1541399" y="4500469"/>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2" name="Oval 141"/>
          <p:cNvSpPr/>
          <p:nvPr/>
        </p:nvSpPr>
        <p:spPr>
          <a:xfrm>
            <a:off x="3906201" y="2754332"/>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3" name="Chord 142"/>
          <p:cNvSpPr/>
          <p:nvPr/>
        </p:nvSpPr>
        <p:spPr>
          <a:xfrm>
            <a:off x="3906201" y="2754331"/>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4" name="Oval 143"/>
          <p:cNvSpPr/>
          <p:nvPr/>
        </p:nvSpPr>
        <p:spPr>
          <a:xfrm>
            <a:off x="3906936" y="2753854"/>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6" name="Oval 145"/>
          <p:cNvSpPr/>
          <p:nvPr/>
        </p:nvSpPr>
        <p:spPr>
          <a:xfrm>
            <a:off x="4387855" y="4506632"/>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7" name="Chord 146"/>
          <p:cNvSpPr/>
          <p:nvPr/>
        </p:nvSpPr>
        <p:spPr>
          <a:xfrm>
            <a:off x="4387855" y="4506631"/>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8" name="Oval 147"/>
          <p:cNvSpPr/>
          <p:nvPr/>
        </p:nvSpPr>
        <p:spPr>
          <a:xfrm>
            <a:off x="4388590" y="4506154"/>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0" name="Oval 149"/>
          <p:cNvSpPr/>
          <p:nvPr/>
        </p:nvSpPr>
        <p:spPr>
          <a:xfrm>
            <a:off x="2950156" y="3324137"/>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1" name="Chord 150"/>
          <p:cNvSpPr/>
          <p:nvPr/>
        </p:nvSpPr>
        <p:spPr>
          <a:xfrm>
            <a:off x="2950156" y="3324136"/>
            <a:ext cx="476285" cy="512967"/>
          </a:xfrm>
          <a:prstGeom prst="chord">
            <a:avLst>
              <a:gd name="adj1" fmla="val 12511964"/>
              <a:gd name="adj2" fmla="val 19955657"/>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2" name="Oval 151"/>
          <p:cNvSpPr/>
          <p:nvPr/>
        </p:nvSpPr>
        <p:spPr>
          <a:xfrm>
            <a:off x="2950891" y="3323659"/>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4" name="Oval 153"/>
          <p:cNvSpPr/>
          <p:nvPr/>
        </p:nvSpPr>
        <p:spPr>
          <a:xfrm>
            <a:off x="2005469" y="3320425"/>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5" name="Chord 154"/>
          <p:cNvSpPr/>
          <p:nvPr/>
        </p:nvSpPr>
        <p:spPr>
          <a:xfrm>
            <a:off x="2005469" y="3320424"/>
            <a:ext cx="476285" cy="512967"/>
          </a:xfrm>
          <a:prstGeom prst="chord">
            <a:avLst>
              <a:gd name="adj1" fmla="val 13083115"/>
              <a:gd name="adj2" fmla="val 19328634"/>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6" name="Oval 155"/>
          <p:cNvSpPr/>
          <p:nvPr/>
        </p:nvSpPr>
        <p:spPr>
          <a:xfrm>
            <a:off x="2006204" y="3319947"/>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8" name="Oval 157"/>
          <p:cNvSpPr/>
          <p:nvPr/>
        </p:nvSpPr>
        <p:spPr>
          <a:xfrm>
            <a:off x="2005375" y="3895310"/>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9" name="Chord 158"/>
          <p:cNvSpPr/>
          <p:nvPr/>
        </p:nvSpPr>
        <p:spPr>
          <a:xfrm>
            <a:off x="2005375" y="3895309"/>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0" name="Oval 159"/>
          <p:cNvSpPr/>
          <p:nvPr/>
        </p:nvSpPr>
        <p:spPr>
          <a:xfrm>
            <a:off x="2006110" y="3894832"/>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2" name="Oval 161"/>
          <p:cNvSpPr/>
          <p:nvPr/>
        </p:nvSpPr>
        <p:spPr>
          <a:xfrm>
            <a:off x="2965765" y="4499325"/>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3" name="Chord 162"/>
          <p:cNvSpPr/>
          <p:nvPr/>
        </p:nvSpPr>
        <p:spPr>
          <a:xfrm>
            <a:off x="2965765" y="4499324"/>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4" name="Oval 163"/>
          <p:cNvSpPr/>
          <p:nvPr/>
        </p:nvSpPr>
        <p:spPr>
          <a:xfrm>
            <a:off x="2966500" y="4498847"/>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6" name="Oval 165"/>
          <p:cNvSpPr/>
          <p:nvPr/>
        </p:nvSpPr>
        <p:spPr>
          <a:xfrm>
            <a:off x="4876602" y="2743848"/>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7" name="Chord 166"/>
          <p:cNvSpPr/>
          <p:nvPr/>
        </p:nvSpPr>
        <p:spPr>
          <a:xfrm>
            <a:off x="4876602" y="2743847"/>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8" name="Oval 167"/>
          <p:cNvSpPr/>
          <p:nvPr/>
        </p:nvSpPr>
        <p:spPr>
          <a:xfrm>
            <a:off x="4877337" y="2743370"/>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0" name="Oval 169"/>
          <p:cNvSpPr/>
          <p:nvPr/>
        </p:nvSpPr>
        <p:spPr>
          <a:xfrm>
            <a:off x="5349254" y="3344815"/>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3" name="Chord 172"/>
          <p:cNvSpPr/>
          <p:nvPr/>
        </p:nvSpPr>
        <p:spPr>
          <a:xfrm>
            <a:off x="5349254" y="3344814"/>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4" name="Oval 173"/>
          <p:cNvSpPr/>
          <p:nvPr/>
        </p:nvSpPr>
        <p:spPr>
          <a:xfrm>
            <a:off x="5349989" y="3344337"/>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6" name="Oval 175"/>
          <p:cNvSpPr/>
          <p:nvPr/>
        </p:nvSpPr>
        <p:spPr>
          <a:xfrm>
            <a:off x="4380160" y="3920382"/>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7" name="Chord 176"/>
          <p:cNvSpPr/>
          <p:nvPr/>
        </p:nvSpPr>
        <p:spPr>
          <a:xfrm>
            <a:off x="4380160" y="3920381"/>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8" name="Oval 177"/>
          <p:cNvSpPr/>
          <p:nvPr/>
        </p:nvSpPr>
        <p:spPr>
          <a:xfrm>
            <a:off x="4380895" y="3919904"/>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0" name="Oval 179"/>
          <p:cNvSpPr/>
          <p:nvPr/>
        </p:nvSpPr>
        <p:spPr>
          <a:xfrm>
            <a:off x="3431652" y="4492439"/>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1" name="Chord 180"/>
          <p:cNvSpPr/>
          <p:nvPr/>
        </p:nvSpPr>
        <p:spPr>
          <a:xfrm>
            <a:off x="3431652" y="4492438"/>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2" name="Oval 181"/>
          <p:cNvSpPr/>
          <p:nvPr/>
        </p:nvSpPr>
        <p:spPr>
          <a:xfrm>
            <a:off x="3432387" y="4491961"/>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4" name="Oval 183"/>
          <p:cNvSpPr/>
          <p:nvPr/>
        </p:nvSpPr>
        <p:spPr>
          <a:xfrm>
            <a:off x="5343490" y="4526873"/>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5" name="Chord 184"/>
          <p:cNvSpPr/>
          <p:nvPr/>
        </p:nvSpPr>
        <p:spPr>
          <a:xfrm>
            <a:off x="5343490" y="4526872"/>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6" name="Oval 185"/>
          <p:cNvSpPr/>
          <p:nvPr/>
        </p:nvSpPr>
        <p:spPr>
          <a:xfrm>
            <a:off x="5344225" y="4526395"/>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8" name="Oval 187"/>
          <p:cNvSpPr/>
          <p:nvPr/>
        </p:nvSpPr>
        <p:spPr>
          <a:xfrm>
            <a:off x="2472338" y="3329627"/>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9" name="Chord 188"/>
          <p:cNvSpPr/>
          <p:nvPr/>
        </p:nvSpPr>
        <p:spPr>
          <a:xfrm>
            <a:off x="2472338" y="3329626"/>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0" name="Oval 189"/>
          <p:cNvSpPr/>
          <p:nvPr/>
        </p:nvSpPr>
        <p:spPr>
          <a:xfrm>
            <a:off x="2473073" y="3329149"/>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2" name="Oval 191"/>
          <p:cNvSpPr/>
          <p:nvPr/>
        </p:nvSpPr>
        <p:spPr>
          <a:xfrm>
            <a:off x="4867885" y="3933533"/>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3" name="Chord 192"/>
          <p:cNvSpPr/>
          <p:nvPr/>
        </p:nvSpPr>
        <p:spPr>
          <a:xfrm>
            <a:off x="4867885" y="3933532"/>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4" name="Oval 193"/>
          <p:cNvSpPr/>
          <p:nvPr/>
        </p:nvSpPr>
        <p:spPr>
          <a:xfrm>
            <a:off x="4868620" y="3933055"/>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6" name="Oval 195"/>
          <p:cNvSpPr/>
          <p:nvPr/>
        </p:nvSpPr>
        <p:spPr>
          <a:xfrm>
            <a:off x="1046659" y="3321825"/>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7" name="Chord 196"/>
          <p:cNvSpPr/>
          <p:nvPr/>
        </p:nvSpPr>
        <p:spPr>
          <a:xfrm>
            <a:off x="1046659" y="3321824"/>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8" name="Oval 197"/>
          <p:cNvSpPr/>
          <p:nvPr/>
        </p:nvSpPr>
        <p:spPr>
          <a:xfrm>
            <a:off x="1047394" y="3321347"/>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0" name="Oval 199"/>
          <p:cNvSpPr/>
          <p:nvPr/>
        </p:nvSpPr>
        <p:spPr>
          <a:xfrm>
            <a:off x="4384194" y="2754324"/>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1" name="Chord 200"/>
          <p:cNvSpPr/>
          <p:nvPr/>
        </p:nvSpPr>
        <p:spPr>
          <a:xfrm>
            <a:off x="4384194" y="2754323"/>
            <a:ext cx="476285" cy="512967"/>
          </a:xfrm>
          <a:prstGeom prst="chord">
            <a:avLst>
              <a:gd name="adj1" fmla="val 12931907"/>
              <a:gd name="adj2" fmla="val 19491954"/>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2" name="Oval 201"/>
          <p:cNvSpPr/>
          <p:nvPr/>
        </p:nvSpPr>
        <p:spPr>
          <a:xfrm>
            <a:off x="4384929" y="2753846"/>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6" name="Oval 205"/>
          <p:cNvSpPr/>
          <p:nvPr/>
        </p:nvSpPr>
        <p:spPr>
          <a:xfrm>
            <a:off x="2965274" y="3933055"/>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9" name="Chord 208"/>
          <p:cNvSpPr/>
          <p:nvPr/>
        </p:nvSpPr>
        <p:spPr>
          <a:xfrm>
            <a:off x="2965274" y="3933054"/>
            <a:ext cx="476285" cy="512967"/>
          </a:xfrm>
          <a:prstGeom prst="chord">
            <a:avLst>
              <a:gd name="adj1" fmla="val 12646583"/>
              <a:gd name="adj2" fmla="val 19740409"/>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0" name="Oval 209"/>
          <p:cNvSpPr/>
          <p:nvPr/>
        </p:nvSpPr>
        <p:spPr>
          <a:xfrm>
            <a:off x="2966009" y="3932577"/>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2" name="Oval 211"/>
          <p:cNvSpPr/>
          <p:nvPr/>
        </p:nvSpPr>
        <p:spPr>
          <a:xfrm>
            <a:off x="3432593" y="3330433"/>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3" name="Chord 212"/>
          <p:cNvSpPr/>
          <p:nvPr/>
        </p:nvSpPr>
        <p:spPr>
          <a:xfrm>
            <a:off x="3432593" y="3330432"/>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4" name="Oval 213"/>
          <p:cNvSpPr/>
          <p:nvPr/>
        </p:nvSpPr>
        <p:spPr>
          <a:xfrm>
            <a:off x="3433328" y="3329955"/>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 name="Group 1"/>
          <p:cNvGrpSpPr/>
          <p:nvPr/>
        </p:nvGrpSpPr>
        <p:grpSpPr>
          <a:xfrm>
            <a:off x="1056953" y="2817402"/>
            <a:ext cx="4767939" cy="1932958"/>
            <a:chOff x="1056953" y="2817402"/>
            <a:chExt cx="4767939" cy="1932958"/>
          </a:xfrm>
        </p:grpSpPr>
        <p:cxnSp>
          <p:nvCxnSpPr>
            <p:cNvPr id="618" name="Straight Connector 617"/>
            <p:cNvCxnSpPr/>
            <p:nvPr/>
          </p:nvCxnSpPr>
          <p:spPr>
            <a:xfrm flipV="1">
              <a:off x="1560073" y="2864050"/>
              <a:ext cx="40824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19" name="Straight Connector 618"/>
            <p:cNvCxnSpPr/>
            <p:nvPr/>
          </p:nvCxnSpPr>
          <p:spPr>
            <a:xfrm flipV="1">
              <a:off x="2066838" y="2817402"/>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20" name="Straight Connector 619"/>
            <p:cNvCxnSpPr/>
            <p:nvPr/>
          </p:nvCxnSpPr>
          <p:spPr>
            <a:xfrm flipV="1">
              <a:off x="2510580" y="2887943"/>
              <a:ext cx="421248"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21" name="Straight Connector 620"/>
            <p:cNvCxnSpPr/>
            <p:nvPr/>
          </p:nvCxnSpPr>
          <p:spPr>
            <a:xfrm flipV="1">
              <a:off x="2950399" y="2945194"/>
              <a:ext cx="47628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17" name="Straight Connector 616"/>
            <p:cNvCxnSpPr/>
            <p:nvPr/>
          </p:nvCxnSpPr>
          <p:spPr>
            <a:xfrm flipV="1">
              <a:off x="1056953" y="2932699"/>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53" name="Straight Connector 352"/>
            <p:cNvCxnSpPr/>
            <p:nvPr/>
          </p:nvCxnSpPr>
          <p:spPr>
            <a:xfrm flipV="1">
              <a:off x="1535406" y="3509268"/>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57" name="Straight Connector 356"/>
            <p:cNvCxnSpPr/>
            <p:nvPr/>
          </p:nvCxnSpPr>
          <p:spPr>
            <a:xfrm flipV="1">
              <a:off x="3915643" y="3527891"/>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61" name="Straight Connector 360"/>
            <p:cNvCxnSpPr/>
            <p:nvPr/>
          </p:nvCxnSpPr>
          <p:spPr>
            <a:xfrm flipV="1">
              <a:off x="4881303" y="4724200"/>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65" name="Straight Connector 364"/>
            <p:cNvCxnSpPr/>
            <p:nvPr/>
          </p:nvCxnSpPr>
          <p:spPr>
            <a:xfrm flipV="1">
              <a:off x="2506922" y="4703554"/>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69" name="Straight Connector 368"/>
            <p:cNvCxnSpPr/>
            <p:nvPr/>
          </p:nvCxnSpPr>
          <p:spPr>
            <a:xfrm flipV="1">
              <a:off x="1065748" y="4680987"/>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73" name="Straight Connector 372"/>
            <p:cNvCxnSpPr/>
            <p:nvPr/>
          </p:nvCxnSpPr>
          <p:spPr>
            <a:xfrm flipV="1">
              <a:off x="1130478" y="3970926"/>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77" name="Straight Connector 376"/>
            <p:cNvCxnSpPr/>
            <p:nvPr/>
          </p:nvCxnSpPr>
          <p:spPr>
            <a:xfrm flipV="1">
              <a:off x="3496024" y="3985853"/>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81" name="Straight Connector 380"/>
            <p:cNvCxnSpPr/>
            <p:nvPr/>
          </p:nvCxnSpPr>
          <p:spPr>
            <a:xfrm flipV="1">
              <a:off x="3972308" y="3976231"/>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85" name="Straight Connector 384"/>
            <p:cNvCxnSpPr/>
            <p:nvPr/>
          </p:nvCxnSpPr>
          <p:spPr>
            <a:xfrm flipV="1">
              <a:off x="2564237" y="3993422"/>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a:xfrm flipV="1">
              <a:off x="3432319" y="3005464"/>
              <a:ext cx="47628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13" name="Straight Connector 112"/>
            <p:cNvCxnSpPr/>
            <p:nvPr/>
          </p:nvCxnSpPr>
          <p:spPr>
            <a:xfrm flipV="1">
              <a:off x="4381469" y="3596067"/>
              <a:ext cx="47628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a:xfrm flipV="1">
              <a:off x="1534151" y="4150699"/>
              <a:ext cx="47628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flipV="1">
              <a:off x="3899875" y="4750360"/>
              <a:ext cx="47628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a:xfrm flipV="1">
              <a:off x="2011426" y="4746872"/>
              <a:ext cx="47628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a:xfrm flipV="1">
              <a:off x="5348607" y="4182526"/>
              <a:ext cx="47628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a:xfrm flipV="1">
              <a:off x="4947245" y="3416515"/>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p:nvPr/>
          </p:nvCxnSpPr>
          <p:spPr>
            <a:xfrm flipV="1">
              <a:off x="5411923" y="2819546"/>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a:xfrm flipV="1">
              <a:off x="1606129" y="4572246"/>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flipV="1">
              <a:off x="3971666" y="2825631"/>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49" name="Straight Connector 148"/>
            <p:cNvCxnSpPr/>
            <p:nvPr/>
          </p:nvCxnSpPr>
          <p:spPr>
            <a:xfrm flipV="1">
              <a:off x="4453320" y="4577931"/>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53" name="Straight Connector 152"/>
            <p:cNvCxnSpPr/>
            <p:nvPr/>
          </p:nvCxnSpPr>
          <p:spPr>
            <a:xfrm flipV="1">
              <a:off x="3020310" y="3456393"/>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57" name="Straight Connector 156"/>
            <p:cNvCxnSpPr/>
            <p:nvPr/>
          </p:nvCxnSpPr>
          <p:spPr>
            <a:xfrm flipV="1">
              <a:off x="2070934" y="3419858"/>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61" name="Straight Connector 160"/>
            <p:cNvCxnSpPr/>
            <p:nvPr/>
          </p:nvCxnSpPr>
          <p:spPr>
            <a:xfrm flipV="1">
              <a:off x="2013525" y="4081906"/>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flipV="1">
              <a:off x="2973915" y="4685921"/>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a:xfrm flipV="1">
              <a:off x="4884752" y="2930444"/>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a:xfrm flipV="1">
              <a:off x="5357404" y="3531411"/>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79" name="Straight Connector 178"/>
            <p:cNvCxnSpPr/>
            <p:nvPr/>
          </p:nvCxnSpPr>
          <p:spPr>
            <a:xfrm flipV="1">
              <a:off x="4388310" y="4106978"/>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a:xfrm flipV="1">
              <a:off x="3497117" y="4563738"/>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flipV="1">
              <a:off x="5408955" y="4598172"/>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91" name="Straight Connector 190"/>
            <p:cNvCxnSpPr/>
            <p:nvPr/>
          </p:nvCxnSpPr>
          <p:spPr>
            <a:xfrm flipV="1">
              <a:off x="2537803" y="3400926"/>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a:xfrm flipV="1">
              <a:off x="4933350" y="4004832"/>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a:xfrm flipV="1">
              <a:off x="1112124" y="3393124"/>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a:xfrm flipV="1">
              <a:off x="4449659" y="2858446"/>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a:xfrm flipV="1">
              <a:off x="3030739" y="4055933"/>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15" name="Straight Connector 214"/>
            <p:cNvCxnSpPr/>
            <p:nvPr/>
          </p:nvCxnSpPr>
          <p:spPr>
            <a:xfrm flipV="1">
              <a:off x="3498058" y="3401732"/>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grpSp>
      <p:sp>
        <p:nvSpPr>
          <p:cNvPr id="3" name="Rectangle 2"/>
          <p:cNvSpPr/>
          <p:nvPr/>
        </p:nvSpPr>
        <p:spPr>
          <a:xfrm>
            <a:off x="230" y="776384"/>
            <a:ext cx="9144000" cy="5600091"/>
          </a:xfrm>
          <a:prstGeom prst="rect">
            <a:avLst/>
          </a:prstGeom>
          <a:solidFill>
            <a:schemeClr val="bg1">
              <a:alpha val="72000"/>
            </a:schemeClr>
          </a:solidFill>
          <a:ln>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6" name="TextBox 215"/>
          <p:cNvSpPr txBox="1"/>
          <p:nvPr/>
        </p:nvSpPr>
        <p:spPr>
          <a:xfrm>
            <a:off x="322441" y="2356280"/>
            <a:ext cx="8494721" cy="3662541"/>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ambria" charset="0"/>
                <a:ea typeface="Cambria" charset="0"/>
                <a:cs typeface="Cambria" charset="0"/>
              </a:rPr>
              <a:t>We use the </a:t>
            </a:r>
            <a:r>
              <a:rPr kumimoji="0" lang="en-US" sz="4000" b="1" i="0" u="none" strike="noStrike" kern="1200" cap="none" spc="0" normalizeH="0" baseline="0" noProof="0" dirty="0">
                <a:ln>
                  <a:noFill/>
                </a:ln>
                <a:solidFill>
                  <a:srgbClr val="70AD47">
                    <a:lumMod val="75000"/>
                  </a:srgbClr>
                </a:solidFill>
                <a:effectLst/>
                <a:uLnTx/>
                <a:uFillTx/>
                <a:latin typeface="Cambria" charset="0"/>
                <a:ea typeface="Cambria" charset="0"/>
                <a:cs typeface="Cambria" charset="0"/>
              </a:rPr>
              <a:t>best methods</a:t>
            </a:r>
            <a:r>
              <a:rPr kumimoji="0" lang="en-US" sz="4000" b="1" i="0" u="none" strike="noStrike" kern="1200" cap="none" spc="0" normalizeH="0" baseline="0" noProof="0" dirty="0">
                <a:ln>
                  <a:noFill/>
                </a:ln>
                <a:solidFill>
                  <a:prstClr val="black"/>
                </a:solidFill>
                <a:effectLst/>
                <a:uLnTx/>
                <a:uFillTx/>
                <a:latin typeface="Cambria" charset="0"/>
                <a:ea typeface="Cambria" charset="0"/>
                <a:cs typeface="Cambria" charset="0"/>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ambria" charset="0"/>
                <a:ea typeface="Cambria" charset="0"/>
                <a:cs typeface="Cambria" charset="0"/>
              </a:rPr>
              <a:t>from prior work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ambria" charset="0"/>
                <a:ea typeface="Cambria" charset="0"/>
                <a:cs typeface="Cambria" charset="0"/>
              </a:rPr>
              <a:t>and </a:t>
            </a:r>
            <a:r>
              <a:rPr kumimoji="0" lang="en-US" sz="4000" b="1" i="0" u="none" strike="noStrike" kern="1200" cap="none" spc="0" normalizeH="0" baseline="0" noProof="0" dirty="0">
                <a:ln>
                  <a:noFill/>
                </a:ln>
                <a:solidFill>
                  <a:srgbClr val="4472C4"/>
                </a:solidFill>
                <a:effectLst/>
                <a:uLnTx/>
                <a:uFillTx/>
                <a:latin typeface="Cambria" charset="0"/>
                <a:ea typeface="Cambria" charset="0"/>
                <a:cs typeface="Cambria" charset="0"/>
              </a:rPr>
              <a:t>optimize </a:t>
            </a:r>
            <a:r>
              <a:rPr kumimoji="0" lang="en-US" sz="4000" b="1" i="0" u="none" strike="noStrike" kern="1200" cap="none" spc="0" normalizeH="0" baseline="0" noProof="0" dirty="0">
                <a:ln>
                  <a:noFill/>
                </a:ln>
                <a:solidFill>
                  <a:prstClr val="black"/>
                </a:solidFill>
                <a:effectLst/>
                <a:uLnTx/>
                <a:uFillTx/>
                <a:latin typeface="Cambria" charset="0"/>
                <a:ea typeface="Cambria" charset="0"/>
                <a:cs typeface="Cambria" charset="0"/>
              </a:rPr>
              <a:t>the retention PUF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ambria" charset="0"/>
                <a:ea typeface="Cambria" charset="0"/>
                <a:cs typeface="Cambria" charset="0"/>
              </a:rPr>
              <a:t>for our devices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Tree>
    <p:extLst>
      <p:ext uri="{BB962C8B-B14F-4D97-AF65-F5344CB8AC3E}">
        <p14:creationId xmlns:p14="http://schemas.microsoft.com/office/powerpoint/2010/main" val="3020632238"/>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p:cNvSpPr/>
          <p:nvPr/>
        </p:nvSpPr>
        <p:spPr>
          <a:xfrm>
            <a:off x="164730" y="5840033"/>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p:cNvSpPr/>
          <p:nvPr/>
        </p:nvSpPr>
        <p:spPr>
          <a:xfrm>
            <a:off x="164730" y="5347422"/>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32"/>
          <p:cNvSpPr/>
          <p:nvPr/>
        </p:nvSpPr>
        <p:spPr>
          <a:xfrm>
            <a:off x="164730" y="4851875"/>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p:cNvSpPr/>
          <p:nvPr/>
        </p:nvSpPr>
        <p:spPr>
          <a:xfrm>
            <a:off x="873303" y="4407877"/>
            <a:ext cx="8094161" cy="365121"/>
          </a:xfrm>
          <a:prstGeom prst="rect">
            <a:avLst/>
          </a:prstGeom>
          <a:solidFill>
            <a:srgbClr val="538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7"/>
          <p:cNvSpPr/>
          <p:nvPr/>
        </p:nvSpPr>
        <p:spPr>
          <a:xfrm>
            <a:off x="873992" y="2745179"/>
            <a:ext cx="8094161"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p:cNvSpPr/>
          <p:nvPr/>
        </p:nvSpPr>
        <p:spPr>
          <a:xfrm>
            <a:off x="171757" y="1852296"/>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p:cNvSpPr/>
          <p:nvPr/>
        </p:nvSpPr>
        <p:spPr>
          <a:xfrm>
            <a:off x="170268" y="1340844"/>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p:cNvSpPr/>
          <p:nvPr/>
        </p:nvSpPr>
        <p:spPr>
          <a:xfrm>
            <a:off x="164123" y="3143056"/>
            <a:ext cx="8805213" cy="455930"/>
          </a:xfrm>
          <a:prstGeom prst="rect">
            <a:avLst/>
          </a:prstGeom>
          <a:solidFill>
            <a:srgbClr val="538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p:cNvSpPr/>
          <p:nvPr/>
        </p:nvSpPr>
        <p:spPr>
          <a:xfrm>
            <a:off x="865971" y="2370745"/>
            <a:ext cx="8102183"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p:cNvSpPr/>
          <p:nvPr/>
        </p:nvSpPr>
        <p:spPr>
          <a:xfrm>
            <a:off x="163548" y="831660"/>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lstStyle/>
          <a:p>
            <a:r>
              <a:rPr lang="en-US" b="1" dirty="0"/>
              <a:t>The DRAM Latency PUF Outline</a:t>
            </a:r>
          </a:p>
        </p:txBody>
      </p:sp>
      <p:sp>
        <p:nvSpPr>
          <p:cNvPr id="29" name="Rectangle 28"/>
          <p:cNvSpPr/>
          <p:nvPr/>
        </p:nvSpPr>
        <p:spPr>
          <a:xfrm>
            <a:off x="873992" y="4009292"/>
            <a:ext cx="8094161" cy="35875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29"/>
          <p:cNvSpPr/>
          <p:nvPr/>
        </p:nvSpPr>
        <p:spPr>
          <a:xfrm>
            <a:off x="865971" y="3634154"/>
            <a:ext cx="8102183" cy="33601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358999" y="828096"/>
            <a:ext cx="8122024" cy="5318753"/>
          </a:xfrm>
        </p:spPr>
        <p:txBody>
          <a:bodyPr/>
          <a:lstStyle/>
          <a:p>
            <a:pPr marL="0" indent="0">
              <a:buNone/>
            </a:pPr>
            <a:r>
              <a:rPr lang="en-US" sz="2800" dirty="0">
                <a:solidFill>
                  <a:schemeClr val="bg1"/>
                </a:solidFill>
              </a:rPr>
              <a:t>Motivation </a:t>
            </a:r>
          </a:p>
          <a:p>
            <a:pPr marL="0" indent="0">
              <a:buNone/>
            </a:pPr>
            <a:r>
              <a:rPr lang="en-US" sz="2800" dirty="0">
                <a:solidFill>
                  <a:schemeClr val="bg1"/>
                </a:solidFill>
              </a:rPr>
              <a:t>Effective PUF Characteristics</a:t>
            </a:r>
          </a:p>
          <a:p>
            <a:pPr marL="0" indent="0">
              <a:buNone/>
            </a:pPr>
            <a:r>
              <a:rPr lang="en-US" sz="2800" dirty="0">
                <a:solidFill>
                  <a:schemeClr val="bg1"/>
                </a:solidFill>
              </a:rPr>
              <a:t>DRAM Latency PUF</a:t>
            </a:r>
          </a:p>
          <a:p>
            <a:pPr marL="457200" lvl="1" indent="0">
              <a:buNone/>
            </a:pPr>
            <a:r>
              <a:rPr lang="en-US" sz="2400" dirty="0">
                <a:solidFill>
                  <a:schemeClr val="bg1"/>
                </a:solidFill>
              </a:rPr>
              <a:t>DRAM Operation</a:t>
            </a:r>
          </a:p>
          <a:p>
            <a:pPr marL="457200" lvl="1" indent="0">
              <a:buNone/>
            </a:pPr>
            <a:r>
              <a:rPr lang="en-US" sz="2400" dirty="0">
                <a:solidFill>
                  <a:schemeClr val="bg1"/>
                </a:solidFill>
              </a:rPr>
              <a:t>Key Idea</a:t>
            </a:r>
          </a:p>
          <a:p>
            <a:pPr marL="0" indent="0">
              <a:buNone/>
            </a:pPr>
            <a:r>
              <a:rPr lang="en-US" sz="2800" b="1" dirty="0">
                <a:solidFill>
                  <a:schemeClr val="bg1"/>
                </a:solidFill>
              </a:rPr>
              <a:t>Prior Best DRAM PUF: DRAM Retention PUF</a:t>
            </a:r>
          </a:p>
          <a:p>
            <a:pPr marL="457200" lvl="1" indent="0">
              <a:buNone/>
            </a:pPr>
            <a:r>
              <a:rPr lang="en-US" sz="2400" dirty="0">
                <a:solidFill>
                  <a:schemeClr val="bg1"/>
                </a:solidFill>
              </a:rPr>
              <a:t>DRAM Cell Retention</a:t>
            </a:r>
          </a:p>
          <a:p>
            <a:pPr marL="457200" lvl="1" indent="0">
              <a:buNone/>
            </a:pPr>
            <a:r>
              <a:rPr lang="en-US" sz="2400" dirty="0">
                <a:solidFill>
                  <a:schemeClr val="bg1"/>
                </a:solidFill>
              </a:rPr>
              <a:t>Key Idea </a:t>
            </a:r>
          </a:p>
          <a:p>
            <a:pPr marL="457200" lvl="1" indent="0">
              <a:buNone/>
            </a:pPr>
            <a:r>
              <a:rPr lang="en-US" sz="2400" b="1" dirty="0">
                <a:solidFill>
                  <a:schemeClr val="bg1"/>
                </a:solidFill>
              </a:rPr>
              <a:t>Weaknesses</a:t>
            </a:r>
          </a:p>
          <a:p>
            <a:pPr marL="0" indent="0">
              <a:buNone/>
            </a:pPr>
            <a:r>
              <a:rPr lang="en-US" sz="2800" dirty="0">
                <a:solidFill>
                  <a:schemeClr val="bg1"/>
                </a:solidFill>
              </a:rPr>
              <a:t>Methodology</a:t>
            </a:r>
          </a:p>
          <a:p>
            <a:pPr marL="0" indent="0">
              <a:buNone/>
            </a:pPr>
            <a:r>
              <a:rPr lang="en-US" sz="2800" dirty="0">
                <a:solidFill>
                  <a:schemeClr val="bg1"/>
                </a:solidFill>
              </a:rPr>
              <a:t>Results</a:t>
            </a:r>
          </a:p>
          <a:p>
            <a:pPr marL="0" indent="0">
              <a:buNone/>
            </a:pPr>
            <a:r>
              <a:rPr lang="en-US" sz="2800" dirty="0">
                <a:solidFill>
                  <a:schemeClr val="bg1"/>
                </a:solidFill>
              </a:rPr>
              <a:t>Summary</a:t>
            </a:r>
          </a:p>
        </p:txBody>
      </p:sp>
    </p:spTree>
    <p:extLst>
      <p:ext uri="{BB962C8B-B14F-4D97-AF65-F5344CB8AC3E}">
        <p14:creationId xmlns:p14="http://schemas.microsoft.com/office/powerpoint/2010/main" val="2102835485"/>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t>DRAM Retention PUF Weaknesses</a:t>
            </a:r>
          </a:p>
        </p:txBody>
      </p:sp>
      <p:sp>
        <p:nvSpPr>
          <p:cNvPr id="3" name="Content Placeholder 2"/>
          <p:cNvSpPr>
            <a:spLocks noGrp="1"/>
          </p:cNvSpPr>
          <p:nvPr>
            <p:ph idx="1"/>
          </p:nvPr>
        </p:nvSpPr>
        <p:spPr>
          <a:xfrm>
            <a:off x="203199" y="763307"/>
            <a:ext cx="8860414" cy="5223156"/>
          </a:xfrm>
        </p:spPr>
        <p:txBody>
          <a:bodyPr/>
          <a:lstStyle/>
          <a:p>
            <a:pPr marL="0" indent="0">
              <a:buNone/>
            </a:pPr>
            <a:r>
              <a:rPr lang="en-US" sz="3000" dirty="0"/>
              <a:t>DRAM Retention PUF evaluation time is </a:t>
            </a:r>
            <a:r>
              <a:rPr lang="en-US" sz="3000" b="1" dirty="0">
                <a:solidFill>
                  <a:srgbClr val="C00000"/>
                </a:solidFill>
              </a:rPr>
              <a:t>very long</a:t>
            </a:r>
            <a:r>
              <a:rPr lang="en-US" sz="3000" b="1" dirty="0"/>
              <a:t> </a:t>
            </a:r>
            <a:r>
              <a:rPr lang="en-US" sz="3000" dirty="0"/>
              <a:t>and leads to </a:t>
            </a:r>
            <a:r>
              <a:rPr lang="en-US" sz="3000" b="1" dirty="0">
                <a:solidFill>
                  <a:srgbClr val="C00000"/>
                </a:solidFill>
              </a:rPr>
              <a:t>high system interference</a:t>
            </a:r>
          </a:p>
          <a:p>
            <a:pPr marL="0" indent="0">
              <a:buNone/>
            </a:pPr>
            <a:r>
              <a:rPr lang="en-US" sz="2800" b="1" dirty="0">
                <a:solidFill>
                  <a:srgbClr val="C00000"/>
                </a:solidFill>
              </a:rPr>
              <a:t>Long evaluation time:</a:t>
            </a:r>
            <a:r>
              <a:rPr lang="en-US" sz="2800" dirty="0"/>
              <a:t> </a:t>
            </a:r>
          </a:p>
          <a:p>
            <a:pPr marL="914400" lvl="1" indent="-457200">
              <a:buAutoNum type="arabicPeriod"/>
            </a:pPr>
            <a:r>
              <a:rPr lang="en-US" sz="2400" dirty="0"/>
              <a:t>Most DRAM cells are strong </a:t>
            </a:r>
            <a:r>
              <a:rPr lang="en-US" sz="2400" dirty="0">
                <a:sym typeface="Wingdings"/>
              </a:rPr>
              <a:t> need to wait for long time to drain charge from capacitors</a:t>
            </a:r>
          </a:p>
          <a:p>
            <a:pPr marL="914400" lvl="1" indent="-457200">
              <a:buAutoNum type="arabicPeriod"/>
            </a:pPr>
            <a:r>
              <a:rPr lang="en-US" sz="2400" dirty="0"/>
              <a:t>Especially at low temperatures</a:t>
            </a:r>
          </a:p>
          <a:p>
            <a:pPr marL="914400" lvl="1" indent="-457200">
              <a:buAutoNum type="arabicPeriod"/>
            </a:pPr>
            <a:endParaRPr lang="en-US" sz="2400" dirty="0"/>
          </a:p>
          <a:p>
            <a:pPr marL="0" indent="0">
              <a:buNone/>
            </a:pPr>
            <a:r>
              <a:rPr lang="en-US" sz="2800" b="1" dirty="0">
                <a:solidFill>
                  <a:srgbClr val="C00000"/>
                </a:solidFill>
              </a:rPr>
              <a:t>High system interference:</a:t>
            </a:r>
          </a:p>
          <a:p>
            <a:pPr marL="914400" lvl="1" indent="-457200">
              <a:buFont typeface="+mj-lt"/>
              <a:buAutoNum type="arabicPeriod"/>
            </a:pPr>
            <a:r>
              <a:rPr lang="en-US" sz="2400" dirty="0"/>
              <a:t>DRAM refresh can only be disabled at a </a:t>
            </a:r>
            <a:r>
              <a:rPr lang="en-US" sz="2400" b="1" dirty="0">
                <a:solidFill>
                  <a:srgbClr val="0070C0"/>
                </a:solidFill>
              </a:rPr>
              <a:t>channel granularity </a:t>
            </a:r>
            <a:r>
              <a:rPr lang="en-US" sz="2400" b="1" dirty="0"/>
              <a:t>(512MB </a:t>
            </a:r>
            <a:r>
              <a:rPr lang="mr-IN" sz="2400" b="1" dirty="0"/>
              <a:t>–</a:t>
            </a:r>
            <a:r>
              <a:rPr lang="en-US" sz="2400" b="1" dirty="0"/>
              <a:t> 2GB)</a:t>
            </a:r>
          </a:p>
          <a:p>
            <a:pPr marL="914400" lvl="1" indent="-457200">
              <a:buFont typeface="+mj-lt"/>
              <a:buAutoNum type="arabicPeriod"/>
            </a:pPr>
            <a:r>
              <a:rPr lang="en-US" sz="2400" dirty="0"/>
              <a:t>Must issue </a:t>
            </a:r>
            <a:r>
              <a:rPr lang="en-US" sz="2400" b="1" dirty="0">
                <a:solidFill>
                  <a:srgbClr val="0070C0"/>
                </a:solidFill>
              </a:rPr>
              <a:t>manual refreshes</a:t>
            </a:r>
            <a:r>
              <a:rPr lang="en-US" sz="2400" dirty="0">
                <a:solidFill>
                  <a:srgbClr val="0070C0"/>
                </a:solidFill>
              </a:rPr>
              <a:t> </a:t>
            </a:r>
            <a:r>
              <a:rPr lang="en-US" sz="2400" dirty="0"/>
              <a:t>to maintain data correctness in the rest of the channel </a:t>
            </a:r>
            <a:r>
              <a:rPr lang="en-US" sz="2400" b="1" dirty="0">
                <a:solidFill>
                  <a:srgbClr val="C00000"/>
                </a:solidFill>
              </a:rPr>
              <a:t>during entire evaluation time</a:t>
            </a:r>
          </a:p>
          <a:p>
            <a:pPr marL="914400" lvl="1" indent="-457200">
              <a:buFont typeface="+mj-lt"/>
              <a:buAutoNum type="arabicPeriod"/>
            </a:pPr>
            <a:r>
              <a:rPr lang="en-US" sz="2400" dirty="0"/>
              <a:t>Manually refreshing DRAM consumes </a:t>
            </a:r>
            <a:r>
              <a:rPr lang="en-US" sz="2400" b="1" dirty="0">
                <a:solidFill>
                  <a:srgbClr val="C00000"/>
                </a:solidFill>
              </a:rPr>
              <a:t>significant</a:t>
            </a:r>
            <a:r>
              <a:rPr lang="en-US" sz="2400" dirty="0"/>
              <a:t> bandwidth on the DRAM bus </a:t>
            </a:r>
          </a:p>
          <a:p>
            <a:pPr marL="0" indent="0">
              <a:buNone/>
            </a:pPr>
            <a:endParaRPr lang="en-US" sz="900" b="1" dirty="0"/>
          </a:p>
          <a:p>
            <a:pPr marL="0" indent="0">
              <a:buNone/>
            </a:pPr>
            <a:endParaRPr lang="en-US" sz="2400" dirty="0"/>
          </a:p>
          <a:p>
            <a:pPr marL="0" indent="0">
              <a:buNone/>
            </a:pPr>
            <a:endParaRPr lang="en-US" sz="2400" b="1" dirty="0"/>
          </a:p>
        </p:txBody>
      </p:sp>
    </p:spTree>
    <p:extLst>
      <p:ext uri="{BB962C8B-B14F-4D97-AF65-F5344CB8AC3E}">
        <p14:creationId xmlns:p14="http://schemas.microsoft.com/office/powerpoint/2010/main" val="2557210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t>DRAM Retention PUF Weaknesses</a:t>
            </a:r>
          </a:p>
        </p:txBody>
      </p:sp>
      <p:sp>
        <p:nvSpPr>
          <p:cNvPr id="3" name="Content Placeholder 2"/>
          <p:cNvSpPr>
            <a:spLocks noGrp="1"/>
          </p:cNvSpPr>
          <p:nvPr>
            <p:ph idx="1"/>
          </p:nvPr>
        </p:nvSpPr>
        <p:spPr>
          <a:xfrm>
            <a:off x="75991" y="813916"/>
            <a:ext cx="8987622" cy="5586884"/>
          </a:xfrm>
        </p:spPr>
        <p:txBody>
          <a:bodyPr/>
          <a:lstStyle/>
          <a:p>
            <a:pPr marL="0" indent="0">
              <a:buNone/>
            </a:pPr>
            <a:r>
              <a:rPr lang="en-US" sz="3000" dirty="0"/>
              <a:t>Long evaluation time could be ameliorated in 2 ways:</a:t>
            </a:r>
          </a:p>
          <a:p>
            <a:pPr marL="514350" indent="-514350">
              <a:buFont typeface="+mj-lt"/>
              <a:buAutoNum type="arabicPeriod"/>
            </a:pPr>
            <a:r>
              <a:rPr lang="en-US" sz="2400" b="1" dirty="0"/>
              <a:t>Increase temperature </a:t>
            </a:r>
            <a:r>
              <a:rPr lang="mr-IN" sz="2400" dirty="0"/>
              <a:t>–</a:t>
            </a:r>
            <a:r>
              <a:rPr lang="en-US" sz="2400" dirty="0"/>
              <a:t> higher rate of charge leakage</a:t>
            </a:r>
          </a:p>
          <a:p>
            <a:pPr marL="0" indent="0">
              <a:buNone/>
            </a:pPr>
            <a:r>
              <a:rPr lang="en-US" sz="2400" dirty="0">
                <a:sym typeface="Wingdings"/>
              </a:rPr>
              <a:t>	 </a:t>
            </a:r>
            <a:r>
              <a:rPr lang="en-US" sz="2400" b="1" dirty="0">
                <a:solidFill>
                  <a:schemeClr val="accent6">
                    <a:lumMod val="75000"/>
                  </a:schemeClr>
                </a:solidFill>
                <a:sym typeface="Wingdings"/>
              </a:rPr>
              <a:t>Observe failures faster</a:t>
            </a:r>
          </a:p>
          <a:p>
            <a:pPr marL="0" indent="0">
              <a:buNone/>
            </a:pPr>
            <a:r>
              <a:rPr lang="en-US" sz="2400" b="1" dirty="0">
                <a:solidFill>
                  <a:srgbClr val="C00000"/>
                </a:solidFill>
              </a:rPr>
              <a:t>Unfortunately</a:t>
            </a:r>
            <a:r>
              <a:rPr lang="en-US" sz="2400" b="1" dirty="0"/>
              <a:t>:</a:t>
            </a:r>
            <a:endParaRPr lang="en-US" sz="2400" dirty="0"/>
          </a:p>
          <a:p>
            <a:pPr marL="0" indent="0">
              <a:buNone/>
            </a:pPr>
            <a:r>
              <a:rPr lang="en-US" sz="2400" dirty="0"/>
              <a:t>	1. Difficult to control DRAM temperature in the field</a:t>
            </a:r>
          </a:p>
          <a:p>
            <a:pPr marL="0" indent="0">
              <a:buNone/>
            </a:pPr>
            <a:r>
              <a:rPr lang="en-US" sz="2400" dirty="0"/>
              <a:t>	2. Operating at high temperatures is undesirable </a:t>
            </a:r>
          </a:p>
          <a:p>
            <a:pPr marL="0" indent="0">
              <a:buNone/>
            </a:pPr>
            <a:endParaRPr lang="en-US" sz="1050" dirty="0"/>
          </a:p>
          <a:p>
            <a:pPr marL="457200" indent="-457200">
              <a:buFont typeface="+mj-lt"/>
              <a:buAutoNum type="arabicPeriod" startAt="2"/>
            </a:pPr>
            <a:r>
              <a:rPr lang="en-US" sz="2400" b="1" dirty="0"/>
              <a:t>Increase PUF memory segment size </a:t>
            </a:r>
            <a:r>
              <a:rPr lang="mr-IN" sz="2400" dirty="0"/>
              <a:t>–</a:t>
            </a:r>
            <a:r>
              <a:rPr lang="en-US" sz="2400" dirty="0"/>
              <a:t> more cells with low         retention time in PUF memory segment </a:t>
            </a:r>
          </a:p>
          <a:p>
            <a:pPr marL="0" indent="0">
              <a:buNone/>
            </a:pPr>
            <a:r>
              <a:rPr lang="en-US" sz="2400" dirty="0">
                <a:sym typeface="Wingdings"/>
              </a:rPr>
              <a:t>	</a:t>
            </a:r>
            <a:r>
              <a:rPr lang="en-US" sz="2400" dirty="0"/>
              <a:t> </a:t>
            </a:r>
            <a:r>
              <a:rPr lang="en-US" sz="2400" b="1" dirty="0">
                <a:solidFill>
                  <a:schemeClr val="accent6">
                    <a:lumMod val="75000"/>
                  </a:schemeClr>
                </a:solidFill>
              </a:rPr>
              <a:t>Observe more failures faster</a:t>
            </a:r>
          </a:p>
          <a:p>
            <a:pPr marL="0" indent="0">
              <a:buNone/>
            </a:pPr>
            <a:r>
              <a:rPr lang="en-US" sz="2400" b="1" dirty="0">
                <a:solidFill>
                  <a:srgbClr val="C00000"/>
                </a:solidFill>
              </a:rPr>
              <a:t>Unfortunately:</a:t>
            </a:r>
          </a:p>
          <a:p>
            <a:pPr lvl="2"/>
            <a:r>
              <a:rPr lang="en-US" dirty="0"/>
              <a:t>Large PUF memory segment </a:t>
            </a:r>
          </a:p>
          <a:p>
            <a:pPr marL="0" indent="0">
              <a:buNone/>
            </a:pPr>
            <a:r>
              <a:rPr lang="en-US" sz="2400" dirty="0">
                <a:sym typeface="Wingdings"/>
              </a:rPr>
              <a:t>	    </a:t>
            </a:r>
            <a:r>
              <a:rPr lang="en-US" sz="2400" b="1" dirty="0">
                <a:solidFill>
                  <a:srgbClr val="C00000"/>
                </a:solidFill>
                <a:sym typeface="Wingdings"/>
              </a:rPr>
              <a:t>high DRAM capacity overhead</a:t>
            </a:r>
            <a:endParaRPr lang="en-US" sz="2400" b="1" dirty="0">
              <a:solidFill>
                <a:srgbClr val="C00000"/>
              </a:solidFill>
            </a:endParaRPr>
          </a:p>
          <a:p>
            <a:endParaRPr lang="en-US" sz="2400" dirty="0"/>
          </a:p>
        </p:txBody>
      </p:sp>
    </p:spTree>
    <p:extLst>
      <p:ext uri="{BB962C8B-B14F-4D97-AF65-F5344CB8AC3E}">
        <p14:creationId xmlns:p14="http://schemas.microsoft.com/office/powerpoint/2010/main" val="2584602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p:cNvSpPr/>
          <p:nvPr/>
        </p:nvSpPr>
        <p:spPr>
          <a:xfrm>
            <a:off x="164730" y="5840033"/>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p:cNvSpPr/>
          <p:nvPr/>
        </p:nvSpPr>
        <p:spPr>
          <a:xfrm>
            <a:off x="164730" y="5347422"/>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32"/>
          <p:cNvSpPr/>
          <p:nvPr/>
        </p:nvSpPr>
        <p:spPr>
          <a:xfrm>
            <a:off x="164730" y="4851875"/>
            <a:ext cx="8805213" cy="455930"/>
          </a:xfrm>
          <a:prstGeom prst="rect">
            <a:avLst/>
          </a:prstGeom>
          <a:solidFill>
            <a:srgbClr val="538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p:cNvSpPr/>
          <p:nvPr/>
        </p:nvSpPr>
        <p:spPr>
          <a:xfrm>
            <a:off x="873303" y="4407877"/>
            <a:ext cx="8094161" cy="36512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7"/>
          <p:cNvSpPr/>
          <p:nvPr/>
        </p:nvSpPr>
        <p:spPr>
          <a:xfrm>
            <a:off x="873992" y="2745179"/>
            <a:ext cx="8094161"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p:cNvSpPr/>
          <p:nvPr/>
        </p:nvSpPr>
        <p:spPr>
          <a:xfrm>
            <a:off x="171757" y="1852296"/>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p:cNvSpPr/>
          <p:nvPr/>
        </p:nvSpPr>
        <p:spPr>
          <a:xfrm>
            <a:off x="170268" y="1340844"/>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p:cNvSpPr/>
          <p:nvPr/>
        </p:nvSpPr>
        <p:spPr>
          <a:xfrm>
            <a:off x="164123" y="3143056"/>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p:cNvSpPr/>
          <p:nvPr/>
        </p:nvSpPr>
        <p:spPr>
          <a:xfrm>
            <a:off x="865971" y="2370745"/>
            <a:ext cx="8102183"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p:cNvSpPr/>
          <p:nvPr/>
        </p:nvSpPr>
        <p:spPr>
          <a:xfrm>
            <a:off x="163548" y="831660"/>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lstStyle/>
          <a:p>
            <a:r>
              <a:rPr lang="en-US" b="1" dirty="0"/>
              <a:t>The DRAM Latency PUF Outline</a:t>
            </a:r>
          </a:p>
        </p:txBody>
      </p:sp>
      <p:sp>
        <p:nvSpPr>
          <p:cNvPr id="29" name="Rectangle 28"/>
          <p:cNvSpPr/>
          <p:nvPr/>
        </p:nvSpPr>
        <p:spPr>
          <a:xfrm>
            <a:off x="873992" y="4009292"/>
            <a:ext cx="8094161" cy="35875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29"/>
          <p:cNvSpPr/>
          <p:nvPr/>
        </p:nvSpPr>
        <p:spPr>
          <a:xfrm>
            <a:off x="865971" y="3634154"/>
            <a:ext cx="8102183" cy="33601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358999" y="828096"/>
            <a:ext cx="8122024" cy="5318753"/>
          </a:xfrm>
        </p:spPr>
        <p:txBody>
          <a:bodyPr/>
          <a:lstStyle/>
          <a:p>
            <a:pPr marL="0" indent="0">
              <a:buNone/>
            </a:pPr>
            <a:r>
              <a:rPr lang="en-US" sz="2800" dirty="0">
                <a:solidFill>
                  <a:schemeClr val="bg1"/>
                </a:solidFill>
              </a:rPr>
              <a:t>Motivation </a:t>
            </a:r>
          </a:p>
          <a:p>
            <a:pPr marL="0" indent="0">
              <a:buNone/>
            </a:pPr>
            <a:r>
              <a:rPr lang="en-US" sz="2800" dirty="0">
                <a:solidFill>
                  <a:schemeClr val="bg1"/>
                </a:solidFill>
              </a:rPr>
              <a:t>Effective PUF Characteristics</a:t>
            </a:r>
          </a:p>
          <a:p>
            <a:pPr marL="0" indent="0">
              <a:buNone/>
            </a:pPr>
            <a:r>
              <a:rPr lang="en-US" sz="2800" dirty="0">
                <a:solidFill>
                  <a:schemeClr val="bg1"/>
                </a:solidFill>
              </a:rPr>
              <a:t>DRAM Latency PUF</a:t>
            </a:r>
          </a:p>
          <a:p>
            <a:pPr marL="457200" lvl="1" indent="0">
              <a:buNone/>
            </a:pPr>
            <a:r>
              <a:rPr lang="en-US" sz="2400" dirty="0">
                <a:solidFill>
                  <a:schemeClr val="bg1"/>
                </a:solidFill>
              </a:rPr>
              <a:t>DRAM Operation</a:t>
            </a:r>
          </a:p>
          <a:p>
            <a:pPr marL="457200" lvl="1" indent="0">
              <a:buNone/>
            </a:pPr>
            <a:r>
              <a:rPr lang="en-US" sz="2400" dirty="0">
                <a:solidFill>
                  <a:schemeClr val="bg1"/>
                </a:solidFill>
              </a:rPr>
              <a:t>Key Idea</a:t>
            </a:r>
          </a:p>
          <a:p>
            <a:pPr marL="0" indent="0">
              <a:buNone/>
            </a:pPr>
            <a:r>
              <a:rPr lang="en-US" sz="2800" dirty="0">
                <a:solidFill>
                  <a:schemeClr val="bg1"/>
                </a:solidFill>
              </a:rPr>
              <a:t>Prior Best DRAM PUF: DRAM Retention PUF</a:t>
            </a:r>
          </a:p>
          <a:p>
            <a:pPr marL="457200" lvl="1" indent="0">
              <a:buNone/>
            </a:pPr>
            <a:r>
              <a:rPr lang="en-US" sz="2400" dirty="0">
                <a:solidFill>
                  <a:schemeClr val="bg1"/>
                </a:solidFill>
              </a:rPr>
              <a:t>DRAM Cell Retention</a:t>
            </a:r>
          </a:p>
          <a:p>
            <a:pPr marL="457200" lvl="1" indent="0">
              <a:buNone/>
            </a:pPr>
            <a:r>
              <a:rPr lang="en-US" sz="2400" dirty="0">
                <a:solidFill>
                  <a:schemeClr val="bg1"/>
                </a:solidFill>
              </a:rPr>
              <a:t>Key Idea </a:t>
            </a:r>
          </a:p>
          <a:p>
            <a:pPr marL="457200" lvl="1" indent="0">
              <a:buNone/>
            </a:pPr>
            <a:r>
              <a:rPr lang="en-US" sz="2400" dirty="0">
                <a:solidFill>
                  <a:schemeClr val="bg1"/>
                </a:solidFill>
              </a:rPr>
              <a:t>Weaknesses</a:t>
            </a:r>
          </a:p>
          <a:p>
            <a:pPr marL="0" indent="0">
              <a:buNone/>
            </a:pPr>
            <a:r>
              <a:rPr lang="en-US" sz="2800" b="1" dirty="0">
                <a:solidFill>
                  <a:schemeClr val="bg1"/>
                </a:solidFill>
              </a:rPr>
              <a:t>Methodology</a:t>
            </a:r>
          </a:p>
          <a:p>
            <a:pPr marL="0" indent="0">
              <a:buNone/>
            </a:pPr>
            <a:r>
              <a:rPr lang="en-US" sz="2800" dirty="0">
                <a:solidFill>
                  <a:schemeClr val="bg1"/>
                </a:solidFill>
              </a:rPr>
              <a:t>Results</a:t>
            </a:r>
          </a:p>
          <a:p>
            <a:pPr marL="0" indent="0">
              <a:buNone/>
            </a:pPr>
            <a:r>
              <a:rPr lang="en-US" sz="2800" dirty="0">
                <a:solidFill>
                  <a:schemeClr val="bg1"/>
                </a:solidFill>
              </a:rPr>
              <a:t>Summary</a:t>
            </a:r>
          </a:p>
        </p:txBody>
      </p:sp>
    </p:spTree>
    <p:extLst>
      <p:ext uri="{BB962C8B-B14F-4D97-AF65-F5344CB8AC3E}">
        <p14:creationId xmlns:p14="http://schemas.microsoft.com/office/powerpoint/2010/main" val="15396529"/>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Methodology</a:t>
            </a:r>
          </a:p>
        </p:txBody>
      </p:sp>
      <p:sp>
        <p:nvSpPr>
          <p:cNvPr id="3" name="Content Placeholder 2"/>
          <p:cNvSpPr>
            <a:spLocks noGrp="1"/>
          </p:cNvSpPr>
          <p:nvPr>
            <p:ph idx="1"/>
          </p:nvPr>
        </p:nvSpPr>
        <p:spPr/>
        <p:txBody>
          <a:bodyPr/>
          <a:lstStyle/>
          <a:p>
            <a:r>
              <a:rPr lang="en-US" b="1" dirty="0">
                <a:solidFill>
                  <a:schemeClr val="accent6">
                    <a:lumMod val="75000"/>
                  </a:schemeClr>
                </a:solidFill>
              </a:rPr>
              <a:t>223 2y-nm LPDDR4 DRAM devices</a:t>
            </a:r>
          </a:p>
          <a:p>
            <a:pPr lvl="1"/>
            <a:r>
              <a:rPr lang="en-US" sz="2400" b="1" dirty="0">
                <a:solidFill>
                  <a:srgbClr val="538235"/>
                </a:solidFill>
              </a:rPr>
              <a:t>2GB</a:t>
            </a:r>
            <a:r>
              <a:rPr lang="en-US" sz="2400" dirty="0"/>
              <a:t> device size</a:t>
            </a:r>
          </a:p>
          <a:p>
            <a:pPr lvl="1"/>
            <a:r>
              <a:rPr lang="en-US" sz="2400" dirty="0"/>
              <a:t>From </a:t>
            </a:r>
            <a:r>
              <a:rPr lang="en-US" sz="2400" b="1" dirty="0">
                <a:solidFill>
                  <a:srgbClr val="538235"/>
                </a:solidFill>
              </a:rPr>
              <a:t>3 major DRAM manufacturers</a:t>
            </a:r>
          </a:p>
          <a:p>
            <a:pPr lvl="1"/>
            <a:endParaRPr lang="en-US" sz="2000" dirty="0"/>
          </a:p>
          <a:p>
            <a:r>
              <a:rPr lang="en-US" b="1" dirty="0">
                <a:solidFill>
                  <a:schemeClr val="accent5"/>
                </a:solidFill>
              </a:rPr>
              <a:t>Thermally controlled testing chamber</a:t>
            </a:r>
          </a:p>
          <a:p>
            <a:pPr lvl="1"/>
            <a:r>
              <a:rPr lang="en-US" sz="2400" dirty="0"/>
              <a:t>Ambient temperature range: </a:t>
            </a:r>
            <a:r>
              <a:rPr lang="en-US" sz="2400" b="1" dirty="0">
                <a:solidFill>
                  <a:schemeClr val="accent5"/>
                </a:solidFill>
              </a:rPr>
              <a:t>{40°C – 55°C} ± 0.25°C</a:t>
            </a:r>
          </a:p>
          <a:p>
            <a:pPr lvl="1"/>
            <a:r>
              <a:rPr lang="en-US" sz="2400" dirty="0"/>
              <a:t>DRAM temperature is held at 15°C above ambient</a:t>
            </a:r>
          </a:p>
          <a:p>
            <a:pPr lvl="1"/>
            <a:endParaRPr lang="en-US" sz="2000" dirty="0"/>
          </a:p>
          <a:p>
            <a:r>
              <a:rPr lang="en-US" b="1" dirty="0">
                <a:solidFill>
                  <a:srgbClr val="7030A0"/>
                </a:solidFill>
              </a:rPr>
              <a:t>Precise control over DRAM commands and timing parameters</a:t>
            </a:r>
          </a:p>
          <a:p>
            <a:pPr lvl="1"/>
            <a:r>
              <a:rPr lang="en-US" sz="2400" dirty="0"/>
              <a:t>Test retention time effects by </a:t>
            </a:r>
            <a:r>
              <a:rPr lang="en-US" sz="2400" b="1" dirty="0">
                <a:solidFill>
                  <a:srgbClr val="7030A0"/>
                </a:solidFill>
              </a:rPr>
              <a:t>disabling refresh</a:t>
            </a:r>
          </a:p>
          <a:p>
            <a:pPr lvl="1"/>
            <a:r>
              <a:rPr lang="en-US" sz="2400" dirty="0"/>
              <a:t>Test reduced latency effects by </a:t>
            </a:r>
            <a:r>
              <a:rPr lang="en-US" sz="2400" b="1" dirty="0">
                <a:solidFill>
                  <a:srgbClr val="7030A0"/>
                </a:solidFill>
              </a:rPr>
              <a:t>reducing </a:t>
            </a:r>
            <a:r>
              <a:rPr lang="en-US" sz="2400" b="1" dirty="0" err="1">
                <a:solidFill>
                  <a:srgbClr val="7030A0"/>
                </a:solidFill>
              </a:rPr>
              <a:t>t</a:t>
            </a:r>
            <a:r>
              <a:rPr lang="en-US" sz="2400" b="1" baseline="-25000" dirty="0" err="1">
                <a:solidFill>
                  <a:srgbClr val="7030A0"/>
                </a:solidFill>
              </a:rPr>
              <a:t>RCD</a:t>
            </a:r>
            <a:r>
              <a:rPr lang="en-US" sz="2400" b="1" dirty="0">
                <a:solidFill>
                  <a:srgbClr val="7030A0"/>
                </a:solidFill>
              </a:rPr>
              <a:t> parameter</a:t>
            </a:r>
            <a:endParaRPr lang="en-US" sz="2400" b="1" baseline="-25000" dirty="0">
              <a:solidFill>
                <a:srgbClr val="7030A0"/>
              </a:solidFill>
            </a:endParaRPr>
          </a:p>
        </p:txBody>
      </p:sp>
    </p:spTree>
    <p:extLst>
      <p:ext uri="{BB962C8B-B14F-4D97-AF65-F5344CB8AC3E}">
        <p14:creationId xmlns:p14="http://schemas.microsoft.com/office/powerpoint/2010/main" val="3693593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p:cNvSpPr/>
          <p:nvPr/>
        </p:nvSpPr>
        <p:spPr>
          <a:xfrm>
            <a:off x="164730" y="5840033"/>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p:cNvSpPr/>
          <p:nvPr/>
        </p:nvSpPr>
        <p:spPr>
          <a:xfrm>
            <a:off x="164730" y="5347422"/>
            <a:ext cx="8805213" cy="455930"/>
          </a:xfrm>
          <a:prstGeom prst="rect">
            <a:avLst/>
          </a:prstGeom>
          <a:solidFill>
            <a:srgbClr val="538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32"/>
          <p:cNvSpPr/>
          <p:nvPr/>
        </p:nvSpPr>
        <p:spPr>
          <a:xfrm>
            <a:off x="164730" y="4851875"/>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p:cNvSpPr/>
          <p:nvPr/>
        </p:nvSpPr>
        <p:spPr>
          <a:xfrm>
            <a:off x="873303" y="4407877"/>
            <a:ext cx="8094161" cy="36512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7"/>
          <p:cNvSpPr/>
          <p:nvPr/>
        </p:nvSpPr>
        <p:spPr>
          <a:xfrm>
            <a:off x="873992" y="2745179"/>
            <a:ext cx="8094161"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p:cNvSpPr/>
          <p:nvPr/>
        </p:nvSpPr>
        <p:spPr>
          <a:xfrm>
            <a:off x="171757" y="1852296"/>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p:cNvSpPr/>
          <p:nvPr/>
        </p:nvSpPr>
        <p:spPr>
          <a:xfrm>
            <a:off x="170268" y="1340844"/>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p:cNvSpPr/>
          <p:nvPr/>
        </p:nvSpPr>
        <p:spPr>
          <a:xfrm>
            <a:off x="164123" y="3143056"/>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p:cNvSpPr/>
          <p:nvPr/>
        </p:nvSpPr>
        <p:spPr>
          <a:xfrm>
            <a:off x="865971" y="2370745"/>
            <a:ext cx="8102183"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p:cNvSpPr/>
          <p:nvPr/>
        </p:nvSpPr>
        <p:spPr>
          <a:xfrm>
            <a:off x="163548" y="831660"/>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lstStyle/>
          <a:p>
            <a:r>
              <a:rPr lang="en-US" b="1" dirty="0"/>
              <a:t>The DRAM Latency PUF Outline</a:t>
            </a:r>
          </a:p>
        </p:txBody>
      </p:sp>
      <p:sp>
        <p:nvSpPr>
          <p:cNvPr id="29" name="Rectangle 28"/>
          <p:cNvSpPr/>
          <p:nvPr/>
        </p:nvSpPr>
        <p:spPr>
          <a:xfrm>
            <a:off x="873992" y="4009292"/>
            <a:ext cx="8094161" cy="35875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29"/>
          <p:cNvSpPr/>
          <p:nvPr/>
        </p:nvSpPr>
        <p:spPr>
          <a:xfrm>
            <a:off x="865971" y="3634154"/>
            <a:ext cx="8102183" cy="33601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358999" y="828096"/>
            <a:ext cx="8122024" cy="5318753"/>
          </a:xfrm>
        </p:spPr>
        <p:txBody>
          <a:bodyPr/>
          <a:lstStyle/>
          <a:p>
            <a:pPr marL="0" indent="0">
              <a:buNone/>
            </a:pPr>
            <a:r>
              <a:rPr lang="en-US" sz="2800" dirty="0">
                <a:solidFill>
                  <a:schemeClr val="bg1"/>
                </a:solidFill>
              </a:rPr>
              <a:t>Motivation </a:t>
            </a:r>
          </a:p>
          <a:p>
            <a:pPr marL="0" indent="0">
              <a:buNone/>
            </a:pPr>
            <a:r>
              <a:rPr lang="en-US" sz="2800" dirty="0">
                <a:solidFill>
                  <a:schemeClr val="bg1"/>
                </a:solidFill>
              </a:rPr>
              <a:t>Effective PUF Characteristics</a:t>
            </a:r>
          </a:p>
          <a:p>
            <a:pPr marL="0" indent="0">
              <a:buNone/>
            </a:pPr>
            <a:r>
              <a:rPr lang="en-US" sz="2800" dirty="0">
                <a:solidFill>
                  <a:schemeClr val="bg1"/>
                </a:solidFill>
              </a:rPr>
              <a:t>DRAM Latency PUF</a:t>
            </a:r>
          </a:p>
          <a:p>
            <a:pPr marL="457200" lvl="1" indent="0">
              <a:buNone/>
            </a:pPr>
            <a:r>
              <a:rPr lang="en-US" sz="2400" dirty="0">
                <a:solidFill>
                  <a:schemeClr val="bg1"/>
                </a:solidFill>
              </a:rPr>
              <a:t>DRAM Operation</a:t>
            </a:r>
          </a:p>
          <a:p>
            <a:pPr marL="457200" lvl="1" indent="0">
              <a:buNone/>
            </a:pPr>
            <a:r>
              <a:rPr lang="en-US" sz="2400" dirty="0">
                <a:solidFill>
                  <a:schemeClr val="bg1"/>
                </a:solidFill>
              </a:rPr>
              <a:t>Key Idea</a:t>
            </a:r>
          </a:p>
          <a:p>
            <a:pPr marL="0" indent="0">
              <a:buNone/>
            </a:pPr>
            <a:r>
              <a:rPr lang="en-US" sz="2800" dirty="0">
                <a:solidFill>
                  <a:schemeClr val="bg1"/>
                </a:solidFill>
              </a:rPr>
              <a:t>Prior Best DRAM PUF: DRAM Retention PUF</a:t>
            </a:r>
          </a:p>
          <a:p>
            <a:pPr marL="457200" lvl="1" indent="0">
              <a:buNone/>
            </a:pPr>
            <a:r>
              <a:rPr lang="en-US" sz="2400" dirty="0">
                <a:solidFill>
                  <a:schemeClr val="bg1"/>
                </a:solidFill>
              </a:rPr>
              <a:t>DRAM Cell Retention</a:t>
            </a:r>
          </a:p>
          <a:p>
            <a:pPr marL="457200" lvl="1" indent="0">
              <a:buNone/>
            </a:pPr>
            <a:r>
              <a:rPr lang="en-US" sz="2400" dirty="0">
                <a:solidFill>
                  <a:schemeClr val="bg1"/>
                </a:solidFill>
              </a:rPr>
              <a:t>Key Idea </a:t>
            </a:r>
          </a:p>
          <a:p>
            <a:pPr marL="457200" lvl="1" indent="0">
              <a:buNone/>
            </a:pPr>
            <a:r>
              <a:rPr lang="en-US" sz="2400" dirty="0">
                <a:solidFill>
                  <a:schemeClr val="bg1"/>
                </a:solidFill>
              </a:rPr>
              <a:t>Weaknesses</a:t>
            </a:r>
          </a:p>
          <a:p>
            <a:pPr marL="0" indent="0">
              <a:buNone/>
            </a:pPr>
            <a:r>
              <a:rPr lang="en-US" sz="2800" dirty="0">
                <a:solidFill>
                  <a:schemeClr val="bg1"/>
                </a:solidFill>
              </a:rPr>
              <a:t>Methodology</a:t>
            </a:r>
          </a:p>
          <a:p>
            <a:pPr marL="0" indent="0">
              <a:buNone/>
            </a:pPr>
            <a:r>
              <a:rPr lang="en-US" sz="2800" b="1" dirty="0">
                <a:solidFill>
                  <a:schemeClr val="bg1"/>
                </a:solidFill>
              </a:rPr>
              <a:t>Results</a:t>
            </a:r>
          </a:p>
          <a:p>
            <a:pPr marL="0" indent="0">
              <a:buNone/>
            </a:pPr>
            <a:r>
              <a:rPr lang="en-US" sz="2800" dirty="0">
                <a:solidFill>
                  <a:schemeClr val="bg1"/>
                </a:solidFill>
              </a:rPr>
              <a:t>Summary</a:t>
            </a:r>
          </a:p>
        </p:txBody>
      </p:sp>
    </p:spTree>
    <p:extLst>
      <p:ext uri="{BB962C8B-B14F-4D97-AF65-F5344CB8AC3E}">
        <p14:creationId xmlns:p14="http://schemas.microsoft.com/office/powerpoint/2010/main" val="3764147739"/>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28"/>
          <p:cNvPicPr>
            <a:picLocks noChangeAspect="1"/>
          </p:cNvPicPr>
          <p:nvPr/>
        </p:nvPicPr>
        <p:blipFill rotWithShape="1">
          <a:blip r:embed="rId3">
            <a:extLst>
              <a:ext uri="{28A0092B-C50C-407E-A947-70E740481C1C}">
                <a14:useLocalDpi xmlns:a14="http://schemas.microsoft.com/office/drawing/2010/main" val="0"/>
              </a:ext>
            </a:extLst>
          </a:blip>
          <a:srcRect l="1516" t="26764" r="1866" b="2452"/>
          <a:stretch/>
        </p:blipFill>
        <p:spPr>
          <a:xfrm>
            <a:off x="1183341" y="803285"/>
            <a:ext cx="7089290" cy="3564319"/>
          </a:xfrm>
          <a:prstGeom prst="rect">
            <a:avLst/>
          </a:prstGeom>
        </p:spPr>
      </p:pic>
      <p:pic>
        <p:nvPicPr>
          <p:cNvPr id="24" name="Picture 23"/>
          <p:cNvPicPr>
            <a:picLocks noChangeAspect="1"/>
          </p:cNvPicPr>
          <p:nvPr/>
        </p:nvPicPr>
        <p:blipFill rotWithShape="1">
          <a:blip r:embed="rId4">
            <a:extLst>
              <a:ext uri="{28A0092B-C50C-407E-A947-70E740481C1C}">
                <a14:useLocalDpi xmlns:a14="http://schemas.microsoft.com/office/drawing/2010/main" val="0"/>
              </a:ext>
            </a:extLst>
          </a:blip>
          <a:srcRect l="4264" t="30071" r="4412" b="37637"/>
          <a:stretch/>
        </p:blipFill>
        <p:spPr>
          <a:xfrm>
            <a:off x="1387735" y="978946"/>
            <a:ext cx="6680499" cy="1624405"/>
          </a:xfrm>
          <a:prstGeom prst="rect">
            <a:avLst/>
          </a:prstGeom>
        </p:spPr>
      </p:pic>
      <p:pic>
        <p:nvPicPr>
          <p:cNvPr id="17" name="Content Placeholder 3"/>
          <p:cNvPicPr>
            <a:picLocks noGrp="1" noChangeAspect="1"/>
          </p:cNvPicPr>
          <p:nvPr>
            <p:ph idx="1"/>
          </p:nvPr>
        </p:nvPicPr>
        <p:blipFill rotWithShape="1">
          <a:blip r:embed="rId5">
            <a:extLst>
              <a:ext uri="{28A0092B-C50C-407E-A947-70E740481C1C}">
                <a14:useLocalDpi xmlns:a14="http://schemas.microsoft.com/office/drawing/2010/main" val="0"/>
              </a:ext>
            </a:extLst>
          </a:blip>
          <a:srcRect r="91442"/>
          <a:stretch/>
        </p:blipFill>
        <p:spPr>
          <a:xfrm>
            <a:off x="498104" y="813916"/>
            <a:ext cx="657940" cy="3992380"/>
          </a:xfrm>
        </p:spPr>
      </p:pic>
      <p:pic>
        <p:nvPicPr>
          <p:cNvPr id="31" name="Content Placeholder 3"/>
          <p:cNvPicPr>
            <a:picLocks noChangeAspect="1"/>
          </p:cNvPicPr>
          <p:nvPr/>
        </p:nvPicPr>
        <p:blipFill rotWithShape="1">
          <a:blip r:embed="rId5">
            <a:extLst>
              <a:ext uri="{28A0092B-C50C-407E-A947-70E740481C1C}">
                <a14:useLocalDpi xmlns:a14="http://schemas.microsoft.com/office/drawing/2010/main" val="0"/>
              </a:ext>
            </a:extLst>
          </a:blip>
          <a:srcRect l="69243" t="1709" r="871" b="64523"/>
          <a:stretch/>
        </p:blipFill>
        <p:spPr>
          <a:xfrm>
            <a:off x="5920756" y="864195"/>
            <a:ext cx="2297723" cy="1348154"/>
          </a:xfrm>
          <a:prstGeom prst="rect">
            <a:avLst/>
          </a:prstGeom>
        </p:spPr>
      </p:pic>
      <p:pic>
        <p:nvPicPr>
          <p:cNvPr id="32" name="Content Placeholder 3"/>
          <p:cNvPicPr>
            <a:picLocks noChangeAspect="1"/>
          </p:cNvPicPr>
          <p:nvPr/>
        </p:nvPicPr>
        <p:blipFill rotWithShape="1">
          <a:blip r:embed="rId5">
            <a:extLst>
              <a:ext uri="{28A0092B-C50C-407E-A947-70E740481C1C}">
                <a14:useLocalDpi xmlns:a14="http://schemas.microsoft.com/office/drawing/2010/main" val="0"/>
              </a:ext>
            </a:extLst>
          </a:blip>
          <a:srcRect t="88780"/>
          <a:stretch/>
        </p:blipFill>
        <p:spPr>
          <a:xfrm>
            <a:off x="584181" y="4401808"/>
            <a:ext cx="7645420" cy="447957"/>
          </a:xfrm>
          <a:prstGeom prst="rect">
            <a:avLst/>
          </a:prstGeom>
        </p:spPr>
      </p:pic>
      <p:sp>
        <p:nvSpPr>
          <p:cNvPr id="2" name="Title 1"/>
          <p:cNvSpPr>
            <a:spLocks noGrp="1"/>
          </p:cNvSpPr>
          <p:nvPr>
            <p:ph type="title"/>
          </p:nvPr>
        </p:nvSpPr>
        <p:spPr/>
        <p:txBody>
          <a:bodyPr/>
          <a:lstStyle/>
          <a:p>
            <a:r>
              <a:rPr lang="en-US" sz="4400" b="1" dirty="0"/>
              <a:t>Results </a:t>
            </a:r>
            <a:r>
              <a:rPr lang="mr-IN" sz="4400" b="1" dirty="0"/>
              <a:t>–</a:t>
            </a:r>
            <a:r>
              <a:rPr lang="en-US" sz="4400" b="1" dirty="0"/>
              <a:t> PUF Evaluation Latency</a:t>
            </a:r>
          </a:p>
        </p:txBody>
      </p:sp>
      <p:pic>
        <p:nvPicPr>
          <p:cNvPr id="27" name="Picture 26"/>
          <p:cNvPicPr>
            <a:picLocks noChangeAspect="1"/>
          </p:cNvPicPr>
          <p:nvPr/>
        </p:nvPicPr>
        <p:blipFill rotWithShape="1">
          <a:blip r:embed="rId6">
            <a:extLst>
              <a:ext uri="{28A0092B-C50C-407E-A947-70E740481C1C}">
                <a14:useLocalDpi xmlns:a14="http://schemas.microsoft.com/office/drawing/2010/main" val="0"/>
              </a:ext>
            </a:extLst>
          </a:blip>
          <a:srcRect t="92647" b="4412"/>
          <a:stretch/>
        </p:blipFill>
        <p:spPr>
          <a:xfrm>
            <a:off x="1072453" y="4120179"/>
            <a:ext cx="7315200" cy="161366"/>
          </a:xfrm>
          <a:prstGeom prst="rect">
            <a:avLst/>
          </a:prstGeom>
        </p:spPr>
      </p:pic>
      <p:sp>
        <p:nvSpPr>
          <p:cNvPr id="33" name="Rectangle 32"/>
          <p:cNvSpPr/>
          <p:nvPr/>
        </p:nvSpPr>
        <p:spPr>
          <a:xfrm>
            <a:off x="5949234" y="928471"/>
            <a:ext cx="2232240" cy="18287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p:cNvSpPr/>
          <p:nvPr/>
        </p:nvSpPr>
        <p:spPr>
          <a:xfrm>
            <a:off x="5949234" y="1122935"/>
            <a:ext cx="2232240" cy="18287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Rectangle 34"/>
          <p:cNvSpPr/>
          <p:nvPr/>
        </p:nvSpPr>
        <p:spPr>
          <a:xfrm>
            <a:off x="5949234" y="1300464"/>
            <a:ext cx="2232240" cy="18287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35"/>
          <p:cNvSpPr/>
          <p:nvPr/>
        </p:nvSpPr>
        <p:spPr>
          <a:xfrm>
            <a:off x="5949234" y="1490786"/>
            <a:ext cx="2232240" cy="18287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Rectangle 36"/>
          <p:cNvSpPr/>
          <p:nvPr/>
        </p:nvSpPr>
        <p:spPr>
          <a:xfrm>
            <a:off x="5956397" y="1748943"/>
            <a:ext cx="2232240" cy="18287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Rectangle 37"/>
          <p:cNvSpPr/>
          <p:nvPr/>
        </p:nvSpPr>
        <p:spPr>
          <a:xfrm>
            <a:off x="5956397" y="1926883"/>
            <a:ext cx="2232240" cy="18287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40" name="Straight Arrow Connector 39"/>
          <p:cNvCxnSpPr/>
          <p:nvPr/>
        </p:nvCxnSpPr>
        <p:spPr>
          <a:xfrm>
            <a:off x="3281116" y="1338187"/>
            <a:ext cx="180622" cy="321518"/>
          </a:xfrm>
          <a:prstGeom prst="straightConnector1">
            <a:avLst/>
          </a:prstGeom>
          <a:ln w="444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7" name="TextBox 46"/>
          <p:cNvSpPr txBox="1"/>
          <p:nvPr/>
        </p:nvSpPr>
        <p:spPr>
          <a:xfrm>
            <a:off x="2493118" y="987265"/>
            <a:ext cx="230749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8KiB memory segment</a:t>
            </a:r>
          </a:p>
        </p:txBody>
      </p:sp>
      <p:cxnSp>
        <p:nvCxnSpPr>
          <p:cNvPr id="63" name="Straight Arrow Connector 62"/>
          <p:cNvCxnSpPr/>
          <p:nvPr/>
        </p:nvCxnSpPr>
        <p:spPr>
          <a:xfrm>
            <a:off x="3777878" y="4036654"/>
            <a:ext cx="170757" cy="166386"/>
          </a:xfrm>
          <a:prstGeom prst="straightConnector1">
            <a:avLst/>
          </a:prstGeom>
          <a:ln w="444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4" name="TextBox 63"/>
          <p:cNvSpPr txBox="1"/>
          <p:nvPr/>
        </p:nvSpPr>
        <p:spPr>
          <a:xfrm>
            <a:off x="3092641" y="3716615"/>
            <a:ext cx="230749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8KiB memory segment</a:t>
            </a:r>
          </a:p>
        </p:txBody>
      </p:sp>
      <p:sp>
        <p:nvSpPr>
          <p:cNvPr id="4" name="Rectangle 3"/>
          <p:cNvSpPr/>
          <p:nvPr/>
        </p:nvSpPr>
        <p:spPr>
          <a:xfrm>
            <a:off x="2120891" y="7420409"/>
            <a:ext cx="4572000" cy="1200329"/>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charset="0"/>
                <a:ea typeface="Cambria" charset="0"/>
                <a:cs typeface="Cambria" charset="0"/>
              </a:rPr>
              <a:t>Can evaluate a DRAM Latency PUF (88ms) orders of magnitudes </a:t>
            </a:r>
            <a:r>
              <a:rPr kumimoji="0" lang="en-US" sz="1800" b="1" i="0" u="none" strike="noStrike" kern="1200" cap="none" spc="0" normalizeH="0" baseline="0" noProof="0" dirty="0">
                <a:ln>
                  <a:noFill/>
                </a:ln>
                <a:solidFill>
                  <a:srgbClr val="70AD47"/>
                </a:solidFill>
                <a:effectLst/>
                <a:uLnTx/>
                <a:uFillTx/>
                <a:latin typeface="Cambria" charset="0"/>
                <a:ea typeface="Cambria" charset="0"/>
                <a:cs typeface="Cambria" charset="0"/>
              </a:rPr>
              <a:t>faster</a:t>
            </a:r>
            <a:r>
              <a:rPr kumimoji="0" lang="en-US" sz="1800" b="1" i="0" u="none" strike="noStrike" kern="1200" cap="none" spc="0" normalizeH="0" baseline="0" noProof="0" dirty="0">
                <a:ln>
                  <a:noFill/>
                </a:ln>
                <a:solidFill>
                  <a:prstClr val="black"/>
                </a:solidFill>
                <a:effectLst/>
                <a:uLnTx/>
                <a:uFillTx/>
                <a:latin typeface="Cambria" charset="0"/>
                <a:ea typeface="Cambria" charset="0"/>
                <a:cs typeface="Cambria" charset="0"/>
              </a:rPr>
              <a:t> </a:t>
            </a:r>
            <a:r>
              <a:rPr kumimoji="0" lang="en-US" sz="1800" b="1" i="0" u="none" strike="noStrike" kern="1200" cap="none" spc="0" normalizeH="0" baseline="0" noProof="0" dirty="0">
                <a:ln>
                  <a:noFill/>
                </a:ln>
                <a:solidFill>
                  <a:srgbClr val="70AD47"/>
                </a:solidFill>
                <a:effectLst/>
                <a:uLnTx/>
                <a:uFillTx/>
                <a:latin typeface="Cambria" charset="0"/>
                <a:ea typeface="Cambria" charset="0"/>
                <a:cs typeface="Cambria" charset="0"/>
              </a:rPr>
              <a:t>(152x/1426x at 55°C/70°C) </a:t>
            </a:r>
            <a:r>
              <a:rPr kumimoji="0" lang="en-US" sz="1800" b="1" i="0" u="none" strike="noStrike" kern="1200" cap="none" spc="0" normalizeH="0" baseline="0" noProof="0" dirty="0">
                <a:ln>
                  <a:noFill/>
                </a:ln>
                <a:solidFill>
                  <a:prstClr val="black"/>
                </a:solidFill>
                <a:effectLst/>
                <a:uLnTx/>
                <a:uFillTx/>
                <a:latin typeface="Cambria" charset="0"/>
                <a:ea typeface="Cambria" charset="0"/>
                <a:cs typeface="Cambria" charset="0"/>
              </a:rPr>
              <a:t>than the prior best DRAM PUF with the </a:t>
            </a:r>
            <a:r>
              <a:rPr kumimoji="0" lang="en-US" sz="1800" b="1" i="0" u="none" strike="noStrike" kern="1200" cap="none" spc="0" normalizeH="0" baseline="0" noProof="0" dirty="0">
                <a:ln>
                  <a:noFill/>
                </a:ln>
                <a:solidFill>
                  <a:srgbClr val="7030A0"/>
                </a:solidFill>
                <a:effectLst/>
                <a:uLnTx/>
                <a:uFillTx/>
                <a:latin typeface="Cambria" charset="0"/>
                <a:ea typeface="Cambria" charset="0"/>
                <a:cs typeface="Cambria" charset="0"/>
              </a:rPr>
              <a:t>same memory segment size</a:t>
            </a:r>
          </a:p>
        </p:txBody>
      </p:sp>
      <p:sp>
        <p:nvSpPr>
          <p:cNvPr id="6" name="Rectangle 5"/>
          <p:cNvSpPr/>
          <p:nvPr/>
        </p:nvSpPr>
        <p:spPr>
          <a:xfrm>
            <a:off x="584181" y="4885295"/>
            <a:ext cx="3096553"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charset="0"/>
                <a:ea typeface="Cambria" charset="0"/>
                <a:cs typeface="Cambria" charset="0"/>
              </a:rPr>
              <a:t>DRAM latency PUF is</a:t>
            </a:r>
          </a:p>
        </p:txBody>
      </p:sp>
      <p:sp>
        <p:nvSpPr>
          <p:cNvPr id="7" name="Rectangle 6"/>
          <p:cNvSpPr/>
          <p:nvPr/>
        </p:nvSpPr>
        <p:spPr>
          <a:xfrm>
            <a:off x="1068571" y="5349635"/>
            <a:ext cx="4541756"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mbria" charset="0"/>
                <a:ea typeface="Cambria" charset="0"/>
                <a:cs typeface="Cambria" charset="0"/>
              </a:rPr>
              <a:t>1. Fast and constant latency (</a:t>
            </a:r>
            <a:r>
              <a:rPr kumimoji="0" lang="en-US" sz="2000" b="1" i="0" u="none" strike="noStrike" kern="1200" cap="none" spc="0" normalizeH="0" baseline="0" noProof="0" dirty="0">
                <a:ln>
                  <a:noFill/>
                </a:ln>
                <a:solidFill>
                  <a:srgbClr val="4472C4"/>
                </a:solidFill>
                <a:effectLst/>
                <a:uLnTx/>
                <a:uFillTx/>
                <a:latin typeface="Cambria" charset="0"/>
                <a:ea typeface="Cambria" charset="0"/>
                <a:cs typeface="Cambria" charset="0"/>
              </a:rPr>
              <a:t>88.2ms</a:t>
            </a:r>
            <a:r>
              <a:rPr kumimoji="0" lang="en-US" sz="2000" b="1" i="0" u="none" strike="noStrike" kern="1200" cap="none" spc="0" normalizeH="0" baseline="0" noProof="0" dirty="0">
                <a:ln>
                  <a:noFill/>
                </a:ln>
                <a:solidFill>
                  <a:prstClr val="black"/>
                </a:solidFill>
                <a:effectLst/>
                <a:uLnTx/>
                <a:uFillTx/>
                <a:latin typeface="Cambria" charset="0"/>
                <a:ea typeface="Cambria" charset="0"/>
                <a:cs typeface="Cambria" charset="0"/>
              </a:rPr>
              <a:t>)</a:t>
            </a:r>
          </a:p>
        </p:txBody>
      </p:sp>
      <p:cxnSp>
        <p:nvCxnSpPr>
          <p:cNvPr id="9" name="Straight Arrow Connector 8"/>
          <p:cNvCxnSpPr/>
          <p:nvPr/>
        </p:nvCxnSpPr>
        <p:spPr>
          <a:xfrm>
            <a:off x="1428752" y="1071563"/>
            <a:ext cx="0" cy="3100387"/>
          </a:xfrm>
          <a:prstGeom prst="straightConnector1">
            <a:avLst/>
          </a:prstGeom>
          <a:ln w="47625">
            <a:headEnd type="triangle"/>
            <a:tailEnd type="triangle"/>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1450675" y="2357446"/>
            <a:ext cx="1420582"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prstClr val="black"/>
                </a:solidFill>
                <a:effectLst/>
                <a:uLnTx/>
                <a:uFillTx/>
                <a:latin typeface="Calibri" panose="020F0502020204030204"/>
                <a:ea typeface="+mn-ea"/>
                <a:cs typeface="+mn-cs"/>
              </a:rPr>
              <a:t>33,806.6</a:t>
            </a: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x</a:t>
            </a:r>
          </a:p>
        </p:txBody>
      </p:sp>
      <p:cxnSp>
        <p:nvCxnSpPr>
          <p:cNvPr id="51" name="Straight Arrow Connector 50"/>
          <p:cNvCxnSpPr/>
          <p:nvPr/>
        </p:nvCxnSpPr>
        <p:spPr>
          <a:xfrm>
            <a:off x="7996240" y="2566988"/>
            <a:ext cx="4760" cy="1604962"/>
          </a:xfrm>
          <a:prstGeom prst="straightConnector1">
            <a:avLst/>
          </a:prstGeom>
          <a:ln w="47625">
            <a:headEnd type="triangle"/>
            <a:tailEnd type="triangle"/>
          </a:ln>
        </p:spPr>
        <p:style>
          <a:lnRef idx="1">
            <a:schemeClr val="accent1"/>
          </a:lnRef>
          <a:fillRef idx="0">
            <a:schemeClr val="accent1"/>
          </a:fillRef>
          <a:effectRef idx="0">
            <a:schemeClr val="accent1"/>
          </a:effectRef>
          <a:fontRef idx="minor">
            <a:schemeClr val="tx1"/>
          </a:fontRef>
        </p:style>
      </p:cxnSp>
      <p:sp>
        <p:nvSpPr>
          <p:cNvPr id="53" name="TextBox 52"/>
          <p:cNvSpPr txBox="1"/>
          <p:nvPr/>
        </p:nvSpPr>
        <p:spPr>
          <a:xfrm>
            <a:off x="6995921" y="3078958"/>
            <a:ext cx="102944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a:ln>
                  <a:noFill/>
                </a:ln>
                <a:solidFill>
                  <a:prstClr val="black"/>
                </a:solidFill>
                <a:effectLst/>
                <a:uLnTx/>
                <a:uFillTx/>
                <a:latin typeface="Calibri" panose="020F0502020204030204"/>
                <a:ea typeface="+mn-ea"/>
                <a:cs typeface="+mn-cs"/>
              </a:rPr>
              <a:t>318.3</a:t>
            </a:r>
            <a:r>
              <a:rPr kumimoji="0" lang="en-US" sz="2400" b="1" i="0" u="none" strike="noStrike" kern="1200" cap="none" spc="0" normalizeH="0" baseline="0" noProof="0">
                <a:ln>
                  <a:noFill/>
                </a:ln>
                <a:solidFill>
                  <a:prstClr val="black"/>
                </a:solidFill>
                <a:effectLst/>
                <a:uLnTx/>
                <a:uFillTx/>
                <a:latin typeface="Calibri" panose="020F0502020204030204"/>
                <a:ea typeface="+mn-ea"/>
                <a:cs typeface="+mn-cs"/>
              </a:rPr>
              <a:t>x</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93074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wipe(left)">
                                      <p:cBhvr>
                                        <p:cTn id="15" dur="1000"/>
                                        <p:tgtEl>
                                          <p:spTgt spid="27"/>
                                        </p:tgtEl>
                                      </p:cBhvr>
                                    </p:animEffect>
                                  </p:childTnLst>
                                </p:cTn>
                              </p:par>
                              <p:par>
                                <p:cTn id="16" presetID="1" presetClass="exit" presetSubtype="0" fill="hold" grpId="0" nodeType="withEffect">
                                  <p:stCondLst>
                                    <p:cond delay="0"/>
                                  </p:stCondLst>
                                  <p:childTnLst>
                                    <p:set>
                                      <p:cBhvr>
                                        <p:cTn id="17" dur="1" fill="hold">
                                          <p:stCondLst>
                                            <p:cond delay="0"/>
                                          </p:stCondLst>
                                        </p:cTn>
                                        <p:tgtEl>
                                          <p:spTgt spid="37"/>
                                        </p:tgtEl>
                                        <p:attrNameLst>
                                          <p:attrName>style.visibility</p:attrName>
                                        </p:attrNameLst>
                                      </p:cBhvr>
                                      <p:to>
                                        <p:strVal val="hidden"/>
                                      </p:to>
                                    </p:set>
                                  </p:childTnLst>
                                </p:cTn>
                              </p:par>
                              <p:par>
                                <p:cTn id="18" presetID="1" presetClass="exit" presetSubtype="0" fill="hold" grpId="0" nodeType="withEffect">
                                  <p:stCondLst>
                                    <p:cond delay="0"/>
                                  </p:stCondLst>
                                  <p:childTnLst>
                                    <p:set>
                                      <p:cBhvr>
                                        <p:cTn id="19" dur="1" fill="hold">
                                          <p:stCondLst>
                                            <p:cond delay="0"/>
                                          </p:stCondLst>
                                        </p:cTn>
                                        <p:tgtEl>
                                          <p:spTgt spid="38"/>
                                        </p:tgtEl>
                                        <p:attrNameLst>
                                          <p:attrName>style.visibility</p:attrName>
                                        </p:attrNameLst>
                                      </p:cBhvr>
                                      <p:to>
                                        <p:strVal val="hidden"/>
                                      </p:to>
                                    </p:set>
                                  </p:childTnLst>
                                </p:cTn>
                              </p:par>
                              <p:par>
                                <p:cTn id="20" presetID="1" presetClass="entr" presetSubtype="0" fill="hold" nodeType="withEffect">
                                  <p:stCondLst>
                                    <p:cond delay="0"/>
                                  </p:stCondLst>
                                  <p:childTnLst>
                                    <p:set>
                                      <p:cBhvr>
                                        <p:cTn id="21" dur="1" fill="hold">
                                          <p:stCondLst>
                                            <p:cond delay="0"/>
                                          </p:stCondLst>
                                        </p:cTn>
                                        <p:tgtEl>
                                          <p:spTgt spid="31"/>
                                        </p:tgtEl>
                                        <p:attrNameLst>
                                          <p:attrName>style.visibility</p:attrName>
                                        </p:attrNameLst>
                                      </p:cBhvr>
                                      <p:to>
                                        <p:strVal val="visible"/>
                                      </p:to>
                                    </p:set>
                                  </p:childTnLst>
                                </p:cTn>
                              </p:par>
                            </p:childTnLst>
                          </p:cTn>
                        </p:par>
                        <p:par>
                          <p:cTn id="22" fill="hold">
                            <p:stCondLst>
                              <p:cond delay="1000"/>
                            </p:stCondLst>
                            <p:childTnLst>
                              <p:par>
                                <p:cTn id="23" presetID="1" presetClass="entr" presetSubtype="0" fill="hold" nodeType="afterEffect">
                                  <p:stCondLst>
                                    <p:cond delay="0"/>
                                  </p:stCondLst>
                                  <p:childTnLst>
                                    <p:set>
                                      <p:cBhvr>
                                        <p:cTn id="24" dur="1" fill="hold">
                                          <p:stCondLst>
                                            <p:cond delay="0"/>
                                          </p:stCondLst>
                                        </p:cTn>
                                        <p:tgtEl>
                                          <p:spTgt spid="6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4"/>
                                        </p:tgtEl>
                                        <p:attrNameLst>
                                          <p:attrName>style.visibility</p:attrName>
                                        </p:attrNameLst>
                                      </p:cBhvr>
                                      <p:to>
                                        <p:strVal val="visible"/>
                                      </p:to>
                                    </p:set>
                                  </p:childTnLst>
                                </p:cTn>
                              </p:par>
                            </p:childTnLst>
                          </p:cTn>
                        </p:par>
                        <p:par>
                          <p:cTn id="27" fill="hold">
                            <p:stCondLst>
                              <p:cond delay="1000"/>
                            </p:stCondLst>
                            <p:childTnLst>
                              <p:par>
                                <p:cTn id="28" presetID="1" presetClass="entr" presetSubtype="0" fill="hold" grpId="0" nodeType="afterEffect">
                                  <p:stCondLst>
                                    <p:cond delay="0"/>
                                  </p:stCondLst>
                                  <p:childTnLst>
                                    <p:set>
                                      <p:cBhvr>
                                        <p:cTn id="29" dur="1" fill="hold">
                                          <p:stCondLst>
                                            <p:cond delay="0"/>
                                          </p:stCondLst>
                                        </p:cTn>
                                        <p:tgtEl>
                                          <p:spTgt spid="6"/>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7"/>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nodeType="click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wipe(left)">
                                      <p:cBhvr>
                                        <p:cTn id="36" dur="1000"/>
                                        <p:tgtEl>
                                          <p:spTgt spid="24"/>
                                        </p:tgtEl>
                                      </p:cBhvr>
                                    </p:animEffect>
                                  </p:childTnLst>
                                </p:cTn>
                              </p:par>
                              <p:par>
                                <p:cTn id="37" presetID="1" presetClass="exit" presetSubtype="0" fill="hold" grpId="0" nodeType="withEffect">
                                  <p:stCondLst>
                                    <p:cond delay="0"/>
                                  </p:stCondLst>
                                  <p:childTnLst>
                                    <p:set>
                                      <p:cBhvr>
                                        <p:cTn id="38" dur="1" fill="hold">
                                          <p:stCondLst>
                                            <p:cond delay="0"/>
                                          </p:stCondLst>
                                        </p:cTn>
                                        <p:tgtEl>
                                          <p:spTgt spid="33"/>
                                        </p:tgtEl>
                                        <p:attrNameLst>
                                          <p:attrName>style.visibility</p:attrName>
                                        </p:attrNameLst>
                                      </p:cBhvr>
                                      <p:to>
                                        <p:strVal val="hidden"/>
                                      </p:to>
                                    </p:set>
                                  </p:childTnLst>
                                </p:cTn>
                              </p:par>
                              <p:par>
                                <p:cTn id="39" presetID="1" presetClass="exit" presetSubtype="0" fill="hold" grpId="0" nodeType="withEffect">
                                  <p:stCondLst>
                                    <p:cond delay="0"/>
                                  </p:stCondLst>
                                  <p:childTnLst>
                                    <p:set>
                                      <p:cBhvr>
                                        <p:cTn id="40" dur="1" fill="hold">
                                          <p:stCondLst>
                                            <p:cond delay="0"/>
                                          </p:stCondLst>
                                        </p:cTn>
                                        <p:tgtEl>
                                          <p:spTgt spid="34"/>
                                        </p:tgtEl>
                                        <p:attrNameLst>
                                          <p:attrName>style.visibility</p:attrName>
                                        </p:attrNameLst>
                                      </p:cBhvr>
                                      <p:to>
                                        <p:strVal val="hidden"/>
                                      </p:to>
                                    </p:set>
                                  </p:childTnLst>
                                </p:cTn>
                              </p:par>
                              <p:par>
                                <p:cTn id="41" presetID="1" presetClass="entr" presetSubtype="0" fill="hold" nodeType="withEffect">
                                  <p:stCondLst>
                                    <p:cond delay="0"/>
                                  </p:stCondLst>
                                  <p:childTnLst>
                                    <p:set>
                                      <p:cBhvr>
                                        <p:cTn id="42" dur="1" fill="hold">
                                          <p:stCondLst>
                                            <p:cond delay="0"/>
                                          </p:stCondLst>
                                        </p:cTn>
                                        <p:tgtEl>
                                          <p:spTgt spid="31"/>
                                        </p:tgtEl>
                                        <p:attrNameLst>
                                          <p:attrName>style.visibility</p:attrName>
                                        </p:attrNameLst>
                                      </p:cBhvr>
                                      <p:to>
                                        <p:strVal val="visible"/>
                                      </p:to>
                                    </p:set>
                                  </p:childTnLst>
                                </p:cTn>
                              </p:par>
                            </p:childTnLst>
                          </p:cTn>
                        </p:par>
                        <p:par>
                          <p:cTn id="43" fill="hold">
                            <p:stCondLst>
                              <p:cond delay="1000"/>
                            </p:stCondLst>
                            <p:childTnLst>
                              <p:par>
                                <p:cTn id="44" presetID="1" presetClass="entr" presetSubtype="0" fill="hold" nodeType="afterEffect">
                                  <p:stCondLst>
                                    <p:cond delay="0"/>
                                  </p:stCondLst>
                                  <p:childTnLst>
                                    <p:set>
                                      <p:cBhvr>
                                        <p:cTn id="45" dur="1" fill="hold">
                                          <p:stCondLst>
                                            <p:cond delay="0"/>
                                          </p:stCondLst>
                                        </p:cTn>
                                        <p:tgtEl>
                                          <p:spTgt spid="40"/>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47"/>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nodeType="clickEffect">
                                  <p:stCondLst>
                                    <p:cond delay="0"/>
                                  </p:stCondLst>
                                  <p:childTnLst>
                                    <p:set>
                                      <p:cBhvr>
                                        <p:cTn id="51" dur="1" fill="hold">
                                          <p:stCondLst>
                                            <p:cond delay="0"/>
                                          </p:stCondLst>
                                        </p:cTn>
                                        <p:tgtEl>
                                          <p:spTgt spid="9"/>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13"/>
                                        </p:tgtEl>
                                        <p:attrNameLst>
                                          <p:attrName>style.visibility</p:attrName>
                                        </p:attrNameLst>
                                      </p:cBhvr>
                                      <p:to>
                                        <p:strVal val="visible"/>
                                      </p:to>
                                    </p:set>
                                  </p:childTnLst>
                                </p:cTn>
                              </p:par>
                            </p:childTnLst>
                          </p:cTn>
                        </p:par>
                      </p:childTnLst>
                    </p:cTn>
                  </p:par>
                  <p:par>
                    <p:cTn id="54" fill="hold">
                      <p:stCondLst>
                        <p:cond delay="indefinite"/>
                      </p:stCondLst>
                      <p:childTnLst>
                        <p:par>
                          <p:cTn id="55" fill="hold">
                            <p:stCondLst>
                              <p:cond delay="0"/>
                            </p:stCondLst>
                            <p:childTnLst>
                              <p:par>
                                <p:cTn id="56" presetID="1" presetClass="entr" presetSubtype="0" fill="hold" grpId="0" nodeType="clickEffect">
                                  <p:stCondLst>
                                    <p:cond delay="0"/>
                                  </p:stCondLst>
                                  <p:childTnLst>
                                    <p:set>
                                      <p:cBhvr>
                                        <p:cTn id="57" dur="1" fill="hold">
                                          <p:stCondLst>
                                            <p:cond delay="0"/>
                                          </p:stCondLst>
                                        </p:cTn>
                                        <p:tgtEl>
                                          <p:spTgt spid="53"/>
                                        </p:tgtEl>
                                        <p:attrNameLst>
                                          <p:attrName>style.visibility</p:attrName>
                                        </p:attrNameLst>
                                      </p:cBhvr>
                                      <p:to>
                                        <p:strVal val="visible"/>
                                      </p:to>
                                    </p:set>
                                  </p:childTnLst>
                                </p:cTn>
                              </p:par>
                              <p:par>
                                <p:cTn id="58" presetID="1" presetClass="entr" presetSubtype="0" fill="hold" nodeType="withEffect">
                                  <p:stCondLst>
                                    <p:cond delay="0"/>
                                  </p:stCondLst>
                                  <p:childTnLst>
                                    <p:set>
                                      <p:cBhvr>
                                        <p:cTn id="59" dur="1" fill="hold">
                                          <p:stCondLst>
                                            <p:cond delay="0"/>
                                          </p:stCondLst>
                                        </p:cTn>
                                        <p:tgtEl>
                                          <p:spTgt spid="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animBg="1"/>
      <p:bldP spid="37" grpId="0" animBg="1"/>
      <p:bldP spid="38" grpId="0" animBg="1"/>
      <p:bldP spid="47" grpId="0"/>
      <p:bldP spid="64" grpId="0"/>
      <p:bldP spid="6" grpId="0"/>
      <p:bldP spid="7" grpId="0"/>
      <p:bldP spid="13" grpId="0"/>
      <p:bldP spid="53" grpId="0"/>
    </p:bld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28"/>
          <p:cNvPicPr>
            <a:picLocks noChangeAspect="1"/>
          </p:cNvPicPr>
          <p:nvPr/>
        </p:nvPicPr>
        <p:blipFill rotWithShape="1">
          <a:blip r:embed="rId3">
            <a:extLst>
              <a:ext uri="{28A0092B-C50C-407E-A947-70E740481C1C}">
                <a14:useLocalDpi xmlns:a14="http://schemas.microsoft.com/office/drawing/2010/main" val="0"/>
              </a:ext>
            </a:extLst>
          </a:blip>
          <a:srcRect l="1516" t="26764" r="1866" b="2452"/>
          <a:stretch/>
        </p:blipFill>
        <p:spPr>
          <a:xfrm>
            <a:off x="1183341" y="803285"/>
            <a:ext cx="7089290" cy="3564319"/>
          </a:xfrm>
          <a:prstGeom prst="rect">
            <a:avLst/>
          </a:prstGeom>
        </p:spPr>
      </p:pic>
      <p:pic>
        <p:nvPicPr>
          <p:cNvPr id="25" name="Picture 24"/>
          <p:cNvPicPr>
            <a:picLocks noChangeAspect="1"/>
          </p:cNvPicPr>
          <p:nvPr/>
        </p:nvPicPr>
        <p:blipFill rotWithShape="1">
          <a:blip r:embed="rId4">
            <a:extLst>
              <a:ext uri="{28A0092B-C50C-407E-A947-70E740481C1C}">
                <a14:useLocalDpi xmlns:a14="http://schemas.microsoft.com/office/drawing/2010/main" val="0"/>
              </a:ext>
            </a:extLst>
          </a:blip>
          <a:srcRect l="4069" t="54390" r="4166" b="29614"/>
          <a:stretch/>
        </p:blipFill>
        <p:spPr>
          <a:xfrm>
            <a:off x="1376979" y="2205318"/>
            <a:ext cx="6712772" cy="796066"/>
          </a:xfrm>
          <a:prstGeom prst="rect">
            <a:avLst/>
          </a:prstGeom>
        </p:spPr>
      </p:pic>
      <p:pic>
        <p:nvPicPr>
          <p:cNvPr id="24" name="Picture 23"/>
          <p:cNvPicPr>
            <a:picLocks noChangeAspect="1"/>
          </p:cNvPicPr>
          <p:nvPr/>
        </p:nvPicPr>
        <p:blipFill rotWithShape="1">
          <a:blip r:embed="rId5">
            <a:extLst>
              <a:ext uri="{28A0092B-C50C-407E-A947-70E740481C1C}">
                <a14:useLocalDpi xmlns:a14="http://schemas.microsoft.com/office/drawing/2010/main" val="0"/>
              </a:ext>
            </a:extLst>
          </a:blip>
          <a:srcRect l="4264" t="30071" r="4412" b="37637"/>
          <a:stretch/>
        </p:blipFill>
        <p:spPr>
          <a:xfrm>
            <a:off x="1387735" y="978946"/>
            <a:ext cx="6680499" cy="1624405"/>
          </a:xfrm>
          <a:prstGeom prst="rect">
            <a:avLst/>
          </a:prstGeom>
        </p:spPr>
      </p:pic>
      <p:pic>
        <p:nvPicPr>
          <p:cNvPr id="17" name="Content Placeholder 3"/>
          <p:cNvPicPr>
            <a:picLocks noGrp="1" noChangeAspect="1"/>
          </p:cNvPicPr>
          <p:nvPr>
            <p:ph idx="1"/>
          </p:nvPr>
        </p:nvPicPr>
        <p:blipFill rotWithShape="1">
          <a:blip r:embed="rId6">
            <a:extLst>
              <a:ext uri="{28A0092B-C50C-407E-A947-70E740481C1C}">
                <a14:useLocalDpi xmlns:a14="http://schemas.microsoft.com/office/drawing/2010/main" val="0"/>
              </a:ext>
            </a:extLst>
          </a:blip>
          <a:srcRect r="91442"/>
          <a:stretch/>
        </p:blipFill>
        <p:spPr>
          <a:xfrm>
            <a:off x="498104" y="813916"/>
            <a:ext cx="657940" cy="3992380"/>
          </a:xfrm>
        </p:spPr>
      </p:pic>
      <p:pic>
        <p:nvPicPr>
          <p:cNvPr id="31" name="Content Placeholder 3"/>
          <p:cNvPicPr>
            <a:picLocks noChangeAspect="1"/>
          </p:cNvPicPr>
          <p:nvPr/>
        </p:nvPicPr>
        <p:blipFill rotWithShape="1">
          <a:blip r:embed="rId6">
            <a:extLst>
              <a:ext uri="{28A0092B-C50C-407E-A947-70E740481C1C}">
                <a14:useLocalDpi xmlns:a14="http://schemas.microsoft.com/office/drawing/2010/main" val="0"/>
              </a:ext>
            </a:extLst>
          </a:blip>
          <a:srcRect l="69243" t="1709" r="871" b="64523"/>
          <a:stretch/>
        </p:blipFill>
        <p:spPr>
          <a:xfrm>
            <a:off x="5920756" y="864195"/>
            <a:ext cx="2297723" cy="1348154"/>
          </a:xfrm>
          <a:prstGeom prst="rect">
            <a:avLst/>
          </a:prstGeom>
        </p:spPr>
      </p:pic>
      <p:pic>
        <p:nvPicPr>
          <p:cNvPr id="32" name="Content Placeholder 3"/>
          <p:cNvPicPr>
            <a:picLocks noChangeAspect="1"/>
          </p:cNvPicPr>
          <p:nvPr/>
        </p:nvPicPr>
        <p:blipFill rotWithShape="1">
          <a:blip r:embed="rId6">
            <a:extLst>
              <a:ext uri="{28A0092B-C50C-407E-A947-70E740481C1C}">
                <a14:useLocalDpi xmlns:a14="http://schemas.microsoft.com/office/drawing/2010/main" val="0"/>
              </a:ext>
            </a:extLst>
          </a:blip>
          <a:srcRect t="88780"/>
          <a:stretch/>
        </p:blipFill>
        <p:spPr>
          <a:xfrm>
            <a:off x="584181" y="4401808"/>
            <a:ext cx="7645420" cy="447957"/>
          </a:xfrm>
          <a:prstGeom prst="rect">
            <a:avLst/>
          </a:prstGeom>
        </p:spPr>
      </p:pic>
      <p:sp>
        <p:nvSpPr>
          <p:cNvPr id="2" name="Title 1"/>
          <p:cNvSpPr>
            <a:spLocks noGrp="1"/>
          </p:cNvSpPr>
          <p:nvPr>
            <p:ph type="title"/>
          </p:nvPr>
        </p:nvSpPr>
        <p:spPr/>
        <p:txBody>
          <a:bodyPr/>
          <a:lstStyle/>
          <a:p>
            <a:r>
              <a:rPr lang="en-US" sz="4400" b="1" dirty="0"/>
              <a:t>Results </a:t>
            </a:r>
            <a:r>
              <a:rPr lang="mr-IN" sz="4400" b="1" dirty="0"/>
              <a:t>–</a:t>
            </a:r>
            <a:r>
              <a:rPr lang="en-US" sz="4400" b="1" dirty="0"/>
              <a:t> PUF Evaluation Latency</a:t>
            </a:r>
          </a:p>
        </p:txBody>
      </p:sp>
      <p:pic>
        <p:nvPicPr>
          <p:cNvPr id="27" name="Picture 26"/>
          <p:cNvPicPr>
            <a:picLocks noChangeAspect="1"/>
          </p:cNvPicPr>
          <p:nvPr/>
        </p:nvPicPr>
        <p:blipFill rotWithShape="1">
          <a:blip r:embed="rId7">
            <a:extLst>
              <a:ext uri="{28A0092B-C50C-407E-A947-70E740481C1C}">
                <a14:useLocalDpi xmlns:a14="http://schemas.microsoft.com/office/drawing/2010/main" val="0"/>
              </a:ext>
            </a:extLst>
          </a:blip>
          <a:srcRect t="92647" b="4412"/>
          <a:stretch/>
        </p:blipFill>
        <p:spPr>
          <a:xfrm>
            <a:off x="1072453" y="4120179"/>
            <a:ext cx="7315200" cy="161366"/>
          </a:xfrm>
          <a:prstGeom prst="rect">
            <a:avLst/>
          </a:prstGeom>
        </p:spPr>
      </p:pic>
      <p:sp>
        <p:nvSpPr>
          <p:cNvPr id="35" name="Rectangle 34"/>
          <p:cNvSpPr/>
          <p:nvPr/>
        </p:nvSpPr>
        <p:spPr>
          <a:xfrm>
            <a:off x="5949234" y="1300464"/>
            <a:ext cx="2232240" cy="18287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35"/>
          <p:cNvSpPr/>
          <p:nvPr/>
        </p:nvSpPr>
        <p:spPr>
          <a:xfrm>
            <a:off x="5949234" y="1490786"/>
            <a:ext cx="2232240" cy="18287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40" name="Straight Arrow Connector 39"/>
          <p:cNvCxnSpPr/>
          <p:nvPr/>
        </p:nvCxnSpPr>
        <p:spPr>
          <a:xfrm>
            <a:off x="3281116" y="1338187"/>
            <a:ext cx="180622" cy="321518"/>
          </a:xfrm>
          <a:prstGeom prst="straightConnector1">
            <a:avLst/>
          </a:prstGeom>
          <a:ln w="444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7" name="TextBox 46"/>
          <p:cNvSpPr txBox="1"/>
          <p:nvPr/>
        </p:nvSpPr>
        <p:spPr>
          <a:xfrm>
            <a:off x="2493118" y="987265"/>
            <a:ext cx="230749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8KiB memory segment</a:t>
            </a:r>
          </a:p>
        </p:txBody>
      </p:sp>
      <p:sp>
        <p:nvSpPr>
          <p:cNvPr id="48" name="TextBox 47"/>
          <p:cNvSpPr txBox="1"/>
          <p:nvPr/>
        </p:nvSpPr>
        <p:spPr>
          <a:xfrm>
            <a:off x="1213411" y="1958952"/>
            <a:ext cx="242451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64KiB memory segment</a:t>
            </a:r>
          </a:p>
        </p:txBody>
      </p:sp>
      <p:cxnSp>
        <p:nvCxnSpPr>
          <p:cNvPr id="54" name="Straight Arrow Connector 53"/>
          <p:cNvCxnSpPr/>
          <p:nvPr/>
        </p:nvCxnSpPr>
        <p:spPr>
          <a:xfrm>
            <a:off x="2425666" y="2286339"/>
            <a:ext cx="476925" cy="170913"/>
          </a:xfrm>
          <a:prstGeom prst="straightConnector1">
            <a:avLst/>
          </a:prstGeom>
          <a:ln w="444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 name="Rectangle 3"/>
          <p:cNvSpPr/>
          <p:nvPr/>
        </p:nvSpPr>
        <p:spPr>
          <a:xfrm>
            <a:off x="2120891" y="7420409"/>
            <a:ext cx="4572000" cy="1200329"/>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charset="0"/>
                <a:ea typeface="Cambria" charset="0"/>
                <a:cs typeface="Cambria" charset="0"/>
              </a:rPr>
              <a:t>Can evaluate a DRAM Latency PUF (88ms) orders of magnitudes </a:t>
            </a:r>
            <a:r>
              <a:rPr kumimoji="0" lang="en-US" sz="1800" b="1" i="0" u="none" strike="noStrike" kern="1200" cap="none" spc="0" normalizeH="0" baseline="0" noProof="0" dirty="0">
                <a:ln>
                  <a:noFill/>
                </a:ln>
                <a:solidFill>
                  <a:srgbClr val="70AD47"/>
                </a:solidFill>
                <a:effectLst/>
                <a:uLnTx/>
                <a:uFillTx/>
                <a:latin typeface="Cambria" charset="0"/>
                <a:ea typeface="Cambria" charset="0"/>
                <a:cs typeface="Cambria" charset="0"/>
              </a:rPr>
              <a:t>faster</a:t>
            </a:r>
            <a:r>
              <a:rPr kumimoji="0" lang="en-US" sz="1800" b="1" i="0" u="none" strike="noStrike" kern="1200" cap="none" spc="0" normalizeH="0" baseline="0" noProof="0" dirty="0">
                <a:ln>
                  <a:noFill/>
                </a:ln>
                <a:solidFill>
                  <a:prstClr val="black"/>
                </a:solidFill>
                <a:effectLst/>
                <a:uLnTx/>
                <a:uFillTx/>
                <a:latin typeface="Cambria" charset="0"/>
                <a:ea typeface="Cambria" charset="0"/>
                <a:cs typeface="Cambria" charset="0"/>
              </a:rPr>
              <a:t> </a:t>
            </a:r>
            <a:r>
              <a:rPr kumimoji="0" lang="en-US" sz="1800" b="1" i="0" u="none" strike="noStrike" kern="1200" cap="none" spc="0" normalizeH="0" baseline="0" noProof="0" dirty="0">
                <a:ln>
                  <a:noFill/>
                </a:ln>
                <a:solidFill>
                  <a:srgbClr val="70AD47"/>
                </a:solidFill>
                <a:effectLst/>
                <a:uLnTx/>
                <a:uFillTx/>
                <a:latin typeface="Cambria" charset="0"/>
                <a:ea typeface="Cambria" charset="0"/>
                <a:cs typeface="Cambria" charset="0"/>
              </a:rPr>
              <a:t>(152x/1426x at 55°C/70°C) </a:t>
            </a:r>
            <a:r>
              <a:rPr kumimoji="0" lang="en-US" sz="1800" b="1" i="0" u="none" strike="noStrike" kern="1200" cap="none" spc="0" normalizeH="0" baseline="0" noProof="0" dirty="0">
                <a:ln>
                  <a:noFill/>
                </a:ln>
                <a:solidFill>
                  <a:prstClr val="black"/>
                </a:solidFill>
                <a:effectLst/>
                <a:uLnTx/>
                <a:uFillTx/>
                <a:latin typeface="Cambria" charset="0"/>
                <a:ea typeface="Cambria" charset="0"/>
                <a:cs typeface="Cambria" charset="0"/>
              </a:rPr>
              <a:t>than the prior best DRAM PUF with the </a:t>
            </a:r>
            <a:r>
              <a:rPr kumimoji="0" lang="en-US" sz="1800" b="1" i="0" u="none" strike="noStrike" kern="1200" cap="none" spc="0" normalizeH="0" baseline="0" noProof="0" dirty="0">
                <a:ln>
                  <a:noFill/>
                </a:ln>
                <a:solidFill>
                  <a:srgbClr val="7030A0"/>
                </a:solidFill>
                <a:effectLst/>
                <a:uLnTx/>
                <a:uFillTx/>
                <a:latin typeface="Cambria" charset="0"/>
                <a:ea typeface="Cambria" charset="0"/>
                <a:cs typeface="Cambria" charset="0"/>
              </a:rPr>
              <a:t>same memory segment size</a:t>
            </a:r>
          </a:p>
        </p:txBody>
      </p:sp>
      <p:sp>
        <p:nvSpPr>
          <p:cNvPr id="43" name="Rectangle 42"/>
          <p:cNvSpPr/>
          <p:nvPr/>
        </p:nvSpPr>
        <p:spPr>
          <a:xfrm>
            <a:off x="584181" y="4885295"/>
            <a:ext cx="3096553"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charset="0"/>
                <a:ea typeface="Cambria" charset="0"/>
                <a:cs typeface="Cambria" charset="0"/>
              </a:rPr>
              <a:t>DRAM latency PUF is</a:t>
            </a:r>
          </a:p>
        </p:txBody>
      </p:sp>
      <p:sp>
        <p:nvSpPr>
          <p:cNvPr id="45" name="Rectangle 44"/>
          <p:cNvSpPr/>
          <p:nvPr/>
        </p:nvSpPr>
        <p:spPr>
          <a:xfrm>
            <a:off x="1068571" y="5349635"/>
            <a:ext cx="4541756"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mbria" charset="0"/>
                <a:ea typeface="Cambria" charset="0"/>
                <a:cs typeface="Cambria" charset="0"/>
              </a:rPr>
              <a:t>1. Fast and constant latency (</a:t>
            </a:r>
            <a:r>
              <a:rPr kumimoji="0" lang="en-US" sz="2000" b="1" i="0" u="none" strike="noStrike" kern="1200" cap="none" spc="0" normalizeH="0" baseline="0" noProof="0" dirty="0">
                <a:ln>
                  <a:noFill/>
                </a:ln>
                <a:solidFill>
                  <a:srgbClr val="4472C4"/>
                </a:solidFill>
                <a:effectLst/>
                <a:uLnTx/>
                <a:uFillTx/>
                <a:latin typeface="Cambria" charset="0"/>
                <a:ea typeface="Cambria" charset="0"/>
                <a:cs typeface="Cambria" charset="0"/>
              </a:rPr>
              <a:t>88.2ms</a:t>
            </a:r>
            <a:r>
              <a:rPr kumimoji="0" lang="en-US" sz="2000" b="1" i="0" u="none" strike="noStrike" kern="1200" cap="none" spc="0" normalizeH="0" baseline="0" noProof="0" dirty="0">
                <a:ln>
                  <a:noFill/>
                </a:ln>
                <a:solidFill>
                  <a:prstClr val="black"/>
                </a:solidFill>
                <a:effectLst/>
                <a:uLnTx/>
                <a:uFillTx/>
                <a:latin typeface="Cambria" charset="0"/>
                <a:ea typeface="Cambria" charset="0"/>
                <a:cs typeface="Cambria" charset="0"/>
              </a:rPr>
              <a:t>)</a:t>
            </a:r>
          </a:p>
        </p:txBody>
      </p:sp>
      <p:cxnSp>
        <p:nvCxnSpPr>
          <p:cNvPr id="51" name="Straight Arrow Connector 50"/>
          <p:cNvCxnSpPr/>
          <p:nvPr/>
        </p:nvCxnSpPr>
        <p:spPr>
          <a:xfrm>
            <a:off x="3777878" y="4036654"/>
            <a:ext cx="170757" cy="166386"/>
          </a:xfrm>
          <a:prstGeom prst="straightConnector1">
            <a:avLst/>
          </a:prstGeom>
          <a:ln w="444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3" name="TextBox 52"/>
          <p:cNvSpPr txBox="1"/>
          <p:nvPr/>
        </p:nvSpPr>
        <p:spPr>
          <a:xfrm>
            <a:off x="3092641" y="3716615"/>
            <a:ext cx="230749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8KiB memory segment</a:t>
            </a:r>
          </a:p>
        </p:txBody>
      </p:sp>
      <p:cxnSp>
        <p:nvCxnSpPr>
          <p:cNvPr id="55" name="Straight Arrow Connector 54"/>
          <p:cNvCxnSpPr/>
          <p:nvPr/>
        </p:nvCxnSpPr>
        <p:spPr>
          <a:xfrm>
            <a:off x="1428750" y="2357438"/>
            <a:ext cx="2" cy="1814512"/>
          </a:xfrm>
          <a:prstGeom prst="straightConnector1">
            <a:avLst/>
          </a:prstGeom>
          <a:ln w="47625">
            <a:headEnd type="triangle"/>
            <a:tailEnd type="triangle"/>
          </a:ln>
        </p:spPr>
        <p:style>
          <a:lnRef idx="1">
            <a:schemeClr val="accent1"/>
          </a:lnRef>
          <a:fillRef idx="0">
            <a:schemeClr val="accent1"/>
          </a:fillRef>
          <a:effectRef idx="0">
            <a:schemeClr val="accent1"/>
          </a:effectRef>
          <a:fontRef idx="minor">
            <a:schemeClr val="tx1"/>
          </a:fontRef>
        </p:style>
      </p:cxnSp>
      <p:sp>
        <p:nvSpPr>
          <p:cNvPr id="56" name="TextBox 55"/>
          <p:cNvSpPr txBox="1"/>
          <p:nvPr/>
        </p:nvSpPr>
        <p:spPr>
          <a:xfrm>
            <a:off x="1428750" y="3001384"/>
            <a:ext cx="102944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prstClr val="black"/>
                </a:solidFill>
                <a:effectLst/>
                <a:uLnTx/>
                <a:uFillTx/>
                <a:latin typeface="Calibri" panose="020F0502020204030204"/>
                <a:ea typeface="+mn-ea"/>
                <a:cs typeface="+mn-cs"/>
              </a:rPr>
              <a:t>869.8</a:t>
            </a: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x</a:t>
            </a:r>
          </a:p>
        </p:txBody>
      </p:sp>
      <p:cxnSp>
        <p:nvCxnSpPr>
          <p:cNvPr id="58" name="Straight Arrow Connector 57"/>
          <p:cNvCxnSpPr/>
          <p:nvPr/>
        </p:nvCxnSpPr>
        <p:spPr>
          <a:xfrm>
            <a:off x="7994669" y="2924869"/>
            <a:ext cx="6331" cy="1247081"/>
          </a:xfrm>
          <a:prstGeom prst="straightConnector1">
            <a:avLst/>
          </a:prstGeom>
          <a:ln w="47625">
            <a:headEnd type="triangle"/>
            <a:tailEnd type="triangle"/>
          </a:ln>
        </p:spPr>
        <p:style>
          <a:lnRef idx="1">
            <a:schemeClr val="accent1"/>
          </a:lnRef>
          <a:fillRef idx="0">
            <a:schemeClr val="accent1"/>
          </a:fillRef>
          <a:effectRef idx="0">
            <a:schemeClr val="accent1"/>
          </a:effectRef>
          <a:fontRef idx="minor">
            <a:schemeClr val="tx1"/>
          </a:fontRef>
        </p:style>
      </p:cxnSp>
      <p:sp>
        <p:nvSpPr>
          <p:cNvPr id="60" name="TextBox 59"/>
          <p:cNvSpPr txBox="1"/>
          <p:nvPr/>
        </p:nvSpPr>
        <p:spPr>
          <a:xfrm>
            <a:off x="6965220" y="3293733"/>
            <a:ext cx="102944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prstClr val="black"/>
                </a:solidFill>
                <a:effectLst/>
                <a:uLnTx/>
                <a:uFillTx/>
                <a:latin typeface="Calibri" panose="020F0502020204030204"/>
                <a:ea typeface="+mn-ea"/>
                <a:cs typeface="+mn-cs"/>
              </a:rPr>
              <a:t>108.9</a:t>
            </a: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x</a:t>
            </a:r>
          </a:p>
        </p:txBody>
      </p:sp>
    </p:spTree>
    <p:extLst>
      <p:ext uri="{BB962C8B-B14F-4D97-AF65-F5344CB8AC3E}">
        <p14:creationId xmlns:p14="http://schemas.microsoft.com/office/powerpoint/2010/main" val="3576763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left)">
                                      <p:cBhvr>
                                        <p:cTn id="7" dur="1000"/>
                                        <p:tgtEl>
                                          <p:spTgt spid="25"/>
                                        </p:tgtEl>
                                      </p:cBhvr>
                                    </p:animEffect>
                                  </p:childTnLst>
                                </p:cTn>
                              </p:par>
                            </p:childTnLst>
                          </p:cTn>
                        </p:par>
                        <p:par>
                          <p:cTn id="8" fill="hold">
                            <p:stCondLst>
                              <p:cond delay="1000"/>
                            </p:stCondLst>
                            <p:childTnLst>
                              <p:par>
                                <p:cTn id="9" presetID="1" presetClass="entr" presetSubtype="0" fill="hold" grpId="0" nodeType="afterEffect">
                                  <p:stCondLst>
                                    <p:cond delay="0"/>
                                  </p:stCondLst>
                                  <p:childTnLst>
                                    <p:set>
                                      <p:cBhvr>
                                        <p:cTn id="10" dur="1" fill="hold">
                                          <p:stCondLst>
                                            <p:cond delay="0"/>
                                          </p:stCondLst>
                                        </p:cTn>
                                        <p:tgtEl>
                                          <p:spTgt spid="4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56" grpId="0"/>
      <p:bldP spid="60" grpId="0"/>
    </p:bld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28"/>
          <p:cNvPicPr>
            <a:picLocks noChangeAspect="1"/>
          </p:cNvPicPr>
          <p:nvPr/>
        </p:nvPicPr>
        <p:blipFill rotWithShape="1">
          <a:blip r:embed="rId3">
            <a:extLst>
              <a:ext uri="{28A0092B-C50C-407E-A947-70E740481C1C}">
                <a14:useLocalDpi xmlns:a14="http://schemas.microsoft.com/office/drawing/2010/main" val="0"/>
              </a:ext>
            </a:extLst>
          </a:blip>
          <a:srcRect l="1516" t="26764" r="1866" b="2452"/>
          <a:stretch/>
        </p:blipFill>
        <p:spPr>
          <a:xfrm>
            <a:off x="1183341" y="803285"/>
            <a:ext cx="7089290" cy="3564319"/>
          </a:xfrm>
          <a:prstGeom prst="rect">
            <a:avLst/>
          </a:prstGeom>
        </p:spPr>
      </p:pic>
      <p:pic>
        <p:nvPicPr>
          <p:cNvPr id="25" name="Picture 24"/>
          <p:cNvPicPr>
            <a:picLocks noChangeAspect="1"/>
          </p:cNvPicPr>
          <p:nvPr/>
        </p:nvPicPr>
        <p:blipFill rotWithShape="1">
          <a:blip r:embed="rId4">
            <a:extLst>
              <a:ext uri="{28A0092B-C50C-407E-A947-70E740481C1C}">
                <a14:useLocalDpi xmlns:a14="http://schemas.microsoft.com/office/drawing/2010/main" val="0"/>
              </a:ext>
            </a:extLst>
          </a:blip>
          <a:srcRect l="4069" t="54390" r="4166" b="29614"/>
          <a:stretch/>
        </p:blipFill>
        <p:spPr>
          <a:xfrm>
            <a:off x="1376979" y="2205318"/>
            <a:ext cx="6712772" cy="796066"/>
          </a:xfrm>
          <a:prstGeom prst="rect">
            <a:avLst/>
          </a:prstGeom>
        </p:spPr>
      </p:pic>
      <p:pic>
        <p:nvPicPr>
          <p:cNvPr id="24" name="Picture 23"/>
          <p:cNvPicPr>
            <a:picLocks noChangeAspect="1"/>
          </p:cNvPicPr>
          <p:nvPr/>
        </p:nvPicPr>
        <p:blipFill rotWithShape="1">
          <a:blip r:embed="rId5">
            <a:extLst>
              <a:ext uri="{28A0092B-C50C-407E-A947-70E740481C1C}">
                <a14:useLocalDpi xmlns:a14="http://schemas.microsoft.com/office/drawing/2010/main" val="0"/>
              </a:ext>
            </a:extLst>
          </a:blip>
          <a:srcRect l="4264" t="30071" r="4412" b="37637"/>
          <a:stretch/>
        </p:blipFill>
        <p:spPr>
          <a:xfrm>
            <a:off x="1387735" y="978946"/>
            <a:ext cx="6680499" cy="1624405"/>
          </a:xfrm>
          <a:prstGeom prst="rect">
            <a:avLst/>
          </a:prstGeom>
        </p:spPr>
      </p:pic>
      <p:pic>
        <p:nvPicPr>
          <p:cNvPr id="17" name="Content Placeholder 3"/>
          <p:cNvPicPr>
            <a:picLocks noGrp="1" noChangeAspect="1"/>
          </p:cNvPicPr>
          <p:nvPr>
            <p:ph idx="1"/>
          </p:nvPr>
        </p:nvPicPr>
        <p:blipFill rotWithShape="1">
          <a:blip r:embed="rId6">
            <a:extLst>
              <a:ext uri="{28A0092B-C50C-407E-A947-70E740481C1C}">
                <a14:useLocalDpi xmlns:a14="http://schemas.microsoft.com/office/drawing/2010/main" val="0"/>
              </a:ext>
            </a:extLst>
          </a:blip>
          <a:srcRect r="91442"/>
          <a:stretch/>
        </p:blipFill>
        <p:spPr>
          <a:xfrm>
            <a:off x="498104" y="813916"/>
            <a:ext cx="657940" cy="3992380"/>
          </a:xfrm>
        </p:spPr>
      </p:pic>
      <p:pic>
        <p:nvPicPr>
          <p:cNvPr id="31" name="Content Placeholder 3"/>
          <p:cNvPicPr>
            <a:picLocks noChangeAspect="1"/>
          </p:cNvPicPr>
          <p:nvPr/>
        </p:nvPicPr>
        <p:blipFill rotWithShape="1">
          <a:blip r:embed="rId6">
            <a:extLst>
              <a:ext uri="{28A0092B-C50C-407E-A947-70E740481C1C}">
                <a14:useLocalDpi xmlns:a14="http://schemas.microsoft.com/office/drawing/2010/main" val="0"/>
              </a:ext>
            </a:extLst>
          </a:blip>
          <a:srcRect l="69243" t="1709" r="871" b="64523"/>
          <a:stretch/>
        </p:blipFill>
        <p:spPr>
          <a:xfrm>
            <a:off x="5920756" y="864195"/>
            <a:ext cx="2297723" cy="1348154"/>
          </a:xfrm>
          <a:prstGeom prst="rect">
            <a:avLst/>
          </a:prstGeom>
        </p:spPr>
      </p:pic>
      <p:pic>
        <p:nvPicPr>
          <p:cNvPr id="32" name="Content Placeholder 3"/>
          <p:cNvPicPr>
            <a:picLocks noChangeAspect="1"/>
          </p:cNvPicPr>
          <p:nvPr/>
        </p:nvPicPr>
        <p:blipFill rotWithShape="1">
          <a:blip r:embed="rId6">
            <a:extLst>
              <a:ext uri="{28A0092B-C50C-407E-A947-70E740481C1C}">
                <a14:useLocalDpi xmlns:a14="http://schemas.microsoft.com/office/drawing/2010/main" val="0"/>
              </a:ext>
            </a:extLst>
          </a:blip>
          <a:srcRect t="88780"/>
          <a:stretch/>
        </p:blipFill>
        <p:spPr>
          <a:xfrm>
            <a:off x="584181" y="4401808"/>
            <a:ext cx="7645420" cy="447957"/>
          </a:xfrm>
          <a:prstGeom prst="rect">
            <a:avLst/>
          </a:prstGeom>
        </p:spPr>
      </p:pic>
      <p:sp>
        <p:nvSpPr>
          <p:cNvPr id="2" name="Title 1"/>
          <p:cNvSpPr>
            <a:spLocks noGrp="1"/>
          </p:cNvSpPr>
          <p:nvPr>
            <p:ph type="title"/>
          </p:nvPr>
        </p:nvSpPr>
        <p:spPr/>
        <p:txBody>
          <a:bodyPr/>
          <a:lstStyle/>
          <a:p>
            <a:r>
              <a:rPr lang="en-US" sz="4400" b="1" dirty="0"/>
              <a:t>Results </a:t>
            </a:r>
            <a:r>
              <a:rPr lang="mr-IN" sz="4400" b="1" dirty="0"/>
              <a:t>–</a:t>
            </a:r>
            <a:r>
              <a:rPr lang="en-US" sz="4400" b="1" dirty="0"/>
              <a:t> PUF Evaluation Latency</a:t>
            </a:r>
          </a:p>
        </p:txBody>
      </p:sp>
      <p:pic>
        <p:nvPicPr>
          <p:cNvPr id="27" name="Picture 26"/>
          <p:cNvPicPr>
            <a:picLocks noChangeAspect="1"/>
          </p:cNvPicPr>
          <p:nvPr/>
        </p:nvPicPr>
        <p:blipFill rotWithShape="1">
          <a:blip r:embed="rId7">
            <a:extLst>
              <a:ext uri="{28A0092B-C50C-407E-A947-70E740481C1C}">
                <a14:useLocalDpi xmlns:a14="http://schemas.microsoft.com/office/drawing/2010/main" val="0"/>
              </a:ext>
            </a:extLst>
          </a:blip>
          <a:srcRect t="92647" b="4412"/>
          <a:stretch/>
        </p:blipFill>
        <p:spPr>
          <a:xfrm>
            <a:off x="1072453" y="4120179"/>
            <a:ext cx="7315200" cy="161366"/>
          </a:xfrm>
          <a:prstGeom prst="rect">
            <a:avLst/>
          </a:prstGeom>
        </p:spPr>
      </p:pic>
      <p:sp>
        <p:nvSpPr>
          <p:cNvPr id="35" name="Rectangle 34"/>
          <p:cNvSpPr/>
          <p:nvPr/>
        </p:nvSpPr>
        <p:spPr>
          <a:xfrm>
            <a:off x="5949234" y="1300464"/>
            <a:ext cx="2232240" cy="18287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35"/>
          <p:cNvSpPr/>
          <p:nvPr/>
        </p:nvSpPr>
        <p:spPr>
          <a:xfrm>
            <a:off x="5949234" y="1490786"/>
            <a:ext cx="2232240" cy="18287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40" name="Straight Arrow Connector 39"/>
          <p:cNvCxnSpPr/>
          <p:nvPr/>
        </p:nvCxnSpPr>
        <p:spPr>
          <a:xfrm>
            <a:off x="3281116" y="1338187"/>
            <a:ext cx="180622" cy="321518"/>
          </a:xfrm>
          <a:prstGeom prst="straightConnector1">
            <a:avLst/>
          </a:prstGeom>
          <a:ln w="444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7" name="TextBox 46"/>
          <p:cNvSpPr txBox="1"/>
          <p:nvPr/>
        </p:nvSpPr>
        <p:spPr>
          <a:xfrm>
            <a:off x="2493118" y="987265"/>
            <a:ext cx="230749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8KiB memory segment</a:t>
            </a:r>
          </a:p>
        </p:txBody>
      </p:sp>
      <p:sp>
        <p:nvSpPr>
          <p:cNvPr id="48" name="TextBox 47"/>
          <p:cNvSpPr txBox="1"/>
          <p:nvPr/>
        </p:nvSpPr>
        <p:spPr>
          <a:xfrm>
            <a:off x="1213411" y="1958952"/>
            <a:ext cx="242451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64KiB memory segment</a:t>
            </a:r>
          </a:p>
        </p:txBody>
      </p:sp>
      <p:cxnSp>
        <p:nvCxnSpPr>
          <p:cNvPr id="54" name="Straight Arrow Connector 53"/>
          <p:cNvCxnSpPr/>
          <p:nvPr/>
        </p:nvCxnSpPr>
        <p:spPr>
          <a:xfrm>
            <a:off x="2425666" y="2286339"/>
            <a:ext cx="476925" cy="170913"/>
          </a:xfrm>
          <a:prstGeom prst="straightConnector1">
            <a:avLst/>
          </a:prstGeom>
          <a:ln w="444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 name="Rectangle 3"/>
          <p:cNvSpPr/>
          <p:nvPr/>
        </p:nvSpPr>
        <p:spPr>
          <a:xfrm>
            <a:off x="2120891" y="7420409"/>
            <a:ext cx="4572000" cy="1200329"/>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charset="0"/>
                <a:ea typeface="Cambria" charset="0"/>
                <a:cs typeface="Cambria" charset="0"/>
              </a:rPr>
              <a:t>Can evaluate a DRAM Latency PUF (88ms) orders of magnitudes </a:t>
            </a:r>
            <a:r>
              <a:rPr kumimoji="0" lang="en-US" sz="1800" b="1" i="0" u="none" strike="noStrike" kern="1200" cap="none" spc="0" normalizeH="0" baseline="0" noProof="0" dirty="0">
                <a:ln>
                  <a:noFill/>
                </a:ln>
                <a:solidFill>
                  <a:srgbClr val="70AD47"/>
                </a:solidFill>
                <a:effectLst/>
                <a:uLnTx/>
                <a:uFillTx/>
                <a:latin typeface="Cambria" charset="0"/>
                <a:ea typeface="Cambria" charset="0"/>
                <a:cs typeface="Cambria" charset="0"/>
              </a:rPr>
              <a:t>faster</a:t>
            </a:r>
            <a:r>
              <a:rPr kumimoji="0" lang="en-US" sz="1800" b="1" i="0" u="none" strike="noStrike" kern="1200" cap="none" spc="0" normalizeH="0" baseline="0" noProof="0" dirty="0">
                <a:ln>
                  <a:noFill/>
                </a:ln>
                <a:solidFill>
                  <a:prstClr val="black"/>
                </a:solidFill>
                <a:effectLst/>
                <a:uLnTx/>
                <a:uFillTx/>
                <a:latin typeface="Cambria" charset="0"/>
                <a:ea typeface="Cambria" charset="0"/>
                <a:cs typeface="Cambria" charset="0"/>
              </a:rPr>
              <a:t> </a:t>
            </a:r>
            <a:r>
              <a:rPr kumimoji="0" lang="en-US" sz="1800" b="1" i="0" u="none" strike="noStrike" kern="1200" cap="none" spc="0" normalizeH="0" baseline="0" noProof="0" dirty="0">
                <a:ln>
                  <a:noFill/>
                </a:ln>
                <a:solidFill>
                  <a:srgbClr val="70AD47"/>
                </a:solidFill>
                <a:effectLst/>
                <a:uLnTx/>
                <a:uFillTx/>
                <a:latin typeface="Cambria" charset="0"/>
                <a:ea typeface="Cambria" charset="0"/>
                <a:cs typeface="Cambria" charset="0"/>
              </a:rPr>
              <a:t>(152x/1426x at 55°C/70°C) </a:t>
            </a:r>
            <a:r>
              <a:rPr kumimoji="0" lang="en-US" sz="1800" b="1" i="0" u="none" strike="noStrike" kern="1200" cap="none" spc="0" normalizeH="0" baseline="0" noProof="0" dirty="0">
                <a:ln>
                  <a:noFill/>
                </a:ln>
                <a:solidFill>
                  <a:prstClr val="black"/>
                </a:solidFill>
                <a:effectLst/>
                <a:uLnTx/>
                <a:uFillTx/>
                <a:latin typeface="Cambria" charset="0"/>
                <a:ea typeface="Cambria" charset="0"/>
                <a:cs typeface="Cambria" charset="0"/>
              </a:rPr>
              <a:t>than the prior best DRAM PUF with the </a:t>
            </a:r>
            <a:r>
              <a:rPr kumimoji="0" lang="en-US" sz="1800" b="1" i="0" u="none" strike="noStrike" kern="1200" cap="none" spc="0" normalizeH="0" baseline="0" noProof="0" dirty="0">
                <a:ln>
                  <a:noFill/>
                </a:ln>
                <a:solidFill>
                  <a:srgbClr val="7030A0"/>
                </a:solidFill>
                <a:effectLst/>
                <a:uLnTx/>
                <a:uFillTx/>
                <a:latin typeface="Cambria" charset="0"/>
                <a:ea typeface="Cambria" charset="0"/>
                <a:cs typeface="Cambria" charset="0"/>
              </a:rPr>
              <a:t>same memory segment size</a:t>
            </a:r>
          </a:p>
        </p:txBody>
      </p:sp>
      <p:sp>
        <p:nvSpPr>
          <p:cNvPr id="43" name="Rectangle 42"/>
          <p:cNvSpPr/>
          <p:nvPr/>
        </p:nvSpPr>
        <p:spPr>
          <a:xfrm>
            <a:off x="584181" y="4885295"/>
            <a:ext cx="3096553"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charset="0"/>
                <a:ea typeface="Cambria" charset="0"/>
                <a:cs typeface="Cambria" charset="0"/>
              </a:rPr>
              <a:t>DRAM latency PUF is</a:t>
            </a:r>
          </a:p>
        </p:txBody>
      </p:sp>
      <p:sp>
        <p:nvSpPr>
          <p:cNvPr id="45" name="Rectangle 44"/>
          <p:cNvSpPr/>
          <p:nvPr/>
        </p:nvSpPr>
        <p:spPr>
          <a:xfrm>
            <a:off x="1068571" y="5349635"/>
            <a:ext cx="4541756"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mbria" charset="0"/>
                <a:ea typeface="Cambria" charset="0"/>
                <a:cs typeface="Cambria" charset="0"/>
              </a:rPr>
              <a:t>1. Fast and constant latency (</a:t>
            </a:r>
            <a:r>
              <a:rPr kumimoji="0" lang="en-US" sz="2000" b="1" i="0" u="none" strike="noStrike" kern="1200" cap="none" spc="0" normalizeH="0" baseline="0" noProof="0" dirty="0">
                <a:ln>
                  <a:noFill/>
                </a:ln>
                <a:solidFill>
                  <a:srgbClr val="4472C4"/>
                </a:solidFill>
                <a:effectLst/>
                <a:uLnTx/>
                <a:uFillTx/>
                <a:latin typeface="Cambria" charset="0"/>
                <a:ea typeface="Cambria" charset="0"/>
                <a:cs typeface="Cambria" charset="0"/>
              </a:rPr>
              <a:t>88.2ms</a:t>
            </a:r>
            <a:r>
              <a:rPr kumimoji="0" lang="en-US" sz="2000" b="1" i="0" u="none" strike="noStrike" kern="1200" cap="none" spc="0" normalizeH="0" baseline="0" noProof="0" dirty="0">
                <a:ln>
                  <a:noFill/>
                </a:ln>
                <a:solidFill>
                  <a:prstClr val="black"/>
                </a:solidFill>
                <a:effectLst/>
                <a:uLnTx/>
                <a:uFillTx/>
                <a:latin typeface="Cambria" charset="0"/>
                <a:ea typeface="Cambria" charset="0"/>
                <a:cs typeface="Cambria" charset="0"/>
              </a:rPr>
              <a:t>)</a:t>
            </a:r>
          </a:p>
        </p:txBody>
      </p:sp>
      <p:pic>
        <p:nvPicPr>
          <p:cNvPr id="21" name="Picture 20"/>
          <p:cNvPicPr>
            <a:picLocks noChangeAspect="1"/>
          </p:cNvPicPr>
          <p:nvPr/>
        </p:nvPicPr>
        <p:blipFill rotWithShape="1">
          <a:blip r:embed="rId8">
            <a:extLst>
              <a:ext uri="{28A0092B-C50C-407E-A947-70E740481C1C}">
                <a14:useLocalDpi xmlns:a14="http://schemas.microsoft.com/office/drawing/2010/main" val="0"/>
              </a:ext>
            </a:extLst>
          </a:blip>
          <a:srcRect t="76323" b="16618"/>
          <a:stretch/>
        </p:blipFill>
        <p:spPr>
          <a:xfrm>
            <a:off x="1072453" y="3291840"/>
            <a:ext cx="7315200" cy="387276"/>
          </a:xfrm>
          <a:prstGeom prst="rect">
            <a:avLst/>
          </a:prstGeom>
        </p:spPr>
      </p:pic>
      <p:sp>
        <p:nvSpPr>
          <p:cNvPr id="22" name="TextBox 21"/>
          <p:cNvSpPr txBox="1"/>
          <p:nvPr/>
        </p:nvSpPr>
        <p:spPr>
          <a:xfrm>
            <a:off x="1247918" y="2750857"/>
            <a:ext cx="250145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64MiB memory segment</a:t>
            </a:r>
          </a:p>
        </p:txBody>
      </p:sp>
      <p:cxnSp>
        <p:nvCxnSpPr>
          <p:cNvPr id="23" name="Straight Arrow Connector 22"/>
          <p:cNvCxnSpPr/>
          <p:nvPr/>
        </p:nvCxnSpPr>
        <p:spPr>
          <a:xfrm>
            <a:off x="2392517" y="3070460"/>
            <a:ext cx="205272" cy="358811"/>
          </a:xfrm>
          <a:prstGeom prst="straightConnector1">
            <a:avLst/>
          </a:prstGeom>
          <a:ln w="444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a:off x="3777878" y="4036654"/>
            <a:ext cx="170757" cy="166386"/>
          </a:xfrm>
          <a:prstGeom prst="straightConnector1">
            <a:avLst/>
          </a:prstGeom>
          <a:ln w="444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3092641" y="3716615"/>
            <a:ext cx="230749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8KiB memory segment</a:t>
            </a:r>
          </a:p>
        </p:txBody>
      </p:sp>
      <p:cxnSp>
        <p:nvCxnSpPr>
          <p:cNvPr id="30" name="Straight Arrow Connector 29"/>
          <p:cNvCxnSpPr/>
          <p:nvPr/>
        </p:nvCxnSpPr>
        <p:spPr>
          <a:xfrm>
            <a:off x="1428750" y="3429000"/>
            <a:ext cx="2" cy="742950"/>
          </a:xfrm>
          <a:prstGeom prst="straightConnector1">
            <a:avLst/>
          </a:prstGeom>
          <a:ln w="47625">
            <a:headEnd type="triangle"/>
            <a:tailEnd type="triangle"/>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1422166" y="3561252"/>
            <a:ext cx="87395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prstClr val="black"/>
                </a:solidFill>
                <a:effectLst/>
                <a:uLnTx/>
                <a:uFillTx/>
                <a:latin typeface="Calibri" panose="020F0502020204030204"/>
                <a:ea typeface="+mn-ea"/>
                <a:cs typeface="+mn-cs"/>
              </a:rPr>
              <a:t>17.3</a:t>
            </a: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x</a:t>
            </a:r>
          </a:p>
        </p:txBody>
      </p:sp>
      <p:cxnSp>
        <p:nvCxnSpPr>
          <p:cNvPr id="34" name="Straight Arrow Connector 33"/>
          <p:cNvCxnSpPr/>
          <p:nvPr/>
        </p:nvCxnSpPr>
        <p:spPr>
          <a:xfrm>
            <a:off x="8001000" y="3614738"/>
            <a:ext cx="0" cy="557212"/>
          </a:xfrm>
          <a:prstGeom prst="straightConnector1">
            <a:avLst/>
          </a:prstGeom>
          <a:ln w="47625">
            <a:headEnd type="triangle"/>
            <a:tailEnd type="triangle"/>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7097511" y="3689924"/>
            <a:ext cx="87395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a:ln>
                  <a:noFill/>
                </a:ln>
                <a:solidFill>
                  <a:prstClr val="black"/>
                </a:solidFill>
                <a:effectLst/>
                <a:uLnTx/>
                <a:uFillTx/>
                <a:latin typeface="Calibri" panose="020F0502020204030204"/>
                <a:ea typeface="+mn-ea"/>
                <a:cs typeface="+mn-cs"/>
              </a:rPr>
              <a:t>11.5</a:t>
            </a:r>
            <a:r>
              <a:rPr kumimoji="0" lang="en-US" sz="2400" b="1" i="0" u="none" strike="noStrike" kern="1200" cap="none" spc="0" normalizeH="0" baseline="0" noProof="0">
                <a:ln>
                  <a:noFill/>
                </a:ln>
                <a:solidFill>
                  <a:prstClr val="black"/>
                </a:solidFill>
                <a:effectLst/>
                <a:uLnTx/>
                <a:uFillTx/>
                <a:latin typeface="Calibri" panose="020F0502020204030204"/>
                <a:ea typeface="+mn-ea"/>
                <a:cs typeface="+mn-cs"/>
              </a:rPr>
              <a:t>x</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58672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1000"/>
                                        <p:tgtEl>
                                          <p:spTgt spid="21"/>
                                        </p:tgtEl>
                                      </p:cBhvr>
                                    </p:animEffect>
                                  </p:childTnLst>
                                </p:cTn>
                              </p:par>
                            </p:childTnLst>
                          </p:cTn>
                        </p:par>
                        <p:par>
                          <p:cTn id="8" fill="hold">
                            <p:stCondLst>
                              <p:cond delay="1000"/>
                            </p:stCondLst>
                            <p:childTnLst>
                              <p:par>
                                <p:cTn id="9" presetID="1" presetClass="entr" presetSubtype="0" fill="hold" nodeType="after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33" grpId="0"/>
      <p:bldP spid="37" grpId="0"/>
    </p:bld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p:cNvPicPr>
            <a:picLocks noChangeAspect="1"/>
          </p:cNvPicPr>
          <p:nvPr/>
        </p:nvPicPr>
        <p:blipFill rotWithShape="1">
          <a:blip r:embed="rId3">
            <a:extLst>
              <a:ext uri="{28A0092B-C50C-407E-A947-70E740481C1C}">
                <a14:useLocalDpi xmlns:a14="http://schemas.microsoft.com/office/drawing/2010/main" val="0"/>
              </a:ext>
            </a:extLst>
          </a:blip>
          <a:srcRect l="3628" t="70626" r="4313" b="17060"/>
          <a:stretch/>
        </p:blipFill>
        <p:spPr>
          <a:xfrm>
            <a:off x="1355464" y="3001384"/>
            <a:ext cx="6734287" cy="645458"/>
          </a:xfrm>
          <a:prstGeom prst="rect">
            <a:avLst/>
          </a:prstGeom>
        </p:spPr>
      </p:pic>
      <p:pic>
        <p:nvPicPr>
          <p:cNvPr id="29" name="Picture 28"/>
          <p:cNvPicPr>
            <a:picLocks noChangeAspect="1"/>
          </p:cNvPicPr>
          <p:nvPr/>
        </p:nvPicPr>
        <p:blipFill rotWithShape="1">
          <a:blip r:embed="rId4">
            <a:extLst>
              <a:ext uri="{28A0092B-C50C-407E-A947-70E740481C1C}">
                <a14:useLocalDpi xmlns:a14="http://schemas.microsoft.com/office/drawing/2010/main" val="0"/>
              </a:ext>
            </a:extLst>
          </a:blip>
          <a:srcRect l="1516" t="26764" r="1866" b="2452"/>
          <a:stretch/>
        </p:blipFill>
        <p:spPr>
          <a:xfrm>
            <a:off x="1183341" y="803285"/>
            <a:ext cx="7089290" cy="3564319"/>
          </a:xfrm>
          <a:prstGeom prst="rect">
            <a:avLst/>
          </a:prstGeom>
        </p:spPr>
      </p:pic>
      <p:pic>
        <p:nvPicPr>
          <p:cNvPr id="25" name="Picture 24"/>
          <p:cNvPicPr>
            <a:picLocks noChangeAspect="1"/>
          </p:cNvPicPr>
          <p:nvPr/>
        </p:nvPicPr>
        <p:blipFill rotWithShape="1">
          <a:blip r:embed="rId5">
            <a:extLst>
              <a:ext uri="{28A0092B-C50C-407E-A947-70E740481C1C}">
                <a14:useLocalDpi xmlns:a14="http://schemas.microsoft.com/office/drawing/2010/main" val="0"/>
              </a:ext>
            </a:extLst>
          </a:blip>
          <a:srcRect l="4069" t="54390" r="4166" b="29614"/>
          <a:stretch/>
        </p:blipFill>
        <p:spPr>
          <a:xfrm>
            <a:off x="1376979" y="2205318"/>
            <a:ext cx="6712772" cy="796066"/>
          </a:xfrm>
          <a:prstGeom prst="rect">
            <a:avLst/>
          </a:prstGeom>
        </p:spPr>
      </p:pic>
      <p:pic>
        <p:nvPicPr>
          <p:cNvPr id="24" name="Picture 23"/>
          <p:cNvPicPr>
            <a:picLocks noChangeAspect="1"/>
          </p:cNvPicPr>
          <p:nvPr/>
        </p:nvPicPr>
        <p:blipFill rotWithShape="1">
          <a:blip r:embed="rId6">
            <a:extLst>
              <a:ext uri="{28A0092B-C50C-407E-A947-70E740481C1C}">
                <a14:useLocalDpi xmlns:a14="http://schemas.microsoft.com/office/drawing/2010/main" val="0"/>
              </a:ext>
            </a:extLst>
          </a:blip>
          <a:srcRect l="4264" t="30071" r="4412" b="37637"/>
          <a:stretch/>
        </p:blipFill>
        <p:spPr>
          <a:xfrm>
            <a:off x="1387735" y="978946"/>
            <a:ext cx="6680499" cy="1624405"/>
          </a:xfrm>
          <a:prstGeom prst="rect">
            <a:avLst/>
          </a:prstGeom>
        </p:spPr>
      </p:pic>
      <p:pic>
        <p:nvPicPr>
          <p:cNvPr id="17" name="Content Placeholder 3"/>
          <p:cNvPicPr>
            <a:picLocks noGrp="1" noChangeAspect="1"/>
          </p:cNvPicPr>
          <p:nvPr>
            <p:ph idx="1"/>
          </p:nvPr>
        </p:nvPicPr>
        <p:blipFill rotWithShape="1">
          <a:blip r:embed="rId7">
            <a:extLst>
              <a:ext uri="{28A0092B-C50C-407E-A947-70E740481C1C}">
                <a14:useLocalDpi xmlns:a14="http://schemas.microsoft.com/office/drawing/2010/main" val="0"/>
              </a:ext>
            </a:extLst>
          </a:blip>
          <a:srcRect r="91442"/>
          <a:stretch/>
        </p:blipFill>
        <p:spPr>
          <a:xfrm>
            <a:off x="498104" y="813916"/>
            <a:ext cx="657940" cy="3992380"/>
          </a:xfrm>
        </p:spPr>
      </p:pic>
      <p:pic>
        <p:nvPicPr>
          <p:cNvPr id="31" name="Content Placeholder 3"/>
          <p:cNvPicPr>
            <a:picLocks noChangeAspect="1"/>
          </p:cNvPicPr>
          <p:nvPr/>
        </p:nvPicPr>
        <p:blipFill rotWithShape="1">
          <a:blip r:embed="rId7">
            <a:extLst>
              <a:ext uri="{28A0092B-C50C-407E-A947-70E740481C1C}">
                <a14:useLocalDpi xmlns:a14="http://schemas.microsoft.com/office/drawing/2010/main" val="0"/>
              </a:ext>
            </a:extLst>
          </a:blip>
          <a:srcRect l="69243" t="1709" r="871" b="64523"/>
          <a:stretch/>
        </p:blipFill>
        <p:spPr>
          <a:xfrm>
            <a:off x="5920756" y="864195"/>
            <a:ext cx="2297723" cy="1348154"/>
          </a:xfrm>
          <a:prstGeom prst="rect">
            <a:avLst/>
          </a:prstGeom>
        </p:spPr>
      </p:pic>
      <p:pic>
        <p:nvPicPr>
          <p:cNvPr id="32" name="Content Placeholder 3"/>
          <p:cNvPicPr>
            <a:picLocks noChangeAspect="1"/>
          </p:cNvPicPr>
          <p:nvPr/>
        </p:nvPicPr>
        <p:blipFill rotWithShape="1">
          <a:blip r:embed="rId7">
            <a:extLst>
              <a:ext uri="{28A0092B-C50C-407E-A947-70E740481C1C}">
                <a14:useLocalDpi xmlns:a14="http://schemas.microsoft.com/office/drawing/2010/main" val="0"/>
              </a:ext>
            </a:extLst>
          </a:blip>
          <a:srcRect t="88780"/>
          <a:stretch/>
        </p:blipFill>
        <p:spPr>
          <a:xfrm>
            <a:off x="584181" y="4401808"/>
            <a:ext cx="7645420" cy="447957"/>
          </a:xfrm>
          <a:prstGeom prst="rect">
            <a:avLst/>
          </a:prstGeom>
        </p:spPr>
      </p:pic>
      <p:sp>
        <p:nvSpPr>
          <p:cNvPr id="2" name="Title 1"/>
          <p:cNvSpPr>
            <a:spLocks noGrp="1"/>
          </p:cNvSpPr>
          <p:nvPr>
            <p:ph type="title"/>
          </p:nvPr>
        </p:nvSpPr>
        <p:spPr/>
        <p:txBody>
          <a:bodyPr/>
          <a:lstStyle/>
          <a:p>
            <a:r>
              <a:rPr lang="en-US" sz="4400" b="1" dirty="0"/>
              <a:t>Results </a:t>
            </a:r>
            <a:r>
              <a:rPr lang="mr-IN" sz="4400" b="1" dirty="0"/>
              <a:t>–</a:t>
            </a:r>
            <a:r>
              <a:rPr lang="en-US" sz="4400" b="1" dirty="0"/>
              <a:t> PUF Evaluation Latency</a:t>
            </a:r>
          </a:p>
        </p:txBody>
      </p:sp>
      <p:pic>
        <p:nvPicPr>
          <p:cNvPr id="18" name="Picture 17"/>
          <p:cNvPicPr>
            <a:picLocks noChangeAspect="1"/>
          </p:cNvPicPr>
          <p:nvPr/>
        </p:nvPicPr>
        <p:blipFill rotWithShape="1">
          <a:blip r:embed="rId8">
            <a:extLst>
              <a:ext uri="{28A0092B-C50C-407E-A947-70E740481C1C}">
                <a14:useLocalDpi xmlns:a14="http://schemas.microsoft.com/office/drawing/2010/main" val="0"/>
              </a:ext>
            </a:extLst>
          </a:blip>
          <a:srcRect l="3730" t="39377" r="3578" b="33137"/>
          <a:stretch/>
        </p:blipFill>
        <p:spPr>
          <a:xfrm>
            <a:off x="1350497" y="1434906"/>
            <a:ext cx="6780629" cy="1392700"/>
          </a:xfrm>
          <a:prstGeom prst="rect">
            <a:avLst/>
          </a:prstGeom>
        </p:spPr>
      </p:pic>
      <p:pic>
        <p:nvPicPr>
          <p:cNvPr id="19" name="Picture 18"/>
          <p:cNvPicPr>
            <a:picLocks noChangeAspect="1"/>
          </p:cNvPicPr>
          <p:nvPr/>
        </p:nvPicPr>
        <p:blipFill rotWithShape="1">
          <a:blip r:embed="rId9">
            <a:extLst>
              <a:ext uri="{28A0092B-C50C-407E-A947-70E740481C1C}">
                <a14:useLocalDpi xmlns:a14="http://schemas.microsoft.com/office/drawing/2010/main" val="0"/>
              </a:ext>
            </a:extLst>
          </a:blip>
          <a:srcRect l="3791" t="57866" r="4353" b="27498"/>
          <a:stretch/>
        </p:blipFill>
        <p:spPr>
          <a:xfrm>
            <a:off x="1360967" y="2392326"/>
            <a:ext cx="6730410" cy="701748"/>
          </a:xfrm>
          <a:prstGeom prst="rect">
            <a:avLst/>
          </a:prstGeom>
        </p:spPr>
      </p:pic>
      <p:pic>
        <p:nvPicPr>
          <p:cNvPr id="20" name="Picture 19"/>
          <p:cNvPicPr>
            <a:picLocks noChangeAspect="1"/>
          </p:cNvPicPr>
          <p:nvPr/>
        </p:nvPicPr>
        <p:blipFill rotWithShape="1">
          <a:blip r:embed="rId10">
            <a:extLst>
              <a:ext uri="{28A0092B-C50C-407E-A947-70E740481C1C}">
                <a14:useLocalDpi xmlns:a14="http://schemas.microsoft.com/office/drawing/2010/main" val="0"/>
              </a:ext>
            </a:extLst>
          </a:blip>
          <a:srcRect t="77553" b="16280"/>
          <a:stretch/>
        </p:blipFill>
        <p:spPr>
          <a:xfrm>
            <a:off x="1068571" y="3361038"/>
            <a:ext cx="7346379" cy="308920"/>
          </a:xfrm>
          <a:prstGeom prst="rect">
            <a:avLst/>
          </a:prstGeom>
        </p:spPr>
      </p:pic>
      <p:pic>
        <p:nvPicPr>
          <p:cNvPr id="21" name="Picture 20" title="jjj"/>
          <p:cNvPicPr>
            <a:picLocks noChangeAspect="1"/>
          </p:cNvPicPr>
          <p:nvPr/>
        </p:nvPicPr>
        <p:blipFill rotWithShape="1">
          <a:blip r:embed="rId11">
            <a:extLst>
              <a:ext uri="{28A0092B-C50C-407E-A947-70E740481C1C}">
                <a14:useLocalDpi xmlns:a14="http://schemas.microsoft.com/office/drawing/2010/main" val="0"/>
              </a:ext>
            </a:extLst>
          </a:blip>
          <a:srcRect l="4163" t="33709" r="4220" b="34652"/>
          <a:stretch/>
        </p:blipFill>
        <p:spPr>
          <a:xfrm>
            <a:off x="1376979" y="1161825"/>
            <a:ext cx="6702014" cy="1581375"/>
          </a:xfrm>
          <a:prstGeom prst="rect">
            <a:avLst/>
          </a:prstGeom>
        </p:spPr>
      </p:pic>
      <p:pic>
        <p:nvPicPr>
          <p:cNvPr id="22" name="Picture 21"/>
          <p:cNvPicPr>
            <a:picLocks noChangeAspect="1"/>
          </p:cNvPicPr>
          <p:nvPr/>
        </p:nvPicPr>
        <p:blipFill rotWithShape="1">
          <a:blip r:embed="rId12">
            <a:extLst>
              <a:ext uri="{28A0092B-C50C-407E-A947-70E740481C1C}">
                <a14:useLocalDpi xmlns:a14="http://schemas.microsoft.com/office/drawing/2010/main" val="0"/>
              </a:ext>
            </a:extLst>
          </a:blip>
          <a:srcRect l="3922" t="54075" r="3578" b="29093"/>
          <a:stretch/>
        </p:blipFill>
        <p:spPr>
          <a:xfrm>
            <a:off x="1366221" y="2162287"/>
            <a:ext cx="6766560" cy="871370"/>
          </a:xfrm>
          <a:prstGeom prst="rect">
            <a:avLst/>
          </a:prstGeom>
        </p:spPr>
      </p:pic>
      <p:pic>
        <p:nvPicPr>
          <p:cNvPr id="26" name="Picture 25"/>
          <p:cNvPicPr>
            <a:picLocks noChangeAspect="1"/>
          </p:cNvPicPr>
          <p:nvPr/>
        </p:nvPicPr>
        <p:blipFill rotWithShape="1">
          <a:blip r:embed="rId13">
            <a:extLst>
              <a:ext uri="{28A0092B-C50C-407E-A947-70E740481C1C}">
                <a14:useLocalDpi xmlns:a14="http://schemas.microsoft.com/office/drawing/2010/main" val="0"/>
              </a:ext>
            </a:extLst>
          </a:blip>
          <a:srcRect t="76323" b="16618"/>
          <a:stretch/>
        </p:blipFill>
        <p:spPr>
          <a:xfrm>
            <a:off x="1072453" y="3291840"/>
            <a:ext cx="7315200" cy="387276"/>
          </a:xfrm>
          <a:prstGeom prst="rect">
            <a:avLst/>
          </a:prstGeom>
        </p:spPr>
      </p:pic>
      <p:pic>
        <p:nvPicPr>
          <p:cNvPr id="27" name="Picture 26"/>
          <p:cNvPicPr>
            <a:picLocks noChangeAspect="1"/>
          </p:cNvPicPr>
          <p:nvPr/>
        </p:nvPicPr>
        <p:blipFill rotWithShape="1">
          <a:blip r:embed="rId14">
            <a:extLst>
              <a:ext uri="{28A0092B-C50C-407E-A947-70E740481C1C}">
                <a14:useLocalDpi xmlns:a14="http://schemas.microsoft.com/office/drawing/2010/main" val="0"/>
              </a:ext>
            </a:extLst>
          </a:blip>
          <a:srcRect t="92647" b="4412"/>
          <a:stretch/>
        </p:blipFill>
        <p:spPr>
          <a:xfrm>
            <a:off x="1072453" y="4120179"/>
            <a:ext cx="7315200" cy="161366"/>
          </a:xfrm>
          <a:prstGeom prst="rect">
            <a:avLst/>
          </a:prstGeom>
        </p:spPr>
      </p:pic>
      <p:sp>
        <p:nvSpPr>
          <p:cNvPr id="35" name="Rectangle 34"/>
          <p:cNvSpPr/>
          <p:nvPr/>
        </p:nvSpPr>
        <p:spPr>
          <a:xfrm>
            <a:off x="5949234" y="1300464"/>
            <a:ext cx="2232240" cy="18287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35"/>
          <p:cNvSpPr/>
          <p:nvPr/>
        </p:nvSpPr>
        <p:spPr>
          <a:xfrm>
            <a:off x="5949234" y="1490786"/>
            <a:ext cx="2232240" cy="18287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40" name="Straight Arrow Connector 39"/>
          <p:cNvCxnSpPr/>
          <p:nvPr/>
        </p:nvCxnSpPr>
        <p:spPr>
          <a:xfrm>
            <a:off x="3281116" y="1338187"/>
            <a:ext cx="180622" cy="321518"/>
          </a:xfrm>
          <a:prstGeom prst="straightConnector1">
            <a:avLst/>
          </a:prstGeom>
          <a:ln w="444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3276740" y="1350407"/>
            <a:ext cx="94687" cy="454927"/>
          </a:xfrm>
          <a:prstGeom prst="straightConnector1">
            <a:avLst/>
          </a:prstGeom>
          <a:ln w="444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flipH="1">
            <a:off x="3230768" y="1347218"/>
            <a:ext cx="39589" cy="602943"/>
          </a:xfrm>
          <a:prstGeom prst="straightConnector1">
            <a:avLst/>
          </a:prstGeom>
          <a:ln w="444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7" name="TextBox 46"/>
          <p:cNvSpPr txBox="1"/>
          <p:nvPr/>
        </p:nvSpPr>
        <p:spPr>
          <a:xfrm>
            <a:off x="2493118" y="987265"/>
            <a:ext cx="230749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8KiB memory segment</a:t>
            </a:r>
          </a:p>
        </p:txBody>
      </p:sp>
      <p:sp>
        <p:nvSpPr>
          <p:cNvPr id="48" name="TextBox 47"/>
          <p:cNvSpPr txBox="1"/>
          <p:nvPr/>
        </p:nvSpPr>
        <p:spPr>
          <a:xfrm>
            <a:off x="1213411" y="1958952"/>
            <a:ext cx="242451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64KiB memory segment</a:t>
            </a:r>
          </a:p>
        </p:txBody>
      </p:sp>
      <p:sp>
        <p:nvSpPr>
          <p:cNvPr id="49" name="TextBox 48"/>
          <p:cNvSpPr txBox="1"/>
          <p:nvPr/>
        </p:nvSpPr>
        <p:spPr>
          <a:xfrm>
            <a:off x="1247918" y="2750857"/>
            <a:ext cx="250145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64MiB </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memory segment</a:t>
            </a:r>
          </a:p>
        </p:txBody>
      </p:sp>
      <p:cxnSp>
        <p:nvCxnSpPr>
          <p:cNvPr id="50" name="Straight Arrow Connector 49"/>
          <p:cNvCxnSpPr/>
          <p:nvPr/>
        </p:nvCxnSpPr>
        <p:spPr>
          <a:xfrm flipH="1">
            <a:off x="2425666" y="2271750"/>
            <a:ext cx="563" cy="314516"/>
          </a:xfrm>
          <a:prstGeom prst="straightConnector1">
            <a:avLst/>
          </a:prstGeom>
          <a:ln w="444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p:nvPr/>
        </p:nvCxnSpPr>
        <p:spPr>
          <a:xfrm>
            <a:off x="2434151" y="2281699"/>
            <a:ext cx="196472" cy="198737"/>
          </a:xfrm>
          <a:prstGeom prst="straightConnector1">
            <a:avLst/>
          </a:prstGeom>
          <a:ln w="444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p:nvPr/>
        </p:nvCxnSpPr>
        <p:spPr>
          <a:xfrm>
            <a:off x="2425666" y="2286339"/>
            <a:ext cx="476925" cy="170913"/>
          </a:xfrm>
          <a:prstGeom prst="straightConnector1">
            <a:avLst/>
          </a:prstGeom>
          <a:ln w="444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p:nvPr/>
        </p:nvCxnSpPr>
        <p:spPr>
          <a:xfrm>
            <a:off x="2392160" y="3068749"/>
            <a:ext cx="33506" cy="416729"/>
          </a:xfrm>
          <a:prstGeom prst="straightConnector1">
            <a:avLst/>
          </a:prstGeom>
          <a:ln w="444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9" name="Straight Arrow Connector 58"/>
          <p:cNvCxnSpPr/>
          <p:nvPr/>
        </p:nvCxnSpPr>
        <p:spPr>
          <a:xfrm>
            <a:off x="2392517" y="3070460"/>
            <a:ext cx="205272" cy="358811"/>
          </a:xfrm>
          <a:prstGeom prst="straightConnector1">
            <a:avLst/>
          </a:prstGeom>
          <a:ln w="444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p:nvPr/>
        </p:nvCxnSpPr>
        <p:spPr>
          <a:xfrm>
            <a:off x="2410708" y="3086672"/>
            <a:ext cx="359204" cy="170964"/>
          </a:xfrm>
          <a:prstGeom prst="straightConnector1">
            <a:avLst/>
          </a:prstGeom>
          <a:ln w="444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 name="Rectangle 3"/>
          <p:cNvSpPr/>
          <p:nvPr/>
        </p:nvSpPr>
        <p:spPr>
          <a:xfrm>
            <a:off x="2120891" y="7420409"/>
            <a:ext cx="4572000" cy="1200329"/>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charset="0"/>
                <a:ea typeface="Cambria" charset="0"/>
                <a:cs typeface="Cambria" charset="0"/>
              </a:rPr>
              <a:t>Can evaluate a DRAM Latency PUF (88ms) orders of magnitudes </a:t>
            </a:r>
            <a:r>
              <a:rPr kumimoji="0" lang="en-US" sz="1800" b="1" i="0" u="none" strike="noStrike" kern="1200" cap="none" spc="0" normalizeH="0" baseline="0" noProof="0" dirty="0">
                <a:ln>
                  <a:noFill/>
                </a:ln>
                <a:solidFill>
                  <a:srgbClr val="70AD47"/>
                </a:solidFill>
                <a:effectLst/>
                <a:uLnTx/>
                <a:uFillTx/>
                <a:latin typeface="Cambria" charset="0"/>
                <a:ea typeface="Cambria" charset="0"/>
                <a:cs typeface="Cambria" charset="0"/>
              </a:rPr>
              <a:t>faster</a:t>
            </a:r>
            <a:r>
              <a:rPr kumimoji="0" lang="en-US" sz="1800" b="1" i="0" u="none" strike="noStrike" kern="1200" cap="none" spc="0" normalizeH="0" baseline="0" noProof="0" dirty="0">
                <a:ln>
                  <a:noFill/>
                </a:ln>
                <a:solidFill>
                  <a:prstClr val="black"/>
                </a:solidFill>
                <a:effectLst/>
                <a:uLnTx/>
                <a:uFillTx/>
                <a:latin typeface="Cambria" charset="0"/>
                <a:ea typeface="Cambria" charset="0"/>
                <a:cs typeface="Cambria" charset="0"/>
              </a:rPr>
              <a:t> </a:t>
            </a:r>
            <a:r>
              <a:rPr kumimoji="0" lang="en-US" sz="1800" b="1" i="0" u="none" strike="noStrike" kern="1200" cap="none" spc="0" normalizeH="0" baseline="0" noProof="0" dirty="0">
                <a:ln>
                  <a:noFill/>
                </a:ln>
                <a:solidFill>
                  <a:srgbClr val="70AD47"/>
                </a:solidFill>
                <a:effectLst/>
                <a:uLnTx/>
                <a:uFillTx/>
                <a:latin typeface="Cambria" charset="0"/>
                <a:ea typeface="Cambria" charset="0"/>
                <a:cs typeface="Cambria" charset="0"/>
              </a:rPr>
              <a:t>(152x/1426x at 55°C/70°C) </a:t>
            </a:r>
            <a:r>
              <a:rPr kumimoji="0" lang="en-US" sz="1800" b="1" i="0" u="none" strike="noStrike" kern="1200" cap="none" spc="0" normalizeH="0" baseline="0" noProof="0" dirty="0">
                <a:ln>
                  <a:noFill/>
                </a:ln>
                <a:solidFill>
                  <a:prstClr val="black"/>
                </a:solidFill>
                <a:effectLst/>
                <a:uLnTx/>
                <a:uFillTx/>
                <a:latin typeface="Cambria" charset="0"/>
                <a:ea typeface="Cambria" charset="0"/>
                <a:cs typeface="Cambria" charset="0"/>
              </a:rPr>
              <a:t>than the prior best DRAM PUF with the </a:t>
            </a:r>
            <a:r>
              <a:rPr kumimoji="0" lang="en-US" sz="1800" b="1" i="0" u="none" strike="noStrike" kern="1200" cap="none" spc="0" normalizeH="0" baseline="0" noProof="0" dirty="0">
                <a:ln>
                  <a:noFill/>
                </a:ln>
                <a:solidFill>
                  <a:srgbClr val="7030A0"/>
                </a:solidFill>
                <a:effectLst/>
                <a:uLnTx/>
                <a:uFillTx/>
                <a:latin typeface="Cambria" charset="0"/>
                <a:ea typeface="Cambria" charset="0"/>
                <a:cs typeface="Cambria" charset="0"/>
              </a:rPr>
              <a:t>same memory segment size</a:t>
            </a:r>
          </a:p>
        </p:txBody>
      </p:sp>
      <p:sp>
        <p:nvSpPr>
          <p:cNvPr id="39" name="Rectangle 38"/>
          <p:cNvSpPr/>
          <p:nvPr/>
        </p:nvSpPr>
        <p:spPr>
          <a:xfrm>
            <a:off x="584181" y="4885295"/>
            <a:ext cx="3096553"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charset="0"/>
                <a:ea typeface="Cambria" charset="0"/>
                <a:cs typeface="Cambria" charset="0"/>
              </a:rPr>
              <a:t>DRAM latency PUF is</a:t>
            </a:r>
          </a:p>
        </p:txBody>
      </p:sp>
      <p:sp>
        <p:nvSpPr>
          <p:cNvPr id="42" name="Rectangle 41"/>
          <p:cNvSpPr/>
          <p:nvPr/>
        </p:nvSpPr>
        <p:spPr>
          <a:xfrm>
            <a:off x="1068571" y="5349635"/>
            <a:ext cx="4541756"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mbria" charset="0"/>
                <a:ea typeface="Cambria" charset="0"/>
                <a:cs typeface="Cambria" charset="0"/>
              </a:rPr>
              <a:t>1. Fast and constant latency (</a:t>
            </a:r>
            <a:r>
              <a:rPr kumimoji="0" lang="en-US" sz="2000" b="1" i="0" u="none" strike="noStrike" kern="1200" cap="none" spc="0" normalizeH="0" baseline="0" noProof="0" dirty="0">
                <a:ln>
                  <a:noFill/>
                </a:ln>
                <a:solidFill>
                  <a:srgbClr val="4472C4"/>
                </a:solidFill>
                <a:effectLst/>
                <a:uLnTx/>
                <a:uFillTx/>
                <a:latin typeface="Cambria" charset="0"/>
                <a:ea typeface="Cambria" charset="0"/>
                <a:cs typeface="Cambria" charset="0"/>
              </a:rPr>
              <a:t>88.2ms</a:t>
            </a:r>
            <a:r>
              <a:rPr kumimoji="0" lang="en-US" sz="2000" b="1" i="0" u="none" strike="noStrike" kern="1200" cap="none" spc="0" normalizeH="0" baseline="0" noProof="0" dirty="0">
                <a:ln>
                  <a:noFill/>
                </a:ln>
                <a:solidFill>
                  <a:prstClr val="black"/>
                </a:solidFill>
                <a:effectLst/>
                <a:uLnTx/>
                <a:uFillTx/>
                <a:latin typeface="Cambria" charset="0"/>
                <a:ea typeface="Cambria" charset="0"/>
                <a:cs typeface="Cambria" charset="0"/>
              </a:rPr>
              <a:t>)</a:t>
            </a:r>
          </a:p>
        </p:txBody>
      </p:sp>
      <p:sp>
        <p:nvSpPr>
          <p:cNvPr id="43" name="TextBox 42"/>
          <p:cNvSpPr txBox="1"/>
          <p:nvPr/>
        </p:nvSpPr>
        <p:spPr>
          <a:xfrm>
            <a:off x="1068572" y="5735560"/>
            <a:ext cx="7346378"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mbria" charset="0"/>
                <a:ea typeface="Cambria" charset="0"/>
                <a:cs typeface="Cambria" charset="0"/>
              </a:rPr>
              <a:t>2.</a:t>
            </a:r>
            <a:r>
              <a:rPr kumimoji="0" lang="en-US" sz="2000" b="1" i="0" u="none" strike="noStrike" kern="1200" cap="none" spc="0" normalizeH="0" baseline="0" noProof="0" dirty="0">
                <a:ln>
                  <a:noFill/>
                </a:ln>
                <a:solidFill>
                  <a:srgbClr val="70AD47">
                    <a:lumMod val="75000"/>
                  </a:srgbClr>
                </a:solidFill>
                <a:effectLst/>
                <a:uLnTx/>
                <a:uFillTx/>
                <a:latin typeface="Cambria" charset="0"/>
                <a:ea typeface="Cambria" charset="0"/>
                <a:cs typeface="Cambria" charset="0"/>
              </a:rPr>
              <a:t> </a:t>
            </a:r>
            <a:r>
              <a:rPr kumimoji="0" lang="en-US" sz="2000" b="1" i="0" u="none" strike="noStrike" kern="1200" cap="none" spc="0" normalizeH="0" baseline="0" noProof="0" dirty="0">
                <a:ln>
                  <a:noFill/>
                </a:ln>
                <a:solidFill>
                  <a:prstClr val="black"/>
                </a:solidFill>
                <a:effectLst/>
                <a:uLnTx/>
                <a:uFillTx/>
                <a:latin typeface="Cambria" charset="0"/>
                <a:ea typeface="Cambria" charset="0"/>
                <a:cs typeface="Cambria" charset="0"/>
              </a:rPr>
              <a:t>On average,</a:t>
            </a:r>
            <a:r>
              <a:rPr kumimoji="0" lang="en-US" sz="2000" b="1" i="0" u="none" strike="noStrike" kern="1200" cap="none" spc="0" normalizeH="0" baseline="0" noProof="0" dirty="0">
                <a:ln>
                  <a:noFill/>
                </a:ln>
                <a:solidFill>
                  <a:srgbClr val="70AD47">
                    <a:lumMod val="75000"/>
                  </a:srgbClr>
                </a:solidFill>
                <a:effectLst/>
                <a:uLnTx/>
                <a:uFillTx/>
                <a:latin typeface="Cambria" charset="0"/>
                <a:ea typeface="Cambria" charset="0"/>
                <a:cs typeface="Cambria" charset="0"/>
              </a:rPr>
              <a:t> 102x/860x</a:t>
            </a:r>
            <a:r>
              <a:rPr kumimoji="0" lang="en-US" sz="2000" b="1" i="0" u="none" strike="noStrike" kern="1200" cap="none" spc="0" normalizeH="0" baseline="0" noProof="0" dirty="0">
                <a:ln>
                  <a:noFill/>
                </a:ln>
                <a:solidFill>
                  <a:prstClr val="black"/>
                </a:solidFill>
                <a:effectLst/>
                <a:uLnTx/>
                <a:uFillTx/>
                <a:latin typeface="Cambria" charset="0"/>
                <a:ea typeface="Cambria" charset="0"/>
                <a:cs typeface="Cambria" charset="0"/>
              </a:rPr>
              <a:t> faster than the previous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mbria" charset="0"/>
                <a:ea typeface="Cambria" charset="0"/>
                <a:cs typeface="Cambria" charset="0"/>
              </a:rPr>
              <a:t>DRAM PUF with the same DRAM capacity overhead (64KiB)</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cxnSp>
        <p:nvCxnSpPr>
          <p:cNvPr id="51" name="Straight Arrow Connector 50"/>
          <p:cNvCxnSpPr/>
          <p:nvPr/>
        </p:nvCxnSpPr>
        <p:spPr>
          <a:xfrm>
            <a:off x="3777878" y="4036654"/>
            <a:ext cx="170757" cy="166386"/>
          </a:xfrm>
          <a:prstGeom prst="straightConnector1">
            <a:avLst/>
          </a:prstGeom>
          <a:ln w="444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3" name="TextBox 52"/>
          <p:cNvSpPr txBox="1"/>
          <p:nvPr/>
        </p:nvSpPr>
        <p:spPr>
          <a:xfrm>
            <a:off x="3092641" y="3716615"/>
            <a:ext cx="230749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8KiB memory segment</a:t>
            </a:r>
          </a:p>
        </p:txBody>
      </p:sp>
    </p:spTree>
    <p:extLst>
      <p:ext uri="{BB962C8B-B14F-4D97-AF65-F5344CB8AC3E}">
        <p14:creationId xmlns:p14="http://schemas.microsoft.com/office/powerpoint/2010/main" val="1263074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1000"/>
                                        <p:tgtEl>
                                          <p:spTgt spid="23"/>
                                        </p:tgtEl>
                                      </p:cBhvr>
                                    </p:animEffect>
                                  </p:childTnLst>
                                </p:cTn>
                              </p:par>
                              <p:par>
                                <p:cTn id="8" presetID="1" presetClass="exit" presetSubtype="0" fill="hold" grpId="0" nodeType="withEffect">
                                  <p:stCondLst>
                                    <p:cond delay="0"/>
                                  </p:stCondLst>
                                  <p:childTnLst>
                                    <p:set>
                                      <p:cBhvr>
                                        <p:cTn id="9" dur="1" fill="hold">
                                          <p:stCondLst>
                                            <p:cond delay="0"/>
                                          </p:stCondLst>
                                        </p:cTn>
                                        <p:tgtEl>
                                          <p:spTgt spid="35"/>
                                        </p:tgtEl>
                                        <p:attrNameLst>
                                          <p:attrName>style.visibility</p:attrName>
                                        </p:attrNameLst>
                                      </p:cBhvr>
                                      <p:to>
                                        <p:strVal val="hidden"/>
                                      </p:to>
                                    </p:set>
                                  </p:childTnLst>
                                </p:cTn>
                              </p:par>
                              <p:par>
                                <p:cTn id="10" presetID="22" presetClass="entr" presetSubtype="8" fill="hold" nodeType="with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wipe(left)">
                                      <p:cBhvr>
                                        <p:cTn id="12" dur="1000"/>
                                        <p:tgtEl>
                                          <p:spTgt spid="21"/>
                                        </p:tgtEl>
                                      </p:cBhvr>
                                    </p:animEffect>
                                  </p:childTnLst>
                                </p:cTn>
                              </p:par>
                              <p:par>
                                <p:cTn id="13" presetID="22" presetClass="entr" presetSubtype="8" fill="hold" nodeType="with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wipe(left)">
                                      <p:cBhvr>
                                        <p:cTn id="15" dur="1000"/>
                                        <p:tgtEl>
                                          <p:spTgt spid="22"/>
                                        </p:tgtEl>
                                      </p:cBhvr>
                                    </p:animEffect>
                                  </p:childTnLst>
                                </p:cTn>
                              </p:par>
                            </p:childTnLst>
                          </p:cTn>
                        </p:par>
                        <p:par>
                          <p:cTn id="16" fill="hold">
                            <p:stCondLst>
                              <p:cond delay="1000"/>
                            </p:stCondLst>
                            <p:childTnLst>
                              <p:par>
                                <p:cTn id="17" presetID="1" presetClass="entr" presetSubtype="0" fill="hold" nodeType="afterEffect">
                                  <p:stCondLst>
                                    <p:cond delay="0"/>
                                  </p:stCondLst>
                                  <p:childTnLst>
                                    <p:set>
                                      <p:cBhvr>
                                        <p:cTn id="18" dur="1" fill="hold">
                                          <p:stCondLst>
                                            <p:cond delay="0"/>
                                          </p:stCondLst>
                                        </p:cTn>
                                        <p:tgtEl>
                                          <p:spTgt spid="4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wipe(left)">
                                      <p:cBhvr>
                                        <p:cTn id="27" dur="1000"/>
                                        <p:tgtEl>
                                          <p:spTgt spid="18"/>
                                        </p:tgtEl>
                                      </p:cBhvr>
                                    </p:animEffect>
                                  </p:childTnLst>
                                </p:cTn>
                              </p:par>
                              <p:par>
                                <p:cTn id="28" presetID="1" presetClass="exit" presetSubtype="0" fill="hold" grpId="0" nodeType="withEffect">
                                  <p:stCondLst>
                                    <p:cond delay="0"/>
                                  </p:stCondLst>
                                  <p:childTnLst>
                                    <p:set>
                                      <p:cBhvr>
                                        <p:cTn id="29" dur="1" fill="hold">
                                          <p:stCondLst>
                                            <p:cond delay="0"/>
                                          </p:stCondLst>
                                        </p:cTn>
                                        <p:tgtEl>
                                          <p:spTgt spid="36"/>
                                        </p:tgtEl>
                                        <p:attrNameLst>
                                          <p:attrName>style.visibility</p:attrName>
                                        </p:attrNameLst>
                                      </p:cBhvr>
                                      <p:to>
                                        <p:strVal val="hidden"/>
                                      </p:to>
                                    </p:set>
                                  </p:childTnLst>
                                </p:cTn>
                              </p:par>
                              <p:par>
                                <p:cTn id="30" presetID="22" presetClass="entr" presetSubtype="8" fill="hold" nodeType="with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wipe(left)">
                                      <p:cBhvr>
                                        <p:cTn id="32" dur="1000"/>
                                        <p:tgtEl>
                                          <p:spTgt spid="19"/>
                                        </p:tgtEl>
                                      </p:cBhvr>
                                    </p:animEffect>
                                  </p:childTnLst>
                                </p:cTn>
                              </p:par>
                              <p:par>
                                <p:cTn id="33" presetID="22" presetClass="entr" presetSubtype="8" fill="hold" nodeType="with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wipe(left)">
                                      <p:cBhvr>
                                        <p:cTn id="35" dur="1000"/>
                                        <p:tgtEl>
                                          <p:spTgt spid="20"/>
                                        </p:tgtEl>
                                      </p:cBhvr>
                                    </p:animEffect>
                                  </p:childTnLst>
                                </p:cTn>
                              </p:par>
                            </p:childTnLst>
                          </p:cTn>
                        </p:par>
                        <p:par>
                          <p:cTn id="36" fill="hold">
                            <p:stCondLst>
                              <p:cond delay="1000"/>
                            </p:stCondLst>
                            <p:childTnLst>
                              <p:par>
                                <p:cTn id="37" presetID="1" presetClass="entr" presetSubtype="0" fill="hold" nodeType="afterEffect">
                                  <p:stCondLst>
                                    <p:cond delay="0"/>
                                  </p:stCondLst>
                                  <p:childTnLst>
                                    <p:set>
                                      <p:cBhvr>
                                        <p:cTn id="38" dur="1" fill="hold">
                                          <p:stCondLst>
                                            <p:cond delay="0"/>
                                          </p:stCondLst>
                                        </p:cTn>
                                        <p:tgtEl>
                                          <p:spTgt spid="44"/>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50"/>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5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43" grpId="0"/>
    </p:bld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t>Results </a:t>
            </a:r>
            <a:r>
              <a:rPr lang="mr-IN" sz="4400" b="1" dirty="0"/>
              <a:t>–</a:t>
            </a:r>
            <a:r>
              <a:rPr lang="en-US" sz="4400" b="1" dirty="0"/>
              <a:t> System Interference</a:t>
            </a:r>
          </a:p>
        </p:txBody>
      </p:sp>
      <p:sp>
        <p:nvSpPr>
          <p:cNvPr id="5" name="Content Placeholder 4"/>
          <p:cNvSpPr>
            <a:spLocks noGrp="1"/>
          </p:cNvSpPr>
          <p:nvPr>
            <p:ph idx="1"/>
          </p:nvPr>
        </p:nvSpPr>
        <p:spPr>
          <a:xfrm>
            <a:off x="75991" y="911224"/>
            <a:ext cx="8987622" cy="5382896"/>
          </a:xfrm>
        </p:spPr>
        <p:txBody>
          <a:bodyPr/>
          <a:lstStyle/>
          <a:p>
            <a:pPr marL="0" indent="0">
              <a:buNone/>
            </a:pPr>
            <a:r>
              <a:rPr lang="en-US" sz="3200" b="1" dirty="0"/>
              <a:t>During PUF evaluation on commodity devices:</a:t>
            </a:r>
          </a:p>
          <a:p>
            <a:pPr marL="457200" lvl="1" indent="0">
              <a:buNone/>
            </a:pPr>
            <a:endParaRPr lang="en-US" sz="2400" b="1" dirty="0">
              <a:solidFill>
                <a:schemeClr val="accent6">
                  <a:lumMod val="75000"/>
                </a:schemeClr>
              </a:solidFill>
            </a:endParaRPr>
          </a:p>
          <a:p>
            <a:r>
              <a:rPr lang="en-US" sz="2800" b="1" dirty="0">
                <a:solidFill>
                  <a:srgbClr val="C00000"/>
                </a:solidFill>
              </a:rPr>
              <a:t>The DRAM Retention PUF</a:t>
            </a:r>
            <a:endParaRPr lang="en-US" dirty="0">
              <a:solidFill>
                <a:srgbClr val="C00000"/>
              </a:solidFill>
            </a:endParaRPr>
          </a:p>
          <a:p>
            <a:pPr lvl="1"/>
            <a:r>
              <a:rPr lang="en-US" sz="2400" dirty="0"/>
              <a:t>Disables refresh at channel granularity </a:t>
            </a:r>
            <a:r>
              <a:rPr lang="en-US" sz="2400" b="1" dirty="0"/>
              <a:t>(~512MB </a:t>
            </a:r>
            <a:r>
              <a:rPr lang="mr-IN" sz="2400" b="1" dirty="0"/>
              <a:t>–</a:t>
            </a:r>
            <a:r>
              <a:rPr lang="en-US" sz="2400" b="1" dirty="0"/>
              <a:t> 2GB)</a:t>
            </a:r>
          </a:p>
          <a:p>
            <a:pPr lvl="2"/>
            <a:r>
              <a:rPr lang="en-US" sz="2000" b="1" dirty="0">
                <a:solidFill>
                  <a:srgbClr val="C00000"/>
                </a:solidFill>
              </a:rPr>
              <a:t>Issue manual refresh operations </a:t>
            </a:r>
            <a:r>
              <a:rPr lang="en-US" sz="2000" dirty="0"/>
              <a:t>to rows in channel but not in PUF memory segment to prevent data corruption</a:t>
            </a:r>
          </a:p>
          <a:p>
            <a:pPr lvl="1"/>
            <a:r>
              <a:rPr lang="en-US" sz="2400" dirty="0"/>
              <a:t>Has</a:t>
            </a:r>
            <a:r>
              <a:rPr lang="en-US" sz="2400" b="1" dirty="0">
                <a:solidFill>
                  <a:srgbClr val="C00000"/>
                </a:solidFill>
              </a:rPr>
              <a:t> long evaluation time</a:t>
            </a:r>
            <a:r>
              <a:rPr lang="en-US" sz="2400" dirty="0"/>
              <a:t> at low temperatures </a:t>
            </a:r>
          </a:p>
          <a:p>
            <a:pPr lvl="1"/>
            <a:endParaRPr lang="en-US" dirty="0"/>
          </a:p>
          <a:p>
            <a:r>
              <a:rPr lang="en-US" sz="2800" b="1" dirty="0">
                <a:solidFill>
                  <a:schemeClr val="accent6">
                    <a:lumMod val="75000"/>
                  </a:schemeClr>
                </a:solidFill>
              </a:rPr>
              <a:t>The DRAM Latency PUF</a:t>
            </a:r>
          </a:p>
          <a:p>
            <a:pPr lvl="1"/>
            <a:r>
              <a:rPr lang="en-US" sz="2400" dirty="0"/>
              <a:t>Does not require disabling refresh </a:t>
            </a:r>
          </a:p>
          <a:p>
            <a:pPr lvl="1"/>
            <a:r>
              <a:rPr lang="en-US" sz="2400" dirty="0"/>
              <a:t>Has short evaluation time </a:t>
            </a:r>
            <a:r>
              <a:rPr lang="en-US" sz="2400" b="1" dirty="0">
                <a:solidFill>
                  <a:schemeClr val="accent6">
                    <a:lumMod val="75000"/>
                  </a:schemeClr>
                </a:solidFill>
              </a:rPr>
              <a:t>at any operating temperature</a:t>
            </a:r>
          </a:p>
          <a:p>
            <a:endParaRPr lang="en-US" dirty="0"/>
          </a:p>
        </p:txBody>
      </p:sp>
    </p:spTree>
    <p:extLst>
      <p:ext uri="{BB962C8B-B14F-4D97-AF65-F5344CB8AC3E}">
        <p14:creationId xmlns:p14="http://schemas.microsoft.com/office/powerpoint/2010/main" val="3995424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Other Results in the Paper</a:t>
            </a:r>
          </a:p>
        </p:txBody>
      </p:sp>
      <p:sp>
        <p:nvSpPr>
          <p:cNvPr id="3" name="Content Placeholder 2"/>
          <p:cNvSpPr>
            <a:spLocks noGrp="1"/>
          </p:cNvSpPr>
          <p:nvPr>
            <p:ph idx="1"/>
          </p:nvPr>
        </p:nvSpPr>
        <p:spPr>
          <a:xfrm>
            <a:off x="47414" y="911224"/>
            <a:ext cx="9068009" cy="5318753"/>
          </a:xfrm>
        </p:spPr>
        <p:txBody>
          <a:bodyPr/>
          <a:lstStyle/>
          <a:p>
            <a:r>
              <a:rPr lang="en-US" sz="3200" b="1" dirty="0"/>
              <a:t>How the </a:t>
            </a:r>
            <a:r>
              <a:rPr lang="en-US" sz="3200" b="1" dirty="0">
                <a:solidFill>
                  <a:schemeClr val="accent5"/>
                </a:solidFill>
              </a:rPr>
              <a:t>DRAM latency PUF </a:t>
            </a:r>
            <a:r>
              <a:rPr lang="en-US" sz="3200" b="1" dirty="0"/>
              <a:t>meets the basic requirements for an effective PUF </a:t>
            </a:r>
          </a:p>
          <a:p>
            <a:r>
              <a:rPr lang="en-US" sz="3200" b="1" dirty="0"/>
              <a:t>A </a:t>
            </a:r>
            <a:r>
              <a:rPr lang="en-US" sz="3200" b="1" dirty="0">
                <a:solidFill>
                  <a:schemeClr val="accent6">
                    <a:lumMod val="75000"/>
                  </a:schemeClr>
                </a:solidFill>
              </a:rPr>
              <a:t>detailed </a:t>
            </a:r>
            <a:r>
              <a:rPr lang="en-US" sz="3200" b="1" dirty="0"/>
              <a:t>analysis on:</a:t>
            </a:r>
          </a:p>
          <a:p>
            <a:pPr lvl="1"/>
            <a:r>
              <a:rPr lang="en-US" sz="2400" dirty="0"/>
              <a:t>Devices of </a:t>
            </a:r>
            <a:r>
              <a:rPr lang="en-US" sz="2400" b="1" dirty="0">
                <a:solidFill>
                  <a:schemeClr val="accent5"/>
                </a:solidFill>
              </a:rPr>
              <a:t>the three major DRAM</a:t>
            </a:r>
            <a:r>
              <a:rPr lang="en-US" sz="2400" dirty="0">
                <a:solidFill>
                  <a:schemeClr val="accent5"/>
                </a:solidFill>
              </a:rPr>
              <a:t> </a:t>
            </a:r>
            <a:r>
              <a:rPr lang="en-US" sz="2400" b="1" dirty="0">
                <a:solidFill>
                  <a:schemeClr val="accent5"/>
                </a:solidFill>
              </a:rPr>
              <a:t>manufacturers</a:t>
            </a:r>
          </a:p>
          <a:p>
            <a:pPr lvl="1"/>
            <a:r>
              <a:rPr lang="en-US" sz="2400" dirty="0"/>
              <a:t>The </a:t>
            </a:r>
            <a:r>
              <a:rPr lang="en-US" sz="2400" b="1" dirty="0">
                <a:solidFill>
                  <a:schemeClr val="accent5"/>
                </a:solidFill>
              </a:rPr>
              <a:t>evaluation time</a:t>
            </a:r>
            <a:r>
              <a:rPr lang="en-US" sz="2400" dirty="0">
                <a:solidFill>
                  <a:schemeClr val="accent5"/>
                </a:solidFill>
              </a:rPr>
              <a:t> </a:t>
            </a:r>
            <a:r>
              <a:rPr lang="en-US" sz="2400" dirty="0"/>
              <a:t>of a PUF</a:t>
            </a:r>
            <a:endParaRPr lang="en-US" sz="3200" dirty="0"/>
          </a:p>
          <a:p>
            <a:r>
              <a:rPr lang="en-US" sz="3200" b="1" dirty="0"/>
              <a:t>Further discussion on:</a:t>
            </a:r>
          </a:p>
          <a:p>
            <a:pPr lvl="1"/>
            <a:r>
              <a:rPr lang="en-US" sz="2400" b="1" dirty="0">
                <a:solidFill>
                  <a:schemeClr val="accent6">
                    <a:lumMod val="75000"/>
                  </a:schemeClr>
                </a:solidFill>
              </a:rPr>
              <a:t>Optimizing</a:t>
            </a:r>
            <a:r>
              <a:rPr lang="en-US" sz="2400" dirty="0">
                <a:solidFill>
                  <a:schemeClr val="accent6">
                    <a:lumMod val="75000"/>
                  </a:schemeClr>
                </a:solidFill>
              </a:rPr>
              <a:t> </a:t>
            </a:r>
            <a:r>
              <a:rPr lang="en-US" sz="2400" dirty="0"/>
              <a:t>retention PUFs</a:t>
            </a:r>
          </a:p>
          <a:p>
            <a:pPr lvl="1"/>
            <a:r>
              <a:rPr lang="en-US" sz="2400" b="1" dirty="0">
                <a:solidFill>
                  <a:schemeClr val="accent5"/>
                </a:solidFill>
              </a:rPr>
              <a:t>System interference</a:t>
            </a:r>
            <a:r>
              <a:rPr lang="en-US" sz="2400" dirty="0">
                <a:solidFill>
                  <a:schemeClr val="accent5"/>
                </a:solidFill>
              </a:rPr>
              <a:t> </a:t>
            </a:r>
            <a:r>
              <a:rPr lang="en-US" sz="2400" dirty="0"/>
              <a:t>of DRAM retention and latency PUFs</a:t>
            </a:r>
          </a:p>
          <a:p>
            <a:pPr lvl="1"/>
            <a:r>
              <a:rPr lang="en-US" sz="2400" dirty="0"/>
              <a:t>Algorithm to </a:t>
            </a:r>
            <a:r>
              <a:rPr lang="en-US" sz="2400" b="1" dirty="0">
                <a:solidFill>
                  <a:schemeClr val="accent6">
                    <a:lumMod val="75000"/>
                  </a:schemeClr>
                </a:solidFill>
              </a:rPr>
              <a:t>quickly and reliably </a:t>
            </a:r>
            <a:r>
              <a:rPr lang="en-US" sz="2400" dirty="0"/>
              <a:t>evaluate DRAM latency PUF</a:t>
            </a:r>
          </a:p>
          <a:p>
            <a:pPr lvl="1"/>
            <a:r>
              <a:rPr lang="en-US" sz="2400" b="1" dirty="0">
                <a:solidFill>
                  <a:schemeClr val="accent5"/>
                </a:solidFill>
              </a:rPr>
              <a:t>Design considerations </a:t>
            </a:r>
            <a:r>
              <a:rPr lang="en-US" sz="2400" dirty="0"/>
              <a:t>for a DRAM latency PUF</a:t>
            </a:r>
          </a:p>
          <a:p>
            <a:pPr lvl="1"/>
            <a:r>
              <a:rPr lang="en-US" sz="2400" dirty="0"/>
              <a:t>The DRAM Latency PUF overhead analysis</a:t>
            </a:r>
          </a:p>
          <a:p>
            <a:pPr lvl="1"/>
            <a:endParaRPr lang="en-US" sz="2400" dirty="0"/>
          </a:p>
        </p:txBody>
      </p:sp>
    </p:spTree>
    <p:extLst>
      <p:ext uri="{BB962C8B-B14F-4D97-AF65-F5344CB8AC3E}">
        <p14:creationId xmlns:p14="http://schemas.microsoft.com/office/powerpoint/2010/main" val="1012692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p:cNvSpPr/>
          <p:nvPr/>
        </p:nvSpPr>
        <p:spPr>
          <a:xfrm>
            <a:off x="164730" y="5840033"/>
            <a:ext cx="8805213" cy="455930"/>
          </a:xfrm>
          <a:prstGeom prst="rect">
            <a:avLst/>
          </a:prstGeom>
          <a:solidFill>
            <a:srgbClr val="538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p:cNvSpPr/>
          <p:nvPr/>
        </p:nvSpPr>
        <p:spPr>
          <a:xfrm>
            <a:off x="164730" y="5347422"/>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32"/>
          <p:cNvSpPr/>
          <p:nvPr/>
        </p:nvSpPr>
        <p:spPr>
          <a:xfrm>
            <a:off x="164730" y="4851875"/>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p:cNvSpPr/>
          <p:nvPr/>
        </p:nvSpPr>
        <p:spPr>
          <a:xfrm>
            <a:off x="873303" y="4407877"/>
            <a:ext cx="8094161" cy="36512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7"/>
          <p:cNvSpPr/>
          <p:nvPr/>
        </p:nvSpPr>
        <p:spPr>
          <a:xfrm>
            <a:off x="873992" y="2745179"/>
            <a:ext cx="8094161"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p:cNvSpPr/>
          <p:nvPr/>
        </p:nvSpPr>
        <p:spPr>
          <a:xfrm>
            <a:off x="171757" y="1852296"/>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p:cNvSpPr/>
          <p:nvPr/>
        </p:nvSpPr>
        <p:spPr>
          <a:xfrm>
            <a:off x="170268" y="1340844"/>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p:cNvSpPr/>
          <p:nvPr/>
        </p:nvSpPr>
        <p:spPr>
          <a:xfrm>
            <a:off x="164123" y="3143056"/>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p:cNvSpPr/>
          <p:nvPr/>
        </p:nvSpPr>
        <p:spPr>
          <a:xfrm>
            <a:off x="865971" y="2370745"/>
            <a:ext cx="8102183"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p:cNvSpPr/>
          <p:nvPr/>
        </p:nvSpPr>
        <p:spPr>
          <a:xfrm>
            <a:off x="163548" y="831660"/>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lstStyle/>
          <a:p>
            <a:r>
              <a:rPr lang="en-US" b="1" dirty="0"/>
              <a:t>The DRAM Latency PUF Outline</a:t>
            </a:r>
          </a:p>
        </p:txBody>
      </p:sp>
      <p:sp>
        <p:nvSpPr>
          <p:cNvPr id="29" name="Rectangle 28"/>
          <p:cNvSpPr/>
          <p:nvPr/>
        </p:nvSpPr>
        <p:spPr>
          <a:xfrm>
            <a:off x="873992" y="4009292"/>
            <a:ext cx="8094161" cy="35875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29"/>
          <p:cNvSpPr/>
          <p:nvPr/>
        </p:nvSpPr>
        <p:spPr>
          <a:xfrm>
            <a:off x="865971" y="3634154"/>
            <a:ext cx="8102183" cy="33601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358999" y="828096"/>
            <a:ext cx="8122024" cy="5318753"/>
          </a:xfrm>
        </p:spPr>
        <p:txBody>
          <a:bodyPr/>
          <a:lstStyle/>
          <a:p>
            <a:pPr marL="0" indent="0">
              <a:buNone/>
            </a:pPr>
            <a:r>
              <a:rPr lang="en-US" sz="2800" dirty="0">
                <a:solidFill>
                  <a:schemeClr val="bg1"/>
                </a:solidFill>
              </a:rPr>
              <a:t>Motivation </a:t>
            </a:r>
          </a:p>
          <a:p>
            <a:pPr marL="0" indent="0">
              <a:buNone/>
            </a:pPr>
            <a:r>
              <a:rPr lang="en-US" sz="2800" dirty="0">
                <a:solidFill>
                  <a:schemeClr val="bg1"/>
                </a:solidFill>
              </a:rPr>
              <a:t>Effective PUF Characteristics</a:t>
            </a:r>
          </a:p>
          <a:p>
            <a:pPr marL="0" indent="0">
              <a:buNone/>
            </a:pPr>
            <a:r>
              <a:rPr lang="en-US" sz="2800" dirty="0">
                <a:solidFill>
                  <a:schemeClr val="bg1"/>
                </a:solidFill>
              </a:rPr>
              <a:t>DRAM Latency PUF</a:t>
            </a:r>
          </a:p>
          <a:p>
            <a:pPr marL="457200" lvl="1" indent="0">
              <a:buNone/>
            </a:pPr>
            <a:r>
              <a:rPr lang="en-US" sz="2400" dirty="0">
                <a:solidFill>
                  <a:schemeClr val="bg1"/>
                </a:solidFill>
              </a:rPr>
              <a:t>DRAM Operation</a:t>
            </a:r>
          </a:p>
          <a:p>
            <a:pPr marL="457200" lvl="1" indent="0">
              <a:buNone/>
            </a:pPr>
            <a:r>
              <a:rPr lang="en-US" sz="2400" dirty="0">
                <a:solidFill>
                  <a:schemeClr val="bg1"/>
                </a:solidFill>
              </a:rPr>
              <a:t>Key Idea</a:t>
            </a:r>
          </a:p>
          <a:p>
            <a:pPr marL="0" indent="0">
              <a:buNone/>
            </a:pPr>
            <a:r>
              <a:rPr lang="en-US" sz="2800" dirty="0">
                <a:solidFill>
                  <a:schemeClr val="bg1"/>
                </a:solidFill>
              </a:rPr>
              <a:t>Prior Best DRAM PUF: DRAM Retention PUF</a:t>
            </a:r>
          </a:p>
          <a:p>
            <a:pPr marL="457200" lvl="1" indent="0">
              <a:buNone/>
            </a:pPr>
            <a:r>
              <a:rPr lang="en-US" sz="2400" dirty="0">
                <a:solidFill>
                  <a:schemeClr val="bg1"/>
                </a:solidFill>
              </a:rPr>
              <a:t>DRAM Cell Retention</a:t>
            </a:r>
          </a:p>
          <a:p>
            <a:pPr marL="457200" lvl="1" indent="0">
              <a:buNone/>
            </a:pPr>
            <a:r>
              <a:rPr lang="en-US" sz="2400" dirty="0">
                <a:solidFill>
                  <a:schemeClr val="bg1"/>
                </a:solidFill>
              </a:rPr>
              <a:t>Key Idea </a:t>
            </a:r>
          </a:p>
          <a:p>
            <a:pPr marL="457200" lvl="1" indent="0">
              <a:buNone/>
            </a:pPr>
            <a:r>
              <a:rPr lang="en-US" sz="2400" dirty="0">
                <a:solidFill>
                  <a:schemeClr val="bg1"/>
                </a:solidFill>
              </a:rPr>
              <a:t>Weaknesses</a:t>
            </a:r>
          </a:p>
          <a:p>
            <a:pPr marL="0" indent="0">
              <a:buNone/>
            </a:pPr>
            <a:r>
              <a:rPr lang="en-US" sz="2800" dirty="0">
                <a:solidFill>
                  <a:schemeClr val="bg1"/>
                </a:solidFill>
              </a:rPr>
              <a:t>Methodology</a:t>
            </a:r>
          </a:p>
          <a:p>
            <a:pPr marL="0" indent="0">
              <a:buNone/>
            </a:pPr>
            <a:r>
              <a:rPr lang="en-US" sz="2800" dirty="0">
                <a:solidFill>
                  <a:schemeClr val="bg1"/>
                </a:solidFill>
              </a:rPr>
              <a:t>Results</a:t>
            </a:r>
          </a:p>
          <a:p>
            <a:pPr marL="0" indent="0">
              <a:buNone/>
            </a:pPr>
            <a:r>
              <a:rPr lang="en-US" sz="2800" b="1" dirty="0">
                <a:solidFill>
                  <a:schemeClr val="bg1"/>
                </a:solidFill>
              </a:rPr>
              <a:t>Summary</a:t>
            </a:r>
          </a:p>
        </p:txBody>
      </p:sp>
    </p:spTree>
    <p:extLst>
      <p:ext uri="{BB962C8B-B14F-4D97-AF65-F5344CB8AC3E}">
        <p14:creationId xmlns:p14="http://schemas.microsoft.com/office/powerpoint/2010/main" val="1402176639"/>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Executive Summary</a:t>
            </a:r>
          </a:p>
        </p:txBody>
      </p:sp>
      <p:sp>
        <p:nvSpPr>
          <p:cNvPr id="3" name="Content Placeholder 2"/>
          <p:cNvSpPr>
            <a:spLocks noGrp="1"/>
          </p:cNvSpPr>
          <p:nvPr>
            <p:ph idx="1"/>
          </p:nvPr>
        </p:nvSpPr>
        <p:spPr>
          <a:xfrm>
            <a:off x="75990" y="807706"/>
            <a:ext cx="9068009" cy="5318753"/>
          </a:xfrm>
        </p:spPr>
        <p:txBody>
          <a:bodyPr/>
          <a:lstStyle/>
          <a:p>
            <a:pPr marL="274320" lvl="1" indent="-274320">
              <a:spcBef>
                <a:spcPts val="400"/>
              </a:spcBef>
              <a:buFont typeface="Arial" pitchFamily="34" charset="0"/>
              <a:buChar char="•"/>
            </a:pPr>
            <a:r>
              <a:rPr lang="en-US" sz="2200" b="1" u="sng" dirty="0"/>
              <a:t>Motivation</a:t>
            </a:r>
            <a:r>
              <a:rPr lang="tr-TR" sz="2200" dirty="0"/>
              <a:t>: </a:t>
            </a:r>
          </a:p>
          <a:p>
            <a:pPr marL="731520" lvl="2" indent="-274320">
              <a:spcBef>
                <a:spcPts val="400"/>
              </a:spcBef>
            </a:pPr>
            <a:r>
              <a:rPr lang="en-US" sz="2200" dirty="0"/>
              <a:t>We can authenticate a system via </a:t>
            </a:r>
            <a:r>
              <a:rPr lang="en-US" sz="2200" b="1" dirty="0"/>
              <a:t>unique signatures</a:t>
            </a:r>
            <a:r>
              <a:rPr lang="en-US" sz="2200" dirty="0"/>
              <a:t> if we can evaluate a </a:t>
            </a:r>
            <a:r>
              <a:rPr lang="en-US" sz="2200" b="1" dirty="0"/>
              <a:t>Physical </a:t>
            </a:r>
            <a:r>
              <a:rPr lang="en-US" sz="2200" b="1" dirty="0" err="1"/>
              <a:t>Unclonable</a:t>
            </a:r>
            <a:r>
              <a:rPr lang="en-US" sz="2200" b="1" dirty="0"/>
              <a:t> Function (PUF) </a:t>
            </a:r>
            <a:r>
              <a:rPr lang="en-US" sz="2200" dirty="0"/>
              <a:t>on it</a:t>
            </a:r>
          </a:p>
          <a:p>
            <a:pPr marL="731520" lvl="2" indent="-274320">
              <a:spcBef>
                <a:spcPts val="400"/>
              </a:spcBef>
            </a:pPr>
            <a:r>
              <a:rPr lang="en-US" sz="2200" dirty="0"/>
              <a:t>Signatures </a:t>
            </a:r>
            <a:r>
              <a:rPr lang="en-US" sz="2200" b="1" dirty="0"/>
              <a:t>(PUF response) </a:t>
            </a:r>
            <a:r>
              <a:rPr lang="en-US" sz="2200" dirty="0"/>
              <a:t>reflect inherent properties of a device</a:t>
            </a:r>
            <a:endParaRPr lang="en-US" sz="2200" b="1" dirty="0"/>
          </a:p>
          <a:p>
            <a:pPr marL="731520" lvl="2" indent="-274320">
              <a:spcBef>
                <a:spcPts val="400"/>
              </a:spcBef>
            </a:pPr>
            <a:r>
              <a:rPr lang="tr-TR" sz="2200" dirty="0"/>
              <a:t>DRAM is a </a:t>
            </a:r>
            <a:r>
              <a:rPr lang="en-US" sz="2200" dirty="0"/>
              <a:t>promising substrate for PUFs because </a:t>
            </a:r>
            <a:r>
              <a:rPr lang="tr-TR" sz="2200" dirty="0"/>
              <a:t>it </a:t>
            </a:r>
            <a:r>
              <a:rPr lang="en-US" sz="2200" dirty="0"/>
              <a:t>is </a:t>
            </a:r>
            <a:r>
              <a:rPr lang="en-US" sz="2200" b="1" dirty="0"/>
              <a:t>widely</a:t>
            </a:r>
            <a:r>
              <a:rPr lang="en-US" sz="2200" dirty="0"/>
              <a:t> used</a:t>
            </a:r>
          </a:p>
          <a:p>
            <a:pPr marL="274320" indent="-274320">
              <a:spcBef>
                <a:spcPts val="400"/>
              </a:spcBef>
            </a:pPr>
            <a:r>
              <a:rPr lang="en-US" sz="2200" b="1" u="sng" dirty="0">
                <a:solidFill>
                  <a:srgbClr val="C00000"/>
                </a:solidFill>
              </a:rPr>
              <a:t>Problem</a:t>
            </a:r>
            <a:r>
              <a:rPr lang="en-US" sz="2200" dirty="0">
                <a:solidFill>
                  <a:srgbClr val="C00000"/>
                </a:solidFill>
              </a:rPr>
              <a:t>: Current DRAM PUFs are 1) very slow, 2) require a DRAM reboot, or 3) require additional custom hardware</a:t>
            </a:r>
          </a:p>
          <a:p>
            <a:pPr marL="274320" indent="-274320">
              <a:spcBef>
                <a:spcPts val="400"/>
              </a:spcBef>
            </a:pPr>
            <a:r>
              <a:rPr lang="en-US" sz="2200" b="1" u="sng" dirty="0">
                <a:solidFill>
                  <a:schemeClr val="accent1">
                    <a:lumMod val="75000"/>
                  </a:schemeClr>
                </a:solidFill>
              </a:rPr>
              <a:t>Goal</a:t>
            </a:r>
            <a:r>
              <a:rPr lang="en-US" sz="2200" dirty="0">
                <a:solidFill>
                  <a:schemeClr val="accent1">
                    <a:lumMod val="75000"/>
                  </a:schemeClr>
                </a:solidFill>
              </a:rPr>
              <a:t>: To develop a novel and effective PUF for </a:t>
            </a:r>
            <a:r>
              <a:rPr lang="en-US" sz="2200" b="1" dirty="0">
                <a:solidFill>
                  <a:schemeClr val="accent1">
                    <a:lumMod val="75000"/>
                  </a:schemeClr>
                </a:solidFill>
              </a:rPr>
              <a:t>existing</a:t>
            </a:r>
            <a:r>
              <a:rPr lang="en-US" sz="2200" dirty="0">
                <a:solidFill>
                  <a:schemeClr val="accent1">
                    <a:lumMod val="75000"/>
                  </a:schemeClr>
                </a:solidFill>
              </a:rPr>
              <a:t> commodity DRAM devices with </a:t>
            </a:r>
            <a:r>
              <a:rPr lang="en-US" sz="2200" b="1" dirty="0">
                <a:solidFill>
                  <a:schemeClr val="accent1">
                    <a:lumMod val="75000"/>
                  </a:schemeClr>
                </a:solidFill>
              </a:rPr>
              <a:t>low-latency evaluation time</a:t>
            </a:r>
            <a:r>
              <a:rPr lang="en-US" sz="2200" dirty="0">
                <a:solidFill>
                  <a:schemeClr val="accent1">
                    <a:lumMod val="75000"/>
                  </a:schemeClr>
                </a:solidFill>
              </a:rPr>
              <a:t> and </a:t>
            </a:r>
            <a:r>
              <a:rPr lang="en-US" sz="2200" b="1" dirty="0">
                <a:solidFill>
                  <a:schemeClr val="accent1">
                    <a:lumMod val="75000"/>
                  </a:schemeClr>
                </a:solidFill>
              </a:rPr>
              <a:t>low system interference</a:t>
            </a:r>
            <a:r>
              <a:rPr lang="en-US" sz="2200" dirty="0">
                <a:solidFill>
                  <a:schemeClr val="accent1">
                    <a:lumMod val="75000"/>
                  </a:schemeClr>
                </a:solidFill>
              </a:rPr>
              <a:t> across </a:t>
            </a:r>
            <a:r>
              <a:rPr lang="en-US" sz="2200" b="1" dirty="0">
                <a:solidFill>
                  <a:schemeClr val="accent1">
                    <a:lumMod val="75000"/>
                  </a:schemeClr>
                </a:solidFill>
              </a:rPr>
              <a:t>all operating temperatures</a:t>
            </a:r>
          </a:p>
          <a:p>
            <a:pPr marL="274320" indent="-274320">
              <a:spcBef>
                <a:spcPts val="400"/>
              </a:spcBef>
            </a:pPr>
            <a:r>
              <a:rPr lang="en-US" sz="2200" b="1" u="sng" dirty="0">
                <a:solidFill>
                  <a:schemeClr val="accent6">
                    <a:lumMod val="75000"/>
                  </a:schemeClr>
                </a:solidFill>
              </a:rPr>
              <a:t>DRAM Latency PUF:</a:t>
            </a:r>
            <a:r>
              <a:rPr lang="en-US" sz="2200" b="1" dirty="0">
                <a:solidFill>
                  <a:schemeClr val="accent6">
                    <a:lumMod val="75000"/>
                  </a:schemeClr>
                </a:solidFill>
              </a:rPr>
              <a:t> </a:t>
            </a:r>
            <a:r>
              <a:rPr lang="en-US" sz="2200" dirty="0">
                <a:solidFill>
                  <a:schemeClr val="accent6">
                    <a:lumMod val="75000"/>
                  </a:schemeClr>
                </a:solidFill>
              </a:rPr>
              <a:t>Reduce DRAM access latency </a:t>
            </a:r>
            <a:r>
              <a:rPr lang="en-US" sz="2200" b="1" dirty="0">
                <a:solidFill>
                  <a:schemeClr val="accent6">
                    <a:lumMod val="75000"/>
                  </a:schemeClr>
                </a:solidFill>
              </a:rPr>
              <a:t>below</a:t>
            </a:r>
            <a:r>
              <a:rPr lang="en-US" sz="2200" dirty="0">
                <a:solidFill>
                  <a:schemeClr val="accent6">
                    <a:lumMod val="75000"/>
                  </a:schemeClr>
                </a:solidFill>
              </a:rPr>
              <a:t> </a:t>
            </a:r>
            <a:r>
              <a:rPr lang="en-US" sz="2200" b="1" dirty="0">
                <a:solidFill>
                  <a:schemeClr val="accent6">
                    <a:lumMod val="75000"/>
                  </a:schemeClr>
                </a:solidFill>
              </a:rPr>
              <a:t>reliable values </a:t>
            </a:r>
            <a:r>
              <a:rPr lang="en-US" sz="2200" dirty="0">
                <a:solidFill>
                  <a:schemeClr val="accent6">
                    <a:lumMod val="75000"/>
                  </a:schemeClr>
                </a:solidFill>
              </a:rPr>
              <a:t>and exploit the resulting error patterns as </a:t>
            </a:r>
            <a:r>
              <a:rPr lang="en-US" sz="2200" b="1" dirty="0">
                <a:solidFill>
                  <a:schemeClr val="accent6">
                    <a:lumMod val="75000"/>
                  </a:schemeClr>
                </a:solidFill>
              </a:rPr>
              <a:t>unique identifiers</a:t>
            </a:r>
            <a:endParaRPr lang="en-US" sz="2200" b="1" u="sng" dirty="0">
              <a:solidFill>
                <a:schemeClr val="accent6">
                  <a:lumMod val="75000"/>
                </a:schemeClr>
              </a:solidFill>
            </a:endParaRPr>
          </a:p>
          <a:p>
            <a:pPr marL="274320" indent="-274320">
              <a:spcBef>
                <a:spcPts val="400"/>
              </a:spcBef>
            </a:pPr>
            <a:r>
              <a:rPr lang="en-US" sz="2200" b="1" u="sng" dirty="0">
                <a:solidFill>
                  <a:srgbClr val="7030A0"/>
                </a:solidFill>
              </a:rPr>
              <a:t>Evaluation:</a:t>
            </a:r>
            <a:r>
              <a:rPr lang="en-US" sz="2200" dirty="0">
                <a:solidFill>
                  <a:srgbClr val="7030A0"/>
                </a:solidFill>
              </a:rPr>
              <a:t> </a:t>
            </a:r>
          </a:p>
          <a:p>
            <a:pPr marL="914400" lvl="2" indent="-457200">
              <a:spcBef>
                <a:spcPts val="400"/>
              </a:spcBef>
              <a:buFont typeface="+mj-lt"/>
              <a:buAutoNum type="arabicPeriod"/>
            </a:pPr>
            <a:r>
              <a:rPr lang="en-US" sz="2200" dirty="0">
                <a:solidFill>
                  <a:srgbClr val="7030A0"/>
                </a:solidFill>
              </a:rPr>
              <a:t>Experimentally characterize </a:t>
            </a:r>
            <a:r>
              <a:rPr lang="en-US" sz="2200" b="1" dirty="0">
                <a:solidFill>
                  <a:srgbClr val="7030A0"/>
                </a:solidFill>
              </a:rPr>
              <a:t>223 real LPDDR4 DRAM devices </a:t>
            </a:r>
            <a:endParaRPr lang="en-US" sz="2200" dirty="0">
              <a:solidFill>
                <a:srgbClr val="7030A0"/>
              </a:solidFill>
            </a:endParaRPr>
          </a:p>
          <a:p>
            <a:pPr marL="457200" lvl="2" indent="0">
              <a:spcBef>
                <a:spcPts val="400"/>
              </a:spcBef>
              <a:buNone/>
            </a:pPr>
            <a:r>
              <a:rPr lang="en-US" sz="2200" dirty="0">
                <a:solidFill>
                  <a:srgbClr val="7030A0"/>
                </a:solidFill>
              </a:rPr>
              <a:t>2.    </a:t>
            </a:r>
            <a:r>
              <a:rPr lang="en-US" sz="2200" b="1" dirty="0">
                <a:solidFill>
                  <a:srgbClr val="7030A0"/>
                </a:solidFill>
              </a:rPr>
              <a:t>DRAM latency PUF </a:t>
            </a:r>
            <a:r>
              <a:rPr lang="en-US" sz="2200" dirty="0">
                <a:solidFill>
                  <a:srgbClr val="7030A0"/>
                </a:solidFill>
              </a:rPr>
              <a:t>(88.2 </a:t>
            </a:r>
            <a:r>
              <a:rPr lang="en-US" sz="2200" dirty="0" err="1">
                <a:solidFill>
                  <a:srgbClr val="7030A0"/>
                </a:solidFill>
              </a:rPr>
              <a:t>ms</a:t>
            </a:r>
            <a:r>
              <a:rPr lang="en-US" sz="2200" dirty="0">
                <a:solidFill>
                  <a:srgbClr val="7030A0"/>
                </a:solidFill>
              </a:rPr>
              <a:t>) achieves a speedup of </a:t>
            </a:r>
            <a:r>
              <a:rPr lang="en-US" sz="2200" b="1" dirty="0">
                <a:solidFill>
                  <a:srgbClr val="7030A0"/>
                </a:solidFill>
              </a:rPr>
              <a:t>102x/860x</a:t>
            </a:r>
            <a:r>
              <a:rPr lang="en-US" sz="2200" dirty="0">
                <a:solidFill>
                  <a:srgbClr val="7030A0"/>
                </a:solidFill>
              </a:rPr>
              <a:t>        	at 70°C/55°C over prior DRAM PUF evaluation mechanisms</a:t>
            </a:r>
            <a:endParaRPr lang="en-US" sz="2200" b="1" u="sng" dirty="0">
              <a:solidFill>
                <a:srgbClr val="7030A0"/>
              </a:solidFill>
            </a:endParaRPr>
          </a:p>
          <a:p>
            <a:pPr marL="731520" lvl="1" indent="-274320">
              <a:spcBef>
                <a:spcPts val="400"/>
              </a:spcBef>
            </a:pPr>
            <a:endParaRPr lang="en-US" sz="2200" b="1" u="sng" dirty="0"/>
          </a:p>
          <a:p>
            <a:pPr marL="731520" lvl="1" indent="-274320">
              <a:spcBef>
                <a:spcPts val="400"/>
              </a:spcBef>
            </a:pPr>
            <a:endParaRPr lang="tr-TR" sz="2200" b="1" u="sng" dirty="0"/>
          </a:p>
          <a:p>
            <a:endParaRPr lang="en-US" sz="2200" dirty="0"/>
          </a:p>
        </p:txBody>
      </p:sp>
    </p:spTree>
    <p:extLst>
      <p:ext uri="{BB962C8B-B14F-4D97-AF65-F5344CB8AC3E}">
        <p14:creationId xmlns:p14="http://schemas.microsoft.com/office/powerpoint/2010/main" val="3817596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3717"/>
            <a:ext cx="9144000" cy="2962508"/>
          </a:xfrm>
          <a:prstGeom prst="rect">
            <a:avLst/>
          </a:prstGeom>
          <a:solidFill>
            <a:schemeClr val="accent6">
              <a:lumMod val="75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dirty="0">
              <a:ln>
                <a:noFill/>
              </a:ln>
              <a:solidFill>
                <a:srgbClr val="70AD47"/>
              </a:solidFill>
              <a:effectLst/>
              <a:uLnTx/>
              <a:uFillTx/>
              <a:latin typeface="Calibri Light" panose="020F0302020204030204"/>
              <a:ea typeface="+mj-ea"/>
              <a:cs typeface="+mj-cs"/>
            </a:endParaRPr>
          </a:p>
        </p:txBody>
      </p:sp>
      <p:sp>
        <p:nvSpPr>
          <p:cNvPr id="102" name="Title 1"/>
          <p:cNvSpPr>
            <a:spLocks noGrp="1"/>
          </p:cNvSpPr>
          <p:nvPr>
            <p:ph type="ctrTitle" idx="4294967295"/>
          </p:nvPr>
        </p:nvSpPr>
        <p:spPr>
          <a:xfrm>
            <a:off x="0" y="176130"/>
            <a:ext cx="9144000" cy="2473836"/>
          </a:xfrm>
          <a:prstGeom prst="rect">
            <a:avLst/>
          </a:prstGeom>
          <a:noFill/>
        </p:spPr>
        <p:txBody>
          <a:bodyPr anchor="ctr">
            <a:noAutofit/>
          </a:bodyPr>
          <a:lstStyle/>
          <a:p>
            <a:pPr algn="ctr">
              <a:lnSpc>
                <a:spcPct val="100000"/>
              </a:lnSpc>
            </a:pPr>
            <a:r>
              <a:rPr lang="en-US" sz="5000" b="1" i="1" dirty="0">
                <a:solidFill>
                  <a:schemeClr val="bg1">
                    <a:lumMod val="95000"/>
                  </a:schemeClr>
                </a:solidFill>
                <a:latin typeface="Cambria"/>
                <a:cs typeface="Cambria"/>
              </a:rPr>
              <a:t>The DRAM Latency PUF: </a:t>
            </a:r>
            <a:br>
              <a:rPr lang="en-US" sz="5000" b="1" i="1" dirty="0">
                <a:solidFill>
                  <a:schemeClr val="bg1">
                    <a:lumMod val="95000"/>
                  </a:schemeClr>
                </a:solidFill>
                <a:latin typeface="Cambria"/>
                <a:cs typeface="Cambria"/>
              </a:rPr>
            </a:br>
            <a:br>
              <a:rPr lang="en-US" sz="1200" b="1" i="1" dirty="0">
                <a:solidFill>
                  <a:schemeClr val="bg1">
                    <a:lumMod val="95000"/>
                  </a:schemeClr>
                </a:solidFill>
                <a:latin typeface="Cambria"/>
                <a:cs typeface="Cambria"/>
              </a:rPr>
            </a:br>
            <a:r>
              <a:rPr lang="en-US" sz="3000" b="1" dirty="0">
                <a:solidFill>
                  <a:schemeClr val="bg1">
                    <a:lumMod val="95000"/>
                  </a:schemeClr>
                </a:solidFill>
                <a:latin typeface="Cambria"/>
                <a:cs typeface="Cambria"/>
              </a:rPr>
              <a:t>Quickly Evaluating Physical </a:t>
            </a:r>
            <a:r>
              <a:rPr lang="en-US" sz="3000" b="1" dirty="0" err="1">
                <a:solidFill>
                  <a:schemeClr val="bg1">
                    <a:lumMod val="95000"/>
                  </a:schemeClr>
                </a:solidFill>
                <a:latin typeface="Cambria"/>
                <a:cs typeface="Cambria"/>
              </a:rPr>
              <a:t>Unclonable</a:t>
            </a:r>
            <a:r>
              <a:rPr lang="en-US" sz="3000" b="1" dirty="0">
                <a:solidFill>
                  <a:schemeClr val="bg1">
                    <a:lumMod val="95000"/>
                  </a:schemeClr>
                </a:solidFill>
                <a:latin typeface="Cambria"/>
                <a:cs typeface="Cambria"/>
              </a:rPr>
              <a:t> Functions </a:t>
            </a:r>
            <a:br>
              <a:rPr lang="en-US" sz="3000" b="1" dirty="0">
                <a:solidFill>
                  <a:schemeClr val="bg1">
                    <a:lumMod val="95000"/>
                  </a:schemeClr>
                </a:solidFill>
                <a:latin typeface="Cambria"/>
                <a:cs typeface="Cambria"/>
              </a:rPr>
            </a:br>
            <a:r>
              <a:rPr lang="en-US" sz="3000" b="1" dirty="0">
                <a:solidFill>
                  <a:schemeClr val="bg1">
                    <a:lumMod val="95000"/>
                  </a:schemeClr>
                </a:solidFill>
                <a:latin typeface="Cambria"/>
                <a:cs typeface="Cambria"/>
              </a:rPr>
              <a:t>by Exploiting the Latency-Reliability Tradeoff </a:t>
            </a:r>
            <a:br>
              <a:rPr lang="en-US" sz="3000" b="1" dirty="0">
                <a:solidFill>
                  <a:schemeClr val="bg1">
                    <a:lumMod val="95000"/>
                  </a:schemeClr>
                </a:solidFill>
                <a:latin typeface="Cambria"/>
                <a:cs typeface="Cambria"/>
              </a:rPr>
            </a:br>
            <a:r>
              <a:rPr lang="en-US" sz="3000" b="1" dirty="0">
                <a:solidFill>
                  <a:schemeClr val="bg1">
                    <a:lumMod val="95000"/>
                  </a:schemeClr>
                </a:solidFill>
                <a:latin typeface="Cambria"/>
                <a:cs typeface="Cambria"/>
              </a:rPr>
              <a:t>in Modern Commodity DRAM Devices</a:t>
            </a:r>
          </a:p>
        </p:txBody>
      </p:sp>
      <p:sp>
        <p:nvSpPr>
          <p:cNvPr id="103" name="Subtitle 2"/>
          <p:cNvSpPr>
            <a:spLocks noGrp="1"/>
          </p:cNvSpPr>
          <p:nvPr>
            <p:ph type="subTitle" idx="4294967295"/>
          </p:nvPr>
        </p:nvSpPr>
        <p:spPr>
          <a:xfrm>
            <a:off x="228600" y="3381681"/>
            <a:ext cx="8686800" cy="724829"/>
          </a:xfrm>
          <a:prstGeom prst="rect">
            <a:avLst/>
          </a:prstGeom>
        </p:spPr>
        <p:txBody>
          <a:bodyPr anchor="ctr">
            <a:noAutofit/>
          </a:bodyPr>
          <a:lstStyle/>
          <a:p>
            <a:pPr marL="0" indent="0" algn="ctr">
              <a:buNone/>
            </a:pPr>
            <a:r>
              <a:rPr lang="en-US" sz="2800" b="1" u="sng" dirty="0" err="1">
                <a:latin typeface="Cambria"/>
                <a:cs typeface="Cambria"/>
              </a:rPr>
              <a:t>Jeremie</a:t>
            </a:r>
            <a:r>
              <a:rPr lang="en-US" sz="2800" b="1" u="sng" dirty="0">
                <a:latin typeface="Cambria"/>
                <a:cs typeface="Cambria"/>
              </a:rPr>
              <a:t> S. Kim</a:t>
            </a:r>
            <a:r>
              <a:rPr lang="en-US" sz="2800" b="1" dirty="0">
                <a:latin typeface="Cambria"/>
                <a:cs typeface="Cambria"/>
              </a:rPr>
              <a:t>    </a:t>
            </a:r>
            <a:r>
              <a:rPr lang="en-US" sz="2800" b="1" dirty="0" err="1">
                <a:latin typeface="Cambria"/>
                <a:cs typeface="Cambria"/>
              </a:rPr>
              <a:t>Minesh</a:t>
            </a:r>
            <a:r>
              <a:rPr lang="en-US" sz="2800" b="1" dirty="0">
                <a:latin typeface="Cambria"/>
                <a:cs typeface="Cambria"/>
              </a:rPr>
              <a:t> Patel  </a:t>
            </a:r>
          </a:p>
          <a:p>
            <a:pPr marL="0" indent="0" algn="ctr">
              <a:buNone/>
            </a:pPr>
            <a:r>
              <a:rPr lang="en-US" sz="2800" b="1" dirty="0">
                <a:latin typeface="Cambria"/>
                <a:cs typeface="Cambria"/>
              </a:rPr>
              <a:t>Hasan Hassan </a:t>
            </a:r>
            <a:r>
              <a:rPr lang="en-US" b="1" dirty="0">
                <a:latin typeface="Cambria"/>
                <a:cs typeface="Cambria"/>
              </a:rPr>
              <a:t>  </a:t>
            </a:r>
            <a:r>
              <a:rPr lang="en-US" sz="2800" b="1" dirty="0" err="1">
                <a:latin typeface="Cambria"/>
                <a:cs typeface="Cambria"/>
              </a:rPr>
              <a:t>Onur</a:t>
            </a:r>
            <a:r>
              <a:rPr lang="en-US" sz="2800" b="1" dirty="0">
                <a:latin typeface="Cambria"/>
                <a:cs typeface="Cambria"/>
              </a:rPr>
              <a:t> </a:t>
            </a:r>
            <a:r>
              <a:rPr lang="en-US" sz="2800" b="1" dirty="0" err="1">
                <a:latin typeface="Cambria"/>
                <a:cs typeface="Cambria"/>
              </a:rPr>
              <a:t>Mutlu</a:t>
            </a:r>
            <a:r>
              <a:rPr lang="en-US" sz="2800" b="1" dirty="0">
                <a:latin typeface="Cambria"/>
                <a:cs typeface="Cambria"/>
              </a:rPr>
              <a:t>  </a:t>
            </a:r>
            <a:endParaRPr lang="en-US" sz="2800" dirty="0">
              <a:latin typeface="Cambria"/>
              <a:cs typeface="Cambria"/>
            </a:endParaRPr>
          </a:p>
        </p:txBody>
      </p:sp>
      <p:pic>
        <p:nvPicPr>
          <p:cNvPr id="1026" name="Picture 2" descr="http://www.euroc-project.eu/fileadmin/imgEuroc/eurocConsortiumLogos/eth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6410" y="5893016"/>
            <a:ext cx="2397512" cy="49249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seaphages.org/media/institutions/Burgundy_CMU_JPG_Logo.jpg"/>
          <p:cNvPicPr>
            <a:picLocks noChangeAspect="1" noChangeArrowheads="1"/>
          </p:cNvPicPr>
          <p:nvPr/>
        </p:nvPicPr>
        <p:blipFill rotWithShape="1">
          <a:blip r:embed="rId4">
            <a:extLst>
              <a:ext uri="{28A0092B-C50C-407E-A947-70E740481C1C}">
                <a14:useLocalDpi xmlns:a14="http://schemas.microsoft.com/office/drawing/2010/main" val="0"/>
              </a:ext>
            </a:extLst>
          </a:blip>
          <a:srcRect t="27653" b="26959"/>
          <a:stretch/>
        </p:blipFill>
        <p:spPr bwMode="auto">
          <a:xfrm>
            <a:off x="4716968" y="5909981"/>
            <a:ext cx="4085528" cy="66962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216900" y="4552976"/>
            <a:ext cx="2710200" cy="783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7356747"/>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dirty="0"/>
              <a:t>More on the DRAM Latency PUF</a:t>
            </a:r>
          </a:p>
        </p:txBody>
      </p:sp>
      <p:sp>
        <p:nvSpPr>
          <p:cNvPr id="3" name="Content Placeholder 2"/>
          <p:cNvSpPr>
            <a:spLocks noGrp="1"/>
          </p:cNvSpPr>
          <p:nvPr>
            <p:ph idx="1"/>
          </p:nvPr>
        </p:nvSpPr>
        <p:spPr>
          <a:xfrm>
            <a:off x="228600" y="980728"/>
            <a:ext cx="8915400" cy="5193723"/>
          </a:xfrm>
        </p:spPr>
        <p:txBody>
          <a:bodyPr/>
          <a:lstStyle/>
          <a:p>
            <a:r>
              <a:rPr lang="en-US" sz="2000" dirty="0" err="1"/>
              <a:t>Jeremie</a:t>
            </a:r>
            <a:r>
              <a:rPr lang="en-US" sz="2000" dirty="0"/>
              <a:t> S. Kim, Minesh Patel, Hasan Hassan, and Onur Mutlu,</a:t>
            </a:r>
            <a:br>
              <a:rPr lang="en-US" sz="2000" dirty="0"/>
            </a:br>
            <a:r>
              <a:rPr lang="en-US" sz="2000" b="1" dirty="0">
                <a:hlinkClick r:id="rId2"/>
              </a:rPr>
              <a:t>"The DRAM Latency PUF: Quickly Evaluating Physical Unclonable Functions by Exploiting the Latency-Reliability Tradeoff in Modern DRAM Devices"</a:t>
            </a:r>
            <a:r>
              <a:rPr lang="en-US" sz="2000" dirty="0"/>
              <a:t> </a:t>
            </a:r>
            <a:br>
              <a:rPr lang="en-US" sz="2000" dirty="0"/>
            </a:br>
            <a:r>
              <a:rPr lang="en-US" sz="2000" i="1" dirty="0"/>
              <a:t>Proceedings of the </a:t>
            </a:r>
            <a:r>
              <a:rPr lang="en-US" sz="2000" i="1" dirty="0">
                <a:hlinkClick r:id="rId3"/>
              </a:rPr>
              <a:t>24th International Symposium on High-Performance Computer Architecture</a:t>
            </a:r>
            <a:r>
              <a:rPr lang="en-US" sz="2000" i="1" dirty="0"/>
              <a:t> (</a:t>
            </a:r>
            <a:r>
              <a:rPr lang="en-US" sz="2000" b="1" i="1" dirty="0"/>
              <a:t>HPCA</a:t>
            </a:r>
            <a:r>
              <a:rPr lang="en-US" sz="2000" i="1" dirty="0"/>
              <a:t>)</a:t>
            </a:r>
            <a:r>
              <a:rPr lang="en-US" sz="2000" dirty="0"/>
              <a:t>, Vienna, Austria, February 2018. </a:t>
            </a:r>
            <a:br>
              <a:rPr lang="en-US" sz="2000" dirty="0"/>
            </a:br>
            <a:r>
              <a:rPr lang="en-US" sz="2000" dirty="0"/>
              <a:t>[</a:t>
            </a:r>
            <a:r>
              <a:rPr lang="en-US" sz="2000" dirty="0">
                <a:hlinkClick r:id="rId4"/>
              </a:rPr>
              <a:t>Lightning Talk Video</a:t>
            </a:r>
            <a:r>
              <a:rPr lang="en-US" sz="2000" dirty="0"/>
              <a:t>]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r>
              <a:rPr lang="en-US" sz="2000" dirty="0">
                <a:hlinkClick r:id="rId7"/>
              </a:rPr>
              <a:t>Lightning Session Slides (pptx)</a:t>
            </a:r>
            <a:r>
              <a:rPr lang="en-US" sz="2000" dirty="0"/>
              <a:t> </a:t>
            </a:r>
            <a:r>
              <a:rPr lang="en-US" sz="2000" dirty="0">
                <a:hlinkClick r:id="rId8"/>
              </a:rPr>
              <a:t>(pdf)</a:t>
            </a:r>
            <a:r>
              <a:rPr lang="en-US" sz="2000"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136</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F20A8ACC-E91F-5740-B3B1-88F1F6120918}"/>
              </a:ext>
            </a:extLst>
          </p:cNvPr>
          <p:cNvPicPr>
            <a:picLocks noChangeAspect="1"/>
          </p:cNvPicPr>
          <p:nvPr/>
        </p:nvPicPr>
        <p:blipFill>
          <a:blip r:embed="rId9"/>
          <a:stretch>
            <a:fillRect/>
          </a:stretch>
        </p:blipFill>
        <p:spPr>
          <a:xfrm>
            <a:off x="0" y="4224367"/>
            <a:ext cx="9144000" cy="1724913"/>
          </a:xfrm>
          <a:prstGeom prst="rect">
            <a:avLst/>
          </a:prstGeom>
        </p:spPr>
      </p:pic>
    </p:spTree>
    <p:extLst>
      <p:ext uri="{BB962C8B-B14F-4D97-AF65-F5344CB8AC3E}">
        <p14:creationId xmlns:p14="http://schemas.microsoft.com/office/powerpoint/2010/main" val="376696807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7BFF7-F5EE-C843-87CA-A9C0B964D456}"/>
              </a:ext>
            </a:extLst>
          </p:cNvPr>
          <p:cNvSpPr>
            <a:spLocks noGrp="1"/>
          </p:cNvSpPr>
          <p:nvPr>
            <p:ph type="title"/>
          </p:nvPr>
        </p:nvSpPr>
        <p:spPr/>
        <p:txBody>
          <a:bodyPr/>
          <a:lstStyle/>
          <a:p>
            <a:r>
              <a:rPr lang="en-US" dirty="0"/>
              <a:t>Using Memory for Security</a:t>
            </a:r>
          </a:p>
        </p:txBody>
      </p:sp>
      <p:sp>
        <p:nvSpPr>
          <p:cNvPr id="3" name="Content Placeholder 2">
            <a:extLst>
              <a:ext uri="{FF2B5EF4-FFF2-40B4-BE49-F238E27FC236}">
                <a16:creationId xmlns:a16="http://schemas.microsoft.com/office/drawing/2014/main" id="{E68BD832-D137-F646-B656-91B5F137B8C8}"/>
              </a:ext>
            </a:extLst>
          </p:cNvPr>
          <p:cNvSpPr>
            <a:spLocks noGrp="1"/>
          </p:cNvSpPr>
          <p:nvPr>
            <p:ph idx="1"/>
          </p:nvPr>
        </p:nvSpPr>
        <p:spPr>
          <a:xfrm>
            <a:off x="228600" y="1196752"/>
            <a:ext cx="8610600" cy="4876800"/>
          </a:xfrm>
        </p:spPr>
        <p:txBody>
          <a:bodyPr/>
          <a:lstStyle/>
          <a:p>
            <a:r>
              <a:rPr lang="en-US" dirty="0">
                <a:solidFill>
                  <a:srgbClr val="0000FF"/>
                </a:solidFill>
              </a:rPr>
              <a:t>Generating True Random Numbers (using DRAM)</a:t>
            </a:r>
          </a:p>
          <a:p>
            <a:pPr lvl="1"/>
            <a:r>
              <a:rPr lang="en-US" dirty="0"/>
              <a:t>Kim et al., HPCA 2019</a:t>
            </a:r>
          </a:p>
          <a:p>
            <a:endParaRPr lang="en-US" dirty="0"/>
          </a:p>
          <a:p>
            <a:endParaRPr lang="en-US" dirty="0"/>
          </a:p>
          <a:p>
            <a:r>
              <a:rPr lang="en-US" dirty="0">
                <a:solidFill>
                  <a:srgbClr val="0000FF"/>
                </a:solidFill>
              </a:rPr>
              <a:t>Evaluating Physically Unclonable Functions (using DRAM)</a:t>
            </a:r>
          </a:p>
          <a:p>
            <a:pPr lvl="1"/>
            <a:r>
              <a:rPr lang="en-US" dirty="0"/>
              <a:t>Kim et al., HPCA 2018</a:t>
            </a:r>
          </a:p>
          <a:p>
            <a:endParaRPr lang="en-US" dirty="0"/>
          </a:p>
          <a:p>
            <a:endParaRPr lang="en-US" dirty="0"/>
          </a:p>
          <a:p>
            <a:r>
              <a:rPr lang="en-US" dirty="0">
                <a:solidFill>
                  <a:srgbClr val="0000FF"/>
                </a:solidFill>
              </a:rPr>
              <a:t>Quickly Destroying In-Memory Data (using DRAM)</a:t>
            </a:r>
          </a:p>
          <a:p>
            <a:pPr lvl="1"/>
            <a:r>
              <a:rPr lang="en-US" dirty="0" err="1"/>
              <a:t>Orosa</a:t>
            </a:r>
            <a:r>
              <a:rPr lang="en-US" dirty="0"/>
              <a:t> et al., arxiv 2019</a:t>
            </a:r>
          </a:p>
        </p:txBody>
      </p:sp>
      <p:sp>
        <p:nvSpPr>
          <p:cNvPr id="4" name="Slide Number Placeholder 3">
            <a:extLst>
              <a:ext uri="{FF2B5EF4-FFF2-40B4-BE49-F238E27FC236}">
                <a16:creationId xmlns:a16="http://schemas.microsoft.com/office/drawing/2014/main" id="{096AAA19-A8DD-3A42-89B9-EEB56825F23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a:extLst>
              <a:ext uri="{FF2B5EF4-FFF2-40B4-BE49-F238E27FC236}">
                <a16:creationId xmlns:a16="http://schemas.microsoft.com/office/drawing/2014/main" id="{83521EDA-2740-0E4D-B8B8-B88491DDB78C}"/>
              </a:ext>
            </a:extLst>
          </p:cNvPr>
          <p:cNvSpPr/>
          <p:nvPr/>
        </p:nvSpPr>
        <p:spPr>
          <a:xfrm>
            <a:off x="609464" y="4581128"/>
            <a:ext cx="6986872" cy="936104"/>
          </a:xfrm>
          <a:prstGeom prst="rect">
            <a:avLst/>
          </a:prstGeom>
          <a:noFill/>
          <a:ln w="57150">
            <a:solidFill>
              <a:srgbClr val="CC8D2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49329913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3717"/>
            <a:ext cx="9144000" cy="2962508"/>
          </a:xfrm>
          <a:prstGeom prst="rect">
            <a:avLst/>
          </a:prstGeom>
          <a:solidFill>
            <a:schemeClr val="accent6">
              <a:lumMod val="75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dirty="0">
              <a:ln>
                <a:noFill/>
              </a:ln>
              <a:solidFill>
                <a:srgbClr val="70AD47"/>
              </a:solidFill>
              <a:effectLst/>
              <a:uLnTx/>
              <a:uFillTx/>
              <a:latin typeface="Calibri Light" panose="020F0302020204030204"/>
              <a:ea typeface="+mj-ea"/>
              <a:cs typeface="+mj-cs"/>
            </a:endParaRPr>
          </a:p>
        </p:txBody>
      </p:sp>
      <p:sp>
        <p:nvSpPr>
          <p:cNvPr id="102" name="Title 1"/>
          <p:cNvSpPr>
            <a:spLocks noGrp="1"/>
          </p:cNvSpPr>
          <p:nvPr>
            <p:ph type="ctrTitle" idx="4294967295"/>
          </p:nvPr>
        </p:nvSpPr>
        <p:spPr>
          <a:xfrm>
            <a:off x="0" y="387148"/>
            <a:ext cx="9144000" cy="2051158"/>
          </a:xfrm>
          <a:prstGeom prst="rect">
            <a:avLst/>
          </a:prstGeom>
          <a:noFill/>
        </p:spPr>
        <p:txBody>
          <a:bodyPr anchor="ctr">
            <a:noAutofit/>
          </a:bodyPr>
          <a:lstStyle/>
          <a:p>
            <a:pPr algn="ctr">
              <a:lnSpc>
                <a:spcPct val="100000"/>
              </a:lnSpc>
            </a:pPr>
            <a:r>
              <a:rPr lang="en-US" sz="5000" b="1" i="1" dirty="0" err="1">
                <a:solidFill>
                  <a:schemeClr val="bg1">
                    <a:lumMod val="95000"/>
                  </a:schemeClr>
                </a:solidFill>
                <a:latin typeface="Cambria"/>
                <a:cs typeface="Cambria"/>
              </a:rPr>
              <a:t>Dataplant</a:t>
            </a:r>
            <a:r>
              <a:rPr lang="en-US" sz="5000" b="1" i="1" dirty="0">
                <a:solidFill>
                  <a:schemeClr val="bg1">
                    <a:lumMod val="95000"/>
                  </a:schemeClr>
                </a:solidFill>
                <a:latin typeface="Cambria"/>
                <a:cs typeface="Cambria"/>
              </a:rPr>
              <a:t>: </a:t>
            </a:r>
            <a:br>
              <a:rPr lang="en-US" sz="5000" b="1" i="1" dirty="0">
                <a:solidFill>
                  <a:schemeClr val="bg1">
                    <a:lumMod val="95000"/>
                  </a:schemeClr>
                </a:solidFill>
                <a:latin typeface="Cambria"/>
                <a:cs typeface="Cambria"/>
              </a:rPr>
            </a:br>
            <a:br>
              <a:rPr lang="en-US" sz="1200" b="1" i="1" dirty="0">
                <a:solidFill>
                  <a:schemeClr val="bg1">
                    <a:lumMod val="95000"/>
                  </a:schemeClr>
                </a:solidFill>
                <a:latin typeface="Cambria"/>
                <a:cs typeface="Cambria"/>
              </a:rPr>
            </a:br>
            <a:r>
              <a:rPr lang="en-US" sz="2800" b="1" dirty="0">
                <a:solidFill>
                  <a:schemeClr val="bg1">
                    <a:lumMod val="95000"/>
                  </a:schemeClr>
                </a:solidFill>
                <a:latin typeface="Cambria"/>
                <a:cs typeface="Cambria"/>
              </a:rPr>
              <a:t>In-DRAM Security Mechanisms for Low-Cost Devices</a:t>
            </a:r>
            <a:endParaRPr lang="en-US" sz="1400" b="1" dirty="0">
              <a:solidFill>
                <a:schemeClr val="bg1">
                  <a:lumMod val="95000"/>
                </a:schemeClr>
              </a:solidFill>
              <a:latin typeface="Cambria"/>
              <a:cs typeface="Cambria"/>
            </a:endParaRPr>
          </a:p>
        </p:txBody>
      </p:sp>
      <p:sp>
        <p:nvSpPr>
          <p:cNvPr id="103" name="Subtitle 2"/>
          <p:cNvSpPr>
            <a:spLocks noGrp="1"/>
          </p:cNvSpPr>
          <p:nvPr>
            <p:ph type="subTitle" idx="4294967295"/>
          </p:nvPr>
        </p:nvSpPr>
        <p:spPr>
          <a:xfrm>
            <a:off x="0" y="3021978"/>
            <a:ext cx="9144000" cy="2051158"/>
          </a:xfrm>
          <a:prstGeom prst="rect">
            <a:avLst/>
          </a:prstGeom>
        </p:spPr>
        <p:txBody>
          <a:bodyPr anchor="ctr">
            <a:noAutofit/>
          </a:bodyPr>
          <a:lstStyle/>
          <a:p>
            <a:pPr marL="0" indent="0" algn="ctr">
              <a:buNone/>
            </a:pPr>
            <a:r>
              <a:rPr lang="en-US" sz="2400" dirty="0">
                <a:latin typeface="Cambria"/>
                <a:cs typeface="Cambria"/>
              </a:rPr>
              <a:t>Lois </a:t>
            </a:r>
            <a:r>
              <a:rPr lang="en-US" sz="2400" dirty="0" err="1">
                <a:latin typeface="Cambria"/>
                <a:cs typeface="Cambria"/>
              </a:rPr>
              <a:t>Orosa</a:t>
            </a:r>
            <a:r>
              <a:rPr lang="en-US" sz="2400" dirty="0">
                <a:latin typeface="Cambria"/>
                <a:cs typeface="Cambria"/>
              </a:rPr>
              <a:t>, </a:t>
            </a:r>
            <a:r>
              <a:rPr lang="en-US" sz="2400" dirty="0" err="1">
                <a:latin typeface="Cambria"/>
                <a:cs typeface="Cambria"/>
              </a:rPr>
              <a:t>Yaohua</a:t>
            </a:r>
            <a:r>
              <a:rPr lang="en-US" sz="2400" dirty="0">
                <a:latin typeface="Cambria"/>
                <a:cs typeface="Cambria"/>
              </a:rPr>
              <a:t> Wang, Ivan </a:t>
            </a:r>
            <a:r>
              <a:rPr lang="en-US" sz="2400" dirty="0" err="1">
                <a:latin typeface="Cambria"/>
                <a:cs typeface="Cambria"/>
              </a:rPr>
              <a:t>Puddu</a:t>
            </a:r>
            <a:r>
              <a:rPr lang="en-US" sz="2400" dirty="0">
                <a:latin typeface="Cambria"/>
                <a:cs typeface="Cambria"/>
              </a:rPr>
              <a:t>, Mohammad </a:t>
            </a:r>
            <a:r>
              <a:rPr lang="en-US" sz="2400" dirty="0" err="1">
                <a:latin typeface="Cambria"/>
                <a:cs typeface="Cambria"/>
              </a:rPr>
              <a:t>Sadrosadati</a:t>
            </a:r>
            <a:r>
              <a:rPr lang="en-US" sz="2400" dirty="0">
                <a:latin typeface="Cambria"/>
                <a:cs typeface="Cambria"/>
              </a:rPr>
              <a:t>, Kaveh </a:t>
            </a:r>
            <a:r>
              <a:rPr lang="en-US" sz="2400" dirty="0" err="1">
                <a:latin typeface="Cambria"/>
                <a:cs typeface="Cambria"/>
              </a:rPr>
              <a:t>Razavi</a:t>
            </a:r>
            <a:r>
              <a:rPr lang="en-US" sz="2400" dirty="0">
                <a:latin typeface="Cambria"/>
                <a:cs typeface="Cambria"/>
              </a:rPr>
              <a:t>, Juan Gomez-Luna, Hasan Hassan, Nika Mansouri, </a:t>
            </a:r>
            <a:r>
              <a:rPr lang="en-US" sz="2400" dirty="0" err="1">
                <a:latin typeface="Cambria"/>
                <a:cs typeface="Cambria"/>
              </a:rPr>
              <a:t>Arash</a:t>
            </a:r>
            <a:r>
              <a:rPr lang="en-US" sz="2400" dirty="0">
                <a:latin typeface="Cambria"/>
                <a:cs typeface="Cambria"/>
              </a:rPr>
              <a:t> </a:t>
            </a:r>
            <a:r>
              <a:rPr lang="en-US" sz="2400" dirty="0" err="1">
                <a:latin typeface="Cambria"/>
                <a:cs typeface="Cambria"/>
              </a:rPr>
              <a:t>Tavakkol</a:t>
            </a:r>
            <a:r>
              <a:rPr lang="en-US" sz="2400" dirty="0">
                <a:latin typeface="Cambria"/>
                <a:cs typeface="Cambria"/>
              </a:rPr>
              <a:t>, </a:t>
            </a:r>
            <a:r>
              <a:rPr lang="en-US" sz="2400" dirty="0" err="1">
                <a:latin typeface="Cambria"/>
                <a:cs typeface="Cambria"/>
              </a:rPr>
              <a:t>Minesh</a:t>
            </a:r>
            <a:r>
              <a:rPr lang="en-US" sz="2400" dirty="0">
                <a:latin typeface="Cambria"/>
                <a:cs typeface="Cambria"/>
              </a:rPr>
              <a:t> Patel, </a:t>
            </a:r>
            <a:r>
              <a:rPr lang="en-US" sz="2400" dirty="0" err="1">
                <a:latin typeface="Cambria"/>
                <a:cs typeface="Cambria"/>
              </a:rPr>
              <a:t>Jeremie</a:t>
            </a:r>
            <a:r>
              <a:rPr lang="en-US" sz="2400" dirty="0">
                <a:latin typeface="Cambria"/>
                <a:cs typeface="Cambria"/>
              </a:rPr>
              <a:t> Kim, </a:t>
            </a:r>
            <a:r>
              <a:rPr lang="en-US" sz="2400" dirty="0" err="1">
                <a:latin typeface="Cambria"/>
                <a:cs typeface="Cambria"/>
              </a:rPr>
              <a:t>Vivek</a:t>
            </a:r>
            <a:r>
              <a:rPr lang="en-US" sz="2400" dirty="0">
                <a:latin typeface="Cambria"/>
                <a:cs typeface="Cambria"/>
              </a:rPr>
              <a:t> Seshadri, </a:t>
            </a:r>
            <a:r>
              <a:rPr lang="en-US" sz="2400" dirty="0" err="1">
                <a:latin typeface="Cambria"/>
                <a:cs typeface="Cambria"/>
              </a:rPr>
              <a:t>Uksong</a:t>
            </a:r>
            <a:r>
              <a:rPr lang="en-US" sz="2400" dirty="0">
                <a:latin typeface="Cambria"/>
                <a:cs typeface="Cambria"/>
              </a:rPr>
              <a:t> Kang, </a:t>
            </a:r>
            <a:r>
              <a:rPr lang="en-US" sz="2400" dirty="0" err="1">
                <a:latin typeface="Cambria"/>
                <a:cs typeface="Cambria"/>
              </a:rPr>
              <a:t>Saugata</a:t>
            </a:r>
            <a:r>
              <a:rPr lang="en-US" sz="2400" dirty="0">
                <a:latin typeface="Cambria"/>
                <a:cs typeface="Cambria"/>
              </a:rPr>
              <a:t> </a:t>
            </a:r>
            <a:r>
              <a:rPr lang="en-US" sz="2400" dirty="0" err="1">
                <a:latin typeface="Cambria"/>
                <a:cs typeface="Cambria"/>
              </a:rPr>
              <a:t>Ghose</a:t>
            </a:r>
            <a:r>
              <a:rPr lang="en-US" sz="2400" dirty="0">
                <a:latin typeface="Cambria"/>
                <a:cs typeface="Cambria"/>
              </a:rPr>
              <a:t>, Rodolfo Azevedo, </a:t>
            </a:r>
            <a:r>
              <a:rPr lang="en-US" sz="2400" dirty="0" err="1">
                <a:latin typeface="Cambria"/>
                <a:cs typeface="Cambria"/>
              </a:rPr>
              <a:t>Onur</a:t>
            </a:r>
            <a:r>
              <a:rPr lang="en-US" sz="2400" dirty="0">
                <a:latin typeface="Cambria"/>
                <a:cs typeface="Cambria"/>
              </a:rPr>
              <a:t> </a:t>
            </a:r>
            <a:r>
              <a:rPr lang="en-US" sz="2400" dirty="0" err="1">
                <a:latin typeface="Cambria"/>
                <a:cs typeface="Cambria"/>
              </a:rPr>
              <a:t>Mutlu</a:t>
            </a:r>
            <a:r>
              <a:rPr lang="en-US" sz="2400" dirty="0">
                <a:latin typeface="Cambria"/>
                <a:cs typeface="Cambria"/>
              </a:rPr>
              <a:t> </a:t>
            </a:r>
          </a:p>
        </p:txBody>
      </p:sp>
      <p:pic>
        <p:nvPicPr>
          <p:cNvPr id="1026" name="Picture 2" descr="http://www.euroc-project.eu/fileadmin/imgEuroc/eurocConsortiumLogos/eth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6410" y="5893016"/>
            <a:ext cx="2397512" cy="49249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887390" y="5747597"/>
            <a:ext cx="2710200" cy="783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70114383"/>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Executive Summary</a:t>
            </a:r>
          </a:p>
        </p:txBody>
      </p:sp>
      <p:sp>
        <p:nvSpPr>
          <p:cNvPr id="3" name="Content Placeholder 2"/>
          <p:cNvSpPr>
            <a:spLocks noGrp="1"/>
          </p:cNvSpPr>
          <p:nvPr>
            <p:ph idx="1"/>
          </p:nvPr>
        </p:nvSpPr>
        <p:spPr>
          <a:xfrm>
            <a:off x="75991" y="1094104"/>
            <a:ext cx="8987622" cy="5318753"/>
          </a:xfrm>
        </p:spPr>
        <p:txBody>
          <a:bodyPr/>
          <a:lstStyle/>
          <a:p>
            <a:r>
              <a:rPr lang="en-US" dirty="0">
                <a:solidFill>
                  <a:srgbClr val="0070C0"/>
                </a:solidFill>
              </a:rPr>
              <a:t>Problem:</a:t>
            </a:r>
            <a:r>
              <a:rPr lang="en-US" dirty="0"/>
              <a:t> </a:t>
            </a:r>
            <a:r>
              <a:rPr lang="en-US" sz="3200" dirty="0"/>
              <a:t>Cannot quickly destroy data in DRAM</a:t>
            </a:r>
          </a:p>
          <a:p>
            <a:r>
              <a:rPr lang="en-US" dirty="0">
                <a:solidFill>
                  <a:srgbClr val="00B050"/>
                </a:solidFill>
              </a:rPr>
              <a:t>Goal:</a:t>
            </a:r>
            <a:r>
              <a:rPr lang="en-US" dirty="0"/>
              <a:t> </a:t>
            </a:r>
            <a:r>
              <a:rPr lang="en-US" sz="3200" dirty="0"/>
              <a:t>Low-cost data destruction/randomization primitives in DRAM</a:t>
            </a:r>
          </a:p>
          <a:p>
            <a:r>
              <a:rPr lang="en-US" dirty="0">
                <a:solidFill>
                  <a:srgbClr val="FF08FF"/>
                </a:solidFill>
              </a:rPr>
              <a:t>Key Idea:</a:t>
            </a:r>
          </a:p>
          <a:p>
            <a:pPr lvl="1"/>
            <a:r>
              <a:rPr lang="en-US" dirty="0"/>
              <a:t>Generate random values in DRAM by slightly changing internal DRAM timing</a:t>
            </a:r>
          </a:p>
          <a:p>
            <a:pPr lvl="1"/>
            <a:r>
              <a:rPr lang="en-US" dirty="0"/>
              <a:t>Generate values that depend on process variation</a:t>
            </a:r>
          </a:p>
          <a:p>
            <a:r>
              <a:rPr lang="en-US" dirty="0">
                <a:solidFill>
                  <a:srgbClr val="FF0000"/>
                </a:solidFill>
              </a:rPr>
              <a:t>Key applications:</a:t>
            </a:r>
          </a:p>
          <a:p>
            <a:pPr marL="971550" lvl="1" indent="-514350">
              <a:buFont typeface="+mj-lt"/>
              <a:buAutoNum type="arabicPeriod"/>
            </a:pPr>
            <a:r>
              <a:rPr lang="en-US" dirty="0"/>
              <a:t>Physical Unclonable Functions (PUFs)</a:t>
            </a:r>
          </a:p>
          <a:p>
            <a:pPr marL="971550" lvl="1" indent="-514350">
              <a:buFont typeface="+mj-lt"/>
              <a:buAutoNum type="arabicPeriod"/>
            </a:pPr>
            <a:r>
              <a:rPr lang="en-US" dirty="0"/>
              <a:t>Cold Boot Attack Prevention Mechanism</a:t>
            </a:r>
          </a:p>
          <a:p>
            <a:pPr lvl="1"/>
            <a:endParaRPr lang="en-US" dirty="0"/>
          </a:p>
        </p:txBody>
      </p:sp>
    </p:spTree>
    <p:extLst>
      <p:ext uri="{BB962C8B-B14F-4D97-AF65-F5344CB8AC3E}">
        <p14:creationId xmlns:p14="http://schemas.microsoft.com/office/powerpoint/2010/main" val="3540259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Motivation</a:t>
            </a:r>
          </a:p>
        </p:txBody>
      </p:sp>
      <p:sp>
        <p:nvSpPr>
          <p:cNvPr id="3" name="Content Placeholder 2"/>
          <p:cNvSpPr>
            <a:spLocks noGrp="1"/>
          </p:cNvSpPr>
          <p:nvPr>
            <p:ph idx="1"/>
          </p:nvPr>
        </p:nvSpPr>
        <p:spPr>
          <a:xfrm>
            <a:off x="75991" y="677544"/>
            <a:ext cx="8987622" cy="5318753"/>
          </a:xfrm>
        </p:spPr>
        <p:txBody>
          <a:bodyPr/>
          <a:lstStyle/>
          <a:p>
            <a:r>
              <a:rPr lang="en-US" dirty="0">
                <a:solidFill>
                  <a:srgbClr val="0070C0"/>
                </a:solidFill>
              </a:rPr>
              <a:t>Security Primitives in-DRAM:</a:t>
            </a:r>
          </a:p>
          <a:p>
            <a:pPr lvl="1"/>
            <a:r>
              <a:rPr lang="en-US" sz="2400" dirty="0"/>
              <a:t>DRAM has no security support at all</a:t>
            </a:r>
          </a:p>
          <a:p>
            <a:pPr lvl="1"/>
            <a:r>
              <a:rPr lang="en-US" sz="2400" dirty="0"/>
              <a:t>Encryption and other primitives cannot be easily implemented in DRAM and undesirable in low-cost devices</a:t>
            </a:r>
          </a:p>
          <a:p>
            <a:r>
              <a:rPr lang="en-US" dirty="0">
                <a:solidFill>
                  <a:srgbClr val="00B050"/>
                </a:solidFill>
              </a:rPr>
              <a:t>Application 1: DRAM PUFs</a:t>
            </a:r>
          </a:p>
          <a:p>
            <a:pPr marL="457200" lvl="1" indent="0">
              <a:buNone/>
            </a:pPr>
            <a:r>
              <a:rPr lang="en-US" sz="2400" dirty="0"/>
              <a:t>Existing DRAM PUFs:</a:t>
            </a:r>
          </a:p>
          <a:p>
            <a:pPr lvl="2"/>
            <a:r>
              <a:rPr lang="en-US" dirty="0"/>
              <a:t>are slow</a:t>
            </a:r>
          </a:p>
          <a:p>
            <a:pPr lvl="2"/>
            <a:r>
              <a:rPr lang="en-US" dirty="0"/>
              <a:t>destroy memory content</a:t>
            </a:r>
          </a:p>
          <a:p>
            <a:pPr lvl="2"/>
            <a:r>
              <a:rPr lang="en-US" dirty="0"/>
              <a:t>are very sensitive to temperature</a:t>
            </a:r>
          </a:p>
          <a:p>
            <a:r>
              <a:rPr lang="en-US" dirty="0">
                <a:solidFill>
                  <a:srgbClr val="FF08FF"/>
                </a:solidFill>
              </a:rPr>
              <a:t>Application 2 : Cold Boot Attack Prevention</a:t>
            </a:r>
          </a:p>
          <a:p>
            <a:pPr lvl="1"/>
            <a:r>
              <a:rPr lang="en-US" sz="2400" dirty="0"/>
              <a:t>State-of-the-art mechanisms are based on encryption</a:t>
            </a:r>
          </a:p>
          <a:p>
            <a:pPr lvl="2"/>
            <a:r>
              <a:rPr lang="en-US" sz="2000" dirty="0"/>
              <a:t>They have energy, area and performance overheads</a:t>
            </a:r>
          </a:p>
          <a:p>
            <a:pPr lvl="2"/>
            <a:r>
              <a:rPr lang="en-US" sz="2000" dirty="0"/>
              <a:t>They might be overkill for low-cost devices</a:t>
            </a:r>
          </a:p>
          <a:p>
            <a:pPr marL="457200" lvl="1" indent="0">
              <a:buNone/>
            </a:pPr>
            <a:endParaRPr lang="en-US" dirty="0"/>
          </a:p>
        </p:txBody>
      </p:sp>
    </p:spTree>
    <p:extLst>
      <p:ext uri="{BB962C8B-B14F-4D97-AF65-F5344CB8AC3E}">
        <p14:creationId xmlns:p14="http://schemas.microsoft.com/office/powerpoint/2010/main" val="3599416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189" y="2780247"/>
            <a:ext cx="8987622" cy="740193"/>
          </a:xfrm>
        </p:spPr>
        <p:txBody>
          <a:bodyPr/>
          <a:lstStyle/>
          <a:p>
            <a:pPr algn="ctr"/>
            <a:r>
              <a:rPr lang="en-US" b="1" dirty="0"/>
              <a:t>[ Overview ]</a:t>
            </a:r>
          </a:p>
        </p:txBody>
      </p:sp>
    </p:spTree>
    <p:extLst>
      <p:ext uri="{BB962C8B-B14F-4D97-AF65-F5344CB8AC3E}">
        <p14:creationId xmlns:p14="http://schemas.microsoft.com/office/powerpoint/2010/main" val="3345958260"/>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a:t>Dataplant</a:t>
            </a:r>
            <a:r>
              <a:rPr lang="en-US" b="1" dirty="0"/>
              <a:t> Key Idea</a:t>
            </a:r>
          </a:p>
        </p:txBody>
      </p:sp>
      <p:sp>
        <p:nvSpPr>
          <p:cNvPr id="56" name="Content Placeholder 2">
            <a:extLst>
              <a:ext uri="{FF2B5EF4-FFF2-40B4-BE49-F238E27FC236}">
                <a16:creationId xmlns:a16="http://schemas.microsoft.com/office/drawing/2014/main" id="{54A2A698-A1C5-6A4A-AE51-2787FB61F874}"/>
              </a:ext>
            </a:extLst>
          </p:cNvPr>
          <p:cNvSpPr>
            <a:spLocks noGrp="1"/>
          </p:cNvSpPr>
          <p:nvPr>
            <p:ph idx="1"/>
          </p:nvPr>
        </p:nvSpPr>
        <p:spPr>
          <a:xfrm>
            <a:off x="75991" y="813916"/>
            <a:ext cx="8987622" cy="5318753"/>
          </a:xfrm>
        </p:spPr>
        <p:txBody>
          <a:bodyPr/>
          <a:lstStyle/>
          <a:p>
            <a:r>
              <a:rPr lang="en-US" sz="2800" dirty="0"/>
              <a:t>Modify DRAM internal </a:t>
            </a:r>
            <a:r>
              <a:rPr lang="en-US" sz="2800" dirty="0">
                <a:solidFill>
                  <a:srgbClr val="0070C0"/>
                </a:solidFill>
              </a:rPr>
              <a:t>timing parameters </a:t>
            </a:r>
            <a:r>
              <a:rPr lang="en-US" sz="2800" dirty="0"/>
              <a:t>to generate values that depend on </a:t>
            </a:r>
            <a:r>
              <a:rPr lang="en-US" sz="2800" dirty="0">
                <a:solidFill>
                  <a:srgbClr val="0070C0"/>
                </a:solidFill>
              </a:rPr>
              <a:t>process variation</a:t>
            </a:r>
          </a:p>
          <a:p>
            <a:r>
              <a:rPr lang="en-US" sz="2800" dirty="0"/>
              <a:t>Similar to a </a:t>
            </a:r>
            <a:r>
              <a:rPr lang="en-US" sz="2800" u="sng" dirty="0"/>
              <a:t>regular DRAM activation</a:t>
            </a:r>
          </a:p>
          <a:p>
            <a:r>
              <a:rPr lang="en-US" sz="2800" dirty="0"/>
              <a:t>Values are </a:t>
            </a:r>
            <a:r>
              <a:rPr lang="en-US" sz="2800" dirty="0">
                <a:solidFill>
                  <a:srgbClr val="00B050"/>
                </a:solidFill>
              </a:rPr>
              <a:t>random</a:t>
            </a:r>
            <a:r>
              <a:rPr lang="en-US" sz="2800" dirty="0"/>
              <a:t> but </a:t>
            </a:r>
            <a:r>
              <a:rPr lang="en-US" sz="2800" dirty="0">
                <a:solidFill>
                  <a:srgbClr val="00B050"/>
                </a:solidFill>
              </a:rPr>
              <a:t>repeatable</a:t>
            </a:r>
          </a:p>
          <a:p>
            <a:pPr lvl="1"/>
            <a:r>
              <a:rPr lang="en-US" sz="2400" dirty="0"/>
              <a:t>A region of memory generates always the same random numbers</a:t>
            </a:r>
          </a:p>
          <a:p>
            <a:r>
              <a:rPr lang="en-US" sz="2800" dirty="0"/>
              <a:t>We propose two different </a:t>
            </a:r>
            <a:r>
              <a:rPr lang="en-US" sz="2800" dirty="0">
                <a:solidFill>
                  <a:srgbClr val="FF08FF"/>
                </a:solidFill>
              </a:rPr>
              <a:t>implementations:</a:t>
            </a:r>
          </a:p>
          <a:p>
            <a:pPr lvl="1"/>
            <a:r>
              <a:rPr lang="en-US" sz="2400" dirty="0">
                <a:solidFill>
                  <a:srgbClr val="FF08FF"/>
                </a:solidFill>
              </a:rPr>
              <a:t>US-</a:t>
            </a:r>
            <a:r>
              <a:rPr lang="en-US" sz="2400" dirty="0" err="1">
                <a:solidFill>
                  <a:srgbClr val="FF08FF"/>
                </a:solidFill>
              </a:rPr>
              <a:t>Dataplant</a:t>
            </a:r>
            <a:r>
              <a:rPr lang="en-US" sz="2400" dirty="0"/>
              <a:t>: Generates values in the DRAM Sense Amplifiers</a:t>
            </a:r>
          </a:p>
          <a:p>
            <a:pPr lvl="2"/>
            <a:r>
              <a:rPr lang="en-US" sz="2000" dirty="0"/>
              <a:t>It does </a:t>
            </a:r>
            <a:r>
              <a:rPr lang="en-US" sz="2000" u="sng" dirty="0"/>
              <a:t>not destroy the memory content</a:t>
            </a:r>
            <a:r>
              <a:rPr lang="en-US" sz="2000" dirty="0"/>
              <a:t> (optional)</a:t>
            </a:r>
          </a:p>
          <a:p>
            <a:pPr lvl="1"/>
            <a:r>
              <a:rPr lang="en-US" sz="2400" dirty="0">
                <a:solidFill>
                  <a:srgbClr val="FF08FF"/>
                </a:solidFill>
              </a:rPr>
              <a:t>UC-</a:t>
            </a:r>
            <a:r>
              <a:rPr lang="en-US" sz="2400" dirty="0" err="1">
                <a:solidFill>
                  <a:srgbClr val="FF08FF"/>
                </a:solidFill>
              </a:rPr>
              <a:t>Dataplant</a:t>
            </a:r>
            <a:r>
              <a:rPr lang="en-US" sz="2400" dirty="0"/>
              <a:t>: Generates values in the DRAM Cells</a:t>
            </a:r>
          </a:p>
          <a:p>
            <a:r>
              <a:rPr lang="en-US" sz="2800" dirty="0">
                <a:solidFill>
                  <a:srgbClr val="FF0000"/>
                </a:solidFill>
              </a:rPr>
              <a:t>Generate values in-place </a:t>
            </a:r>
            <a:r>
              <a:rPr lang="en-US" sz="2800" dirty="0"/>
              <a:t>(no data movement)</a:t>
            </a:r>
          </a:p>
          <a:p>
            <a:pPr lvl="1"/>
            <a:r>
              <a:rPr lang="en-US" sz="2400" dirty="0"/>
              <a:t>High performance</a:t>
            </a:r>
          </a:p>
          <a:p>
            <a:pPr lvl="1"/>
            <a:r>
              <a:rPr lang="en-US" sz="2400" dirty="0"/>
              <a:t>Low energy</a:t>
            </a:r>
          </a:p>
          <a:p>
            <a:pPr lvl="1"/>
            <a:endParaRPr lang="en-US" dirty="0"/>
          </a:p>
          <a:p>
            <a:endParaRPr lang="en-US" dirty="0"/>
          </a:p>
          <a:p>
            <a:pPr lvl="1"/>
            <a:endParaRPr lang="en-US" dirty="0"/>
          </a:p>
        </p:txBody>
      </p:sp>
    </p:spTree>
    <p:extLst>
      <p:ext uri="{BB962C8B-B14F-4D97-AF65-F5344CB8AC3E}">
        <p14:creationId xmlns:p14="http://schemas.microsoft.com/office/powerpoint/2010/main" val="4183651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6">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6">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6">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6">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6">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6">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6">
                                            <p:txEl>
                                              <p:pRg st="8" end="8"/>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6">
                                            <p:txEl>
                                              <p:pRg st="9" end="9"/>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6">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uiExpand="1" build="p"/>
    </p:bld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a:t>Dataplant</a:t>
            </a:r>
            <a:r>
              <a:rPr lang="en-US" b="1" dirty="0"/>
              <a:t> Applications</a:t>
            </a:r>
          </a:p>
        </p:txBody>
      </p:sp>
      <p:sp>
        <p:nvSpPr>
          <p:cNvPr id="56" name="Content Placeholder 2">
            <a:extLst>
              <a:ext uri="{FF2B5EF4-FFF2-40B4-BE49-F238E27FC236}">
                <a16:creationId xmlns:a16="http://schemas.microsoft.com/office/drawing/2014/main" id="{54A2A698-A1C5-6A4A-AE51-2787FB61F874}"/>
              </a:ext>
            </a:extLst>
          </p:cNvPr>
          <p:cNvSpPr>
            <a:spLocks noGrp="1"/>
          </p:cNvSpPr>
          <p:nvPr>
            <p:ph idx="1"/>
          </p:nvPr>
        </p:nvSpPr>
        <p:spPr>
          <a:xfrm>
            <a:off x="75991" y="1094104"/>
            <a:ext cx="8987622" cy="5318753"/>
          </a:xfrm>
        </p:spPr>
        <p:txBody>
          <a:bodyPr/>
          <a:lstStyle/>
          <a:p>
            <a:r>
              <a:rPr lang="en-US" dirty="0">
                <a:solidFill>
                  <a:srgbClr val="0070C0"/>
                </a:solidFill>
              </a:rPr>
              <a:t>PUFs</a:t>
            </a:r>
          </a:p>
          <a:p>
            <a:pPr lvl="1"/>
            <a:r>
              <a:rPr lang="en-US" dirty="0"/>
              <a:t>The generated values are based on </a:t>
            </a:r>
            <a:r>
              <a:rPr lang="en-US" dirty="0">
                <a:solidFill>
                  <a:srgbClr val="FF08FF"/>
                </a:solidFill>
              </a:rPr>
              <a:t>process variation</a:t>
            </a:r>
            <a:r>
              <a:rPr lang="en-US" dirty="0"/>
              <a:t>: they can be used for PUFs</a:t>
            </a:r>
          </a:p>
          <a:p>
            <a:pPr lvl="1"/>
            <a:r>
              <a:rPr lang="en-US" dirty="0">
                <a:solidFill>
                  <a:srgbClr val="FF0000"/>
                </a:solidFill>
              </a:rPr>
              <a:t>Reduced evaluation time </a:t>
            </a:r>
            <a:r>
              <a:rPr lang="en-US" dirty="0"/>
              <a:t>compared to the state-of-the-art DRAM PUFs</a:t>
            </a:r>
          </a:p>
          <a:p>
            <a:endParaRPr lang="en-US" dirty="0"/>
          </a:p>
          <a:p>
            <a:r>
              <a:rPr lang="en-US" dirty="0">
                <a:solidFill>
                  <a:srgbClr val="00B050"/>
                </a:solidFill>
              </a:rPr>
              <a:t>Cold Boot Attack Prevention Mechanism</a:t>
            </a:r>
          </a:p>
          <a:p>
            <a:pPr lvl="1"/>
            <a:r>
              <a:rPr lang="en-US" dirty="0"/>
              <a:t>New Mechanism: </a:t>
            </a:r>
            <a:r>
              <a:rPr lang="en-US" dirty="0">
                <a:solidFill>
                  <a:srgbClr val="FF08FF"/>
                </a:solidFill>
              </a:rPr>
              <a:t>automatically delete all DRAM content at power up</a:t>
            </a:r>
          </a:p>
          <a:p>
            <a:pPr lvl="1"/>
            <a:r>
              <a:rPr lang="en-US" dirty="0" err="1"/>
              <a:t>Dataplant</a:t>
            </a:r>
            <a:r>
              <a:rPr lang="en-US" dirty="0"/>
              <a:t> is integrated in a DRAM </a:t>
            </a:r>
            <a:r>
              <a:rPr lang="en-US" dirty="0">
                <a:solidFill>
                  <a:srgbClr val="FF0000"/>
                </a:solidFill>
              </a:rPr>
              <a:t>self-refresh cycle</a:t>
            </a:r>
          </a:p>
          <a:p>
            <a:pPr lvl="1"/>
            <a:r>
              <a:rPr lang="en-US" u="sng" dirty="0"/>
              <a:t>No runtime performance and energy overhead</a:t>
            </a:r>
          </a:p>
          <a:p>
            <a:pPr lvl="1"/>
            <a:endParaRPr lang="en-US" u="sng" dirty="0"/>
          </a:p>
          <a:p>
            <a:endParaRPr lang="en-US" dirty="0"/>
          </a:p>
          <a:p>
            <a:pPr lvl="1"/>
            <a:endParaRPr lang="en-US" dirty="0"/>
          </a:p>
        </p:txBody>
      </p:sp>
    </p:spTree>
    <p:extLst>
      <p:ext uri="{BB962C8B-B14F-4D97-AF65-F5344CB8AC3E}">
        <p14:creationId xmlns:p14="http://schemas.microsoft.com/office/powerpoint/2010/main" val="1385014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6">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6">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6">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6">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6">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6">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uiExpand="1" build="p"/>
    </p:bld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189" y="2780247"/>
            <a:ext cx="8987622" cy="740193"/>
          </a:xfrm>
        </p:spPr>
        <p:txBody>
          <a:bodyPr/>
          <a:lstStyle/>
          <a:p>
            <a:pPr algn="ctr"/>
            <a:r>
              <a:rPr lang="en-US" b="1" dirty="0"/>
              <a:t>[ DRAM Background ]</a:t>
            </a:r>
          </a:p>
        </p:txBody>
      </p:sp>
    </p:spTree>
    <p:extLst>
      <p:ext uri="{BB962C8B-B14F-4D97-AF65-F5344CB8AC3E}">
        <p14:creationId xmlns:p14="http://schemas.microsoft.com/office/powerpoint/2010/main" val="1303365063"/>
      </p:ext>
    </p:extLst>
  </p:cSld>
  <p:clrMapOvr>
    <a:masterClrMapping/>
  </p:clrMapOvr>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DRAM Organization </a:t>
            </a:r>
          </a:p>
        </p:txBody>
      </p:sp>
      <p:pic>
        <p:nvPicPr>
          <p:cNvPr id="36" name="Picture 35">
            <a:extLst>
              <a:ext uri="{FF2B5EF4-FFF2-40B4-BE49-F238E27FC236}">
                <a16:creationId xmlns:a16="http://schemas.microsoft.com/office/drawing/2014/main" id="{A019BC59-82B0-3148-802C-596E30C820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9168" y="2069731"/>
            <a:ext cx="6779904" cy="2034909"/>
          </a:xfrm>
          <a:prstGeom prst="rect">
            <a:avLst/>
          </a:prstGeom>
        </p:spPr>
      </p:pic>
      <p:sp>
        <p:nvSpPr>
          <p:cNvPr id="4" name="Content Placeholder 2">
            <a:extLst>
              <a:ext uri="{FF2B5EF4-FFF2-40B4-BE49-F238E27FC236}">
                <a16:creationId xmlns:a16="http://schemas.microsoft.com/office/drawing/2014/main" id="{424BD1FE-17AB-BD47-AFF2-5E43625F22FF}"/>
              </a:ext>
            </a:extLst>
          </p:cNvPr>
          <p:cNvSpPr>
            <a:spLocks noGrp="1"/>
          </p:cNvSpPr>
          <p:nvPr>
            <p:ph idx="1"/>
          </p:nvPr>
        </p:nvSpPr>
        <p:spPr>
          <a:xfrm>
            <a:off x="75991" y="813916"/>
            <a:ext cx="8987622" cy="1106324"/>
          </a:xfrm>
        </p:spPr>
        <p:txBody>
          <a:bodyPr/>
          <a:lstStyle/>
          <a:p>
            <a:r>
              <a:rPr lang="en-US" dirty="0"/>
              <a:t>DRAM design has being optimized for </a:t>
            </a:r>
            <a:r>
              <a:rPr lang="en-US" dirty="0">
                <a:solidFill>
                  <a:srgbClr val="00B050"/>
                </a:solidFill>
              </a:rPr>
              <a:t>capacity and bandwidth </a:t>
            </a:r>
            <a:r>
              <a:rPr lang="en-US" dirty="0"/>
              <a:t>for years</a:t>
            </a:r>
          </a:p>
          <a:p>
            <a:endParaRPr lang="en-US" dirty="0"/>
          </a:p>
          <a:p>
            <a:endParaRPr lang="en-US" dirty="0"/>
          </a:p>
          <a:p>
            <a:endParaRPr lang="en-US" dirty="0"/>
          </a:p>
          <a:p>
            <a:endParaRPr lang="en-US" dirty="0"/>
          </a:p>
          <a:p>
            <a:r>
              <a:rPr lang="en-US" dirty="0"/>
              <a:t>Manufacturers are </a:t>
            </a:r>
            <a:r>
              <a:rPr lang="en-US" dirty="0">
                <a:solidFill>
                  <a:srgbClr val="0070C0"/>
                </a:solidFill>
              </a:rPr>
              <a:t>reluctant to make large changes</a:t>
            </a:r>
            <a:r>
              <a:rPr lang="en-US" dirty="0"/>
              <a:t> in DRAM</a:t>
            </a:r>
          </a:p>
          <a:p>
            <a:r>
              <a:rPr lang="en-US" dirty="0"/>
              <a:t>Small changes can add a lot of value </a:t>
            </a:r>
          </a:p>
        </p:txBody>
      </p:sp>
    </p:spTree>
    <p:extLst>
      <p:ext uri="{BB962C8B-B14F-4D97-AF65-F5344CB8AC3E}">
        <p14:creationId xmlns:p14="http://schemas.microsoft.com/office/powerpoint/2010/main" val="367749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DRAM </a:t>
            </a:r>
            <a:r>
              <a:rPr lang="en-US" b="1" dirty="0" err="1"/>
              <a:t>Precharge</a:t>
            </a:r>
            <a:endParaRPr lang="en-US" b="1" dirty="0"/>
          </a:p>
        </p:txBody>
      </p:sp>
      <p:sp>
        <p:nvSpPr>
          <p:cNvPr id="10" name="Content Placeholder 2">
            <a:extLst>
              <a:ext uri="{FF2B5EF4-FFF2-40B4-BE49-F238E27FC236}">
                <a16:creationId xmlns:a16="http://schemas.microsoft.com/office/drawing/2014/main" id="{1183483B-C644-5D4B-81EC-287BFC2E93DC}"/>
              </a:ext>
            </a:extLst>
          </p:cNvPr>
          <p:cNvSpPr>
            <a:spLocks noGrp="1"/>
          </p:cNvSpPr>
          <p:nvPr>
            <p:ph idx="1"/>
          </p:nvPr>
        </p:nvSpPr>
        <p:spPr>
          <a:xfrm>
            <a:off x="75990" y="1094104"/>
            <a:ext cx="5278330" cy="5318753"/>
          </a:xfrm>
        </p:spPr>
        <p:txBody>
          <a:bodyPr/>
          <a:lstStyle/>
          <a:p>
            <a:r>
              <a:rPr lang="en-US" sz="2800" dirty="0">
                <a:solidFill>
                  <a:srgbClr val="FF08FF"/>
                </a:solidFill>
              </a:rPr>
              <a:t>Goal: </a:t>
            </a:r>
            <a:r>
              <a:rPr lang="en-US" sz="2800" dirty="0"/>
              <a:t>Prepare the </a:t>
            </a:r>
            <a:r>
              <a:rPr lang="en-US" sz="2800" dirty="0" err="1"/>
              <a:t>bitline</a:t>
            </a:r>
            <a:r>
              <a:rPr lang="en-US" sz="2800" dirty="0"/>
              <a:t> for the next access</a:t>
            </a:r>
          </a:p>
          <a:p>
            <a:r>
              <a:rPr lang="en-US" sz="2800" dirty="0" err="1"/>
              <a:t>Precharge</a:t>
            </a:r>
            <a:r>
              <a:rPr lang="en-US" sz="2800" dirty="0"/>
              <a:t> logic is asserted</a:t>
            </a:r>
          </a:p>
          <a:p>
            <a:r>
              <a:rPr lang="en-US" sz="2800" dirty="0"/>
              <a:t>The </a:t>
            </a:r>
            <a:r>
              <a:rPr lang="en-US" sz="2800" dirty="0" err="1"/>
              <a:t>bitline</a:t>
            </a:r>
            <a:r>
              <a:rPr lang="en-US" sz="2800" dirty="0"/>
              <a:t> gets </a:t>
            </a:r>
            <a:r>
              <a:rPr lang="en-US" sz="2800" dirty="0" err="1"/>
              <a:t>precharged</a:t>
            </a:r>
            <a:r>
              <a:rPr lang="en-US" sz="2800" dirty="0"/>
              <a:t> to </a:t>
            </a:r>
            <a:r>
              <a:rPr lang="en-US" sz="2800" dirty="0" err="1"/>
              <a:t>Vdd</a:t>
            </a:r>
            <a:r>
              <a:rPr lang="en-US" sz="2800" dirty="0"/>
              <a:t>/2 = 0.5V</a:t>
            </a:r>
          </a:p>
          <a:p>
            <a:r>
              <a:rPr lang="en-US" sz="2800" dirty="0"/>
              <a:t>Notice that:</a:t>
            </a:r>
          </a:p>
          <a:p>
            <a:pPr lvl="1"/>
            <a:r>
              <a:rPr lang="en-US" sz="2000" dirty="0"/>
              <a:t>Content of the cell does not change (0 value in the figure)</a:t>
            </a:r>
          </a:p>
          <a:p>
            <a:pPr lvl="1"/>
            <a:r>
              <a:rPr lang="en-US" sz="2000" dirty="0"/>
              <a:t>The </a:t>
            </a:r>
            <a:r>
              <a:rPr lang="en-US" sz="2000" dirty="0" err="1"/>
              <a:t>wordline</a:t>
            </a:r>
            <a:r>
              <a:rPr lang="en-US" sz="2000" dirty="0"/>
              <a:t> is not asserted</a:t>
            </a:r>
          </a:p>
          <a:p>
            <a:pPr lvl="1"/>
            <a:r>
              <a:rPr lang="en-US" sz="2000" dirty="0"/>
              <a:t>The SA is not asserted</a:t>
            </a:r>
          </a:p>
          <a:p>
            <a:endParaRPr lang="en-US" dirty="0"/>
          </a:p>
          <a:p>
            <a:pPr lvl="1"/>
            <a:endParaRPr lang="en-US" dirty="0"/>
          </a:p>
        </p:txBody>
      </p:sp>
      <p:pic>
        <p:nvPicPr>
          <p:cNvPr id="6" name="Picture 5">
            <a:extLst>
              <a:ext uri="{FF2B5EF4-FFF2-40B4-BE49-F238E27FC236}">
                <a16:creationId xmlns:a16="http://schemas.microsoft.com/office/drawing/2014/main" id="{C0258CF9-8442-7C42-B042-F580B1FBC9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54111" y="1966518"/>
            <a:ext cx="3507009" cy="2924964"/>
          </a:xfrm>
          <a:prstGeom prst="rect">
            <a:avLst/>
          </a:prstGeom>
        </p:spPr>
      </p:pic>
      <p:sp>
        <p:nvSpPr>
          <p:cNvPr id="4" name="Oval 3">
            <a:extLst>
              <a:ext uri="{FF2B5EF4-FFF2-40B4-BE49-F238E27FC236}">
                <a16:creationId xmlns:a16="http://schemas.microsoft.com/office/drawing/2014/main" id="{E7198D58-5325-4346-BE3A-7BF97D7F1E6D}"/>
              </a:ext>
            </a:extLst>
          </p:cNvPr>
          <p:cNvSpPr/>
          <p:nvPr/>
        </p:nvSpPr>
        <p:spPr>
          <a:xfrm>
            <a:off x="10160" y="2042160"/>
            <a:ext cx="345440" cy="355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1</a:t>
            </a:r>
          </a:p>
        </p:txBody>
      </p:sp>
      <p:sp>
        <p:nvSpPr>
          <p:cNvPr id="8" name="Oval 7">
            <a:extLst>
              <a:ext uri="{FF2B5EF4-FFF2-40B4-BE49-F238E27FC236}">
                <a16:creationId xmlns:a16="http://schemas.microsoft.com/office/drawing/2014/main" id="{AB026D1B-40DC-ED49-B86C-E4402AA345AE}"/>
              </a:ext>
            </a:extLst>
          </p:cNvPr>
          <p:cNvSpPr/>
          <p:nvPr/>
        </p:nvSpPr>
        <p:spPr>
          <a:xfrm>
            <a:off x="5852160" y="3667760"/>
            <a:ext cx="345440" cy="355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1</a:t>
            </a:r>
          </a:p>
        </p:txBody>
      </p:sp>
      <p:sp>
        <p:nvSpPr>
          <p:cNvPr id="9" name="Oval 8">
            <a:extLst>
              <a:ext uri="{FF2B5EF4-FFF2-40B4-BE49-F238E27FC236}">
                <a16:creationId xmlns:a16="http://schemas.microsoft.com/office/drawing/2014/main" id="{2C7B941D-6A8F-C346-8D61-73E9218BC5B3}"/>
              </a:ext>
            </a:extLst>
          </p:cNvPr>
          <p:cNvSpPr/>
          <p:nvPr/>
        </p:nvSpPr>
        <p:spPr>
          <a:xfrm>
            <a:off x="-3481" y="2500148"/>
            <a:ext cx="345440" cy="355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2</a:t>
            </a:r>
          </a:p>
        </p:txBody>
      </p:sp>
      <p:sp>
        <p:nvSpPr>
          <p:cNvPr id="11" name="Oval 10">
            <a:extLst>
              <a:ext uri="{FF2B5EF4-FFF2-40B4-BE49-F238E27FC236}">
                <a16:creationId xmlns:a16="http://schemas.microsoft.com/office/drawing/2014/main" id="{33875ECD-CFCA-EE49-81A9-15D916C38EBF}"/>
              </a:ext>
            </a:extLst>
          </p:cNvPr>
          <p:cNvSpPr/>
          <p:nvPr/>
        </p:nvSpPr>
        <p:spPr>
          <a:xfrm>
            <a:off x="6437959" y="1788718"/>
            <a:ext cx="345440" cy="355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2</a:t>
            </a:r>
          </a:p>
        </p:txBody>
      </p:sp>
      <p:sp>
        <p:nvSpPr>
          <p:cNvPr id="5" name="Rounded Rectangle 4">
            <a:extLst>
              <a:ext uri="{FF2B5EF4-FFF2-40B4-BE49-F238E27FC236}">
                <a16:creationId xmlns:a16="http://schemas.microsoft.com/office/drawing/2014/main" id="{1E309484-E444-FD4E-8CF7-65638C33F913}"/>
              </a:ext>
            </a:extLst>
          </p:cNvPr>
          <p:cNvSpPr/>
          <p:nvPr/>
        </p:nvSpPr>
        <p:spPr>
          <a:xfrm>
            <a:off x="5454111" y="1721480"/>
            <a:ext cx="1749329" cy="3170002"/>
          </a:xfrm>
          <a:prstGeom prst="round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2717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xEl>
                                              <p:pRg st="1" end="1"/>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xEl>
                                              <p:pRg st="2" end="2"/>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xEl>
                                              <p:pRg st="3" end="3"/>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0">
                                            <p:txEl>
                                              <p:pRg st="4" end="4"/>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0">
                                            <p:txEl>
                                              <p:pRg st="5" end="5"/>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0">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uiExpand="1" build="p"/>
      <p:bldP spid="4" grpId="0" animBg="1"/>
      <p:bldP spid="8" grpId="0" animBg="1"/>
      <p:bldP spid="9" grpId="0" animBg="1"/>
      <p:bldP spid="11" grpId="0" animBg="1"/>
      <p:bldP spid="5" grpId="0" animBg="1"/>
    </p:bld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DRAM Activation</a:t>
            </a:r>
          </a:p>
        </p:txBody>
      </p:sp>
      <p:pic>
        <p:nvPicPr>
          <p:cNvPr id="29" name="Picture 28">
            <a:extLst>
              <a:ext uri="{FF2B5EF4-FFF2-40B4-BE49-F238E27FC236}">
                <a16:creationId xmlns:a16="http://schemas.microsoft.com/office/drawing/2014/main" id="{B4F789E0-9BB6-2F48-A2BD-0E162EECB2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36309" y="2572712"/>
            <a:ext cx="3933371" cy="3280564"/>
          </a:xfrm>
          <a:prstGeom prst="rect">
            <a:avLst/>
          </a:prstGeom>
        </p:spPr>
      </p:pic>
      <p:sp>
        <p:nvSpPr>
          <p:cNvPr id="92" name="Content Placeholder 2">
            <a:extLst>
              <a:ext uri="{FF2B5EF4-FFF2-40B4-BE49-F238E27FC236}">
                <a16:creationId xmlns:a16="http://schemas.microsoft.com/office/drawing/2014/main" id="{CDBF2713-2AEF-3B42-9B9E-CACCFB4554DE}"/>
              </a:ext>
            </a:extLst>
          </p:cNvPr>
          <p:cNvSpPr>
            <a:spLocks noGrp="1"/>
          </p:cNvSpPr>
          <p:nvPr>
            <p:ph idx="1"/>
          </p:nvPr>
        </p:nvSpPr>
        <p:spPr>
          <a:xfrm>
            <a:off x="75990" y="1094104"/>
            <a:ext cx="5093221" cy="5347335"/>
          </a:xfrm>
        </p:spPr>
        <p:txBody>
          <a:bodyPr/>
          <a:lstStyle/>
          <a:p>
            <a:r>
              <a:rPr lang="en-US" sz="2800" dirty="0">
                <a:solidFill>
                  <a:srgbClr val="FF08FF"/>
                </a:solidFill>
              </a:rPr>
              <a:t>Goal: </a:t>
            </a:r>
            <a:r>
              <a:rPr lang="en-US" sz="2800" dirty="0"/>
              <a:t>Sense and Amplify the content of a DRAM cell</a:t>
            </a:r>
          </a:p>
          <a:p>
            <a:r>
              <a:rPr lang="en-US" sz="2800" dirty="0"/>
              <a:t>Initial state (</a:t>
            </a:r>
            <a:r>
              <a:rPr lang="en-US" sz="2800" dirty="0" err="1"/>
              <a:t>precharged</a:t>
            </a:r>
            <a:r>
              <a:rPr lang="en-US" sz="2800" dirty="0"/>
              <a:t> </a:t>
            </a:r>
            <a:r>
              <a:rPr lang="en-US" sz="2800" dirty="0" err="1"/>
              <a:t>bitline</a:t>
            </a:r>
            <a:r>
              <a:rPr lang="en-US" sz="2800" dirty="0"/>
              <a:t>)</a:t>
            </a:r>
          </a:p>
          <a:p>
            <a:r>
              <a:rPr lang="en-US" sz="2800" dirty="0"/>
              <a:t>Charge Sharing: the access transistor (</a:t>
            </a:r>
            <a:r>
              <a:rPr lang="en-US" sz="2800" dirty="0" err="1"/>
              <a:t>wordline</a:t>
            </a:r>
            <a:r>
              <a:rPr lang="en-US" sz="2800" dirty="0"/>
              <a:t>) is asserted</a:t>
            </a:r>
          </a:p>
          <a:p>
            <a:r>
              <a:rPr lang="en-US" sz="2800" dirty="0"/>
              <a:t>Sensing phase</a:t>
            </a:r>
          </a:p>
          <a:p>
            <a:r>
              <a:rPr lang="en-US" sz="2800" dirty="0"/>
              <a:t>The SA is asserted and the content of the cell is restored</a:t>
            </a:r>
          </a:p>
          <a:p>
            <a:endParaRPr lang="en-US" sz="2800" dirty="0"/>
          </a:p>
          <a:p>
            <a:endParaRPr lang="en-US" sz="2800" dirty="0"/>
          </a:p>
          <a:p>
            <a:pPr marL="0" indent="0">
              <a:buNone/>
            </a:pPr>
            <a:endParaRPr lang="en-US" dirty="0"/>
          </a:p>
          <a:p>
            <a:pPr lvl="1"/>
            <a:endParaRPr lang="en-US" dirty="0"/>
          </a:p>
        </p:txBody>
      </p:sp>
      <p:sp>
        <p:nvSpPr>
          <p:cNvPr id="5" name="Oval 4">
            <a:extLst>
              <a:ext uri="{FF2B5EF4-FFF2-40B4-BE49-F238E27FC236}">
                <a16:creationId xmlns:a16="http://schemas.microsoft.com/office/drawing/2014/main" id="{D0C0AFEC-738A-5042-BBCD-6C31305FC7ED}"/>
              </a:ext>
            </a:extLst>
          </p:cNvPr>
          <p:cNvSpPr/>
          <p:nvPr/>
        </p:nvSpPr>
        <p:spPr>
          <a:xfrm>
            <a:off x="10160" y="2938852"/>
            <a:ext cx="345440" cy="355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1</a:t>
            </a:r>
          </a:p>
        </p:txBody>
      </p:sp>
      <p:sp>
        <p:nvSpPr>
          <p:cNvPr id="6" name="Rounded Rectangle 5">
            <a:extLst>
              <a:ext uri="{FF2B5EF4-FFF2-40B4-BE49-F238E27FC236}">
                <a16:creationId xmlns:a16="http://schemas.microsoft.com/office/drawing/2014/main" id="{FCDECA09-2267-FE47-80E8-9A03A4AD028B}"/>
              </a:ext>
            </a:extLst>
          </p:cNvPr>
          <p:cNvSpPr/>
          <p:nvPr/>
        </p:nvSpPr>
        <p:spPr>
          <a:xfrm>
            <a:off x="6449791" y="2486026"/>
            <a:ext cx="2419889" cy="3367250"/>
          </a:xfrm>
          <a:prstGeom prst="round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Oval 6">
            <a:extLst>
              <a:ext uri="{FF2B5EF4-FFF2-40B4-BE49-F238E27FC236}">
                <a16:creationId xmlns:a16="http://schemas.microsoft.com/office/drawing/2014/main" id="{DC1419B2-B44C-5B43-B2DE-78C32C477517}"/>
              </a:ext>
            </a:extLst>
          </p:cNvPr>
          <p:cNvSpPr/>
          <p:nvPr/>
        </p:nvSpPr>
        <p:spPr>
          <a:xfrm>
            <a:off x="6654800" y="3857394"/>
            <a:ext cx="345440" cy="355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1</a:t>
            </a:r>
          </a:p>
        </p:txBody>
      </p:sp>
      <p:sp>
        <p:nvSpPr>
          <p:cNvPr id="8" name="Oval 7">
            <a:extLst>
              <a:ext uri="{FF2B5EF4-FFF2-40B4-BE49-F238E27FC236}">
                <a16:creationId xmlns:a16="http://schemas.microsoft.com/office/drawing/2014/main" id="{91502106-429D-F74B-B531-BE517A64C3D5}"/>
              </a:ext>
            </a:extLst>
          </p:cNvPr>
          <p:cNvSpPr/>
          <p:nvPr/>
        </p:nvSpPr>
        <p:spPr>
          <a:xfrm>
            <a:off x="10160" y="4218862"/>
            <a:ext cx="345440" cy="355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2</a:t>
            </a:r>
          </a:p>
        </p:txBody>
      </p:sp>
      <p:sp>
        <p:nvSpPr>
          <p:cNvPr id="9" name="Oval 8">
            <a:extLst>
              <a:ext uri="{FF2B5EF4-FFF2-40B4-BE49-F238E27FC236}">
                <a16:creationId xmlns:a16="http://schemas.microsoft.com/office/drawing/2014/main" id="{27783BBB-6D7C-B940-A24A-5CEFBC8F32AF}"/>
              </a:ext>
            </a:extLst>
          </p:cNvPr>
          <p:cNvSpPr/>
          <p:nvPr/>
        </p:nvSpPr>
        <p:spPr>
          <a:xfrm>
            <a:off x="7000240" y="2551834"/>
            <a:ext cx="345440" cy="355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2</a:t>
            </a:r>
          </a:p>
        </p:txBody>
      </p:sp>
      <p:sp>
        <p:nvSpPr>
          <p:cNvPr id="10" name="Oval 9">
            <a:extLst>
              <a:ext uri="{FF2B5EF4-FFF2-40B4-BE49-F238E27FC236}">
                <a16:creationId xmlns:a16="http://schemas.microsoft.com/office/drawing/2014/main" id="{7099FC82-5F21-074D-A861-EAD8D4E41BAA}"/>
              </a:ext>
            </a:extLst>
          </p:cNvPr>
          <p:cNvSpPr/>
          <p:nvPr/>
        </p:nvSpPr>
        <p:spPr>
          <a:xfrm>
            <a:off x="20320" y="4695826"/>
            <a:ext cx="345440" cy="355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3</a:t>
            </a:r>
          </a:p>
        </p:txBody>
      </p:sp>
      <p:sp>
        <p:nvSpPr>
          <p:cNvPr id="11" name="Oval 10">
            <a:extLst>
              <a:ext uri="{FF2B5EF4-FFF2-40B4-BE49-F238E27FC236}">
                <a16:creationId xmlns:a16="http://schemas.microsoft.com/office/drawing/2014/main" id="{5075EF4F-73B6-364A-A18B-C4087B4E5652}"/>
              </a:ext>
            </a:extLst>
          </p:cNvPr>
          <p:cNvSpPr/>
          <p:nvPr/>
        </p:nvSpPr>
        <p:spPr>
          <a:xfrm>
            <a:off x="7253820" y="4695826"/>
            <a:ext cx="345440" cy="355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3</a:t>
            </a:r>
          </a:p>
        </p:txBody>
      </p:sp>
      <p:sp>
        <p:nvSpPr>
          <p:cNvPr id="22" name="Oval 21">
            <a:extLst>
              <a:ext uri="{FF2B5EF4-FFF2-40B4-BE49-F238E27FC236}">
                <a16:creationId xmlns:a16="http://schemas.microsoft.com/office/drawing/2014/main" id="{05F4AE56-6473-FF45-BA48-B20D2463D6A4}"/>
              </a:ext>
            </a:extLst>
          </p:cNvPr>
          <p:cNvSpPr/>
          <p:nvPr/>
        </p:nvSpPr>
        <p:spPr>
          <a:xfrm>
            <a:off x="10160" y="2046326"/>
            <a:ext cx="345440" cy="355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0</a:t>
            </a:r>
          </a:p>
        </p:txBody>
      </p:sp>
      <p:grpSp>
        <p:nvGrpSpPr>
          <p:cNvPr id="20" name="Group 19">
            <a:extLst>
              <a:ext uri="{FF2B5EF4-FFF2-40B4-BE49-F238E27FC236}">
                <a16:creationId xmlns:a16="http://schemas.microsoft.com/office/drawing/2014/main" id="{D42C140B-A776-074E-84E2-110F59764B82}"/>
              </a:ext>
            </a:extLst>
          </p:cNvPr>
          <p:cNvGrpSpPr/>
          <p:nvPr/>
        </p:nvGrpSpPr>
        <p:grpSpPr>
          <a:xfrm>
            <a:off x="6564635" y="73723"/>
            <a:ext cx="1778000" cy="2159000"/>
            <a:chOff x="4688523" y="25958"/>
            <a:chExt cx="1778000" cy="2159000"/>
          </a:xfrm>
        </p:grpSpPr>
        <p:pic>
          <p:nvPicPr>
            <p:cNvPr id="4" name="Picture 3">
              <a:extLst>
                <a:ext uri="{FF2B5EF4-FFF2-40B4-BE49-F238E27FC236}">
                  <a16:creationId xmlns:a16="http://schemas.microsoft.com/office/drawing/2014/main" id="{DE45DD19-FBA2-F94E-970E-48EEE94BE1B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88523" y="25958"/>
              <a:ext cx="1778000" cy="2159000"/>
            </a:xfrm>
            <a:prstGeom prst="rect">
              <a:avLst/>
            </a:prstGeom>
          </p:spPr>
        </p:pic>
        <p:sp>
          <p:nvSpPr>
            <p:cNvPr id="23" name="Oval 22">
              <a:extLst>
                <a:ext uri="{FF2B5EF4-FFF2-40B4-BE49-F238E27FC236}">
                  <a16:creationId xmlns:a16="http://schemas.microsoft.com/office/drawing/2014/main" id="{50128E3A-E7C4-1742-B207-B49A6555A570}"/>
                </a:ext>
              </a:extLst>
            </p:cNvPr>
            <p:cNvSpPr/>
            <p:nvPr/>
          </p:nvSpPr>
          <p:spPr>
            <a:xfrm>
              <a:off x="5766702" y="1209242"/>
              <a:ext cx="345440" cy="355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0</a:t>
              </a:r>
            </a:p>
          </p:txBody>
        </p:sp>
      </p:grpSp>
      <p:grpSp>
        <p:nvGrpSpPr>
          <p:cNvPr id="21" name="Group 20">
            <a:extLst>
              <a:ext uri="{FF2B5EF4-FFF2-40B4-BE49-F238E27FC236}">
                <a16:creationId xmlns:a16="http://schemas.microsoft.com/office/drawing/2014/main" id="{94A3C38E-7E40-6A4E-A21F-9B1BAB9CFA49}"/>
              </a:ext>
            </a:extLst>
          </p:cNvPr>
          <p:cNvGrpSpPr/>
          <p:nvPr/>
        </p:nvGrpSpPr>
        <p:grpSpPr>
          <a:xfrm>
            <a:off x="6609085" y="176050"/>
            <a:ext cx="1689100" cy="2006600"/>
            <a:chOff x="5748020" y="176050"/>
            <a:chExt cx="1689100" cy="2006600"/>
          </a:xfrm>
        </p:grpSpPr>
        <p:pic>
          <p:nvPicPr>
            <p:cNvPr id="15" name="Picture 14">
              <a:extLst>
                <a:ext uri="{FF2B5EF4-FFF2-40B4-BE49-F238E27FC236}">
                  <a16:creationId xmlns:a16="http://schemas.microsoft.com/office/drawing/2014/main" id="{D28E118E-B0DF-EA42-8769-79E47FF5FF7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48020" y="176050"/>
              <a:ext cx="1689100" cy="2006600"/>
            </a:xfrm>
            <a:prstGeom prst="rect">
              <a:avLst/>
            </a:prstGeom>
          </p:spPr>
        </p:pic>
        <p:sp>
          <p:nvSpPr>
            <p:cNvPr id="25" name="Oval 24">
              <a:extLst>
                <a:ext uri="{FF2B5EF4-FFF2-40B4-BE49-F238E27FC236}">
                  <a16:creationId xmlns:a16="http://schemas.microsoft.com/office/drawing/2014/main" id="{8F6DB2BA-8408-1349-AD63-EE0A82231276}"/>
                </a:ext>
              </a:extLst>
            </p:cNvPr>
            <p:cNvSpPr/>
            <p:nvPr/>
          </p:nvSpPr>
          <p:spPr>
            <a:xfrm>
              <a:off x="6746240" y="1159030"/>
              <a:ext cx="345440" cy="355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1</a:t>
              </a:r>
            </a:p>
          </p:txBody>
        </p:sp>
      </p:grpSp>
      <p:grpSp>
        <p:nvGrpSpPr>
          <p:cNvPr id="24" name="Group 23">
            <a:extLst>
              <a:ext uri="{FF2B5EF4-FFF2-40B4-BE49-F238E27FC236}">
                <a16:creationId xmlns:a16="http://schemas.microsoft.com/office/drawing/2014/main" id="{AE64B58D-8451-9C4F-B4F8-7CDF68B376E5}"/>
              </a:ext>
            </a:extLst>
          </p:cNvPr>
          <p:cNvGrpSpPr/>
          <p:nvPr/>
        </p:nvGrpSpPr>
        <p:grpSpPr>
          <a:xfrm>
            <a:off x="6609085" y="148878"/>
            <a:ext cx="1676400" cy="2032000"/>
            <a:chOff x="6541231" y="124662"/>
            <a:chExt cx="1676400" cy="2032000"/>
          </a:xfrm>
        </p:grpSpPr>
        <p:pic>
          <p:nvPicPr>
            <p:cNvPr id="17" name="Picture 16">
              <a:extLst>
                <a:ext uri="{FF2B5EF4-FFF2-40B4-BE49-F238E27FC236}">
                  <a16:creationId xmlns:a16="http://schemas.microsoft.com/office/drawing/2014/main" id="{641D6598-D75E-C142-87F2-9999CC09A74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41231" y="124662"/>
              <a:ext cx="1676400" cy="2032000"/>
            </a:xfrm>
            <a:prstGeom prst="rect">
              <a:avLst/>
            </a:prstGeom>
          </p:spPr>
        </p:pic>
        <p:sp>
          <p:nvSpPr>
            <p:cNvPr id="27" name="Oval 26">
              <a:extLst>
                <a:ext uri="{FF2B5EF4-FFF2-40B4-BE49-F238E27FC236}">
                  <a16:creationId xmlns:a16="http://schemas.microsoft.com/office/drawing/2014/main" id="{48C2EE5B-BF2A-6049-A605-563274011DFC}"/>
                </a:ext>
              </a:extLst>
            </p:cNvPr>
            <p:cNvSpPr/>
            <p:nvPr/>
          </p:nvSpPr>
          <p:spPr>
            <a:xfrm>
              <a:off x="7517980" y="1129689"/>
              <a:ext cx="345440" cy="355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2</a:t>
              </a:r>
            </a:p>
          </p:txBody>
        </p:sp>
      </p:grpSp>
      <p:grpSp>
        <p:nvGrpSpPr>
          <p:cNvPr id="26" name="Group 25">
            <a:extLst>
              <a:ext uri="{FF2B5EF4-FFF2-40B4-BE49-F238E27FC236}">
                <a16:creationId xmlns:a16="http://schemas.microsoft.com/office/drawing/2014/main" id="{5951BEA4-429F-FC4F-BCEA-78B27A435DCE}"/>
              </a:ext>
            </a:extLst>
          </p:cNvPr>
          <p:cNvGrpSpPr/>
          <p:nvPr/>
        </p:nvGrpSpPr>
        <p:grpSpPr>
          <a:xfrm>
            <a:off x="6654805" y="125977"/>
            <a:ext cx="1600200" cy="2006600"/>
            <a:chOff x="6383020" y="39726"/>
            <a:chExt cx="1600200" cy="2006600"/>
          </a:xfrm>
        </p:grpSpPr>
        <p:pic>
          <p:nvPicPr>
            <p:cNvPr id="19" name="Picture 18">
              <a:extLst>
                <a:ext uri="{FF2B5EF4-FFF2-40B4-BE49-F238E27FC236}">
                  <a16:creationId xmlns:a16="http://schemas.microsoft.com/office/drawing/2014/main" id="{1770F28E-B8F2-594B-A46A-8A4C672470C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383020" y="39726"/>
              <a:ext cx="1600200" cy="2006600"/>
            </a:xfrm>
            <a:prstGeom prst="rect">
              <a:avLst/>
            </a:prstGeom>
          </p:spPr>
        </p:pic>
        <p:sp>
          <p:nvSpPr>
            <p:cNvPr id="30" name="Oval 29">
              <a:extLst>
                <a:ext uri="{FF2B5EF4-FFF2-40B4-BE49-F238E27FC236}">
                  <a16:creationId xmlns:a16="http://schemas.microsoft.com/office/drawing/2014/main" id="{0FF84FF4-E8BD-AC40-92EF-C9244785F6C4}"/>
                </a:ext>
              </a:extLst>
            </p:cNvPr>
            <p:cNvSpPr/>
            <p:nvPr/>
          </p:nvSpPr>
          <p:spPr>
            <a:xfrm>
              <a:off x="7264400" y="1022575"/>
              <a:ext cx="345440" cy="355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3</a:t>
              </a:r>
            </a:p>
          </p:txBody>
        </p:sp>
      </p:grpSp>
    </p:spTree>
    <p:extLst>
      <p:ext uri="{BB962C8B-B14F-4D97-AF65-F5344CB8AC3E}">
        <p14:creationId xmlns:p14="http://schemas.microsoft.com/office/powerpoint/2010/main" val="2339574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2">
                                            <p:txEl>
                                              <p:pRg st="1" end="1"/>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2">
                                            <p:txEl>
                                              <p:pRg st="2" end="2"/>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92">
                                            <p:txEl>
                                              <p:pRg st="3" end="3"/>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8"/>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92">
                                            <p:txEl>
                                              <p:pRg st="4" end="4"/>
                                            </p:txEl>
                                          </p:spTgt>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0"/>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6"/>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uiExpand="1" build="p"/>
      <p:bldP spid="5" grpId="0" animBg="1"/>
      <p:bldP spid="6" grpId="0" animBg="1"/>
      <p:bldP spid="7" grpId="0" animBg="1"/>
      <p:bldP spid="8" grpId="0" animBg="1"/>
      <p:bldP spid="9" grpId="0" animBg="1"/>
      <p:bldP spid="10" grpId="0" animBg="1"/>
      <p:bldP spid="11" grpId="0" animBg="1"/>
      <p:bldP spid="22" grpId="0" animBg="1"/>
    </p:bld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189" y="2780247"/>
            <a:ext cx="8987622" cy="740193"/>
          </a:xfrm>
        </p:spPr>
        <p:txBody>
          <a:bodyPr/>
          <a:lstStyle/>
          <a:p>
            <a:pPr algn="ctr"/>
            <a:r>
              <a:rPr lang="en-US" b="1" dirty="0"/>
              <a:t>[ </a:t>
            </a:r>
            <a:r>
              <a:rPr lang="en-US" b="1" dirty="0" err="1"/>
              <a:t>Dataplant</a:t>
            </a:r>
            <a:r>
              <a:rPr lang="en-US" b="1" dirty="0"/>
              <a:t> Implementations]</a:t>
            </a:r>
          </a:p>
        </p:txBody>
      </p:sp>
    </p:spTree>
    <p:extLst>
      <p:ext uri="{BB962C8B-B14F-4D97-AF65-F5344CB8AC3E}">
        <p14:creationId xmlns:p14="http://schemas.microsoft.com/office/powerpoint/2010/main" val="3797890668"/>
      </p:ext>
    </p:extLst>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a:t>US-</a:t>
            </a:r>
            <a:r>
              <a:rPr lang="en-US" sz="4000" b="1" dirty="0" err="1"/>
              <a:t>Dataplant</a:t>
            </a:r>
            <a:endParaRPr lang="en-US" sz="4000" b="1" dirty="0"/>
          </a:p>
        </p:txBody>
      </p:sp>
      <p:sp>
        <p:nvSpPr>
          <p:cNvPr id="6" name="Content Placeholder 2">
            <a:extLst>
              <a:ext uri="{FF2B5EF4-FFF2-40B4-BE49-F238E27FC236}">
                <a16:creationId xmlns:a16="http://schemas.microsoft.com/office/drawing/2014/main" id="{92AE9968-4748-754D-BFF4-FDD8BC1F3041}"/>
              </a:ext>
            </a:extLst>
          </p:cNvPr>
          <p:cNvSpPr>
            <a:spLocks noGrp="1"/>
          </p:cNvSpPr>
          <p:nvPr>
            <p:ph idx="1"/>
          </p:nvPr>
        </p:nvSpPr>
        <p:spPr>
          <a:xfrm>
            <a:off x="75991" y="1624127"/>
            <a:ext cx="5133334" cy="5361776"/>
          </a:xfrm>
        </p:spPr>
        <p:txBody>
          <a:bodyPr/>
          <a:lstStyle/>
          <a:p>
            <a:r>
              <a:rPr lang="en-US" sz="2400" dirty="0"/>
              <a:t>Assert the SA</a:t>
            </a:r>
          </a:p>
          <a:p>
            <a:r>
              <a:rPr lang="en-US" sz="2400" dirty="0"/>
              <a:t>The </a:t>
            </a:r>
            <a:r>
              <a:rPr lang="en-US" sz="2400" dirty="0" err="1"/>
              <a:t>bitline</a:t>
            </a:r>
            <a:r>
              <a:rPr lang="en-US" sz="2400" dirty="0"/>
              <a:t> is biased towards a value that depends on process variation</a:t>
            </a:r>
          </a:p>
          <a:p>
            <a:r>
              <a:rPr lang="en-US" sz="2400" dirty="0"/>
              <a:t>Assert the access transistor (</a:t>
            </a:r>
            <a:r>
              <a:rPr lang="en-US" sz="2400" dirty="0" err="1"/>
              <a:t>wordline</a:t>
            </a:r>
            <a:r>
              <a:rPr lang="en-US" sz="2400" dirty="0"/>
              <a:t>) - optional</a:t>
            </a:r>
          </a:p>
          <a:p>
            <a:r>
              <a:rPr lang="en-US" sz="2400" dirty="0"/>
              <a:t>The content of the cell is destroyed - - optional</a:t>
            </a:r>
          </a:p>
          <a:p>
            <a:r>
              <a:rPr lang="en-US" sz="2400" dirty="0"/>
              <a:t>The generated value depends on process variation</a:t>
            </a:r>
          </a:p>
          <a:p>
            <a:r>
              <a:rPr lang="en-US" sz="2400" dirty="0"/>
              <a:t>Value generated in the SA (it does not require a cell to generate a value)</a:t>
            </a:r>
          </a:p>
          <a:p>
            <a:pPr marL="0" indent="0">
              <a:buNone/>
            </a:pPr>
            <a:endParaRPr lang="en-US" dirty="0"/>
          </a:p>
          <a:p>
            <a:pPr lvl="1"/>
            <a:endParaRPr lang="en-US" dirty="0"/>
          </a:p>
        </p:txBody>
      </p:sp>
      <p:pic>
        <p:nvPicPr>
          <p:cNvPr id="8" name="Picture 7">
            <a:extLst>
              <a:ext uri="{FF2B5EF4-FFF2-40B4-BE49-F238E27FC236}">
                <a16:creationId xmlns:a16="http://schemas.microsoft.com/office/drawing/2014/main" id="{1B0F455D-AD5C-4F46-B5A9-1ACD4E760C9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53461" y="2508167"/>
            <a:ext cx="4110152" cy="3480588"/>
          </a:xfrm>
          <a:prstGeom prst="rect">
            <a:avLst/>
          </a:prstGeom>
        </p:spPr>
      </p:pic>
      <p:sp>
        <p:nvSpPr>
          <p:cNvPr id="9" name="Oval 8">
            <a:extLst>
              <a:ext uri="{FF2B5EF4-FFF2-40B4-BE49-F238E27FC236}">
                <a16:creationId xmlns:a16="http://schemas.microsoft.com/office/drawing/2014/main" id="{2556D8AD-0162-5045-A5EE-838BC37D2F36}"/>
              </a:ext>
            </a:extLst>
          </p:cNvPr>
          <p:cNvSpPr/>
          <p:nvPr/>
        </p:nvSpPr>
        <p:spPr>
          <a:xfrm>
            <a:off x="20318" y="1648672"/>
            <a:ext cx="345440" cy="355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1</a:t>
            </a:r>
          </a:p>
        </p:txBody>
      </p:sp>
      <p:sp>
        <p:nvSpPr>
          <p:cNvPr id="10" name="Oval 9">
            <a:extLst>
              <a:ext uri="{FF2B5EF4-FFF2-40B4-BE49-F238E27FC236}">
                <a16:creationId xmlns:a16="http://schemas.microsoft.com/office/drawing/2014/main" id="{8C3F5F6D-9E75-064F-B31F-43BE2C510377}"/>
              </a:ext>
            </a:extLst>
          </p:cNvPr>
          <p:cNvSpPr/>
          <p:nvPr/>
        </p:nvSpPr>
        <p:spPr>
          <a:xfrm>
            <a:off x="6927257" y="5063505"/>
            <a:ext cx="345440" cy="355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1</a:t>
            </a:r>
          </a:p>
        </p:txBody>
      </p:sp>
      <p:sp>
        <p:nvSpPr>
          <p:cNvPr id="11" name="Oval 10">
            <a:extLst>
              <a:ext uri="{FF2B5EF4-FFF2-40B4-BE49-F238E27FC236}">
                <a16:creationId xmlns:a16="http://schemas.microsoft.com/office/drawing/2014/main" id="{E6CE2AE1-110A-6A47-9671-E6D96F9BCBEE}"/>
              </a:ext>
            </a:extLst>
          </p:cNvPr>
          <p:cNvSpPr/>
          <p:nvPr/>
        </p:nvSpPr>
        <p:spPr>
          <a:xfrm>
            <a:off x="20318" y="2120614"/>
            <a:ext cx="345440" cy="355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2</a:t>
            </a:r>
          </a:p>
        </p:txBody>
      </p:sp>
      <p:sp>
        <p:nvSpPr>
          <p:cNvPr id="12" name="Oval 11">
            <a:extLst>
              <a:ext uri="{FF2B5EF4-FFF2-40B4-BE49-F238E27FC236}">
                <a16:creationId xmlns:a16="http://schemas.microsoft.com/office/drawing/2014/main" id="{AF83B64C-A62D-8646-8B38-64CC2A31C258}"/>
              </a:ext>
            </a:extLst>
          </p:cNvPr>
          <p:cNvSpPr/>
          <p:nvPr/>
        </p:nvSpPr>
        <p:spPr>
          <a:xfrm>
            <a:off x="7175967" y="2544339"/>
            <a:ext cx="345440" cy="355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2</a:t>
            </a:r>
          </a:p>
        </p:txBody>
      </p:sp>
      <p:sp>
        <p:nvSpPr>
          <p:cNvPr id="13" name="Oval 12">
            <a:extLst>
              <a:ext uri="{FF2B5EF4-FFF2-40B4-BE49-F238E27FC236}">
                <a16:creationId xmlns:a16="http://schemas.microsoft.com/office/drawing/2014/main" id="{188D79F5-6FD3-9343-9351-CE9993F337B9}"/>
              </a:ext>
            </a:extLst>
          </p:cNvPr>
          <p:cNvSpPr/>
          <p:nvPr/>
        </p:nvSpPr>
        <p:spPr>
          <a:xfrm>
            <a:off x="20318" y="2887175"/>
            <a:ext cx="345440" cy="355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3</a:t>
            </a:r>
          </a:p>
        </p:txBody>
      </p:sp>
      <p:sp>
        <p:nvSpPr>
          <p:cNvPr id="14" name="Oval 13">
            <a:extLst>
              <a:ext uri="{FF2B5EF4-FFF2-40B4-BE49-F238E27FC236}">
                <a16:creationId xmlns:a16="http://schemas.microsoft.com/office/drawing/2014/main" id="{7EC6FEC9-B4D8-D64A-A95E-0818A279345A}"/>
              </a:ext>
            </a:extLst>
          </p:cNvPr>
          <p:cNvSpPr/>
          <p:nvPr/>
        </p:nvSpPr>
        <p:spPr>
          <a:xfrm>
            <a:off x="7175967" y="3803922"/>
            <a:ext cx="345440" cy="355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3</a:t>
            </a:r>
          </a:p>
        </p:txBody>
      </p:sp>
      <p:sp>
        <p:nvSpPr>
          <p:cNvPr id="15" name="Oval 14">
            <a:extLst>
              <a:ext uri="{FF2B5EF4-FFF2-40B4-BE49-F238E27FC236}">
                <a16:creationId xmlns:a16="http://schemas.microsoft.com/office/drawing/2014/main" id="{3AC5801A-E30F-2D42-877A-63F273A66418}"/>
              </a:ext>
            </a:extLst>
          </p:cNvPr>
          <p:cNvSpPr/>
          <p:nvPr/>
        </p:nvSpPr>
        <p:spPr>
          <a:xfrm>
            <a:off x="40638" y="3679741"/>
            <a:ext cx="345440" cy="355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4</a:t>
            </a:r>
          </a:p>
        </p:txBody>
      </p:sp>
      <p:sp>
        <p:nvSpPr>
          <p:cNvPr id="16" name="Oval 15">
            <a:extLst>
              <a:ext uri="{FF2B5EF4-FFF2-40B4-BE49-F238E27FC236}">
                <a16:creationId xmlns:a16="http://schemas.microsoft.com/office/drawing/2014/main" id="{1E9D2C83-652B-384E-9DF4-35D11F9182EC}"/>
              </a:ext>
            </a:extLst>
          </p:cNvPr>
          <p:cNvSpPr/>
          <p:nvPr/>
        </p:nvSpPr>
        <p:spPr>
          <a:xfrm>
            <a:off x="7272697" y="3190257"/>
            <a:ext cx="345440" cy="355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4</a:t>
            </a:r>
          </a:p>
        </p:txBody>
      </p:sp>
      <p:sp>
        <p:nvSpPr>
          <p:cNvPr id="17" name="Rectangle 16">
            <a:extLst>
              <a:ext uri="{FF2B5EF4-FFF2-40B4-BE49-F238E27FC236}">
                <a16:creationId xmlns:a16="http://schemas.microsoft.com/office/drawing/2014/main" id="{1FCC4CF7-5445-FF43-9FED-689523648A04}"/>
              </a:ext>
            </a:extLst>
          </p:cNvPr>
          <p:cNvSpPr/>
          <p:nvPr/>
        </p:nvSpPr>
        <p:spPr>
          <a:xfrm>
            <a:off x="365758" y="607519"/>
            <a:ext cx="8382002" cy="95410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08FF"/>
                </a:solidFill>
                <a:effectLst/>
                <a:uLnTx/>
                <a:uFillTx/>
                <a:latin typeface="Cambria" panose="02040503050406030204" pitchFamily="18" charset="0"/>
                <a:ea typeface="+mn-ea"/>
                <a:cs typeface="+mn-cs"/>
              </a:rPr>
              <a:t>Key idea: </a:t>
            </a: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Assert the SA before asserting the access transistor</a:t>
            </a:r>
          </a:p>
        </p:txBody>
      </p:sp>
      <p:sp>
        <p:nvSpPr>
          <p:cNvPr id="18" name="Rounded Rectangle 17">
            <a:extLst>
              <a:ext uri="{FF2B5EF4-FFF2-40B4-BE49-F238E27FC236}">
                <a16:creationId xmlns:a16="http://schemas.microsoft.com/office/drawing/2014/main" id="{B755AFC9-843E-FA4A-8A7A-2881F2DFBD35}"/>
              </a:ext>
            </a:extLst>
          </p:cNvPr>
          <p:cNvSpPr/>
          <p:nvPr/>
        </p:nvSpPr>
        <p:spPr>
          <a:xfrm>
            <a:off x="6571711" y="2298097"/>
            <a:ext cx="2531651" cy="3367250"/>
          </a:xfrm>
          <a:prstGeom prst="round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35032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1"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
                                            <p:txEl>
                                              <p:pRg st="1" end="1"/>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6">
                                            <p:txEl>
                                              <p:pRg st="2" end="2"/>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6">
                                            <p:txEl>
                                              <p:pRg st="3" end="3"/>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6"/>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P spid="9" grpId="0" animBg="1"/>
      <p:bldP spid="10" grpId="0" animBg="1"/>
      <p:bldP spid="11" grpId="0" animBg="1"/>
      <p:bldP spid="12" grpId="0" animBg="1"/>
      <p:bldP spid="13" grpId="0" animBg="1"/>
      <p:bldP spid="14" grpId="0" animBg="1"/>
      <p:bldP spid="15" grpId="0" animBg="1"/>
      <p:bldP spid="16" grpId="0" animBg="1"/>
      <p:bldP spid="18" grpId="0" animBg="1"/>
      <p:bldP spid="18" grpId="1" animBg="1"/>
    </p:bld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a:t>UC-</a:t>
            </a:r>
            <a:r>
              <a:rPr lang="en-US" sz="4000" b="1" dirty="0" err="1"/>
              <a:t>Dataplant</a:t>
            </a:r>
            <a:endParaRPr lang="en-US" sz="4000" b="1" dirty="0"/>
          </a:p>
        </p:txBody>
      </p:sp>
      <p:sp>
        <p:nvSpPr>
          <p:cNvPr id="6" name="Content Placeholder 2">
            <a:extLst>
              <a:ext uri="{FF2B5EF4-FFF2-40B4-BE49-F238E27FC236}">
                <a16:creationId xmlns:a16="http://schemas.microsoft.com/office/drawing/2014/main" id="{92AE9968-4748-754D-BFF4-FDD8BC1F3041}"/>
              </a:ext>
            </a:extLst>
          </p:cNvPr>
          <p:cNvSpPr>
            <a:spLocks noGrp="1"/>
          </p:cNvSpPr>
          <p:nvPr>
            <p:ph idx="1"/>
          </p:nvPr>
        </p:nvSpPr>
        <p:spPr>
          <a:xfrm>
            <a:off x="421431" y="780360"/>
            <a:ext cx="8275529" cy="887096"/>
          </a:xfrm>
        </p:spPr>
        <p:txBody>
          <a:bodyPr/>
          <a:lstStyle/>
          <a:p>
            <a:pPr marL="0" indent="0">
              <a:buNone/>
            </a:pPr>
            <a:r>
              <a:rPr lang="en-US" sz="2800" dirty="0">
                <a:solidFill>
                  <a:srgbClr val="FF08FF"/>
                </a:solidFill>
              </a:rPr>
              <a:t>Key Idea: </a:t>
            </a:r>
            <a:r>
              <a:rPr lang="en-US" sz="2800" dirty="0"/>
              <a:t>discharge the DRAM cells by asserting the </a:t>
            </a:r>
            <a:r>
              <a:rPr lang="en-US" sz="2800" dirty="0" err="1"/>
              <a:t>precharge</a:t>
            </a:r>
            <a:r>
              <a:rPr lang="en-US" sz="2800" dirty="0"/>
              <a:t> logic while asserting the access transistor</a:t>
            </a:r>
          </a:p>
          <a:p>
            <a:pPr marL="0" indent="0">
              <a:buNone/>
            </a:pPr>
            <a:endParaRPr lang="en-US" dirty="0"/>
          </a:p>
          <a:p>
            <a:pPr lvl="1"/>
            <a:endParaRPr lang="en-US" dirty="0"/>
          </a:p>
        </p:txBody>
      </p:sp>
      <p:pic>
        <p:nvPicPr>
          <p:cNvPr id="4" name="Picture 3">
            <a:extLst>
              <a:ext uri="{FF2B5EF4-FFF2-40B4-BE49-F238E27FC236}">
                <a16:creationId xmlns:a16="http://schemas.microsoft.com/office/drawing/2014/main" id="{17EDB088-5671-F948-AB2A-48F47D0CA8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71201" y="1818640"/>
            <a:ext cx="4092412" cy="3505200"/>
          </a:xfrm>
          <a:prstGeom prst="rect">
            <a:avLst/>
          </a:prstGeom>
        </p:spPr>
      </p:pic>
      <p:sp>
        <p:nvSpPr>
          <p:cNvPr id="7" name="Content Placeholder 2">
            <a:extLst>
              <a:ext uri="{FF2B5EF4-FFF2-40B4-BE49-F238E27FC236}">
                <a16:creationId xmlns:a16="http://schemas.microsoft.com/office/drawing/2014/main" id="{2ACABEBF-BF8C-9F42-8CF4-7F0DC5B00B60}"/>
              </a:ext>
            </a:extLst>
          </p:cNvPr>
          <p:cNvSpPr txBox="1">
            <a:spLocks/>
          </p:cNvSpPr>
          <p:nvPr/>
        </p:nvSpPr>
        <p:spPr>
          <a:xfrm>
            <a:off x="152717" y="1670161"/>
            <a:ext cx="4780488" cy="390744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Assert the access transistor (</a:t>
            </a:r>
            <a:r>
              <a:rPr kumimoji="0" lang="en-US" sz="28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wordline</a:t>
            </a: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Assert the </a:t>
            </a:r>
            <a:r>
              <a:rPr kumimoji="0" lang="en-US" sz="28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precharge</a:t>
            </a: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logic</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The cell is driven to </a:t>
            </a:r>
            <a:r>
              <a:rPr kumimoji="0" lang="en-US" sz="28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Vdd</a:t>
            </a: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/2</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The value is generated in the </a:t>
            </a:r>
            <a:r>
              <a:rPr kumimoji="0" lang="en-US" sz="2800" b="0" i="0" u="sng" strike="noStrike" kern="1200" cap="none" spc="0" normalizeH="0" baseline="0" noProof="0" dirty="0">
                <a:ln>
                  <a:noFill/>
                </a:ln>
                <a:solidFill>
                  <a:prstClr val="black"/>
                </a:solidFill>
                <a:effectLst/>
                <a:uLnTx/>
                <a:uFillTx/>
                <a:latin typeface="Cambria" panose="02040503050406030204" pitchFamily="18" charset="0"/>
                <a:ea typeface="+mn-ea"/>
                <a:cs typeface="+mn-cs"/>
              </a:rPr>
              <a:t>next regular activation</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The cell will restore towards a value that depends on process variation</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3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685800" marR="0" lvl="1" indent="-228600" algn="l" defTabSz="914400" rtl="0" eaLnBrk="1" fontAlgn="auto" latinLnBrk="0" hangingPunct="1">
              <a:lnSpc>
                <a:spcPct val="90000"/>
              </a:lnSpc>
              <a:spcBef>
                <a:spcPts val="500"/>
              </a:spcBef>
              <a:spcAft>
                <a:spcPts val="0"/>
              </a:spcAft>
              <a:buClrTx/>
              <a:buSzTx/>
              <a:buFont typeface="Cambria" panose="02040503050406030204" pitchFamily="18" charset="0"/>
              <a:buChar char="-"/>
              <a:tabLst/>
              <a:defRPr/>
            </a:pPr>
            <a:endPar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8" name="Oval 7">
            <a:extLst>
              <a:ext uri="{FF2B5EF4-FFF2-40B4-BE49-F238E27FC236}">
                <a16:creationId xmlns:a16="http://schemas.microsoft.com/office/drawing/2014/main" id="{EA35728A-DA88-C04C-A0B8-6CF914FDF4D2}"/>
              </a:ext>
            </a:extLst>
          </p:cNvPr>
          <p:cNvSpPr/>
          <p:nvPr/>
        </p:nvSpPr>
        <p:spPr>
          <a:xfrm>
            <a:off x="75991" y="1701012"/>
            <a:ext cx="345440" cy="355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1</a:t>
            </a:r>
          </a:p>
        </p:txBody>
      </p:sp>
      <p:sp>
        <p:nvSpPr>
          <p:cNvPr id="9" name="Oval 8">
            <a:extLst>
              <a:ext uri="{FF2B5EF4-FFF2-40B4-BE49-F238E27FC236}">
                <a16:creationId xmlns:a16="http://schemas.microsoft.com/office/drawing/2014/main" id="{CF0AD07C-1FBF-8A41-B3C3-780A00C14892}"/>
              </a:ext>
            </a:extLst>
          </p:cNvPr>
          <p:cNvSpPr/>
          <p:nvPr/>
        </p:nvSpPr>
        <p:spPr>
          <a:xfrm>
            <a:off x="7269271" y="3215640"/>
            <a:ext cx="345440" cy="355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1</a:t>
            </a:r>
          </a:p>
        </p:txBody>
      </p:sp>
      <p:sp>
        <p:nvSpPr>
          <p:cNvPr id="10" name="Oval 9">
            <a:extLst>
              <a:ext uri="{FF2B5EF4-FFF2-40B4-BE49-F238E27FC236}">
                <a16:creationId xmlns:a16="http://schemas.microsoft.com/office/drawing/2014/main" id="{44DE5F35-75BE-D34E-AC4C-CE8899C571B0}"/>
              </a:ext>
            </a:extLst>
          </p:cNvPr>
          <p:cNvSpPr/>
          <p:nvPr/>
        </p:nvSpPr>
        <p:spPr>
          <a:xfrm>
            <a:off x="75991" y="2618867"/>
            <a:ext cx="345440" cy="355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2</a:t>
            </a:r>
          </a:p>
        </p:txBody>
      </p:sp>
      <p:sp>
        <p:nvSpPr>
          <p:cNvPr id="11" name="Oval 10">
            <a:extLst>
              <a:ext uri="{FF2B5EF4-FFF2-40B4-BE49-F238E27FC236}">
                <a16:creationId xmlns:a16="http://schemas.microsoft.com/office/drawing/2014/main" id="{69EF01E0-95CA-D44B-85F5-5F16F03F5D04}"/>
              </a:ext>
            </a:extLst>
          </p:cNvPr>
          <p:cNvSpPr/>
          <p:nvPr/>
        </p:nvSpPr>
        <p:spPr>
          <a:xfrm>
            <a:off x="7269271" y="3914140"/>
            <a:ext cx="345440" cy="355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2</a:t>
            </a:r>
          </a:p>
        </p:txBody>
      </p:sp>
      <p:sp>
        <p:nvSpPr>
          <p:cNvPr id="12" name="Oval 11">
            <a:extLst>
              <a:ext uri="{FF2B5EF4-FFF2-40B4-BE49-F238E27FC236}">
                <a16:creationId xmlns:a16="http://schemas.microsoft.com/office/drawing/2014/main" id="{AE5C20E0-4EB4-0140-9E50-58ACC36F0D9B}"/>
              </a:ext>
            </a:extLst>
          </p:cNvPr>
          <p:cNvSpPr/>
          <p:nvPr/>
        </p:nvSpPr>
        <p:spPr>
          <a:xfrm>
            <a:off x="75991" y="3099701"/>
            <a:ext cx="345440" cy="355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3</a:t>
            </a:r>
          </a:p>
        </p:txBody>
      </p:sp>
      <p:sp>
        <p:nvSpPr>
          <p:cNvPr id="13" name="Oval 12">
            <a:extLst>
              <a:ext uri="{FF2B5EF4-FFF2-40B4-BE49-F238E27FC236}">
                <a16:creationId xmlns:a16="http://schemas.microsoft.com/office/drawing/2014/main" id="{1F7AD6A8-96B5-8E43-A7F1-622ABB62947E}"/>
              </a:ext>
            </a:extLst>
          </p:cNvPr>
          <p:cNvSpPr/>
          <p:nvPr/>
        </p:nvSpPr>
        <p:spPr>
          <a:xfrm>
            <a:off x="7596618" y="2396615"/>
            <a:ext cx="345440" cy="355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3</a:t>
            </a:r>
          </a:p>
        </p:txBody>
      </p:sp>
      <p:sp>
        <p:nvSpPr>
          <p:cNvPr id="14" name="Rounded Rectangle 13">
            <a:extLst>
              <a:ext uri="{FF2B5EF4-FFF2-40B4-BE49-F238E27FC236}">
                <a16:creationId xmlns:a16="http://schemas.microsoft.com/office/drawing/2014/main" id="{902C0EBB-2471-584D-B483-2EE052D4C1E9}"/>
              </a:ext>
            </a:extLst>
          </p:cNvPr>
          <p:cNvSpPr/>
          <p:nvPr/>
        </p:nvSpPr>
        <p:spPr>
          <a:xfrm>
            <a:off x="6542122" y="1593876"/>
            <a:ext cx="2531651" cy="3367250"/>
          </a:xfrm>
          <a:prstGeom prst="round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30458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xEl>
                                              <p:pRg st="1" end="1"/>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txEl>
                                              <p:pRg st="2" end="2"/>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P spid="7" grpId="0" uiExpand="1" build="p"/>
      <p:bldP spid="8" grpId="0" animBg="1"/>
      <p:bldP spid="9" grpId="0" animBg="1"/>
      <p:bldP spid="10" grpId="0" animBg="1"/>
      <p:bldP spid="11" grpId="0" animBg="1"/>
      <p:bldP spid="12" grpId="0" animBg="1"/>
      <p:bldP spid="13" grpId="0" animBg="1"/>
      <p:bldP spid="14" grpId="0" animBg="1"/>
    </p:bld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a:t>UC-</a:t>
            </a:r>
            <a:r>
              <a:rPr lang="en-US" sz="4000" b="1" dirty="0" err="1"/>
              <a:t>Dataplant</a:t>
            </a:r>
            <a:r>
              <a:rPr lang="en-US" sz="4000" b="1" dirty="0"/>
              <a:t> vs. US-</a:t>
            </a:r>
            <a:r>
              <a:rPr lang="en-US" sz="4000" b="1" dirty="0" err="1"/>
              <a:t>Dataplant</a:t>
            </a:r>
            <a:endParaRPr lang="en-US" sz="4000" b="1" dirty="0"/>
          </a:p>
        </p:txBody>
      </p:sp>
      <p:sp>
        <p:nvSpPr>
          <p:cNvPr id="6" name="Content Placeholder 2">
            <a:extLst>
              <a:ext uri="{FF2B5EF4-FFF2-40B4-BE49-F238E27FC236}">
                <a16:creationId xmlns:a16="http://schemas.microsoft.com/office/drawing/2014/main" id="{5948E971-53D7-D948-A0E4-8DCAC717867C}"/>
              </a:ext>
            </a:extLst>
          </p:cNvPr>
          <p:cNvSpPr>
            <a:spLocks noGrp="1"/>
          </p:cNvSpPr>
          <p:nvPr>
            <p:ph idx="1"/>
          </p:nvPr>
        </p:nvSpPr>
        <p:spPr>
          <a:xfrm>
            <a:off x="75991" y="972184"/>
            <a:ext cx="8987622" cy="3193415"/>
          </a:xfrm>
        </p:spPr>
        <p:txBody>
          <a:bodyPr/>
          <a:lstStyle/>
          <a:p>
            <a:r>
              <a:rPr lang="en-US" dirty="0">
                <a:solidFill>
                  <a:schemeClr val="accent6"/>
                </a:solidFill>
              </a:rPr>
              <a:t>Both</a:t>
            </a:r>
            <a:r>
              <a:rPr lang="en-US" dirty="0"/>
              <a:t>:</a:t>
            </a:r>
          </a:p>
          <a:p>
            <a:pPr lvl="1"/>
            <a:r>
              <a:rPr lang="en-US" dirty="0"/>
              <a:t>Quick evaluation (same as a regular activation)</a:t>
            </a:r>
          </a:p>
          <a:p>
            <a:pPr lvl="1"/>
            <a:r>
              <a:rPr lang="en-US" dirty="0"/>
              <a:t>Tolerate temperature changes </a:t>
            </a:r>
          </a:p>
          <a:p>
            <a:r>
              <a:rPr lang="en-US" dirty="0">
                <a:solidFill>
                  <a:srgbClr val="0070C0"/>
                </a:solidFill>
              </a:rPr>
              <a:t>US-</a:t>
            </a:r>
            <a:r>
              <a:rPr lang="en-US" dirty="0" err="1">
                <a:solidFill>
                  <a:srgbClr val="0070C0"/>
                </a:solidFill>
              </a:rPr>
              <a:t>Dataplant</a:t>
            </a:r>
            <a:endParaRPr lang="en-US" dirty="0">
              <a:solidFill>
                <a:srgbClr val="0070C0"/>
              </a:solidFill>
            </a:endParaRPr>
          </a:p>
          <a:p>
            <a:pPr lvl="1"/>
            <a:r>
              <a:rPr lang="en-US" dirty="0"/>
              <a:t>Random values are generated in the DRAM Sense Amplifiers</a:t>
            </a:r>
          </a:p>
          <a:p>
            <a:pPr lvl="1"/>
            <a:r>
              <a:rPr lang="en-US" dirty="0"/>
              <a:t>Content of the cell is not necessarily destroyed (decided under the user’s control)</a:t>
            </a:r>
          </a:p>
          <a:p>
            <a:r>
              <a:rPr lang="en-US" dirty="0">
                <a:solidFill>
                  <a:srgbClr val="FF08FF"/>
                </a:solidFill>
              </a:rPr>
              <a:t>UC-</a:t>
            </a:r>
            <a:r>
              <a:rPr lang="en-US" dirty="0" err="1">
                <a:solidFill>
                  <a:srgbClr val="FF08FF"/>
                </a:solidFill>
              </a:rPr>
              <a:t>Dataplant</a:t>
            </a:r>
            <a:endParaRPr lang="en-US" dirty="0">
              <a:solidFill>
                <a:srgbClr val="FF08FF"/>
              </a:solidFill>
            </a:endParaRPr>
          </a:p>
          <a:p>
            <a:pPr lvl="1"/>
            <a:r>
              <a:rPr lang="en-US" dirty="0"/>
              <a:t>Random values are generated in the DRAM cells</a:t>
            </a:r>
          </a:p>
          <a:p>
            <a:pPr lvl="1"/>
            <a:r>
              <a:rPr lang="en-US" dirty="0"/>
              <a:t>Content of the cell is destroyed</a:t>
            </a:r>
          </a:p>
          <a:p>
            <a:pPr marL="0" indent="0">
              <a:buNone/>
            </a:pPr>
            <a:endParaRPr lang="en-US" sz="2000" dirty="0"/>
          </a:p>
          <a:p>
            <a:endParaRPr lang="en-US" dirty="0"/>
          </a:p>
          <a:p>
            <a:pPr lvl="1"/>
            <a:endParaRPr lang="en-US" dirty="0"/>
          </a:p>
        </p:txBody>
      </p:sp>
    </p:spTree>
    <p:extLst>
      <p:ext uri="{BB962C8B-B14F-4D97-AF65-F5344CB8AC3E}">
        <p14:creationId xmlns:p14="http://schemas.microsoft.com/office/powerpoint/2010/main" val="1565616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189" y="2780247"/>
            <a:ext cx="8987622" cy="740193"/>
          </a:xfrm>
        </p:spPr>
        <p:txBody>
          <a:bodyPr/>
          <a:lstStyle/>
          <a:p>
            <a:pPr algn="ctr"/>
            <a:r>
              <a:rPr lang="en-US" b="1" dirty="0"/>
              <a:t>[ Results ]</a:t>
            </a:r>
          </a:p>
        </p:txBody>
      </p:sp>
    </p:spTree>
    <p:extLst>
      <p:ext uri="{BB962C8B-B14F-4D97-AF65-F5344CB8AC3E}">
        <p14:creationId xmlns:p14="http://schemas.microsoft.com/office/powerpoint/2010/main" val="3894998697"/>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a:t>Dataplant</a:t>
            </a:r>
            <a:r>
              <a:rPr lang="en-US" b="1" dirty="0"/>
              <a:t> Primitive Results</a:t>
            </a:r>
          </a:p>
        </p:txBody>
      </p:sp>
      <p:sp>
        <p:nvSpPr>
          <p:cNvPr id="8" name="Content Placeholder 2">
            <a:extLst>
              <a:ext uri="{FF2B5EF4-FFF2-40B4-BE49-F238E27FC236}">
                <a16:creationId xmlns:a16="http://schemas.microsoft.com/office/drawing/2014/main" id="{050000CF-FB7D-7449-84D2-BD170335497E}"/>
              </a:ext>
            </a:extLst>
          </p:cNvPr>
          <p:cNvSpPr>
            <a:spLocks noGrp="1"/>
          </p:cNvSpPr>
          <p:nvPr>
            <p:ph idx="1"/>
          </p:nvPr>
        </p:nvSpPr>
        <p:spPr>
          <a:xfrm>
            <a:off x="75990" y="1094105"/>
            <a:ext cx="8987622" cy="1913256"/>
          </a:xfrm>
        </p:spPr>
        <p:txBody>
          <a:bodyPr/>
          <a:lstStyle/>
          <a:p>
            <a:r>
              <a:rPr lang="en-US" sz="2800" dirty="0"/>
              <a:t>Comparison with state-of-the-art DRAM primitives for cloning data in DRAM</a:t>
            </a:r>
          </a:p>
          <a:p>
            <a:r>
              <a:rPr lang="en-US" sz="2800" dirty="0"/>
              <a:t>Latency and energy to overwrite a DRAM row:</a:t>
            </a:r>
          </a:p>
          <a:p>
            <a:endParaRPr lang="en-US" sz="2800" dirty="0"/>
          </a:p>
          <a:p>
            <a:endParaRPr lang="en-US" sz="2800" dirty="0"/>
          </a:p>
          <a:p>
            <a:endParaRPr lang="en-US" sz="2800" dirty="0"/>
          </a:p>
          <a:p>
            <a:endParaRPr lang="en-US" sz="2800" dirty="0"/>
          </a:p>
          <a:p>
            <a:endParaRPr lang="en-US" sz="2800" dirty="0"/>
          </a:p>
          <a:p>
            <a:endParaRPr lang="en-US" sz="2800" dirty="0"/>
          </a:p>
          <a:p>
            <a:r>
              <a:rPr lang="en-US" sz="2800" dirty="0" err="1"/>
              <a:t>Dataplant</a:t>
            </a:r>
            <a:r>
              <a:rPr lang="en-US" sz="2800" dirty="0"/>
              <a:t> is much </a:t>
            </a:r>
            <a:r>
              <a:rPr lang="en-US" sz="2800" dirty="0">
                <a:solidFill>
                  <a:srgbClr val="FF08FF"/>
                </a:solidFill>
              </a:rPr>
              <a:t>faster and energy efficient</a:t>
            </a:r>
          </a:p>
          <a:p>
            <a:endParaRPr lang="en-US" sz="2800" dirty="0"/>
          </a:p>
          <a:p>
            <a:endParaRPr lang="en-US" sz="2800" dirty="0"/>
          </a:p>
          <a:p>
            <a:endParaRPr lang="en-US" sz="2800" dirty="0"/>
          </a:p>
          <a:p>
            <a:endParaRPr lang="en-US" dirty="0"/>
          </a:p>
          <a:p>
            <a:pPr lvl="1"/>
            <a:endParaRPr lang="en-US" dirty="0"/>
          </a:p>
        </p:txBody>
      </p:sp>
      <p:pic>
        <p:nvPicPr>
          <p:cNvPr id="12" name="Picture 11">
            <a:extLst>
              <a:ext uri="{FF2B5EF4-FFF2-40B4-BE49-F238E27FC236}">
                <a16:creationId xmlns:a16="http://schemas.microsoft.com/office/drawing/2014/main" id="{5A23A102-376A-1649-815B-5E893E5DAB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9101" y="2471420"/>
            <a:ext cx="8661400" cy="2971800"/>
          </a:xfrm>
          <a:prstGeom prst="rect">
            <a:avLst/>
          </a:prstGeom>
        </p:spPr>
      </p:pic>
      <p:sp>
        <p:nvSpPr>
          <p:cNvPr id="6" name="Rectangle 5">
            <a:extLst>
              <a:ext uri="{FF2B5EF4-FFF2-40B4-BE49-F238E27FC236}">
                <a16:creationId xmlns:a16="http://schemas.microsoft.com/office/drawing/2014/main" id="{AE581C45-FFD4-9B4C-A847-E1A8AF694C3F}"/>
              </a:ext>
            </a:extLst>
          </p:cNvPr>
          <p:cNvSpPr/>
          <p:nvPr/>
        </p:nvSpPr>
        <p:spPr>
          <a:xfrm>
            <a:off x="467544" y="4509120"/>
            <a:ext cx="8280920" cy="722084"/>
          </a:xfrm>
          <a:prstGeom prst="rect">
            <a:avLst/>
          </a:prstGeom>
          <a:noFill/>
          <a:ln w="57150">
            <a:solidFill>
              <a:srgbClr val="FF00C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ndParaRPr>
          </a:p>
        </p:txBody>
      </p:sp>
    </p:spTree>
    <p:extLst>
      <p:ext uri="{BB962C8B-B14F-4D97-AF65-F5344CB8AC3E}">
        <p14:creationId xmlns:p14="http://schemas.microsoft.com/office/powerpoint/2010/main" val="1835153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8">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P spid="6" grpId="0" animBg="1"/>
    </p:bldLst>
  </p:timing>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PUF Results</a:t>
            </a:r>
          </a:p>
        </p:txBody>
      </p:sp>
      <p:sp>
        <p:nvSpPr>
          <p:cNvPr id="8" name="Content Placeholder 2">
            <a:extLst>
              <a:ext uri="{FF2B5EF4-FFF2-40B4-BE49-F238E27FC236}">
                <a16:creationId xmlns:a16="http://schemas.microsoft.com/office/drawing/2014/main" id="{050000CF-FB7D-7449-84D2-BD170335497E}"/>
              </a:ext>
            </a:extLst>
          </p:cNvPr>
          <p:cNvSpPr>
            <a:spLocks noGrp="1"/>
          </p:cNvSpPr>
          <p:nvPr>
            <p:ph idx="1"/>
          </p:nvPr>
        </p:nvSpPr>
        <p:spPr>
          <a:xfrm>
            <a:off x="75990" y="1094105"/>
            <a:ext cx="8987622" cy="1913256"/>
          </a:xfrm>
        </p:spPr>
        <p:txBody>
          <a:bodyPr/>
          <a:lstStyle/>
          <a:p>
            <a:r>
              <a:rPr lang="en-US" sz="2800" dirty="0" err="1"/>
              <a:t>Dataplant</a:t>
            </a:r>
            <a:r>
              <a:rPr lang="en-US" sz="2800" dirty="0"/>
              <a:t> is more </a:t>
            </a:r>
            <a:r>
              <a:rPr lang="en-US" sz="2800" dirty="0">
                <a:solidFill>
                  <a:schemeClr val="accent6"/>
                </a:solidFill>
              </a:rPr>
              <a:t>resilient to temperature changes</a:t>
            </a:r>
          </a:p>
          <a:p>
            <a:endParaRPr lang="en-US" sz="2800" dirty="0">
              <a:solidFill>
                <a:schemeClr val="accent6"/>
              </a:solidFill>
            </a:endParaRPr>
          </a:p>
          <a:p>
            <a:endParaRPr lang="en-US" sz="2800" dirty="0"/>
          </a:p>
          <a:p>
            <a:endParaRPr lang="en-US" sz="2800" dirty="0"/>
          </a:p>
          <a:p>
            <a:pPr marL="0" indent="0">
              <a:buNone/>
            </a:pPr>
            <a:endParaRPr lang="en-US" sz="2800" dirty="0"/>
          </a:p>
          <a:p>
            <a:endParaRPr lang="en-US" sz="2800" dirty="0"/>
          </a:p>
          <a:p>
            <a:endParaRPr lang="en-US" sz="2800" dirty="0"/>
          </a:p>
          <a:p>
            <a:r>
              <a:rPr lang="en-US" sz="2800" dirty="0" err="1">
                <a:solidFill>
                  <a:srgbClr val="0070C0"/>
                </a:solidFill>
              </a:rPr>
              <a:t>Dataplant</a:t>
            </a:r>
            <a:r>
              <a:rPr lang="en-US" sz="2800" dirty="0">
                <a:solidFill>
                  <a:srgbClr val="0070C0"/>
                </a:solidFill>
              </a:rPr>
              <a:t> is faster </a:t>
            </a:r>
            <a:r>
              <a:rPr lang="en-US" sz="2800" dirty="0"/>
              <a:t>than the state-of-the-art DRAM PUFs</a:t>
            </a:r>
          </a:p>
          <a:p>
            <a:pPr lvl="1"/>
            <a:r>
              <a:rPr lang="en-US" sz="2000" dirty="0"/>
              <a:t>DRAM Latency PUF evaluation time: </a:t>
            </a:r>
            <a:r>
              <a:rPr lang="en-US" sz="2000" u="sng" dirty="0"/>
              <a:t>87 </a:t>
            </a:r>
            <a:r>
              <a:rPr lang="en-US" sz="2000" u="sng" dirty="0" err="1"/>
              <a:t>ms</a:t>
            </a:r>
            <a:endParaRPr lang="en-US" sz="2000" u="sng" dirty="0"/>
          </a:p>
          <a:p>
            <a:pPr lvl="1"/>
            <a:r>
              <a:rPr lang="en-US" sz="2000" b="1" u="sng" dirty="0" err="1"/>
              <a:t>Dataplant</a:t>
            </a:r>
            <a:r>
              <a:rPr lang="en-US" sz="2000" b="1" u="sng" dirty="0"/>
              <a:t> PUF </a:t>
            </a:r>
            <a:r>
              <a:rPr lang="en-US" sz="2000" dirty="0"/>
              <a:t>evaluation time: </a:t>
            </a:r>
            <a:r>
              <a:rPr lang="en-US" sz="2000" b="1" u="sng" dirty="0">
                <a:solidFill>
                  <a:srgbClr val="FF08FF"/>
                </a:solidFill>
              </a:rPr>
              <a:t>8.7 </a:t>
            </a:r>
            <a:r>
              <a:rPr lang="en-US" sz="2000" b="1" u="sng" dirty="0" err="1">
                <a:solidFill>
                  <a:srgbClr val="FF08FF"/>
                </a:solidFill>
              </a:rPr>
              <a:t>ms</a:t>
            </a:r>
            <a:r>
              <a:rPr lang="en-US" sz="2000" b="1" u="sng" dirty="0">
                <a:solidFill>
                  <a:srgbClr val="FF08FF"/>
                </a:solidFill>
              </a:rPr>
              <a:t> (10X faster)</a:t>
            </a:r>
          </a:p>
          <a:p>
            <a:endParaRPr lang="en-US" dirty="0"/>
          </a:p>
          <a:p>
            <a:pPr lvl="1"/>
            <a:endParaRPr lang="en-US" dirty="0"/>
          </a:p>
        </p:txBody>
      </p:sp>
      <p:pic>
        <p:nvPicPr>
          <p:cNvPr id="10" name="Picture 9">
            <a:extLst>
              <a:ext uri="{FF2B5EF4-FFF2-40B4-BE49-F238E27FC236}">
                <a16:creationId xmlns:a16="http://schemas.microsoft.com/office/drawing/2014/main" id="{98D81BC9-9B32-DD44-BBCB-1FCEE9C386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0407" y="2081866"/>
            <a:ext cx="6577273" cy="2411367"/>
          </a:xfrm>
          <a:prstGeom prst="rect">
            <a:avLst/>
          </a:prstGeom>
        </p:spPr>
      </p:pic>
      <p:sp>
        <p:nvSpPr>
          <p:cNvPr id="3" name="Rounded Rectangle 2">
            <a:extLst>
              <a:ext uri="{FF2B5EF4-FFF2-40B4-BE49-F238E27FC236}">
                <a16:creationId xmlns:a16="http://schemas.microsoft.com/office/drawing/2014/main" id="{565DAD26-044D-8A47-B087-2D99AA46A396}"/>
              </a:ext>
            </a:extLst>
          </p:cNvPr>
          <p:cNvSpPr/>
          <p:nvPr/>
        </p:nvSpPr>
        <p:spPr>
          <a:xfrm>
            <a:off x="1219200" y="1981199"/>
            <a:ext cx="5384800" cy="857515"/>
          </a:xfrm>
          <a:prstGeom prst="round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ounded Rectangle 5">
            <a:extLst>
              <a:ext uri="{FF2B5EF4-FFF2-40B4-BE49-F238E27FC236}">
                <a16:creationId xmlns:a16="http://schemas.microsoft.com/office/drawing/2014/main" id="{BE5B0D94-924B-DE49-8C69-8E52DC10DFE3}"/>
              </a:ext>
            </a:extLst>
          </p:cNvPr>
          <p:cNvSpPr/>
          <p:nvPr/>
        </p:nvSpPr>
        <p:spPr>
          <a:xfrm>
            <a:off x="1219200" y="3108027"/>
            <a:ext cx="5384800" cy="320973"/>
          </a:xfrm>
          <a:prstGeom prst="round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11325A88-2FFB-5C46-A6B5-D35B4A2BFC56}"/>
              </a:ext>
            </a:extLst>
          </p:cNvPr>
          <p:cNvSpPr/>
          <p:nvPr/>
        </p:nvSpPr>
        <p:spPr>
          <a:xfrm>
            <a:off x="1219200" y="1632187"/>
            <a:ext cx="5182894"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8FF"/>
                </a:solidFill>
                <a:effectLst/>
                <a:uLnTx/>
                <a:uFillTx/>
                <a:latin typeface="Calibri" panose="020F0502020204030204"/>
                <a:ea typeface="+mn-ea"/>
                <a:cs typeface="+mn-cs"/>
              </a:rPr>
              <a:t>DRAM Latency PUF: Large changes with temperature </a:t>
            </a:r>
          </a:p>
        </p:txBody>
      </p:sp>
      <p:sp>
        <p:nvSpPr>
          <p:cNvPr id="9" name="Rectangle 8">
            <a:extLst>
              <a:ext uri="{FF2B5EF4-FFF2-40B4-BE49-F238E27FC236}">
                <a16:creationId xmlns:a16="http://schemas.microsoft.com/office/drawing/2014/main" id="{22F50481-2DA0-0644-B858-6D667A88C566}"/>
              </a:ext>
            </a:extLst>
          </p:cNvPr>
          <p:cNvSpPr/>
          <p:nvPr/>
        </p:nvSpPr>
        <p:spPr>
          <a:xfrm>
            <a:off x="1179854" y="3481308"/>
            <a:ext cx="4728667"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sng" strike="noStrike" kern="1200" cap="none" spc="0" normalizeH="0" baseline="0" noProof="0" dirty="0" err="1">
                <a:ln>
                  <a:noFill/>
                </a:ln>
                <a:solidFill>
                  <a:srgbClr val="FF08FF"/>
                </a:solidFill>
                <a:effectLst/>
                <a:uLnTx/>
                <a:uFillTx/>
                <a:latin typeface="Calibri" panose="020F0502020204030204"/>
                <a:ea typeface="+mn-ea"/>
                <a:cs typeface="+mn-cs"/>
              </a:rPr>
              <a:t>Dataplant</a:t>
            </a:r>
            <a:r>
              <a:rPr kumimoji="0" lang="en-US" sz="1800" b="1" i="0" u="sng" strike="noStrike" kern="1200" cap="none" spc="0" normalizeH="0" baseline="0" noProof="0" dirty="0">
                <a:ln>
                  <a:noFill/>
                </a:ln>
                <a:solidFill>
                  <a:srgbClr val="FF08FF"/>
                </a:solidFill>
                <a:effectLst/>
                <a:uLnTx/>
                <a:uFillTx/>
                <a:latin typeface="Calibri" panose="020F0502020204030204"/>
                <a:ea typeface="+mn-ea"/>
                <a:cs typeface="+mn-cs"/>
              </a:rPr>
              <a:t> PUF</a:t>
            </a:r>
            <a:r>
              <a:rPr kumimoji="0" lang="en-US" sz="1800" b="0" i="0" u="none" strike="noStrike" kern="1200" cap="none" spc="0" normalizeH="0" baseline="0" noProof="0" dirty="0">
                <a:ln>
                  <a:noFill/>
                </a:ln>
                <a:solidFill>
                  <a:srgbClr val="FF08FF"/>
                </a:solidFill>
                <a:effectLst/>
                <a:uLnTx/>
                <a:uFillTx/>
                <a:latin typeface="Calibri" panose="020F0502020204030204"/>
                <a:ea typeface="+mn-ea"/>
                <a:cs typeface="+mn-cs"/>
              </a:rPr>
              <a:t>: Small changes with temperature </a:t>
            </a:r>
          </a:p>
        </p:txBody>
      </p:sp>
    </p:spTree>
    <p:extLst>
      <p:ext uri="{BB962C8B-B14F-4D97-AF65-F5344CB8AC3E}">
        <p14:creationId xmlns:p14="http://schemas.microsoft.com/office/powerpoint/2010/main" val="39451479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8">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8">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P spid="3" grpId="0" animBg="1"/>
      <p:bldP spid="6" grpId="0" animBg="1"/>
      <p:bldP spid="4" grpId="0"/>
      <p:bldP spid="9" grpId="0"/>
    </p:bld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Cold Boot Attack Results</a:t>
            </a:r>
          </a:p>
        </p:txBody>
      </p:sp>
      <p:sp>
        <p:nvSpPr>
          <p:cNvPr id="8" name="Content Placeholder 2">
            <a:extLst>
              <a:ext uri="{FF2B5EF4-FFF2-40B4-BE49-F238E27FC236}">
                <a16:creationId xmlns:a16="http://schemas.microsoft.com/office/drawing/2014/main" id="{050000CF-FB7D-7449-84D2-BD170335497E}"/>
              </a:ext>
            </a:extLst>
          </p:cNvPr>
          <p:cNvSpPr>
            <a:spLocks noGrp="1"/>
          </p:cNvSpPr>
          <p:nvPr>
            <p:ph idx="1"/>
          </p:nvPr>
        </p:nvSpPr>
        <p:spPr>
          <a:xfrm>
            <a:off x="75990" y="1094105"/>
            <a:ext cx="8987622" cy="1913256"/>
          </a:xfrm>
        </p:spPr>
        <p:txBody>
          <a:bodyPr/>
          <a:lstStyle/>
          <a:p>
            <a:r>
              <a:rPr lang="en-US" sz="2800" dirty="0">
                <a:solidFill>
                  <a:schemeClr val="accent6"/>
                </a:solidFill>
              </a:rPr>
              <a:t>Zero</a:t>
            </a:r>
            <a:r>
              <a:rPr lang="en-US" sz="2800" dirty="0"/>
              <a:t> Runtime </a:t>
            </a:r>
            <a:r>
              <a:rPr lang="en-US" sz="2800" dirty="0">
                <a:solidFill>
                  <a:schemeClr val="accent6"/>
                </a:solidFill>
              </a:rPr>
              <a:t>performance overhead</a:t>
            </a:r>
          </a:p>
          <a:p>
            <a:r>
              <a:rPr lang="en-US" sz="2800" dirty="0">
                <a:solidFill>
                  <a:srgbClr val="0070C0"/>
                </a:solidFill>
              </a:rPr>
              <a:t>Zero</a:t>
            </a:r>
            <a:r>
              <a:rPr lang="en-US" sz="2800" dirty="0"/>
              <a:t> Runtime </a:t>
            </a:r>
            <a:r>
              <a:rPr lang="en-US" sz="2800" dirty="0">
                <a:solidFill>
                  <a:srgbClr val="0070C0"/>
                </a:solidFill>
              </a:rPr>
              <a:t>power overhead</a:t>
            </a:r>
          </a:p>
          <a:p>
            <a:r>
              <a:rPr lang="en-US" sz="2800" dirty="0">
                <a:solidFill>
                  <a:srgbClr val="FF0000"/>
                </a:solidFill>
              </a:rPr>
              <a:t>Negligible area overhead</a:t>
            </a:r>
          </a:p>
          <a:p>
            <a:endParaRPr lang="en-US" sz="2800" dirty="0"/>
          </a:p>
          <a:p>
            <a:endParaRPr lang="en-US" sz="2800" dirty="0"/>
          </a:p>
          <a:p>
            <a:pPr marL="0" indent="0">
              <a:buNone/>
            </a:pPr>
            <a:endParaRPr lang="en-US" sz="2800" dirty="0"/>
          </a:p>
          <a:p>
            <a:endParaRPr lang="en-US" dirty="0"/>
          </a:p>
          <a:p>
            <a:pPr lvl="1"/>
            <a:endParaRPr lang="en-US" dirty="0"/>
          </a:p>
        </p:txBody>
      </p:sp>
      <p:pic>
        <p:nvPicPr>
          <p:cNvPr id="4" name="Picture 3">
            <a:extLst>
              <a:ext uri="{FF2B5EF4-FFF2-40B4-BE49-F238E27FC236}">
                <a16:creationId xmlns:a16="http://schemas.microsoft.com/office/drawing/2014/main" id="{A1369BF2-E321-FC4D-B196-52D3362CFE0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0043" y="2910328"/>
            <a:ext cx="7624517" cy="2010289"/>
          </a:xfrm>
          <a:prstGeom prst="rect">
            <a:avLst/>
          </a:prstGeom>
        </p:spPr>
      </p:pic>
      <p:sp>
        <p:nvSpPr>
          <p:cNvPr id="5" name="Rectangle 4">
            <a:extLst>
              <a:ext uri="{FF2B5EF4-FFF2-40B4-BE49-F238E27FC236}">
                <a16:creationId xmlns:a16="http://schemas.microsoft.com/office/drawing/2014/main" id="{897AF0A7-28C6-774B-8A45-F7D2A4B6B0CB}"/>
              </a:ext>
            </a:extLst>
          </p:cNvPr>
          <p:cNvSpPr/>
          <p:nvPr/>
        </p:nvSpPr>
        <p:spPr>
          <a:xfrm>
            <a:off x="569852" y="5681117"/>
            <a:ext cx="8493760"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NimbusRomNo9L"/>
                <a:ea typeface="+mn-ea"/>
                <a:cs typeface="+mn-cs"/>
              </a:rPr>
              <a:t>[</a:t>
            </a:r>
            <a:r>
              <a:rPr kumimoji="0" lang="en-US" sz="1800" b="0" i="0" u="none" strike="noStrike" kern="1200" cap="none" spc="0" normalizeH="0" baseline="0" noProof="0" dirty="0">
                <a:ln>
                  <a:noFill/>
                </a:ln>
                <a:solidFill>
                  <a:srgbClr val="FF0000"/>
                </a:solidFill>
                <a:effectLst/>
                <a:uLnTx/>
                <a:uFillTx/>
                <a:latin typeface="NimbusRomNo9L"/>
                <a:ea typeface="+mn-ea"/>
                <a:cs typeface="+mn-cs"/>
              </a:rPr>
              <a:t>36</a:t>
            </a:r>
            <a:r>
              <a:rPr kumimoji="0" lang="en-US" sz="1800" b="0" i="0" u="none" strike="noStrike" kern="1200" cap="none" spc="0" normalizeH="0" baseline="0" noProof="0" dirty="0">
                <a:ln>
                  <a:noFill/>
                </a:ln>
                <a:solidFill>
                  <a:prstClr val="black"/>
                </a:solidFill>
                <a:effectLst/>
                <a:uLnTx/>
                <a:uFillTx/>
                <a:latin typeface="NimbusRomNo9L"/>
                <a:ea typeface="+mn-ea"/>
                <a:cs typeface="+mn-cs"/>
              </a:rPr>
              <a:t>] S. F. </a:t>
            </a:r>
            <a:r>
              <a:rPr kumimoji="0" lang="en-US" sz="1800" b="0" i="0" u="none" strike="noStrike" kern="1200" cap="none" spc="0" normalizeH="0" baseline="0" noProof="0" dirty="0" err="1">
                <a:ln>
                  <a:noFill/>
                </a:ln>
                <a:solidFill>
                  <a:prstClr val="black"/>
                </a:solidFill>
                <a:effectLst/>
                <a:uLnTx/>
                <a:uFillTx/>
                <a:latin typeface="NimbusRomNo9L"/>
                <a:ea typeface="+mn-ea"/>
                <a:cs typeface="+mn-cs"/>
              </a:rPr>
              <a:t>Yitbarek</a:t>
            </a:r>
            <a:r>
              <a:rPr kumimoji="0" lang="en-US" sz="1800" b="0" i="0" u="none" strike="noStrike" kern="1200" cap="none" spc="0" normalizeH="0" baseline="0" noProof="0" dirty="0">
                <a:ln>
                  <a:noFill/>
                </a:ln>
                <a:solidFill>
                  <a:prstClr val="black"/>
                </a:solidFill>
                <a:effectLst/>
                <a:uLnTx/>
                <a:uFillTx/>
                <a:latin typeface="NimbusRomNo9L"/>
                <a:ea typeface="+mn-ea"/>
                <a:cs typeface="+mn-cs"/>
              </a:rPr>
              <a:t>, et al. “Cold boot attacks are still hot: Security analysis of memory scramblers in modern processors,” in </a:t>
            </a:r>
            <a:r>
              <a:rPr kumimoji="0" lang="en-US" sz="1800" b="0" i="1" u="none" strike="noStrike" kern="1200" cap="none" spc="0" normalizeH="0" baseline="0" noProof="0" dirty="0">
                <a:ln>
                  <a:noFill/>
                </a:ln>
                <a:solidFill>
                  <a:prstClr val="black"/>
                </a:solidFill>
                <a:effectLst/>
                <a:uLnTx/>
                <a:uFillTx/>
                <a:latin typeface="NimbusRomNo9L"/>
                <a:ea typeface="+mn-ea"/>
                <a:cs typeface="+mn-cs"/>
              </a:rPr>
              <a:t>HPCA,</a:t>
            </a:r>
            <a:r>
              <a:rPr kumimoji="0" lang="en-US" sz="1800" b="0" i="0" u="none" strike="noStrike" kern="1200" cap="none" spc="0" normalizeH="0" baseline="0" noProof="0" dirty="0">
                <a:ln>
                  <a:noFill/>
                </a:ln>
                <a:solidFill>
                  <a:prstClr val="black"/>
                </a:solidFill>
                <a:effectLst/>
                <a:uLnTx/>
                <a:uFillTx/>
                <a:latin typeface="NimbusRomNo9L"/>
                <a:ea typeface="+mn-ea"/>
                <a:cs typeface="+mn-cs"/>
              </a:rPr>
              <a:t> 2017 </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7" name="Group 6">
            <a:extLst>
              <a:ext uri="{FF2B5EF4-FFF2-40B4-BE49-F238E27FC236}">
                <a16:creationId xmlns:a16="http://schemas.microsoft.com/office/drawing/2014/main" id="{138C5DBA-3E93-A74A-A184-7C059FC57CD6}"/>
              </a:ext>
            </a:extLst>
          </p:cNvPr>
          <p:cNvGrpSpPr/>
          <p:nvPr/>
        </p:nvGrpSpPr>
        <p:grpSpPr>
          <a:xfrm>
            <a:off x="3383280" y="2561544"/>
            <a:ext cx="1828800" cy="1782694"/>
            <a:chOff x="3383280" y="2561544"/>
            <a:chExt cx="1828800" cy="1782694"/>
          </a:xfrm>
        </p:grpSpPr>
        <p:sp>
          <p:nvSpPr>
            <p:cNvPr id="6" name="Rounded Rectangle 5">
              <a:extLst>
                <a:ext uri="{FF2B5EF4-FFF2-40B4-BE49-F238E27FC236}">
                  <a16:creationId xmlns:a16="http://schemas.microsoft.com/office/drawing/2014/main" id="{1F17C51D-859B-F34E-ACED-1587C5727F7F}"/>
                </a:ext>
              </a:extLst>
            </p:cNvPr>
            <p:cNvSpPr/>
            <p:nvPr/>
          </p:nvSpPr>
          <p:spPr>
            <a:xfrm>
              <a:off x="3383280" y="2910328"/>
              <a:ext cx="1828800" cy="1433910"/>
            </a:xfrm>
            <a:prstGeom prst="roundRect">
              <a:avLst/>
            </a:prstGeom>
            <a:noFill/>
            <a:ln w="57150">
              <a:solidFill>
                <a:srgbClr val="FF08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8FF"/>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07777A5E-D552-1A48-B1DD-907786108089}"/>
                </a:ext>
              </a:extLst>
            </p:cNvPr>
            <p:cNvSpPr/>
            <p:nvPr/>
          </p:nvSpPr>
          <p:spPr>
            <a:xfrm>
              <a:off x="3680780" y="2561544"/>
              <a:ext cx="1233799"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FF08FF"/>
                  </a:solidFill>
                  <a:effectLst/>
                  <a:uLnTx/>
                  <a:uFillTx/>
                  <a:latin typeface="Calibri" panose="020F0502020204030204"/>
                  <a:ea typeface="+mn-ea"/>
                  <a:cs typeface="+mn-cs"/>
                </a:rPr>
                <a:t>Dataplant</a:t>
              </a:r>
              <a:endPar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2706466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P spid="5" grpId="0"/>
    </p:bld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3717"/>
            <a:ext cx="9144000" cy="2962508"/>
          </a:xfrm>
          <a:prstGeom prst="rect">
            <a:avLst/>
          </a:prstGeom>
          <a:solidFill>
            <a:schemeClr val="accent6">
              <a:lumMod val="75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dirty="0">
              <a:ln>
                <a:noFill/>
              </a:ln>
              <a:solidFill>
                <a:srgbClr val="70AD47"/>
              </a:solidFill>
              <a:effectLst/>
              <a:uLnTx/>
              <a:uFillTx/>
              <a:latin typeface="Calibri Light" panose="020F0302020204030204"/>
              <a:ea typeface="+mj-ea"/>
              <a:cs typeface="+mj-cs"/>
            </a:endParaRPr>
          </a:p>
        </p:txBody>
      </p:sp>
      <p:sp>
        <p:nvSpPr>
          <p:cNvPr id="102" name="Title 1"/>
          <p:cNvSpPr>
            <a:spLocks noGrp="1"/>
          </p:cNvSpPr>
          <p:nvPr>
            <p:ph type="ctrTitle" idx="4294967295"/>
          </p:nvPr>
        </p:nvSpPr>
        <p:spPr>
          <a:xfrm>
            <a:off x="0" y="387148"/>
            <a:ext cx="9144000" cy="2051158"/>
          </a:xfrm>
          <a:prstGeom prst="rect">
            <a:avLst/>
          </a:prstGeom>
          <a:noFill/>
        </p:spPr>
        <p:txBody>
          <a:bodyPr anchor="ctr">
            <a:noAutofit/>
          </a:bodyPr>
          <a:lstStyle/>
          <a:p>
            <a:pPr algn="ctr">
              <a:lnSpc>
                <a:spcPct val="100000"/>
              </a:lnSpc>
            </a:pPr>
            <a:r>
              <a:rPr lang="en-US" sz="5000" b="1" i="1" dirty="0" err="1">
                <a:solidFill>
                  <a:schemeClr val="bg1">
                    <a:lumMod val="95000"/>
                  </a:schemeClr>
                </a:solidFill>
                <a:latin typeface="Cambria"/>
                <a:cs typeface="Cambria"/>
              </a:rPr>
              <a:t>Dataplant</a:t>
            </a:r>
            <a:r>
              <a:rPr lang="en-US" sz="5000" b="1" i="1" dirty="0">
                <a:solidFill>
                  <a:schemeClr val="bg1">
                    <a:lumMod val="95000"/>
                  </a:schemeClr>
                </a:solidFill>
                <a:latin typeface="Cambria"/>
                <a:cs typeface="Cambria"/>
              </a:rPr>
              <a:t>: </a:t>
            </a:r>
            <a:br>
              <a:rPr lang="en-US" sz="5000" b="1" i="1" dirty="0">
                <a:solidFill>
                  <a:schemeClr val="bg1">
                    <a:lumMod val="95000"/>
                  </a:schemeClr>
                </a:solidFill>
                <a:latin typeface="Cambria"/>
                <a:cs typeface="Cambria"/>
              </a:rPr>
            </a:br>
            <a:br>
              <a:rPr lang="en-US" sz="1200" b="1" i="1" dirty="0">
                <a:solidFill>
                  <a:schemeClr val="bg1">
                    <a:lumMod val="95000"/>
                  </a:schemeClr>
                </a:solidFill>
                <a:latin typeface="Cambria"/>
                <a:cs typeface="Cambria"/>
              </a:rPr>
            </a:br>
            <a:r>
              <a:rPr lang="en-US" sz="2800" b="1" dirty="0">
                <a:solidFill>
                  <a:schemeClr val="bg1">
                    <a:lumMod val="95000"/>
                  </a:schemeClr>
                </a:solidFill>
                <a:latin typeface="Cambria"/>
                <a:cs typeface="Cambria"/>
              </a:rPr>
              <a:t>In-DRAM Security Mechanisms for Low-Cost Devices</a:t>
            </a:r>
            <a:endParaRPr lang="en-US" sz="1400" b="1" dirty="0">
              <a:solidFill>
                <a:schemeClr val="bg1">
                  <a:lumMod val="95000"/>
                </a:schemeClr>
              </a:solidFill>
              <a:latin typeface="Cambria"/>
              <a:cs typeface="Cambria"/>
            </a:endParaRPr>
          </a:p>
        </p:txBody>
      </p:sp>
      <p:sp>
        <p:nvSpPr>
          <p:cNvPr id="103" name="Subtitle 2"/>
          <p:cNvSpPr>
            <a:spLocks noGrp="1"/>
          </p:cNvSpPr>
          <p:nvPr>
            <p:ph type="subTitle" idx="4294967295"/>
          </p:nvPr>
        </p:nvSpPr>
        <p:spPr>
          <a:xfrm>
            <a:off x="0" y="3021978"/>
            <a:ext cx="9144000" cy="2051158"/>
          </a:xfrm>
          <a:prstGeom prst="rect">
            <a:avLst/>
          </a:prstGeom>
        </p:spPr>
        <p:txBody>
          <a:bodyPr anchor="ctr">
            <a:noAutofit/>
          </a:bodyPr>
          <a:lstStyle/>
          <a:p>
            <a:pPr marL="0" indent="0" algn="ctr">
              <a:buNone/>
            </a:pPr>
            <a:r>
              <a:rPr lang="en-US" sz="2400" dirty="0">
                <a:latin typeface="Cambria"/>
                <a:cs typeface="Cambria"/>
              </a:rPr>
              <a:t>Lois </a:t>
            </a:r>
            <a:r>
              <a:rPr lang="en-US" sz="2400" dirty="0" err="1">
                <a:latin typeface="Cambria"/>
                <a:cs typeface="Cambria"/>
              </a:rPr>
              <a:t>Orosa</a:t>
            </a:r>
            <a:r>
              <a:rPr lang="en-US" sz="2400" dirty="0">
                <a:latin typeface="Cambria"/>
                <a:cs typeface="Cambria"/>
              </a:rPr>
              <a:t>, </a:t>
            </a:r>
            <a:r>
              <a:rPr lang="en-US" sz="2400" dirty="0" err="1">
                <a:latin typeface="Cambria"/>
                <a:cs typeface="Cambria"/>
              </a:rPr>
              <a:t>Yaohua</a:t>
            </a:r>
            <a:r>
              <a:rPr lang="en-US" sz="2400" dirty="0">
                <a:latin typeface="Cambria"/>
                <a:cs typeface="Cambria"/>
              </a:rPr>
              <a:t> Wang, Ivan </a:t>
            </a:r>
            <a:r>
              <a:rPr lang="en-US" sz="2400" dirty="0" err="1">
                <a:latin typeface="Cambria"/>
                <a:cs typeface="Cambria"/>
              </a:rPr>
              <a:t>Puddu</a:t>
            </a:r>
            <a:r>
              <a:rPr lang="en-US" sz="2400" dirty="0">
                <a:latin typeface="Cambria"/>
                <a:cs typeface="Cambria"/>
              </a:rPr>
              <a:t>, Mohammad </a:t>
            </a:r>
            <a:r>
              <a:rPr lang="en-US" sz="2400" dirty="0" err="1">
                <a:latin typeface="Cambria"/>
                <a:cs typeface="Cambria"/>
              </a:rPr>
              <a:t>Sadrosadati</a:t>
            </a:r>
            <a:r>
              <a:rPr lang="en-US" sz="2400" dirty="0">
                <a:latin typeface="Cambria"/>
                <a:cs typeface="Cambria"/>
              </a:rPr>
              <a:t>, Kaveh </a:t>
            </a:r>
            <a:r>
              <a:rPr lang="en-US" sz="2400" dirty="0" err="1">
                <a:latin typeface="Cambria"/>
                <a:cs typeface="Cambria"/>
              </a:rPr>
              <a:t>Razavi</a:t>
            </a:r>
            <a:r>
              <a:rPr lang="en-US" sz="2400" dirty="0">
                <a:latin typeface="Cambria"/>
                <a:cs typeface="Cambria"/>
              </a:rPr>
              <a:t>, Juan Gomez-Luna, Hasan Hassan, Nika Mansouri, </a:t>
            </a:r>
            <a:r>
              <a:rPr lang="en-US" sz="2400" dirty="0" err="1">
                <a:latin typeface="Cambria"/>
                <a:cs typeface="Cambria"/>
              </a:rPr>
              <a:t>Arash</a:t>
            </a:r>
            <a:r>
              <a:rPr lang="en-US" sz="2400" dirty="0">
                <a:latin typeface="Cambria"/>
                <a:cs typeface="Cambria"/>
              </a:rPr>
              <a:t> </a:t>
            </a:r>
            <a:r>
              <a:rPr lang="en-US" sz="2400" dirty="0" err="1">
                <a:latin typeface="Cambria"/>
                <a:cs typeface="Cambria"/>
              </a:rPr>
              <a:t>Tavakkol</a:t>
            </a:r>
            <a:r>
              <a:rPr lang="en-US" sz="2400" dirty="0">
                <a:latin typeface="Cambria"/>
                <a:cs typeface="Cambria"/>
              </a:rPr>
              <a:t>, </a:t>
            </a:r>
            <a:r>
              <a:rPr lang="en-US" sz="2400" dirty="0" err="1">
                <a:latin typeface="Cambria"/>
                <a:cs typeface="Cambria"/>
              </a:rPr>
              <a:t>Minesh</a:t>
            </a:r>
            <a:r>
              <a:rPr lang="en-US" sz="2400" dirty="0">
                <a:latin typeface="Cambria"/>
                <a:cs typeface="Cambria"/>
              </a:rPr>
              <a:t> Patel, </a:t>
            </a:r>
            <a:r>
              <a:rPr lang="en-US" sz="2400" dirty="0" err="1">
                <a:latin typeface="Cambria"/>
                <a:cs typeface="Cambria"/>
              </a:rPr>
              <a:t>Jeremie</a:t>
            </a:r>
            <a:r>
              <a:rPr lang="en-US" sz="2400" dirty="0">
                <a:latin typeface="Cambria"/>
                <a:cs typeface="Cambria"/>
              </a:rPr>
              <a:t> Kim, </a:t>
            </a:r>
            <a:r>
              <a:rPr lang="en-US" sz="2400" dirty="0" err="1">
                <a:latin typeface="Cambria"/>
                <a:cs typeface="Cambria"/>
              </a:rPr>
              <a:t>Vivek</a:t>
            </a:r>
            <a:r>
              <a:rPr lang="en-US" sz="2400" dirty="0">
                <a:latin typeface="Cambria"/>
                <a:cs typeface="Cambria"/>
              </a:rPr>
              <a:t> Seshadri, </a:t>
            </a:r>
            <a:r>
              <a:rPr lang="en-US" sz="2400" dirty="0" err="1">
                <a:latin typeface="Cambria"/>
                <a:cs typeface="Cambria"/>
              </a:rPr>
              <a:t>Uksong</a:t>
            </a:r>
            <a:r>
              <a:rPr lang="en-US" sz="2400" dirty="0">
                <a:latin typeface="Cambria"/>
                <a:cs typeface="Cambria"/>
              </a:rPr>
              <a:t> Kang, </a:t>
            </a:r>
            <a:r>
              <a:rPr lang="en-US" sz="2400" dirty="0" err="1">
                <a:latin typeface="Cambria"/>
                <a:cs typeface="Cambria"/>
              </a:rPr>
              <a:t>Saugata</a:t>
            </a:r>
            <a:r>
              <a:rPr lang="en-US" sz="2400" dirty="0">
                <a:latin typeface="Cambria"/>
                <a:cs typeface="Cambria"/>
              </a:rPr>
              <a:t> </a:t>
            </a:r>
            <a:r>
              <a:rPr lang="en-US" sz="2400" dirty="0" err="1">
                <a:latin typeface="Cambria"/>
                <a:cs typeface="Cambria"/>
              </a:rPr>
              <a:t>Ghose</a:t>
            </a:r>
            <a:r>
              <a:rPr lang="en-US" sz="2400" dirty="0">
                <a:latin typeface="Cambria"/>
                <a:cs typeface="Cambria"/>
              </a:rPr>
              <a:t>, Rodolfo Azevedo, </a:t>
            </a:r>
            <a:r>
              <a:rPr lang="en-US" sz="2400" dirty="0" err="1">
                <a:latin typeface="Cambria"/>
                <a:cs typeface="Cambria"/>
              </a:rPr>
              <a:t>Onur</a:t>
            </a:r>
            <a:r>
              <a:rPr lang="en-US" sz="2400" dirty="0">
                <a:latin typeface="Cambria"/>
                <a:cs typeface="Cambria"/>
              </a:rPr>
              <a:t> </a:t>
            </a:r>
            <a:r>
              <a:rPr lang="en-US" sz="2400" dirty="0" err="1">
                <a:latin typeface="Cambria"/>
                <a:cs typeface="Cambria"/>
              </a:rPr>
              <a:t>Mutlu</a:t>
            </a:r>
            <a:r>
              <a:rPr lang="en-US" sz="2400" dirty="0">
                <a:latin typeface="Cambria"/>
                <a:cs typeface="Cambria"/>
              </a:rPr>
              <a:t> </a:t>
            </a:r>
          </a:p>
        </p:txBody>
      </p:sp>
      <p:pic>
        <p:nvPicPr>
          <p:cNvPr id="1026" name="Picture 2" descr="http://www.euroc-project.eu/fileadmin/imgEuroc/eurocConsortiumLogos/eth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6410" y="5893016"/>
            <a:ext cx="2397512" cy="49249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887390" y="5747597"/>
            <a:ext cx="2710200" cy="783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022043"/>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35EFC-4622-AC48-B377-BA05632C868A}"/>
              </a:ext>
            </a:extLst>
          </p:cNvPr>
          <p:cNvSpPr>
            <a:spLocks noGrp="1"/>
          </p:cNvSpPr>
          <p:nvPr>
            <p:ph type="title"/>
          </p:nvPr>
        </p:nvSpPr>
        <p:spPr>
          <a:xfrm>
            <a:off x="228600" y="152400"/>
            <a:ext cx="8610600" cy="1066800"/>
          </a:xfrm>
        </p:spPr>
        <p:txBody>
          <a:bodyPr/>
          <a:lstStyle/>
          <a:p>
            <a:r>
              <a:rPr lang="en-US" dirty="0"/>
              <a:t>More on </a:t>
            </a:r>
            <a:r>
              <a:rPr lang="en-US" dirty="0" err="1"/>
              <a:t>Dataplant</a:t>
            </a:r>
            <a:endParaRPr lang="en-US" dirty="0"/>
          </a:p>
        </p:txBody>
      </p:sp>
      <p:sp>
        <p:nvSpPr>
          <p:cNvPr id="3" name="Content Placeholder 2">
            <a:extLst>
              <a:ext uri="{FF2B5EF4-FFF2-40B4-BE49-F238E27FC236}">
                <a16:creationId xmlns:a16="http://schemas.microsoft.com/office/drawing/2014/main" id="{D0B0A7FE-9457-D145-92B5-1DDE0C300AFD}"/>
              </a:ext>
            </a:extLst>
          </p:cNvPr>
          <p:cNvSpPr>
            <a:spLocks noGrp="1"/>
          </p:cNvSpPr>
          <p:nvPr>
            <p:ph idx="1"/>
          </p:nvPr>
        </p:nvSpPr>
        <p:spPr>
          <a:xfrm>
            <a:off x="0" y="1219200"/>
            <a:ext cx="9144000" cy="5029200"/>
          </a:xfrm>
        </p:spPr>
        <p:txBody>
          <a:bodyPr/>
          <a:lstStyle/>
          <a:p>
            <a:r>
              <a:rPr lang="en-US" dirty="0" err="1"/>
              <a:t>Dataplant</a:t>
            </a:r>
            <a:r>
              <a:rPr lang="en-US" dirty="0"/>
              <a:t>: In-DRAM Security Mechanisms for Low-Cost Devices</a:t>
            </a:r>
          </a:p>
          <a:p>
            <a:pPr lvl="1"/>
            <a:r>
              <a:rPr lang="en-US" dirty="0">
                <a:hlinkClick r:id="rId2"/>
              </a:rPr>
              <a:t>https://arxiv.org/pdf/1902.07344.pdf</a:t>
            </a:r>
            <a:r>
              <a:rPr lang="en-US" dirty="0"/>
              <a:t> </a:t>
            </a:r>
          </a:p>
        </p:txBody>
      </p:sp>
      <p:sp>
        <p:nvSpPr>
          <p:cNvPr id="4" name="Slide Number Placeholder 3">
            <a:extLst>
              <a:ext uri="{FF2B5EF4-FFF2-40B4-BE49-F238E27FC236}">
                <a16:creationId xmlns:a16="http://schemas.microsoft.com/office/drawing/2014/main" id="{B9BFBB9D-55BC-C144-9238-F76274A6CF3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B9D25D85-2D36-4140-A2A3-F802B322A4ED}"/>
              </a:ext>
            </a:extLst>
          </p:cNvPr>
          <p:cNvPicPr>
            <a:picLocks noChangeAspect="1"/>
          </p:cNvPicPr>
          <p:nvPr/>
        </p:nvPicPr>
        <p:blipFill>
          <a:blip r:embed="rId3"/>
          <a:stretch>
            <a:fillRect/>
          </a:stretch>
        </p:blipFill>
        <p:spPr>
          <a:xfrm>
            <a:off x="0" y="3212976"/>
            <a:ext cx="9144000" cy="2524677"/>
          </a:xfrm>
          <a:prstGeom prst="rect">
            <a:avLst/>
          </a:prstGeom>
        </p:spPr>
      </p:pic>
    </p:spTree>
    <p:extLst>
      <p:ext uri="{BB962C8B-B14F-4D97-AF65-F5344CB8AC3E}">
        <p14:creationId xmlns:p14="http://schemas.microsoft.com/office/powerpoint/2010/main" val="2929392950"/>
      </p:ext>
    </p:extLst>
  </p:cSld>
  <p:clrMapOvr>
    <a:masterClrMapping/>
  </p:clrMapOvr>
  <p:transition/>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7BFF7-F5EE-C843-87CA-A9C0B964D456}"/>
              </a:ext>
            </a:extLst>
          </p:cNvPr>
          <p:cNvSpPr>
            <a:spLocks noGrp="1"/>
          </p:cNvSpPr>
          <p:nvPr>
            <p:ph type="title"/>
          </p:nvPr>
        </p:nvSpPr>
        <p:spPr/>
        <p:txBody>
          <a:bodyPr/>
          <a:lstStyle/>
          <a:p>
            <a:r>
              <a:rPr lang="en-US" dirty="0"/>
              <a:t>Using Memory for Security</a:t>
            </a:r>
          </a:p>
        </p:txBody>
      </p:sp>
      <p:sp>
        <p:nvSpPr>
          <p:cNvPr id="3" name="Content Placeholder 2">
            <a:extLst>
              <a:ext uri="{FF2B5EF4-FFF2-40B4-BE49-F238E27FC236}">
                <a16:creationId xmlns:a16="http://schemas.microsoft.com/office/drawing/2014/main" id="{E68BD832-D137-F646-B656-91B5F137B8C8}"/>
              </a:ext>
            </a:extLst>
          </p:cNvPr>
          <p:cNvSpPr>
            <a:spLocks noGrp="1"/>
          </p:cNvSpPr>
          <p:nvPr>
            <p:ph idx="1"/>
          </p:nvPr>
        </p:nvSpPr>
        <p:spPr>
          <a:xfrm>
            <a:off x="228600" y="1196752"/>
            <a:ext cx="8610600" cy="4876800"/>
          </a:xfrm>
        </p:spPr>
        <p:txBody>
          <a:bodyPr/>
          <a:lstStyle/>
          <a:p>
            <a:r>
              <a:rPr lang="en-US" dirty="0">
                <a:solidFill>
                  <a:srgbClr val="0000FF"/>
                </a:solidFill>
              </a:rPr>
              <a:t>Generating True Random Numbers (using DRAM)</a:t>
            </a:r>
          </a:p>
          <a:p>
            <a:pPr lvl="1"/>
            <a:r>
              <a:rPr lang="en-US" dirty="0"/>
              <a:t>Kim et al., HPCA 2019</a:t>
            </a:r>
          </a:p>
          <a:p>
            <a:endParaRPr lang="en-US" dirty="0"/>
          </a:p>
          <a:p>
            <a:endParaRPr lang="en-US" dirty="0"/>
          </a:p>
          <a:p>
            <a:r>
              <a:rPr lang="en-US" dirty="0">
                <a:solidFill>
                  <a:srgbClr val="0000FF"/>
                </a:solidFill>
              </a:rPr>
              <a:t>Evaluating Physically Unclonable Functions (using DRAM)</a:t>
            </a:r>
          </a:p>
          <a:p>
            <a:pPr lvl="1"/>
            <a:r>
              <a:rPr lang="en-US" dirty="0"/>
              <a:t>Kim et al., HPCA 2018</a:t>
            </a:r>
          </a:p>
          <a:p>
            <a:endParaRPr lang="en-US" dirty="0"/>
          </a:p>
          <a:p>
            <a:endParaRPr lang="en-US" dirty="0"/>
          </a:p>
          <a:p>
            <a:r>
              <a:rPr lang="en-US" dirty="0">
                <a:solidFill>
                  <a:srgbClr val="0000FF"/>
                </a:solidFill>
              </a:rPr>
              <a:t>Quickly Destroying In-Memory Data (using DRAM)</a:t>
            </a:r>
          </a:p>
          <a:p>
            <a:pPr lvl="1"/>
            <a:r>
              <a:rPr lang="en-US" dirty="0" err="1"/>
              <a:t>Orosa</a:t>
            </a:r>
            <a:r>
              <a:rPr lang="en-US" dirty="0"/>
              <a:t> et al., arxiv 2019</a:t>
            </a:r>
          </a:p>
        </p:txBody>
      </p:sp>
      <p:sp>
        <p:nvSpPr>
          <p:cNvPr id="4" name="Slide Number Placeholder 3">
            <a:extLst>
              <a:ext uri="{FF2B5EF4-FFF2-40B4-BE49-F238E27FC236}">
                <a16:creationId xmlns:a16="http://schemas.microsoft.com/office/drawing/2014/main" id="{096AAA19-A8DD-3A42-89B9-EEB56825F23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a:extLst>
              <a:ext uri="{FF2B5EF4-FFF2-40B4-BE49-F238E27FC236}">
                <a16:creationId xmlns:a16="http://schemas.microsoft.com/office/drawing/2014/main" id="{83521EDA-2740-0E4D-B8B8-B88491DDB78C}"/>
              </a:ext>
            </a:extLst>
          </p:cNvPr>
          <p:cNvSpPr/>
          <p:nvPr/>
        </p:nvSpPr>
        <p:spPr>
          <a:xfrm>
            <a:off x="611560" y="1196752"/>
            <a:ext cx="7848872" cy="439248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326468036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77C88-06BB-0946-90CA-91635AF5E5A5}"/>
              </a:ext>
            </a:extLst>
          </p:cNvPr>
          <p:cNvSpPr>
            <a:spLocks noGrp="1"/>
          </p:cNvSpPr>
          <p:nvPr>
            <p:ph type="title"/>
          </p:nvPr>
        </p:nvSpPr>
        <p:spPr/>
        <p:txBody>
          <a:bodyPr/>
          <a:lstStyle/>
          <a:p>
            <a:r>
              <a:rPr lang="en-US" dirty="0"/>
              <a:t>Conclusion</a:t>
            </a:r>
          </a:p>
        </p:txBody>
      </p:sp>
      <p:sp>
        <p:nvSpPr>
          <p:cNvPr id="3" name="Content Placeholder 2">
            <a:extLst>
              <a:ext uri="{FF2B5EF4-FFF2-40B4-BE49-F238E27FC236}">
                <a16:creationId xmlns:a16="http://schemas.microsoft.com/office/drawing/2014/main" id="{B3EB90B1-DDBC-6C47-88A1-E6FF0E42A208}"/>
              </a:ext>
            </a:extLst>
          </p:cNvPr>
          <p:cNvSpPr>
            <a:spLocks noGrp="1"/>
          </p:cNvSpPr>
          <p:nvPr>
            <p:ph idx="1"/>
          </p:nvPr>
        </p:nvSpPr>
        <p:spPr>
          <a:xfrm>
            <a:off x="228600" y="980728"/>
            <a:ext cx="8610600" cy="5123656"/>
          </a:xfrm>
        </p:spPr>
        <p:txBody>
          <a:bodyPr/>
          <a:lstStyle/>
          <a:p>
            <a:r>
              <a:rPr lang="en-US" dirty="0">
                <a:solidFill>
                  <a:srgbClr val="0000FF"/>
                </a:solidFill>
              </a:rPr>
              <a:t>Memory devices have inherent capability to support key security primitives</a:t>
            </a:r>
          </a:p>
          <a:p>
            <a:pPr lvl="1"/>
            <a:r>
              <a:rPr lang="en-US" dirty="0"/>
              <a:t>True Random Number Generation</a:t>
            </a:r>
          </a:p>
          <a:p>
            <a:pPr lvl="1"/>
            <a:r>
              <a:rPr lang="en-US" dirty="0"/>
              <a:t>Physically Unclonable Functions</a:t>
            </a:r>
          </a:p>
          <a:p>
            <a:pPr lvl="1"/>
            <a:r>
              <a:rPr lang="en-US" dirty="0"/>
              <a:t>Fast Destruction/Randomization of Data</a:t>
            </a:r>
          </a:p>
          <a:p>
            <a:pPr lvl="1"/>
            <a:r>
              <a:rPr lang="en-US" dirty="0"/>
              <a:t>…</a:t>
            </a:r>
          </a:p>
          <a:p>
            <a:pPr lvl="1"/>
            <a:endParaRPr lang="en-US" dirty="0"/>
          </a:p>
          <a:p>
            <a:r>
              <a:rPr lang="en-US" dirty="0">
                <a:solidFill>
                  <a:srgbClr val="0000FF"/>
                </a:solidFill>
              </a:rPr>
              <a:t>It is time for us to treat memory as an intelligent device</a:t>
            </a:r>
          </a:p>
          <a:p>
            <a:pPr lvl="1"/>
            <a:r>
              <a:rPr lang="en-US" dirty="0"/>
              <a:t>that does more than simply storing and supplying data…</a:t>
            </a:r>
          </a:p>
          <a:p>
            <a:pPr lvl="1"/>
            <a:r>
              <a:rPr lang="en-US" b="1" dirty="0"/>
              <a:t>Producing security primitives is one example</a:t>
            </a:r>
          </a:p>
          <a:p>
            <a:pPr lvl="1"/>
            <a:endParaRPr lang="en-US" dirty="0"/>
          </a:p>
          <a:p>
            <a:r>
              <a:rPr lang="en-US" dirty="0">
                <a:solidFill>
                  <a:srgbClr val="0000FF"/>
                </a:solidFill>
              </a:rPr>
              <a:t>We can reinvent computing</a:t>
            </a:r>
          </a:p>
          <a:p>
            <a:pPr lvl="1"/>
            <a:r>
              <a:rPr lang="en-US" dirty="0"/>
              <a:t>with a </a:t>
            </a:r>
            <a:r>
              <a:rPr lang="en-US" b="1" dirty="0">
                <a:solidFill>
                  <a:srgbClr val="FF0000"/>
                </a:solidFill>
              </a:rPr>
              <a:t>memory-centric design perspective</a:t>
            </a:r>
          </a:p>
        </p:txBody>
      </p:sp>
      <p:sp>
        <p:nvSpPr>
          <p:cNvPr id="4" name="Slide Number Placeholder 3">
            <a:extLst>
              <a:ext uri="{FF2B5EF4-FFF2-40B4-BE49-F238E27FC236}">
                <a16:creationId xmlns:a16="http://schemas.microsoft.com/office/drawing/2014/main" id="{F71221D7-7C05-E74C-AC0D-8A3D590146AD}"/>
              </a:ext>
            </a:extLst>
          </p:cNvPr>
          <p:cNvSpPr>
            <a:spLocks noGrp="1"/>
          </p:cNvSpPr>
          <p:nvPr>
            <p:ph type="sldNum" sz="quarter" idx="11"/>
          </p:nvPr>
        </p:nvSpPr>
        <p:spPr/>
        <p:txBody>
          <a:bodyPr/>
          <a:lstStyle/>
          <a:p>
            <a:fld id="{323594FA-E141-4234-AE05-360401972BE7}" type="slidenum">
              <a:rPr lang="en-US" altLang="en-US" smtClean="0"/>
              <a:pPr/>
              <a:t>159</a:t>
            </a:fld>
            <a:endParaRPr lang="en-US" altLang="en-US"/>
          </a:p>
        </p:txBody>
      </p:sp>
    </p:spTree>
    <p:extLst>
      <p:ext uri="{BB962C8B-B14F-4D97-AF65-F5344CB8AC3E}">
        <p14:creationId xmlns:p14="http://schemas.microsoft.com/office/powerpoint/2010/main" val="120791090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Nature is (Likely) Memory-Centric</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160</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576" y="980728"/>
            <a:ext cx="7272808" cy="5454606"/>
          </a:xfrm>
          <a:prstGeom prst="rect">
            <a:avLst/>
          </a:prstGeom>
        </p:spPr>
      </p:pic>
      <p:sp>
        <p:nvSpPr>
          <p:cNvPr id="6" name="Rectangle 5"/>
          <p:cNvSpPr/>
          <p:nvPr/>
        </p:nvSpPr>
        <p:spPr>
          <a:xfrm>
            <a:off x="266429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spectrum.ieee.org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/image/</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MjYzMzAyMg.jpeg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421994163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Accelerated Memory Course (~6.5 hours)</a:t>
            </a:r>
          </a:p>
        </p:txBody>
      </p:sp>
      <p:sp>
        <p:nvSpPr>
          <p:cNvPr id="3" name="Content Placeholder 2"/>
          <p:cNvSpPr>
            <a:spLocks noGrp="1"/>
          </p:cNvSpPr>
          <p:nvPr>
            <p:ph idx="1"/>
          </p:nvPr>
        </p:nvSpPr>
        <p:spPr>
          <a:xfrm>
            <a:off x="228600" y="1124744"/>
            <a:ext cx="8610600" cy="5123656"/>
          </a:xfrm>
        </p:spPr>
        <p:txBody>
          <a:bodyPr/>
          <a:lstStyle/>
          <a:p>
            <a:r>
              <a:rPr lang="en-US" dirty="0">
                <a:solidFill>
                  <a:srgbClr val="0000FF"/>
                </a:solidFill>
              </a:rPr>
              <a:t>ACACES 2018 </a:t>
            </a:r>
          </a:p>
          <a:p>
            <a:pPr lvl="1"/>
            <a:r>
              <a:rPr lang="en-US" dirty="0"/>
              <a:t>Memory Systems and Memory-Centric Computing Systems</a:t>
            </a:r>
          </a:p>
          <a:p>
            <a:pPr lvl="1"/>
            <a:r>
              <a:rPr lang="en-US" dirty="0"/>
              <a:t>Taught by Onur Mutlu July 9-13, 2018</a:t>
            </a:r>
          </a:p>
          <a:p>
            <a:pPr lvl="1"/>
            <a:r>
              <a:rPr lang="en-US" dirty="0"/>
              <a:t>~6.5 hours of lectures</a:t>
            </a:r>
          </a:p>
          <a:p>
            <a:endParaRPr lang="en-US" dirty="0">
              <a:solidFill>
                <a:srgbClr val="0000FF"/>
              </a:solidFill>
            </a:endParaRPr>
          </a:p>
          <a:p>
            <a:r>
              <a:rPr lang="en-US" dirty="0">
                <a:solidFill>
                  <a:srgbClr val="0000FF"/>
                </a:solidFill>
              </a:rPr>
              <a:t>Website for the Course including Videos, Slides, Papers</a:t>
            </a:r>
          </a:p>
          <a:p>
            <a:pPr lvl="1"/>
            <a:r>
              <a:rPr lang="en-US" dirty="0">
                <a:hlinkClick r:id="rId2"/>
              </a:rPr>
              <a:t>https://people.inf.ethz.ch/omutlu/acaces2018.html</a:t>
            </a:r>
            <a:r>
              <a:rPr lang="en-US" dirty="0"/>
              <a:t> </a:t>
            </a:r>
          </a:p>
          <a:p>
            <a:pPr lvl="1"/>
            <a:r>
              <a:rPr lang="en-US" dirty="0">
                <a:hlinkClick r:id="rId3"/>
              </a:rPr>
              <a:t>https://www.youtube.com/playlist?list=PL5Q2soXY2Zi-HXxomthrpDpMJm05P6J9x</a:t>
            </a:r>
            <a:r>
              <a:rPr lang="en-US" dirty="0"/>
              <a:t> </a:t>
            </a:r>
          </a:p>
          <a:p>
            <a:pPr lvl="1"/>
            <a:endParaRPr lang="en-US" dirty="0">
              <a:hlinkClick r:id="rId4"/>
            </a:endParaRPr>
          </a:p>
          <a:p>
            <a:r>
              <a:rPr lang="en-US" dirty="0">
                <a:solidFill>
                  <a:srgbClr val="0000FF"/>
                </a:solidFill>
              </a:rPr>
              <a:t>All Papers are at:</a:t>
            </a:r>
          </a:p>
          <a:p>
            <a:pPr lvl="1"/>
            <a:r>
              <a:rPr lang="en-US" dirty="0">
                <a:hlinkClick r:id="rId4"/>
              </a:rPr>
              <a:t>https://people.inf.ethz.ch/omutlu/projects.htm</a:t>
            </a:r>
            <a:r>
              <a:rPr lang="en-US" dirty="0"/>
              <a:t> </a:t>
            </a:r>
          </a:p>
          <a:p>
            <a:pPr lvl="1"/>
            <a:r>
              <a:rPr lang="en-US" dirty="0"/>
              <a:t>Final lecture notes and readings (for all topics)</a:t>
            </a:r>
          </a:p>
          <a:p>
            <a:endParaRPr lang="en-US" dirty="0">
              <a:solidFill>
                <a:srgbClr val="0000FF"/>
              </a:solidFill>
            </a:endParaRPr>
          </a:p>
          <a:p>
            <a:pPr lvl="1"/>
            <a:endParaRPr lang="en-US" dirty="0"/>
          </a:p>
          <a:p>
            <a:pPr lvl="1"/>
            <a:endParaRPr lang="en-US" dirty="0"/>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024"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024" rtl="0" eaLnBrk="1" fontAlgn="auto" latinLnBrk="0" hangingPunct="1">
                <a:lnSpc>
                  <a:spcPct val="100000"/>
                </a:lnSpc>
                <a:spcBef>
                  <a:spcPts val="0"/>
                </a:spcBef>
                <a:spcAft>
                  <a:spcPts val="0"/>
                </a:spcAft>
                <a:buClrTx/>
                <a:buSzTx/>
                <a:buFontTx/>
                <a:buNone/>
                <a:tabLst/>
                <a:defRPr/>
              </a:pPr>
              <a:t>161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822821341"/>
      </p:ext>
    </p:extLst>
  </p:cSld>
  <p:clrMapOvr>
    <a:masterClrMapping/>
  </p:clrMapOvr>
  <p:transition/>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26 April 2019</a:t>
            </a:r>
          </a:p>
          <a:p>
            <a:r>
              <a:rPr lang="en-US" sz="2200" dirty="0"/>
              <a:t>IBM Research</a:t>
            </a:r>
          </a:p>
          <a:p>
            <a:endParaRPr lang="en-US" sz="2200" dirty="0"/>
          </a:p>
          <a:p>
            <a:pPr algn="l"/>
            <a:endParaRPr lang="en-US" sz="2200" dirty="0"/>
          </a:p>
        </p:txBody>
      </p:sp>
      <p:sp>
        <p:nvSpPr>
          <p:cNvPr id="13" name="Title 1"/>
          <p:cNvSpPr>
            <a:spLocks noGrp="1"/>
          </p:cNvSpPr>
          <p:nvPr>
            <p:ph type="ctrTitle"/>
          </p:nvPr>
        </p:nvSpPr>
        <p:spPr>
          <a:xfrm>
            <a:off x="216024" y="1556792"/>
            <a:ext cx="8820472" cy="2201416"/>
          </a:xfrm>
        </p:spPr>
        <p:txBody>
          <a:bodyPr>
            <a:normAutofit/>
          </a:bodyPr>
          <a:lstStyle/>
          <a:p>
            <a:pPr algn="ctr"/>
            <a:r>
              <a:rPr lang="en-US" sz="4000" dirty="0"/>
              <a:t>Using Commodity Memory Devices to Support Fundamental Security Primitives</a:t>
            </a:r>
            <a:endParaRPr lang="en-US" sz="4000" dirty="0">
              <a:solidFill>
                <a:srgbClr val="FF0000"/>
              </a:solidFill>
            </a:endParaRPr>
          </a:p>
        </p:txBody>
      </p:sp>
      <p:pic>
        <p:nvPicPr>
          <p:cNvPr id="10" name="Picture 2" descr="ETH Zurich short logo, black"/>
          <p:cNvPicPr>
            <a:picLocks noChangeAspect="1" noChangeArrowheads="1"/>
          </p:cNvPicPr>
          <p:nvPr/>
        </p:nvPicPr>
        <p:blipFill rotWithShape="1">
          <a:blip r:embed="rId5">
            <a:extLst>
              <a:ext uri="{28A0092B-C50C-407E-A947-70E740481C1C}">
                <a14:useLocalDpi xmlns:a14="http://schemas.microsoft.com/office/drawing/2010/main" val="0"/>
              </a:ext>
            </a:extLst>
          </a:blip>
          <a:srcRect l="6982" t="19970" r="7940" b="18111"/>
          <a:stretch/>
        </p:blipFill>
        <p:spPr bwMode="auto">
          <a:xfrm>
            <a:off x="3261625" y="5805264"/>
            <a:ext cx="2750535" cy="783754"/>
          </a:xfrm>
          <a:prstGeom prst="rect">
            <a:avLst/>
          </a:prstGeom>
          <a:noFill/>
          <a:extLst>
            <a:ext uri="{909E8E84-426E-40dd-AFC4-6F175D3DCCD1}">
              <a14:hiddenFill xmlns:a14="http://schemas.microsoft.com/office/drawing/2010/main" xmlns="">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print"/>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Tree>
    <p:extLst>
      <p:ext uri="{BB962C8B-B14F-4D97-AF65-F5344CB8AC3E}">
        <p14:creationId xmlns:p14="http://schemas.microsoft.com/office/powerpoint/2010/main" val="868373257"/>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4000" dirty="0">
                <a:latin typeface="Garamond" charset="0"/>
              </a:rPr>
              <a:t>Readings, Videos, Reference Materials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287440005"/>
      </p:ext>
    </p:extLst>
  </p:cSld>
  <p:clrMapOvr>
    <a:masterClrMapping/>
  </p:clrMapOvr>
  <p:transition/>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Accelerated Memory Course (~6.5 hours)</a:t>
            </a:r>
          </a:p>
        </p:txBody>
      </p:sp>
      <p:sp>
        <p:nvSpPr>
          <p:cNvPr id="3" name="Content Placeholder 2"/>
          <p:cNvSpPr>
            <a:spLocks noGrp="1"/>
          </p:cNvSpPr>
          <p:nvPr>
            <p:ph idx="1"/>
          </p:nvPr>
        </p:nvSpPr>
        <p:spPr>
          <a:xfrm>
            <a:off x="228600" y="1124744"/>
            <a:ext cx="8610600" cy="5123656"/>
          </a:xfrm>
        </p:spPr>
        <p:txBody>
          <a:bodyPr/>
          <a:lstStyle/>
          <a:p>
            <a:r>
              <a:rPr lang="en-US" dirty="0">
                <a:solidFill>
                  <a:srgbClr val="0000FF"/>
                </a:solidFill>
              </a:rPr>
              <a:t>ACACES 2018 </a:t>
            </a:r>
          </a:p>
          <a:p>
            <a:pPr lvl="1"/>
            <a:r>
              <a:rPr lang="en-US" dirty="0"/>
              <a:t>Memory Systems and Memory-Centric Computing Systems</a:t>
            </a:r>
          </a:p>
          <a:p>
            <a:pPr lvl="1"/>
            <a:r>
              <a:rPr lang="en-US" dirty="0"/>
              <a:t>Taught by Onur Mutlu July 9-13, 2018</a:t>
            </a:r>
          </a:p>
          <a:p>
            <a:pPr lvl="1"/>
            <a:r>
              <a:rPr lang="en-US" dirty="0"/>
              <a:t>~6.5 hours of lectures</a:t>
            </a:r>
          </a:p>
          <a:p>
            <a:endParaRPr lang="en-US" dirty="0">
              <a:solidFill>
                <a:srgbClr val="0000FF"/>
              </a:solidFill>
            </a:endParaRPr>
          </a:p>
          <a:p>
            <a:r>
              <a:rPr lang="en-US" dirty="0">
                <a:solidFill>
                  <a:srgbClr val="0000FF"/>
                </a:solidFill>
              </a:rPr>
              <a:t>Website for the Course including Videos, Slides, Papers</a:t>
            </a:r>
          </a:p>
          <a:p>
            <a:pPr lvl="1"/>
            <a:r>
              <a:rPr lang="en-US" dirty="0">
                <a:hlinkClick r:id="rId2"/>
              </a:rPr>
              <a:t>https://people.inf.ethz.ch/omutlu/acaces2018.html</a:t>
            </a:r>
            <a:r>
              <a:rPr lang="en-US" dirty="0"/>
              <a:t> </a:t>
            </a:r>
          </a:p>
          <a:p>
            <a:pPr lvl="1"/>
            <a:r>
              <a:rPr lang="en-US" dirty="0">
                <a:hlinkClick r:id="rId3"/>
              </a:rPr>
              <a:t>https://www.youtube.com/playlist?list=PL5Q2soXY2Zi-HXxomthrpDpMJm05P6J9x</a:t>
            </a:r>
            <a:r>
              <a:rPr lang="en-US" dirty="0"/>
              <a:t> </a:t>
            </a:r>
          </a:p>
          <a:p>
            <a:pPr lvl="1"/>
            <a:endParaRPr lang="en-US" dirty="0">
              <a:hlinkClick r:id="rId4"/>
            </a:endParaRPr>
          </a:p>
          <a:p>
            <a:r>
              <a:rPr lang="en-US" dirty="0">
                <a:solidFill>
                  <a:srgbClr val="0000FF"/>
                </a:solidFill>
              </a:rPr>
              <a:t>All Papers are at:</a:t>
            </a:r>
          </a:p>
          <a:p>
            <a:pPr lvl="1"/>
            <a:r>
              <a:rPr lang="en-US" dirty="0">
                <a:hlinkClick r:id="rId4"/>
              </a:rPr>
              <a:t>https://people.inf.ethz.ch/omutlu/projects.htm</a:t>
            </a:r>
            <a:r>
              <a:rPr lang="en-US" dirty="0"/>
              <a:t> </a:t>
            </a:r>
          </a:p>
          <a:p>
            <a:pPr lvl="1"/>
            <a:r>
              <a:rPr lang="en-US" dirty="0"/>
              <a:t>Final lecture notes and readings (for all topics)</a:t>
            </a:r>
          </a:p>
          <a:p>
            <a:endParaRPr lang="en-US" dirty="0">
              <a:solidFill>
                <a:srgbClr val="0000FF"/>
              </a:solidFill>
            </a:endParaRPr>
          </a:p>
          <a:p>
            <a:pPr lvl="1"/>
            <a:endParaRPr lang="en-US" dirty="0"/>
          </a:p>
          <a:p>
            <a:pPr lvl="1"/>
            <a:endParaRPr lang="en-US" dirty="0"/>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024"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024" rtl="0" eaLnBrk="1" fontAlgn="auto" latinLnBrk="0" hangingPunct="1">
                <a:lnSpc>
                  <a:spcPct val="100000"/>
                </a:lnSpc>
                <a:spcBef>
                  <a:spcPts val="0"/>
                </a:spcBef>
                <a:spcAft>
                  <a:spcPts val="0"/>
                </a:spcAft>
                <a:buClrTx/>
                <a:buSzTx/>
                <a:buFontTx/>
                <a:buNone/>
                <a:tabLst/>
                <a:defRPr/>
              </a:pPr>
              <a:t>164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683499376"/>
      </p:ext>
    </p:extLst>
  </p:cSld>
  <p:clrMapOvr>
    <a:masterClrMapping/>
  </p:clrMapOvr>
  <p:transition/>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Reference Overview Paper </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FF683EC-8C81-D44E-8211-9FB74E1762A4}"/>
              </a:ext>
            </a:extLst>
          </p:cNvPr>
          <p:cNvPicPr>
            <a:picLocks noChangeAspect="1"/>
          </p:cNvPicPr>
          <p:nvPr/>
        </p:nvPicPr>
        <p:blipFill>
          <a:blip r:embed="rId2"/>
          <a:stretch>
            <a:fillRect/>
          </a:stretch>
        </p:blipFill>
        <p:spPr>
          <a:xfrm>
            <a:off x="0" y="1124744"/>
            <a:ext cx="9144000" cy="2987763"/>
          </a:xfrm>
          <a:prstGeom prst="rect">
            <a:avLst/>
          </a:prstGeom>
        </p:spPr>
      </p:pic>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9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9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9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00"/>
                </a:solidFill>
                <a:effectLst/>
                <a:uLnTx/>
                <a:uFillTx/>
                <a:latin typeface="Tahoma"/>
                <a:ea typeface="+mn-ea"/>
                <a:cs typeface="+mn-cs"/>
                <a:hlinkClick r:id="rId3"/>
              </a:rPr>
              <a:t>"Processing Data Where It Makes Sense: Enabling In-Memory Computation"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paper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4"/>
              </a:rPr>
              <a:t>Microprocessors and Microsystems</a:t>
            </a:r>
            <a:r>
              <a:rPr kumimoji="0" lang="en-US" sz="1900" b="0" i="1" u="none" strike="noStrike" kern="1200" cap="none" spc="0" normalizeH="0" baseline="0" noProof="0" dirty="0">
                <a:ln>
                  <a:noFill/>
                </a:ln>
                <a:solidFill>
                  <a:srgbClr val="000000"/>
                </a:solidFill>
                <a:effectLst/>
                <a:uLnTx/>
                <a:uFillTx/>
                <a:latin typeface="Tahoma"/>
                <a:ea typeface="+mn-ea"/>
                <a:cs typeface="+mn-cs"/>
              </a:rPr>
              <a:t> (</a:t>
            </a:r>
            <a:r>
              <a:rPr kumimoji="0" lang="en-US" sz="1900" b="1" i="1" u="none" strike="noStrike" kern="1200" cap="none" spc="0" normalizeH="0" baseline="0" noProof="0" dirty="0">
                <a:ln>
                  <a:noFill/>
                </a:ln>
                <a:solidFill>
                  <a:srgbClr val="000000"/>
                </a:solidFill>
                <a:effectLst/>
                <a:uLnTx/>
                <a:uFillTx/>
                <a:latin typeface="Tahoma"/>
                <a:ea typeface="+mn-ea"/>
                <a:cs typeface="+mn-cs"/>
              </a:rPr>
              <a:t>MICPRO</a:t>
            </a:r>
            <a:r>
              <a:rPr kumimoji="0" lang="en-US" sz="1900" b="0" i="1"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rPr>
              <a:t>, June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5"/>
              </a:rPr>
              <a:t>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endParaRPr kumimoji="0" lang="en-US" sz="1900" b="1" i="0" u="none" strike="noStrike" kern="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24383311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Reference Overview Paper 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r>
              <a:rPr lang="en-US" sz="1700" dirty="0"/>
              <a:t>Saugata Ghose, Kevin Hsieh, Amirali Boroumand, </a:t>
            </a:r>
            <a:r>
              <a:rPr lang="en-US" sz="1700" dirty="0" err="1"/>
              <a:t>Rachata</a:t>
            </a:r>
            <a:r>
              <a:rPr lang="en-US" sz="1700" dirty="0"/>
              <a:t> </a:t>
            </a:r>
            <a:r>
              <a:rPr lang="en-US" sz="1700" dirty="0" err="1"/>
              <a:t>Ausavarungnirun</a:t>
            </a:r>
            <a:r>
              <a:rPr lang="en-US" sz="1700" dirty="0"/>
              <a:t>, Onur Mutlu,</a:t>
            </a:r>
            <a:br>
              <a:rPr lang="en-US" sz="1700" dirty="0"/>
            </a:br>
            <a:r>
              <a:rPr lang="en-US" sz="1700" b="1" dirty="0">
                <a:hlinkClick r:id="rId2"/>
              </a:rPr>
              <a:t>"Enabling the Adoption of Processing-in-Memory: Challenges, Mechanisms, Future Research Directions"</a:t>
            </a:r>
            <a:r>
              <a:rPr lang="en-US" sz="1700" dirty="0"/>
              <a:t> </a:t>
            </a:r>
            <a:br>
              <a:rPr lang="en-US" sz="1700" dirty="0"/>
            </a:br>
            <a:r>
              <a:rPr lang="en-US" sz="1700" i="1" dirty="0"/>
              <a:t>Invited Book Chapter</a:t>
            </a:r>
            <a:r>
              <a:rPr lang="en-US" sz="1700" dirty="0"/>
              <a:t>, to appear in 2018. </a:t>
            </a:r>
            <a:br>
              <a:rPr lang="en-US" sz="1700" dirty="0"/>
            </a:br>
            <a:r>
              <a:rPr lang="en-US" sz="1700" dirty="0"/>
              <a:t>[</a:t>
            </a:r>
            <a:r>
              <a:rPr lang="en-US" sz="1700" dirty="0">
                <a:hlinkClick r:id="rId3"/>
              </a:rPr>
              <a:t>Preliminary arxiv.org version</a:t>
            </a:r>
            <a:r>
              <a:rPr lang="en-US" sz="1700" dirty="0"/>
              <a:t>]</a:t>
            </a:r>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53AD2022-F9DE-D14F-A45A-D41DA60EB21E}"/>
              </a:ext>
            </a:extLst>
          </p:cNvPr>
          <p:cNvPicPr>
            <a:picLocks noChangeAspect="1"/>
          </p:cNvPicPr>
          <p:nvPr/>
        </p:nvPicPr>
        <p:blipFill>
          <a:blip r:embed="rId4"/>
          <a:stretch>
            <a:fillRect/>
          </a:stretch>
        </p:blipFill>
        <p:spPr>
          <a:xfrm>
            <a:off x="337560" y="980728"/>
            <a:ext cx="8589976" cy="3366925"/>
          </a:xfrm>
          <a:prstGeom prst="rect">
            <a:avLst/>
          </a:prstGeom>
        </p:spPr>
      </p:pic>
      <p:sp>
        <p:nvSpPr>
          <p:cNvPr id="5" name="TextBox 4">
            <a:extLst>
              <a:ext uri="{FF2B5EF4-FFF2-40B4-BE49-F238E27FC236}">
                <a16:creationId xmlns:a16="http://schemas.microsoft.com/office/drawing/2014/main" id="{FFA0A5EF-3A3C-1949-B5F9-3039EB9E1909}"/>
              </a:ext>
            </a:extLst>
          </p:cNvPr>
          <p:cNvSpPr txBox="1"/>
          <p:nvPr/>
        </p:nvSpPr>
        <p:spPr>
          <a:xfrm>
            <a:off x="2483768" y="6381328"/>
            <a:ext cx="474200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3"/>
              </a:rPr>
              <a:t>https://arxiv.org/pdf/1802.00320.pdf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57552363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Overview Paper II</a:t>
            </a:r>
          </a:p>
        </p:txBody>
      </p:sp>
      <p:sp>
        <p:nvSpPr>
          <p:cNvPr id="3" name="Content Placeholder 2"/>
          <p:cNvSpPr>
            <a:spLocks noGrp="1"/>
          </p:cNvSpPr>
          <p:nvPr>
            <p:ph idx="1"/>
          </p:nvPr>
        </p:nvSpPr>
        <p:spPr/>
        <p:txBody>
          <a:bodyPr/>
          <a:lstStyle/>
          <a:p>
            <a:r>
              <a:rPr lang="en-US" dirty="0"/>
              <a:t>Onur Mutlu and Lavanya Subramanian,</a:t>
            </a:r>
            <a:br>
              <a:rPr lang="en-US" dirty="0"/>
            </a:br>
            <a:r>
              <a:rPr lang="en-US" b="1" dirty="0">
                <a:hlinkClick r:id="rId2"/>
              </a:rPr>
              <a:t>"Research Problems and Opportunities in Memory Systems"</a:t>
            </a:r>
            <a:br>
              <a:rPr lang="en-US" dirty="0"/>
            </a:br>
            <a:r>
              <a:rPr lang="en-US" i="1" dirty="0"/>
              <a:t>Invited Article in </a:t>
            </a:r>
            <a:r>
              <a:rPr lang="en-US" i="1" dirty="0">
                <a:hlinkClick r:id="rId3"/>
              </a:rPr>
              <a:t>Supercomputing Frontiers and Innovations</a:t>
            </a:r>
            <a:r>
              <a:rPr lang="en-US" i="1" dirty="0"/>
              <a:t> (</a:t>
            </a:r>
            <a:r>
              <a:rPr lang="en-US" b="1" i="1" dirty="0"/>
              <a:t>SUPERFRI</a:t>
            </a:r>
            <a:r>
              <a:rPr lang="en-US" i="1" dirty="0"/>
              <a:t>)</a:t>
            </a:r>
            <a:r>
              <a:rPr lang="en-US" dirty="0"/>
              <a:t>, 2014/2015. </a:t>
            </a:r>
          </a:p>
          <a:p>
            <a:endParaRPr lang="en-US" dirty="0"/>
          </a:p>
        </p:txBody>
      </p:sp>
      <p:pic>
        <p:nvPicPr>
          <p:cNvPr id="5" name="Picture 4"/>
          <p:cNvPicPr>
            <a:picLocks noChangeAspect="1"/>
          </p:cNvPicPr>
          <p:nvPr/>
        </p:nvPicPr>
        <p:blipFill>
          <a:blip r:embed="rId4"/>
          <a:stretch>
            <a:fillRect/>
          </a:stretch>
        </p:blipFill>
        <p:spPr>
          <a:xfrm>
            <a:off x="127000" y="4467324"/>
            <a:ext cx="8890000" cy="977900"/>
          </a:xfrm>
          <a:prstGeom prst="rect">
            <a:avLst/>
          </a:prstGeom>
        </p:spPr>
      </p:pic>
      <p:sp>
        <p:nvSpPr>
          <p:cNvPr id="6" name="TextBox 5">
            <a:extLst>
              <a:ext uri="{FF2B5EF4-FFF2-40B4-BE49-F238E27FC236}">
                <a16:creationId xmlns:a16="http://schemas.microsoft.com/office/drawing/2014/main" id="{BAB96285-7F1A-C948-A4B7-54FCB0114C45}"/>
              </a:ext>
            </a:extLst>
          </p:cNvPr>
          <p:cNvSpPr txBox="1"/>
          <p:nvPr/>
        </p:nvSpPr>
        <p:spPr>
          <a:xfrm>
            <a:off x="184520" y="6453336"/>
            <a:ext cx="8779968"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Tahoma"/>
                <a:ea typeface="+mn-ea"/>
                <a:cs typeface="+mn-cs"/>
                <a:hlinkClick r:id="rId2"/>
              </a:rPr>
              <a:t>https://people.inf.ethz.ch/omutlu/pub/memory-systems-research_superfri14.pdf</a:t>
            </a:r>
            <a:r>
              <a:rPr kumimoji="0" lang="en-US" sz="16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3718940247"/>
      </p:ext>
    </p:extLst>
  </p:cSld>
  <p:clrMapOvr>
    <a:masterClrMapping/>
  </p:clrMapOvr>
  <p:transition/>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Overview Paper III</a:t>
            </a:r>
          </a:p>
        </p:txBody>
      </p:sp>
      <p:pic>
        <p:nvPicPr>
          <p:cNvPr id="3" name="Picture 2"/>
          <p:cNvPicPr>
            <a:picLocks noChangeAspect="1"/>
          </p:cNvPicPr>
          <p:nvPr/>
        </p:nvPicPr>
        <p:blipFill>
          <a:blip r:embed="rId2"/>
          <a:stretch>
            <a:fillRect/>
          </a:stretch>
        </p:blipFill>
        <p:spPr>
          <a:xfrm>
            <a:off x="15324" y="3789040"/>
            <a:ext cx="9144000" cy="2046514"/>
          </a:xfrm>
          <a:prstGeom prst="rect">
            <a:avLst/>
          </a:prstGeom>
        </p:spPr>
      </p:pic>
      <p:sp>
        <p:nvSpPr>
          <p:cNvPr id="5" name="Rectangle 4"/>
          <p:cNvSpPr/>
          <p:nvPr/>
        </p:nvSpPr>
        <p:spPr>
          <a:xfrm>
            <a:off x="107504" y="6520834"/>
            <a:ext cx="9865096" cy="3231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000000"/>
                </a:solidFill>
                <a:effectLst/>
                <a:uLnTx/>
                <a:uFillTx/>
                <a:latin typeface="Tahoma"/>
                <a:ea typeface="+mn-ea"/>
                <a:cs typeface="+mn-cs"/>
                <a:hlinkClick r:id="rId3"/>
              </a:rPr>
              <a:t>https://people.inf.ethz.ch/omutlu/pub/rowhammer-and-other-memory-issues_date17.pdf</a:t>
            </a:r>
            <a:r>
              <a:rPr kumimoji="0" lang="en-US" sz="1500" b="1" i="0" u="none" strike="noStrike" kern="1200" cap="none" spc="0" normalizeH="0" baseline="0" noProof="0" dirty="0">
                <a:ln>
                  <a:noFill/>
                </a:ln>
                <a:solidFill>
                  <a:srgbClr val="000000"/>
                </a:solidFill>
                <a:effectLst/>
                <a:uLnTx/>
                <a:uFillTx/>
                <a:latin typeface="Tahoma"/>
                <a:ea typeface="+mn-ea"/>
                <a:cs typeface="+mn-cs"/>
              </a:rPr>
              <a:t> </a:t>
            </a: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a:t>Onur Mutlu,</a:t>
            </a:r>
            <a:br>
              <a:rPr lang="en-US" sz="2000" dirty="0"/>
            </a:br>
            <a:r>
              <a:rPr lang="en-US" sz="2000" b="1" dirty="0">
                <a:hlinkClick r:id="rId3"/>
              </a:rPr>
              <a:t>"The RowHammer Problem and Other Issues We May Face as Memory Becomes Denser"</a:t>
            </a:r>
            <a:r>
              <a:rPr lang="en-US" sz="2000" dirty="0"/>
              <a:t> </a:t>
            </a:r>
            <a:br>
              <a:rPr lang="en-US" sz="2000" dirty="0"/>
            </a:br>
            <a:r>
              <a:rPr lang="en-US" sz="2000" i="1" dirty="0"/>
              <a:t>Invited Paper in Proceedings of the </a:t>
            </a:r>
            <a:r>
              <a:rPr lang="en-US" sz="2000" i="1" dirty="0">
                <a:hlinkClick r:id="rId4"/>
              </a:rPr>
              <a:t>Design, Automation, and Test in Europe Conference</a:t>
            </a:r>
            <a:r>
              <a:rPr lang="en-US" sz="2000" i="1" dirty="0"/>
              <a:t> (</a:t>
            </a:r>
            <a:r>
              <a:rPr lang="en-US" sz="2000" b="1" i="1" dirty="0"/>
              <a:t>DATE</a:t>
            </a:r>
            <a:r>
              <a:rPr lang="en-US" sz="2000" i="1" dirty="0"/>
              <a:t>)</a:t>
            </a:r>
            <a:r>
              <a:rPr lang="en-US" sz="2000" dirty="0"/>
              <a:t>, Lausanne, Switzerland, March 2017.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p>
        </p:txBody>
      </p:sp>
    </p:spTree>
    <p:extLst>
      <p:ext uri="{BB962C8B-B14F-4D97-AF65-F5344CB8AC3E}">
        <p14:creationId xmlns:p14="http://schemas.microsoft.com/office/powerpoint/2010/main" val="1596468884"/>
      </p:ext>
    </p:extLst>
  </p:cSld>
  <p:clrMapOvr>
    <a:masterClrMapping/>
  </p:clrMapOvr>
  <p:transition/>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Overview Paper IV</a:t>
            </a:r>
          </a:p>
        </p:txBody>
      </p:sp>
      <p:sp>
        <p:nvSpPr>
          <p:cNvPr id="3" name="Content Placeholder 2"/>
          <p:cNvSpPr>
            <a:spLocks noGrp="1"/>
          </p:cNvSpPr>
          <p:nvPr>
            <p:ph idx="1"/>
          </p:nvPr>
        </p:nvSpPr>
        <p:spPr/>
        <p:txBody>
          <a:bodyPr/>
          <a:lstStyle/>
          <a:p>
            <a:r>
              <a:rPr lang="en-US" dirty="0"/>
              <a:t>Onur Mutlu,</a:t>
            </a:r>
            <a:br>
              <a:rPr lang="en-US" dirty="0"/>
            </a:br>
            <a:r>
              <a:rPr lang="en-US" b="1" dirty="0">
                <a:hlinkClick r:id="rId2"/>
              </a:rPr>
              <a:t>"Memory Scaling: A Systems Architecture Perspective"</a:t>
            </a:r>
            <a:br>
              <a:rPr lang="en-US" dirty="0"/>
            </a:br>
            <a:r>
              <a:rPr lang="en-US" i="1" dirty="0"/>
              <a:t>Technical talk at </a:t>
            </a:r>
            <a:r>
              <a:rPr lang="en-US" i="1" dirty="0">
                <a:hlinkClick r:id="rId3"/>
              </a:rPr>
              <a:t>MemCon 2013</a:t>
            </a:r>
            <a:r>
              <a:rPr lang="en-US" i="1" dirty="0"/>
              <a:t> (</a:t>
            </a:r>
            <a:r>
              <a:rPr lang="en-US" b="1" i="1" dirty="0"/>
              <a:t>MEMCON</a:t>
            </a:r>
            <a:r>
              <a:rPr lang="en-US" i="1" dirty="0"/>
              <a:t>)</a:t>
            </a:r>
            <a:r>
              <a:rPr lang="en-US" dirty="0"/>
              <a:t>, Santa Clara, CA, August 2013. [</a:t>
            </a:r>
            <a:r>
              <a:rPr lang="en-US" dirty="0">
                <a:hlinkClick r:id="rId4"/>
              </a:rPr>
              <a:t>Slides (pptx)</a:t>
            </a:r>
            <a:r>
              <a:rPr lang="en-US" dirty="0"/>
              <a:t> </a:t>
            </a:r>
            <a:r>
              <a:rPr lang="en-US" dirty="0">
                <a:hlinkClick r:id="rId5"/>
              </a:rPr>
              <a:t>(pdf)</a:t>
            </a:r>
            <a:r>
              <a:rPr lang="en-US" dirty="0"/>
              <a:t>]</a:t>
            </a:r>
            <a:br>
              <a:rPr lang="en-US" dirty="0"/>
            </a:br>
            <a:r>
              <a:rPr lang="en-US" dirty="0"/>
              <a:t>[</a:t>
            </a:r>
            <a:r>
              <a:rPr lang="en-US" dirty="0">
                <a:hlinkClick r:id="rId6"/>
              </a:rPr>
              <a:t>Video</a:t>
            </a:r>
            <a:r>
              <a:rPr lang="en-US" dirty="0"/>
              <a:t>] [</a:t>
            </a:r>
            <a:r>
              <a:rPr lang="en-US" dirty="0">
                <a:hlinkClick r:id="rId7"/>
              </a:rPr>
              <a:t>Coverage on StorageSearch</a:t>
            </a:r>
            <a:r>
              <a:rPr lang="en-US" dirty="0"/>
              <a:t>] </a:t>
            </a:r>
          </a:p>
        </p:txBody>
      </p:sp>
      <p:pic>
        <p:nvPicPr>
          <p:cNvPr id="6" name="Picture 5"/>
          <p:cNvPicPr>
            <a:picLocks noChangeAspect="1"/>
          </p:cNvPicPr>
          <p:nvPr/>
        </p:nvPicPr>
        <p:blipFill>
          <a:blip r:embed="rId8"/>
          <a:stretch>
            <a:fillRect/>
          </a:stretch>
        </p:blipFill>
        <p:spPr>
          <a:xfrm>
            <a:off x="0" y="4149080"/>
            <a:ext cx="9144000" cy="1639019"/>
          </a:xfrm>
          <a:prstGeom prst="rect">
            <a:avLst/>
          </a:prstGeom>
        </p:spPr>
      </p:pic>
      <p:sp>
        <p:nvSpPr>
          <p:cNvPr id="5" name="TextBox 4">
            <a:extLst>
              <a:ext uri="{FF2B5EF4-FFF2-40B4-BE49-F238E27FC236}">
                <a16:creationId xmlns:a16="http://schemas.microsoft.com/office/drawing/2014/main" id="{2CB311F9-F741-644A-9EB2-894E4CF2F735}"/>
              </a:ext>
            </a:extLst>
          </p:cNvPr>
          <p:cNvSpPr txBox="1"/>
          <p:nvPr/>
        </p:nvSpPr>
        <p:spPr>
          <a:xfrm>
            <a:off x="192006" y="6488668"/>
            <a:ext cx="86837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2"/>
              </a:rPr>
              <a:t>https://people.inf.ethz.ch/omutlu/pub/memory-scaling_memcon13.pdf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2376744669"/>
      </p:ext>
    </p:extLst>
  </p:cSld>
  <p:clrMapOvr>
    <a:masterClrMapping/>
  </p:clrMapOvr>
  <p:transition/>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600" dirty="0"/>
              <a:t>Reference Overview Paper V</a:t>
            </a:r>
            <a:endParaRPr lang="en-US" sz="3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a:hlinkClick r:id="rId2"/>
          </p:cNvPr>
          <p:cNvSpPr/>
          <p:nvPr/>
        </p:nvSpPr>
        <p:spPr>
          <a:xfrm>
            <a:off x="1619672" y="6453336"/>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hlinkClick r:id="rId2"/>
              </a:rPr>
              <a:t>https://arxiv.org/pdf/1706.08642</a:t>
            </a: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rPr>
              <a:t>  </a:t>
            </a:r>
          </a:p>
        </p:txBody>
      </p:sp>
      <p:pic>
        <p:nvPicPr>
          <p:cNvPr id="8" name="Picture 2" descr="ttps://pbs.twimg.com/media/DKHLt24W0AAE5Fd.jpg:lar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9162" y="1268760"/>
            <a:ext cx="7411230" cy="452785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596831" y="1545937"/>
            <a:ext cx="43524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FF0000"/>
                </a:solidFill>
                <a:effectLst/>
                <a:uLnTx/>
                <a:uFillTx/>
                <a:latin typeface="Tahoma"/>
                <a:ea typeface="+mn-ea"/>
                <a:cs typeface="+mn-cs"/>
              </a:rPr>
              <a:t>Proceedings of the IEEE, Sept. 2017</a:t>
            </a:r>
          </a:p>
        </p:txBody>
      </p:sp>
    </p:spTree>
    <p:extLst>
      <p:ext uri="{BB962C8B-B14F-4D97-AF65-F5344CB8AC3E}">
        <p14:creationId xmlns:p14="http://schemas.microsoft.com/office/powerpoint/2010/main" val="410769102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Related Videos and Course Materials (I)</a:t>
            </a:r>
          </a:p>
        </p:txBody>
      </p:sp>
      <p:sp>
        <p:nvSpPr>
          <p:cNvPr id="3" name="Content Placeholder 2"/>
          <p:cNvSpPr>
            <a:spLocks noGrp="1"/>
          </p:cNvSpPr>
          <p:nvPr>
            <p:ph idx="1"/>
          </p:nvPr>
        </p:nvSpPr>
        <p:spPr>
          <a:xfrm>
            <a:off x="228600" y="1115597"/>
            <a:ext cx="8915400" cy="5193723"/>
          </a:xfrm>
        </p:spPr>
        <p:txBody>
          <a:bodyPr/>
          <a:lstStyle/>
          <a:p>
            <a:r>
              <a:rPr lang="en-US" b="1" dirty="0">
                <a:hlinkClick r:id="rId2"/>
              </a:rPr>
              <a:t>Undergraduate Computer Architecture Course Lecture Videos</a:t>
            </a:r>
            <a:r>
              <a:rPr lang="en-US" b="1" dirty="0"/>
              <a:t> (</a:t>
            </a:r>
            <a:r>
              <a:rPr lang="en-US" b="1" dirty="0">
                <a:hlinkClick r:id="rId3"/>
              </a:rPr>
              <a:t>2015</a:t>
            </a:r>
            <a:r>
              <a:rPr lang="en-US" b="1" dirty="0"/>
              <a:t>, </a:t>
            </a:r>
            <a:r>
              <a:rPr lang="en-US" b="1" dirty="0">
                <a:hlinkClick r:id="rId4"/>
              </a:rPr>
              <a:t>2014</a:t>
            </a:r>
            <a:r>
              <a:rPr lang="en-US" b="1" dirty="0"/>
              <a:t>, </a:t>
            </a:r>
            <a:r>
              <a:rPr lang="en-US" b="1" dirty="0">
                <a:hlinkClick r:id="rId5"/>
              </a:rPr>
              <a:t>2013</a:t>
            </a:r>
            <a:r>
              <a:rPr lang="en-US" b="1" dirty="0"/>
              <a:t>)</a:t>
            </a:r>
          </a:p>
          <a:p>
            <a:r>
              <a:rPr lang="en-US" b="1" dirty="0">
                <a:hlinkClick r:id="rId6"/>
              </a:rPr>
              <a:t>Undergraduate Computer Architecture Course Materials</a:t>
            </a:r>
            <a:r>
              <a:rPr lang="en-US" b="1" dirty="0"/>
              <a:t> (</a:t>
            </a:r>
            <a:r>
              <a:rPr lang="en-US" b="1" dirty="0">
                <a:hlinkClick r:id="rId6"/>
              </a:rPr>
              <a:t>2015</a:t>
            </a:r>
            <a:r>
              <a:rPr lang="en-US" b="1" dirty="0"/>
              <a:t>, </a:t>
            </a:r>
            <a:r>
              <a:rPr lang="en-US" b="1" dirty="0">
                <a:hlinkClick r:id="rId7"/>
              </a:rPr>
              <a:t>2014</a:t>
            </a:r>
            <a:r>
              <a:rPr lang="en-US" b="1" dirty="0"/>
              <a:t>, </a:t>
            </a:r>
            <a:r>
              <a:rPr lang="en-US" b="1" dirty="0">
                <a:hlinkClick r:id="rId8"/>
              </a:rPr>
              <a:t>2013</a:t>
            </a:r>
            <a:r>
              <a:rPr lang="en-US" b="1" dirty="0"/>
              <a:t>)</a:t>
            </a:r>
          </a:p>
          <a:p>
            <a:endParaRPr lang="en-US" sz="1500" b="1" dirty="0">
              <a:hlinkClick r:id="" action="ppaction://noaction"/>
            </a:endParaRPr>
          </a:p>
          <a:p>
            <a:endParaRPr lang="en-US" sz="1500" b="1" dirty="0">
              <a:hlinkClick r:id="" action="ppaction://noaction"/>
            </a:endParaRPr>
          </a:p>
          <a:p>
            <a:r>
              <a:rPr lang="en-US" b="1" dirty="0">
                <a:hlinkClick r:id="rId9"/>
              </a:rPr>
              <a:t>Graduate Computer Architecture Course Lecture Videos</a:t>
            </a:r>
            <a:r>
              <a:rPr lang="en-US" b="1" dirty="0"/>
              <a:t> (</a:t>
            </a:r>
            <a:r>
              <a:rPr lang="en-US" b="1" dirty="0">
                <a:hlinkClick r:id="rId9"/>
              </a:rPr>
              <a:t>2017</a:t>
            </a:r>
            <a:r>
              <a:rPr lang="en-US" b="1" dirty="0"/>
              <a:t>, </a:t>
            </a:r>
            <a:r>
              <a:rPr lang="en-US" b="1" dirty="0">
                <a:hlinkClick r:id="rId10"/>
              </a:rPr>
              <a:t>2015</a:t>
            </a:r>
            <a:r>
              <a:rPr lang="en-US" b="1" dirty="0"/>
              <a:t>, </a:t>
            </a:r>
            <a:r>
              <a:rPr lang="en-US" b="1" dirty="0">
                <a:hlinkClick r:id="rId11"/>
              </a:rPr>
              <a:t>2013</a:t>
            </a:r>
            <a:r>
              <a:rPr lang="en-US" b="1" dirty="0"/>
              <a:t>)</a:t>
            </a:r>
          </a:p>
          <a:p>
            <a:r>
              <a:rPr lang="en-US" b="1" dirty="0">
                <a:hlinkClick r:id="rId12"/>
              </a:rPr>
              <a:t>Graduate Computer Architecture Course Materials</a:t>
            </a:r>
            <a:r>
              <a:rPr lang="en-US" b="1" dirty="0"/>
              <a:t> (</a:t>
            </a:r>
            <a:r>
              <a:rPr lang="en-US" b="1" dirty="0">
                <a:hlinkClick r:id="rId12"/>
              </a:rPr>
              <a:t>2017</a:t>
            </a:r>
            <a:r>
              <a:rPr lang="en-US" b="1" dirty="0"/>
              <a:t>, </a:t>
            </a:r>
            <a:r>
              <a:rPr lang="en-US" b="1" dirty="0">
                <a:hlinkClick r:id="rId13"/>
              </a:rPr>
              <a:t>2015</a:t>
            </a:r>
            <a:r>
              <a:rPr lang="en-US" b="1" dirty="0"/>
              <a:t>, </a:t>
            </a:r>
            <a:r>
              <a:rPr lang="en-US" b="1" dirty="0">
                <a:hlinkClick r:id="rId14"/>
              </a:rPr>
              <a:t>2013</a:t>
            </a:r>
            <a:r>
              <a:rPr lang="en-US" b="1" dirty="0"/>
              <a:t>)</a:t>
            </a:r>
          </a:p>
          <a:p>
            <a:endParaRPr lang="en-US" sz="1500" b="1" dirty="0">
              <a:hlinkClick r:id="" action="ppaction://noaction"/>
            </a:endParaRPr>
          </a:p>
          <a:p>
            <a:endParaRPr lang="en-US" sz="1500" b="1" dirty="0">
              <a:hlinkClick r:id="" action="ppaction://noaction"/>
            </a:endParaRPr>
          </a:p>
          <a:p>
            <a:r>
              <a:rPr lang="en-US" b="1" dirty="0">
                <a:hlinkClick r:id="rId15"/>
              </a:rPr>
              <a:t>Parallel Computer Architecture Course Materials</a:t>
            </a:r>
            <a:r>
              <a:rPr lang="en-US" b="1" dirty="0"/>
              <a:t> (</a:t>
            </a:r>
            <a:r>
              <a:rPr lang="en-US" b="1" dirty="0">
                <a:hlinkClick r:id="rId16"/>
              </a:rPr>
              <a:t>Lecture Videos</a:t>
            </a:r>
            <a:r>
              <a:rPr lang="en-US" b="1" dirty="0"/>
              <a:t>)</a:t>
            </a:r>
          </a:p>
          <a:p>
            <a:endParaRPr lang="en-US" sz="1200" b="1" dirty="0">
              <a:hlinkClick r:id="rId17"/>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293214985"/>
      </p:ext>
    </p:extLst>
  </p:cSld>
  <p:clrMapOvr>
    <a:masterClrMapping/>
  </p:clrMapOvr>
  <p:transition/>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Related Videos and Course Materials (II)</a:t>
            </a:r>
          </a:p>
        </p:txBody>
      </p:sp>
      <p:sp>
        <p:nvSpPr>
          <p:cNvPr id="3" name="Content Placeholder 2"/>
          <p:cNvSpPr>
            <a:spLocks noGrp="1"/>
          </p:cNvSpPr>
          <p:nvPr>
            <p:ph idx="1"/>
          </p:nvPr>
        </p:nvSpPr>
        <p:spPr>
          <a:xfrm>
            <a:off x="228600" y="823482"/>
            <a:ext cx="8915400" cy="5193723"/>
          </a:xfrm>
        </p:spPr>
        <p:txBody>
          <a:bodyPr/>
          <a:lstStyle/>
          <a:p>
            <a:endParaRPr lang="en-US" sz="1200" b="1" dirty="0">
              <a:hlinkClick r:id="rId2"/>
            </a:endParaRPr>
          </a:p>
          <a:p>
            <a:r>
              <a:rPr lang="en-US" b="1" dirty="0">
                <a:hlinkClick r:id="rId3"/>
              </a:rPr>
              <a:t>Freshman Digital Circuits and Computer Architecture Course Lecture Videos</a:t>
            </a:r>
            <a:r>
              <a:rPr lang="en-US" b="1" dirty="0"/>
              <a:t> (</a:t>
            </a:r>
            <a:r>
              <a:rPr lang="en-US" b="1" dirty="0">
                <a:hlinkClick r:id="rId4"/>
              </a:rPr>
              <a:t>2018</a:t>
            </a:r>
            <a:r>
              <a:rPr lang="en-US" b="1" dirty="0"/>
              <a:t>, </a:t>
            </a:r>
            <a:r>
              <a:rPr lang="en-US" b="1" dirty="0">
                <a:hlinkClick r:id="rId3"/>
              </a:rPr>
              <a:t>2017</a:t>
            </a:r>
            <a:r>
              <a:rPr lang="en-US" b="1" dirty="0"/>
              <a:t>)</a:t>
            </a:r>
          </a:p>
          <a:p>
            <a:r>
              <a:rPr lang="en-US" b="1" dirty="0">
                <a:hlinkClick r:id="rId5"/>
              </a:rPr>
              <a:t>Freshman Digital Circuits and Computer Architecture Course Materials</a:t>
            </a:r>
            <a:r>
              <a:rPr lang="en-US" b="1" dirty="0"/>
              <a:t> (</a:t>
            </a:r>
            <a:r>
              <a:rPr lang="en-US" b="1" dirty="0">
                <a:hlinkClick r:id="rId5"/>
              </a:rPr>
              <a:t>2018</a:t>
            </a:r>
            <a:r>
              <a:rPr lang="en-US" b="1" dirty="0"/>
              <a:t>)</a:t>
            </a:r>
          </a:p>
          <a:p>
            <a:pPr marL="0" indent="0">
              <a:buNone/>
            </a:pPr>
            <a:endParaRPr lang="en-US" b="1" dirty="0"/>
          </a:p>
          <a:p>
            <a:r>
              <a:rPr lang="en-US" b="1" dirty="0">
                <a:hlinkClick r:id="rId2"/>
              </a:rPr>
              <a:t>Memory Systems Short Course Materials</a:t>
            </a:r>
            <a:r>
              <a:rPr lang="en-US" b="1" dirty="0"/>
              <a:t> </a:t>
            </a:r>
          </a:p>
          <a:p>
            <a:pPr marL="0" indent="0">
              <a:buNone/>
            </a:pPr>
            <a:r>
              <a:rPr lang="en-US" b="1" dirty="0"/>
              <a:t>    (</a:t>
            </a:r>
            <a:r>
              <a:rPr lang="en-US" b="1" dirty="0">
                <a:hlinkClick r:id="rId6"/>
              </a:rPr>
              <a:t>Lecture Video on Main Memory and DRAM Basics</a:t>
            </a:r>
            <a:r>
              <a:rPr lang="en-US" b="1" dirty="0"/>
              <a:t>)</a:t>
            </a:r>
          </a:p>
          <a:p>
            <a:endParaRPr lang="en-US" b="1" dirty="0">
              <a:hlinkClick r:id="rId3"/>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65452066"/>
      </p:ext>
    </p:extLst>
  </p:cSld>
  <p:clrMapOvr>
    <a:masterClrMapping/>
  </p:clrMapOvr>
  <p:transition/>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Open Source Tools (I)</a:t>
            </a:r>
          </a:p>
        </p:txBody>
      </p:sp>
      <p:sp>
        <p:nvSpPr>
          <p:cNvPr id="3" name="Content Placeholder 2"/>
          <p:cNvSpPr>
            <a:spLocks noGrp="1"/>
          </p:cNvSpPr>
          <p:nvPr>
            <p:ph idx="1"/>
          </p:nvPr>
        </p:nvSpPr>
        <p:spPr>
          <a:xfrm>
            <a:off x="228600" y="836712"/>
            <a:ext cx="8610600" cy="5193723"/>
          </a:xfrm>
        </p:spPr>
        <p:txBody>
          <a:bodyPr/>
          <a:lstStyle/>
          <a:p>
            <a:r>
              <a:rPr lang="en-US" dirty="0" err="1">
                <a:solidFill>
                  <a:srgbClr val="0000FF"/>
                </a:solidFill>
              </a:rPr>
              <a:t>Rowhammer</a:t>
            </a:r>
            <a:r>
              <a:rPr lang="en-US" dirty="0">
                <a:solidFill>
                  <a:srgbClr val="0000FF"/>
                </a:solidFill>
              </a:rPr>
              <a:t> – Program to Induce RowHammer Errors</a:t>
            </a:r>
          </a:p>
          <a:p>
            <a:pPr lvl="1"/>
            <a:r>
              <a:rPr lang="en-US" dirty="0">
                <a:hlinkClick r:id="rId2"/>
              </a:rPr>
              <a:t>https://github.com/CMU-SAFARI/rowhammer</a:t>
            </a:r>
            <a:r>
              <a:rPr lang="en-US" dirty="0"/>
              <a:t> </a:t>
            </a:r>
          </a:p>
          <a:p>
            <a:r>
              <a:rPr lang="en-US" dirty="0" err="1">
                <a:solidFill>
                  <a:srgbClr val="0000FF"/>
                </a:solidFill>
              </a:rPr>
              <a:t>Ramulator</a:t>
            </a:r>
            <a:r>
              <a:rPr lang="en-US" dirty="0">
                <a:solidFill>
                  <a:srgbClr val="0000FF"/>
                </a:solidFill>
              </a:rPr>
              <a:t> – Fast and Extensible DRAM Simulator</a:t>
            </a:r>
          </a:p>
          <a:p>
            <a:pPr lvl="1"/>
            <a:r>
              <a:rPr lang="en-US" dirty="0">
                <a:hlinkClick r:id="rId3"/>
              </a:rPr>
              <a:t>https://github.com/CMU-SAFARI/ramulator</a:t>
            </a:r>
            <a:r>
              <a:rPr lang="en-US" dirty="0"/>
              <a:t> </a:t>
            </a:r>
          </a:p>
          <a:p>
            <a:r>
              <a:rPr lang="en-US" dirty="0" err="1">
                <a:solidFill>
                  <a:srgbClr val="0000FF"/>
                </a:solidFill>
              </a:rPr>
              <a:t>MemSim</a:t>
            </a:r>
            <a:r>
              <a:rPr lang="en-US" dirty="0">
                <a:solidFill>
                  <a:srgbClr val="0000FF"/>
                </a:solidFill>
              </a:rPr>
              <a:t> – Simple Memory Simulator</a:t>
            </a:r>
          </a:p>
          <a:p>
            <a:pPr lvl="1"/>
            <a:r>
              <a:rPr lang="en-US" dirty="0">
                <a:hlinkClick r:id="rId4"/>
              </a:rPr>
              <a:t>https://github.com/CMU-SAFARI/memsim</a:t>
            </a:r>
            <a:r>
              <a:rPr lang="en-US" dirty="0"/>
              <a:t> </a:t>
            </a:r>
          </a:p>
          <a:p>
            <a:r>
              <a:rPr lang="en-US" dirty="0" err="1">
                <a:solidFill>
                  <a:srgbClr val="0000FF"/>
                </a:solidFill>
              </a:rPr>
              <a:t>NOCulator</a:t>
            </a:r>
            <a:r>
              <a:rPr lang="en-US" dirty="0">
                <a:solidFill>
                  <a:srgbClr val="0000FF"/>
                </a:solidFill>
              </a:rPr>
              <a:t> – Flexible Network-on-Chip Simulator</a:t>
            </a:r>
          </a:p>
          <a:p>
            <a:pPr lvl="1"/>
            <a:r>
              <a:rPr lang="en-US" dirty="0">
                <a:hlinkClick r:id="rId5"/>
              </a:rPr>
              <a:t>https://github.com/CMU-SAFARI/NOCulator</a:t>
            </a:r>
            <a:r>
              <a:rPr lang="en-US" dirty="0"/>
              <a:t> </a:t>
            </a:r>
          </a:p>
          <a:p>
            <a:r>
              <a:rPr lang="en-US" dirty="0">
                <a:solidFill>
                  <a:srgbClr val="0000FF"/>
                </a:solidFill>
              </a:rPr>
              <a:t>SoftMC – FPGA-Based DRAM Testing Infrastructure</a:t>
            </a:r>
          </a:p>
          <a:p>
            <a:pPr lvl="1"/>
            <a:r>
              <a:rPr lang="en-US" dirty="0">
                <a:hlinkClick r:id="rId6"/>
              </a:rPr>
              <a:t>https://github.com/CMU-SAFARI/SoftMC</a:t>
            </a:r>
            <a:r>
              <a:rPr lang="en-US" dirty="0"/>
              <a:t> </a:t>
            </a:r>
          </a:p>
          <a:p>
            <a:pPr lvl="1"/>
            <a:endParaRPr lang="en-US" sz="1200" dirty="0"/>
          </a:p>
          <a:p>
            <a:r>
              <a:rPr lang="en-US" dirty="0">
                <a:solidFill>
                  <a:srgbClr val="FF0000"/>
                </a:solidFill>
              </a:rPr>
              <a:t>Other open-source software from my group</a:t>
            </a:r>
          </a:p>
          <a:p>
            <a:pPr lvl="1"/>
            <a:r>
              <a:rPr lang="en-US" b="1" dirty="0">
                <a:hlinkClick r:id="rId7"/>
              </a:rPr>
              <a:t>https://github.com/CMU-SAFARI/</a:t>
            </a:r>
            <a:r>
              <a:rPr lang="en-US" b="1" dirty="0"/>
              <a:t> </a:t>
            </a:r>
          </a:p>
          <a:p>
            <a:pPr lvl="1"/>
            <a:r>
              <a:rPr lang="en-US" b="1" dirty="0">
                <a:hlinkClick r:id="rId8"/>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689037140"/>
      </p:ext>
    </p:extLst>
  </p:cSld>
  <p:clrMapOvr>
    <a:masterClrMapping/>
  </p:clrMapOvr>
  <p:transition/>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Open Source Tools (II)</a:t>
            </a:r>
          </a:p>
        </p:txBody>
      </p:sp>
      <p:sp>
        <p:nvSpPr>
          <p:cNvPr id="3" name="Content Placeholder 2"/>
          <p:cNvSpPr>
            <a:spLocks noGrp="1"/>
          </p:cNvSpPr>
          <p:nvPr>
            <p:ph idx="1"/>
          </p:nvPr>
        </p:nvSpPr>
        <p:spPr>
          <a:xfrm>
            <a:off x="228600" y="836712"/>
            <a:ext cx="8610600" cy="5193723"/>
          </a:xfrm>
        </p:spPr>
        <p:txBody>
          <a:bodyPr/>
          <a:lstStyle/>
          <a:p>
            <a:r>
              <a:rPr lang="en-US" dirty="0" err="1">
                <a:solidFill>
                  <a:srgbClr val="0000FF"/>
                </a:solidFill>
              </a:rPr>
              <a:t>MQSim</a:t>
            </a:r>
            <a:r>
              <a:rPr lang="en-US" dirty="0">
                <a:solidFill>
                  <a:srgbClr val="0000FF"/>
                </a:solidFill>
              </a:rPr>
              <a:t> – A Fast Modern SSD Simulator </a:t>
            </a:r>
          </a:p>
          <a:p>
            <a:pPr lvl="1"/>
            <a:r>
              <a:rPr lang="en-US" dirty="0">
                <a:hlinkClick r:id="rId2"/>
              </a:rPr>
              <a:t>https://github.com/CMU-SAFARI/MQSim</a:t>
            </a:r>
            <a:r>
              <a:rPr lang="en-US" dirty="0"/>
              <a:t>  </a:t>
            </a:r>
          </a:p>
          <a:p>
            <a:r>
              <a:rPr lang="en-US" dirty="0">
                <a:solidFill>
                  <a:srgbClr val="0000FF"/>
                </a:solidFill>
              </a:rPr>
              <a:t>Mosaic – GPU Simulator Supporting Concurrent Applications</a:t>
            </a:r>
          </a:p>
          <a:p>
            <a:pPr lvl="1"/>
            <a:r>
              <a:rPr lang="en-US" dirty="0">
                <a:hlinkClick r:id="rId3"/>
              </a:rPr>
              <a:t>https://github.com/CMU-SAFARI/Mosaic</a:t>
            </a:r>
            <a:r>
              <a:rPr lang="en-US" dirty="0"/>
              <a:t>  </a:t>
            </a:r>
          </a:p>
          <a:p>
            <a:r>
              <a:rPr lang="en-US" dirty="0">
                <a:solidFill>
                  <a:srgbClr val="0000FF"/>
                </a:solidFill>
              </a:rPr>
              <a:t>IMPICA – Processing in 3D-Stacked Memory Simulator</a:t>
            </a:r>
          </a:p>
          <a:p>
            <a:pPr lvl="1"/>
            <a:r>
              <a:rPr lang="en-US" dirty="0">
                <a:hlinkClick r:id="rId4"/>
              </a:rPr>
              <a:t>https://github.com/CMU-SAFARI/IMPICA</a:t>
            </a:r>
            <a:r>
              <a:rPr lang="en-US" dirty="0"/>
              <a:t>  </a:t>
            </a:r>
          </a:p>
          <a:p>
            <a:r>
              <a:rPr lang="en-US" dirty="0">
                <a:solidFill>
                  <a:srgbClr val="0000FF"/>
                </a:solidFill>
              </a:rPr>
              <a:t>SMLA – Detailed 3D-Stacked Memory Simulator</a:t>
            </a:r>
          </a:p>
          <a:p>
            <a:pPr lvl="1"/>
            <a:r>
              <a:rPr lang="en-US" dirty="0">
                <a:hlinkClick r:id="rId5"/>
              </a:rPr>
              <a:t>https://github.com/CMU-SAFARI/SMLA</a:t>
            </a:r>
            <a:r>
              <a:rPr lang="en-US" dirty="0"/>
              <a:t>  </a:t>
            </a:r>
          </a:p>
          <a:p>
            <a:r>
              <a:rPr lang="en-US" dirty="0" err="1">
                <a:solidFill>
                  <a:srgbClr val="0000FF"/>
                </a:solidFill>
              </a:rPr>
              <a:t>HWASim</a:t>
            </a:r>
            <a:r>
              <a:rPr lang="en-US" dirty="0">
                <a:solidFill>
                  <a:srgbClr val="0000FF"/>
                </a:solidFill>
              </a:rPr>
              <a:t> – Simulator for Heterogeneous CPU-HWA Systems</a:t>
            </a:r>
          </a:p>
          <a:p>
            <a:pPr lvl="1"/>
            <a:r>
              <a:rPr lang="en-US" dirty="0">
                <a:hlinkClick r:id="rId6"/>
              </a:rPr>
              <a:t>https://github.com/CMU-SAFARI/HWASim</a:t>
            </a:r>
            <a:r>
              <a:rPr lang="en-US" dirty="0"/>
              <a:t> </a:t>
            </a:r>
          </a:p>
          <a:p>
            <a:pPr lvl="1"/>
            <a:endParaRPr lang="en-US" sz="1200" dirty="0"/>
          </a:p>
          <a:p>
            <a:r>
              <a:rPr lang="en-US" dirty="0">
                <a:solidFill>
                  <a:srgbClr val="FF0000"/>
                </a:solidFill>
              </a:rPr>
              <a:t>Other open-source software from my group</a:t>
            </a:r>
          </a:p>
          <a:p>
            <a:pPr lvl="1"/>
            <a:r>
              <a:rPr lang="en-US" b="1" dirty="0">
                <a:hlinkClick r:id="rId7"/>
              </a:rPr>
              <a:t>https://github.com/CMU-SAFARI/</a:t>
            </a:r>
            <a:r>
              <a:rPr lang="en-US" b="1" dirty="0"/>
              <a:t> </a:t>
            </a:r>
          </a:p>
          <a:p>
            <a:pPr lvl="1"/>
            <a:r>
              <a:rPr lang="en-US" b="1" dirty="0">
                <a:hlinkClick r:id="rId8"/>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841734816"/>
      </p:ext>
    </p:extLst>
  </p:cSld>
  <p:clrMapOvr>
    <a:masterClrMapping/>
  </p:clrMapOvr>
  <p:transition/>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Open Source Tools (III)</a:t>
            </a:r>
          </a:p>
        </p:txBody>
      </p:sp>
      <p:sp>
        <p:nvSpPr>
          <p:cNvPr id="3" name="Content Placeholder 2"/>
          <p:cNvSpPr>
            <a:spLocks noGrp="1"/>
          </p:cNvSpPr>
          <p:nvPr>
            <p:ph idx="1"/>
          </p:nvPr>
        </p:nvSpPr>
        <p:spPr>
          <a:xfrm>
            <a:off x="228600" y="692696"/>
            <a:ext cx="8610600" cy="5193723"/>
          </a:xfrm>
        </p:spPr>
        <p:txBody>
          <a:bodyPr/>
          <a:lstStyle/>
          <a:p>
            <a:pPr lvl="1"/>
            <a:endParaRPr lang="en-US" sz="1200" dirty="0"/>
          </a:p>
          <a:p>
            <a:r>
              <a:rPr lang="en-US" dirty="0">
                <a:solidFill>
                  <a:srgbClr val="FF0000"/>
                </a:solidFill>
              </a:rPr>
              <a:t>A lot more open-source software from my group</a:t>
            </a:r>
          </a:p>
          <a:p>
            <a:pPr lvl="1"/>
            <a:r>
              <a:rPr lang="en-US" b="1" dirty="0">
                <a:hlinkClick r:id="rId2"/>
              </a:rPr>
              <a:t>https://github.com/CMU-SAFARI/</a:t>
            </a:r>
            <a:r>
              <a:rPr lang="en-US" b="1" dirty="0"/>
              <a:t> </a:t>
            </a:r>
          </a:p>
          <a:p>
            <a:pPr lvl="1"/>
            <a:r>
              <a:rPr lang="en-US" b="1" dirty="0">
                <a:hlinkClick r:id="rId3"/>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33DBA81C-47FC-7447-8E5B-774D1DE2A5BE}"/>
              </a:ext>
            </a:extLst>
          </p:cNvPr>
          <p:cNvPicPr>
            <a:picLocks noChangeAspect="1"/>
          </p:cNvPicPr>
          <p:nvPr/>
        </p:nvPicPr>
        <p:blipFill>
          <a:blip r:embed="rId4"/>
          <a:stretch>
            <a:fillRect/>
          </a:stretch>
        </p:blipFill>
        <p:spPr>
          <a:xfrm>
            <a:off x="899591" y="2420888"/>
            <a:ext cx="7376851" cy="4005827"/>
          </a:xfrm>
          <a:prstGeom prst="rect">
            <a:avLst/>
          </a:prstGeom>
        </p:spPr>
      </p:pic>
    </p:spTree>
    <p:extLst>
      <p:ext uri="{BB962C8B-B14F-4D97-AF65-F5344CB8AC3E}">
        <p14:creationId xmlns:p14="http://schemas.microsoft.com/office/powerpoint/2010/main" val="1669203839"/>
      </p:ext>
    </p:extLst>
  </p:cSld>
  <p:clrMapOvr>
    <a:masterClrMapping/>
  </p:clrMapOvr>
  <p:transition/>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Referenced Papers</a:t>
            </a:r>
          </a:p>
        </p:txBody>
      </p:sp>
      <p:sp>
        <p:nvSpPr>
          <p:cNvPr id="3" name="Content Placeholder 2"/>
          <p:cNvSpPr>
            <a:spLocks noGrp="1"/>
          </p:cNvSpPr>
          <p:nvPr>
            <p:ph idx="1"/>
          </p:nvPr>
        </p:nvSpPr>
        <p:spPr/>
        <p:txBody>
          <a:bodyPr/>
          <a:lstStyle/>
          <a:p>
            <a:endParaRPr lang="en-US" dirty="0"/>
          </a:p>
          <a:p>
            <a:r>
              <a:rPr lang="en-US" dirty="0"/>
              <a:t>All are available at</a:t>
            </a:r>
          </a:p>
          <a:p>
            <a:pPr marL="0" indent="0">
              <a:buNone/>
            </a:pPr>
            <a:endParaRPr lang="en-US" dirty="0"/>
          </a:p>
          <a:p>
            <a:pPr marL="344487" lvl="1" indent="0">
              <a:buNone/>
            </a:pPr>
            <a:r>
              <a:rPr lang="en-US" b="1" dirty="0">
                <a:hlinkClick r:id="rId2"/>
              </a:rPr>
              <a:t>https://people.inf.ethz.ch/omutlu/projects.htm</a:t>
            </a:r>
            <a:r>
              <a:rPr lang="en-US" b="1" dirty="0"/>
              <a:t> </a:t>
            </a:r>
          </a:p>
          <a:p>
            <a:pPr marL="344487" lvl="1" indent="0">
              <a:buNone/>
            </a:pPr>
            <a:r>
              <a:rPr lang="en-US" dirty="0"/>
              <a:t> </a:t>
            </a:r>
            <a:r>
              <a:rPr lang="en-US" dirty="0">
                <a:hlinkClick r:id="rId3"/>
              </a:rPr>
              <a:t>http://scholar.google.com/citations?user=7XyGUGkAAAAJ&amp;hl=en</a:t>
            </a:r>
            <a:endParaRPr lang="en-US" dirty="0"/>
          </a:p>
          <a:p>
            <a:pPr marL="344487" lvl="1" indent="0">
              <a:buNone/>
            </a:pPr>
            <a:endParaRPr lang="en-US" dirty="0"/>
          </a:p>
          <a:p>
            <a:pPr marL="344487" lvl="1" indent="0">
              <a:buNone/>
            </a:pPr>
            <a:r>
              <a:rPr lang="en-US" b="1" dirty="0">
                <a:hlinkClick r:id="rId4"/>
              </a:rPr>
              <a:t>https://people.inf.ethz.ch/omutlu/acaces2018.html</a:t>
            </a:r>
            <a:r>
              <a:rPr lang="en-US" b="1" dirty="0"/>
              <a:t> </a:t>
            </a:r>
          </a:p>
          <a:p>
            <a:pPr marL="344487" lvl="1" indent="0">
              <a:buNone/>
            </a:pPr>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176</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722034516"/>
      </p:ext>
    </p:extLst>
  </p:cSld>
  <p:clrMapOvr>
    <a:masterClrMapping/>
  </p:clrMapOvr>
  <p:transition/>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12776"/>
            <a:ext cx="7924800" cy="1752600"/>
          </a:xfrm>
        </p:spPr>
        <p:txBody>
          <a:bodyPr/>
          <a:lstStyle/>
          <a:p>
            <a:r>
              <a:rPr lang="en-US" sz="4000" dirty="0"/>
              <a:t>FPGA-Based Testing Infrastructures</a:t>
            </a:r>
            <a:br>
              <a:rPr lang="en-US" sz="4000" dirty="0"/>
            </a:br>
            <a:r>
              <a:rPr lang="en-US" sz="4000" dirty="0"/>
              <a:t>		for Memory Scaling Issues</a:t>
            </a:r>
            <a:endParaRPr lang="en-US" sz="3000" b="1" dirty="0"/>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177</a:t>
            </a:fld>
            <a:endParaRPr kumimoji="0" lang="en-US" sz="12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21269253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251520" y="1052736"/>
            <a:ext cx="4378369" cy="2520280"/>
          </a:xfrm>
          <a:prstGeom prst="rect">
            <a:avLst/>
          </a:prstGeom>
        </p:spPr>
      </p:pic>
      <p:pic>
        <p:nvPicPr>
          <p:cNvPr id="6" name="Picture 5"/>
          <p:cNvPicPr>
            <a:picLocks noChangeAspect="1"/>
          </p:cNvPicPr>
          <p:nvPr/>
        </p:nvPicPr>
        <p:blipFill>
          <a:blip r:embed="rId3"/>
          <a:stretch>
            <a:fillRect/>
          </a:stretch>
        </p:blipFill>
        <p:spPr>
          <a:xfrm>
            <a:off x="4973630" y="3573016"/>
            <a:ext cx="4170370" cy="2840360"/>
          </a:xfrm>
          <a:prstGeom prst="rect">
            <a:avLst/>
          </a:prstGeom>
        </p:spPr>
      </p:pic>
      <p:sp>
        <p:nvSpPr>
          <p:cNvPr id="7" name="Rectangle 6"/>
          <p:cNvSpPr/>
          <p:nvPr/>
        </p:nvSpPr>
        <p:spPr>
          <a:xfrm>
            <a:off x="4561741" y="980728"/>
            <a:ext cx="4474755" cy="2308324"/>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4"/>
              </a:rPr>
              <a:t>An Experimental Study of Data Retention Behavior in Modern DRAM Devices: Implications for Retention Time Profiling Mechanisms</a:t>
            </a:r>
            <a:r>
              <a:rPr kumimoji="0" lang="en-US" sz="1600" b="0" i="0" u="none" strike="noStrike" kern="1200" cap="none" spc="0" normalizeH="0" baseline="0" noProof="0" dirty="0">
                <a:ln>
                  <a:noFill/>
                </a:ln>
                <a:solidFill>
                  <a:srgbClr val="000000"/>
                </a:solidFill>
                <a:effectLst/>
                <a:uLnTx/>
                <a:uFillTx/>
                <a:latin typeface="Tahoma"/>
                <a:ea typeface="+mn-ea"/>
                <a:cs typeface="+mn-cs"/>
              </a:rPr>
              <a:t> (Liu et al., ISCA 2013)</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5"/>
              </a:rPr>
              <a:t>The Efficacy of Error Mitigation Techniques for DRAM Retention Failures: A Comparative Experimental Study</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(Khan et al., SIGMETRICS 2014)</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
        <p:nvSpPr>
          <p:cNvPr id="8" name="Rectangle 7"/>
          <p:cNvSpPr/>
          <p:nvPr/>
        </p:nvSpPr>
        <p:spPr>
          <a:xfrm>
            <a:off x="25237" y="3652570"/>
            <a:ext cx="4690779" cy="280076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6"/>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mn-ea"/>
                <a:cs typeface="+mn-cs"/>
              </a:rPr>
              <a:t> (Kim et al., ISCA 2014)</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7"/>
              </a:rPr>
              <a:t>Adaptive-Latency DRAM: Optimizing DRAM Timing for the Common-Case</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(Lee et al., HPCA 2015)</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8"/>
              </a:rPr>
              <a:t>AVATAR: A Variable-Retention-Time (VRT) Aware Refresh for DRAM Systems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r>
              <a:rPr kumimoji="0" lang="en-US" sz="16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Qureshi</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et al., DSN 2015)</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603498438"/>
      </p:ext>
    </p:extLst>
  </p:cSld>
  <p:clrMapOvr>
    <a:masterClrMapping/>
  </p:clrMapOvr>
  <p:transition/>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Tree>
    <p:extLst>
      <p:ext uri="{BB962C8B-B14F-4D97-AF65-F5344CB8AC3E}">
        <p14:creationId xmlns:p14="http://schemas.microsoft.com/office/powerpoint/2010/main" val="1170054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79904" cy="1066800"/>
          </a:xfrm>
        </p:spPr>
        <p:txBody>
          <a:bodyPr/>
          <a:lstStyle/>
          <a:p>
            <a:r>
              <a:rPr lang="en-US" sz="3800" dirty="0"/>
              <a:t>SoftMC: Open Source DRAM Infrastructure</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b="1" dirty="0">
                <a:hlinkClick r:id="rId2"/>
              </a:rPr>
              <a:t>SoftMC: A Flexible and Practical Open-Source Infrastructure for Enabling Experimental DRAM Studies</a:t>
            </a:r>
            <a:r>
              <a:rPr lang="en-US" b="1" dirty="0"/>
              <a:t>,”</a:t>
            </a:r>
            <a:r>
              <a:rPr lang="en-US" dirty="0"/>
              <a:t> 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3727" y="1232693"/>
            <a:ext cx="4004777" cy="4830993"/>
          </a:xfrm>
          <a:prstGeom prst="rect">
            <a:avLst/>
          </a:prstGeom>
        </p:spPr>
      </p:pic>
      <p:pic>
        <p:nvPicPr>
          <p:cNvPr id="6" name="Content Placeholder 7"/>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5103727"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303908668"/>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SoftMC</a:t>
            </a:r>
          </a:p>
        </p:txBody>
      </p:sp>
      <p:sp>
        <p:nvSpPr>
          <p:cNvPr id="3" name="Content Placeholder 2"/>
          <p:cNvSpPr>
            <a:spLocks noGrp="1"/>
          </p:cNvSpPr>
          <p:nvPr>
            <p:ph idx="1"/>
          </p:nvPr>
        </p:nvSpPr>
        <p:spPr/>
        <p:txBody>
          <a:bodyPr/>
          <a:lstStyle/>
          <a:p>
            <a:r>
              <a:rPr lang="en-US" dirty="0">
                <a:hlinkClick r:id="rId2"/>
              </a:rPr>
              <a:t>https://github.com/CMU-SAFARI/SoftMC</a:t>
            </a:r>
            <a:r>
              <a:rPr lang="en-US" dirty="0"/>
              <a:t> </a:t>
            </a:r>
          </a:p>
          <a:p>
            <a:endParaRPr lang="en-US" dirty="0"/>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181</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stretch>
            <a:fillRect/>
          </a:stretch>
        </p:blipFill>
        <p:spPr>
          <a:xfrm>
            <a:off x="0" y="2915817"/>
            <a:ext cx="9144000" cy="2385391"/>
          </a:xfrm>
          <a:prstGeom prst="rect">
            <a:avLst/>
          </a:prstGeom>
        </p:spPr>
      </p:pic>
    </p:spTree>
    <p:extLst>
      <p:ext uri="{BB962C8B-B14F-4D97-AF65-F5344CB8AC3E}">
        <p14:creationId xmlns:p14="http://schemas.microsoft.com/office/powerpoint/2010/main" val="38584717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B9394AB-6ED9-ED44-A862-186E8D07DEB6}"/>
              </a:ext>
            </a:extLst>
          </p:cNvPr>
          <p:cNvSpPr>
            <a:spLocks noGrp="1"/>
          </p:cNvSpPr>
          <p:nvPr>
            <p:ph type="ctrTitle"/>
          </p:nvPr>
        </p:nvSpPr>
        <p:spPr/>
        <p:txBody>
          <a:bodyPr/>
          <a:lstStyle/>
          <a:p>
            <a:r>
              <a:rPr lang="en-US" dirty="0" err="1"/>
              <a:t>DRaNGe</a:t>
            </a:r>
            <a:r>
              <a:rPr lang="en-US" dirty="0"/>
              <a:t> Backup Slides</a:t>
            </a:r>
          </a:p>
        </p:txBody>
      </p:sp>
      <p:sp>
        <p:nvSpPr>
          <p:cNvPr id="6" name="Subtitle 5">
            <a:extLst>
              <a:ext uri="{FF2B5EF4-FFF2-40B4-BE49-F238E27FC236}">
                <a16:creationId xmlns:a16="http://schemas.microsoft.com/office/drawing/2014/main" id="{D497D476-9EF8-6143-83D4-031669F75BE4}"/>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E4AD8FEF-8643-6D4C-B688-17D476BB0A91}"/>
              </a:ext>
            </a:extLst>
          </p:cNvPr>
          <p:cNvSpPr>
            <a:spLocks noGrp="1"/>
          </p:cNvSpPr>
          <p:nvPr>
            <p:ph type="sldNum" sz="quarter" idx="12"/>
          </p:nvPr>
        </p:nvSpPr>
        <p:spPr/>
        <p:txBody>
          <a:bodyPr/>
          <a:lstStyle/>
          <a:p>
            <a:fld id="{323594FA-E141-4234-AE05-360401972BE7}" type="slidenum">
              <a:rPr lang="en-US" altLang="en-US" smtClean="0"/>
              <a:pPr/>
              <a:t>182</a:t>
            </a:fld>
            <a:endParaRPr lang="en-US" altLang="en-US"/>
          </a:p>
        </p:txBody>
      </p:sp>
    </p:spTree>
    <p:extLst>
      <p:ext uri="{BB962C8B-B14F-4D97-AF65-F5344CB8AC3E}">
        <p14:creationId xmlns:p14="http://schemas.microsoft.com/office/powerpoint/2010/main" val="3619780590"/>
      </p:ext>
    </p:extLst>
  </p:cSld>
  <p:clrMapOvr>
    <a:masterClrMapping/>
  </p:clrMapOvr>
  <p:transition/>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4CF3E4-2CE6-1045-9315-FAB22D22DF5A}"/>
              </a:ext>
            </a:extLst>
          </p:cNvPr>
          <p:cNvSpPr>
            <a:spLocks noGrp="1"/>
          </p:cNvSpPr>
          <p:nvPr>
            <p:ph type="title"/>
          </p:nvPr>
        </p:nvSpPr>
        <p:spPr/>
        <p:txBody>
          <a:bodyPr/>
          <a:lstStyle/>
          <a:p>
            <a:r>
              <a:rPr lang="en-US" dirty="0"/>
              <a:t>DRAM Organization + Operation</a:t>
            </a:r>
          </a:p>
        </p:txBody>
      </p:sp>
      <p:pic>
        <p:nvPicPr>
          <p:cNvPr id="4" name="Picture 3">
            <a:extLst>
              <a:ext uri="{FF2B5EF4-FFF2-40B4-BE49-F238E27FC236}">
                <a16:creationId xmlns:a16="http://schemas.microsoft.com/office/drawing/2014/main" id="{3623D4FE-1F35-FC4D-B591-FBE0FBD4640E}"/>
              </a:ext>
            </a:extLst>
          </p:cNvPr>
          <p:cNvPicPr>
            <a:picLocks noChangeAspect="1"/>
          </p:cNvPicPr>
          <p:nvPr/>
        </p:nvPicPr>
        <p:blipFill>
          <a:blip r:embed="rId3"/>
          <a:stretch>
            <a:fillRect/>
          </a:stretch>
        </p:blipFill>
        <p:spPr>
          <a:xfrm>
            <a:off x="1301557" y="928102"/>
            <a:ext cx="6850084" cy="2392613"/>
          </a:xfrm>
          <a:prstGeom prst="rect">
            <a:avLst/>
          </a:prstGeom>
        </p:spPr>
      </p:pic>
      <p:pic>
        <p:nvPicPr>
          <p:cNvPr id="5" name="Picture 4">
            <a:extLst>
              <a:ext uri="{FF2B5EF4-FFF2-40B4-BE49-F238E27FC236}">
                <a16:creationId xmlns:a16="http://schemas.microsoft.com/office/drawing/2014/main" id="{49FC845E-F44C-E04B-A971-23C3031A66C9}"/>
              </a:ext>
            </a:extLst>
          </p:cNvPr>
          <p:cNvPicPr>
            <a:picLocks noChangeAspect="1"/>
          </p:cNvPicPr>
          <p:nvPr/>
        </p:nvPicPr>
        <p:blipFill>
          <a:blip r:embed="rId4"/>
          <a:stretch>
            <a:fillRect/>
          </a:stretch>
        </p:blipFill>
        <p:spPr>
          <a:xfrm>
            <a:off x="884461" y="3621170"/>
            <a:ext cx="7440427" cy="2763587"/>
          </a:xfrm>
          <a:prstGeom prst="rect">
            <a:avLst/>
          </a:prstGeom>
        </p:spPr>
      </p:pic>
    </p:spTree>
    <p:extLst>
      <p:ext uri="{BB962C8B-B14F-4D97-AF65-F5344CB8AC3E}">
        <p14:creationId xmlns:p14="http://schemas.microsoft.com/office/powerpoint/2010/main" val="3251738067"/>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E48E6-B380-5542-81F9-EAE93FB6CAB9}"/>
              </a:ext>
            </a:extLst>
          </p:cNvPr>
          <p:cNvSpPr>
            <a:spLocks noGrp="1"/>
          </p:cNvSpPr>
          <p:nvPr>
            <p:ph type="title"/>
          </p:nvPr>
        </p:nvSpPr>
        <p:spPr/>
        <p:txBody>
          <a:bodyPr/>
          <a:lstStyle/>
          <a:p>
            <a:r>
              <a:rPr lang="en-US" dirty="0"/>
              <a:t>DRAM Activation Failure Testing </a:t>
            </a:r>
          </a:p>
        </p:txBody>
      </p:sp>
      <p:pic>
        <p:nvPicPr>
          <p:cNvPr id="4" name="Picture 3">
            <a:extLst>
              <a:ext uri="{FF2B5EF4-FFF2-40B4-BE49-F238E27FC236}">
                <a16:creationId xmlns:a16="http://schemas.microsoft.com/office/drawing/2014/main" id="{C191C052-8216-F249-BC3B-EB52EF1A6242}"/>
              </a:ext>
            </a:extLst>
          </p:cNvPr>
          <p:cNvPicPr>
            <a:picLocks noChangeAspect="1"/>
          </p:cNvPicPr>
          <p:nvPr/>
        </p:nvPicPr>
        <p:blipFill>
          <a:blip r:embed="rId2"/>
          <a:stretch>
            <a:fillRect/>
          </a:stretch>
        </p:blipFill>
        <p:spPr>
          <a:xfrm>
            <a:off x="568825" y="1327483"/>
            <a:ext cx="7675423" cy="4351421"/>
          </a:xfrm>
          <a:prstGeom prst="rect">
            <a:avLst/>
          </a:prstGeom>
        </p:spPr>
      </p:pic>
    </p:spTree>
    <p:extLst>
      <p:ext uri="{BB962C8B-B14F-4D97-AF65-F5344CB8AC3E}">
        <p14:creationId xmlns:p14="http://schemas.microsoft.com/office/powerpoint/2010/main" val="2922843607"/>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C61A24-7CB7-D94E-AE7B-6107E3D9249F}"/>
              </a:ext>
            </a:extLst>
          </p:cNvPr>
          <p:cNvSpPr>
            <a:spLocks noGrp="1"/>
          </p:cNvSpPr>
          <p:nvPr>
            <p:ph type="title"/>
          </p:nvPr>
        </p:nvSpPr>
        <p:spPr/>
        <p:txBody>
          <a:bodyPr/>
          <a:lstStyle/>
          <a:p>
            <a:r>
              <a:rPr lang="en-US" sz="4000" dirty="0"/>
              <a:t>Activation Failure Spatial Distribution</a:t>
            </a:r>
          </a:p>
        </p:txBody>
      </p:sp>
      <p:pic>
        <p:nvPicPr>
          <p:cNvPr id="4" name="Picture 3">
            <a:extLst>
              <a:ext uri="{FF2B5EF4-FFF2-40B4-BE49-F238E27FC236}">
                <a16:creationId xmlns:a16="http://schemas.microsoft.com/office/drawing/2014/main" id="{CC101990-298F-C349-8410-F7BBFC500445}"/>
              </a:ext>
            </a:extLst>
          </p:cNvPr>
          <p:cNvPicPr>
            <a:picLocks noChangeAspect="1"/>
          </p:cNvPicPr>
          <p:nvPr/>
        </p:nvPicPr>
        <p:blipFill>
          <a:blip r:embed="rId2"/>
          <a:stretch>
            <a:fillRect/>
          </a:stretch>
        </p:blipFill>
        <p:spPr>
          <a:xfrm>
            <a:off x="75991" y="1716505"/>
            <a:ext cx="8940389" cy="3320716"/>
          </a:xfrm>
          <a:prstGeom prst="rect">
            <a:avLst/>
          </a:prstGeom>
        </p:spPr>
      </p:pic>
    </p:spTree>
    <p:extLst>
      <p:ext uri="{BB962C8B-B14F-4D97-AF65-F5344CB8AC3E}">
        <p14:creationId xmlns:p14="http://schemas.microsoft.com/office/powerpoint/2010/main" val="4134164921"/>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669707-B38A-EB4D-A9C9-BFE8870F8C4E}"/>
              </a:ext>
            </a:extLst>
          </p:cNvPr>
          <p:cNvSpPr>
            <a:spLocks noGrp="1"/>
          </p:cNvSpPr>
          <p:nvPr>
            <p:ph type="title"/>
          </p:nvPr>
        </p:nvSpPr>
        <p:spPr/>
        <p:txBody>
          <a:bodyPr/>
          <a:lstStyle/>
          <a:p>
            <a:r>
              <a:rPr lang="en-US" sz="3600" dirty="0"/>
              <a:t>Activation Failure Temperature Dependence</a:t>
            </a:r>
          </a:p>
        </p:txBody>
      </p:sp>
      <p:pic>
        <p:nvPicPr>
          <p:cNvPr id="4" name="Picture 3">
            <a:extLst>
              <a:ext uri="{FF2B5EF4-FFF2-40B4-BE49-F238E27FC236}">
                <a16:creationId xmlns:a16="http://schemas.microsoft.com/office/drawing/2014/main" id="{E1254126-D296-194B-B126-4A00BF50FFAE}"/>
              </a:ext>
            </a:extLst>
          </p:cNvPr>
          <p:cNvPicPr>
            <a:picLocks noChangeAspect="1"/>
          </p:cNvPicPr>
          <p:nvPr/>
        </p:nvPicPr>
        <p:blipFill>
          <a:blip r:embed="rId2"/>
          <a:stretch>
            <a:fillRect/>
          </a:stretch>
        </p:blipFill>
        <p:spPr>
          <a:xfrm>
            <a:off x="241404" y="2053389"/>
            <a:ext cx="8656796" cy="3769895"/>
          </a:xfrm>
          <a:prstGeom prst="rect">
            <a:avLst/>
          </a:prstGeom>
        </p:spPr>
      </p:pic>
    </p:spTree>
    <p:extLst>
      <p:ext uri="{BB962C8B-B14F-4D97-AF65-F5344CB8AC3E}">
        <p14:creationId xmlns:p14="http://schemas.microsoft.com/office/powerpoint/2010/main" val="277188451"/>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531A43-F821-054C-959F-BAFB2BB96499}"/>
              </a:ext>
            </a:extLst>
          </p:cNvPr>
          <p:cNvSpPr>
            <a:spLocks noGrp="1"/>
          </p:cNvSpPr>
          <p:nvPr>
            <p:ph type="title"/>
          </p:nvPr>
        </p:nvSpPr>
        <p:spPr/>
        <p:txBody>
          <a:bodyPr/>
          <a:lstStyle/>
          <a:p>
            <a:r>
              <a:rPr lang="en-US" dirty="0"/>
              <a:t>Full D-</a:t>
            </a:r>
            <a:r>
              <a:rPr lang="en-US" dirty="0" err="1"/>
              <a:t>RaNGe</a:t>
            </a:r>
            <a:r>
              <a:rPr lang="en-US" dirty="0"/>
              <a:t> Algorithm</a:t>
            </a:r>
          </a:p>
        </p:txBody>
      </p:sp>
      <p:pic>
        <p:nvPicPr>
          <p:cNvPr id="4" name="Picture 3">
            <a:extLst>
              <a:ext uri="{FF2B5EF4-FFF2-40B4-BE49-F238E27FC236}">
                <a16:creationId xmlns:a16="http://schemas.microsoft.com/office/drawing/2014/main" id="{B075FF27-CF32-5446-B473-7D32EFF6E304}"/>
              </a:ext>
            </a:extLst>
          </p:cNvPr>
          <p:cNvPicPr>
            <a:picLocks noChangeAspect="1"/>
          </p:cNvPicPr>
          <p:nvPr/>
        </p:nvPicPr>
        <p:blipFill>
          <a:blip r:embed="rId2"/>
          <a:stretch>
            <a:fillRect/>
          </a:stretch>
        </p:blipFill>
        <p:spPr>
          <a:xfrm>
            <a:off x="1364302" y="956177"/>
            <a:ext cx="6411000" cy="5236076"/>
          </a:xfrm>
          <a:prstGeom prst="rect">
            <a:avLst/>
          </a:prstGeom>
        </p:spPr>
      </p:pic>
    </p:spTree>
    <p:extLst>
      <p:ext uri="{BB962C8B-B14F-4D97-AF65-F5344CB8AC3E}">
        <p14:creationId xmlns:p14="http://schemas.microsoft.com/office/powerpoint/2010/main" val="285432070"/>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EC8B2D-6238-F948-89C0-6266337566A5}"/>
              </a:ext>
            </a:extLst>
          </p:cNvPr>
          <p:cNvSpPr>
            <a:spLocks noGrp="1"/>
          </p:cNvSpPr>
          <p:nvPr>
            <p:ph type="title"/>
          </p:nvPr>
        </p:nvSpPr>
        <p:spPr/>
        <p:txBody>
          <a:bodyPr/>
          <a:lstStyle/>
          <a:p>
            <a:r>
              <a:rPr lang="en-US" dirty="0"/>
              <a:t>Summary Comparison Table</a:t>
            </a:r>
          </a:p>
        </p:txBody>
      </p:sp>
      <p:pic>
        <p:nvPicPr>
          <p:cNvPr id="4" name="Picture 3">
            <a:extLst>
              <a:ext uri="{FF2B5EF4-FFF2-40B4-BE49-F238E27FC236}">
                <a16:creationId xmlns:a16="http://schemas.microsoft.com/office/drawing/2014/main" id="{2C108D76-2FBB-644B-B254-8E2DEE634509}"/>
              </a:ext>
            </a:extLst>
          </p:cNvPr>
          <p:cNvPicPr>
            <a:picLocks noChangeAspect="1"/>
          </p:cNvPicPr>
          <p:nvPr/>
        </p:nvPicPr>
        <p:blipFill>
          <a:blip r:embed="rId2"/>
          <a:stretch>
            <a:fillRect/>
          </a:stretch>
        </p:blipFill>
        <p:spPr>
          <a:xfrm>
            <a:off x="220578" y="1493921"/>
            <a:ext cx="8698448" cy="1538036"/>
          </a:xfrm>
          <a:prstGeom prst="rect">
            <a:avLst/>
          </a:prstGeom>
        </p:spPr>
      </p:pic>
    </p:spTree>
    <p:extLst>
      <p:ext uri="{BB962C8B-B14F-4D97-AF65-F5344CB8AC3E}">
        <p14:creationId xmlns:p14="http://schemas.microsoft.com/office/powerpoint/2010/main" val="1692677198"/>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2CBBFC-FADB-5645-9836-686095EC1081}"/>
              </a:ext>
            </a:extLst>
          </p:cNvPr>
          <p:cNvSpPr>
            <a:spLocks noGrp="1"/>
          </p:cNvSpPr>
          <p:nvPr>
            <p:ph type="title"/>
          </p:nvPr>
        </p:nvSpPr>
        <p:spPr/>
        <p:txBody>
          <a:bodyPr/>
          <a:lstStyle/>
          <a:p>
            <a:r>
              <a:rPr lang="en-US" dirty="0"/>
              <a:t>DRAM Data Pattern Dependence</a:t>
            </a:r>
          </a:p>
        </p:txBody>
      </p:sp>
      <p:pic>
        <p:nvPicPr>
          <p:cNvPr id="4" name="Picture 3">
            <a:extLst>
              <a:ext uri="{FF2B5EF4-FFF2-40B4-BE49-F238E27FC236}">
                <a16:creationId xmlns:a16="http://schemas.microsoft.com/office/drawing/2014/main" id="{ADDFB665-0D05-9541-9C73-4C2F7D118A2C}"/>
              </a:ext>
            </a:extLst>
          </p:cNvPr>
          <p:cNvPicPr>
            <a:picLocks noChangeAspect="1"/>
          </p:cNvPicPr>
          <p:nvPr/>
        </p:nvPicPr>
        <p:blipFill>
          <a:blip r:embed="rId2"/>
          <a:stretch>
            <a:fillRect/>
          </a:stretch>
        </p:blipFill>
        <p:spPr>
          <a:xfrm>
            <a:off x="714019" y="1867902"/>
            <a:ext cx="7711566" cy="3682666"/>
          </a:xfrm>
          <a:prstGeom prst="rect">
            <a:avLst/>
          </a:prstGeom>
        </p:spPr>
      </p:pic>
    </p:spTree>
    <p:extLst>
      <p:ext uri="{BB962C8B-B14F-4D97-AF65-F5344CB8AC3E}">
        <p14:creationId xmlns:p14="http://schemas.microsoft.com/office/powerpoint/2010/main" val="215122578"/>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3" name="Content Placeholder 2"/>
          <p:cNvSpPr txBox="1">
            <a:spLocks/>
          </p:cNvSpPr>
          <p:nvPr/>
        </p:nvSpPr>
        <p:spPr>
          <a:xfrm>
            <a:off x="139445" y="133703"/>
            <a:ext cx="8987622" cy="75539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6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Each Cell has a Different Retention Time</a:t>
            </a:r>
          </a:p>
        </p:txBody>
      </p:sp>
      <p:grpSp>
        <p:nvGrpSpPr>
          <p:cNvPr id="7" name="Group 6"/>
          <p:cNvGrpSpPr/>
          <p:nvPr/>
        </p:nvGrpSpPr>
        <p:grpSpPr>
          <a:xfrm>
            <a:off x="2410208" y="1886375"/>
            <a:ext cx="3342898" cy="3111480"/>
            <a:chOff x="2678340" y="2136789"/>
            <a:chExt cx="3342898" cy="3111480"/>
          </a:xfrm>
        </p:grpSpPr>
        <p:sp>
          <p:nvSpPr>
            <p:cNvPr id="21" name="Rectangle 20"/>
            <p:cNvSpPr/>
            <p:nvPr/>
          </p:nvSpPr>
          <p:spPr>
            <a:xfrm>
              <a:off x="2678340" y="2198425"/>
              <a:ext cx="1197124" cy="371342"/>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wordline</a:t>
              </a:r>
              <a:endPar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cxnSp>
          <p:nvCxnSpPr>
            <p:cNvPr id="22" name="Straight Arrow Connector 21"/>
            <p:cNvCxnSpPr/>
            <p:nvPr/>
          </p:nvCxnSpPr>
          <p:spPr>
            <a:xfrm flipH="1">
              <a:off x="2678340" y="2519534"/>
              <a:ext cx="3342898"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4" name="Rectangle 23"/>
            <p:cNvSpPr/>
            <p:nvPr/>
          </p:nvSpPr>
          <p:spPr>
            <a:xfrm rot="5400000">
              <a:off x="2789255" y="3677143"/>
              <a:ext cx="1487561" cy="40645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capacitor</a:t>
              </a:r>
            </a:p>
          </p:txBody>
        </p:sp>
        <p:sp>
          <p:nvSpPr>
            <p:cNvPr id="25" name="Rectangle 24"/>
            <p:cNvSpPr/>
            <p:nvPr/>
          </p:nvSpPr>
          <p:spPr>
            <a:xfrm>
              <a:off x="4084410" y="3248186"/>
              <a:ext cx="1470874" cy="426355"/>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access</a:t>
              </a:r>
            </a:p>
          </p:txBody>
        </p:sp>
        <p:sp>
          <p:nvSpPr>
            <p:cNvPr id="26" name="Rectangle 25"/>
            <p:cNvSpPr/>
            <p:nvPr/>
          </p:nvSpPr>
          <p:spPr>
            <a:xfrm>
              <a:off x="4084410" y="3418909"/>
              <a:ext cx="1452774" cy="489927"/>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transistor</a:t>
              </a:r>
            </a:p>
          </p:txBody>
        </p:sp>
        <p:sp>
          <p:nvSpPr>
            <p:cNvPr id="27" name="Rectangle 26"/>
            <p:cNvSpPr/>
            <p:nvPr/>
          </p:nvSpPr>
          <p:spPr>
            <a:xfrm rot="5400000">
              <a:off x="5247093" y="4496035"/>
              <a:ext cx="1098348" cy="406119"/>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bitline</a:t>
              </a:r>
              <a:endPar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cxnSp>
          <p:nvCxnSpPr>
            <p:cNvPr id="28" name="Straight Arrow Connector 27"/>
            <p:cNvCxnSpPr/>
            <p:nvPr/>
          </p:nvCxnSpPr>
          <p:spPr>
            <a:xfrm flipV="1">
              <a:off x="5602783" y="2136789"/>
              <a:ext cx="0" cy="3030318"/>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flipV="1">
              <a:off x="4783111" y="2816576"/>
              <a:ext cx="0" cy="155572"/>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flipH="1">
              <a:off x="4532728" y="2979359"/>
              <a:ext cx="49901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flipH="1" flipV="1">
              <a:off x="5031737" y="3090579"/>
              <a:ext cx="1" cy="259566"/>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flipH="1">
              <a:off x="4532728" y="3090579"/>
              <a:ext cx="49901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a:off x="5031737" y="3350145"/>
              <a:ext cx="193166"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a:off x="4339561" y="3350145"/>
              <a:ext cx="193167"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flipH="1" flipV="1">
              <a:off x="4532727" y="3090579"/>
              <a:ext cx="1" cy="259566"/>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a:off x="4783111" y="2519534"/>
              <a:ext cx="1" cy="32129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flipH="1">
              <a:off x="5224903" y="3350145"/>
              <a:ext cx="37788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8" name="Elbow Connector 37"/>
            <p:cNvCxnSpPr/>
            <p:nvPr/>
          </p:nvCxnSpPr>
          <p:spPr>
            <a:xfrm rot="10800000" flipV="1">
              <a:off x="3906688" y="3352849"/>
              <a:ext cx="432879" cy="285991"/>
            </a:xfrm>
            <a:prstGeom prst="bentConnector3">
              <a:avLst>
                <a:gd name="adj1" fmla="val 100059"/>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9" name="Straight Arrow Connector 38"/>
            <p:cNvCxnSpPr/>
            <p:nvPr/>
          </p:nvCxnSpPr>
          <p:spPr>
            <a:xfrm>
              <a:off x="3906689" y="4124892"/>
              <a:ext cx="0" cy="318185"/>
            </a:xfrm>
            <a:prstGeom prst="straightConnector1">
              <a:avLst/>
            </a:prstGeom>
            <a:ln w="25400">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flipV="1">
              <a:off x="3906689" y="3577858"/>
              <a:ext cx="0" cy="151697"/>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flipH="1">
              <a:off x="3647125" y="3994712"/>
              <a:ext cx="519130"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flipH="1">
              <a:off x="3647125" y="3729555"/>
              <a:ext cx="519130"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flipV="1">
              <a:off x="3906689" y="3994713"/>
              <a:ext cx="0" cy="13017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 name="Oval 2"/>
            <p:cNvSpPr/>
            <p:nvPr/>
          </p:nvSpPr>
          <p:spPr>
            <a:xfrm>
              <a:off x="3193879" y="2636443"/>
              <a:ext cx="2326620" cy="2326620"/>
            </a:xfrm>
            <a:prstGeom prst="ellipse">
              <a:avLst/>
            </a:prstGeom>
            <a:no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53" name="Content Placeholder 2"/>
          <p:cNvSpPr txBox="1">
            <a:spLocks/>
          </p:cNvSpPr>
          <p:nvPr/>
        </p:nvSpPr>
        <p:spPr>
          <a:xfrm>
            <a:off x="156378" y="5924043"/>
            <a:ext cx="8987622" cy="75539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8GB DRAM =</a:t>
            </a:r>
            <a:r>
              <a:rPr kumimoji="0" lang="en-US" sz="4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4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6.4e10 cells</a:t>
            </a:r>
            <a:endParaRPr kumimoji="0" lang="en-US" sz="4000" b="0" i="1" u="none" strike="noStrike" kern="1200" cap="none" spc="0" normalizeH="0" baseline="30000" noProof="0" dirty="0">
              <a:ln>
                <a:noFill/>
              </a:ln>
              <a:solidFill>
                <a:prstClr val="black"/>
              </a:solidFill>
              <a:effectLst/>
              <a:uLnTx/>
              <a:uFillTx/>
              <a:latin typeface="Cambria" panose="02040503050406030204" pitchFamily="18" charset="0"/>
              <a:ea typeface="+mn-ea"/>
              <a:cs typeface="+mn-cs"/>
            </a:endParaRPr>
          </a:p>
        </p:txBody>
      </p:sp>
      <p:grpSp>
        <p:nvGrpSpPr>
          <p:cNvPr id="15" name="Group 14"/>
          <p:cNvGrpSpPr/>
          <p:nvPr/>
        </p:nvGrpSpPr>
        <p:grpSpPr>
          <a:xfrm>
            <a:off x="3454545" y="989490"/>
            <a:ext cx="5027115" cy="4675908"/>
            <a:chOff x="4495587" y="1688868"/>
            <a:chExt cx="4230914" cy="3935332"/>
          </a:xfrm>
        </p:grpSpPr>
        <p:grpSp>
          <p:nvGrpSpPr>
            <p:cNvPr id="11" name="Group 10"/>
            <p:cNvGrpSpPr/>
            <p:nvPr/>
          </p:nvGrpSpPr>
          <p:grpSpPr>
            <a:xfrm>
              <a:off x="5066634" y="1688868"/>
              <a:ext cx="3657600" cy="3657600"/>
              <a:chOff x="3325271" y="1978517"/>
              <a:chExt cx="3657600" cy="3657600"/>
            </a:xfrm>
          </p:grpSpPr>
          <p:sp>
            <p:nvSpPr>
              <p:cNvPr id="10" name="Rectangle 9"/>
              <p:cNvSpPr/>
              <p:nvPr/>
            </p:nvSpPr>
            <p:spPr>
              <a:xfrm>
                <a:off x="3782471" y="1978517"/>
                <a:ext cx="3200400" cy="3200400"/>
              </a:xfrm>
              <a:prstGeom prst="rect">
                <a:avLst/>
              </a:prstGeom>
              <a:pattFill prst="smGrid">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47" name="Rectangle 1346"/>
              <p:cNvSpPr/>
              <p:nvPr/>
            </p:nvSpPr>
            <p:spPr>
              <a:xfrm>
                <a:off x="3325271" y="1978517"/>
                <a:ext cx="457200" cy="3200400"/>
              </a:xfrm>
              <a:prstGeom prst="rect">
                <a:avLst/>
              </a:prstGeom>
              <a:pattFill prst="ltHorz">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48" name="Rectangle 1347"/>
              <p:cNvSpPr/>
              <p:nvPr/>
            </p:nvSpPr>
            <p:spPr>
              <a:xfrm rot="5400000">
                <a:off x="5154071" y="3807317"/>
                <a:ext cx="457200" cy="3200400"/>
              </a:xfrm>
              <a:prstGeom prst="rect">
                <a:avLst/>
              </a:prstGeom>
              <a:pattFill prst="ltVert">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3" name="Rectangle 12"/>
            <p:cNvSpPr/>
            <p:nvPr/>
          </p:nvSpPr>
          <p:spPr>
            <a:xfrm>
              <a:off x="4495587" y="1688868"/>
              <a:ext cx="571045" cy="3200400"/>
            </a:xfrm>
            <a:prstGeom prst="rect">
              <a:avLst/>
            </a:prstGeom>
            <a:solidFill>
              <a:schemeClr val="bg1">
                <a:lumMod val="65000"/>
              </a:schemeClr>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Row Decoder</a:t>
              </a:r>
            </a:p>
          </p:txBody>
        </p:sp>
        <p:sp>
          <p:nvSpPr>
            <p:cNvPr id="1349" name="Rectangle 1348"/>
            <p:cNvSpPr/>
            <p:nvPr/>
          </p:nvSpPr>
          <p:spPr>
            <a:xfrm rot="5400000">
              <a:off x="6878794" y="3776493"/>
              <a:ext cx="495014" cy="3200400"/>
            </a:xfrm>
            <a:prstGeom prst="rect">
              <a:avLst/>
            </a:prstGeom>
            <a:solidFill>
              <a:schemeClr val="bg1">
                <a:lumMod val="65000"/>
              </a:schemeClr>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Row Buffer</a:t>
              </a:r>
            </a:p>
          </p:txBody>
        </p:sp>
      </p:grpSp>
      <p:grpSp>
        <p:nvGrpSpPr>
          <p:cNvPr id="1358" name="Group 1357"/>
          <p:cNvGrpSpPr/>
          <p:nvPr/>
        </p:nvGrpSpPr>
        <p:grpSpPr>
          <a:xfrm>
            <a:off x="1885630" y="2620239"/>
            <a:ext cx="3158728" cy="1815447"/>
            <a:chOff x="1885630" y="2620239"/>
            <a:chExt cx="3158728" cy="1815447"/>
          </a:xfrm>
        </p:grpSpPr>
        <p:sp>
          <p:nvSpPr>
            <p:cNvPr id="1351" name="Oval 1350"/>
            <p:cNvSpPr/>
            <p:nvPr/>
          </p:nvSpPr>
          <p:spPr>
            <a:xfrm>
              <a:off x="4943733" y="3500954"/>
              <a:ext cx="100625" cy="100625"/>
            </a:xfrm>
            <a:prstGeom prst="ellips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352" name="Straight Arrow Connector 1351"/>
            <p:cNvCxnSpPr/>
            <p:nvPr/>
          </p:nvCxnSpPr>
          <p:spPr>
            <a:xfrm flipH="1" flipV="1">
              <a:off x="1885630" y="2620239"/>
              <a:ext cx="3108418" cy="871457"/>
            </a:xfrm>
            <a:prstGeom prst="straightConnector1">
              <a:avLst/>
            </a:prstGeom>
            <a:ln w="38100" cap="rnd">
              <a:solidFill>
                <a:schemeClr val="accent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353" name="Straight Arrow Connector 1352"/>
            <p:cNvCxnSpPr/>
            <p:nvPr/>
          </p:nvCxnSpPr>
          <p:spPr>
            <a:xfrm flipH="1">
              <a:off x="1885630" y="3612726"/>
              <a:ext cx="3119844" cy="822960"/>
            </a:xfrm>
            <a:prstGeom prst="straightConnector1">
              <a:avLst/>
            </a:prstGeom>
            <a:ln w="38100" cap="rnd">
              <a:solidFill>
                <a:schemeClr val="accent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
        <p:nvSpPr>
          <p:cNvPr id="44" name="TextBox 43"/>
          <p:cNvSpPr txBox="1"/>
          <p:nvPr/>
        </p:nvSpPr>
        <p:spPr>
          <a:xfrm>
            <a:off x="3035888" y="6524948"/>
            <a:ext cx="306782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030A0"/>
                </a:solidFill>
                <a:effectLst/>
                <a:uLnTx/>
                <a:uFillTx/>
                <a:latin typeface="Calibri" panose="020F0502020204030204"/>
                <a:ea typeface="+mn-ea"/>
                <a:cs typeface="+mn-cs"/>
              </a:rPr>
              <a:t>[Patel et al., REAPER, ISCA’17]</a:t>
            </a:r>
          </a:p>
        </p:txBody>
      </p:sp>
    </p:spTree>
    <p:extLst>
      <p:ext uri="{BB962C8B-B14F-4D97-AF65-F5344CB8AC3E}">
        <p14:creationId xmlns:p14="http://schemas.microsoft.com/office/powerpoint/2010/main" val="3618334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path" presetSubtype="0" accel="50000" decel="50000" fill="hold" nodeType="clickEffect">
                                  <p:stCondLst>
                                    <p:cond delay="0"/>
                                  </p:stCondLst>
                                  <p:childTnLst>
                                    <p:animMotion origin="layout" path="M -4.16667E-6 -1.85185E-6 L -0.27465 -1.85185E-6 " pathEditMode="relative" rAng="0" ptsTypes="AA">
                                      <p:cBhvr>
                                        <p:cTn id="6" dur="500" fill="hold"/>
                                        <p:tgtEl>
                                          <p:spTgt spid="7"/>
                                        </p:tgtEl>
                                        <p:attrNameLst>
                                          <p:attrName>ppt_x</p:attrName>
                                          <p:attrName>ppt_y</p:attrName>
                                        </p:attrNameLst>
                                      </p:cBhvr>
                                      <p:rCtr x="-13733" y="0"/>
                                    </p:animMotion>
                                  </p:childTnLst>
                                </p:cTn>
                              </p:par>
                              <p:par>
                                <p:cTn id="7" presetID="6" presetClass="emph" presetSubtype="0" fill="hold" nodeType="withEffect">
                                  <p:stCondLst>
                                    <p:cond delay="0"/>
                                  </p:stCondLst>
                                  <p:childTnLst>
                                    <p:animScale>
                                      <p:cBhvr>
                                        <p:cTn id="8" dur="500" fill="hold"/>
                                        <p:tgtEl>
                                          <p:spTgt spid="7"/>
                                        </p:tgtEl>
                                      </p:cBhvr>
                                      <p:by x="80000" y="80000"/>
                                    </p:animScale>
                                  </p:childTnLst>
                                </p:cTn>
                              </p:par>
                              <p:par>
                                <p:cTn id="9" presetID="2" presetClass="entr" presetSubtype="2"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1+#ppt_w/2"/>
                                          </p:val>
                                        </p:tav>
                                        <p:tav tm="100000">
                                          <p:val>
                                            <p:strVal val="#ppt_x"/>
                                          </p:val>
                                        </p:tav>
                                      </p:tavLst>
                                    </p:anim>
                                    <p:anim calcmode="lin" valueType="num">
                                      <p:cBhvr additive="base">
                                        <p:cTn id="12" dur="500" fill="hold"/>
                                        <p:tgtEl>
                                          <p:spTgt spid="15"/>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1358"/>
                                        </p:tgtEl>
                                        <p:attrNameLst>
                                          <p:attrName>style.visibility</p:attrName>
                                        </p:attrNameLst>
                                      </p:cBhvr>
                                      <p:to>
                                        <p:strVal val="visible"/>
                                      </p:to>
                                    </p:set>
                                    <p:animEffect transition="in" filter="fade">
                                      <p:cBhvr>
                                        <p:cTn id="16" dur="500"/>
                                        <p:tgtEl>
                                          <p:spTgt spid="1358"/>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Lst>
  </p:timing>
</p:sld>
</file>

<file path=ppt/slides/slide19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9788D-7340-4E40-BF55-30B63DF8DD18}"/>
              </a:ext>
            </a:extLst>
          </p:cNvPr>
          <p:cNvSpPr>
            <a:spLocks noGrp="1"/>
          </p:cNvSpPr>
          <p:nvPr>
            <p:ph type="title"/>
          </p:nvPr>
        </p:nvSpPr>
        <p:spPr/>
        <p:txBody>
          <a:bodyPr/>
          <a:lstStyle/>
          <a:p>
            <a:r>
              <a:rPr lang="en-US" sz="4400" b="1" dirty="0"/>
              <a:t>D-</a:t>
            </a:r>
            <a:r>
              <a:rPr lang="en-US" sz="4400" b="1" dirty="0" err="1"/>
              <a:t>RaNGe</a:t>
            </a:r>
            <a:r>
              <a:rPr lang="en-US" sz="4400" b="1" dirty="0"/>
              <a:t> Compared to Prior Work</a:t>
            </a:r>
          </a:p>
        </p:txBody>
      </p:sp>
      <p:pic>
        <p:nvPicPr>
          <p:cNvPr id="4" name="Picture 3">
            <a:extLst>
              <a:ext uri="{FF2B5EF4-FFF2-40B4-BE49-F238E27FC236}">
                <a16:creationId xmlns:a16="http://schemas.microsoft.com/office/drawing/2014/main" id="{9EC2BE63-B0AD-B744-9029-D4F4E75AC325}"/>
              </a:ext>
            </a:extLst>
          </p:cNvPr>
          <p:cNvPicPr>
            <a:picLocks noChangeAspect="1"/>
          </p:cNvPicPr>
          <p:nvPr/>
        </p:nvPicPr>
        <p:blipFill>
          <a:blip r:embed="rId2"/>
          <a:stretch>
            <a:fillRect/>
          </a:stretch>
        </p:blipFill>
        <p:spPr>
          <a:xfrm>
            <a:off x="0" y="1130505"/>
            <a:ext cx="9144000" cy="1362901"/>
          </a:xfrm>
          <a:prstGeom prst="rect">
            <a:avLst/>
          </a:prstGeom>
        </p:spPr>
      </p:pic>
      <p:graphicFrame>
        <p:nvGraphicFramePr>
          <p:cNvPr id="5" name="Table 4">
            <a:extLst>
              <a:ext uri="{FF2B5EF4-FFF2-40B4-BE49-F238E27FC236}">
                <a16:creationId xmlns:a16="http://schemas.microsoft.com/office/drawing/2014/main" id="{8FE7FE78-D6F5-9A4E-877C-1E1B935F205D}"/>
              </a:ext>
            </a:extLst>
          </p:cNvPr>
          <p:cNvGraphicFramePr>
            <a:graphicFrameLocks noGrp="1"/>
          </p:cNvGraphicFramePr>
          <p:nvPr>
            <p:extLst/>
          </p:nvPr>
        </p:nvGraphicFramePr>
        <p:xfrm>
          <a:off x="75991" y="2671619"/>
          <a:ext cx="10576370" cy="3166225"/>
        </p:xfrm>
        <a:graphic>
          <a:graphicData uri="http://schemas.openxmlformats.org/drawingml/2006/table">
            <a:tbl>
              <a:tblPr firstRow="1" bandRow="1">
                <a:tableStyleId>{638B1855-1B75-4FBE-930C-398BA8C253C6}</a:tableStyleId>
              </a:tblPr>
              <a:tblGrid>
                <a:gridCol w="1926717">
                  <a:extLst>
                    <a:ext uri="{9D8B030D-6E8A-4147-A177-3AD203B41FA5}">
                      <a16:colId xmlns:a16="http://schemas.microsoft.com/office/drawing/2014/main" val="1974204933"/>
                    </a:ext>
                  </a:extLst>
                </a:gridCol>
                <a:gridCol w="1829245">
                  <a:extLst>
                    <a:ext uri="{9D8B030D-6E8A-4147-A177-3AD203B41FA5}">
                      <a16:colId xmlns:a16="http://schemas.microsoft.com/office/drawing/2014/main" val="115464500"/>
                    </a:ext>
                  </a:extLst>
                </a:gridCol>
                <a:gridCol w="1445641">
                  <a:extLst>
                    <a:ext uri="{9D8B030D-6E8A-4147-A177-3AD203B41FA5}">
                      <a16:colId xmlns:a16="http://schemas.microsoft.com/office/drawing/2014/main" val="4077589149"/>
                    </a:ext>
                  </a:extLst>
                </a:gridCol>
                <a:gridCol w="2179955">
                  <a:extLst>
                    <a:ext uri="{9D8B030D-6E8A-4147-A177-3AD203B41FA5}">
                      <a16:colId xmlns:a16="http://schemas.microsoft.com/office/drawing/2014/main" val="1123737014"/>
                    </a:ext>
                  </a:extLst>
                </a:gridCol>
                <a:gridCol w="1445641">
                  <a:extLst>
                    <a:ext uri="{9D8B030D-6E8A-4147-A177-3AD203B41FA5}">
                      <a16:colId xmlns:a16="http://schemas.microsoft.com/office/drawing/2014/main" val="3218549772"/>
                    </a:ext>
                  </a:extLst>
                </a:gridCol>
                <a:gridCol w="1749171">
                  <a:extLst>
                    <a:ext uri="{9D8B030D-6E8A-4147-A177-3AD203B41FA5}">
                      <a16:colId xmlns:a16="http://schemas.microsoft.com/office/drawing/2014/main" val="2218324509"/>
                    </a:ext>
                  </a:extLst>
                </a:gridCol>
              </a:tblGrid>
              <a:tr h="453505">
                <a:tc>
                  <a:txBody>
                    <a:bodyPr/>
                    <a:lstStyle/>
                    <a:p>
                      <a:r>
                        <a:rPr lang="en-US" sz="1400" b="1" dirty="0">
                          <a:solidFill>
                            <a:sysClr val="windowText" lastClr="000000"/>
                          </a:solidFill>
                          <a:latin typeface="Cambria" panose="02040503050406030204" pitchFamily="18" charset="0"/>
                        </a:rPr>
                        <a:t>Proposal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b="1" dirty="0" err="1">
                          <a:solidFill>
                            <a:sysClr val="windowText" lastClr="000000"/>
                          </a:solidFill>
                          <a:latin typeface="Cambria" panose="02040503050406030204" pitchFamily="18" charset="0"/>
                        </a:rPr>
                        <a:t>Pyo</a:t>
                      </a:r>
                      <a:r>
                        <a:rPr lang="en-US" sz="1400" b="1" dirty="0">
                          <a:solidFill>
                            <a:sysClr val="windowText" lastClr="000000"/>
                          </a:solidFill>
                          <a:latin typeface="Cambria" panose="02040503050406030204" pitchFamily="18" charset="0"/>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b="1" dirty="0">
                          <a:solidFill>
                            <a:sysClr val="windowText" lastClr="000000"/>
                          </a:solidFill>
                          <a:latin typeface="Cambria" panose="02040503050406030204" pitchFamily="18" charset="0"/>
                        </a:rPr>
                        <a:t>Keller+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b="1" dirty="0" err="1">
                          <a:solidFill>
                            <a:sysClr val="windowText" lastClr="000000"/>
                          </a:solidFill>
                          <a:latin typeface="Cambria" panose="02040503050406030204" pitchFamily="18" charset="0"/>
                        </a:rPr>
                        <a:t>Tehranipoor</a:t>
                      </a:r>
                      <a:r>
                        <a:rPr lang="en-US" sz="1400" b="1" dirty="0">
                          <a:solidFill>
                            <a:sysClr val="windowText" lastClr="000000"/>
                          </a:solidFill>
                          <a:latin typeface="Cambria" panose="02040503050406030204" pitchFamily="18" charset="0"/>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b="1" dirty="0" err="1">
                          <a:solidFill>
                            <a:sysClr val="windowText" lastClr="000000"/>
                          </a:solidFill>
                          <a:latin typeface="Cambria" panose="02040503050406030204" pitchFamily="18" charset="0"/>
                        </a:rPr>
                        <a:t>Sutar</a:t>
                      </a:r>
                      <a:r>
                        <a:rPr lang="en-US" sz="1400" b="1" dirty="0">
                          <a:solidFill>
                            <a:sysClr val="windowText" lastClr="000000"/>
                          </a:solidFill>
                          <a:latin typeface="Cambria" panose="02040503050406030204" pitchFamily="18" charset="0"/>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b="1" dirty="0">
                          <a:solidFill>
                            <a:sysClr val="windowText" lastClr="000000"/>
                          </a:solidFill>
                          <a:latin typeface="Cambria" panose="02040503050406030204" pitchFamily="18" charset="0"/>
                        </a:rPr>
                        <a:t>D-</a:t>
                      </a:r>
                      <a:r>
                        <a:rPr lang="en-US" sz="1400" b="1" dirty="0" err="1">
                          <a:solidFill>
                            <a:sysClr val="windowText" lastClr="000000"/>
                          </a:solidFill>
                          <a:latin typeface="Cambria" panose="02040503050406030204" pitchFamily="18" charset="0"/>
                        </a:rPr>
                        <a:t>RaNGe</a:t>
                      </a:r>
                      <a:endParaRPr lang="en-US" sz="1400" b="1" dirty="0">
                        <a:solidFill>
                          <a:sysClr val="windowText" lastClr="000000"/>
                        </a:solidFill>
                        <a:latin typeface="Cambria"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61080926"/>
                  </a:ext>
                </a:extLst>
              </a:tr>
              <a:tr h="0">
                <a:tc gridSpan="6">
                  <a:txBody>
                    <a:bodyPr/>
                    <a:lstStyle/>
                    <a:p>
                      <a:endParaRPr lang="en-US" sz="200" b="1" baseline="30000" dirty="0">
                        <a:solidFill>
                          <a:sysClr val="windowText" lastClr="000000"/>
                        </a:solidFill>
                        <a:latin typeface="Cambria"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hMerge="1">
                  <a:txBody>
                    <a:bodyPr/>
                    <a:lstStyle/>
                    <a:p>
                      <a:endParaRPr lang="en-US"/>
                    </a:p>
                  </a:txBody>
                  <a:tcPr/>
                </a:tc>
                <a:tc hMerge="1">
                  <a:txBody>
                    <a:bodyPr/>
                    <a:lstStyle/>
                    <a:p>
                      <a:endParaRPr lang="en-US"/>
                    </a:p>
                  </a:txBody>
                  <a:tcPr/>
                </a:tc>
                <a:tc hMerge="1">
                  <a:txBody>
                    <a:bodyPr/>
                    <a:lstStyle/>
                    <a:p>
                      <a:endParaRPr lang="en-US" sz="100" b="1" baseline="30000" dirty="0">
                        <a:solidFill>
                          <a:sysClr val="windowText" lastClr="000000"/>
                        </a:solidFill>
                        <a:latin typeface="Cambria"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100" b="1" baseline="30000" dirty="0">
                        <a:solidFill>
                          <a:sysClr val="windowText" lastClr="000000"/>
                        </a:solidFill>
                        <a:latin typeface="Cambria"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85540394"/>
                  </a:ext>
                </a:extLst>
              </a:tr>
              <a:tr h="370840">
                <a:tc>
                  <a:txBody>
                    <a:bodyPr/>
                    <a:lstStyle/>
                    <a:p>
                      <a:r>
                        <a:rPr lang="en-US" sz="1400" b="1" dirty="0">
                          <a:solidFill>
                            <a:sysClr val="windowText" lastClr="000000"/>
                          </a:solidFill>
                          <a:latin typeface="Cambria" panose="02040503050406030204" pitchFamily="18" charset="0"/>
                        </a:rPr>
                        <a:t>Year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b="1" dirty="0">
                          <a:solidFill>
                            <a:sysClr val="windowText" lastClr="000000"/>
                          </a:solidFill>
                          <a:latin typeface="Cambria" panose="02040503050406030204" pitchFamily="18" charset="0"/>
                        </a:rPr>
                        <a:t>2009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b="1" dirty="0">
                          <a:solidFill>
                            <a:sysClr val="windowText" lastClr="000000"/>
                          </a:solidFill>
                          <a:latin typeface="Cambria" panose="02040503050406030204" pitchFamily="18" charset="0"/>
                        </a:rPr>
                        <a:t>2014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b="1" dirty="0">
                          <a:solidFill>
                            <a:sysClr val="windowText" lastClr="000000"/>
                          </a:solidFill>
                          <a:latin typeface="Cambria" panose="02040503050406030204" pitchFamily="18" charset="0"/>
                        </a:rPr>
                        <a:t>2016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b="1" dirty="0">
                          <a:solidFill>
                            <a:sysClr val="windowText" lastClr="000000"/>
                          </a:solidFill>
                          <a:latin typeface="Cambria" panose="02040503050406030204" pitchFamily="18" charset="0"/>
                        </a:rPr>
                        <a:t>2018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b="1" dirty="0">
                          <a:solidFill>
                            <a:sysClr val="windowText" lastClr="000000"/>
                          </a:solidFill>
                          <a:latin typeface="Cambria" panose="02040503050406030204" pitchFamily="18" charset="0"/>
                        </a:rPr>
                        <a:t>2019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44859110"/>
                  </a:ext>
                </a:extLst>
              </a:tr>
              <a:tr h="370840">
                <a:tc>
                  <a:txBody>
                    <a:bodyPr/>
                    <a:lstStyle/>
                    <a:p>
                      <a:r>
                        <a:rPr lang="en-US" sz="1400" b="1" dirty="0">
                          <a:solidFill>
                            <a:sysClr val="windowText" lastClr="000000"/>
                          </a:solidFill>
                          <a:latin typeface="Cambria" panose="02040503050406030204" pitchFamily="18" charset="0"/>
                        </a:rPr>
                        <a:t>Entropy Source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b="1" dirty="0">
                          <a:solidFill>
                            <a:sysClr val="windowText" lastClr="000000"/>
                          </a:solidFill>
                          <a:latin typeface="Cambria" panose="02040503050406030204" pitchFamily="18" charset="0"/>
                        </a:rPr>
                        <a:t>Command Schedule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b="1" dirty="0">
                          <a:solidFill>
                            <a:sysClr val="windowText" lastClr="000000"/>
                          </a:solidFill>
                          <a:latin typeface="Cambria" panose="02040503050406030204" pitchFamily="18" charset="0"/>
                        </a:rPr>
                        <a:t>Data Retention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b="1" dirty="0">
                          <a:solidFill>
                            <a:sysClr val="windowText" lastClr="000000"/>
                          </a:solidFill>
                          <a:latin typeface="Cambria" panose="02040503050406030204" pitchFamily="18" charset="0"/>
                        </a:rPr>
                        <a:t>Startup Values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b="1" dirty="0">
                          <a:solidFill>
                            <a:sysClr val="windowText" lastClr="000000"/>
                          </a:solidFill>
                          <a:latin typeface="Cambria" panose="02040503050406030204" pitchFamily="18" charset="0"/>
                        </a:rPr>
                        <a:t>Data Retention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b="1" dirty="0">
                          <a:solidFill>
                            <a:sysClr val="windowText" lastClr="000000"/>
                          </a:solidFill>
                          <a:latin typeface="Cambria" panose="02040503050406030204" pitchFamily="18" charset="0"/>
                        </a:rPr>
                        <a:t>Activation Failures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06121167"/>
                  </a:ext>
                </a:extLst>
              </a:tr>
              <a:tr h="370840">
                <a:tc>
                  <a:txBody>
                    <a:bodyPr/>
                    <a:lstStyle/>
                    <a:p>
                      <a:r>
                        <a:rPr lang="en-US" sz="1400" b="1" dirty="0">
                          <a:solidFill>
                            <a:sysClr val="windowText" lastClr="000000"/>
                          </a:solidFill>
                          <a:latin typeface="Cambria" panose="02040503050406030204" pitchFamily="18" charset="0"/>
                        </a:rPr>
                        <a:t>True Random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b="1" dirty="0">
                        <a:solidFill>
                          <a:sysClr val="windowText" lastClr="000000"/>
                        </a:solidFill>
                        <a:latin typeface="Cambria"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b="1" dirty="0">
                        <a:solidFill>
                          <a:sysClr val="windowText" lastClr="000000"/>
                        </a:solidFill>
                        <a:latin typeface="Cambria"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b="1" dirty="0">
                        <a:solidFill>
                          <a:sysClr val="windowText" lastClr="000000"/>
                        </a:solidFill>
                        <a:latin typeface="Cambria"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b="1" dirty="0">
                        <a:solidFill>
                          <a:sysClr val="windowText" lastClr="000000"/>
                        </a:solidFill>
                        <a:latin typeface="Cambria"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b="1" dirty="0">
                        <a:solidFill>
                          <a:sysClr val="windowText" lastClr="000000"/>
                        </a:solidFill>
                        <a:latin typeface="Cambria"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19046236"/>
                  </a:ext>
                </a:extLst>
              </a:tr>
              <a:tr h="370840">
                <a:tc>
                  <a:txBody>
                    <a:bodyPr/>
                    <a:lstStyle/>
                    <a:p>
                      <a:r>
                        <a:rPr lang="en-US" sz="1400" b="1" dirty="0">
                          <a:solidFill>
                            <a:sysClr val="windowText" lastClr="000000"/>
                          </a:solidFill>
                          <a:latin typeface="Cambria" panose="02040503050406030204" pitchFamily="18" charset="0"/>
                        </a:rPr>
                        <a:t>Streaming Capable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b="1" dirty="0">
                        <a:solidFill>
                          <a:sysClr val="windowText" lastClr="000000"/>
                        </a:solidFill>
                        <a:latin typeface="Cambria"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b="1" dirty="0">
                        <a:solidFill>
                          <a:sysClr val="windowText" lastClr="000000"/>
                        </a:solidFill>
                        <a:latin typeface="Cambria"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b="1" dirty="0">
                        <a:solidFill>
                          <a:sysClr val="windowText" lastClr="000000"/>
                        </a:solidFill>
                        <a:latin typeface="Cambria"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b="1">
                        <a:solidFill>
                          <a:sysClr val="windowText" lastClr="000000"/>
                        </a:solidFill>
                        <a:latin typeface="Cambria"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b="1">
                        <a:solidFill>
                          <a:sysClr val="windowText" lastClr="000000"/>
                        </a:solidFill>
                        <a:latin typeface="Cambria"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25292947"/>
                  </a:ext>
                </a:extLst>
              </a:tr>
              <a:tr h="370840">
                <a:tc>
                  <a:txBody>
                    <a:bodyPr/>
                    <a:lstStyle/>
                    <a:p>
                      <a:r>
                        <a:rPr lang="en-US" sz="1400" b="1" dirty="0">
                          <a:solidFill>
                            <a:sysClr val="windowText" lastClr="000000"/>
                          </a:solidFill>
                          <a:latin typeface="Cambria" panose="02040503050406030204" pitchFamily="18" charset="0"/>
                        </a:rPr>
                        <a:t>64-bit TRNG Latency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b="1" dirty="0">
                          <a:solidFill>
                            <a:sysClr val="windowText" lastClr="000000"/>
                          </a:solidFill>
                          <a:latin typeface="Cambria" panose="02040503050406030204" pitchFamily="18" charset="0"/>
                        </a:rPr>
                        <a:t>18us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b="1" dirty="0">
                          <a:solidFill>
                            <a:sysClr val="windowText" lastClr="000000"/>
                          </a:solidFill>
                          <a:latin typeface="Cambria" panose="02040503050406030204" pitchFamily="18" charset="0"/>
                        </a:rPr>
                        <a:t>40s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b="1" dirty="0">
                          <a:solidFill>
                            <a:sysClr val="windowText" lastClr="000000"/>
                          </a:solidFill>
                          <a:latin typeface="Cambria" panose="02040503050406030204" pitchFamily="18" charset="0"/>
                        </a:rPr>
                        <a:t>&gt;60ns (optimistic)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b="1" dirty="0">
                          <a:solidFill>
                            <a:sysClr val="windowText" lastClr="000000"/>
                          </a:solidFill>
                          <a:latin typeface="Cambria" panose="02040503050406030204" pitchFamily="18" charset="0"/>
                        </a:rPr>
                        <a:t>40s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b="1" dirty="0">
                          <a:solidFill>
                            <a:sysClr val="windowText" lastClr="000000"/>
                          </a:solidFill>
                          <a:latin typeface="Cambria" panose="02040503050406030204" pitchFamily="18" charset="0"/>
                        </a:rPr>
                        <a:t>100ns &lt; x &lt; 960ns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39200055"/>
                  </a:ext>
                </a:extLst>
              </a:tr>
              <a:tr h="370840">
                <a:tc>
                  <a:txBody>
                    <a:bodyPr/>
                    <a:lstStyle/>
                    <a:p>
                      <a:r>
                        <a:rPr lang="en-US" sz="1400" b="1" dirty="0">
                          <a:solidFill>
                            <a:sysClr val="windowText" lastClr="000000"/>
                          </a:solidFill>
                          <a:latin typeface="Cambria" panose="02040503050406030204" pitchFamily="18" charset="0"/>
                        </a:rPr>
                        <a:t>Energy Consumption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b="1" dirty="0">
                          <a:solidFill>
                            <a:sysClr val="windowText" lastClr="000000"/>
                          </a:solidFill>
                          <a:latin typeface="Cambria" panose="02040503050406030204" pitchFamily="18" charset="0"/>
                        </a:rPr>
                        <a:t>N/A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b="1" dirty="0">
                          <a:solidFill>
                            <a:sysClr val="windowText" lastClr="000000"/>
                          </a:solidFill>
                          <a:latin typeface="Cambria" panose="02040503050406030204" pitchFamily="18" charset="0"/>
                        </a:rPr>
                        <a:t>6.8mJ/bit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b="1" dirty="0">
                          <a:solidFill>
                            <a:sysClr val="windowText" lastClr="000000"/>
                          </a:solidFill>
                          <a:latin typeface="Cambria" panose="02040503050406030204" pitchFamily="18" charset="0"/>
                        </a:rPr>
                        <a:t>245.9pJ/bit (optimistic)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b="1" dirty="0">
                          <a:solidFill>
                            <a:sysClr val="windowText" lastClr="000000"/>
                          </a:solidFill>
                          <a:latin typeface="Cambria" panose="02040503050406030204" pitchFamily="18" charset="0"/>
                        </a:rPr>
                        <a:t>6.8mJ/bit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b="1" dirty="0">
                          <a:solidFill>
                            <a:sysClr val="windowText" lastClr="000000"/>
                          </a:solidFill>
                          <a:latin typeface="Cambria" panose="02040503050406030204" pitchFamily="18" charset="0"/>
                        </a:rPr>
                        <a:t>4.4nJ/bit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84681020"/>
                  </a:ext>
                </a:extLst>
              </a:tr>
              <a:tr h="370840">
                <a:tc>
                  <a:txBody>
                    <a:bodyPr/>
                    <a:lstStyle/>
                    <a:p>
                      <a:r>
                        <a:rPr lang="en-US" sz="1400" b="1" dirty="0">
                          <a:solidFill>
                            <a:sysClr val="windowText" lastClr="000000"/>
                          </a:solidFill>
                          <a:latin typeface="Cambria" panose="02040503050406030204" pitchFamily="18" charset="0"/>
                        </a:rPr>
                        <a:t>Peak Throughput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b="1" dirty="0">
                          <a:solidFill>
                            <a:sysClr val="windowText" lastClr="000000"/>
                          </a:solidFill>
                          <a:latin typeface="Cambria" panose="02040503050406030204" pitchFamily="18" charset="0"/>
                        </a:rPr>
                        <a:t>3.4Mb/s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b="1" dirty="0">
                          <a:solidFill>
                            <a:sysClr val="windowText" lastClr="000000"/>
                          </a:solidFill>
                          <a:latin typeface="Cambria" panose="02040503050406030204" pitchFamily="18" charset="0"/>
                        </a:rPr>
                        <a:t>0.05Mb/s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b="1" dirty="0">
                          <a:solidFill>
                            <a:sysClr val="windowText" lastClr="000000"/>
                          </a:solidFill>
                          <a:latin typeface="Cambria" panose="02040503050406030204" pitchFamily="18" charset="0"/>
                        </a:rPr>
                        <a:t>N/A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b="1" dirty="0">
                          <a:solidFill>
                            <a:sysClr val="windowText" lastClr="000000"/>
                          </a:solidFill>
                          <a:latin typeface="Cambria" panose="02040503050406030204" pitchFamily="18" charset="0"/>
                        </a:rPr>
                        <a:t>0.05Mb/s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b="1" dirty="0">
                          <a:solidFill>
                            <a:sysClr val="windowText" lastClr="000000"/>
                          </a:solidFill>
                          <a:latin typeface="Cambria" panose="02040503050406030204" pitchFamily="18" charset="0"/>
                        </a:rPr>
                        <a:t>717.4Mb/s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79524415"/>
                  </a:ext>
                </a:extLst>
              </a:tr>
            </a:tbl>
          </a:graphicData>
        </a:graphic>
      </p:graphicFrame>
    </p:spTree>
    <p:extLst>
      <p:ext uri="{BB962C8B-B14F-4D97-AF65-F5344CB8AC3E}">
        <p14:creationId xmlns:p14="http://schemas.microsoft.com/office/powerpoint/2010/main" val="1595570835"/>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DRAM Architecture Background</a:t>
            </a:r>
          </a:p>
        </p:txBody>
      </p:sp>
      <p:pic>
        <p:nvPicPr>
          <p:cNvPr id="4" name="Picture 3"/>
          <p:cNvPicPr>
            <a:picLocks noChangeAspect="1"/>
          </p:cNvPicPr>
          <p:nvPr/>
        </p:nvPicPr>
        <p:blipFill>
          <a:blip r:embed="rId2"/>
          <a:stretch>
            <a:fillRect/>
          </a:stretch>
        </p:blipFill>
        <p:spPr>
          <a:xfrm>
            <a:off x="0" y="1860335"/>
            <a:ext cx="9123426" cy="2479192"/>
          </a:xfrm>
          <a:prstGeom prst="rect">
            <a:avLst/>
          </a:prstGeom>
        </p:spPr>
      </p:pic>
    </p:spTree>
    <p:extLst>
      <p:ext uri="{BB962C8B-B14F-4D97-AF65-F5344CB8AC3E}">
        <p14:creationId xmlns:p14="http://schemas.microsoft.com/office/powerpoint/2010/main" val="2205042508"/>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p:cNvSpPr txBox="1">
            <a:spLocks/>
          </p:cNvSpPr>
          <p:nvPr/>
        </p:nvSpPr>
        <p:spPr>
          <a:xfrm>
            <a:off x="152400" y="66419"/>
            <a:ext cx="8839200" cy="761999"/>
          </a:xfrm>
          <a:prstGeom prst="rect">
            <a:avLst/>
          </a:prstGeom>
        </p:spPr>
        <p:txBody>
          <a:bodyPr vert="horz" lIns="91440" tIns="45720" rIns="91440" bIns="4572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Cambria" panose="02040503050406030204" pitchFamily="18" charset="0"/>
                <a:ea typeface="+mj-ea"/>
                <a:cs typeface="+mj-cs"/>
              </a:rPr>
              <a:t>Sources of Retention Time Variation</a:t>
            </a:r>
          </a:p>
        </p:txBody>
      </p:sp>
      <p:sp>
        <p:nvSpPr>
          <p:cNvPr id="5" name="Content Placeholder 4"/>
          <p:cNvSpPr>
            <a:spLocks noGrp="1"/>
          </p:cNvSpPr>
          <p:nvPr>
            <p:ph idx="1"/>
          </p:nvPr>
        </p:nvSpPr>
        <p:spPr>
          <a:xfrm>
            <a:off x="75991" y="1133971"/>
            <a:ext cx="8987622" cy="4905586"/>
          </a:xfrm>
        </p:spPr>
        <p:txBody>
          <a:bodyPr/>
          <a:lstStyle/>
          <a:p>
            <a:r>
              <a:rPr lang="en-US" b="1" dirty="0"/>
              <a:t>Process/voltage/temperature</a:t>
            </a:r>
            <a:endParaRPr lang="en-US" dirty="0"/>
          </a:p>
          <a:p>
            <a:pPr marL="457200" lvl="1" indent="0">
              <a:buNone/>
            </a:pPr>
            <a:endParaRPr lang="en-US" dirty="0"/>
          </a:p>
          <a:p>
            <a:r>
              <a:rPr lang="en-US" b="1" dirty="0"/>
              <a:t>Data pattern dependence (DPD)</a:t>
            </a:r>
          </a:p>
          <a:p>
            <a:pPr lvl="1"/>
            <a:r>
              <a:rPr lang="en-US" dirty="0"/>
              <a:t>Retention times </a:t>
            </a:r>
            <a:r>
              <a:rPr lang="en-US" b="1" dirty="0">
                <a:solidFill>
                  <a:srgbClr val="FF0000"/>
                </a:solidFill>
              </a:rPr>
              <a:t>change with data </a:t>
            </a:r>
            <a:r>
              <a:rPr lang="en-US" dirty="0"/>
              <a:t>in cells/neighbors</a:t>
            </a:r>
          </a:p>
          <a:p>
            <a:pPr lvl="1"/>
            <a:r>
              <a:rPr lang="en-US" dirty="0"/>
              <a:t>e.g., all 1’s vs. all 0’s</a:t>
            </a:r>
          </a:p>
          <a:p>
            <a:pPr lvl="1"/>
            <a:endParaRPr lang="en-US" dirty="0"/>
          </a:p>
          <a:p>
            <a:r>
              <a:rPr lang="en-US" b="1" dirty="0"/>
              <a:t>Variable retention time (VRT)</a:t>
            </a:r>
          </a:p>
          <a:p>
            <a:pPr lvl="1"/>
            <a:r>
              <a:rPr lang="en-US" dirty="0"/>
              <a:t>Retention time changes </a:t>
            </a:r>
            <a:r>
              <a:rPr lang="en-US" b="1" dirty="0">
                <a:solidFill>
                  <a:srgbClr val="FF0000"/>
                </a:solidFill>
              </a:rPr>
              <a:t>randomly (unpredictably)</a:t>
            </a:r>
          </a:p>
          <a:p>
            <a:pPr lvl="1"/>
            <a:r>
              <a:rPr lang="en-US" dirty="0"/>
              <a:t>Due to a combination of various circuit effects</a:t>
            </a:r>
          </a:p>
        </p:txBody>
      </p:sp>
    </p:spTree>
    <p:extLst>
      <p:ext uri="{BB962C8B-B14F-4D97-AF65-F5344CB8AC3E}">
        <p14:creationId xmlns:p14="http://schemas.microsoft.com/office/powerpoint/2010/main" val="1511466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152399" y="4803710"/>
            <a:ext cx="8987622" cy="1538660"/>
          </a:xfrm>
        </p:spPr>
        <p:txBody>
          <a:bodyPr/>
          <a:lstStyle/>
          <a:p>
            <a:r>
              <a:rPr lang="en-US" sz="3200" dirty="0"/>
              <a:t>New failing cells continue to appear over time</a:t>
            </a:r>
          </a:p>
          <a:p>
            <a:pPr lvl="1"/>
            <a:r>
              <a:rPr lang="en-US" dirty="0"/>
              <a:t>Attributed to </a:t>
            </a:r>
            <a:r>
              <a:rPr lang="en-US" b="1" dirty="0"/>
              <a:t>variable retention time (VRT)</a:t>
            </a:r>
          </a:p>
          <a:p>
            <a:r>
              <a:rPr lang="en-US" sz="3200" dirty="0"/>
              <a:t>The set of failing cells changes over time</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9356" y="672619"/>
            <a:ext cx="7837560" cy="3800294"/>
          </a:xfrm>
          <a:prstGeom prst="rect">
            <a:avLst/>
          </a:prstGeom>
        </p:spPr>
      </p:pic>
      <p:sp>
        <p:nvSpPr>
          <p:cNvPr id="6" name="Content Placeholder 2"/>
          <p:cNvSpPr txBox="1">
            <a:spLocks/>
          </p:cNvSpPr>
          <p:nvPr/>
        </p:nvSpPr>
        <p:spPr>
          <a:xfrm>
            <a:off x="893705" y="983160"/>
            <a:ext cx="7437335" cy="63458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Representative chip from Vendor B, 2048ms, 45°C</a:t>
            </a:r>
          </a:p>
        </p:txBody>
      </p:sp>
      <p:sp>
        <p:nvSpPr>
          <p:cNvPr id="9" name="Rectangle 8"/>
          <p:cNvSpPr/>
          <p:nvPr/>
        </p:nvSpPr>
        <p:spPr>
          <a:xfrm rot="16200000">
            <a:off x="-857969" y="2136745"/>
            <a:ext cx="3144934" cy="69604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New Failing Cells</a:t>
            </a:r>
          </a:p>
        </p:txBody>
      </p:sp>
      <p:sp>
        <p:nvSpPr>
          <p:cNvPr id="10" name="Rectangle 9"/>
          <p:cNvSpPr/>
          <p:nvPr/>
        </p:nvSpPr>
        <p:spPr>
          <a:xfrm>
            <a:off x="3515429" y="4059695"/>
            <a:ext cx="2831314" cy="69604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Time (days)</a:t>
            </a:r>
          </a:p>
        </p:txBody>
      </p:sp>
      <p:sp>
        <p:nvSpPr>
          <p:cNvPr id="5" name="TextBox 4"/>
          <p:cNvSpPr txBox="1"/>
          <p:nvPr/>
        </p:nvSpPr>
        <p:spPr>
          <a:xfrm>
            <a:off x="152399" y="2424361"/>
            <a:ext cx="8682366" cy="2123658"/>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5B9BD5"/>
                </a:solidFill>
                <a:effectLst/>
                <a:uLnTx/>
                <a:uFillTx/>
                <a:latin typeface="Calibri" panose="020F0502020204030204"/>
                <a:ea typeface="+mn-ea"/>
                <a:cs typeface="+mn-cs"/>
              </a:rPr>
              <a:t>Error correction codes (ECC)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libri" panose="020F0502020204030204"/>
                <a:ea typeface="+mn-ea"/>
                <a:cs typeface="+mn-cs"/>
              </a:rPr>
              <a:t>and</a:t>
            </a:r>
            <a:r>
              <a:rPr kumimoji="0" lang="en-US" sz="4400" b="1" i="0" u="none" strike="noStrike" kern="1200" cap="none" spc="0" normalizeH="0" baseline="0" noProof="0" dirty="0">
                <a:ln>
                  <a:noFill/>
                </a:ln>
                <a:solidFill>
                  <a:srgbClr val="FF0000"/>
                </a:solidFill>
                <a:effectLst/>
                <a:uLnTx/>
                <a:uFillTx/>
                <a:latin typeface="Calibri" panose="020F0502020204030204"/>
                <a:ea typeface="+mn-ea"/>
                <a:cs typeface="+mn-cs"/>
              </a:rPr>
              <a:t> </a:t>
            </a:r>
            <a:r>
              <a:rPr kumimoji="0" lang="en-US" sz="4400" b="1" i="0" u="none" strike="noStrike" kern="1200" cap="none" spc="0" normalizeH="0" baseline="0" noProof="0" dirty="0">
                <a:ln>
                  <a:noFill/>
                </a:ln>
                <a:solidFill>
                  <a:srgbClr val="5B9BD5"/>
                </a:solidFill>
                <a:effectLst/>
                <a:uLnTx/>
                <a:uFillTx/>
                <a:latin typeface="Calibri" panose="020F0502020204030204"/>
                <a:ea typeface="+mn-ea"/>
                <a:cs typeface="+mn-cs"/>
              </a:rPr>
              <a:t>online profiling </a:t>
            </a:r>
            <a:r>
              <a:rPr kumimoji="0" lang="en-US" sz="4400" b="1" i="0" u="none" strike="noStrike" kern="1200" cap="none" spc="0" normalizeH="0" baseline="0" noProof="0" dirty="0">
                <a:ln>
                  <a:noFill/>
                </a:ln>
                <a:solidFill>
                  <a:prstClr val="black"/>
                </a:solidFill>
                <a:effectLst/>
                <a:uLnTx/>
                <a:uFillTx/>
                <a:latin typeface="Calibri" panose="020F0502020204030204"/>
                <a:ea typeface="+mn-ea"/>
                <a:cs typeface="+mn-cs"/>
              </a:rPr>
              <a:t>are </a:t>
            </a:r>
            <a:r>
              <a:rPr kumimoji="0" lang="en-US" sz="4400" b="1" i="1" u="none" strike="noStrike" kern="1200" cap="none" spc="0" normalizeH="0" baseline="0" noProof="0" dirty="0">
                <a:ln>
                  <a:noFill/>
                </a:ln>
                <a:solidFill>
                  <a:prstClr val="black"/>
                </a:solidFill>
                <a:effectLst/>
                <a:uLnTx/>
                <a:uFillTx/>
                <a:latin typeface="Calibri" panose="020F0502020204030204"/>
                <a:ea typeface="+mn-ea"/>
                <a:cs typeface="+mn-cs"/>
              </a:rPr>
              <a:t>necessary</a:t>
            </a:r>
            <a:r>
              <a:rPr kumimoji="0" lang="en-US" sz="4400" b="1"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libri" panose="020F0502020204030204"/>
                <a:ea typeface="+mn-ea"/>
                <a:cs typeface="+mn-cs"/>
              </a:rPr>
              <a:t>to manage new failing cells</a:t>
            </a:r>
          </a:p>
        </p:txBody>
      </p:sp>
      <p:sp>
        <p:nvSpPr>
          <p:cNvPr id="22" name="Title 1"/>
          <p:cNvSpPr txBox="1">
            <a:spLocks/>
          </p:cNvSpPr>
          <p:nvPr/>
        </p:nvSpPr>
        <p:spPr>
          <a:xfrm>
            <a:off x="152400" y="66419"/>
            <a:ext cx="8839200" cy="76199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Cambria" panose="02040503050406030204" pitchFamily="18" charset="0"/>
                <a:ea typeface="+mj-ea"/>
                <a:cs typeface="+mj-cs"/>
              </a:rPr>
              <a:t>Long-term Continuous Profiling</a:t>
            </a:r>
          </a:p>
        </p:txBody>
      </p:sp>
    </p:spTree>
    <p:extLst>
      <p:ext uri="{BB962C8B-B14F-4D97-AF65-F5344CB8AC3E}">
        <p14:creationId xmlns:p14="http://schemas.microsoft.com/office/powerpoint/2010/main" val="3245678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animBg="1"/>
    </p:bldLst>
  </p:timing>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hart 7"/>
          <p:cNvGraphicFramePr/>
          <p:nvPr>
            <p:extLst/>
          </p:nvPr>
        </p:nvGraphicFramePr>
        <p:xfrm>
          <a:off x="152400" y="1027612"/>
          <a:ext cx="8839200" cy="5347788"/>
        </p:xfrm>
        <a:graphic>
          <a:graphicData uri="http://schemas.openxmlformats.org/drawingml/2006/chart">
            <c:chart xmlns:c="http://schemas.openxmlformats.org/drawingml/2006/chart" xmlns:r="http://schemas.openxmlformats.org/officeDocument/2006/relationships" r:id="rId3"/>
          </a:graphicData>
        </a:graphic>
      </p:graphicFrame>
      <p:sp>
        <p:nvSpPr>
          <p:cNvPr id="15" name="TextBox 14"/>
          <p:cNvSpPr txBox="1"/>
          <p:nvPr/>
        </p:nvSpPr>
        <p:spPr>
          <a:xfrm>
            <a:off x="1450704" y="1570970"/>
            <a:ext cx="3628342"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70AD47"/>
                </a:solidFill>
                <a:effectLst/>
                <a:uLnTx/>
                <a:uFillTx/>
                <a:latin typeface="Cambria" panose="02040503050406030204" pitchFamily="18" charset="0"/>
                <a:ea typeface="+mn-ea"/>
                <a:cs typeface="+mn-cs"/>
              </a:rPr>
              <a:t>idealized cell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70AD47"/>
                </a:solidFill>
                <a:effectLst/>
                <a:uLnTx/>
                <a:uFillTx/>
                <a:latin typeface="Cambria" panose="02040503050406030204" pitchFamily="18" charset="0"/>
                <a:ea typeface="+mn-ea"/>
                <a:cs typeface="+mn-cs"/>
              </a:rPr>
              <a:t>(retention time = 3s)</a:t>
            </a:r>
          </a:p>
        </p:txBody>
      </p:sp>
      <p:cxnSp>
        <p:nvCxnSpPr>
          <p:cNvPr id="18" name="Elbow Connector 17"/>
          <p:cNvCxnSpPr/>
          <p:nvPr/>
        </p:nvCxnSpPr>
        <p:spPr>
          <a:xfrm flipV="1">
            <a:off x="1659467" y="1129290"/>
            <a:ext cx="7032977" cy="4087647"/>
          </a:xfrm>
          <a:prstGeom prst="bentConnector3">
            <a:avLst/>
          </a:prstGeom>
          <a:ln w="76200">
            <a:solidFill>
              <a:schemeClr val="accent6"/>
            </a:solidFill>
            <a:prstDash val="sysDash"/>
          </a:ln>
        </p:spPr>
        <p:style>
          <a:lnRef idx="1">
            <a:schemeClr val="accent1"/>
          </a:lnRef>
          <a:fillRef idx="0">
            <a:schemeClr val="accent1"/>
          </a:fillRef>
          <a:effectRef idx="0">
            <a:schemeClr val="accent1"/>
          </a:effectRef>
          <a:fontRef idx="minor">
            <a:schemeClr val="tx1"/>
          </a:fontRef>
        </p:style>
      </p:cxnSp>
      <p:sp>
        <p:nvSpPr>
          <p:cNvPr id="25" name="Freeform 24"/>
          <p:cNvSpPr/>
          <p:nvPr/>
        </p:nvSpPr>
        <p:spPr>
          <a:xfrm>
            <a:off x="1659467" y="1129290"/>
            <a:ext cx="7032977" cy="4087646"/>
          </a:xfrm>
          <a:custGeom>
            <a:avLst/>
            <a:gdLst>
              <a:gd name="connsiteX0" fmla="*/ 0 w 1371600"/>
              <a:gd name="connsiteY0" fmla="*/ 1682012 h 1682012"/>
              <a:gd name="connsiteX1" fmla="*/ 457200 w 1371600"/>
              <a:gd name="connsiteY1" fmla="*/ 169 h 1682012"/>
              <a:gd name="connsiteX2" fmla="*/ 1371600 w 1371600"/>
              <a:gd name="connsiteY2" fmla="*/ 1600369 h 1682012"/>
              <a:gd name="connsiteX0" fmla="*/ 0 w 2342218"/>
              <a:gd name="connsiteY0" fmla="*/ 997012 h 997012"/>
              <a:gd name="connsiteX1" fmla="*/ 2318657 w 2342218"/>
              <a:gd name="connsiteY1" fmla="*/ 969 h 997012"/>
              <a:gd name="connsiteX2" fmla="*/ 1371600 w 2342218"/>
              <a:gd name="connsiteY2" fmla="*/ 915369 h 997012"/>
              <a:gd name="connsiteX0" fmla="*/ 0 w 5943600"/>
              <a:gd name="connsiteY0" fmla="*/ 3189165 h 3189165"/>
              <a:gd name="connsiteX1" fmla="*/ 2318657 w 5943600"/>
              <a:gd name="connsiteY1" fmla="*/ 2193122 h 3189165"/>
              <a:gd name="connsiteX2" fmla="*/ 5943600 w 5943600"/>
              <a:gd name="connsiteY2" fmla="*/ 168379 h 3189165"/>
              <a:gd name="connsiteX0" fmla="*/ 0 w 7315200"/>
              <a:gd name="connsiteY0" fmla="*/ 4227654 h 4227654"/>
              <a:gd name="connsiteX1" fmla="*/ 3690257 w 7315200"/>
              <a:gd name="connsiteY1" fmla="*/ 2202911 h 4227654"/>
              <a:gd name="connsiteX2" fmla="*/ 7315200 w 7315200"/>
              <a:gd name="connsiteY2" fmla="*/ 178168 h 4227654"/>
              <a:gd name="connsiteX0" fmla="*/ 0 w 7315200"/>
              <a:gd name="connsiteY0" fmla="*/ 4227654 h 4227654"/>
              <a:gd name="connsiteX1" fmla="*/ 3690257 w 7315200"/>
              <a:gd name="connsiteY1" fmla="*/ 2202911 h 4227654"/>
              <a:gd name="connsiteX2" fmla="*/ 7315200 w 7315200"/>
              <a:gd name="connsiteY2" fmla="*/ 178168 h 4227654"/>
              <a:gd name="connsiteX0" fmla="*/ 0 w 7315200"/>
              <a:gd name="connsiteY0" fmla="*/ 4271237 h 4271237"/>
              <a:gd name="connsiteX1" fmla="*/ 3690257 w 7315200"/>
              <a:gd name="connsiteY1" fmla="*/ 2246494 h 4271237"/>
              <a:gd name="connsiteX2" fmla="*/ 7315200 w 7315200"/>
              <a:gd name="connsiteY2" fmla="*/ 221751 h 4271237"/>
              <a:gd name="connsiteX0" fmla="*/ 0 w 7315200"/>
              <a:gd name="connsiteY0" fmla="*/ 4050389 h 4050389"/>
              <a:gd name="connsiteX1" fmla="*/ 3690257 w 7315200"/>
              <a:gd name="connsiteY1" fmla="*/ 2025646 h 4050389"/>
              <a:gd name="connsiteX2" fmla="*/ 7315200 w 7315200"/>
              <a:gd name="connsiteY2" fmla="*/ 903 h 4050389"/>
              <a:gd name="connsiteX0" fmla="*/ 0 w 7315200"/>
              <a:gd name="connsiteY0" fmla="*/ 4050389 h 4050389"/>
              <a:gd name="connsiteX1" fmla="*/ 3690257 w 7315200"/>
              <a:gd name="connsiteY1" fmla="*/ 2025646 h 4050389"/>
              <a:gd name="connsiteX2" fmla="*/ 7315200 w 7315200"/>
              <a:gd name="connsiteY2" fmla="*/ 903 h 4050389"/>
              <a:gd name="connsiteX0" fmla="*/ 0 w 7315200"/>
              <a:gd name="connsiteY0" fmla="*/ 4049868 h 4049868"/>
              <a:gd name="connsiteX1" fmla="*/ 3690257 w 7315200"/>
              <a:gd name="connsiteY1" fmla="*/ 2025125 h 4049868"/>
              <a:gd name="connsiteX2" fmla="*/ 7315200 w 7315200"/>
              <a:gd name="connsiteY2" fmla="*/ 382 h 4049868"/>
              <a:gd name="connsiteX0" fmla="*/ 0 w 7315200"/>
              <a:gd name="connsiteY0" fmla="*/ 4049868 h 4049868"/>
              <a:gd name="connsiteX1" fmla="*/ 3690257 w 7315200"/>
              <a:gd name="connsiteY1" fmla="*/ 2025125 h 4049868"/>
              <a:gd name="connsiteX2" fmla="*/ 7315200 w 7315200"/>
              <a:gd name="connsiteY2" fmla="*/ 382 h 4049868"/>
              <a:gd name="connsiteX0" fmla="*/ 0 w 7315200"/>
              <a:gd name="connsiteY0" fmla="*/ 4050673 h 4050673"/>
              <a:gd name="connsiteX1" fmla="*/ 3690257 w 7315200"/>
              <a:gd name="connsiteY1" fmla="*/ 2025930 h 4050673"/>
              <a:gd name="connsiteX2" fmla="*/ 7315200 w 7315200"/>
              <a:gd name="connsiteY2" fmla="*/ 1187 h 4050673"/>
              <a:gd name="connsiteX0" fmla="*/ 0 w 6204857"/>
              <a:gd name="connsiteY0" fmla="*/ 4075569 h 4075569"/>
              <a:gd name="connsiteX1" fmla="*/ 3690257 w 6204857"/>
              <a:gd name="connsiteY1" fmla="*/ 2050826 h 4075569"/>
              <a:gd name="connsiteX2" fmla="*/ 6204857 w 6204857"/>
              <a:gd name="connsiteY2" fmla="*/ 1590 h 4075569"/>
              <a:gd name="connsiteX0" fmla="*/ 0 w 6388797"/>
              <a:gd name="connsiteY0" fmla="*/ 4228138 h 4228138"/>
              <a:gd name="connsiteX1" fmla="*/ 3690257 w 6388797"/>
              <a:gd name="connsiteY1" fmla="*/ 2203395 h 4228138"/>
              <a:gd name="connsiteX2" fmla="*/ 6204857 w 6388797"/>
              <a:gd name="connsiteY2" fmla="*/ 154159 h 4228138"/>
              <a:gd name="connsiteX3" fmla="*/ 6196694 w 6388797"/>
              <a:gd name="connsiteY3" fmla="*/ 145997 h 4228138"/>
              <a:gd name="connsiteX0" fmla="*/ 0 w 7339697"/>
              <a:gd name="connsiteY0" fmla="*/ 4228138 h 4228138"/>
              <a:gd name="connsiteX1" fmla="*/ 3690257 w 7339697"/>
              <a:gd name="connsiteY1" fmla="*/ 2203395 h 4228138"/>
              <a:gd name="connsiteX2" fmla="*/ 6204857 w 7339697"/>
              <a:gd name="connsiteY2" fmla="*/ 154159 h 4228138"/>
              <a:gd name="connsiteX3" fmla="*/ 7339694 w 7339697"/>
              <a:gd name="connsiteY3" fmla="*/ 145997 h 4228138"/>
              <a:gd name="connsiteX0" fmla="*/ 0 w 7339699"/>
              <a:gd name="connsiteY0" fmla="*/ 4090480 h 4090480"/>
              <a:gd name="connsiteX1" fmla="*/ 3690257 w 7339699"/>
              <a:gd name="connsiteY1" fmla="*/ 2065737 h 4090480"/>
              <a:gd name="connsiteX2" fmla="*/ 6204857 w 7339699"/>
              <a:gd name="connsiteY2" fmla="*/ 16501 h 4090480"/>
              <a:gd name="connsiteX3" fmla="*/ 7339694 w 7339699"/>
              <a:gd name="connsiteY3" fmla="*/ 8339 h 4090480"/>
              <a:gd name="connsiteX0" fmla="*/ 0 w 7339694"/>
              <a:gd name="connsiteY0" fmla="*/ 4082141 h 4082141"/>
              <a:gd name="connsiteX1" fmla="*/ 3690257 w 7339694"/>
              <a:gd name="connsiteY1" fmla="*/ 2057398 h 4082141"/>
              <a:gd name="connsiteX2" fmla="*/ 6204857 w 7339694"/>
              <a:gd name="connsiteY2" fmla="*/ 8162 h 4082141"/>
              <a:gd name="connsiteX3" fmla="*/ 7339694 w 7339694"/>
              <a:gd name="connsiteY3" fmla="*/ 0 h 4082141"/>
              <a:gd name="connsiteX0" fmla="*/ 0 w 7339694"/>
              <a:gd name="connsiteY0" fmla="*/ 4082141 h 4082141"/>
              <a:gd name="connsiteX1" fmla="*/ 3690257 w 7339694"/>
              <a:gd name="connsiteY1" fmla="*/ 2057398 h 4082141"/>
              <a:gd name="connsiteX2" fmla="*/ 6204857 w 7339694"/>
              <a:gd name="connsiteY2" fmla="*/ 8162 h 4082141"/>
              <a:gd name="connsiteX3" fmla="*/ 7339694 w 7339694"/>
              <a:gd name="connsiteY3" fmla="*/ 0 h 4082141"/>
              <a:gd name="connsiteX0" fmla="*/ 0 w 7307037"/>
              <a:gd name="connsiteY0" fmla="*/ 4082141 h 4082141"/>
              <a:gd name="connsiteX1" fmla="*/ 3690257 w 7307037"/>
              <a:gd name="connsiteY1" fmla="*/ 2057398 h 4082141"/>
              <a:gd name="connsiteX2" fmla="*/ 6204857 w 7307037"/>
              <a:gd name="connsiteY2" fmla="*/ 8162 h 4082141"/>
              <a:gd name="connsiteX3" fmla="*/ 7307037 w 7307037"/>
              <a:gd name="connsiteY3" fmla="*/ 0 h 4082141"/>
              <a:gd name="connsiteX0" fmla="*/ 0 w 7364187"/>
              <a:gd name="connsiteY0" fmla="*/ 4106634 h 4106634"/>
              <a:gd name="connsiteX1" fmla="*/ 3690257 w 7364187"/>
              <a:gd name="connsiteY1" fmla="*/ 2081891 h 4106634"/>
              <a:gd name="connsiteX2" fmla="*/ 6204857 w 7364187"/>
              <a:gd name="connsiteY2" fmla="*/ 32655 h 4106634"/>
              <a:gd name="connsiteX3" fmla="*/ 7364187 w 7364187"/>
              <a:gd name="connsiteY3" fmla="*/ 0 h 4106634"/>
              <a:gd name="connsiteX0" fmla="*/ 0 w 7364187"/>
              <a:gd name="connsiteY0" fmla="*/ 4106634 h 4106634"/>
              <a:gd name="connsiteX1" fmla="*/ 3690257 w 7364187"/>
              <a:gd name="connsiteY1" fmla="*/ 2081891 h 4106634"/>
              <a:gd name="connsiteX2" fmla="*/ 6204857 w 7364187"/>
              <a:gd name="connsiteY2" fmla="*/ 7255 h 4106634"/>
              <a:gd name="connsiteX3" fmla="*/ 7364187 w 7364187"/>
              <a:gd name="connsiteY3" fmla="*/ 0 h 4106634"/>
              <a:gd name="connsiteX0" fmla="*/ 0 w 7364187"/>
              <a:gd name="connsiteY0" fmla="*/ 4106634 h 4106634"/>
              <a:gd name="connsiteX1" fmla="*/ 3690257 w 7364187"/>
              <a:gd name="connsiteY1" fmla="*/ 2081891 h 4106634"/>
              <a:gd name="connsiteX2" fmla="*/ 6204857 w 7364187"/>
              <a:gd name="connsiteY2" fmla="*/ 7255 h 4106634"/>
              <a:gd name="connsiteX3" fmla="*/ 7364187 w 7364187"/>
              <a:gd name="connsiteY3" fmla="*/ 0 h 4106634"/>
              <a:gd name="connsiteX0" fmla="*/ 0 w 7364187"/>
              <a:gd name="connsiteY0" fmla="*/ 4106634 h 4106634"/>
              <a:gd name="connsiteX1" fmla="*/ 3690257 w 7364187"/>
              <a:gd name="connsiteY1" fmla="*/ 2081891 h 4106634"/>
              <a:gd name="connsiteX2" fmla="*/ 6204857 w 7364187"/>
              <a:gd name="connsiteY2" fmla="*/ 7255 h 4106634"/>
              <a:gd name="connsiteX3" fmla="*/ 7364187 w 7364187"/>
              <a:gd name="connsiteY3" fmla="*/ 0 h 4106634"/>
              <a:gd name="connsiteX0" fmla="*/ 279004 w 7643191"/>
              <a:gd name="connsiteY0" fmla="*/ 4106634 h 4241925"/>
              <a:gd name="connsiteX1" fmla="*/ 271749 w 7643191"/>
              <a:gd name="connsiteY1" fmla="*/ 4087586 h 4241925"/>
              <a:gd name="connsiteX2" fmla="*/ 3969261 w 7643191"/>
              <a:gd name="connsiteY2" fmla="*/ 2081891 h 4241925"/>
              <a:gd name="connsiteX3" fmla="*/ 6483861 w 7643191"/>
              <a:gd name="connsiteY3" fmla="*/ 7255 h 4241925"/>
              <a:gd name="connsiteX4" fmla="*/ 7643191 w 7643191"/>
              <a:gd name="connsiteY4" fmla="*/ 0 h 4241925"/>
              <a:gd name="connsiteX0" fmla="*/ 3 w 7364190"/>
              <a:gd name="connsiteY0" fmla="*/ 4106634 h 4241925"/>
              <a:gd name="connsiteX1" fmla="*/ 1065898 w 7364190"/>
              <a:gd name="connsiteY1" fmla="*/ 4087586 h 4241925"/>
              <a:gd name="connsiteX2" fmla="*/ 3690260 w 7364190"/>
              <a:gd name="connsiteY2" fmla="*/ 2081891 h 4241925"/>
              <a:gd name="connsiteX3" fmla="*/ 6204860 w 7364190"/>
              <a:gd name="connsiteY3" fmla="*/ 7255 h 4241925"/>
              <a:gd name="connsiteX4" fmla="*/ 7364190 w 7364190"/>
              <a:gd name="connsiteY4" fmla="*/ 0 h 4241925"/>
              <a:gd name="connsiteX0" fmla="*/ 3 w 7364190"/>
              <a:gd name="connsiteY0" fmla="*/ 4106634 h 4241925"/>
              <a:gd name="connsiteX1" fmla="*/ 1065898 w 7364190"/>
              <a:gd name="connsiteY1" fmla="*/ 4087586 h 4241925"/>
              <a:gd name="connsiteX2" fmla="*/ 3690260 w 7364190"/>
              <a:gd name="connsiteY2" fmla="*/ 2081891 h 4241925"/>
              <a:gd name="connsiteX3" fmla="*/ 6204860 w 7364190"/>
              <a:gd name="connsiteY3" fmla="*/ 7255 h 4241925"/>
              <a:gd name="connsiteX4" fmla="*/ 7364190 w 7364190"/>
              <a:gd name="connsiteY4" fmla="*/ 0 h 4241925"/>
              <a:gd name="connsiteX0" fmla="*/ 6568 w 7370755"/>
              <a:gd name="connsiteY0" fmla="*/ 4106634 h 4106634"/>
              <a:gd name="connsiteX1" fmla="*/ 1072463 w 7370755"/>
              <a:gd name="connsiteY1" fmla="*/ 4087586 h 4106634"/>
              <a:gd name="connsiteX2" fmla="*/ 3696825 w 7370755"/>
              <a:gd name="connsiteY2" fmla="*/ 2081891 h 4106634"/>
              <a:gd name="connsiteX3" fmla="*/ 6211425 w 7370755"/>
              <a:gd name="connsiteY3" fmla="*/ 7255 h 4106634"/>
              <a:gd name="connsiteX4" fmla="*/ 7370755 w 7370755"/>
              <a:gd name="connsiteY4" fmla="*/ 0 h 4106634"/>
              <a:gd name="connsiteX0" fmla="*/ 5841 w 7377171"/>
              <a:gd name="connsiteY0" fmla="*/ 4082821 h 4097592"/>
              <a:gd name="connsiteX1" fmla="*/ 1078879 w 7377171"/>
              <a:gd name="connsiteY1" fmla="*/ 4087586 h 4097592"/>
              <a:gd name="connsiteX2" fmla="*/ 3703241 w 7377171"/>
              <a:gd name="connsiteY2" fmla="*/ 2081891 h 4097592"/>
              <a:gd name="connsiteX3" fmla="*/ 6217841 w 7377171"/>
              <a:gd name="connsiteY3" fmla="*/ 7255 h 4097592"/>
              <a:gd name="connsiteX4" fmla="*/ 7377171 w 7377171"/>
              <a:gd name="connsiteY4" fmla="*/ 0 h 4097592"/>
              <a:gd name="connsiteX0" fmla="*/ 5841 w 7377171"/>
              <a:gd name="connsiteY0" fmla="*/ 4082821 h 4097592"/>
              <a:gd name="connsiteX1" fmla="*/ 1078879 w 7377171"/>
              <a:gd name="connsiteY1" fmla="*/ 4087586 h 4097592"/>
              <a:gd name="connsiteX2" fmla="*/ 3703241 w 7377171"/>
              <a:gd name="connsiteY2" fmla="*/ 2081891 h 4097592"/>
              <a:gd name="connsiteX3" fmla="*/ 6217841 w 7377171"/>
              <a:gd name="connsiteY3" fmla="*/ 7255 h 4097592"/>
              <a:gd name="connsiteX4" fmla="*/ 7377171 w 7377171"/>
              <a:gd name="connsiteY4" fmla="*/ 0 h 4097592"/>
              <a:gd name="connsiteX0" fmla="*/ 7462 w 7378792"/>
              <a:gd name="connsiteY0" fmla="*/ 4082821 h 4087663"/>
              <a:gd name="connsiteX1" fmla="*/ 1080500 w 7378792"/>
              <a:gd name="connsiteY1" fmla="*/ 4087586 h 4087663"/>
              <a:gd name="connsiteX2" fmla="*/ 3704862 w 7378792"/>
              <a:gd name="connsiteY2" fmla="*/ 2081891 h 4087663"/>
              <a:gd name="connsiteX3" fmla="*/ 6219462 w 7378792"/>
              <a:gd name="connsiteY3" fmla="*/ 7255 h 4087663"/>
              <a:gd name="connsiteX4" fmla="*/ 7378792 w 7378792"/>
              <a:gd name="connsiteY4" fmla="*/ 0 h 4087663"/>
              <a:gd name="connsiteX0" fmla="*/ 7462 w 7378792"/>
              <a:gd name="connsiteY0" fmla="*/ 4082821 h 4087663"/>
              <a:gd name="connsiteX1" fmla="*/ 1080500 w 7378792"/>
              <a:gd name="connsiteY1" fmla="*/ 4087586 h 4087663"/>
              <a:gd name="connsiteX2" fmla="*/ 3704862 w 7378792"/>
              <a:gd name="connsiteY2" fmla="*/ 2081891 h 4087663"/>
              <a:gd name="connsiteX3" fmla="*/ 6219462 w 7378792"/>
              <a:gd name="connsiteY3" fmla="*/ 7255 h 4087663"/>
              <a:gd name="connsiteX4" fmla="*/ 7378792 w 7378792"/>
              <a:gd name="connsiteY4" fmla="*/ 0 h 4087663"/>
              <a:gd name="connsiteX0" fmla="*/ 7462 w 7378792"/>
              <a:gd name="connsiteY0" fmla="*/ 4082821 h 4087644"/>
              <a:gd name="connsiteX1" fmla="*/ 1080500 w 7378792"/>
              <a:gd name="connsiteY1" fmla="*/ 4087586 h 4087644"/>
              <a:gd name="connsiteX2" fmla="*/ 3704862 w 7378792"/>
              <a:gd name="connsiteY2" fmla="*/ 2081891 h 4087644"/>
              <a:gd name="connsiteX3" fmla="*/ 6219462 w 7378792"/>
              <a:gd name="connsiteY3" fmla="*/ 7255 h 4087644"/>
              <a:gd name="connsiteX4" fmla="*/ 7378792 w 7378792"/>
              <a:gd name="connsiteY4" fmla="*/ 0 h 4087644"/>
              <a:gd name="connsiteX0" fmla="*/ 7462 w 7378792"/>
              <a:gd name="connsiteY0" fmla="*/ 4082821 h 4087646"/>
              <a:gd name="connsiteX1" fmla="*/ 1080500 w 7378792"/>
              <a:gd name="connsiteY1" fmla="*/ 4087586 h 4087646"/>
              <a:gd name="connsiteX2" fmla="*/ 3704862 w 7378792"/>
              <a:gd name="connsiteY2" fmla="*/ 2081891 h 4087646"/>
              <a:gd name="connsiteX3" fmla="*/ 6219462 w 7378792"/>
              <a:gd name="connsiteY3" fmla="*/ 7255 h 4087646"/>
              <a:gd name="connsiteX4" fmla="*/ 7378792 w 7378792"/>
              <a:gd name="connsiteY4" fmla="*/ 0 h 4087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78792" h="4087646">
                <a:moveTo>
                  <a:pt x="7462" y="4082821"/>
                </a:moveTo>
                <a:cubicBezTo>
                  <a:pt x="6253" y="4079646"/>
                  <a:pt x="-154462" y="4080555"/>
                  <a:pt x="1080500" y="4087586"/>
                </a:cubicBezTo>
                <a:cubicBezTo>
                  <a:pt x="3123023" y="4099379"/>
                  <a:pt x="3541788" y="2396186"/>
                  <a:pt x="3704862" y="2081891"/>
                </a:cubicBezTo>
                <a:cubicBezTo>
                  <a:pt x="3867936" y="1767596"/>
                  <a:pt x="4482737" y="5440"/>
                  <a:pt x="6219462" y="7255"/>
                </a:cubicBezTo>
                <a:cubicBezTo>
                  <a:pt x="7531191" y="-4991"/>
                  <a:pt x="6453506" y="2721"/>
                  <a:pt x="7378792" y="0"/>
                </a:cubicBezTo>
              </a:path>
            </a:pathLst>
          </a:custGeom>
          <a:no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TextBox 25"/>
          <p:cNvSpPr txBox="1"/>
          <p:nvPr/>
        </p:nvSpPr>
        <p:spPr>
          <a:xfrm>
            <a:off x="5895119" y="1999676"/>
            <a:ext cx="3313340" cy="95410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5B9BD5"/>
                </a:solidFill>
                <a:effectLst/>
                <a:uLnTx/>
                <a:uFillTx/>
                <a:latin typeface="Cambria" panose="02040503050406030204" pitchFamily="18" charset="0"/>
                <a:ea typeface="+mn-ea"/>
                <a:cs typeface="+mn-cs"/>
              </a:rPr>
              <a:t>actual cell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5B9BD5"/>
                </a:solidFill>
                <a:effectLst/>
                <a:uLnTx/>
                <a:uFillTx/>
                <a:latin typeface="Cambria" panose="02040503050406030204" pitchFamily="18" charset="0"/>
                <a:ea typeface="+mn-ea"/>
                <a:cs typeface="+mn-cs"/>
              </a:rPr>
              <a:t>N(</a:t>
            </a:r>
            <a:r>
              <a:rPr kumimoji="0" lang="el-GR" sz="2800" b="0" i="0" u="none" strike="noStrike" kern="1200" cap="none" spc="0" normalizeH="0" baseline="0" noProof="0" dirty="0">
                <a:ln>
                  <a:noFill/>
                </a:ln>
                <a:solidFill>
                  <a:srgbClr val="5B9BD5"/>
                </a:solidFill>
                <a:effectLst/>
                <a:uLnTx/>
                <a:uFillTx/>
                <a:latin typeface="Cambria" panose="02040503050406030204" pitchFamily="18" charset="0"/>
                <a:ea typeface="+mn-ea"/>
                <a:cs typeface="+mn-cs"/>
              </a:rPr>
              <a:t>μ</a:t>
            </a:r>
            <a:r>
              <a:rPr kumimoji="0" lang="en-US" sz="2800" b="0" i="0" u="none" strike="noStrike" kern="1200" cap="none" spc="0" normalizeH="0" baseline="0" noProof="0" dirty="0">
                <a:ln>
                  <a:noFill/>
                </a:ln>
                <a:solidFill>
                  <a:srgbClr val="5B9BD5"/>
                </a:solidFill>
                <a:effectLst/>
                <a:uLnTx/>
                <a:uFillTx/>
                <a:latin typeface="Cambria" panose="02040503050406030204" pitchFamily="18" charset="0"/>
                <a:ea typeface="+mn-ea"/>
                <a:cs typeface="+mn-cs"/>
              </a:rPr>
              <a:t>, </a:t>
            </a:r>
            <a:r>
              <a:rPr kumimoji="0" lang="el-GR" sz="2800" b="0" i="0" u="none" strike="noStrike" kern="1200" cap="none" spc="0" normalizeH="0" baseline="0" noProof="0" dirty="0">
                <a:ln>
                  <a:noFill/>
                </a:ln>
                <a:solidFill>
                  <a:srgbClr val="5B9BD5"/>
                </a:solidFill>
                <a:effectLst/>
                <a:uLnTx/>
                <a:uFillTx/>
                <a:latin typeface="Cambria" panose="02040503050406030204" pitchFamily="18" charset="0"/>
                <a:ea typeface="+mn-ea"/>
                <a:cs typeface="+mn-cs"/>
              </a:rPr>
              <a:t>σ</a:t>
            </a:r>
            <a:r>
              <a:rPr kumimoji="0" lang="en-US" sz="2800" b="0" i="0" u="none" strike="noStrike" kern="1200" cap="none" spc="0" normalizeH="0" baseline="0" noProof="0" dirty="0">
                <a:ln>
                  <a:noFill/>
                </a:ln>
                <a:solidFill>
                  <a:srgbClr val="5B9BD5"/>
                </a:solidFill>
                <a:effectLst/>
                <a:uLnTx/>
                <a:uFillTx/>
                <a:latin typeface="Cambria" panose="02040503050406030204" pitchFamily="18" charset="0"/>
                <a:ea typeface="+mn-ea"/>
                <a:cs typeface="+mn-cs"/>
              </a:rPr>
              <a:t>)  |  </a:t>
            </a:r>
            <a:r>
              <a:rPr kumimoji="0" lang="el-GR" sz="2800" b="0" i="0" u="none" strike="noStrike" kern="1200" cap="none" spc="0" normalizeH="0" baseline="0" noProof="0" dirty="0">
                <a:ln>
                  <a:noFill/>
                </a:ln>
                <a:solidFill>
                  <a:srgbClr val="5B9BD5"/>
                </a:solidFill>
                <a:effectLst/>
                <a:uLnTx/>
                <a:uFillTx/>
                <a:latin typeface="Cambria" panose="02040503050406030204" pitchFamily="18" charset="0"/>
                <a:ea typeface="+mn-ea"/>
                <a:cs typeface="+mn-cs"/>
              </a:rPr>
              <a:t>μ</a:t>
            </a:r>
            <a:r>
              <a:rPr kumimoji="0" lang="en-US" sz="2800" b="0" i="0" u="none" strike="noStrike" kern="1200" cap="none" spc="0" normalizeH="0" baseline="0" noProof="0" dirty="0">
                <a:ln>
                  <a:noFill/>
                </a:ln>
                <a:solidFill>
                  <a:srgbClr val="5B9BD5"/>
                </a:solidFill>
                <a:effectLst/>
                <a:uLnTx/>
                <a:uFillTx/>
                <a:latin typeface="Cambria" panose="02040503050406030204" pitchFamily="18" charset="0"/>
                <a:ea typeface="+mn-ea"/>
                <a:cs typeface="+mn-cs"/>
              </a:rPr>
              <a:t> = 3s</a:t>
            </a:r>
          </a:p>
        </p:txBody>
      </p:sp>
      <p:cxnSp>
        <p:nvCxnSpPr>
          <p:cNvPr id="28" name="Straight Arrow Connector 27"/>
          <p:cNvCxnSpPr/>
          <p:nvPr/>
        </p:nvCxnSpPr>
        <p:spPr>
          <a:xfrm flipV="1">
            <a:off x="4459112" y="1735938"/>
            <a:ext cx="504935" cy="222180"/>
          </a:xfrm>
          <a:prstGeom prst="straightConnector1">
            <a:avLst/>
          </a:prstGeom>
          <a:ln w="57150">
            <a:tailEnd type="triangle"/>
          </a:ln>
        </p:spPr>
        <p:style>
          <a:lnRef idx="1">
            <a:schemeClr val="accent6"/>
          </a:lnRef>
          <a:fillRef idx="0">
            <a:schemeClr val="accent6"/>
          </a:fillRef>
          <a:effectRef idx="0">
            <a:schemeClr val="accent6"/>
          </a:effectRef>
          <a:fontRef idx="minor">
            <a:schemeClr val="tx1"/>
          </a:fontRef>
        </p:style>
      </p:cxnSp>
      <p:cxnSp>
        <p:nvCxnSpPr>
          <p:cNvPr id="29" name="Straight Arrow Connector 28"/>
          <p:cNvCxnSpPr/>
          <p:nvPr/>
        </p:nvCxnSpPr>
        <p:spPr>
          <a:xfrm flipH="1" flipV="1">
            <a:off x="5973133" y="2048571"/>
            <a:ext cx="585107" cy="311583"/>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4" name="Title 3"/>
          <p:cNvSpPr>
            <a:spLocks noGrp="1"/>
          </p:cNvSpPr>
          <p:nvPr>
            <p:ph type="title"/>
          </p:nvPr>
        </p:nvSpPr>
        <p:spPr/>
        <p:txBody>
          <a:bodyPr>
            <a:noAutofit/>
          </a:bodyPr>
          <a:lstStyle/>
          <a:p>
            <a:r>
              <a:rPr lang="en-US" sz="4000" dirty="0"/>
              <a:t>Single-cell Failure Probability (Cartoon)</a:t>
            </a:r>
            <a:br>
              <a:rPr lang="en-US" sz="4000" dirty="0"/>
            </a:br>
            <a:endParaRPr lang="en-US" sz="4000" dirty="0"/>
          </a:p>
        </p:txBody>
      </p:sp>
    </p:spTree>
    <p:extLst>
      <p:ext uri="{BB962C8B-B14F-4D97-AF65-F5344CB8AC3E}">
        <p14:creationId xmlns:p14="http://schemas.microsoft.com/office/powerpoint/2010/main" val="897296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p:bldLst>
  </p:timing>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2" name="Chart 51"/>
          <p:cNvGraphicFramePr/>
          <p:nvPr>
            <p:extLst/>
          </p:nvPr>
        </p:nvGraphicFramePr>
        <p:xfrm>
          <a:off x="1244982" y="1486303"/>
          <a:ext cx="7665474" cy="434172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hart 7"/>
          <p:cNvGraphicFramePr/>
          <p:nvPr>
            <p:extLst/>
          </p:nvPr>
        </p:nvGraphicFramePr>
        <p:xfrm>
          <a:off x="-75277" y="1492925"/>
          <a:ext cx="9098035" cy="534778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0" name="Chart 19"/>
          <p:cNvGraphicFramePr/>
          <p:nvPr>
            <p:extLst/>
          </p:nvPr>
        </p:nvGraphicFramePr>
        <p:xfrm>
          <a:off x="1257300" y="1470665"/>
          <a:ext cx="7665474" cy="4341723"/>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4" name="Chart 13"/>
          <p:cNvGraphicFramePr/>
          <p:nvPr>
            <p:extLst/>
          </p:nvPr>
        </p:nvGraphicFramePr>
        <p:xfrm>
          <a:off x="1246702" y="1492925"/>
          <a:ext cx="7665474" cy="4341723"/>
        </p:xfrm>
        <a:graphic>
          <a:graphicData uri="http://schemas.openxmlformats.org/drawingml/2006/chart">
            <c:chart xmlns:c="http://schemas.openxmlformats.org/drawingml/2006/chart" xmlns:r="http://schemas.openxmlformats.org/officeDocument/2006/relationships" r:id="rId6"/>
          </a:graphicData>
        </a:graphic>
      </p:graphicFrame>
      <p:sp>
        <p:nvSpPr>
          <p:cNvPr id="22" name="Title 1"/>
          <p:cNvSpPr txBox="1">
            <a:spLocks/>
          </p:cNvSpPr>
          <p:nvPr/>
        </p:nvSpPr>
        <p:spPr>
          <a:xfrm>
            <a:off x="152400" y="66419"/>
            <a:ext cx="8839200" cy="761999"/>
          </a:xfrm>
          <a:prstGeom prst="rect">
            <a:avLst/>
          </a:prstGeom>
        </p:spPr>
        <p:txBody>
          <a:bodyPr vert="horz" lIns="91440" tIns="45720" rIns="91440" bIns="4572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Cambria" panose="02040503050406030204" pitchFamily="18" charset="0"/>
                <a:ea typeface="+mj-ea"/>
                <a:cs typeface="+mj-cs"/>
              </a:rPr>
              <a:t>Single-cell Failure Probability (Real)</a:t>
            </a:r>
          </a:p>
        </p:txBody>
      </p:sp>
      <p:cxnSp>
        <p:nvCxnSpPr>
          <p:cNvPr id="7" name="Straight Connector 6"/>
          <p:cNvCxnSpPr/>
          <p:nvPr/>
        </p:nvCxnSpPr>
        <p:spPr>
          <a:xfrm>
            <a:off x="4305300" y="1382175"/>
            <a:ext cx="0" cy="4315913"/>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2955443" y="852333"/>
            <a:ext cx="2549618"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operate here</a:t>
            </a:r>
          </a:p>
        </p:txBody>
      </p:sp>
      <p:grpSp>
        <p:nvGrpSpPr>
          <p:cNvPr id="38" name="Group 37"/>
          <p:cNvGrpSpPr/>
          <p:nvPr/>
        </p:nvGrpSpPr>
        <p:grpSpPr>
          <a:xfrm>
            <a:off x="4153638" y="1470665"/>
            <a:ext cx="311228" cy="3792115"/>
            <a:chOff x="4153638" y="1470665"/>
            <a:chExt cx="311228" cy="3792115"/>
          </a:xfrm>
        </p:grpSpPr>
        <p:sp>
          <p:nvSpPr>
            <p:cNvPr id="31" name="Oval 30"/>
            <p:cNvSpPr/>
            <p:nvPr/>
          </p:nvSpPr>
          <p:spPr>
            <a:xfrm>
              <a:off x="4153846" y="1470665"/>
              <a:ext cx="302908" cy="30290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Oval 31"/>
            <p:cNvSpPr/>
            <p:nvPr/>
          </p:nvSpPr>
          <p:spPr>
            <a:xfrm>
              <a:off x="4153846" y="1635363"/>
              <a:ext cx="302908" cy="30290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Oval 32"/>
            <p:cNvSpPr/>
            <p:nvPr/>
          </p:nvSpPr>
          <p:spPr>
            <a:xfrm>
              <a:off x="4153846" y="2694543"/>
              <a:ext cx="302908" cy="30290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Oval 33"/>
            <p:cNvSpPr/>
            <p:nvPr/>
          </p:nvSpPr>
          <p:spPr>
            <a:xfrm>
              <a:off x="4153638" y="3520653"/>
              <a:ext cx="302908" cy="30290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Oval 34"/>
            <p:cNvSpPr/>
            <p:nvPr/>
          </p:nvSpPr>
          <p:spPr>
            <a:xfrm>
              <a:off x="4161958" y="4801796"/>
              <a:ext cx="302908" cy="30290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Oval 35"/>
            <p:cNvSpPr/>
            <p:nvPr/>
          </p:nvSpPr>
          <p:spPr>
            <a:xfrm>
              <a:off x="4161712" y="4959872"/>
              <a:ext cx="302908" cy="30290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39" name="Straight Connector 38"/>
          <p:cNvCxnSpPr/>
          <p:nvPr/>
        </p:nvCxnSpPr>
        <p:spPr>
          <a:xfrm>
            <a:off x="7200900" y="1355591"/>
            <a:ext cx="0" cy="4315913"/>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5908583" y="855213"/>
            <a:ext cx="2549618"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profile here</a:t>
            </a:r>
          </a:p>
        </p:txBody>
      </p:sp>
      <p:grpSp>
        <p:nvGrpSpPr>
          <p:cNvPr id="41" name="Group 40"/>
          <p:cNvGrpSpPr/>
          <p:nvPr/>
        </p:nvGrpSpPr>
        <p:grpSpPr>
          <a:xfrm>
            <a:off x="7045286" y="1521456"/>
            <a:ext cx="303116" cy="1149320"/>
            <a:chOff x="4153638" y="1470665"/>
            <a:chExt cx="303116" cy="1149320"/>
          </a:xfrm>
        </p:grpSpPr>
        <p:sp>
          <p:nvSpPr>
            <p:cNvPr id="42" name="Oval 41"/>
            <p:cNvSpPr/>
            <p:nvPr/>
          </p:nvSpPr>
          <p:spPr>
            <a:xfrm>
              <a:off x="4153846" y="1470665"/>
              <a:ext cx="302908" cy="30290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Oval 42"/>
            <p:cNvSpPr/>
            <p:nvPr/>
          </p:nvSpPr>
          <p:spPr>
            <a:xfrm>
              <a:off x="4153846" y="1561997"/>
              <a:ext cx="302908" cy="30290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4" name="Oval 43"/>
            <p:cNvSpPr/>
            <p:nvPr/>
          </p:nvSpPr>
          <p:spPr>
            <a:xfrm>
              <a:off x="4153846" y="1763320"/>
              <a:ext cx="302908" cy="30290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Oval 44"/>
            <p:cNvSpPr/>
            <p:nvPr/>
          </p:nvSpPr>
          <p:spPr>
            <a:xfrm>
              <a:off x="4153638" y="2317077"/>
              <a:ext cx="302908" cy="30290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50" name="Group 49"/>
          <p:cNvGrpSpPr/>
          <p:nvPr/>
        </p:nvGrpSpPr>
        <p:grpSpPr>
          <a:xfrm>
            <a:off x="4301879" y="4681288"/>
            <a:ext cx="1492330" cy="860076"/>
            <a:chOff x="4493720" y="4581484"/>
            <a:chExt cx="1492330" cy="860076"/>
          </a:xfrm>
        </p:grpSpPr>
        <p:sp>
          <p:nvSpPr>
            <p:cNvPr id="48" name="TextBox 47"/>
            <p:cNvSpPr txBox="1"/>
            <p:nvPr/>
          </p:nvSpPr>
          <p:spPr>
            <a:xfrm>
              <a:off x="4665582" y="4581484"/>
              <a:ext cx="1201358"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hard</a:t>
              </a:r>
            </a:p>
          </p:txBody>
        </p:sp>
        <p:sp>
          <p:nvSpPr>
            <p:cNvPr id="49" name="TextBox 48"/>
            <p:cNvSpPr txBox="1"/>
            <p:nvPr/>
          </p:nvSpPr>
          <p:spPr>
            <a:xfrm>
              <a:off x="4493720" y="4918340"/>
              <a:ext cx="149233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to find</a:t>
              </a:r>
            </a:p>
          </p:txBody>
        </p:sp>
      </p:grpSp>
      <p:grpSp>
        <p:nvGrpSpPr>
          <p:cNvPr id="29" name="Group 28"/>
          <p:cNvGrpSpPr/>
          <p:nvPr/>
        </p:nvGrpSpPr>
        <p:grpSpPr>
          <a:xfrm>
            <a:off x="6936223" y="4647699"/>
            <a:ext cx="2560729" cy="860076"/>
            <a:chOff x="4493720" y="4581484"/>
            <a:chExt cx="1492330" cy="860076"/>
          </a:xfrm>
        </p:grpSpPr>
        <p:sp>
          <p:nvSpPr>
            <p:cNvPr id="37" name="TextBox 36"/>
            <p:cNvSpPr txBox="1"/>
            <p:nvPr/>
          </p:nvSpPr>
          <p:spPr>
            <a:xfrm>
              <a:off x="4665582" y="4581484"/>
              <a:ext cx="1201358"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false</a:t>
              </a:r>
            </a:p>
          </p:txBody>
        </p:sp>
        <p:sp>
          <p:nvSpPr>
            <p:cNvPr id="46" name="TextBox 45"/>
            <p:cNvSpPr txBox="1"/>
            <p:nvPr/>
          </p:nvSpPr>
          <p:spPr>
            <a:xfrm>
              <a:off x="4493720" y="4918340"/>
              <a:ext cx="149233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FF0000"/>
                  </a:solidFill>
                  <a:effectLst/>
                  <a:uLnTx/>
                  <a:uFillTx/>
                  <a:latin typeface="Cambria" panose="02040503050406030204" pitchFamily="18" charset="0"/>
                  <a:ea typeface="+mn-ea"/>
                  <a:cs typeface="+mn-cs"/>
                </a:rPr>
                <a:t>positives</a:t>
              </a:r>
              <a:endParaRPr kumimoji="0" lang="en-US" sz="2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endParaRPr>
            </a:p>
          </p:txBody>
        </p:sp>
      </p:grpSp>
      <p:cxnSp>
        <p:nvCxnSpPr>
          <p:cNvPr id="47" name="Straight Arrow Connector 46"/>
          <p:cNvCxnSpPr/>
          <p:nvPr/>
        </p:nvCxnSpPr>
        <p:spPr>
          <a:xfrm flipH="1" flipV="1">
            <a:off x="7885911" y="4200539"/>
            <a:ext cx="187170" cy="433597"/>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p:nvPr/>
        </p:nvCxnSpPr>
        <p:spPr>
          <a:xfrm flipH="1" flipV="1">
            <a:off x="6208966" y="4739044"/>
            <a:ext cx="1427231" cy="302569"/>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nvGrpSpPr>
          <p:cNvPr id="6" name="Group 5"/>
          <p:cNvGrpSpPr/>
          <p:nvPr/>
        </p:nvGrpSpPr>
        <p:grpSpPr>
          <a:xfrm>
            <a:off x="7094617" y="2275353"/>
            <a:ext cx="1492330" cy="860076"/>
            <a:chOff x="6623835" y="2393045"/>
            <a:chExt cx="1492330" cy="860076"/>
          </a:xfrm>
        </p:grpSpPr>
        <p:sp>
          <p:nvSpPr>
            <p:cNvPr id="5" name="Rectangle 4"/>
            <p:cNvSpPr/>
            <p:nvPr/>
          </p:nvSpPr>
          <p:spPr>
            <a:xfrm>
              <a:off x="7325186" y="2531205"/>
              <a:ext cx="651658" cy="62958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6" name="Group 25"/>
            <p:cNvGrpSpPr/>
            <p:nvPr/>
          </p:nvGrpSpPr>
          <p:grpSpPr>
            <a:xfrm>
              <a:off x="6623835" y="2393045"/>
              <a:ext cx="1492330" cy="860076"/>
              <a:chOff x="4493720" y="4581484"/>
              <a:chExt cx="1492330" cy="860076"/>
            </a:xfrm>
          </p:grpSpPr>
          <p:sp>
            <p:nvSpPr>
              <p:cNvPr id="27" name="TextBox 26"/>
              <p:cNvSpPr txBox="1"/>
              <p:nvPr/>
            </p:nvSpPr>
            <p:spPr>
              <a:xfrm>
                <a:off x="4665582" y="4581484"/>
                <a:ext cx="1201358"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easy </a:t>
                </a:r>
              </a:p>
            </p:txBody>
          </p:sp>
          <p:sp>
            <p:nvSpPr>
              <p:cNvPr id="28" name="TextBox 27"/>
              <p:cNvSpPr txBox="1"/>
              <p:nvPr/>
            </p:nvSpPr>
            <p:spPr>
              <a:xfrm>
                <a:off x="4493720" y="4918340"/>
                <a:ext cx="149233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to find</a:t>
                </a:r>
              </a:p>
            </p:txBody>
          </p:sp>
        </p:grpSp>
      </p:grpSp>
      <p:grpSp>
        <p:nvGrpSpPr>
          <p:cNvPr id="2" name="Group 1"/>
          <p:cNvGrpSpPr/>
          <p:nvPr/>
        </p:nvGrpSpPr>
        <p:grpSpPr>
          <a:xfrm>
            <a:off x="4627501" y="3233406"/>
            <a:ext cx="3828715" cy="1305705"/>
            <a:chOff x="7152963" y="2166545"/>
            <a:chExt cx="3828715" cy="1305705"/>
          </a:xfrm>
        </p:grpSpPr>
        <p:sp>
          <p:nvSpPr>
            <p:cNvPr id="63" name="TextBox 62"/>
            <p:cNvSpPr txBox="1"/>
            <p:nvPr/>
          </p:nvSpPr>
          <p:spPr>
            <a:xfrm>
              <a:off x="8306654" y="2518143"/>
              <a:ext cx="2675024"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5B9BD5"/>
                  </a:solidFill>
                  <a:effectLst/>
                  <a:uLnTx/>
                  <a:uFillTx/>
                  <a:latin typeface="Cambria" panose="02040503050406030204" pitchFamily="18" charset="0"/>
                  <a:ea typeface="+mn-ea"/>
                  <a:cs typeface="+mn-cs"/>
                </a:rPr>
                <a:t>failed 9 times out of 16 trials</a:t>
              </a:r>
            </a:p>
          </p:txBody>
        </p:sp>
        <p:sp>
          <p:nvSpPr>
            <p:cNvPr id="68" name="Oval 67"/>
            <p:cNvSpPr/>
            <p:nvPr/>
          </p:nvSpPr>
          <p:spPr>
            <a:xfrm>
              <a:off x="7152963" y="2166545"/>
              <a:ext cx="302908" cy="302908"/>
            </a:xfrm>
            <a:prstGeom prst="ellipse">
              <a:avLst/>
            </a:prstGeom>
            <a:no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69" name="Straight Arrow Connector 68"/>
            <p:cNvCxnSpPr/>
            <p:nvPr/>
          </p:nvCxnSpPr>
          <p:spPr>
            <a:xfrm flipH="1" flipV="1">
              <a:off x="7575294" y="2429630"/>
              <a:ext cx="779607" cy="241146"/>
            </a:xfrm>
            <a:prstGeom prst="straightConnector1">
              <a:avLst/>
            </a:prstGeom>
            <a:ln w="571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grpSp>
      <p:cxnSp>
        <p:nvCxnSpPr>
          <p:cNvPr id="4" name="Straight Connector 3"/>
          <p:cNvCxnSpPr/>
          <p:nvPr/>
        </p:nvCxnSpPr>
        <p:spPr>
          <a:xfrm>
            <a:off x="1394085" y="5115545"/>
            <a:ext cx="2759553" cy="0"/>
          </a:xfrm>
          <a:prstGeom prst="line">
            <a:avLst/>
          </a:prstGeom>
          <a:ln w="57150">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a:off x="1394085" y="2514751"/>
            <a:ext cx="5651201" cy="0"/>
          </a:xfrm>
          <a:prstGeom prst="line">
            <a:avLst/>
          </a:prstGeom>
          <a:ln w="57150">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668054" y="2431708"/>
            <a:ext cx="7918894" cy="2123658"/>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libri" panose="020F0502020204030204"/>
                <a:ea typeface="+mn-ea"/>
                <a:cs typeface="+mn-cs"/>
              </a:rPr>
              <a:t>Any cell is more likely to fail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libri" panose="020F0502020204030204"/>
                <a:ea typeface="+mn-ea"/>
                <a:cs typeface="+mn-cs"/>
              </a:rPr>
              <a:t>at a </a:t>
            </a:r>
            <a:r>
              <a:rPr kumimoji="0" lang="en-US" sz="4400" b="1" i="1" u="none" strike="noStrike" kern="1200" cap="none" spc="0" normalizeH="0" baseline="0" noProof="0" dirty="0">
                <a:ln>
                  <a:noFill/>
                </a:ln>
                <a:solidFill>
                  <a:srgbClr val="5B9BD5"/>
                </a:solidFill>
                <a:effectLst/>
                <a:uLnTx/>
                <a:uFillTx/>
                <a:latin typeface="Calibri" panose="020F0502020204030204"/>
                <a:ea typeface="+mn-ea"/>
                <a:cs typeface="+mn-cs"/>
              </a:rPr>
              <a:t>longer </a:t>
            </a:r>
            <a:r>
              <a:rPr kumimoji="0" lang="en-US" sz="4400" b="1" i="0" u="none" strike="noStrike" kern="1200" cap="none" spc="0" normalizeH="0" baseline="0" noProof="0" dirty="0">
                <a:ln>
                  <a:noFill/>
                </a:ln>
                <a:solidFill>
                  <a:srgbClr val="5B9BD5"/>
                </a:solidFill>
                <a:effectLst/>
                <a:uLnTx/>
                <a:uFillTx/>
                <a:latin typeface="Calibri" panose="020F0502020204030204"/>
                <a:ea typeface="+mn-ea"/>
                <a:cs typeface="+mn-cs"/>
              </a:rPr>
              <a:t>refresh interval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libri" panose="020F0502020204030204"/>
                <a:ea typeface="+mn-ea"/>
                <a:cs typeface="+mn-cs"/>
              </a:rPr>
              <a:t>OR a </a:t>
            </a:r>
            <a:r>
              <a:rPr kumimoji="0" lang="en-US" sz="4400" b="1" i="1" u="none" strike="noStrike" kern="1200" cap="none" spc="0" normalizeH="0" baseline="0" noProof="0" dirty="0">
                <a:ln>
                  <a:noFill/>
                </a:ln>
                <a:solidFill>
                  <a:srgbClr val="5B9BD5"/>
                </a:solidFill>
                <a:effectLst/>
                <a:uLnTx/>
                <a:uFillTx/>
                <a:latin typeface="Calibri" panose="020F0502020204030204"/>
                <a:ea typeface="+mn-ea"/>
                <a:cs typeface="+mn-cs"/>
              </a:rPr>
              <a:t>higher</a:t>
            </a:r>
            <a:r>
              <a:rPr kumimoji="0" lang="en-US" sz="4400" b="1" i="0" u="none" strike="noStrike" kern="1200" cap="none" spc="0" normalizeH="0" baseline="0" noProof="0" dirty="0">
                <a:ln>
                  <a:noFill/>
                </a:ln>
                <a:solidFill>
                  <a:srgbClr val="5B9BD5"/>
                </a:solidFill>
                <a:effectLst/>
                <a:uLnTx/>
                <a:uFillTx/>
                <a:latin typeface="Calibri" panose="020F0502020204030204"/>
                <a:ea typeface="+mn-ea"/>
                <a:cs typeface="+mn-cs"/>
              </a:rPr>
              <a:t> temperature</a:t>
            </a:r>
            <a:endParaRPr kumimoji="0" lang="tr-TR" sz="4400" b="1" i="1" u="none" strike="noStrike" kern="1200" cap="none" spc="0" normalizeH="0" baseline="0" noProof="0" dirty="0">
              <a:ln>
                <a:noFill/>
              </a:ln>
              <a:solidFill>
                <a:srgbClr val="5B9BD5"/>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81160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52"/>
                                        </p:tgtEl>
                                        <p:attrNameLst>
                                          <p:attrName>style.visibility</p:attrName>
                                        </p:attrNameLst>
                                      </p:cBhvr>
                                      <p:to>
                                        <p:strVal val="hidden"/>
                                      </p:to>
                                    </p:set>
                                  </p:childTnLst>
                                </p:cTn>
                              </p:par>
                              <p:par>
                                <p:cTn id="11" presetID="1" presetClass="exit" presetSubtype="0" fill="hold" nodeType="withEffect">
                                  <p:stCondLst>
                                    <p:cond delay="0"/>
                                  </p:stCondLst>
                                  <p:childTnLst>
                                    <p:set>
                                      <p:cBhvr>
                                        <p:cTn id="12" dur="1" fill="hold">
                                          <p:stCondLst>
                                            <p:cond delay="0"/>
                                          </p:stCondLst>
                                        </p:cTn>
                                        <p:tgtEl>
                                          <p:spTgt spid="2"/>
                                        </p:tgtEl>
                                        <p:attrNameLst>
                                          <p:attrName>style.visibility</p:attrName>
                                        </p:attrNameLst>
                                      </p:cBhvr>
                                      <p:to>
                                        <p:strVal val="hidden"/>
                                      </p:to>
                                    </p:set>
                                  </p:childTnLst>
                                </p:cTn>
                              </p:par>
                              <p:par>
                                <p:cTn id="13" presetID="1" presetClass="entr" presetSubtype="0" fill="hold" grpId="1"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0" presetClass="exit" presetSubtype="0" fill="hold" grpId="0" nodeType="clickEffect">
                                  <p:stCondLst>
                                    <p:cond delay="0"/>
                                  </p:stCondLst>
                                  <p:childTnLst>
                                    <p:animEffect transition="out" filter="fade">
                                      <p:cBhvr>
                                        <p:cTn id="18" dur="1000"/>
                                        <p:tgtEl>
                                          <p:spTgt spid="20"/>
                                        </p:tgtEl>
                                      </p:cBhvr>
                                    </p:animEffect>
                                    <p:set>
                                      <p:cBhvr>
                                        <p:cTn id="19" dur="1" fill="hold">
                                          <p:stCondLst>
                                            <p:cond delay="999"/>
                                          </p:stCondLst>
                                        </p:cTn>
                                        <p:tgtEl>
                                          <p:spTgt spid="20"/>
                                        </p:tgtEl>
                                        <p:attrNameLst>
                                          <p:attrName>style.visibility</p:attrName>
                                        </p:attrNameLst>
                                      </p:cBhvr>
                                      <p:to>
                                        <p:strVal val="hidden"/>
                                      </p:to>
                                    </p:set>
                                  </p:childTnLst>
                                </p:cTn>
                              </p:par>
                              <p:par>
                                <p:cTn id="20" presetID="10" presetClass="entr" presetSubtype="0" fill="hold" grpId="0"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10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8"/>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50"/>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9"/>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40"/>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41"/>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53"/>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6"/>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29"/>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47"/>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51"/>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grpId="0" nodeType="clickEffect">
                                  <p:stCondLst>
                                    <p:cond delay="0"/>
                                  </p:stCondLst>
                                  <p:childTnLst>
                                    <p:set>
                                      <p:cBhvr>
                                        <p:cTn id="64" dur="1" fill="hold">
                                          <p:stCondLst>
                                            <p:cond delay="0"/>
                                          </p:stCondLst>
                                        </p:cTn>
                                        <p:tgtEl>
                                          <p:spTgt spid="15"/>
                                        </p:tgtEl>
                                        <p:attrNameLst>
                                          <p:attrName>style.visibility</p:attrName>
                                        </p:attrNameLst>
                                      </p:cBhvr>
                                      <p:to>
                                        <p:strVal val="visible"/>
                                      </p:to>
                                    </p:set>
                                    <p:anim calcmode="lin" valueType="num">
                                      <p:cBhvr additive="base">
                                        <p:cTn id="65" dur="500" fill="hold"/>
                                        <p:tgtEl>
                                          <p:spTgt spid="15"/>
                                        </p:tgtEl>
                                        <p:attrNameLst>
                                          <p:attrName>ppt_x</p:attrName>
                                        </p:attrNameLst>
                                      </p:cBhvr>
                                      <p:tavLst>
                                        <p:tav tm="0">
                                          <p:val>
                                            <p:strVal val="#ppt_x"/>
                                          </p:val>
                                        </p:tav>
                                        <p:tav tm="100000">
                                          <p:val>
                                            <p:strVal val="#ppt_x"/>
                                          </p:val>
                                        </p:tav>
                                      </p:tavLst>
                                    </p:anim>
                                    <p:anim calcmode="lin" valueType="num">
                                      <p:cBhvr additive="base">
                                        <p:cTn id="66"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2" grpId="0">
        <p:bldAsOne/>
      </p:bldGraphic>
      <p:bldGraphic spid="20" grpId="0">
        <p:bldAsOne/>
      </p:bldGraphic>
      <p:bldGraphic spid="20" grpId="1">
        <p:bldAsOne/>
      </p:bldGraphic>
      <p:bldGraphic spid="14" grpId="0">
        <p:bldAsOne/>
      </p:bldGraphic>
      <p:bldP spid="30" grpId="0"/>
      <p:bldP spid="40" grpId="0"/>
      <p:bldP spid="15" grpId="0" animBg="1"/>
    </p:bldLst>
  </p:timing>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Temperature Relationship</a:t>
            </a:r>
          </a:p>
        </p:txBody>
      </p:sp>
      <p:sp>
        <p:nvSpPr>
          <p:cNvPr id="3" name="Content Placeholder 2"/>
          <p:cNvSpPr>
            <a:spLocks noGrp="1"/>
          </p:cNvSpPr>
          <p:nvPr>
            <p:ph idx="1"/>
          </p:nvPr>
        </p:nvSpPr>
        <p:spPr>
          <a:xfrm>
            <a:off x="75991" y="911224"/>
            <a:ext cx="8987622" cy="2326651"/>
          </a:xfrm>
        </p:spPr>
        <p:txBody>
          <a:bodyPr/>
          <a:lstStyle/>
          <a:p>
            <a:r>
              <a:rPr lang="en-US" dirty="0"/>
              <a:t>Well-fitting exponential relationship:</a:t>
            </a:r>
          </a:p>
          <a:p>
            <a:endParaRPr lang="en-US" dirty="0"/>
          </a:p>
          <a:p>
            <a:endParaRPr lang="en-US" dirty="0"/>
          </a:p>
          <a:p>
            <a:r>
              <a:rPr lang="en-US" dirty="0"/>
              <a:t>E.g., 10°C ~ 10x more failures </a:t>
            </a:r>
          </a:p>
        </p:txBody>
      </p:sp>
      <p:pic>
        <p:nvPicPr>
          <p:cNvPr id="4" name="Picture 3"/>
          <p:cNvPicPr>
            <a:picLocks noChangeAspect="1"/>
          </p:cNvPicPr>
          <p:nvPr/>
        </p:nvPicPr>
        <p:blipFill>
          <a:blip r:embed="rId2"/>
          <a:stretch>
            <a:fillRect/>
          </a:stretch>
        </p:blipFill>
        <p:spPr>
          <a:xfrm>
            <a:off x="154964" y="1754355"/>
            <a:ext cx="8829675" cy="688604"/>
          </a:xfrm>
          <a:prstGeom prst="rect">
            <a:avLst/>
          </a:prstGeom>
        </p:spPr>
      </p:pic>
    </p:spTree>
    <p:extLst>
      <p:ext uri="{BB962C8B-B14F-4D97-AF65-F5344CB8AC3E}">
        <p14:creationId xmlns:p14="http://schemas.microsoft.com/office/powerpoint/2010/main" val="2879517794"/>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Retention Failures @ 45°C</a:t>
            </a:r>
          </a:p>
        </p:txBody>
      </p:sp>
      <p:pic>
        <p:nvPicPr>
          <p:cNvPr id="4" name="Picture 3"/>
          <p:cNvPicPr>
            <a:picLocks noChangeAspect="1"/>
          </p:cNvPicPr>
          <p:nvPr/>
        </p:nvPicPr>
        <p:blipFill>
          <a:blip r:embed="rId2"/>
          <a:stretch>
            <a:fillRect/>
          </a:stretch>
        </p:blipFill>
        <p:spPr>
          <a:xfrm>
            <a:off x="659027" y="737728"/>
            <a:ext cx="7644714" cy="5758664"/>
          </a:xfrm>
          <a:prstGeom prst="rect">
            <a:avLst/>
          </a:prstGeom>
        </p:spPr>
      </p:pic>
    </p:spTree>
    <p:extLst>
      <p:ext uri="{BB962C8B-B14F-4D97-AF65-F5344CB8AC3E}">
        <p14:creationId xmlns:p14="http://schemas.microsoft.com/office/powerpoint/2010/main" val="3168434851"/>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p:cNvSpPr txBox="1">
            <a:spLocks/>
          </p:cNvSpPr>
          <p:nvPr/>
        </p:nvSpPr>
        <p:spPr>
          <a:xfrm>
            <a:off x="152400" y="66419"/>
            <a:ext cx="8839200" cy="76199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Cambria" panose="02040503050406030204" pitchFamily="18" charset="0"/>
                <a:ea typeface="+mj-ea"/>
                <a:cs typeface="+mj-cs"/>
              </a:rPr>
              <a:t>VRT Failure Accumulation Rate</a:t>
            </a:r>
          </a:p>
        </p:txBody>
      </p:sp>
      <p:pic>
        <p:nvPicPr>
          <p:cNvPr id="2" name="Picture 1"/>
          <p:cNvPicPr>
            <a:picLocks noChangeAspect="1"/>
          </p:cNvPicPr>
          <p:nvPr/>
        </p:nvPicPr>
        <p:blipFill>
          <a:blip r:embed="rId3"/>
          <a:stretch>
            <a:fillRect/>
          </a:stretch>
        </p:blipFill>
        <p:spPr>
          <a:xfrm>
            <a:off x="152400" y="1191275"/>
            <a:ext cx="8697985" cy="4885839"/>
          </a:xfrm>
          <a:prstGeom prst="rect">
            <a:avLst/>
          </a:prstGeom>
        </p:spPr>
      </p:pic>
    </p:spTree>
    <p:extLst>
      <p:ext uri="{BB962C8B-B14F-4D97-AF65-F5344CB8AC3E}">
        <p14:creationId xmlns:p14="http://schemas.microsoft.com/office/powerpoint/2010/main" val="437135703"/>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800" dirty="0"/>
              <a:t>800 Rounds of Profiling @ 2048ms, 45°C</a:t>
            </a:r>
          </a:p>
        </p:txBody>
      </p:sp>
      <p:pic>
        <p:nvPicPr>
          <p:cNvPr id="4" name="Picture 3"/>
          <p:cNvPicPr>
            <a:picLocks noChangeAspect="1"/>
          </p:cNvPicPr>
          <p:nvPr/>
        </p:nvPicPr>
        <p:blipFill>
          <a:blip r:embed="rId2"/>
          <a:stretch>
            <a:fillRect/>
          </a:stretch>
        </p:blipFill>
        <p:spPr>
          <a:xfrm>
            <a:off x="97148" y="1515762"/>
            <a:ext cx="8966465" cy="4231288"/>
          </a:xfrm>
          <a:prstGeom prst="rect">
            <a:avLst/>
          </a:prstGeom>
        </p:spPr>
      </p:pic>
    </p:spTree>
    <p:extLst>
      <p:ext uri="{BB962C8B-B14F-4D97-AF65-F5344CB8AC3E}">
        <p14:creationId xmlns:p14="http://schemas.microsoft.com/office/powerpoint/2010/main" val="3612697038"/>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800" dirty="0"/>
              <a:t>800 Rounds of Profiling @ 2048ms, 45°C</a:t>
            </a:r>
          </a:p>
        </p:txBody>
      </p:sp>
      <p:pic>
        <p:nvPicPr>
          <p:cNvPr id="4" name="Picture 3"/>
          <p:cNvPicPr>
            <a:picLocks noChangeAspect="1"/>
          </p:cNvPicPr>
          <p:nvPr/>
        </p:nvPicPr>
        <p:blipFill>
          <a:blip r:embed="rId2"/>
          <a:stretch>
            <a:fillRect/>
          </a:stretch>
        </p:blipFill>
        <p:spPr>
          <a:xfrm>
            <a:off x="1173042" y="813916"/>
            <a:ext cx="6628763" cy="5558739"/>
          </a:xfrm>
          <a:prstGeom prst="rect">
            <a:avLst/>
          </a:prstGeom>
        </p:spPr>
      </p:pic>
    </p:spTree>
    <p:extLst>
      <p:ext uri="{BB962C8B-B14F-4D97-AF65-F5344CB8AC3E}">
        <p14:creationId xmlns:p14="http://schemas.microsoft.com/office/powerpoint/2010/main" val="2793563851"/>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600" dirty="0"/>
              <a:t>Individual Cell Failure Probabilities</a:t>
            </a:r>
          </a:p>
        </p:txBody>
      </p:sp>
      <p:sp>
        <p:nvSpPr>
          <p:cNvPr id="3" name="Content Placeholder 2"/>
          <p:cNvSpPr>
            <a:spLocks noGrp="1"/>
          </p:cNvSpPr>
          <p:nvPr>
            <p:ph idx="1"/>
          </p:nvPr>
        </p:nvSpPr>
        <p:spPr>
          <a:xfrm>
            <a:off x="12285" y="5318468"/>
            <a:ext cx="8987622" cy="999954"/>
          </a:xfrm>
        </p:spPr>
        <p:txBody>
          <a:bodyPr/>
          <a:lstStyle/>
          <a:p>
            <a:r>
              <a:rPr lang="en-US" sz="2800" dirty="0"/>
              <a:t>Single representative chip of Vendor B at 40° C</a:t>
            </a:r>
          </a:p>
          <a:p>
            <a:r>
              <a:rPr lang="en-US" sz="2800" dirty="0"/>
              <a:t>Refresh intervals ranging from 64ms to 4096ms</a:t>
            </a:r>
          </a:p>
        </p:txBody>
      </p:sp>
      <p:pic>
        <p:nvPicPr>
          <p:cNvPr id="4" name="Picture 3"/>
          <p:cNvPicPr>
            <a:picLocks noChangeAspect="1"/>
          </p:cNvPicPr>
          <p:nvPr/>
        </p:nvPicPr>
        <p:blipFill>
          <a:blip r:embed="rId2"/>
          <a:stretch>
            <a:fillRect/>
          </a:stretch>
        </p:blipFill>
        <p:spPr>
          <a:xfrm>
            <a:off x="222421" y="1021408"/>
            <a:ext cx="8567351" cy="4173491"/>
          </a:xfrm>
          <a:prstGeom prst="rect">
            <a:avLst/>
          </a:prstGeom>
        </p:spPr>
      </p:pic>
    </p:spTree>
    <p:extLst>
      <p:ext uri="{BB962C8B-B14F-4D97-AF65-F5344CB8AC3E}">
        <p14:creationId xmlns:p14="http://schemas.microsoft.com/office/powerpoint/2010/main" val="3396268744"/>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t>Individual Cell Failure Distributions</a:t>
            </a:r>
          </a:p>
        </p:txBody>
      </p:sp>
      <p:pic>
        <p:nvPicPr>
          <p:cNvPr id="5" name="Picture 4"/>
          <p:cNvPicPr>
            <a:picLocks noChangeAspect="1"/>
          </p:cNvPicPr>
          <p:nvPr/>
        </p:nvPicPr>
        <p:blipFill>
          <a:blip r:embed="rId2"/>
          <a:stretch>
            <a:fillRect/>
          </a:stretch>
        </p:blipFill>
        <p:spPr>
          <a:xfrm>
            <a:off x="1493615" y="879819"/>
            <a:ext cx="6152374" cy="5694811"/>
          </a:xfrm>
          <a:prstGeom prst="rect">
            <a:avLst/>
          </a:prstGeom>
        </p:spPr>
      </p:pic>
    </p:spTree>
    <p:extLst>
      <p:ext uri="{BB962C8B-B14F-4D97-AF65-F5344CB8AC3E}">
        <p14:creationId xmlns:p14="http://schemas.microsoft.com/office/powerpoint/2010/main" val="1393007593"/>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p:cNvSpPr txBox="1">
            <a:spLocks/>
          </p:cNvSpPr>
          <p:nvPr/>
        </p:nvSpPr>
        <p:spPr>
          <a:xfrm>
            <a:off x="152400" y="66419"/>
            <a:ext cx="8839200" cy="761999"/>
          </a:xfrm>
          <a:prstGeom prst="rect">
            <a:avLst/>
          </a:prstGeom>
        </p:spPr>
        <p:txBody>
          <a:bodyPr vert="horz" lIns="91440" tIns="45720" rIns="91440" bIns="45720" rtlCol="0" anchor="b">
            <a:normAutofit fontScale="850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Cambria" panose="02040503050406030204" pitchFamily="18" charset="0"/>
                <a:ea typeface="+mj-ea"/>
                <a:cs typeface="+mj-cs"/>
              </a:rPr>
              <a:t>Single-cell Failures With Temperature</a:t>
            </a:r>
          </a:p>
        </p:txBody>
      </p:sp>
      <p:pic>
        <p:nvPicPr>
          <p:cNvPr id="2" name="Picture 1"/>
          <p:cNvPicPr>
            <a:picLocks noChangeAspect="1"/>
          </p:cNvPicPr>
          <p:nvPr/>
        </p:nvPicPr>
        <p:blipFill>
          <a:blip r:embed="rId3"/>
          <a:stretch>
            <a:fillRect/>
          </a:stretch>
        </p:blipFill>
        <p:spPr>
          <a:xfrm>
            <a:off x="277879" y="1296460"/>
            <a:ext cx="8441871" cy="3917825"/>
          </a:xfrm>
          <a:prstGeom prst="rect">
            <a:avLst/>
          </a:prstGeom>
        </p:spPr>
      </p:pic>
      <p:sp>
        <p:nvSpPr>
          <p:cNvPr id="4" name="Content Placeholder 2"/>
          <p:cNvSpPr>
            <a:spLocks noGrp="1"/>
          </p:cNvSpPr>
          <p:nvPr>
            <p:ph idx="1"/>
          </p:nvPr>
        </p:nvSpPr>
        <p:spPr>
          <a:xfrm>
            <a:off x="12285" y="5318468"/>
            <a:ext cx="8987622" cy="999954"/>
          </a:xfrm>
        </p:spPr>
        <p:txBody>
          <a:bodyPr/>
          <a:lstStyle/>
          <a:p>
            <a:r>
              <a:rPr lang="en-US" sz="2800" dirty="0"/>
              <a:t>Single representative chip of Vendor B</a:t>
            </a:r>
          </a:p>
          <a:p>
            <a:r>
              <a:rPr lang="en-US" sz="2800" dirty="0"/>
              <a:t>{mean, </a:t>
            </a:r>
            <a:r>
              <a:rPr lang="en-US" sz="2800" dirty="0" err="1"/>
              <a:t>std</a:t>
            </a:r>
            <a:r>
              <a:rPr lang="en-US" sz="2800" dirty="0"/>
              <a:t>} for cells between 64ms and 4096ms</a:t>
            </a:r>
          </a:p>
        </p:txBody>
      </p:sp>
    </p:spTree>
    <p:extLst>
      <p:ext uri="{BB962C8B-B14F-4D97-AF65-F5344CB8AC3E}">
        <p14:creationId xmlns:p14="http://schemas.microsoft.com/office/powerpoint/2010/main" val="1230757949"/>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B9394AB-6ED9-ED44-A862-186E8D07DEB6}"/>
              </a:ext>
            </a:extLst>
          </p:cNvPr>
          <p:cNvSpPr>
            <a:spLocks noGrp="1"/>
          </p:cNvSpPr>
          <p:nvPr>
            <p:ph type="ctrTitle"/>
          </p:nvPr>
        </p:nvSpPr>
        <p:spPr/>
        <p:txBody>
          <a:bodyPr/>
          <a:lstStyle/>
          <a:p>
            <a:r>
              <a:rPr lang="en-US" dirty="0"/>
              <a:t>DRAM Latency PUF </a:t>
            </a:r>
            <a:br>
              <a:rPr lang="en-US" dirty="0"/>
            </a:br>
            <a:r>
              <a:rPr lang="en-US" dirty="0"/>
              <a:t>				Backup Slides</a:t>
            </a:r>
          </a:p>
        </p:txBody>
      </p:sp>
      <p:sp>
        <p:nvSpPr>
          <p:cNvPr id="6" name="Subtitle 5">
            <a:extLst>
              <a:ext uri="{FF2B5EF4-FFF2-40B4-BE49-F238E27FC236}">
                <a16:creationId xmlns:a16="http://schemas.microsoft.com/office/drawing/2014/main" id="{D497D476-9EF8-6143-83D4-031669F75BE4}"/>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E4AD8FEF-8643-6D4C-B688-17D476BB0A91}"/>
              </a:ext>
            </a:extLst>
          </p:cNvPr>
          <p:cNvSpPr>
            <a:spLocks noGrp="1"/>
          </p:cNvSpPr>
          <p:nvPr>
            <p:ph type="sldNum" sz="quarter" idx="12"/>
          </p:nvPr>
        </p:nvSpPr>
        <p:spPr/>
        <p:txBody>
          <a:bodyPr/>
          <a:lstStyle/>
          <a:p>
            <a:fld id="{323594FA-E141-4234-AE05-360401972BE7}" type="slidenum">
              <a:rPr lang="en-US" altLang="en-US" smtClean="0"/>
              <a:pPr/>
              <a:t>205</a:t>
            </a:fld>
            <a:endParaRPr lang="en-US" altLang="en-US"/>
          </a:p>
        </p:txBody>
      </p:sp>
    </p:spTree>
    <p:extLst>
      <p:ext uri="{BB962C8B-B14F-4D97-AF65-F5344CB8AC3E}">
        <p14:creationId xmlns:p14="http://schemas.microsoft.com/office/powerpoint/2010/main" val="1388887138"/>
      </p:ext>
    </p:extLst>
  </p:cSld>
  <p:clrMapOvr>
    <a:masterClrMapping/>
  </p:clrMapOvr>
  <p:transition/>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DRAM Architecture Background</a:t>
            </a:r>
          </a:p>
        </p:txBody>
      </p:sp>
      <p:pic>
        <p:nvPicPr>
          <p:cNvPr id="4" name="Picture 3"/>
          <p:cNvPicPr>
            <a:picLocks noChangeAspect="1"/>
          </p:cNvPicPr>
          <p:nvPr/>
        </p:nvPicPr>
        <p:blipFill>
          <a:blip r:embed="rId2"/>
          <a:stretch>
            <a:fillRect/>
          </a:stretch>
        </p:blipFill>
        <p:spPr>
          <a:xfrm>
            <a:off x="0" y="1860335"/>
            <a:ext cx="9123426" cy="2479192"/>
          </a:xfrm>
          <a:prstGeom prst="rect">
            <a:avLst/>
          </a:prstGeom>
        </p:spPr>
      </p:pic>
    </p:spTree>
    <p:extLst>
      <p:ext uri="{BB962C8B-B14F-4D97-AF65-F5344CB8AC3E}">
        <p14:creationId xmlns:p14="http://schemas.microsoft.com/office/powerpoint/2010/main" val="2030207370"/>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Evaluating DRAM Retention PUFs</a:t>
            </a:r>
          </a:p>
        </p:txBody>
      </p:sp>
      <p:pic>
        <p:nvPicPr>
          <p:cNvPr id="4" name="Picture 3"/>
          <p:cNvPicPr>
            <a:picLocks noChangeAspect="1"/>
          </p:cNvPicPr>
          <p:nvPr/>
        </p:nvPicPr>
        <p:blipFill>
          <a:blip r:embed="rId2"/>
          <a:stretch>
            <a:fillRect/>
          </a:stretch>
        </p:blipFill>
        <p:spPr>
          <a:xfrm>
            <a:off x="0" y="1475509"/>
            <a:ext cx="9215755" cy="4371109"/>
          </a:xfrm>
          <a:prstGeom prst="rect">
            <a:avLst/>
          </a:prstGeom>
        </p:spPr>
      </p:pic>
    </p:spTree>
    <p:extLst>
      <p:ext uri="{BB962C8B-B14F-4D97-AF65-F5344CB8AC3E}">
        <p14:creationId xmlns:p14="http://schemas.microsoft.com/office/powerpoint/2010/main" val="592155860"/>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p:cNvPicPr>
            <a:picLocks noChangeAspect="1"/>
          </p:cNvPicPr>
          <p:nvPr/>
        </p:nvPicPr>
        <p:blipFill>
          <a:blip r:embed="rId2"/>
          <a:stretch>
            <a:fillRect/>
          </a:stretch>
        </p:blipFill>
        <p:spPr>
          <a:xfrm>
            <a:off x="319920" y="2031422"/>
            <a:ext cx="8499764" cy="2124941"/>
          </a:xfrm>
          <a:prstGeom prst="rect">
            <a:avLst/>
          </a:prstGeom>
        </p:spPr>
      </p:pic>
    </p:spTree>
    <p:extLst>
      <p:ext uri="{BB962C8B-B14F-4D97-AF65-F5344CB8AC3E}">
        <p14:creationId xmlns:p14="http://schemas.microsoft.com/office/powerpoint/2010/main" val="3628528946"/>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p:cNvPicPr>
            <a:picLocks noChangeAspect="1"/>
          </p:cNvPicPr>
          <p:nvPr/>
        </p:nvPicPr>
        <p:blipFill>
          <a:blip r:embed="rId2"/>
          <a:stretch>
            <a:fillRect/>
          </a:stretch>
        </p:blipFill>
        <p:spPr>
          <a:xfrm>
            <a:off x="450837" y="1779732"/>
            <a:ext cx="8237930" cy="3554268"/>
          </a:xfrm>
          <a:prstGeom prst="rect">
            <a:avLst/>
          </a:prstGeom>
        </p:spPr>
      </p:pic>
    </p:spTree>
    <p:extLst>
      <p:ext uri="{BB962C8B-B14F-4D97-AF65-F5344CB8AC3E}">
        <p14:creationId xmlns:p14="http://schemas.microsoft.com/office/powerpoint/2010/main" val="1287095776"/>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p:cNvPicPr>
            <a:picLocks noChangeAspect="1"/>
          </p:cNvPicPr>
          <p:nvPr/>
        </p:nvPicPr>
        <p:blipFill>
          <a:blip r:embed="rId2"/>
          <a:stretch>
            <a:fillRect/>
          </a:stretch>
        </p:blipFill>
        <p:spPr>
          <a:xfrm>
            <a:off x="952900" y="1066799"/>
            <a:ext cx="7233804" cy="5229256"/>
          </a:xfrm>
          <a:prstGeom prst="rect">
            <a:avLst/>
          </a:prstGeom>
        </p:spPr>
      </p:pic>
    </p:spTree>
    <p:extLst>
      <p:ext uri="{BB962C8B-B14F-4D97-AF65-F5344CB8AC3E}">
        <p14:creationId xmlns:p14="http://schemas.microsoft.com/office/powerpoint/2010/main" val="2239387479"/>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p:cNvPicPr>
            <a:picLocks noChangeAspect="1"/>
          </p:cNvPicPr>
          <p:nvPr/>
        </p:nvPicPr>
        <p:blipFill>
          <a:blip r:embed="rId2"/>
          <a:stretch>
            <a:fillRect/>
          </a:stretch>
        </p:blipFill>
        <p:spPr>
          <a:xfrm>
            <a:off x="167032" y="973859"/>
            <a:ext cx="8896581" cy="1949450"/>
          </a:xfrm>
          <a:prstGeom prst="rect">
            <a:avLst/>
          </a:prstGeom>
        </p:spPr>
      </p:pic>
      <p:pic>
        <p:nvPicPr>
          <p:cNvPr id="5" name="Picture 4"/>
          <p:cNvPicPr>
            <a:picLocks noChangeAspect="1"/>
          </p:cNvPicPr>
          <p:nvPr/>
        </p:nvPicPr>
        <p:blipFill>
          <a:blip r:embed="rId3"/>
          <a:stretch>
            <a:fillRect/>
          </a:stretch>
        </p:blipFill>
        <p:spPr>
          <a:xfrm>
            <a:off x="869207" y="3579667"/>
            <a:ext cx="7492230" cy="2447059"/>
          </a:xfrm>
          <a:prstGeom prst="rect">
            <a:avLst/>
          </a:prstGeom>
        </p:spPr>
      </p:pic>
    </p:spTree>
    <p:extLst>
      <p:ext uri="{BB962C8B-B14F-4D97-AF65-F5344CB8AC3E}">
        <p14:creationId xmlns:p14="http://schemas.microsoft.com/office/powerpoint/2010/main" val="1736818230"/>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Temperature Effects</a:t>
            </a:r>
          </a:p>
        </p:txBody>
      </p:sp>
      <p:pic>
        <p:nvPicPr>
          <p:cNvPr id="4" name="Picture 3"/>
          <p:cNvPicPr>
            <a:picLocks noChangeAspect="1"/>
          </p:cNvPicPr>
          <p:nvPr/>
        </p:nvPicPr>
        <p:blipFill>
          <a:blip r:embed="rId2"/>
          <a:stretch>
            <a:fillRect/>
          </a:stretch>
        </p:blipFill>
        <p:spPr>
          <a:xfrm>
            <a:off x="225575" y="813916"/>
            <a:ext cx="8688453" cy="5642302"/>
          </a:xfrm>
          <a:prstGeom prst="rect">
            <a:avLst/>
          </a:prstGeom>
        </p:spPr>
      </p:pic>
    </p:spTree>
    <p:extLst>
      <p:ext uri="{BB962C8B-B14F-4D97-AF65-F5344CB8AC3E}">
        <p14:creationId xmlns:p14="http://schemas.microsoft.com/office/powerpoint/2010/main" val="2067681473"/>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Evaluating a DRAM Latency PUF</a:t>
            </a:r>
          </a:p>
        </p:txBody>
      </p:sp>
      <p:pic>
        <p:nvPicPr>
          <p:cNvPr id="4" name="Picture 3"/>
          <p:cNvPicPr>
            <a:picLocks noChangeAspect="1"/>
          </p:cNvPicPr>
          <p:nvPr/>
        </p:nvPicPr>
        <p:blipFill>
          <a:blip r:embed="rId2"/>
          <a:stretch>
            <a:fillRect/>
          </a:stretch>
        </p:blipFill>
        <p:spPr>
          <a:xfrm>
            <a:off x="490504" y="813916"/>
            <a:ext cx="8158596" cy="5439064"/>
          </a:xfrm>
          <a:prstGeom prst="rect">
            <a:avLst/>
          </a:prstGeom>
        </p:spPr>
      </p:pic>
    </p:spTree>
    <p:extLst>
      <p:ext uri="{BB962C8B-B14F-4D97-AF65-F5344CB8AC3E}">
        <p14:creationId xmlns:p14="http://schemas.microsoft.com/office/powerpoint/2010/main" val="2955311176"/>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p:cNvPicPr>
            <a:picLocks noChangeAspect="1"/>
          </p:cNvPicPr>
          <p:nvPr/>
        </p:nvPicPr>
        <p:blipFill>
          <a:blip r:embed="rId2"/>
          <a:stretch>
            <a:fillRect/>
          </a:stretch>
        </p:blipFill>
        <p:spPr>
          <a:xfrm>
            <a:off x="322144" y="1450686"/>
            <a:ext cx="8495315" cy="3024332"/>
          </a:xfrm>
          <a:prstGeom prst="rect">
            <a:avLst/>
          </a:prstGeom>
        </p:spPr>
      </p:pic>
    </p:spTree>
    <p:extLst>
      <p:ext uri="{BB962C8B-B14F-4D97-AF65-F5344CB8AC3E}">
        <p14:creationId xmlns:p14="http://schemas.microsoft.com/office/powerpoint/2010/main" val="2166291489"/>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p:cNvPicPr>
            <a:picLocks noChangeAspect="1"/>
          </p:cNvPicPr>
          <p:nvPr/>
        </p:nvPicPr>
        <p:blipFill>
          <a:blip r:embed="rId2"/>
          <a:stretch>
            <a:fillRect/>
          </a:stretch>
        </p:blipFill>
        <p:spPr>
          <a:xfrm>
            <a:off x="75991" y="1861127"/>
            <a:ext cx="9234055" cy="2433782"/>
          </a:xfrm>
          <a:prstGeom prst="rect">
            <a:avLst/>
          </a:prstGeom>
        </p:spPr>
      </p:pic>
    </p:spTree>
    <p:extLst>
      <p:ext uri="{BB962C8B-B14F-4D97-AF65-F5344CB8AC3E}">
        <p14:creationId xmlns:p14="http://schemas.microsoft.com/office/powerpoint/2010/main" val="1826575971"/>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DRAM Characterization</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748844952"/>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p:cNvSpPr txBox="1">
            <a:spLocks/>
          </p:cNvSpPr>
          <p:nvPr/>
        </p:nvSpPr>
        <p:spPr>
          <a:xfrm>
            <a:off x="152400" y="66419"/>
            <a:ext cx="8839200" cy="761999"/>
          </a:xfrm>
          <a:prstGeom prst="rect">
            <a:avLst/>
          </a:prstGeom>
        </p:spPr>
        <p:txBody>
          <a:bodyPr vert="horz" lIns="91440" tIns="45720" rIns="91440" bIns="4572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Cambria" panose="02040503050406030204" pitchFamily="18" charset="0"/>
                <a:ea typeface="+mj-ea"/>
                <a:cs typeface="+mj-cs"/>
              </a:rPr>
              <a:t>Sources of Retention Time Variation</a:t>
            </a:r>
          </a:p>
        </p:txBody>
      </p:sp>
      <p:sp>
        <p:nvSpPr>
          <p:cNvPr id="5" name="Content Placeholder 4"/>
          <p:cNvSpPr>
            <a:spLocks noGrp="1"/>
          </p:cNvSpPr>
          <p:nvPr>
            <p:ph idx="1"/>
          </p:nvPr>
        </p:nvSpPr>
        <p:spPr>
          <a:xfrm>
            <a:off x="75991" y="1133971"/>
            <a:ext cx="8987622" cy="4905586"/>
          </a:xfrm>
        </p:spPr>
        <p:txBody>
          <a:bodyPr/>
          <a:lstStyle/>
          <a:p>
            <a:r>
              <a:rPr lang="en-US" b="1" dirty="0"/>
              <a:t>Process/voltage/temperature</a:t>
            </a:r>
            <a:endParaRPr lang="en-US" dirty="0"/>
          </a:p>
          <a:p>
            <a:pPr marL="457200" lvl="1" indent="0">
              <a:buNone/>
            </a:pPr>
            <a:endParaRPr lang="en-US" dirty="0"/>
          </a:p>
          <a:p>
            <a:r>
              <a:rPr lang="en-US" b="1" dirty="0"/>
              <a:t>Data pattern dependence (DPD)</a:t>
            </a:r>
          </a:p>
          <a:p>
            <a:pPr lvl="1"/>
            <a:r>
              <a:rPr lang="en-US" dirty="0"/>
              <a:t>Retention times </a:t>
            </a:r>
            <a:r>
              <a:rPr lang="en-US" b="1" dirty="0">
                <a:solidFill>
                  <a:srgbClr val="FF0000"/>
                </a:solidFill>
              </a:rPr>
              <a:t>change with data </a:t>
            </a:r>
            <a:r>
              <a:rPr lang="en-US" dirty="0"/>
              <a:t>in cells/neighbors</a:t>
            </a:r>
          </a:p>
          <a:p>
            <a:pPr lvl="1"/>
            <a:r>
              <a:rPr lang="en-US" dirty="0"/>
              <a:t>e.g., all 1’s vs. all 0’s</a:t>
            </a:r>
          </a:p>
          <a:p>
            <a:pPr lvl="1"/>
            <a:endParaRPr lang="en-US" dirty="0"/>
          </a:p>
          <a:p>
            <a:r>
              <a:rPr lang="en-US" b="1" dirty="0"/>
              <a:t>Variable retention time (VRT)</a:t>
            </a:r>
          </a:p>
          <a:p>
            <a:pPr lvl="1"/>
            <a:r>
              <a:rPr lang="en-US" dirty="0"/>
              <a:t>Retention time changes </a:t>
            </a:r>
            <a:r>
              <a:rPr lang="en-US" b="1" dirty="0">
                <a:solidFill>
                  <a:srgbClr val="FF0000"/>
                </a:solidFill>
              </a:rPr>
              <a:t>randomly (unpredictably)</a:t>
            </a:r>
          </a:p>
          <a:p>
            <a:pPr lvl="1"/>
            <a:r>
              <a:rPr lang="en-US" dirty="0"/>
              <a:t>Due to a combination of various circuit effects</a:t>
            </a:r>
          </a:p>
        </p:txBody>
      </p:sp>
    </p:spTree>
    <p:extLst>
      <p:ext uri="{BB962C8B-B14F-4D97-AF65-F5344CB8AC3E}">
        <p14:creationId xmlns:p14="http://schemas.microsoft.com/office/powerpoint/2010/main" val="1596161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152399" y="4803710"/>
            <a:ext cx="8987622" cy="1538660"/>
          </a:xfrm>
        </p:spPr>
        <p:txBody>
          <a:bodyPr/>
          <a:lstStyle/>
          <a:p>
            <a:r>
              <a:rPr lang="en-US" sz="3200" dirty="0"/>
              <a:t>New failing cells continue to appear over time</a:t>
            </a:r>
          </a:p>
          <a:p>
            <a:pPr lvl="1"/>
            <a:r>
              <a:rPr lang="en-US" dirty="0"/>
              <a:t>Attributed to </a:t>
            </a:r>
            <a:r>
              <a:rPr lang="en-US" b="1" dirty="0"/>
              <a:t>variable retention time (VRT)</a:t>
            </a:r>
          </a:p>
          <a:p>
            <a:r>
              <a:rPr lang="en-US" sz="3200" dirty="0"/>
              <a:t>The set of failing cells changes over time</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9356" y="672619"/>
            <a:ext cx="7837560" cy="3800294"/>
          </a:xfrm>
          <a:prstGeom prst="rect">
            <a:avLst/>
          </a:prstGeom>
        </p:spPr>
      </p:pic>
      <p:sp>
        <p:nvSpPr>
          <p:cNvPr id="6" name="Content Placeholder 2"/>
          <p:cNvSpPr txBox="1">
            <a:spLocks/>
          </p:cNvSpPr>
          <p:nvPr/>
        </p:nvSpPr>
        <p:spPr>
          <a:xfrm>
            <a:off x="893705" y="983160"/>
            <a:ext cx="7437335" cy="63458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Representative chip from Vendor B, 2048ms, 45°C</a:t>
            </a:r>
          </a:p>
        </p:txBody>
      </p:sp>
      <p:sp>
        <p:nvSpPr>
          <p:cNvPr id="9" name="Rectangle 8"/>
          <p:cNvSpPr/>
          <p:nvPr/>
        </p:nvSpPr>
        <p:spPr>
          <a:xfrm rot="16200000">
            <a:off x="-857969" y="2136745"/>
            <a:ext cx="3144934" cy="69604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New Failing Cells</a:t>
            </a:r>
          </a:p>
        </p:txBody>
      </p:sp>
      <p:sp>
        <p:nvSpPr>
          <p:cNvPr id="10" name="Rectangle 9"/>
          <p:cNvSpPr/>
          <p:nvPr/>
        </p:nvSpPr>
        <p:spPr>
          <a:xfrm>
            <a:off x="3515429" y="4059695"/>
            <a:ext cx="2831314" cy="69604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Time (days)</a:t>
            </a:r>
          </a:p>
        </p:txBody>
      </p:sp>
      <p:sp>
        <p:nvSpPr>
          <p:cNvPr id="5" name="TextBox 4"/>
          <p:cNvSpPr txBox="1"/>
          <p:nvPr/>
        </p:nvSpPr>
        <p:spPr>
          <a:xfrm>
            <a:off x="152399" y="2424361"/>
            <a:ext cx="8682366" cy="2123658"/>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5B9BD5"/>
                </a:solidFill>
                <a:effectLst/>
                <a:uLnTx/>
                <a:uFillTx/>
                <a:latin typeface="Calibri" panose="020F0502020204030204"/>
                <a:ea typeface="+mn-ea"/>
                <a:cs typeface="+mn-cs"/>
              </a:rPr>
              <a:t>Error correction codes (ECC)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libri" panose="020F0502020204030204"/>
                <a:ea typeface="+mn-ea"/>
                <a:cs typeface="+mn-cs"/>
              </a:rPr>
              <a:t>and</a:t>
            </a:r>
            <a:r>
              <a:rPr kumimoji="0" lang="en-US" sz="4400" b="1" i="0" u="none" strike="noStrike" kern="1200" cap="none" spc="0" normalizeH="0" baseline="0" noProof="0" dirty="0">
                <a:ln>
                  <a:noFill/>
                </a:ln>
                <a:solidFill>
                  <a:srgbClr val="FF0000"/>
                </a:solidFill>
                <a:effectLst/>
                <a:uLnTx/>
                <a:uFillTx/>
                <a:latin typeface="Calibri" panose="020F0502020204030204"/>
                <a:ea typeface="+mn-ea"/>
                <a:cs typeface="+mn-cs"/>
              </a:rPr>
              <a:t> </a:t>
            </a:r>
            <a:r>
              <a:rPr kumimoji="0" lang="en-US" sz="4400" b="1" i="0" u="none" strike="noStrike" kern="1200" cap="none" spc="0" normalizeH="0" baseline="0" noProof="0" dirty="0">
                <a:ln>
                  <a:noFill/>
                </a:ln>
                <a:solidFill>
                  <a:srgbClr val="5B9BD5"/>
                </a:solidFill>
                <a:effectLst/>
                <a:uLnTx/>
                <a:uFillTx/>
                <a:latin typeface="Calibri" panose="020F0502020204030204"/>
                <a:ea typeface="+mn-ea"/>
                <a:cs typeface="+mn-cs"/>
              </a:rPr>
              <a:t>online profiling </a:t>
            </a:r>
            <a:r>
              <a:rPr kumimoji="0" lang="en-US" sz="4400" b="1" i="0" u="none" strike="noStrike" kern="1200" cap="none" spc="0" normalizeH="0" baseline="0" noProof="0" dirty="0">
                <a:ln>
                  <a:noFill/>
                </a:ln>
                <a:solidFill>
                  <a:prstClr val="black"/>
                </a:solidFill>
                <a:effectLst/>
                <a:uLnTx/>
                <a:uFillTx/>
                <a:latin typeface="Calibri" panose="020F0502020204030204"/>
                <a:ea typeface="+mn-ea"/>
                <a:cs typeface="+mn-cs"/>
              </a:rPr>
              <a:t>are </a:t>
            </a:r>
            <a:r>
              <a:rPr kumimoji="0" lang="en-US" sz="4400" b="1" i="1" u="none" strike="noStrike" kern="1200" cap="none" spc="0" normalizeH="0" baseline="0" noProof="0" dirty="0">
                <a:ln>
                  <a:noFill/>
                </a:ln>
                <a:solidFill>
                  <a:prstClr val="black"/>
                </a:solidFill>
                <a:effectLst/>
                <a:uLnTx/>
                <a:uFillTx/>
                <a:latin typeface="Calibri" panose="020F0502020204030204"/>
                <a:ea typeface="+mn-ea"/>
                <a:cs typeface="+mn-cs"/>
              </a:rPr>
              <a:t>necessary</a:t>
            </a:r>
            <a:r>
              <a:rPr kumimoji="0" lang="en-US" sz="4400" b="1"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libri" panose="020F0502020204030204"/>
                <a:ea typeface="+mn-ea"/>
                <a:cs typeface="+mn-cs"/>
              </a:rPr>
              <a:t>to manage new failing cells</a:t>
            </a:r>
          </a:p>
        </p:txBody>
      </p:sp>
      <p:sp>
        <p:nvSpPr>
          <p:cNvPr id="22" name="Title 1"/>
          <p:cNvSpPr txBox="1">
            <a:spLocks/>
          </p:cNvSpPr>
          <p:nvPr/>
        </p:nvSpPr>
        <p:spPr>
          <a:xfrm>
            <a:off x="152400" y="66419"/>
            <a:ext cx="8839200" cy="76199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Cambria" panose="02040503050406030204" pitchFamily="18" charset="0"/>
                <a:ea typeface="+mj-ea"/>
                <a:cs typeface="+mj-cs"/>
              </a:rPr>
              <a:t>Long-term Continuous Profiling</a:t>
            </a:r>
          </a:p>
        </p:txBody>
      </p:sp>
    </p:spTree>
    <p:extLst>
      <p:ext uri="{BB962C8B-B14F-4D97-AF65-F5344CB8AC3E}">
        <p14:creationId xmlns:p14="http://schemas.microsoft.com/office/powerpoint/2010/main" val="974770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animBg="1"/>
    </p:bldLst>
  </p:timing>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hart 7"/>
          <p:cNvGraphicFramePr/>
          <p:nvPr>
            <p:extLst/>
          </p:nvPr>
        </p:nvGraphicFramePr>
        <p:xfrm>
          <a:off x="152400" y="1027612"/>
          <a:ext cx="8839200" cy="5347788"/>
        </p:xfrm>
        <a:graphic>
          <a:graphicData uri="http://schemas.openxmlformats.org/drawingml/2006/chart">
            <c:chart xmlns:c="http://schemas.openxmlformats.org/drawingml/2006/chart" xmlns:r="http://schemas.openxmlformats.org/officeDocument/2006/relationships" r:id="rId3"/>
          </a:graphicData>
        </a:graphic>
      </p:graphicFrame>
      <p:sp>
        <p:nvSpPr>
          <p:cNvPr id="15" name="TextBox 14"/>
          <p:cNvSpPr txBox="1"/>
          <p:nvPr/>
        </p:nvSpPr>
        <p:spPr>
          <a:xfrm>
            <a:off x="1450704" y="1570970"/>
            <a:ext cx="3628342"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70AD47"/>
                </a:solidFill>
                <a:effectLst/>
                <a:uLnTx/>
                <a:uFillTx/>
                <a:latin typeface="Cambria" panose="02040503050406030204" pitchFamily="18" charset="0"/>
                <a:ea typeface="+mn-ea"/>
                <a:cs typeface="+mn-cs"/>
              </a:rPr>
              <a:t>idealized cell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70AD47"/>
                </a:solidFill>
                <a:effectLst/>
                <a:uLnTx/>
                <a:uFillTx/>
                <a:latin typeface="Cambria" panose="02040503050406030204" pitchFamily="18" charset="0"/>
                <a:ea typeface="+mn-ea"/>
                <a:cs typeface="+mn-cs"/>
              </a:rPr>
              <a:t>(retention time = 3s)</a:t>
            </a:r>
          </a:p>
        </p:txBody>
      </p:sp>
      <p:cxnSp>
        <p:nvCxnSpPr>
          <p:cNvPr id="18" name="Elbow Connector 17"/>
          <p:cNvCxnSpPr/>
          <p:nvPr/>
        </p:nvCxnSpPr>
        <p:spPr>
          <a:xfrm flipV="1">
            <a:off x="1659467" y="1129290"/>
            <a:ext cx="7032977" cy="4087647"/>
          </a:xfrm>
          <a:prstGeom prst="bentConnector3">
            <a:avLst/>
          </a:prstGeom>
          <a:ln w="76200">
            <a:solidFill>
              <a:schemeClr val="accent6"/>
            </a:solidFill>
            <a:prstDash val="sysDash"/>
          </a:ln>
        </p:spPr>
        <p:style>
          <a:lnRef idx="1">
            <a:schemeClr val="accent1"/>
          </a:lnRef>
          <a:fillRef idx="0">
            <a:schemeClr val="accent1"/>
          </a:fillRef>
          <a:effectRef idx="0">
            <a:schemeClr val="accent1"/>
          </a:effectRef>
          <a:fontRef idx="minor">
            <a:schemeClr val="tx1"/>
          </a:fontRef>
        </p:style>
      </p:cxnSp>
      <p:sp>
        <p:nvSpPr>
          <p:cNvPr id="25" name="Freeform 24"/>
          <p:cNvSpPr/>
          <p:nvPr/>
        </p:nvSpPr>
        <p:spPr>
          <a:xfrm>
            <a:off x="1659467" y="1129290"/>
            <a:ext cx="7032977" cy="4087646"/>
          </a:xfrm>
          <a:custGeom>
            <a:avLst/>
            <a:gdLst>
              <a:gd name="connsiteX0" fmla="*/ 0 w 1371600"/>
              <a:gd name="connsiteY0" fmla="*/ 1682012 h 1682012"/>
              <a:gd name="connsiteX1" fmla="*/ 457200 w 1371600"/>
              <a:gd name="connsiteY1" fmla="*/ 169 h 1682012"/>
              <a:gd name="connsiteX2" fmla="*/ 1371600 w 1371600"/>
              <a:gd name="connsiteY2" fmla="*/ 1600369 h 1682012"/>
              <a:gd name="connsiteX0" fmla="*/ 0 w 2342218"/>
              <a:gd name="connsiteY0" fmla="*/ 997012 h 997012"/>
              <a:gd name="connsiteX1" fmla="*/ 2318657 w 2342218"/>
              <a:gd name="connsiteY1" fmla="*/ 969 h 997012"/>
              <a:gd name="connsiteX2" fmla="*/ 1371600 w 2342218"/>
              <a:gd name="connsiteY2" fmla="*/ 915369 h 997012"/>
              <a:gd name="connsiteX0" fmla="*/ 0 w 5943600"/>
              <a:gd name="connsiteY0" fmla="*/ 3189165 h 3189165"/>
              <a:gd name="connsiteX1" fmla="*/ 2318657 w 5943600"/>
              <a:gd name="connsiteY1" fmla="*/ 2193122 h 3189165"/>
              <a:gd name="connsiteX2" fmla="*/ 5943600 w 5943600"/>
              <a:gd name="connsiteY2" fmla="*/ 168379 h 3189165"/>
              <a:gd name="connsiteX0" fmla="*/ 0 w 7315200"/>
              <a:gd name="connsiteY0" fmla="*/ 4227654 h 4227654"/>
              <a:gd name="connsiteX1" fmla="*/ 3690257 w 7315200"/>
              <a:gd name="connsiteY1" fmla="*/ 2202911 h 4227654"/>
              <a:gd name="connsiteX2" fmla="*/ 7315200 w 7315200"/>
              <a:gd name="connsiteY2" fmla="*/ 178168 h 4227654"/>
              <a:gd name="connsiteX0" fmla="*/ 0 w 7315200"/>
              <a:gd name="connsiteY0" fmla="*/ 4227654 h 4227654"/>
              <a:gd name="connsiteX1" fmla="*/ 3690257 w 7315200"/>
              <a:gd name="connsiteY1" fmla="*/ 2202911 h 4227654"/>
              <a:gd name="connsiteX2" fmla="*/ 7315200 w 7315200"/>
              <a:gd name="connsiteY2" fmla="*/ 178168 h 4227654"/>
              <a:gd name="connsiteX0" fmla="*/ 0 w 7315200"/>
              <a:gd name="connsiteY0" fmla="*/ 4271237 h 4271237"/>
              <a:gd name="connsiteX1" fmla="*/ 3690257 w 7315200"/>
              <a:gd name="connsiteY1" fmla="*/ 2246494 h 4271237"/>
              <a:gd name="connsiteX2" fmla="*/ 7315200 w 7315200"/>
              <a:gd name="connsiteY2" fmla="*/ 221751 h 4271237"/>
              <a:gd name="connsiteX0" fmla="*/ 0 w 7315200"/>
              <a:gd name="connsiteY0" fmla="*/ 4050389 h 4050389"/>
              <a:gd name="connsiteX1" fmla="*/ 3690257 w 7315200"/>
              <a:gd name="connsiteY1" fmla="*/ 2025646 h 4050389"/>
              <a:gd name="connsiteX2" fmla="*/ 7315200 w 7315200"/>
              <a:gd name="connsiteY2" fmla="*/ 903 h 4050389"/>
              <a:gd name="connsiteX0" fmla="*/ 0 w 7315200"/>
              <a:gd name="connsiteY0" fmla="*/ 4050389 h 4050389"/>
              <a:gd name="connsiteX1" fmla="*/ 3690257 w 7315200"/>
              <a:gd name="connsiteY1" fmla="*/ 2025646 h 4050389"/>
              <a:gd name="connsiteX2" fmla="*/ 7315200 w 7315200"/>
              <a:gd name="connsiteY2" fmla="*/ 903 h 4050389"/>
              <a:gd name="connsiteX0" fmla="*/ 0 w 7315200"/>
              <a:gd name="connsiteY0" fmla="*/ 4049868 h 4049868"/>
              <a:gd name="connsiteX1" fmla="*/ 3690257 w 7315200"/>
              <a:gd name="connsiteY1" fmla="*/ 2025125 h 4049868"/>
              <a:gd name="connsiteX2" fmla="*/ 7315200 w 7315200"/>
              <a:gd name="connsiteY2" fmla="*/ 382 h 4049868"/>
              <a:gd name="connsiteX0" fmla="*/ 0 w 7315200"/>
              <a:gd name="connsiteY0" fmla="*/ 4049868 h 4049868"/>
              <a:gd name="connsiteX1" fmla="*/ 3690257 w 7315200"/>
              <a:gd name="connsiteY1" fmla="*/ 2025125 h 4049868"/>
              <a:gd name="connsiteX2" fmla="*/ 7315200 w 7315200"/>
              <a:gd name="connsiteY2" fmla="*/ 382 h 4049868"/>
              <a:gd name="connsiteX0" fmla="*/ 0 w 7315200"/>
              <a:gd name="connsiteY0" fmla="*/ 4050673 h 4050673"/>
              <a:gd name="connsiteX1" fmla="*/ 3690257 w 7315200"/>
              <a:gd name="connsiteY1" fmla="*/ 2025930 h 4050673"/>
              <a:gd name="connsiteX2" fmla="*/ 7315200 w 7315200"/>
              <a:gd name="connsiteY2" fmla="*/ 1187 h 4050673"/>
              <a:gd name="connsiteX0" fmla="*/ 0 w 6204857"/>
              <a:gd name="connsiteY0" fmla="*/ 4075569 h 4075569"/>
              <a:gd name="connsiteX1" fmla="*/ 3690257 w 6204857"/>
              <a:gd name="connsiteY1" fmla="*/ 2050826 h 4075569"/>
              <a:gd name="connsiteX2" fmla="*/ 6204857 w 6204857"/>
              <a:gd name="connsiteY2" fmla="*/ 1590 h 4075569"/>
              <a:gd name="connsiteX0" fmla="*/ 0 w 6388797"/>
              <a:gd name="connsiteY0" fmla="*/ 4228138 h 4228138"/>
              <a:gd name="connsiteX1" fmla="*/ 3690257 w 6388797"/>
              <a:gd name="connsiteY1" fmla="*/ 2203395 h 4228138"/>
              <a:gd name="connsiteX2" fmla="*/ 6204857 w 6388797"/>
              <a:gd name="connsiteY2" fmla="*/ 154159 h 4228138"/>
              <a:gd name="connsiteX3" fmla="*/ 6196694 w 6388797"/>
              <a:gd name="connsiteY3" fmla="*/ 145997 h 4228138"/>
              <a:gd name="connsiteX0" fmla="*/ 0 w 7339697"/>
              <a:gd name="connsiteY0" fmla="*/ 4228138 h 4228138"/>
              <a:gd name="connsiteX1" fmla="*/ 3690257 w 7339697"/>
              <a:gd name="connsiteY1" fmla="*/ 2203395 h 4228138"/>
              <a:gd name="connsiteX2" fmla="*/ 6204857 w 7339697"/>
              <a:gd name="connsiteY2" fmla="*/ 154159 h 4228138"/>
              <a:gd name="connsiteX3" fmla="*/ 7339694 w 7339697"/>
              <a:gd name="connsiteY3" fmla="*/ 145997 h 4228138"/>
              <a:gd name="connsiteX0" fmla="*/ 0 w 7339699"/>
              <a:gd name="connsiteY0" fmla="*/ 4090480 h 4090480"/>
              <a:gd name="connsiteX1" fmla="*/ 3690257 w 7339699"/>
              <a:gd name="connsiteY1" fmla="*/ 2065737 h 4090480"/>
              <a:gd name="connsiteX2" fmla="*/ 6204857 w 7339699"/>
              <a:gd name="connsiteY2" fmla="*/ 16501 h 4090480"/>
              <a:gd name="connsiteX3" fmla="*/ 7339694 w 7339699"/>
              <a:gd name="connsiteY3" fmla="*/ 8339 h 4090480"/>
              <a:gd name="connsiteX0" fmla="*/ 0 w 7339694"/>
              <a:gd name="connsiteY0" fmla="*/ 4082141 h 4082141"/>
              <a:gd name="connsiteX1" fmla="*/ 3690257 w 7339694"/>
              <a:gd name="connsiteY1" fmla="*/ 2057398 h 4082141"/>
              <a:gd name="connsiteX2" fmla="*/ 6204857 w 7339694"/>
              <a:gd name="connsiteY2" fmla="*/ 8162 h 4082141"/>
              <a:gd name="connsiteX3" fmla="*/ 7339694 w 7339694"/>
              <a:gd name="connsiteY3" fmla="*/ 0 h 4082141"/>
              <a:gd name="connsiteX0" fmla="*/ 0 w 7339694"/>
              <a:gd name="connsiteY0" fmla="*/ 4082141 h 4082141"/>
              <a:gd name="connsiteX1" fmla="*/ 3690257 w 7339694"/>
              <a:gd name="connsiteY1" fmla="*/ 2057398 h 4082141"/>
              <a:gd name="connsiteX2" fmla="*/ 6204857 w 7339694"/>
              <a:gd name="connsiteY2" fmla="*/ 8162 h 4082141"/>
              <a:gd name="connsiteX3" fmla="*/ 7339694 w 7339694"/>
              <a:gd name="connsiteY3" fmla="*/ 0 h 4082141"/>
              <a:gd name="connsiteX0" fmla="*/ 0 w 7307037"/>
              <a:gd name="connsiteY0" fmla="*/ 4082141 h 4082141"/>
              <a:gd name="connsiteX1" fmla="*/ 3690257 w 7307037"/>
              <a:gd name="connsiteY1" fmla="*/ 2057398 h 4082141"/>
              <a:gd name="connsiteX2" fmla="*/ 6204857 w 7307037"/>
              <a:gd name="connsiteY2" fmla="*/ 8162 h 4082141"/>
              <a:gd name="connsiteX3" fmla="*/ 7307037 w 7307037"/>
              <a:gd name="connsiteY3" fmla="*/ 0 h 4082141"/>
              <a:gd name="connsiteX0" fmla="*/ 0 w 7364187"/>
              <a:gd name="connsiteY0" fmla="*/ 4106634 h 4106634"/>
              <a:gd name="connsiteX1" fmla="*/ 3690257 w 7364187"/>
              <a:gd name="connsiteY1" fmla="*/ 2081891 h 4106634"/>
              <a:gd name="connsiteX2" fmla="*/ 6204857 w 7364187"/>
              <a:gd name="connsiteY2" fmla="*/ 32655 h 4106634"/>
              <a:gd name="connsiteX3" fmla="*/ 7364187 w 7364187"/>
              <a:gd name="connsiteY3" fmla="*/ 0 h 4106634"/>
              <a:gd name="connsiteX0" fmla="*/ 0 w 7364187"/>
              <a:gd name="connsiteY0" fmla="*/ 4106634 h 4106634"/>
              <a:gd name="connsiteX1" fmla="*/ 3690257 w 7364187"/>
              <a:gd name="connsiteY1" fmla="*/ 2081891 h 4106634"/>
              <a:gd name="connsiteX2" fmla="*/ 6204857 w 7364187"/>
              <a:gd name="connsiteY2" fmla="*/ 7255 h 4106634"/>
              <a:gd name="connsiteX3" fmla="*/ 7364187 w 7364187"/>
              <a:gd name="connsiteY3" fmla="*/ 0 h 4106634"/>
              <a:gd name="connsiteX0" fmla="*/ 0 w 7364187"/>
              <a:gd name="connsiteY0" fmla="*/ 4106634 h 4106634"/>
              <a:gd name="connsiteX1" fmla="*/ 3690257 w 7364187"/>
              <a:gd name="connsiteY1" fmla="*/ 2081891 h 4106634"/>
              <a:gd name="connsiteX2" fmla="*/ 6204857 w 7364187"/>
              <a:gd name="connsiteY2" fmla="*/ 7255 h 4106634"/>
              <a:gd name="connsiteX3" fmla="*/ 7364187 w 7364187"/>
              <a:gd name="connsiteY3" fmla="*/ 0 h 4106634"/>
              <a:gd name="connsiteX0" fmla="*/ 0 w 7364187"/>
              <a:gd name="connsiteY0" fmla="*/ 4106634 h 4106634"/>
              <a:gd name="connsiteX1" fmla="*/ 3690257 w 7364187"/>
              <a:gd name="connsiteY1" fmla="*/ 2081891 h 4106634"/>
              <a:gd name="connsiteX2" fmla="*/ 6204857 w 7364187"/>
              <a:gd name="connsiteY2" fmla="*/ 7255 h 4106634"/>
              <a:gd name="connsiteX3" fmla="*/ 7364187 w 7364187"/>
              <a:gd name="connsiteY3" fmla="*/ 0 h 4106634"/>
              <a:gd name="connsiteX0" fmla="*/ 279004 w 7643191"/>
              <a:gd name="connsiteY0" fmla="*/ 4106634 h 4241925"/>
              <a:gd name="connsiteX1" fmla="*/ 271749 w 7643191"/>
              <a:gd name="connsiteY1" fmla="*/ 4087586 h 4241925"/>
              <a:gd name="connsiteX2" fmla="*/ 3969261 w 7643191"/>
              <a:gd name="connsiteY2" fmla="*/ 2081891 h 4241925"/>
              <a:gd name="connsiteX3" fmla="*/ 6483861 w 7643191"/>
              <a:gd name="connsiteY3" fmla="*/ 7255 h 4241925"/>
              <a:gd name="connsiteX4" fmla="*/ 7643191 w 7643191"/>
              <a:gd name="connsiteY4" fmla="*/ 0 h 4241925"/>
              <a:gd name="connsiteX0" fmla="*/ 3 w 7364190"/>
              <a:gd name="connsiteY0" fmla="*/ 4106634 h 4241925"/>
              <a:gd name="connsiteX1" fmla="*/ 1065898 w 7364190"/>
              <a:gd name="connsiteY1" fmla="*/ 4087586 h 4241925"/>
              <a:gd name="connsiteX2" fmla="*/ 3690260 w 7364190"/>
              <a:gd name="connsiteY2" fmla="*/ 2081891 h 4241925"/>
              <a:gd name="connsiteX3" fmla="*/ 6204860 w 7364190"/>
              <a:gd name="connsiteY3" fmla="*/ 7255 h 4241925"/>
              <a:gd name="connsiteX4" fmla="*/ 7364190 w 7364190"/>
              <a:gd name="connsiteY4" fmla="*/ 0 h 4241925"/>
              <a:gd name="connsiteX0" fmla="*/ 3 w 7364190"/>
              <a:gd name="connsiteY0" fmla="*/ 4106634 h 4241925"/>
              <a:gd name="connsiteX1" fmla="*/ 1065898 w 7364190"/>
              <a:gd name="connsiteY1" fmla="*/ 4087586 h 4241925"/>
              <a:gd name="connsiteX2" fmla="*/ 3690260 w 7364190"/>
              <a:gd name="connsiteY2" fmla="*/ 2081891 h 4241925"/>
              <a:gd name="connsiteX3" fmla="*/ 6204860 w 7364190"/>
              <a:gd name="connsiteY3" fmla="*/ 7255 h 4241925"/>
              <a:gd name="connsiteX4" fmla="*/ 7364190 w 7364190"/>
              <a:gd name="connsiteY4" fmla="*/ 0 h 4241925"/>
              <a:gd name="connsiteX0" fmla="*/ 6568 w 7370755"/>
              <a:gd name="connsiteY0" fmla="*/ 4106634 h 4106634"/>
              <a:gd name="connsiteX1" fmla="*/ 1072463 w 7370755"/>
              <a:gd name="connsiteY1" fmla="*/ 4087586 h 4106634"/>
              <a:gd name="connsiteX2" fmla="*/ 3696825 w 7370755"/>
              <a:gd name="connsiteY2" fmla="*/ 2081891 h 4106634"/>
              <a:gd name="connsiteX3" fmla="*/ 6211425 w 7370755"/>
              <a:gd name="connsiteY3" fmla="*/ 7255 h 4106634"/>
              <a:gd name="connsiteX4" fmla="*/ 7370755 w 7370755"/>
              <a:gd name="connsiteY4" fmla="*/ 0 h 4106634"/>
              <a:gd name="connsiteX0" fmla="*/ 5841 w 7377171"/>
              <a:gd name="connsiteY0" fmla="*/ 4082821 h 4097592"/>
              <a:gd name="connsiteX1" fmla="*/ 1078879 w 7377171"/>
              <a:gd name="connsiteY1" fmla="*/ 4087586 h 4097592"/>
              <a:gd name="connsiteX2" fmla="*/ 3703241 w 7377171"/>
              <a:gd name="connsiteY2" fmla="*/ 2081891 h 4097592"/>
              <a:gd name="connsiteX3" fmla="*/ 6217841 w 7377171"/>
              <a:gd name="connsiteY3" fmla="*/ 7255 h 4097592"/>
              <a:gd name="connsiteX4" fmla="*/ 7377171 w 7377171"/>
              <a:gd name="connsiteY4" fmla="*/ 0 h 4097592"/>
              <a:gd name="connsiteX0" fmla="*/ 5841 w 7377171"/>
              <a:gd name="connsiteY0" fmla="*/ 4082821 h 4097592"/>
              <a:gd name="connsiteX1" fmla="*/ 1078879 w 7377171"/>
              <a:gd name="connsiteY1" fmla="*/ 4087586 h 4097592"/>
              <a:gd name="connsiteX2" fmla="*/ 3703241 w 7377171"/>
              <a:gd name="connsiteY2" fmla="*/ 2081891 h 4097592"/>
              <a:gd name="connsiteX3" fmla="*/ 6217841 w 7377171"/>
              <a:gd name="connsiteY3" fmla="*/ 7255 h 4097592"/>
              <a:gd name="connsiteX4" fmla="*/ 7377171 w 7377171"/>
              <a:gd name="connsiteY4" fmla="*/ 0 h 4097592"/>
              <a:gd name="connsiteX0" fmla="*/ 7462 w 7378792"/>
              <a:gd name="connsiteY0" fmla="*/ 4082821 h 4087663"/>
              <a:gd name="connsiteX1" fmla="*/ 1080500 w 7378792"/>
              <a:gd name="connsiteY1" fmla="*/ 4087586 h 4087663"/>
              <a:gd name="connsiteX2" fmla="*/ 3704862 w 7378792"/>
              <a:gd name="connsiteY2" fmla="*/ 2081891 h 4087663"/>
              <a:gd name="connsiteX3" fmla="*/ 6219462 w 7378792"/>
              <a:gd name="connsiteY3" fmla="*/ 7255 h 4087663"/>
              <a:gd name="connsiteX4" fmla="*/ 7378792 w 7378792"/>
              <a:gd name="connsiteY4" fmla="*/ 0 h 4087663"/>
              <a:gd name="connsiteX0" fmla="*/ 7462 w 7378792"/>
              <a:gd name="connsiteY0" fmla="*/ 4082821 h 4087663"/>
              <a:gd name="connsiteX1" fmla="*/ 1080500 w 7378792"/>
              <a:gd name="connsiteY1" fmla="*/ 4087586 h 4087663"/>
              <a:gd name="connsiteX2" fmla="*/ 3704862 w 7378792"/>
              <a:gd name="connsiteY2" fmla="*/ 2081891 h 4087663"/>
              <a:gd name="connsiteX3" fmla="*/ 6219462 w 7378792"/>
              <a:gd name="connsiteY3" fmla="*/ 7255 h 4087663"/>
              <a:gd name="connsiteX4" fmla="*/ 7378792 w 7378792"/>
              <a:gd name="connsiteY4" fmla="*/ 0 h 4087663"/>
              <a:gd name="connsiteX0" fmla="*/ 7462 w 7378792"/>
              <a:gd name="connsiteY0" fmla="*/ 4082821 h 4087644"/>
              <a:gd name="connsiteX1" fmla="*/ 1080500 w 7378792"/>
              <a:gd name="connsiteY1" fmla="*/ 4087586 h 4087644"/>
              <a:gd name="connsiteX2" fmla="*/ 3704862 w 7378792"/>
              <a:gd name="connsiteY2" fmla="*/ 2081891 h 4087644"/>
              <a:gd name="connsiteX3" fmla="*/ 6219462 w 7378792"/>
              <a:gd name="connsiteY3" fmla="*/ 7255 h 4087644"/>
              <a:gd name="connsiteX4" fmla="*/ 7378792 w 7378792"/>
              <a:gd name="connsiteY4" fmla="*/ 0 h 4087644"/>
              <a:gd name="connsiteX0" fmla="*/ 7462 w 7378792"/>
              <a:gd name="connsiteY0" fmla="*/ 4082821 h 4087646"/>
              <a:gd name="connsiteX1" fmla="*/ 1080500 w 7378792"/>
              <a:gd name="connsiteY1" fmla="*/ 4087586 h 4087646"/>
              <a:gd name="connsiteX2" fmla="*/ 3704862 w 7378792"/>
              <a:gd name="connsiteY2" fmla="*/ 2081891 h 4087646"/>
              <a:gd name="connsiteX3" fmla="*/ 6219462 w 7378792"/>
              <a:gd name="connsiteY3" fmla="*/ 7255 h 4087646"/>
              <a:gd name="connsiteX4" fmla="*/ 7378792 w 7378792"/>
              <a:gd name="connsiteY4" fmla="*/ 0 h 4087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78792" h="4087646">
                <a:moveTo>
                  <a:pt x="7462" y="4082821"/>
                </a:moveTo>
                <a:cubicBezTo>
                  <a:pt x="6253" y="4079646"/>
                  <a:pt x="-154462" y="4080555"/>
                  <a:pt x="1080500" y="4087586"/>
                </a:cubicBezTo>
                <a:cubicBezTo>
                  <a:pt x="3123023" y="4099379"/>
                  <a:pt x="3541788" y="2396186"/>
                  <a:pt x="3704862" y="2081891"/>
                </a:cubicBezTo>
                <a:cubicBezTo>
                  <a:pt x="3867936" y="1767596"/>
                  <a:pt x="4482737" y="5440"/>
                  <a:pt x="6219462" y="7255"/>
                </a:cubicBezTo>
                <a:cubicBezTo>
                  <a:pt x="7531191" y="-4991"/>
                  <a:pt x="6453506" y="2721"/>
                  <a:pt x="7378792" y="0"/>
                </a:cubicBezTo>
              </a:path>
            </a:pathLst>
          </a:custGeom>
          <a:no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TextBox 25"/>
          <p:cNvSpPr txBox="1"/>
          <p:nvPr/>
        </p:nvSpPr>
        <p:spPr>
          <a:xfrm>
            <a:off x="5895119" y="1999676"/>
            <a:ext cx="3313340" cy="95410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5B9BD5"/>
                </a:solidFill>
                <a:effectLst/>
                <a:uLnTx/>
                <a:uFillTx/>
                <a:latin typeface="Cambria" panose="02040503050406030204" pitchFamily="18" charset="0"/>
                <a:ea typeface="+mn-ea"/>
                <a:cs typeface="+mn-cs"/>
              </a:rPr>
              <a:t>actual cell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5B9BD5"/>
                </a:solidFill>
                <a:effectLst/>
                <a:uLnTx/>
                <a:uFillTx/>
                <a:latin typeface="Cambria" panose="02040503050406030204" pitchFamily="18" charset="0"/>
                <a:ea typeface="+mn-ea"/>
                <a:cs typeface="+mn-cs"/>
              </a:rPr>
              <a:t>N(</a:t>
            </a:r>
            <a:r>
              <a:rPr kumimoji="0" lang="el-GR" sz="2800" b="0" i="0" u="none" strike="noStrike" kern="1200" cap="none" spc="0" normalizeH="0" baseline="0" noProof="0" dirty="0">
                <a:ln>
                  <a:noFill/>
                </a:ln>
                <a:solidFill>
                  <a:srgbClr val="5B9BD5"/>
                </a:solidFill>
                <a:effectLst/>
                <a:uLnTx/>
                <a:uFillTx/>
                <a:latin typeface="Cambria" panose="02040503050406030204" pitchFamily="18" charset="0"/>
                <a:ea typeface="+mn-ea"/>
                <a:cs typeface="+mn-cs"/>
              </a:rPr>
              <a:t>μ</a:t>
            </a:r>
            <a:r>
              <a:rPr kumimoji="0" lang="en-US" sz="2800" b="0" i="0" u="none" strike="noStrike" kern="1200" cap="none" spc="0" normalizeH="0" baseline="0" noProof="0" dirty="0">
                <a:ln>
                  <a:noFill/>
                </a:ln>
                <a:solidFill>
                  <a:srgbClr val="5B9BD5"/>
                </a:solidFill>
                <a:effectLst/>
                <a:uLnTx/>
                <a:uFillTx/>
                <a:latin typeface="Cambria" panose="02040503050406030204" pitchFamily="18" charset="0"/>
                <a:ea typeface="+mn-ea"/>
                <a:cs typeface="+mn-cs"/>
              </a:rPr>
              <a:t>, </a:t>
            </a:r>
            <a:r>
              <a:rPr kumimoji="0" lang="el-GR" sz="2800" b="0" i="0" u="none" strike="noStrike" kern="1200" cap="none" spc="0" normalizeH="0" baseline="0" noProof="0" dirty="0">
                <a:ln>
                  <a:noFill/>
                </a:ln>
                <a:solidFill>
                  <a:srgbClr val="5B9BD5"/>
                </a:solidFill>
                <a:effectLst/>
                <a:uLnTx/>
                <a:uFillTx/>
                <a:latin typeface="Cambria" panose="02040503050406030204" pitchFamily="18" charset="0"/>
                <a:ea typeface="+mn-ea"/>
                <a:cs typeface="+mn-cs"/>
              </a:rPr>
              <a:t>σ</a:t>
            </a:r>
            <a:r>
              <a:rPr kumimoji="0" lang="en-US" sz="2800" b="0" i="0" u="none" strike="noStrike" kern="1200" cap="none" spc="0" normalizeH="0" baseline="0" noProof="0" dirty="0">
                <a:ln>
                  <a:noFill/>
                </a:ln>
                <a:solidFill>
                  <a:srgbClr val="5B9BD5"/>
                </a:solidFill>
                <a:effectLst/>
                <a:uLnTx/>
                <a:uFillTx/>
                <a:latin typeface="Cambria" panose="02040503050406030204" pitchFamily="18" charset="0"/>
                <a:ea typeface="+mn-ea"/>
                <a:cs typeface="+mn-cs"/>
              </a:rPr>
              <a:t>)  |  </a:t>
            </a:r>
            <a:r>
              <a:rPr kumimoji="0" lang="el-GR" sz="2800" b="0" i="0" u="none" strike="noStrike" kern="1200" cap="none" spc="0" normalizeH="0" baseline="0" noProof="0" dirty="0">
                <a:ln>
                  <a:noFill/>
                </a:ln>
                <a:solidFill>
                  <a:srgbClr val="5B9BD5"/>
                </a:solidFill>
                <a:effectLst/>
                <a:uLnTx/>
                <a:uFillTx/>
                <a:latin typeface="Cambria" panose="02040503050406030204" pitchFamily="18" charset="0"/>
                <a:ea typeface="+mn-ea"/>
                <a:cs typeface="+mn-cs"/>
              </a:rPr>
              <a:t>μ</a:t>
            </a:r>
            <a:r>
              <a:rPr kumimoji="0" lang="en-US" sz="2800" b="0" i="0" u="none" strike="noStrike" kern="1200" cap="none" spc="0" normalizeH="0" baseline="0" noProof="0" dirty="0">
                <a:ln>
                  <a:noFill/>
                </a:ln>
                <a:solidFill>
                  <a:srgbClr val="5B9BD5"/>
                </a:solidFill>
                <a:effectLst/>
                <a:uLnTx/>
                <a:uFillTx/>
                <a:latin typeface="Cambria" panose="02040503050406030204" pitchFamily="18" charset="0"/>
                <a:ea typeface="+mn-ea"/>
                <a:cs typeface="+mn-cs"/>
              </a:rPr>
              <a:t> = 3s</a:t>
            </a:r>
          </a:p>
        </p:txBody>
      </p:sp>
      <p:cxnSp>
        <p:nvCxnSpPr>
          <p:cNvPr id="28" name="Straight Arrow Connector 27"/>
          <p:cNvCxnSpPr/>
          <p:nvPr/>
        </p:nvCxnSpPr>
        <p:spPr>
          <a:xfrm flipV="1">
            <a:off x="4459112" y="1735938"/>
            <a:ext cx="504935" cy="222180"/>
          </a:xfrm>
          <a:prstGeom prst="straightConnector1">
            <a:avLst/>
          </a:prstGeom>
          <a:ln w="57150">
            <a:tailEnd type="triangle"/>
          </a:ln>
        </p:spPr>
        <p:style>
          <a:lnRef idx="1">
            <a:schemeClr val="accent6"/>
          </a:lnRef>
          <a:fillRef idx="0">
            <a:schemeClr val="accent6"/>
          </a:fillRef>
          <a:effectRef idx="0">
            <a:schemeClr val="accent6"/>
          </a:effectRef>
          <a:fontRef idx="minor">
            <a:schemeClr val="tx1"/>
          </a:fontRef>
        </p:style>
      </p:cxnSp>
      <p:cxnSp>
        <p:nvCxnSpPr>
          <p:cNvPr id="29" name="Straight Arrow Connector 28"/>
          <p:cNvCxnSpPr/>
          <p:nvPr/>
        </p:nvCxnSpPr>
        <p:spPr>
          <a:xfrm flipH="1" flipV="1">
            <a:off x="5973133" y="2048571"/>
            <a:ext cx="585107" cy="311583"/>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4" name="Title 3"/>
          <p:cNvSpPr>
            <a:spLocks noGrp="1"/>
          </p:cNvSpPr>
          <p:nvPr>
            <p:ph type="title"/>
          </p:nvPr>
        </p:nvSpPr>
        <p:spPr/>
        <p:txBody>
          <a:bodyPr>
            <a:noAutofit/>
          </a:bodyPr>
          <a:lstStyle/>
          <a:p>
            <a:r>
              <a:rPr lang="en-US" sz="4000" dirty="0"/>
              <a:t>Single-cell Failure Probability (Cartoon)</a:t>
            </a:r>
            <a:br>
              <a:rPr lang="en-US" sz="4000" dirty="0"/>
            </a:br>
            <a:endParaRPr lang="en-US" sz="4000" dirty="0"/>
          </a:p>
        </p:txBody>
      </p:sp>
    </p:spTree>
    <p:extLst>
      <p:ext uri="{BB962C8B-B14F-4D97-AF65-F5344CB8AC3E}">
        <p14:creationId xmlns:p14="http://schemas.microsoft.com/office/powerpoint/2010/main" val="4175988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p:bldLst>
  </p:timing>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2" name="Chart 51"/>
          <p:cNvGraphicFramePr/>
          <p:nvPr>
            <p:extLst/>
          </p:nvPr>
        </p:nvGraphicFramePr>
        <p:xfrm>
          <a:off x="1244982" y="1486303"/>
          <a:ext cx="7665474" cy="434172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hart 7"/>
          <p:cNvGraphicFramePr/>
          <p:nvPr>
            <p:extLst/>
          </p:nvPr>
        </p:nvGraphicFramePr>
        <p:xfrm>
          <a:off x="-75277" y="1492925"/>
          <a:ext cx="9098035" cy="534778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0" name="Chart 19"/>
          <p:cNvGraphicFramePr/>
          <p:nvPr>
            <p:extLst/>
          </p:nvPr>
        </p:nvGraphicFramePr>
        <p:xfrm>
          <a:off x="1257300" y="1470665"/>
          <a:ext cx="7665474" cy="4341723"/>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4" name="Chart 13"/>
          <p:cNvGraphicFramePr/>
          <p:nvPr>
            <p:extLst/>
          </p:nvPr>
        </p:nvGraphicFramePr>
        <p:xfrm>
          <a:off x="1246702" y="1492925"/>
          <a:ext cx="7665474" cy="4341723"/>
        </p:xfrm>
        <a:graphic>
          <a:graphicData uri="http://schemas.openxmlformats.org/drawingml/2006/chart">
            <c:chart xmlns:c="http://schemas.openxmlformats.org/drawingml/2006/chart" xmlns:r="http://schemas.openxmlformats.org/officeDocument/2006/relationships" r:id="rId6"/>
          </a:graphicData>
        </a:graphic>
      </p:graphicFrame>
      <p:sp>
        <p:nvSpPr>
          <p:cNvPr id="22" name="Title 1"/>
          <p:cNvSpPr txBox="1">
            <a:spLocks/>
          </p:cNvSpPr>
          <p:nvPr/>
        </p:nvSpPr>
        <p:spPr>
          <a:xfrm>
            <a:off x="152400" y="66419"/>
            <a:ext cx="8839200" cy="761999"/>
          </a:xfrm>
          <a:prstGeom prst="rect">
            <a:avLst/>
          </a:prstGeom>
        </p:spPr>
        <p:txBody>
          <a:bodyPr vert="horz" lIns="91440" tIns="45720" rIns="91440" bIns="4572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Cambria" panose="02040503050406030204" pitchFamily="18" charset="0"/>
                <a:ea typeface="+mj-ea"/>
                <a:cs typeface="+mj-cs"/>
              </a:rPr>
              <a:t>Single-cell Failure Probability (Real)</a:t>
            </a:r>
          </a:p>
        </p:txBody>
      </p:sp>
      <p:cxnSp>
        <p:nvCxnSpPr>
          <p:cNvPr id="7" name="Straight Connector 6"/>
          <p:cNvCxnSpPr/>
          <p:nvPr/>
        </p:nvCxnSpPr>
        <p:spPr>
          <a:xfrm>
            <a:off x="4305300" y="1382175"/>
            <a:ext cx="0" cy="4315913"/>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2955443" y="852333"/>
            <a:ext cx="2549618"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operate here</a:t>
            </a:r>
          </a:p>
        </p:txBody>
      </p:sp>
      <p:grpSp>
        <p:nvGrpSpPr>
          <p:cNvPr id="38" name="Group 37"/>
          <p:cNvGrpSpPr/>
          <p:nvPr/>
        </p:nvGrpSpPr>
        <p:grpSpPr>
          <a:xfrm>
            <a:off x="4153638" y="1470665"/>
            <a:ext cx="311228" cy="3792115"/>
            <a:chOff x="4153638" y="1470665"/>
            <a:chExt cx="311228" cy="3792115"/>
          </a:xfrm>
        </p:grpSpPr>
        <p:sp>
          <p:nvSpPr>
            <p:cNvPr id="31" name="Oval 30"/>
            <p:cNvSpPr/>
            <p:nvPr/>
          </p:nvSpPr>
          <p:spPr>
            <a:xfrm>
              <a:off x="4153846" y="1470665"/>
              <a:ext cx="302908" cy="30290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Oval 31"/>
            <p:cNvSpPr/>
            <p:nvPr/>
          </p:nvSpPr>
          <p:spPr>
            <a:xfrm>
              <a:off x="4153846" y="1635363"/>
              <a:ext cx="302908" cy="30290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Oval 32"/>
            <p:cNvSpPr/>
            <p:nvPr/>
          </p:nvSpPr>
          <p:spPr>
            <a:xfrm>
              <a:off x="4153846" y="2694543"/>
              <a:ext cx="302908" cy="30290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Oval 33"/>
            <p:cNvSpPr/>
            <p:nvPr/>
          </p:nvSpPr>
          <p:spPr>
            <a:xfrm>
              <a:off x="4153638" y="3520653"/>
              <a:ext cx="302908" cy="30290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Oval 34"/>
            <p:cNvSpPr/>
            <p:nvPr/>
          </p:nvSpPr>
          <p:spPr>
            <a:xfrm>
              <a:off x="4161958" y="4801796"/>
              <a:ext cx="302908" cy="30290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Oval 35"/>
            <p:cNvSpPr/>
            <p:nvPr/>
          </p:nvSpPr>
          <p:spPr>
            <a:xfrm>
              <a:off x="4161712" y="4959872"/>
              <a:ext cx="302908" cy="30290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39" name="Straight Connector 38"/>
          <p:cNvCxnSpPr/>
          <p:nvPr/>
        </p:nvCxnSpPr>
        <p:spPr>
          <a:xfrm>
            <a:off x="7200900" y="1355591"/>
            <a:ext cx="0" cy="4315913"/>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5908583" y="855213"/>
            <a:ext cx="2549618"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profile here</a:t>
            </a:r>
          </a:p>
        </p:txBody>
      </p:sp>
      <p:grpSp>
        <p:nvGrpSpPr>
          <p:cNvPr id="41" name="Group 40"/>
          <p:cNvGrpSpPr/>
          <p:nvPr/>
        </p:nvGrpSpPr>
        <p:grpSpPr>
          <a:xfrm>
            <a:off x="7045286" y="1521456"/>
            <a:ext cx="303116" cy="1149320"/>
            <a:chOff x="4153638" y="1470665"/>
            <a:chExt cx="303116" cy="1149320"/>
          </a:xfrm>
        </p:grpSpPr>
        <p:sp>
          <p:nvSpPr>
            <p:cNvPr id="42" name="Oval 41"/>
            <p:cNvSpPr/>
            <p:nvPr/>
          </p:nvSpPr>
          <p:spPr>
            <a:xfrm>
              <a:off x="4153846" y="1470665"/>
              <a:ext cx="302908" cy="30290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Oval 42"/>
            <p:cNvSpPr/>
            <p:nvPr/>
          </p:nvSpPr>
          <p:spPr>
            <a:xfrm>
              <a:off x="4153846" y="1561997"/>
              <a:ext cx="302908" cy="30290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4" name="Oval 43"/>
            <p:cNvSpPr/>
            <p:nvPr/>
          </p:nvSpPr>
          <p:spPr>
            <a:xfrm>
              <a:off x="4153846" y="1763320"/>
              <a:ext cx="302908" cy="30290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Oval 44"/>
            <p:cNvSpPr/>
            <p:nvPr/>
          </p:nvSpPr>
          <p:spPr>
            <a:xfrm>
              <a:off x="4153638" y="2317077"/>
              <a:ext cx="302908" cy="30290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50" name="Group 49"/>
          <p:cNvGrpSpPr/>
          <p:nvPr/>
        </p:nvGrpSpPr>
        <p:grpSpPr>
          <a:xfrm>
            <a:off x="4301879" y="4681288"/>
            <a:ext cx="1492330" cy="860076"/>
            <a:chOff x="4493720" y="4581484"/>
            <a:chExt cx="1492330" cy="860076"/>
          </a:xfrm>
        </p:grpSpPr>
        <p:sp>
          <p:nvSpPr>
            <p:cNvPr id="48" name="TextBox 47"/>
            <p:cNvSpPr txBox="1"/>
            <p:nvPr/>
          </p:nvSpPr>
          <p:spPr>
            <a:xfrm>
              <a:off x="4665582" y="4581484"/>
              <a:ext cx="1201358"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hard</a:t>
              </a:r>
            </a:p>
          </p:txBody>
        </p:sp>
        <p:sp>
          <p:nvSpPr>
            <p:cNvPr id="49" name="TextBox 48"/>
            <p:cNvSpPr txBox="1"/>
            <p:nvPr/>
          </p:nvSpPr>
          <p:spPr>
            <a:xfrm>
              <a:off x="4493720" y="4918340"/>
              <a:ext cx="149233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to find</a:t>
              </a:r>
            </a:p>
          </p:txBody>
        </p:sp>
      </p:grpSp>
      <p:grpSp>
        <p:nvGrpSpPr>
          <p:cNvPr id="29" name="Group 28"/>
          <p:cNvGrpSpPr/>
          <p:nvPr/>
        </p:nvGrpSpPr>
        <p:grpSpPr>
          <a:xfrm>
            <a:off x="6936223" y="4647699"/>
            <a:ext cx="2560729" cy="860076"/>
            <a:chOff x="4493720" y="4581484"/>
            <a:chExt cx="1492330" cy="860076"/>
          </a:xfrm>
        </p:grpSpPr>
        <p:sp>
          <p:nvSpPr>
            <p:cNvPr id="37" name="TextBox 36"/>
            <p:cNvSpPr txBox="1"/>
            <p:nvPr/>
          </p:nvSpPr>
          <p:spPr>
            <a:xfrm>
              <a:off x="4665582" y="4581484"/>
              <a:ext cx="1201358"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false</a:t>
              </a:r>
            </a:p>
          </p:txBody>
        </p:sp>
        <p:sp>
          <p:nvSpPr>
            <p:cNvPr id="46" name="TextBox 45"/>
            <p:cNvSpPr txBox="1"/>
            <p:nvPr/>
          </p:nvSpPr>
          <p:spPr>
            <a:xfrm>
              <a:off x="4493720" y="4918340"/>
              <a:ext cx="149233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FF0000"/>
                  </a:solidFill>
                  <a:effectLst/>
                  <a:uLnTx/>
                  <a:uFillTx/>
                  <a:latin typeface="Cambria" panose="02040503050406030204" pitchFamily="18" charset="0"/>
                  <a:ea typeface="+mn-ea"/>
                  <a:cs typeface="+mn-cs"/>
                </a:rPr>
                <a:t>positives</a:t>
              </a:r>
              <a:endParaRPr kumimoji="0" lang="en-US" sz="2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endParaRPr>
            </a:p>
          </p:txBody>
        </p:sp>
      </p:grpSp>
      <p:cxnSp>
        <p:nvCxnSpPr>
          <p:cNvPr id="47" name="Straight Arrow Connector 46"/>
          <p:cNvCxnSpPr/>
          <p:nvPr/>
        </p:nvCxnSpPr>
        <p:spPr>
          <a:xfrm flipH="1" flipV="1">
            <a:off x="7885911" y="4200539"/>
            <a:ext cx="187170" cy="433597"/>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p:nvPr/>
        </p:nvCxnSpPr>
        <p:spPr>
          <a:xfrm flipH="1" flipV="1">
            <a:off x="6208966" y="4739044"/>
            <a:ext cx="1427231" cy="302569"/>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nvGrpSpPr>
          <p:cNvPr id="6" name="Group 5"/>
          <p:cNvGrpSpPr/>
          <p:nvPr/>
        </p:nvGrpSpPr>
        <p:grpSpPr>
          <a:xfrm>
            <a:off x="7094617" y="2275353"/>
            <a:ext cx="1492330" cy="860076"/>
            <a:chOff x="6623835" y="2393045"/>
            <a:chExt cx="1492330" cy="860076"/>
          </a:xfrm>
        </p:grpSpPr>
        <p:sp>
          <p:nvSpPr>
            <p:cNvPr id="5" name="Rectangle 4"/>
            <p:cNvSpPr/>
            <p:nvPr/>
          </p:nvSpPr>
          <p:spPr>
            <a:xfrm>
              <a:off x="7325186" y="2531205"/>
              <a:ext cx="651658" cy="62958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6" name="Group 25"/>
            <p:cNvGrpSpPr/>
            <p:nvPr/>
          </p:nvGrpSpPr>
          <p:grpSpPr>
            <a:xfrm>
              <a:off x="6623835" y="2393045"/>
              <a:ext cx="1492330" cy="860076"/>
              <a:chOff x="4493720" y="4581484"/>
              <a:chExt cx="1492330" cy="860076"/>
            </a:xfrm>
          </p:grpSpPr>
          <p:sp>
            <p:nvSpPr>
              <p:cNvPr id="27" name="TextBox 26"/>
              <p:cNvSpPr txBox="1"/>
              <p:nvPr/>
            </p:nvSpPr>
            <p:spPr>
              <a:xfrm>
                <a:off x="4665582" y="4581484"/>
                <a:ext cx="1201358"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easy </a:t>
                </a:r>
              </a:p>
            </p:txBody>
          </p:sp>
          <p:sp>
            <p:nvSpPr>
              <p:cNvPr id="28" name="TextBox 27"/>
              <p:cNvSpPr txBox="1"/>
              <p:nvPr/>
            </p:nvSpPr>
            <p:spPr>
              <a:xfrm>
                <a:off x="4493720" y="4918340"/>
                <a:ext cx="149233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to find</a:t>
                </a:r>
              </a:p>
            </p:txBody>
          </p:sp>
        </p:grpSp>
      </p:grpSp>
      <p:grpSp>
        <p:nvGrpSpPr>
          <p:cNvPr id="2" name="Group 1"/>
          <p:cNvGrpSpPr/>
          <p:nvPr/>
        </p:nvGrpSpPr>
        <p:grpSpPr>
          <a:xfrm>
            <a:off x="4627501" y="3233406"/>
            <a:ext cx="3828715" cy="1305705"/>
            <a:chOff x="7152963" y="2166545"/>
            <a:chExt cx="3828715" cy="1305705"/>
          </a:xfrm>
        </p:grpSpPr>
        <p:sp>
          <p:nvSpPr>
            <p:cNvPr id="63" name="TextBox 62"/>
            <p:cNvSpPr txBox="1"/>
            <p:nvPr/>
          </p:nvSpPr>
          <p:spPr>
            <a:xfrm>
              <a:off x="8306654" y="2518143"/>
              <a:ext cx="2675024"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5B9BD5"/>
                  </a:solidFill>
                  <a:effectLst/>
                  <a:uLnTx/>
                  <a:uFillTx/>
                  <a:latin typeface="Cambria" panose="02040503050406030204" pitchFamily="18" charset="0"/>
                  <a:ea typeface="+mn-ea"/>
                  <a:cs typeface="+mn-cs"/>
                </a:rPr>
                <a:t>failed 9 times out of 16 trials</a:t>
              </a:r>
            </a:p>
          </p:txBody>
        </p:sp>
        <p:sp>
          <p:nvSpPr>
            <p:cNvPr id="68" name="Oval 67"/>
            <p:cNvSpPr/>
            <p:nvPr/>
          </p:nvSpPr>
          <p:spPr>
            <a:xfrm>
              <a:off x="7152963" y="2166545"/>
              <a:ext cx="302908" cy="302908"/>
            </a:xfrm>
            <a:prstGeom prst="ellipse">
              <a:avLst/>
            </a:prstGeom>
            <a:no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69" name="Straight Arrow Connector 68"/>
            <p:cNvCxnSpPr/>
            <p:nvPr/>
          </p:nvCxnSpPr>
          <p:spPr>
            <a:xfrm flipH="1" flipV="1">
              <a:off x="7575294" y="2429630"/>
              <a:ext cx="779607" cy="241146"/>
            </a:xfrm>
            <a:prstGeom prst="straightConnector1">
              <a:avLst/>
            </a:prstGeom>
            <a:ln w="571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grpSp>
      <p:cxnSp>
        <p:nvCxnSpPr>
          <p:cNvPr id="4" name="Straight Connector 3"/>
          <p:cNvCxnSpPr/>
          <p:nvPr/>
        </p:nvCxnSpPr>
        <p:spPr>
          <a:xfrm>
            <a:off x="1394085" y="5115545"/>
            <a:ext cx="2759553" cy="0"/>
          </a:xfrm>
          <a:prstGeom prst="line">
            <a:avLst/>
          </a:prstGeom>
          <a:ln w="57150">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a:off x="1394085" y="2514751"/>
            <a:ext cx="5651201" cy="0"/>
          </a:xfrm>
          <a:prstGeom prst="line">
            <a:avLst/>
          </a:prstGeom>
          <a:ln w="57150">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668054" y="2431708"/>
            <a:ext cx="7918894" cy="2123658"/>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libri" panose="020F0502020204030204"/>
                <a:ea typeface="+mn-ea"/>
                <a:cs typeface="+mn-cs"/>
              </a:rPr>
              <a:t>Any cell is more likely to fail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libri" panose="020F0502020204030204"/>
                <a:ea typeface="+mn-ea"/>
                <a:cs typeface="+mn-cs"/>
              </a:rPr>
              <a:t>at a </a:t>
            </a:r>
            <a:r>
              <a:rPr kumimoji="0" lang="en-US" sz="4400" b="1" i="1" u="none" strike="noStrike" kern="1200" cap="none" spc="0" normalizeH="0" baseline="0" noProof="0" dirty="0">
                <a:ln>
                  <a:noFill/>
                </a:ln>
                <a:solidFill>
                  <a:srgbClr val="5B9BD5"/>
                </a:solidFill>
                <a:effectLst/>
                <a:uLnTx/>
                <a:uFillTx/>
                <a:latin typeface="Calibri" panose="020F0502020204030204"/>
                <a:ea typeface="+mn-ea"/>
                <a:cs typeface="+mn-cs"/>
              </a:rPr>
              <a:t>longer </a:t>
            </a:r>
            <a:r>
              <a:rPr kumimoji="0" lang="en-US" sz="4400" b="1" i="0" u="none" strike="noStrike" kern="1200" cap="none" spc="0" normalizeH="0" baseline="0" noProof="0" dirty="0">
                <a:ln>
                  <a:noFill/>
                </a:ln>
                <a:solidFill>
                  <a:srgbClr val="5B9BD5"/>
                </a:solidFill>
                <a:effectLst/>
                <a:uLnTx/>
                <a:uFillTx/>
                <a:latin typeface="Calibri" panose="020F0502020204030204"/>
                <a:ea typeface="+mn-ea"/>
                <a:cs typeface="+mn-cs"/>
              </a:rPr>
              <a:t>refresh interval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libri" panose="020F0502020204030204"/>
                <a:ea typeface="+mn-ea"/>
                <a:cs typeface="+mn-cs"/>
              </a:rPr>
              <a:t>OR a </a:t>
            </a:r>
            <a:r>
              <a:rPr kumimoji="0" lang="en-US" sz="4400" b="1" i="1" u="none" strike="noStrike" kern="1200" cap="none" spc="0" normalizeH="0" baseline="0" noProof="0" dirty="0">
                <a:ln>
                  <a:noFill/>
                </a:ln>
                <a:solidFill>
                  <a:srgbClr val="5B9BD5"/>
                </a:solidFill>
                <a:effectLst/>
                <a:uLnTx/>
                <a:uFillTx/>
                <a:latin typeface="Calibri" panose="020F0502020204030204"/>
                <a:ea typeface="+mn-ea"/>
                <a:cs typeface="+mn-cs"/>
              </a:rPr>
              <a:t>higher</a:t>
            </a:r>
            <a:r>
              <a:rPr kumimoji="0" lang="en-US" sz="4400" b="1" i="0" u="none" strike="noStrike" kern="1200" cap="none" spc="0" normalizeH="0" baseline="0" noProof="0" dirty="0">
                <a:ln>
                  <a:noFill/>
                </a:ln>
                <a:solidFill>
                  <a:srgbClr val="5B9BD5"/>
                </a:solidFill>
                <a:effectLst/>
                <a:uLnTx/>
                <a:uFillTx/>
                <a:latin typeface="Calibri" panose="020F0502020204030204"/>
                <a:ea typeface="+mn-ea"/>
                <a:cs typeface="+mn-cs"/>
              </a:rPr>
              <a:t> temperature</a:t>
            </a:r>
            <a:endParaRPr kumimoji="0" lang="tr-TR" sz="4400" b="1" i="1" u="none" strike="noStrike" kern="1200" cap="none" spc="0" normalizeH="0" baseline="0" noProof="0" dirty="0">
              <a:ln>
                <a:noFill/>
              </a:ln>
              <a:solidFill>
                <a:srgbClr val="5B9BD5"/>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04192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52"/>
                                        </p:tgtEl>
                                        <p:attrNameLst>
                                          <p:attrName>style.visibility</p:attrName>
                                        </p:attrNameLst>
                                      </p:cBhvr>
                                      <p:to>
                                        <p:strVal val="hidden"/>
                                      </p:to>
                                    </p:set>
                                  </p:childTnLst>
                                </p:cTn>
                              </p:par>
                              <p:par>
                                <p:cTn id="11" presetID="1" presetClass="exit" presetSubtype="0" fill="hold" nodeType="withEffect">
                                  <p:stCondLst>
                                    <p:cond delay="0"/>
                                  </p:stCondLst>
                                  <p:childTnLst>
                                    <p:set>
                                      <p:cBhvr>
                                        <p:cTn id="12" dur="1" fill="hold">
                                          <p:stCondLst>
                                            <p:cond delay="0"/>
                                          </p:stCondLst>
                                        </p:cTn>
                                        <p:tgtEl>
                                          <p:spTgt spid="2"/>
                                        </p:tgtEl>
                                        <p:attrNameLst>
                                          <p:attrName>style.visibility</p:attrName>
                                        </p:attrNameLst>
                                      </p:cBhvr>
                                      <p:to>
                                        <p:strVal val="hidden"/>
                                      </p:to>
                                    </p:set>
                                  </p:childTnLst>
                                </p:cTn>
                              </p:par>
                              <p:par>
                                <p:cTn id="13" presetID="1" presetClass="entr" presetSubtype="0" fill="hold" grpId="1"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0" presetClass="exit" presetSubtype="0" fill="hold" grpId="0" nodeType="clickEffect">
                                  <p:stCondLst>
                                    <p:cond delay="0"/>
                                  </p:stCondLst>
                                  <p:childTnLst>
                                    <p:animEffect transition="out" filter="fade">
                                      <p:cBhvr>
                                        <p:cTn id="18" dur="1000"/>
                                        <p:tgtEl>
                                          <p:spTgt spid="20"/>
                                        </p:tgtEl>
                                      </p:cBhvr>
                                    </p:animEffect>
                                    <p:set>
                                      <p:cBhvr>
                                        <p:cTn id="19" dur="1" fill="hold">
                                          <p:stCondLst>
                                            <p:cond delay="999"/>
                                          </p:stCondLst>
                                        </p:cTn>
                                        <p:tgtEl>
                                          <p:spTgt spid="20"/>
                                        </p:tgtEl>
                                        <p:attrNameLst>
                                          <p:attrName>style.visibility</p:attrName>
                                        </p:attrNameLst>
                                      </p:cBhvr>
                                      <p:to>
                                        <p:strVal val="hidden"/>
                                      </p:to>
                                    </p:set>
                                  </p:childTnLst>
                                </p:cTn>
                              </p:par>
                              <p:par>
                                <p:cTn id="20" presetID="10" presetClass="entr" presetSubtype="0" fill="hold" grpId="0"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10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8"/>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50"/>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9"/>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40"/>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41"/>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53"/>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6"/>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29"/>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47"/>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51"/>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grpId="0" nodeType="clickEffect">
                                  <p:stCondLst>
                                    <p:cond delay="0"/>
                                  </p:stCondLst>
                                  <p:childTnLst>
                                    <p:set>
                                      <p:cBhvr>
                                        <p:cTn id="64" dur="1" fill="hold">
                                          <p:stCondLst>
                                            <p:cond delay="0"/>
                                          </p:stCondLst>
                                        </p:cTn>
                                        <p:tgtEl>
                                          <p:spTgt spid="15"/>
                                        </p:tgtEl>
                                        <p:attrNameLst>
                                          <p:attrName>style.visibility</p:attrName>
                                        </p:attrNameLst>
                                      </p:cBhvr>
                                      <p:to>
                                        <p:strVal val="visible"/>
                                      </p:to>
                                    </p:set>
                                    <p:anim calcmode="lin" valueType="num">
                                      <p:cBhvr additive="base">
                                        <p:cTn id="65" dur="500" fill="hold"/>
                                        <p:tgtEl>
                                          <p:spTgt spid="15"/>
                                        </p:tgtEl>
                                        <p:attrNameLst>
                                          <p:attrName>ppt_x</p:attrName>
                                        </p:attrNameLst>
                                      </p:cBhvr>
                                      <p:tavLst>
                                        <p:tav tm="0">
                                          <p:val>
                                            <p:strVal val="#ppt_x"/>
                                          </p:val>
                                        </p:tav>
                                        <p:tav tm="100000">
                                          <p:val>
                                            <p:strVal val="#ppt_x"/>
                                          </p:val>
                                        </p:tav>
                                      </p:tavLst>
                                    </p:anim>
                                    <p:anim calcmode="lin" valueType="num">
                                      <p:cBhvr additive="base">
                                        <p:cTn id="66"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2" grpId="0">
        <p:bldAsOne/>
      </p:bldGraphic>
      <p:bldGraphic spid="20" grpId="0">
        <p:bldAsOne/>
      </p:bldGraphic>
      <p:bldGraphic spid="20" grpId="1">
        <p:bldAsOne/>
      </p:bldGraphic>
      <p:bldGraphic spid="14" grpId="0">
        <p:bldAsOne/>
      </p:bldGraphic>
      <p:bldP spid="30" grpId="0"/>
      <p:bldP spid="40" grpId="0"/>
      <p:bldP spid="15" grpId="0" animBg="1"/>
    </p:bldLst>
  </p:timing>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Temperature Relationship</a:t>
            </a:r>
          </a:p>
        </p:txBody>
      </p:sp>
      <p:sp>
        <p:nvSpPr>
          <p:cNvPr id="3" name="Content Placeholder 2"/>
          <p:cNvSpPr>
            <a:spLocks noGrp="1"/>
          </p:cNvSpPr>
          <p:nvPr>
            <p:ph idx="1"/>
          </p:nvPr>
        </p:nvSpPr>
        <p:spPr>
          <a:xfrm>
            <a:off x="75991" y="911224"/>
            <a:ext cx="8987622" cy="2326651"/>
          </a:xfrm>
        </p:spPr>
        <p:txBody>
          <a:bodyPr/>
          <a:lstStyle/>
          <a:p>
            <a:r>
              <a:rPr lang="en-US" dirty="0"/>
              <a:t>Well-fitting exponential relationship:</a:t>
            </a:r>
          </a:p>
          <a:p>
            <a:endParaRPr lang="en-US" dirty="0"/>
          </a:p>
          <a:p>
            <a:endParaRPr lang="en-US" dirty="0"/>
          </a:p>
          <a:p>
            <a:r>
              <a:rPr lang="en-US" dirty="0"/>
              <a:t>E.g., 10°C ~ 10x more failures </a:t>
            </a:r>
          </a:p>
        </p:txBody>
      </p:sp>
      <p:pic>
        <p:nvPicPr>
          <p:cNvPr id="4" name="Picture 3"/>
          <p:cNvPicPr>
            <a:picLocks noChangeAspect="1"/>
          </p:cNvPicPr>
          <p:nvPr/>
        </p:nvPicPr>
        <p:blipFill>
          <a:blip r:embed="rId2"/>
          <a:stretch>
            <a:fillRect/>
          </a:stretch>
        </p:blipFill>
        <p:spPr>
          <a:xfrm>
            <a:off x="154964" y="1754355"/>
            <a:ext cx="8829675" cy="688604"/>
          </a:xfrm>
          <a:prstGeom prst="rect">
            <a:avLst/>
          </a:prstGeom>
        </p:spPr>
      </p:pic>
    </p:spTree>
    <p:extLst>
      <p:ext uri="{BB962C8B-B14F-4D97-AF65-F5344CB8AC3E}">
        <p14:creationId xmlns:p14="http://schemas.microsoft.com/office/powerpoint/2010/main" val="2134997612"/>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Retention Failures @ 45°C</a:t>
            </a:r>
          </a:p>
        </p:txBody>
      </p:sp>
      <p:pic>
        <p:nvPicPr>
          <p:cNvPr id="4" name="Picture 3"/>
          <p:cNvPicPr>
            <a:picLocks noChangeAspect="1"/>
          </p:cNvPicPr>
          <p:nvPr/>
        </p:nvPicPr>
        <p:blipFill>
          <a:blip r:embed="rId2"/>
          <a:stretch>
            <a:fillRect/>
          </a:stretch>
        </p:blipFill>
        <p:spPr>
          <a:xfrm>
            <a:off x="659027" y="737728"/>
            <a:ext cx="7644714" cy="5758664"/>
          </a:xfrm>
          <a:prstGeom prst="rect">
            <a:avLst/>
          </a:prstGeom>
        </p:spPr>
      </p:pic>
    </p:spTree>
    <p:extLst>
      <p:ext uri="{BB962C8B-B14F-4D97-AF65-F5344CB8AC3E}">
        <p14:creationId xmlns:p14="http://schemas.microsoft.com/office/powerpoint/2010/main" val="2583234146"/>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p:cNvSpPr txBox="1">
            <a:spLocks/>
          </p:cNvSpPr>
          <p:nvPr/>
        </p:nvSpPr>
        <p:spPr>
          <a:xfrm>
            <a:off x="152400" y="66419"/>
            <a:ext cx="8839200" cy="76199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Cambria" panose="02040503050406030204" pitchFamily="18" charset="0"/>
                <a:ea typeface="+mj-ea"/>
                <a:cs typeface="+mj-cs"/>
              </a:rPr>
              <a:t>VRT Failure Accumulation Rate</a:t>
            </a:r>
          </a:p>
        </p:txBody>
      </p:sp>
      <p:pic>
        <p:nvPicPr>
          <p:cNvPr id="2" name="Picture 1"/>
          <p:cNvPicPr>
            <a:picLocks noChangeAspect="1"/>
          </p:cNvPicPr>
          <p:nvPr/>
        </p:nvPicPr>
        <p:blipFill>
          <a:blip r:embed="rId3"/>
          <a:stretch>
            <a:fillRect/>
          </a:stretch>
        </p:blipFill>
        <p:spPr>
          <a:xfrm>
            <a:off x="152400" y="1191275"/>
            <a:ext cx="8697985" cy="4885839"/>
          </a:xfrm>
          <a:prstGeom prst="rect">
            <a:avLst/>
          </a:prstGeom>
        </p:spPr>
      </p:pic>
    </p:spTree>
    <p:extLst>
      <p:ext uri="{BB962C8B-B14F-4D97-AF65-F5344CB8AC3E}">
        <p14:creationId xmlns:p14="http://schemas.microsoft.com/office/powerpoint/2010/main" val="3799610240"/>
      </p:ext>
    </p:extLst>
  </p:cSld>
  <p:clrMapOvr>
    <a:masterClrMapping/>
  </p:clrMapOvr>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800" dirty="0"/>
              <a:t>800 Rounds of Profiling @ 2048ms, 45°C</a:t>
            </a:r>
          </a:p>
        </p:txBody>
      </p:sp>
      <p:pic>
        <p:nvPicPr>
          <p:cNvPr id="4" name="Picture 3"/>
          <p:cNvPicPr>
            <a:picLocks noChangeAspect="1"/>
          </p:cNvPicPr>
          <p:nvPr/>
        </p:nvPicPr>
        <p:blipFill>
          <a:blip r:embed="rId2"/>
          <a:stretch>
            <a:fillRect/>
          </a:stretch>
        </p:blipFill>
        <p:spPr>
          <a:xfrm>
            <a:off x="97148" y="1515762"/>
            <a:ext cx="8966465" cy="4231288"/>
          </a:xfrm>
          <a:prstGeom prst="rect">
            <a:avLst/>
          </a:prstGeom>
        </p:spPr>
      </p:pic>
    </p:spTree>
    <p:extLst>
      <p:ext uri="{BB962C8B-B14F-4D97-AF65-F5344CB8AC3E}">
        <p14:creationId xmlns:p14="http://schemas.microsoft.com/office/powerpoint/2010/main" val="2795149459"/>
      </p:ext>
    </p:extLst>
  </p:cSld>
  <p:clrMapOvr>
    <a:masterClrMapping/>
  </p:clrMapOvr>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800" dirty="0"/>
              <a:t>800 Rounds of Profiling @ 2048ms, 45°C</a:t>
            </a:r>
          </a:p>
        </p:txBody>
      </p:sp>
      <p:pic>
        <p:nvPicPr>
          <p:cNvPr id="4" name="Picture 3"/>
          <p:cNvPicPr>
            <a:picLocks noChangeAspect="1"/>
          </p:cNvPicPr>
          <p:nvPr/>
        </p:nvPicPr>
        <p:blipFill>
          <a:blip r:embed="rId2"/>
          <a:stretch>
            <a:fillRect/>
          </a:stretch>
        </p:blipFill>
        <p:spPr>
          <a:xfrm>
            <a:off x="1173042" y="813916"/>
            <a:ext cx="6628763" cy="5558739"/>
          </a:xfrm>
          <a:prstGeom prst="rect">
            <a:avLst/>
          </a:prstGeom>
        </p:spPr>
      </p:pic>
    </p:spTree>
    <p:extLst>
      <p:ext uri="{BB962C8B-B14F-4D97-AF65-F5344CB8AC3E}">
        <p14:creationId xmlns:p14="http://schemas.microsoft.com/office/powerpoint/2010/main" val="2254660668"/>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600" dirty="0"/>
              <a:t>Individual Cell Failure Probabilities</a:t>
            </a:r>
          </a:p>
        </p:txBody>
      </p:sp>
      <p:sp>
        <p:nvSpPr>
          <p:cNvPr id="3" name="Content Placeholder 2"/>
          <p:cNvSpPr>
            <a:spLocks noGrp="1"/>
          </p:cNvSpPr>
          <p:nvPr>
            <p:ph idx="1"/>
          </p:nvPr>
        </p:nvSpPr>
        <p:spPr>
          <a:xfrm>
            <a:off x="12285" y="5318468"/>
            <a:ext cx="8987622" cy="999954"/>
          </a:xfrm>
        </p:spPr>
        <p:txBody>
          <a:bodyPr/>
          <a:lstStyle/>
          <a:p>
            <a:r>
              <a:rPr lang="en-US" sz="2800" dirty="0"/>
              <a:t>Single representative chip of Vendor B at 40° C</a:t>
            </a:r>
          </a:p>
          <a:p>
            <a:r>
              <a:rPr lang="en-US" sz="2800" dirty="0"/>
              <a:t>Refresh intervals ranging from 64ms to 4096ms</a:t>
            </a:r>
          </a:p>
        </p:txBody>
      </p:sp>
      <p:pic>
        <p:nvPicPr>
          <p:cNvPr id="4" name="Picture 3"/>
          <p:cNvPicPr>
            <a:picLocks noChangeAspect="1"/>
          </p:cNvPicPr>
          <p:nvPr/>
        </p:nvPicPr>
        <p:blipFill>
          <a:blip r:embed="rId2"/>
          <a:stretch>
            <a:fillRect/>
          </a:stretch>
        </p:blipFill>
        <p:spPr>
          <a:xfrm>
            <a:off x="222421" y="1021408"/>
            <a:ext cx="8567351" cy="4173491"/>
          </a:xfrm>
          <a:prstGeom prst="rect">
            <a:avLst/>
          </a:prstGeom>
        </p:spPr>
      </p:pic>
    </p:spTree>
    <p:extLst>
      <p:ext uri="{BB962C8B-B14F-4D97-AF65-F5344CB8AC3E}">
        <p14:creationId xmlns:p14="http://schemas.microsoft.com/office/powerpoint/2010/main" val="4248346245"/>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t>Individual Cell Failure Distributions</a:t>
            </a:r>
          </a:p>
        </p:txBody>
      </p:sp>
      <p:pic>
        <p:nvPicPr>
          <p:cNvPr id="5" name="Picture 4"/>
          <p:cNvPicPr>
            <a:picLocks noChangeAspect="1"/>
          </p:cNvPicPr>
          <p:nvPr/>
        </p:nvPicPr>
        <p:blipFill>
          <a:blip r:embed="rId2"/>
          <a:stretch>
            <a:fillRect/>
          </a:stretch>
        </p:blipFill>
        <p:spPr>
          <a:xfrm>
            <a:off x="1493615" y="879819"/>
            <a:ext cx="6152374" cy="5694811"/>
          </a:xfrm>
          <a:prstGeom prst="rect">
            <a:avLst/>
          </a:prstGeom>
        </p:spPr>
      </p:pic>
    </p:spTree>
    <p:extLst>
      <p:ext uri="{BB962C8B-B14F-4D97-AF65-F5344CB8AC3E}">
        <p14:creationId xmlns:p14="http://schemas.microsoft.com/office/powerpoint/2010/main" val="2369186864"/>
      </p:ext>
    </p:extLst>
  </p:cSld>
  <p:clrMapOvr>
    <a:masterClrMapping/>
  </p:clrMapOvr>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p:cNvSpPr txBox="1">
            <a:spLocks/>
          </p:cNvSpPr>
          <p:nvPr/>
        </p:nvSpPr>
        <p:spPr>
          <a:xfrm>
            <a:off x="152400" y="66419"/>
            <a:ext cx="8839200" cy="761999"/>
          </a:xfrm>
          <a:prstGeom prst="rect">
            <a:avLst/>
          </a:prstGeom>
        </p:spPr>
        <p:txBody>
          <a:bodyPr vert="horz" lIns="91440" tIns="45720" rIns="91440" bIns="45720" rtlCol="0" anchor="b">
            <a:normAutofit fontScale="850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Cambria" panose="02040503050406030204" pitchFamily="18" charset="0"/>
                <a:ea typeface="+mj-ea"/>
                <a:cs typeface="+mj-cs"/>
              </a:rPr>
              <a:t>Single-cell Failures With Temperature</a:t>
            </a:r>
          </a:p>
        </p:txBody>
      </p:sp>
      <p:pic>
        <p:nvPicPr>
          <p:cNvPr id="2" name="Picture 1"/>
          <p:cNvPicPr>
            <a:picLocks noChangeAspect="1"/>
          </p:cNvPicPr>
          <p:nvPr/>
        </p:nvPicPr>
        <p:blipFill>
          <a:blip r:embed="rId3"/>
          <a:stretch>
            <a:fillRect/>
          </a:stretch>
        </p:blipFill>
        <p:spPr>
          <a:xfrm>
            <a:off x="277879" y="1296460"/>
            <a:ext cx="8441871" cy="3917825"/>
          </a:xfrm>
          <a:prstGeom prst="rect">
            <a:avLst/>
          </a:prstGeom>
        </p:spPr>
      </p:pic>
      <p:sp>
        <p:nvSpPr>
          <p:cNvPr id="4" name="Content Placeholder 2"/>
          <p:cNvSpPr>
            <a:spLocks noGrp="1"/>
          </p:cNvSpPr>
          <p:nvPr>
            <p:ph idx="1"/>
          </p:nvPr>
        </p:nvSpPr>
        <p:spPr>
          <a:xfrm>
            <a:off x="12285" y="5318468"/>
            <a:ext cx="8987622" cy="999954"/>
          </a:xfrm>
        </p:spPr>
        <p:txBody>
          <a:bodyPr/>
          <a:lstStyle/>
          <a:p>
            <a:r>
              <a:rPr lang="en-US" sz="2800" dirty="0"/>
              <a:t>Single representative chip of Vendor B</a:t>
            </a:r>
          </a:p>
          <a:p>
            <a:r>
              <a:rPr lang="en-US" sz="2800" dirty="0"/>
              <a:t>{mean, </a:t>
            </a:r>
            <a:r>
              <a:rPr lang="en-US" sz="2800" dirty="0" err="1"/>
              <a:t>std</a:t>
            </a:r>
            <a:r>
              <a:rPr lang="en-US" sz="2800" dirty="0"/>
              <a:t>} for cells between 64ms and 4096ms</a:t>
            </a:r>
          </a:p>
        </p:txBody>
      </p:sp>
    </p:spTree>
    <p:extLst>
      <p:ext uri="{BB962C8B-B14F-4D97-AF65-F5344CB8AC3E}">
        <p14:creationId xmlns:p14="http://schemas.microsoft.com/office/powerpoint/2010/main" val="516149117"/>
      </p:ext>
    </p:extLst>
  </p:cSld>
  <p:clrMapOvr>
    <a:masterClrMapping/>
  </p:clrMapOvr>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88E4C2-DCDE-754E-A0FE-58558FBDFC80}"/>
              </a:ext>
            </a:extLst>
          </p:cNvPr>
          <p:cNvSpPr>
            <a:spLocks noGrp="1"/>
          </p:cNvSpPr>
          <p:nvPr>
            <p:ph type="ctrTitle"/>
          </p:nvPr>
        </p:nvSpPr>
        <p:spPr/>
        <p:txBody>
          <a:bodyPr/>
          <a:lstStyle/>
          <a:p>
            <a:r>
              <a:rPr lang="en-US" dirty="0"/>
              <a:t>More Info on My Research</a:t>
            </a:r>
          </a:p>
        </p:txBody>
      </p:sp>
      <p:sp>
        <p:nvSpPr>
          <p:cNvPr id="3" name="Subtitle 2">
            <a:extLst>
              <a:ext uri="{FF2B5EF4-FFF2-40B4-BE49-F238E27FC236}">
                <a16:creationId xmlns:a16="http://schemas.microsoft.com/office/drawing/2014/main" id="{C3528684-C5AA-674C-BC96-2FE5DB2147F9}"/>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B12C57CE-71D3-6545-B526-E1C270A6D93A}"/>
              </a:ext>
            </a:extLst>
          </p:cNvPr>
          <p:cNvSpPr>
            <a:spLocks noGrp="1"/>
          </p:cNvSpPr>
          <p:nvPr>
            <p:ph type="sldNum" sz="quarter" idx="12"/>
          </p:nvPr>
        </p:nvSpPr>
        <p:spPr/>
        <p:txBody>
          <a:bodyPr/>
          <a:lstStyle/>
          <a:p>
            <a:fld id="{7341D3D9-3FE8-4025-BF66-8DAB1ABB951F}" type="slidenum">
              <a:rPr lang="en-US" altLang="en-US" smtClean="0"/>
              <a:pPr/>
              <a:t>229</a:t>
            </a:fld>
            <a:endParaRPr lang="en-US" altLang="en-US"/>
          </a:p>
        </p:txBody>
      </p:sp>
    </p:spTree>
    <p:extLst>
      <p:ext uri="{BB962C8B-B14F-4D97-AF65-F5344CB8AC3E}">
        <p14:creationId xmlns:p14="http://schemas.microsoft.com/office/powerpoint/2010/main" val="1776280520"/>
      </p:ext>
    </p:extLst>
  </p:cSld>
  <p:clrMapOvr>
    <a:masterClrMapping/>
  </p:clrMapOvr>
  <p:transition/>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09" name="Title 1">
            <a:extLst>
              <a:ext uri="{FF2B5EF4-FFF2-40B4-BE49-F238E27FC236}">
                <a16:creationId xmlns:a16="http://schemas.microsoft.com/office/drawing/2014/main" id="{0DF95D71-4717-9641-A2B1-944FC903286D}"/>
              </a:ext>
            </a:extLst>
          </p:cNvPr>
          <p:cNvSpPr>
            <a:spLocks noGrp="1" noChangeArrowheads="1"/>
          </p:cNvSpPr>
          <p:nvPr>
            <p:ph type="title"/>
          </p:nvPr>
        </p:nvSpPr>
        <p:spPr/>
        <p:txBody>
          <a:bodyPr/>
          <a:lstStyle/>
          <a:p>
            <a:r>
              <a:rPr lang="en-US" altLang="en-US" dirty="0">
                <a:ea typeface="ＭＳ Ｐゴシック" panose="020B0600070205080204" pitchFamily="34" charset="-128"/>
              </a:rPr>
              <a:t>Brief Self Introduction</a:t>
            </a:r>
          </a:p>
        </p:txBody>
      </p:sp>
      <p:sp>
        <p:nvSpPr>
          <p:cNvPr id="21506" name="Content Placeholder 2">
            <a:extLst>
              <a:ext uri="{FF2B5EF4-FFF2-40B4-BE49-F238E27FC236}">
                <a16:creationId xmlns:a16="http://schemas.microsoft.com/office/drawing/2014/main" id="{9CD130D2-C623-7247-B0C8-1800F218DB94}"/>
              </a:ext>
            </a:extLst>
          </p:cNvPr>
          <p:cNvSpPr>
            <a:spLocks noGrp="1" noChangeArrowheads="1"/>
          </p:cNvSpPr>
          <p:nvPr>
            <p:ph idx="1"/>
          </p:nvPr>
        </p:nvSpPr>
        <p:spPr>
          <a:xfrm>
            <a:off x="0" y="1196752"/>
            <a:ext cx="9144000" cy="5194300"/>
          </a:xfrm>
        </p:spPr>
        <p:txBody>
          <a:bodyPr/>
          <a:lstStyle/>
          <a:p>
            <a:r>
              <a:rPr lang="en-US" altLang="en-US" sz="2200" dirty="0">
                <a:ea typeface="ＭＳ Ｐゴシック" panose="020B0600070205080204" pitchFamily="34" charset="-128"/>
              </a:rPr>
              <a:t>Onur Mutlu</a:t>
            </a:r>
          </a:p>
          <a:p>
            <a:pPr lvl="1"/>
            <a:r>
              <a:rPr lang="en-US" altLang="en-US" sz="1800" dirty="0">
                <a:ea typeface="ＭＳ Ｐゴシック" panose="020B0600070205080204" pitchFamily="34" charset="-128"/>
              </a:rPr>
              <a:t>Full Professor @ ETH Zurich CS, since September 2015 (officially May 2016)</a:t>
            </a:r>
          </a:p>
          <a:p>
            <a:pPr lvl="1"/>
            <a:r>
              <a:rPr lang="en-US" altLang="en-US" sz="1800" dirty="0">
                <a:ea typeface="ＭＳ Ｐゴシック" panose="020B0600070205080204" pitchFamily="34" charset="-128"/>
              </a:rPr>
              <a:t>Strecker Professor @ Carnegie Mellon University ECE/CS, 2009-2016, 2016-…</a:t>
            </a:r>
          </a:p>
          <a:p>
            <a:pPr lvl="1"/>
            <a:r>
              <a:rPr lang="en-US" altLang="en-US" sz="1800" dirty="0">
                <a:ea typeface="ＭＳ Ｐゴシック" panose="020B0600070205080204" pitchFamily="34" charset="-128"/>
              </a:rPr>
              <a:t>PhD from UT-Austin, worked at Google, VMware, Microsoft Research, Intel, AMD</a:t>
            </a:r>
          </a:p>
          <a:p>
            <a:pPr lvl="1"/>
            <a:r>
              <a:rPr lang="en-US" altLang="en-US" sz="1800" dirty="0">
                <a:ea typeface="ＭＳ Ｐゴシック" panose="020B0600070205080204" pitchFamily="34" charset="-128"/>
                <a:hlinkClick r:id="rId2"/>
              </a:rPr>
              <a:t>https://people.inf.ethz.ch/omutlu/</a:t>
            </a:r>
            <a:endParaRPr lang="en-US" altLang="en-US" sz="1800" dirty="0">
              <a:ea typeface="ＭＳ Ｐゴシック" panose="020B0600070205080204" pitchFamily="34" charset="-128"/>
            </a:endParaRPr>
          </a:p>
          <a:p>
            <a:pPr lvl="1"/>
            <a:r>
              <a:rPr lang="en-US" altLang="en-US" sz="1800" dirty="0">
                <a:ea typeface="ＭＳ Ｐゴシック" panose="020B0600070205080204" pitchFamily="34" charset="-128"/>
                <a:hlinkClick r:id="rId3"/>
              </a:rPr>
              <a:t>omutlu@gmail.com</a:t>
            </a:r>
            <a:r>
              <a:rPr lang="en-US" altLang="en-US" sz="1800" dirty="0">
                <a:ea typeface="ＭＳ Ｐゴシック" panose="020B0600070205080204" pitchFamily="34" charset="-128"/>
              </a:rPr>
              <a:t> (Best way to reach me)</a:t>
            </a:r>
          </a:p>
          <a:p>
            <a:pPr lvl="1"/>
            <a:r>
              <a:rPr lang="en-US" sz="1800" dirty="0">
                <a:latin typeface="Tahoma" charset="0"/>
                <a:ea typeface="ＭＳ Ｐゴシック" charset="0"/>
                <a:hlinkClick r:id="rId4"/>
              </a:rPr>
              <a:t>https://people.inf.ethz.ch/omutlu/projects.htm</a:t>
            </a:r>
            <a:r>
              <a:rPr lang="en-US" sz="1800" dirty="0">
                <a:latin typeface="Tahoma" charset="0"/>
                <a:ea typeface="ＭＳ Ｐゴシック" charset="0"/>
              </a:rPr>
              <a:t> </a:t>
            </a:r>
            <a:endParaRPr lang="en-US" altLang="en-US" sz="1000" dirty="0">
              <a:ea typeface="ＭＳ Ｐゴシック" panose="020B0600070205080204" pitchFamily="34" charset="-128"/>
            </a:endParaRPr>
          </a:p>
          <a:p>
            <a:pPr lvl="1"/>
            <a:endParaRPr lang="en-US" altLang="en-US" sz="1000" dirty="0">
              <a:ea typeface="ＭＳ Ｐゴシック" panose="020B0600070205080204" pitchFamily="34" charset="-128"/>
            </a:endParaRPr>
          </a:p>
          <a:p>
            <a:r>
              <a:rPr lang="en-US" altLang="en-US" sz="2200" dirty="0">
                <a:solidFill>
                  <a:srgbClr val="FF0000"/>
                </a:solidFill>
                <a:ea typeface="ＭＳ Ｐゴシック" panose="020B0600070205080204" pitchFamily="34" charset="-128"/>
              </a:rPr>
              <a:t>Research and Teaching in:</a:t>
            </a:r>
            <a:endParaRPr lang="en-US" altLang="en-US" sz="2200" dirty="0">
              <a:ea typeface="ＭＳ Ｐゴシック" panose="020B0600070205080204" pitchFamily="34" charset="-128"/>
            </a:endParaRPr>
          </a:p>
          <a:p>
            <a:pPr lvl="1"/>
            <a:r>
              <a:rPr lang="en-US" altLang="en-US" sz="1800" dirty="0">
                <a:solidFill>
                  <a:srgbClr val="0000FF"/>
                </a:solidFill>
                <a:ea typeface="ＭＳ Ｐゴシック" panose="020B0600070205080204" pitchFamily="34" charset="-128"/>
              </a:rPr>
              <a:t>Computer architecture, computer systems, hardware security, bioinformatics</a:t>
            </a:r>
          </a:p>
          <a:p>
            <a:pPr lvl="1"/>
            <a:r>
              <a:rPr lang="en-US" altLang="en-US" sz="1800" dirty="0">
                <a:ea typeface="ＭＳ Ｐゴシック" panose="020B0600070205080204" pitchFamily="34" charset="-128"/>
              </a:rPr>
              <a:t>Memory and storage systems</a:t>
            </a:r>
          </a:p>
          <a:p>
            <a:pPr lvl="1"/>
            <a:r>
              <a:rPr lang="en-US" altLang="en-US" sz="1800" dirty="0">
                <a:ea typeface="ＭＳ Ｐゴシック" panose="020B0600070205080204" pitchFamily="34" charset="-128"/>
              </a:rPr>
              <a:t>Hardware security, safety, predictability; fault tolerance</a:t>
            </a:r>
          </a:p>
          <a:p>
            <a:pPr lvl="1"/>
            <a:r>
              <a:rPr lang="en-US" altLang="en-US" sz="1800" dirty="0">
                <a:ea typeface="ＭＳ Ｐゴシック" panose="020B0600070205080204" pitchFamily="34" charset="-128"/>
              </a:rPr>
              <a:t>Hardware/software cooperation</a:t>
            </a:r>
          </a:p>
          <a:p>
            <a:pPr lvl="1"/>
            <a:r>
              <a:rPr lang="is-IS" altLang="en-US" sz="1800" dirty="0">
                <a:ea typeface="ＭＳ Ｐゴシック" panose="020B0600070205080204" pitchFamily="34" charset="-128"/>
              </a:rPr>
              <a:t>Architectures for bioinformatics, health, medicine</a:t>
            </a:r>
          </a:p>
          <a:p>
            <a:pPr lvl="1"/>
            <a:r>
              <a:rPr lang="is-IS" altLang="en-US" sz="1800" dirty="0">
                <a:ea typeface="ＭＳ Ｐゴシック" panose="020B0600070205080204" pitchFamily="34" charset="-128"/>
              </a:rPr>
              <a:t>New computation, communication, storage paradigms</a:t>
            </a:r>
          </a:p>
          <a:p>
            <a:pPr lvl="1"/>
            <a:r>
              <a:rPr lang="is-IS" altLang="en-US" sz="1800" dirty="0">
                <a:ea typeface="ＭＳ Ｐゴシック" panose="020B0600070205080204" pitchFamily="34" charset="-128"/>
              </a:rPr>
              <a:t>… </a:t>
            </a:r>
            <a:endParaRPr lang="en-US" altLang="en-US" sz="1800" dirty="0">
              <a:ea typeface="ＭＳ Ｐゴシック" panose="020B0600070205080204" pitchFamily="34" charset="-128"/>
            </a:endParaRPr>
          </a:p>
          <a:p>
            <a:endParaRPr lang="en-US" altLang="en-US" dirty="0">
              <a:ea typeface="ＭＳ Ｐゴシック" panose="020B0600070205080204" pitchFamily="34" charset="-128"/>
            </a:endParaRPr>
          </a:p>
        </p:txBody>
      </p:sp>
      <p:sp>
        <p:nvSpPr>
          <p:cNvPr id="299011" name="Slide Number Placeholder 3">
            <a:extLst>
              <a:ext uri="{FF2B5EF4-FFF2-40B4-BE49-F238E27FC236}">
                <a16:creationId xmlns:a16="http://schemas.microsoft.com/office/drawing/2014/main" id="{382C1846-515D-6048-9FA0-627CDD03DE07}"/>
              </a:ext>
            </a:extLst>
          </p:cNvPr>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accent1"/>
              </a:buClr>
              <a:buSzPct val="65000"/>
              <a:buFont typeface="Wingdings" pitchFamily="2" charset="2"/>
              <a:buChar char="n"/>
              <a:defRPr sz="2400">
                <a:solidFill>
                  <a:schemeClr val="tx1"/>
                </a:solidFill>
                <a:latin typeface="Tahoma" panose="020B0604030504040204" pitchFamily="34" charset="0"/>
                <a:ea typeface="ＭＳ Ｐゴシック" panose="020B0600070205080204" pitchFamily="34" charset="-128"/>
              </a:defRPr>
            </a:lvl1pPr>
            <a:lvl2pPr marL="742950" indent="-285750">
              <a:spcBef>
                <a:spcPct val="20000"/>
              </a:spcBef>
              <a:buClr>
                <a:schemeClr val="accent2"/>
              </a:buClr>
              <a:buSzPct val="60000"/>
              <a:buFont typeface="Wingdings" pitchFamily="2" charset="2"/>
              <a:buChar char="q"/>
              <a:defRPr sz="2200">
                <a:solidFill>
                  <a:schemeClr val="tx1"/>
                </a:solidFill>
                <a:latin typeface="Tahoma" panose="020B0604030504040204" pitchFamily="34" charset="0"/>
                <a:ea typeface="ＭＳ Ｐゴシック" panose="020B0600070205080204" pitchFamily="34" charset="-128"/>
              </a:defRPr>
            </a:lvl2pPr>
            <a:lvl3pPr marL="1143000" indent="-228600">
              <a:spcBef>
                <a:spcPct val="20000"/>
              </a:spcBef>
              <a:buClr>
                <a:schemeClr val="accent1"/>
              </a:buClr>
              <a:buSzPct val="65000"/>
              <a:buFont typeface="Wingdings" pitchFamily="2" charset="2"/>
              <a:buChar char="n"/>
              <a:defRPr sz="2000">
                <a:solidFill>
                  <a:schemeClr val="tx1"/>
                </a:solidFill>
                <a:latin typeface="Tahoma" panose="020B0604030504040204" pitchFamily="34" charset="0"/>
                <a:ea typeface="ＭＳ Ｐゴシック" panose="020B0600070205080204" pitchFamily="34" charset="-128"/>
              </a:defRPr>
            </a:lvl3pPr>
            <a:lvl4pPr marL="1600200" indent="-228600">
              <a:spcBef>
                <a:spcPct val="20000"/>
              </a:spcBef>
              <a:buClr>
                <a:schemeClr val="accent2"/>
              </a:buClr>
              <a:buSzPct val="70000"/>
              <a:buFont typeface="Wingdings" pitchFamily="2" charset="2"/>
              <a:buChar char="q"/>
              <a:defRPr>
                <a:solidFill>
                  <a:schemeClr val="tx1"/>
                </a:solidFill>
                <a:latin typeface="Tahoma" panose="020B0604030504040204" pitchFamily="34" charset="0"/>
                <a:ea typeface="ＭＳ Ｐゴシック" panose="020B0600070205080204" pitchFamily="34" charset="-128"/>
              </a:defRPr>
            </a:lvl4pPr>
            <a:lvl5pPr marL="2057400" indent="-228600">
              <a:spcBef>
                <a:spcPct val="20000"/>
              </a:spcBef>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5pPr>
            <a:lvl6pPr marL="25146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6pPr>
            <a:lvl7pPr marL="29718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7pPr>
            <a:lvl8pPr marL="34290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8pPr>
            <a:lvl9pPr marL="3886200" indent="-22860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Tahoma" panose="020B0604030504040204" pitchFamily="34" charset="0"/>
                <a:ea typeface="ＭＳ Ｐゴシック" panose="020B0600070205080204" pitchFamily="34" charset="-128"/>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39F3043E-DAD2-F347-A0C9-60754FCE566E}" type="slidenum">
              <a:rPr kumimoji="0" lang="en-US" altLang="en-US" sz="1600" b="0" i="0" u="none" strike="noStrike" kern="1200" cap="none" spc="0" normalizeH="0" baseline="0" noProof="0" smtClean="0">
                <a:ln>
                  <a:noFill/>
                </a:ln>
                <a:solidFill>
                  <a:srgbClr val="000000"/>
                </a:solidFill>
                <a:effectLst/>
                <a:uLnTx/>
                <a:uFillTx/>
                <a:latin typeface="Garamond" panose="02020404030301010803" pitchFamily="18" charset="0"/>
                <a:ea typeface="ＭＳ Ｐゴシック" panose="020B0600070205080204" pitchFamily="34" charset="-128"/>
                <a:cs typeface="+mn-cs"/>
              </a:rPr>
              <a:pPr marL="0" marR="0" lvl="0" indent="0" algn="r" defTabSz="914400" rtl="0" eaLnBrk="1" fontAlgn="base" latinLnBrk="0" hangingPunct="1">
                <a:lnSpc>
                  <a:spcPct val="100000"/>
                </a:lnSpc>
                <a:spcBef>
                  <a:spcPct val="0"/>
                </a:spcBef>
                <a:spcAft>
                  <a:spcPct val="0"/>
                </a:spcAft>
                <a:buClrTx/>
                <a:buSzTx/>
                <a:buFontTx/>
                <a:buNone/>
                <a:tabLst/>
                <a:defRPr/>
              </a:pPr>
              <a:t>230</a:t>
            </a:fld>
            <a:endParaRPr kumimoji="0" lang="en-US" altLang="en-US" sz="1600" b="0" i="0" u="none" strike="noStrike" kern="1200" cap="none" spc="0" normalizeH="0" baseline="0" noProof="0">
              <a:ln>
                <a:noFill/>
              </a:ln>
              <a:solidFill>
                <a:srgbClr val="000000"/>
              </a:solidFill>
              <a:effectLst/>
              <a:uLnTx/>
              <a:uFillTx/>
              <a:latin typeface="Garamond" panose="02020404030301010803" pitchFamily="18" charset="0"/>
              <a:ea typeface="ＭＳ Ｐゴシック" panose="020B0600070205080204" pitchFamily="34" charset="-128"/>
              <a:cs typeface="+mn-cs"/>
            </a:endParaRPr>
          </a:p>
        </p:txBody>
      </p:sp>
      <p:pic>
        <p:nvPicPr>
          <p:cNvPr id="299012" name="Picture 1">
            <a:extLst>
              <a:ext uri="{FF2B5EF4-FFF2-40B4-BE49-F238E27FC236}">
                <a16:creationId xmlns:a16="http://schemas.microsoft.com/office/drawing/2014/main" id="{EDA8380A-00B6-2F46-A5D1-F19A2EE594D1}"/>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7874000" y="0"/>
            <a:ext cx="1270000" cy="155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86000157"/>
      </p:ext>
    </p:extLst>
  </p:cSld>
  <p:clrMapOvr>
    <a:masterClrMapping/>
  </p:clrMapOvr>
  <p:transition spd="slow" advClick="0"/>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1506">
                                            <p:txEl>
                                              <p:pRg st="4" end="4"/>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506">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1506">
                                            <p:txEl>
                                              <p:pRg st="6" end="6"/>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1506">
                                            <p:txEl>
                                              <p:pRg st="8" end="8"/>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21506">
                                            <p:txEl>
                                              <p:pRg st="9" end="9"/>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1506">
                                            <p:txEl>
                                              <p:pRg st="10" end="1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21506">
                                            <p:txEl>
                                              <p:pRg st="11" end="11"/>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1506">
                                            <p:txEl>
                                              <p:pRg st="12" end="12"/>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1506">
                                            <p:txEl>
                                              <p:pRg st="13" end="13"/>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1506">
                                            <p:txEl>
                                              <p:pRg st="14" end="14"/>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1506">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228600" y="0"/>
            <a:ext cx="8610600" cy="908719"/>
          </a:xfrm>
        </p:spPr>
        <p:txBody>
          <a:bodyPr anchor="ctr"/>
          <a:lstStyle/>
          <a:p>
            <a:r>
              <a:rPr lang="en-US" dirty="0">
                <a:latin typeface="Garamond" charset="0"/>
                <a:ea typeface="ＭＳ Ｐゴシック" charset="0"/>
                <a:cs typeface="ＭＳ Ｐゴシック" charset="0"/>
              </a:rPr>
              <a:t>SAFARI Research Group</a:t>
            </a:r>
          </a:p>
        </p:txBody>
      </p:sp>
      <p:sp>
        <p:nvSpPr>
          <p:cNvPr id="21507"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250F304-EB81-1C45-9F43-338BF2D95059}"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231</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sp>
        <p:nvSpPr>
          <p:cNvPr id="52" name="TextBox 51">
            <a:extLst>
              <a:ext uri="{FF2B5EF4-FFF2-40B4-BE49-F238E27FC236}">
                <a16:creationId xmlns:a16="http://schemas.microsoft.com/office/drawing/2014/main" id="{B20308FE-2DB7-BE46-A9A0-BA74A2CC6B83}"/>
              </a:ext>
            </a:extLst>
          </p:cNvPr>
          <p:cNvSpPr txBox="1"/>
          <p:nvPr/>
        </p:nvSpPr>
        <p:spPr>
          <a:xfrm>
            <a:off x="650894" y="4293096"/>
            <a:ext cx="8068234" cy="190821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w="22225">
                  <a:solidFill>
                    <a:srgbClr val="35742A">
                      <a:lumMod val="50000"/>
                    </a:srgbClr>
                  </a:solidFill>
                  <a:prstDash val="solid"/>
                </a:ln>
                <a:solidFill>
                  <a:srgbClr val="3B812F">
                    <a:lumMod val="40000"/>
                    <a:lumOff val="60000"/>
                  </a:srgbClr>
                </a:solidFill>
                <a:effectLst/>
                <a:uLnTx/>
                <a:uFillTx/>
                <a:latin typeface="Chalkduster" panose="03050602040202020205" pitchFamily="66" charset="77"/>
                <a:ea typeface="+mn-ea"/>
                <a:cs typeface="Apple Chancery" panose="03020702040506060504" pitchFamily="66" charset="-79"/>
              </a:rPr>
              <a:t>Think BIG, Aim HIGH!</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0"/>
              <a:solidFill>
                <a:srgbClr val="CC9900"/>
              </a:solidFill>
              <a:effectLst>
                <a:outerShdw blurRad="38100" dist="25400" dir="5400000" algn="ctr" rotWithShape="0">
                  <a:srgbClr val="6E747A">
                    <a:alpha val="43000"/>
                  </a:srgbClr>
                </a:outerShdw>
              </a:effectLst>
              <a:uLnTx/>
              <a:uFillTx/>
              <a:latin typeface="Tahoma"/>
              <a:ea typeface="+mn-ea"/>
              <a:cs typeface="Apple Chancery" panose="03020702040506060504" pitchFamily="66" charset="-79"/>
              <a:hlinkClick r:id="rId2">
                <a:extLst>
                  <a:ext uri="{A12FA001-AC4F-418D-AE19-62706E023703}">
                    <ahyp:hlinkClr xmlns:ahyp="http://schemas.microsoft.com/office/drawing/2018/hyperlinkcolor" val="tx"/>
                  </a:ext>
                </a:extLst>
              </a:hlinkClick>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mn-ea"/>
                <a:cs typeface="Apple Chancery" panose="03020702040506060504" pitchFamily="66" charset="-79"/>
                <a:hlinkClick r:id="rId2">
                  <a:extLst>
                    <a:ext uri="{A12FA001-AC4F-418D-AE19-62706E023703}">
                      <ahyp:hlinkClr xmlns:ahyp="http://schemas.microsoft.com/office/drawing/2018/hyperlinkcolor" val="tx"/>
                    </a:ext>
                  </a:extLst>
                </a:hlinkClick>
              </a:rPr>
              <a:t>https://safari.ethz.ch</a:t>
            </a:r>
            <a:endParaRPr kumimoji="0" lang="en-US" sz="3000" b="0" i="0" u="none" strike="noStrike" kern="1200" cap="none" spc="0" normalizeH="0" baseline="0" noProof="0" dirty="0">
              <a:ln w="0"/>
              <a:solidFill>
                <a:srgbClr val="0000FF"/>
              </a:solidFill>
              <a:effectLst>
                <a:outerShdw blurRad="38100" dist="25400" dir="5400000" algn="ctr" rotWithShape="0">
                  <a:srgbClr val="6E747A">
                    <a:alpha val="43000"/>
                  </a:srgbClr>
                </a:outerShdw>
              </a:effectLst>
              <a:uLnTx/>
              <a:uFillTx/>
              <a:latin typeface="Tahoma"/>
              <a:ea typeface="+mn-ea"/>
              <a:cs typeface="Apple Chancery" panose="03020702040506060504" pitchFamily="66" charset="-79"/>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w="22225">
                <a:solidFill>
                  <a:srgbClr val="35742A">
                    <a:lumMod val="50000"/>
                  </a:srgbClr>
                </a:solidFill>
                <a:prstDash val="solid"/>
              </a:ln>
              <a:solidFill>
                <a:srgbClr val="000000"/>
              </a:solidFill>
              <a:effectLst/>
              <a:uLnTx/>
              <a:uFillTx/>
              <a:latin typeface="Tahoma"/>
              <a:ea typeface="+mn-ea"/>
              <a:cs typeface="Apple Chancery" panose="03020702040506060504" pitchFamily="66" charset="-79"/>
            </a:endParaRPr>
          </a:p>
        </p:txBody>
      </p:sp>
      <p:pic>
        <p:nvPicPr>
          <p:cNvPr id="4" name="Picture 3">
            <a:extLst>
              <a:ext uri="{FF2B5EF4-FFF2-40B4-BE49-F238E27FC236}">
                <a16:creationId xmlns:a16="http://schemas.microsoft.com/office/drawing/2014/main" id="{7AF4B6B2-EBBD-DB4E-AC7D-91CAD4D09E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7584" y="1484784"/>
            <a:ext cx="7200000" cy="2867256"/>
          </a:xfrm>
          <a:prstGeom prst="rect">
            <a:avLst/>
          </a:prstGeom>
        </p:spPr>
      </p:pic>
    </p:spTree>
    <p:extLst>
      <p:ext uri="{BB962C8B-B14F-4D97-AF65-F5344CB8AC3E}">
        <p14:creationId xmlns:p14="http://schemas.microsoft.com/office/powerpoint/2010/main" val="17171252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Lst>
  </p:timing>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Title 1"/>
          <p:cNvSpPr>
            <a:spLocks noGrp="1"/>
          </p:cNvSpPr>
          <p:nvPr>
            <p:ph type="title"/>
          </p:nvPr>
        </p:nvSpPr>
        <p:spPr>
          <a:xfrm>
            <a:off x="228600" y="0"/>
            <a:ext cx="8610600" cy="908719"/>
          </a:xfrm>
        </p:spPr>
        <p:txBody>
          <a:bodyPr anchor="ctr"/>
          <a:lstStyle/>
          <a:p>
            <a:r>
              <a:rPr lang="en-US" dirty="0">
                <a:latin typeface="Garamond" charset="0"/>
                <a:ea typeface="ＭＳ Ｐゴシック" charset="0"/>
                <a:cs typeface="ＭＳ Ｐゴシック" charset="0"/>
              </a:rPr>
              <a:t>SAFARI Group Members @ ETH Zurich</a:t>
            </a:r>
          </a:p>
        </p:txBody>
      </p:sp>
      <p:sp>
        <p:nvSpPr>
          <p:cNvPr id="21507" name="Slide Number Placeholder 3"/>
          <p:cNvSpPr>
            <a:spLocks noGrp="1"/>
          </p:cNvSpPr>
          <p:nvPr>
            <p:ph type="sldNum" sz="quarter" idx="11"/>
          </p:nvPr>
        </p:nvSpPr>
        <p:spPr>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ＭＳ Ｐゴシック" charset="0"/>
              </a:defRPr>
            </a:lvl1pPr>
            <a:lvl2pPr marL="742950" indent="-285750" eaLnBrk="0" hangingPunct="0">
              <a:defRPr sz="2400">
                <a:solidFill>
                  <a:schemeClr val="tx1"/>
                </a:solidFill>
                <a:latin typeface="Arial" charset="0"/>
                <a:ea typeface="ＭＳ Ｐゴシック" charset="0"/>
              </a:defRPr>
            </a:lvl2pPr>
            <a:lvl3pPr marL="1143000" indent="-228600" eaLnBrk="0" hangingPunct="0">
              <a:defRPr sz="2400">
                <a:solidFill>
                  <a:schemeClr val="tx1"/>
                </a:solidFill>
                <a:latin typeface="Arial" charset="0"/>
                <a:ea typeface="ＭＳ Ｐゴシック" charset="0"/>
              </a:defRPr>
            </a:lvl3pPr>
            <a:lvl4pPr marL="1600200" indent="-228600" eaLnBrk="0" hangingPunct="0">
              <a:defRPr sz="2400">
                <a:solidFill>
                  <a:schemeClr val="tx1"/>
                </a:solidFill>
                <a:latin typeface="Arial" charset="0"/>
                <a:ea typeface="ＭＳ Ｐゴシック" charset="0"/>
              </a:defRPr>
            </a:lvl4pPr>
            <a:lvl5pPr marL="2057400" indent="-228600" eaLnBrk="0" hangingPunct="0">
              <a:defRPr sz="2400">
                <a:solidFill>
                  <a:schemeClr val="tx1"/>
                </a:solidFill>
                <a:latin typeface="Arial" charset="0"/>
                <a:ea typeface="ＭＳ Ｐゴシック" charset="0"/>
              </a:defRPr>
            </a:lvl5pPr>
            <a:lvl6pPr marL="2514600" indent="-228600" eaLnBrk="0" fontAlgn="base" hangingPunct="0">
              <a:spcBef>
                <a:spcPct val="0"/>
              </a:spcBef>
              <a:spcAft>
                <a:spcPct val="0"/>
              </a:spcAft>
              <a:defRPr sz="2400">
                <a:solidFill>
                  <a:schemeClr val="tx1"/>
                </a:solidFill>
                <a:latin typeface="Arial" charset="0"/>
                <a:ea typeface="ＭＳ Ｐゴシック" charset="0"/>
              </a:defRPr>
            </a:lvl6pPr>
            <a:lvl7pPr marL="2971800" indent="-228600" eaLnBrk="0" fontAlgn="base" hangingPunct="0">
              <a:spcBef>
                <a:spcPct val="0"/>
              </a:spcBef>
              <a:spcAft>
                <a:spcPct val="0"/>
              </a:spcAft>
              <a:defRPr sz="2400">
                <a:solidFill>
                  <a:schemeClr val="tx1"/>
                </a:solidFill>
                <a:latin typeface="Arial" charset="0"/>
                <a:ea typeface="ＭＳ Ｐゴシック" charset="0"/>
              </a:defRPr>
            </a:lvl7pPr>
            <a:lvl8pPr marL="3429000" indent="-228600" eaLnBrk="0" fontAlgn="base" hangingPunct="0">
              <a:spcBef>
                <a:spcPct val="0"/>
              </a:spcBef>
              <a:spcAft>
                <a:spcPct val="0"/>
              </a:spcAft>
              <a:defRPr sz="2400">
                <a:solidFill>
                  <a:schemeClr val="tx1"/>
                </a:solidFill>
                <a:latin typeface="Arial" charset="0"/>
                <a:ea typeface="ＭＳ Ｐゴシック" charset="0"/>
              </a:defRPr>
            </a:lvl8pPr>
            <a:lvl9pPr marL="3886200" indent="-228600"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9250F304-EB81-1C45-9F43-338BF2D95059}"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rPr>
              <a:pPr marL="0" marR="0" lvl="0" indent="0" algn="r" defTabSz="914400" rtl="0" eaLnBrk="1" fontAlgn="auto" latinLnBrk="0" hangingPunct="1">
                <a:lnSpc>
                  <a:spcPct val="100000"/>
                </a:lnSpc>
                <a:spcBef>
                  <a:spcPts val="0"/>
                </a:spcBef>
                <a:spcAft>
                  <a:spcPts val="0"/>
                </a:spcAft>
                <a:buClrTx/>
                <a:buSzTx/>
                <a:buFontTx/>
                <a:buNone/>
                <a:tabLst/>
                <a:defRPr/>
              </a:pPr>
              <a:t>232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endParaRPr>
          </a:p>
        </p:txBody>
      </p:sp>
      <p:pic>
        <p:nvPicPr>
          <p:cNvPr id="5" name="Picture 4">
            <a:extLst>
              <a:ext uri="{FF2B5EF4-FFF2-40B4-BE49-F238E27FC236}">
                <a16:creationId xmlns:a16="http://schemas.microsoft.com/office/drawing/2014/main" id="{F4F330C3-30FC-7C43-9A2E-B56202627D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98969" y="2746888"/>
            <a:ext cx="1080000" cy="1474200"/>
          </a:xfrm>
          <a:prstGeom prst="rect">
            <a:avLst/>
          </a:prstGeom>
        </p:spPr>
      </p:pic>
      <p:pic>
        <p:nvPicPr>
          <p:cNvPr id="7" name="Picture 6">
            <a:extLst>
              <a:ext uri="{FF2B5EF4-FFF2-40B4-BE49-F238E27FC236}">
                <a16:creationId xmlns:a16="http://schemas.microsoft.com/office/drawing/2014/main" id="{FFD5AEBD-3C24-AB4F-B882-26A30D1D0D8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6951" y="987497"/>
            <a:ext cx="1080000" cy="1410667"/>
          </a:xfrm>
          <a:prstGeom prst="rect">
            <a:avLst/>
          </a:prstGeom>
        </p:spPr>
      </p:pic>
      <p:pic>
        <p:nvPicPr>
          <p:cNvPr id="9" name="Picture 8">
            <a:extLst>
              <a:ext uri="{FF2B5EF4-FFF2-40B4-BE49-F238E27FC236}">
                <a16:creationId xmlns:a16="http://schemas.microsoft.com/office/drawing/2014/main" id="{F5BB1335-85ED-5F4E-BB4A-330702F7D51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99409" y="4626508"/>
            <a:ext cx="1195834" cy="1374140"/>
          </a:xfrm>
          <a:prstGeom prst="rect">
            <a:avLst/>
          </a:prstGeom>
        </p:spPr>
      </p:pic>
      <p:pic>
        <p:nvPicPr>
          <p:cNvPr id="13" name="Picture 12">
            <a:extLst>
              <a:ext uri="{FF2B5EF4-FFF2-40B4-BE49-F238E27FC236}">
                <a16:creationId xmlns:a16="http://schemas.microsoft.com/office/drawing/2014/main" id="{73595177-EB60-EB4A-B007-CB449B722A5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817697" y="2743417"/>
            <a:ext cx="1194405" cy="1481947"/>
          </a:xfrm>
          <a:prstGeom prst="rect">
            <a:avLst/>
          </a:prstGeom>
        </p:spPr>
      </p:pic>
      <p:pic>
        <p:nvPicPr>
          <p:cNvPr id="15" name="Picture 14">
            <a:extLst>
              <a:ext uri="{FF2B5EF4-FFF2-40B4-BE49-F238E27FC236}">
                <a16:creationId xmlns:a16="http://schemas.microsoft.com/office/drawing/2014/main" id="{427987E3-22B5-C048-ADE7-E859D5AE822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391619" y="2779288"/>
            <a:ext cx="1080000" cy="1441800"/>
          </a:xfrm>
          <a:prstGeom prst="rect">
            <a:avLst/>
          </a:prstGeom>
        </p:spPr>
      </p:pic>
      <p:pic>
        <p:nvPicPr>
          <p:cNvPr id="17" name="Picture 16">
            <a:extLst>
              <a:ext uri="{FF2B5EF4-FFF2-40B4-BE49-F238E27FC236}">
                <a16:creationId xmlns:a16="http://schemas.microsoft.com/office/drawing/2014/main" id="{FF641015-6A52-4749-999E-04C7B59C175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92471" y="2811688"/>
            <a:ext cx="1080000" cy="1409400"/>
          </a:xfrm>
          <a:prstGeom prst="rect">
            <a:avLst/>
          </a:prstGeom>
        </p:spPr>
      </p:pic>
      <p:pic>
        <p:nvPicPr>
          <p:cNvPr id="19" name="Picture 18">
            <a:extLst>
              <a:ext uri="{FF2B5EF4-FFF2-40B4-BE49-F238E27FC236}">
                <a16:creationId xmlns:a16="http://schemas.microsoft.com/office/drawing/2014/main" id="{467FAD51-138C-EE44-8D66-04DAECA480C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92897" y="2811688"/>
            <a:ext cx="1080000" cy="1409400"/>
          </a:xfrm>
          <a:prstGeom prst="rect">
            <a:avLst/>
          </a:prstGeom>
        </p:spPr>
      </p:pic>
      <p:pic>
        <p:nvPicPr>
          <p:cNvPr id="21" name="Picture 20">
            <a:extLst>
              <a:ext uri="{FF2B5EF4-FFF2-40B4-BE49-F238E27FC236}">
                <a16:creationId xmlns:a16="http://schemas.microsoft.com/office/drawing/2014/main" id="{665338EE-B0E1-BA4B-A632-03549DA0F14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326452" y="4616776"/>
            <a:ext cx="1043840" cy="1392477"/>
          </a:xfrm>
          <a:prstGeom prst="rect">
            <a:avLst/>
          </a:prstGeom>
        </p:spPr>
      </p:pic>
      <p:pic>
        <p:nvPicPr>
          <p:cNvPr id="23" name="Picture 22">
            <a:extLst>
              <a:ext uri="{FF2B5EF4-FFF2-40B4-BE49-F238E27FC236}">
                <a16:creationId xmlns:a16="http://schemas.microsoft.com/office/drawing/2014/main" id="{FDA129E6-5680-164E-8C07-DDE7CE77C7BC}"/>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216978" y="4626327"/>
            <a:ext cx="1080000" cy="1382927"/>
          </a:xfrm>
          <a:prstGeom prst="rect">
            <a:avLst/>
          </a:prstGeom>
        </p:spPr>
      </p:pic>
      <p:pic>
        <p:nvPicPr>
          <p:cNvPr id="25" name="Picture 24">
            <a:extLst>
              <a:ext uri="{FF2B5EF4-FFF2-40B4-BE49-F238E27FC236}">
                <a16:creationId xmlns:a16="http://schemas.microsoft.com/office/drawing/2014/main" id="{BA462A6A-09F2-934E-B78D-AD172343BA46}"/>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316951" y="1010454"/>
            <a:ext cx="1080000" cy="1387710"/>
          </a:xfrm>
          <a:prstGeom prst="rect">
            <a:avLst/>
          </a:prstGeom>
        </p:spPr>
      </p:pic>
      <p:pic>
        <p:nvPicPr>
          <p:cNvPr id="27" name="Picture 26">
            <a:extLst>
              <a:ext uri="{FF2B5EF4-FFF2-40B4-BE49-F238E27FC236}">
                <a16:creationId xmlns:a16="http://schemas.microsoft.com/office/drawing/2014/main" id="{25D6D3E3-8635-8F43-BC28-33CF545E424F}"/>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292045" y="2811688"/>
            <a:ext cx="1080000" cy="1409400"/>
          </a:xfrm>
          <a:prstGeom prst="rect">
            <a:avLst/>
          </a:prstGeom>
        </p:spPr>
      </p:pic>
      <p:pic>
        <p:nvPicPr>
          <p:cNvPr id="29" name="Picture 28">
            <a:extLst>
              <a:ext uri="{FF2B5EF4-FFF2-40B4-BE49-F238E27FC236}">
                <a16:creationId xmlns:a16="http://schemas.microsoft.com/office/drawing/2014/main" id="{A4B5752C-65E5-7C42-ACDA-09AF0EB98692}"/>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3375331" y="4626327"/>
            <a:ext cx="1224078" cy="1382928"/>
          </a:xfrm>
          <a:prstGeom prst="rect">
            <a:avLst/>
          </a:prstGeom>
        </p:spPr>
      </p:pic>
      <p:pic>
        <p:nvPicPr>
          <p:cNvPr id="31" name="Picture 30">
            <a:extLst>
              <a:ext uri="{FF2B5EF4-FFF2-40B4-BE49-F238E27FC236}">
                <a16:creationId xmlns:a16="http://schemas.microsoft.com/office/drawing/2014/main" id="{97C0EDF4-3D6D-E747-B4F5-5C16163E4BF4}"/>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07504" y="4634934"/>
            <a:ext cx="1080000" cy="1365714"/>
          </a:xfrm>
          <a:prstGeom prst="rect">
            <a:avLst/>
          </a:prstGeom>
        </p:spPr>
      </p:pic>
      <p:pic>
        <p:nvPicPr>
          <p:cNvPr id="33" name="Picture 32">
            <a:extLst>
              <a:ext uri="{FF2B5EF4-FFF2-40B4-BE49-F238E27FC236}">
                <a16:creationId xmlns:a16="http://schemas.microsoft.com/office/drawing/2014/main" id="{9FE3C834-449F-F34B-9F04-A42388F7C851}"/>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2396951" y="991749"/>
            <a:ext cx="1080000" cy="1406415"/>
          </a:xfrm>
          <a:prstGeom prst="rect">
            <a:avLst/>
          </a:prstGeom>
        </p:spPr>
      </p:pic>
      <p:sp>
        <p:nvSpPr>
          <p:cNvPr id="34" name="TextBox 33">
            <a:extLst>
              <a:ext uri="{FF2B5EF4-FFF2-40B4-BE49-F238E27FC236}">
                <a16:creationId xmlns:a16="http://schemas.microsoft.com/office/drawing/2014/main" id="{B0E31856-53C8-6449-B8E5-951C0B578981}"/>
              </a:ext>
            </a:extLst>
          </p:cNvPr>
          <p:cNvSpPr txBox="1"/>
          <p:nvPr/>
        </p:nvSpPr>
        <p:spPr>
          <a:xfrm>
            <a:off x="251520" y="2367413"/>
            <a:ext cx="1056701"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Dr. Mohammed</a:t>
            </a:r>
            <a:br>
              <a:rPr kumimoji="0" lang="en-US" sz="1000" b="0" i="0" u="none" strike="noStrike" kern="1200" cap="none" spc="0" normalizeH="0" baseline="0" noProof="0" dirty="0">
                <a:ln>
                  <a:noFill/>
                </a:ln>
                <a:solidFill>
                  <a:srgbClr val="000000"/>
                </a:solidFill>
                <a:effectLst/>
                <a:uLnTx/>
                <a:uFillTx/>
                <a:latin typeface="Tahoma"/>
                <a:ea typeface="+mn-ea"/>
                <a:cs typeface="+mn-cs"/>
              </a:rPr>
            </a:br>
            <a:r>
              <a:rPr kumimoji="0" lang="en-US" sz="1000" b="0" i="0" u="none" strike="noStrike" kern="1200" cap="none" spc="0" normalizeH="0" baseline="0" noProof="0" dirty="0" err="1">
                <a:ln>
                  <a:noFill/>
                </a:ln>
                <a:solidFill>
                  <a:srgbClr val="000000"/>
                </a:solidFill>
                <a:effectLst/>
                <a:uLnTx/>
                <a:uFillTx/>
                <a:latin typeface="Tahoma"/>
                <a:ea typeface="+mn-ea"/>
                <a:cs typeface="+mn-cs"/>
              </a:rPr>
              <a:t>Alser</a:t>
            </a:r>
            <a:endParaRPr kumimoji="0" lang="en-US" sz="1000" b="0" i="0" u="none" strike="noStrike" kern="1200" cap="none" spc="0" normalizeH="0" baseline="0" noProof="0" dirty="0">
              <a:ln>
                <a:noFill/>
              </a:ln>
              <a:solidFill>
                <a:srgbClr val="000000"/>
              </a:solidFill>
              <a:effectLst/>
              <a:uLnTx/>
              <a:uFillTx/>
              <a:latin typeface="Tahoma"/>
              <a:ea typeface="+mn-ea"/>
              <a:cs typeface="+mn-cs"/>
            </a:endParaRPr>
          </a:p>
        </p:txBody>
      </p:sp>
      <p:sp>
        <p:nvSpPr>
          <p:cNvPr id="38" name="TextBox 37">
            <a:extLst>
              <a:ext uri="{FF2B5EF4-FFF2-40B4-BE49-F238E27FC236}">
                <a16:creationId xmlns:a16="http://schemas.microsoft.com/office/drawing/2014/main" id="{6C34098C-DD78-814B-A4EF-2C29E8252CC5}"/>
              </a:ext>
            </a:extLst>
          </p:cNvPr>
          <p:cNvSpPr txBox="1"/>
          <p:nvPr/>
        </p:nvSpPr>
        <p:spPr>
          <a:xfrm>
            <a:off x="1552053" y="2380818"/>
            <a:ext cx="615873"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Dr. Lois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err="1">
                <a:ln>
                  <a:noFill/>
                </a:ln>
                <a:solidFill>
                  <a:srgbClr val="000000"/>
                </a:solidFill>
                <a:effectLst/>
                <a:uLnTx/>
                <a:uFillTx/>
                <a:latin typeface="Tahoma"/>
                <a:ea typeface="+mn-ea"/>
                <a:cs typeface="+mn-cs"/>
              </a:rPr>
              <a:t>Orosa</a:t>
            </a:r>
            <a:endParaRPr kumimoji="0" lang="en-US" sz="1000" b="0" i="0" u="none" strike="noStrike" kern="1200" cap="none" spc="0" normalizeH="0" baseline="0" noProof="0" dirty="0">
              <a:ln>
                <a:noFill/>
              </a:ln>
              <a:solidFill>
                <a:srgbClr val="000000"/>
              </a:solidFill>
              <a:effectLst/>
              <a:uLnTx/>
              <a:uFillTx/>
              <a:latin typeface="Tahoma"/>
              <a:ea typeface="+mn-ea"/>
              <a:cs typeface="+mn-cs"/>
            </a:endParaRPr>
          </a:p>
        </p:txBody>
      </p:sp>
      <p:sp>
        <p:nvSpPr>
          <p:cNvPr id="39" name="TextBox 38">
            <a:extLst>
              <a:ext uri="{FF2B5EF4-FFF2-40B4-BE49-F238E27FC236}">
                <a16:creationId xmlns:a16="http://schemas.microsoft.com/office/drawing/2014/main" id="{8F0F5416-843D-2E46-94EF-4551098DB3E2}"/>
              </a:ext>
            </a:extLst>
          </p:cNvPr>
          <p:cNvSpPr txBox="1"/>
          <p:nvPr/>
        </p:nvSpPr>
        <p:spPr>
          <a:xfrm>
            <a:off x="2531186" y="2380818"/>
            <a:ext cx="817852"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Dr. </a:t>
            </a:r>
            <a:r>
              <a:rPr kumimoji="0" lang="en-US" sz="1000" b="0" i="0" u="none" strike="noStrike" kern="1200" cap="none" spc="0" normalizeH="0" baseline="0" noProof="0" dirty="0" err="1">
                <a:ln>
                  <a:noFill/>
                </a:ln>
                <a:solidFill>
                  <a:srgbClr val="000000"/>
                </a:solidFill>
                <a:effectLst/>
                <a:uLnTx/>
                <a:uFillTx/>
                <a:latin typeface="Tahoma"/>
                <a:ea typeface="+mn-ea"/>
                <a:cs typeface="+mn-cs"/>
              </a:rPr>
              <a:t>Yaohua</a:t>
            </a:r>
            <a:endParaRPr kumimoji="0" lang="en-US" sz="1000" b="0" i="0" u="none" strike="noStrike" kern="1200" cap="none" spc="0" normalizeH="0" baseline="0" noProof="0" dirty="0">
              <a:ln>
                <a:noFill/>
              </a:ln>
              <a:solidFill>
                <a:srgbClr val="000000"/>
              </a:solidFill>
              <a:effectLst/>
              <a:uLnTx/>
              <a:uFillTx/>
              <a:latin typeface="Tahoma"/>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Wang</a:t>
            </a:r>
          </a:p>
        </p:txBody>
      </p:sp>
      <p:sp>
        <p:nvSpPr>
          <p:cNvPr id="40" name="TextBox 39">
            <a:extLst>
              <a:ext uri="{FF2B5EF4-FFF2-40B4-BE49-F238E27FC236}">
                <a16:creationId xmlns:a16="http://schemas.microsoft.com/office/drawing/2014/main" id="{BF7BCE28-8088-9342-868C-1520E1AC388C}"/>
              </a:ext>
            </a:extLst>
          </p:cNvPr>
          <p:cNvSpPr txBox="1"/>
          <p:nvPr/>
        </p:nvSpPr>
        <p:spPr>
          <a:xfrm>
            <a:off x="188507" y="4181018"/>
            <a:ext cx="873958" cy="246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err="1">
                <a:ln>
                  <a:noFill/>
                </a:ln>
                <a:solidFill>
                  <a:srgbClr val="000000"/>
                </a:solidFill>
                <a:effectLst/>
                <a:uLnTx/>
                <a:uFillTx/>
                <a:latin typeface="Tahoma"/>
                <a:ea typeface="+mn-ea"/>
                <a:cs typeface="+mn-cs"/>
              </a:rPr>
              <a:t>Jeremie</a:t>
            </a:r>
            <a:r>
              <a:rPr kumimoji="0" lang="en-US" sz="1000" b="0" i="0" u="none" strike="noStrike" kern="1200" cap="none" spc="0" normalizeH="0" baseline="0" noProof="0" dirty="0">
                <a:ln>
                  <a:noFill/>
                </a:ln>
                <a:solidFill>
                  <a:srgbClr val="000000"/>
                </a:solidFill>
                <a:effectLst/>
                <a:uLnTx/>
                <a:uFillTx/>
                <a:latin typeface="Tahoma"/>
                <a:ea typeface="+mn-ea"/>
                <a:cs typeface="+mn-cs"/>
              </a:rPr>
              <a:t> Kim</a:t>
            </a:r>
          </a:p>
        </p:txBody>
      </p:sp>
      <p:sp>
        <p:nvSpPr>
          <p:cNvPr id="41" name="TextBox 40">
            <a:extLst>
              <a:ext uri="{FF2B5EF4-FFF2-40B4-BE49-F238E27FC236}">
                <a16:creationId xmlns:a16="http://schemas.microsoft.com/office/drawing/2014/main" id="{6BA1E33F-6BF0-0141-BDBA-41E79F6E156D}"/>
              </a:ext>
            </a:extLst>
          </p:cNvPr>
          <p:cNvSpPr txBox="1"/>
          <p:nvPr/>
        </p:nvSpPr>
        <p:spPr>
          <a:xfrm>
            <a:off x="1223187" y="4190891"/>
            <a:ext cx="984565" cy="246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Hasan Hassan</a:t>
            </a:r>
          </a:p>
        </p:txBody>
      </p:sp>
      <p:sp>
        <p:nvSpPr>
          <p:cNvPr id="42" name="TextBox 41">
            <a:extLst>
              <a:ext uri="{FF2B5EF4-FFF2-40B4-BE49-F238E27FC236}">
                <a16:creationId xmlns:a16="http://schemas.microsoft.com/office/drawing/2014/main" id="{43137B8E-C2A7-F34E-AA11-BB35847D6319}"/>
              </a:ext>
            </a:extLst>
          </p:cNvPr>
          <p:cNvSpPr txBox="1"/>
          <p:nvPr/>
        </p:nvSpPr>
        <p:spPr>
          <a:xfrm>
            <a:off x="2407932" y="4190891"/>
            <a:ext cx="899605" cy="246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err="1">
                <a:ln>
                  <a:noFill/>
                </a:ln>
                <a:solidFill>
                  <a:srgbClr val="000000"/>
                </a:solidFill>
                <a:effectLst/>
                <a:uLnTx/>
                <a:uFillTx/>
                <a:latin typeface="Tahoma"/>
                <a:ea typeface="+mn-ea"/>
                <a:cs typeface="+mn-cs"/>
              </a:rPr>
              <a:t>Minesh</a:t>
            </a:r>
            <a:r>
              <a:rPr kumimoji="0" lang="en-US" sz="1000" b="0" i="0" u="none" strike="noStrike" kern="1200" cap="none" spc="0" normalizeH="0" baseline="0" noProof="0" dirty="0">
                <a:ln>
                  <a:noFill/>
                </a:ln>
                <a:solidFill>
                  <a:srgbClr val="000000"/>
                </a:solidFill>
                <a:effectLst/>
                <a:uLnTx/>
                <a:uFillTx/>
                <a:latin typeface="Tahoma"/>
                <a:ea typeface="+mn-ea"/>
                <a:cs typeface="+mn-cs"/>
              </a:rPr>
              <a:t> Patel</a:t>
            </a:r>
          </a:p>
        </p:txBody>
      </p:sp>
      <p:sp>
        <p:nvSpPr>
          <p:cNvPr id="43" name="TextBox 42">
            <a:extLst>
              <a:ext uri="{FF2B5EF4-FFF2-40B4-BE49-F238E27FC236}">
                <a16:creationId xmlns:a16="http://schemas.microsoft.com/office/drawing/2014/main" id="{EDBF4655-CEC4-9949-8080-8F9B5E0DD71E}"/>
              </a:ext>
            </a:extLst>
          </p:cNvPr>
          <p:cNvSpPr txBox="1"/>
          <p:nvPr/>
        </p:nvSpPr>
        <p:spPr>
          <a:xfrm>
            <a:off x="3521717" y="4190891"/>
            <a:ext cx="832279" cy="246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Ivan </a:t>
            </a:r>
            <a:r>
              <a:rPr kumimoji="0" lang="en-US" sz="1000" b="0" i="0" u="none" strike="noStrike" kern="1200" cap="none" spc="0" normalizeH="0" baseline="0" noProof="0" dirty="0" err="1">
                <a:ln>
                  <a:noFill/>
                </a:ln>
                <a:solidFill>
                  <a:srgbClr val="000000"/>
                </a:solidFill>
                <a:effectLst/>
                <a:uLnTx/>
                <a:uFillTx/>
                <a:latin typeface="Tahoma"/>
                <a:ea typeface="+mn-ea"/>
                <a:cs typeface="+mn-cs"/>
              </a:rPr>
              <a:t>Puddu</a:t>
            </a:r>
            <a:endParaRPr kumimoji="0" lang="en-US" sz="1000" b="0" i="0" u="none" strike="noStrike" kern="1200" cap="none" spc="0" normalizeH="0" baseline="0" noProof="0" dirty="0">
              <a:ln>
                <a:noFill/>
              </a:ln>
              <a:solidFill>
                <a:srgbClr val="000000"/>
              </a:solidFill>
              <a:effectLst/>
              <a:uLnTx/>
              <a:uFillTx/>
              <a:latin typeface="Tahoma"/>
              <a:ea typeface="+mn-ea"/>
              <a:cs typeface="+mn-cs"/>
            </a:endParaRPr>
          </a:p>
        </p:txBody>
      </p:sp>
      <p:sp>
        <p:nvSpPr>
          <p:cNvPr id="44" name="TextBox 43">
            <a:extLst>
              <a:ext uri="{FF2B5EF4-FFF2-40B4-BE49-F238E27FC236}">
                <a16:creationId xmlns:a16="http://schemas.microsoft.com/office/drawing/2014/main" id="{E8C7C340-E674-1745-B3A1-AADA148C225F}"/>
              </a:ext>
            </a:extLst>
          </p:cNvPr>
          <p:cNvSpPr txBox="1"/>
          <p:nvPr/>
        </p:nvSpPr>
        <p:spPr>
          <a:xfrm>
            <a:off x="5666575" y="4190891"/>
            <a:ext cx="938077" cy="246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err="1">
                <a:ln>
                  <a:noFill/>
                </a:ln>
                <a:solidFill>
                  <a:srgbClr val="000000"/>
                </a:solidFill>
                <a:effectLst/>
                <a:uLnTx/>
                <a:uFillTx/>
                <a:latin typeface="Tahoma"/>
                <a:ea typeface="+mn-ea"/>
                <a:cs typeface="+mn-cs"/>
              </a:rPr>
              <a:t>Giray</a:t>
            </a:r>
            <a:r>
              <a:rPr kumimoji="0" lang="en-US" sz="1000" b="0" i="0" u="none" strike="noStrike" kern="1200" cap="none" spc="0" normalizeH="0" baseline="0" noProof="0" dirty="0">
                <a:ln>
                  <a:noFill/>
                </a:ln>
                <a:solidFill>
                  <a:srgbClr val="000000"/>
                </a:solidFill>
                <a:effectLst/>
                <a:uLnTx/>
                <a:uFillTx/>
                <a:latin typeface="Tahoma"/>
                <a:ea typeface="+mn-ea"/>
                <a:cs typeface="+mn-cs"/>
              </a:rPr>
              <a:t> </a:t>
            </a:r>
            <a:r>
              <a:rPr kumimoji="0" lang="en-US" sz="1000" b="0" i="0" u="none" strike="noStrike" kern="1200" cap="none" spc="0" normalizeH="0" baseline="0" noProof="0" dirty="0" err="1">
                <a:ln>
                  <a:noFill/>
                </a:ln>
                <a:solidFill>
                  <a:srgbClr val="000000"/>
                </a:solidFill>
                <a:effectLst/>
                <a:uLnTx/>
                <a:uFillTx/>
                <a:latin typeface="Tahoma"/>
                <a:ea typeface="+mn-ea"/>
                <a:cs typeface="+mn-cs"/>
              </a:rPr>
              <a:t>Yaglikci</a:t>
            </a:r>
            <a:endParaRPr kumimoji="0" lang="en-US" sz="1000" b="0" i="0" u="none" strike="noStrike" kern="1200" cap="none" spc="0" normalizeH="0" baseline="0" noProof="0" dirty="0">
              <a:ln>
                <a:noFill/>
              </a:ln>
              <a:solidFill>
                <a:srgbClr val="000000"/>
              </a:solidFill>
              <a:effectLst/>
              <a:uLnTx/>
              <a:uFillTx/>
              <a:latin typeface="Tahoma"/>
              <a:ea typeface="+mn-ea"/>
              <a:cs typeface="+mn-cs"/>
            </a:endParaRPr>
          </a:p>
        </p:txBody>
      </p:sp>
      <p:sp>
        <p:nvSpPr>
          <p:cNvPr id="45" name="TextBox 44">
            <a:extLst>
              <a:ext uri="{FF2B5EF4-FFF2-40B4-BE49-F238E27FC236}">
                <a16:creationId xmlns:a16="http://schemas.microsoft.com/office/drawing/2014/main" id="{4D1724F0-4982-AF43-B217-88B3A4A7914A}"/>
              </a:ext>
            </a:extLst>
          </p:cNvPr>
          <p:cNvSpPr txBox="1"/>
          <p:nvPr/>
        </p:nvSpPr>
        <p:spPr>
          <a:xfrm>
            <a:off x="6962045" y="4190891"/>
            <a:ext cx="795411" cy="246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Can </a:t>
            </a:r>
            <a:r>
              <a:rPr kumimoji="0" lang="en-US" sz="1000" b="0" i="0" u="none" strike="noStrike" kern="1200" cap="none" spc="0" normalizeH="0" baseline="0" noProof="0" dirty="0" err="1">
                <a:ln>
                  <a:noFill/>
                </a:ln>
                <a:solidFill>
                  <a:srgbClr val="000000"/>
                </a:solidFill>
                <a:effectLst/>
                <a:uLnTx/>
                <a:uFillTx/>
                <a:latin typeface="Tahoma"/>
                <a:ea typeface="+mn-ea"/>
                <a:cs typeface="+mn-cs"/>
              </a:rPr>
              <a:t>Firtina</a:t>
            </a:r>
            <a:endParaRPr kumimoji="0" lang="en-US" sz="1000" b="0" i="0" u="none" strike="noStrike" kern="1200" cap="none" spc="0" normalizeH="0" baseline="0" noProof="0" dirty="0">
              <a:ln>
                <a:noFill/>
              </a:ln>
              <a:solidFill>
                <a:srgbClr val="000000"/>
              </a:solidFill>
              <a:effectLst/>
              <a:uLnTx/>
              <a:uFillTx/>
              <a:latin typeface="Tahoma"/>
              <a:ea typeface="+mn-ea"/>
              <a:cs typeface="+mn-cs"/>
            </a:endParaRPr>
          </a:p>
        </p:txBody>
      </p:sp>
      <p:sp>
        <p:nvSpPr>
          <p:cNvPr id="46" name="TextBox 45">
            <a:extLst>
              <a:ext uri="{FF2B5EF4-FFF2-40B4-BE49-F238E27FC236}">
                <a16:creationId xmlns:a16="http://schemas.microsoft.com/office/drawing/2014/main" id="{D40466D1-8B9A-B142-B2AD-B59292E46FAB}"/>
              </a:ext>
            </a:extLst>
          </p:cNvPr>
          <p:cNvSpPr txBox="1"/>
          <p:nvPr/>
        </p:nvSpPr>
        <p:spPr>
          <a:xfrm>
            <a:off x="8145376" y="4181018"/>
            <a:ext cx="805028"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Geraldo F.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de Oliveira</a:t>
            </a:r>
          </a:p>
        </p:txBody>
      </p:sp>
      <p:sp>
        <p:nvSpPr>
          <p:cNvPr id="47" name="TextBox 46">
            <a:extLst>
              <a:ext uri="{FF2B5EF4-FFF2-40B4-BE49-F238E27FC236}">
                <a16:creationId xmlns:a16="http://schemas.microsoft.com/office/drawing/2014/main" id="{77AF522B-0F11-0645-9FE7-1A16BD6FC267}"/>
              </a:ext>
            </a:extLst>
          </p:cNvPr>
          <p:cNvSpPr txBox="1"/>
          <p:nvPr/>
        </p:nvSpPr>
        <p:spPr>
          <a:xfrm>
            <a:off x="166300" y="5991091"/>
            <a:ext cx="982961" cy="246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Nika Mansouri</a:t>
            </a:r>
          </a:p>
        </p:txBody>
      </p:sp>
      <p:sp>
        <p:nvSpPr>
          <p:cNvPr id="48" name="TextBox 47">
            <a:extLst>
              <a:ext uri="{FF2B5EF4-FFF2-40B4-BE49-F238E27FC236}">
                <a16:creationId xmlns:a16="http://schemas.microsoft.com/office/drawing/2014/main" id="{9944725C-8B06-D64F-8FE8-64C36851BDE7}"/>
              </a:ext>
            </a:extLst>
          </p:cNvPr>
          <p:cNvSpPr txBox="1"/>
          <p:nvPr/>
        </p:nvSpPr>
        <p:spPr>
          <a:xfrm>
            <a:off x="1201779" y="5991091"/>
            <a:ext cx="1091966" cy="246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Skanda </a:t>
            </a:r>
            <a:r>
              <a:rPr kumimoji="0" lang="en-US" sz="1000" b="0" i="0" u="none" strike="noStrike" kern="1200" cap="none" spc="0" normalizeH="0" baseline="0" noProof="0" dirty="0" err="1">
                <a:ln>
                  <a:noFill/>
                </a:ln>
                <a:solidFill>
                  <a:srgbClr val="000000"/>
                </a:solidFill>
                <a:effectLst/>
                <a:uLnTx/>
                <a:uFillTx/>
                <a:latin typeface="Tahoma"/>
                <a:ea typeface="+mn-ea"/>
                <a:cs typeface="+mn-cs"/>
              </a:rPr>
              <a:t>Koppula</a:t>
            </a:r>
            <a:endParaRPr kumimoji="0" lang="en-US" sz="1000" b="0" i="0" u="none" strike="noStrike" kern="1200" cap="none" spc="0" normalizeH="0" baseline="0" noProof="0" dirty="0">
              <a:ln>
                <a:noFill/>
              </a:ln>
              <a:solidFill>
                <a:srgbClr val="000000"/>
              </a:solidFill>
              <a:effectLst/>
              <a:uLnTx/>
              <a:uFillTx/>
              <a:latin typeface="Tahoma"/>
              <a:ea typeface="+mn-ea"/>
              <a:cs typeface="+mn-cs"/>
            </a:endParaRPr>
          </a:p>
        </p:txBody>
      </p:sp>
      <p:sp>
        <p:nvSpPr>
          <p:cNvPr id="49" name="TextBox 48">
            <a:extLst>
              <a:ext uri="{FF2B5EF4-FFF2-40B4-BE49-F238E27FC236}">
                <a16:creationId xmlns:a16="http://schemas.microsoft.com/office/drawing/2014/main" id="{75F2A0DF-3140-5B44-8E29-47953BCD21C9}"/>
              </a:ext>
            </a:extLst>
          </p:cNvPr>
          <p:cNvSpPr txBox="1"/>
          <p:nvPr/>
        </p:nvSpPr>
        <p:spPr>
          <a:xfrm>
            <a:off x="2409773" y="5991091"/>
            <a:ext cx="960519"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Konstantinos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err="1">
                <a:ln>
                  <a:noFill/>
                </a:ln>
                <a:solidFill>
                  <a:srgbClr val="000000"/>
                </a:solidFill>
                <a:effectLst/>
                <a:uLnTx/>
                <a:uFillTx/>
                <a:latin typeface="Tahoma"/>
                <a:ea typeface="+mn-ea"/>
                <a:cs typeface="+mn-cs"/>
              </a:rPr>
              <a:t>Kanellopoulos</a:t>
            </a:r>
            <a:endParaRPr kumimoji="0" lang="en-US" sz="1000" b="0" i="0" u="none" strike="noStrike" kern="1200" cap="none" spc="0" normalizeH="0" baseline="0" noProof="0" dirty="0">
              <a:ln>
                <a:noFill/>
              </a:ln>
              <a:solidFill>
                <a:srgbClr val="000000"/>
              </a:solidFill>
              <a:effectLst/>
              <a:uLnTx/>
              <a:uFillTx/>
              <a:latin typeface="Tahoma"/>
              <a:ea typeface="+mn-ea"/>
              <a:cs typeface="+mn-cs"/>
            </a:endParaRPr>
          </a:p>
        </p:txBody>
      </p:sp>
      <p:sp>
        <p:nvSpPr>
          <p:cNvPr id="50" name="TextBox 49">
            <a:extLst>
              <a:ext uri="{FF2B5EF4-FFF2-40B4-BE49-F238E27FC236}">
                <a16:creationId xmlns:a16="http://schemas.microsoft.com/office/drawing/2014/main" id="{8EAA4EAB-EC0B-1E47-92D8-F5AFC71C5BA8}"/>
              </a:ext>
            </a:extLst>
          </p:cNvPr>
          <p:cNvSpPr txBox="1"/>
          <p:nvPr/>
        </p:nvSpPr>
        <p:spPr>
          <a:xfrm>
            <a:off x="3542658" y="6009254"/>
            <a:ext cx="936475" cy="246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err="1">
                <a:ln>
                  <a:noFill/>
                </a:ln>
                <a:solidFill>
                  <a:srgbClr val="000000"/>
                </a:solidFill>
                <a:effectLst/>
                <a:uLnTx/>
                <a:uFillTx/>
                <a:latin typeface="Tahoma"/>
                <a:ea typeface="+mn-ea"/>
                <a:cs typeface="+mn-cs"/>
              </a:rPr>
              <a:t>Nisa</a:t>
            </a:r>
            <a:r>
              <a:rPr kumimoji="0" lang="en-US" sz="1000" b="0" i="0" u="none" strike="noStrike" kern="1200" cap="none" spc="0" normalizeH="0" baseline="0" noProof="0" dirty="0">
                <a:ln>
                  <a:noFill/>
                </a:ln>
                <a:solidFill>
                  <a:srgbClr val="000000"/>
                </a:solidFill>
                <a:effectLst/>
                <a:uLnTx/>
                <a:uFillTx/>
                <a:latin typeface="Tahoma"/>
                <a:ea typeface="+mn-ea"/>
                <a:cs typeface="+mn-cs"/>
              </a:rPr>
              <a:t> </a:t>
            </a:r>
            <a:r>
              <a:rPr kumimoji="0" lang="en-US" sz="1000" b="0" i="0" u="none" strike="noStrike" kern="1200" cap="none" spc="0" normalizeH="0" baseline="0" noProof="0" dirty="0" err="1">
                <a:ln>
                  <a:noFill/>
                </a:ln>
                <a:solidFill>
                  <a:srgbClr val="000000"/>
                </a:solidFill>
                <a:effectLst/>
                <a:uLnTx/>
                <a:uFillTx/>
                <a:latin typeface="Tahoma"/>
                <a:ea typeface="+mn-ea"/>
                <a:cs typeface="+mn-cs"/>
              </a:rPr>
              <a:t>Bostanci</a:t>
            </a:r>
            <a:endParaRPr kumimoji="0" lang="en-US" sz="1000" b="0" i="0" u="none" strike="noStrike" kern="1200" cap="none" spc="0" normalizeH="0" baseline="0" noProof="0" dirty="0">
              <a:ln>
                <a:noFill/>
              </a:ln>
              <a:solidFill>
                <a:srgbClr val="000000"/>
              </a:solidFill>
              <a:effectLst/>
              <a:uLnTx/>
              <a:uFillTx/>
              <a:latin typeface="Tahoma"/>
              <a:ea typeface="+mn-ea"/>
              <a:cs typeface="+mn-cs"/>
            </a:endParaRPr>
          </a:p>
        </p:txBody>
      </p:sp>
      <p:sp>
        <p:nvSpPr>
          <p:cNvPr id="51" name="TextBox 50">
            <a:extLst>
              <a:ext uri="{FF2B5EF4-FFF2-40B4-BE49-F238E27FC236}">
                <a16:creationId xmlns:a16="http://schemas.microsoft.com/office/drawing/2014/main" id="{413E170F-1CB4-7C4D-A59A-010917753ECE}"/>
              </a:ext>
            </a:extLst>
          </p:cNvPr>
          <p:cNvSpPr txBox="1"/>
          <p:nvPr/>
        </p:nvSpPr>
        <p:spPr>
          <a:xfrm>
            <a:off x="4706254" y="5991091"/>
            <a:ext cx="995785" cy="246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err="1">
                <a:ln>
                  <a:noFill/>
                </a:ln>
                <a:solidFill>
                  <a:srgbClr val="000000"/>
                </a:solidFill>
                <a:effectLst/>
                <a:uLnTx/>
                <a:uFillTx/>
                <a:latin typeface="Tahoma"/>
                <a:ea typeface="+mn-ea"/>
                <a:cs typeface="+mn-cs"/>
              </a:rPr>
              <a:t>Ataberk</a:t>
            </a:r>
            <a:r>
              <a:rPr kumimoji="0" lang="en-US" sz="1000" b="0" i="0" u="none" strike="noStrike" kern="1200" cap="none" spc="0" normalizeH="0" baseline="0" noProof="0" dirty="0">
                <a:ln>
                  <a:noFill/>
                </a:ln>
                <a:solidFill>
                  <a:srgbClr val="000000"/>
                </a:solidFill>
                <a:effectLst/>
                <a:uLnTx/>
                <a:uFillTx/>
                <a:latin typeface="Tahoma"/>
                <a:ea typeface="+mn-ea"/>
                <a:cs typeface="+mn-cs"/>
              </a:rPr>
              <a:t> </a:t>
            </a:r>
            <a:r>
              <a:rPr kumimoji="0" lang="en-US" sz="1000" b="0" i="0" u="none" strike="noStrike" kern="1200" cap="none" spc="0" normalizeH="0" baseline="0" noProof="0" dirty="0" err="1">
                <a:ln>
                  <a:noFill/>
                </a:ln>
                <a:solidFill>
                  <a:srgbClr val="000000"/>
                </a:solidFill>
                <a:effectLst/>
                <a:uLnTx/>
                <a:uFillTx/>
                <a:latin typeface="Tahoma"/>
                <a:ea typeface="+mn-ea"/>
                <a:cs typeface="+mn-cs"/>
              </a:rPr>
              <a:t>Olgun</a:t>
            </a:r>
            <a:endParaRPr kumimoji="0" lang="en-US" sz="1000" b="0" i="0" u="none" strike="noStrike" kern="1200" cap="none" spc="0" normalizeH="0" baseline="0" noProof="0" dirty="0">
              <a:ln>
                <a:noFill/>
              </a:ln>
              <a:solidFill>
                <a:srgbClr val="000000"/>
              </a:solidFill>
              <a:effectLst/>
              <a:uLnTx/>
              <a:uFillTx/>
              <a:latin typeface="Tahoma"/>
              <a:ea typeface="+mn-ea"/>
              <a:cs typeface="+mn-cs"/>
            </a:endParaRPr>
          </a:p>
        </p:txBody>
      </p:sp>
      <p:sp>
        <p:nvSpPr>
          <p:cNvPr id="35" name="TextBox 34">
            <a:extLst>
              <a:ext uri="{FF2B5EF4-FFF2-40B4-BE49-F238E27FC236}">
                <a16:creationId xmlns:a16="http://schemas.microsoft.com/office/drawing/2014/main" id="{432295A3-5F7B-5F43-9181-1BEE72DB19A3}"/>
              </a:ext>
            </a:extLst>
          </p:cNvPr>
          <p:cNvSpPr txBox="1"/>
          <p:nvPr/>
        </p:nvSpPr>
        <p:spPr>
          <a:xfrm>
            <a:off x="4835770" y="1010454"/>
            <a:ext cx="307827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4 Post-doctoral Researchers </a:t>
            </a:r>
          </a:p>
        </p:txBody>
      </p:sp>
      <p:sp>
        <p:nvSpPr>
          <p:cNvPr id="53" name="TextBox 52">
            <a:extLst>
              <a:ext uri="{FF2B5EF4-FFF2-40B4-BE49-F238E27FC236}">
                <a16:creationId xmlns:a16="http://schemas.microsoft.com/office/drawing/2014/main" id="{0E02293D-341E-BB48-9EF5-CA2DDBDCCB45}"/>
              </a:ext>
            </a:extLst>
          </p:cNvPr>
          <p:cNvSpPr txBox="1"/>
          <p:nvPr/>
        </p:nvSpPr>
        <p:spPr>
          <a:xfrm>
            <a:off x="4845837" y="1397693"/>
            <a:ext cx="300755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8 PhD Students + 4 at CMU</a:t>
            </a:r>
          </a:p>
        </p:txBody>
      </p:sp>
      <p:sp>
        <p:nvSpPr>
          <p:cNvPr id="54" name="TextBox 53">
            <a:extLst>
              <a:ext uri="{FF2B5EF4-FFF2-40B4-BE49-F238E27FC236}">
                <a16:creationId xmlns:a16="http://schemas.microsoft.com/office/drawing/2014/main" id="{0714718F-7924-2A4C-BBF8-23AA710090E9}"/>
              </a:ext>
            </a:extLst>
          </p:cNvPr>
          <p:cNvSpPr txBox="1"/>
          <p:nvPr/>
        </p:nvSpPr>
        <p:spPr>
          <a:xfrm>
            <a:off x="4835770" y="1763523"/>
            <a:ext cx="111004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5 Interns</a:t>
            </a:r>
          </a:p>
        </p:txBody>
      </p:sp>
      <p:sp>
        <p:nvSpPr>
          <p:cNvPr id="55" name="TextBox 54">
            <a:extLst>
              <a:ext uri="{FF2B5EF4-FFF2-40B4-BE49-F238E27FC236}">
                <a16:creationId xmlns:a16="http://schemas.microsoft.com/office/drawing/2014/main" id="{3548752D-74FC-1B42-94E1-504EC3667519}"/>
              </a:ext>
            </a:extLst>
          </p:cNvPr>
          <p:cNvSpPr txBox="1"/>
          <p:nvPr/>
        </p:nvSpPr>
        <p:spPr>
          <a:xfrm>
            <a:off x="4716016" y="2116290"/>
            <a:ext cx="418877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FF"/>
                </a:solidFill>
                <a:effectLst/>
                <a:uLnTx/>
                <a:uFillTx/>
                <a:latin typeface="Tahoma"/>
                <a:ea typeface="+mn-ea"/>
                <a:cs typeface="+mn-cs"/>
              </a:rPr>
              <a:t>15 Master’s and Bachelor’s Researchers</a:t>
            </a:r>
          </a:p>
        </p:txBody>
      </p:sp>
      <p:pic>
        <p:nvPicPr>
          <p:cNvPr id="37" name="Picture 36">
            <a:extLst>
              <a:ext uri="{FF2B5EF4-FFF2-40B4-BE49-F238E27FC236}">
                <a16:creationId xmlns:a16="http://schemas.microsoft.com/office/drawing/2014/main" id="{81765CEA-AB42-4B4D-A55D-764B75B5DB28}"/>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4493980" y="2755932"/>
            <a:ext cx="1124086" cy="1465155"/>
          </a:xfrm>
          <a:prstGeom prst="rect">
            <a:avLst/>
          </a:prstGeom>
        </p:spPr>
      </p:pic>
      <p:sp>
        <p:nvSpPr>
          <p:cNvPr id="58" name="TextBox 57">
            <a:extLst>
              <a:ext uri="{FF2B5EF4-FFF2-40B4-BE49-F238E27FC236}">
                <a16:creationId xmlns:a16="http://schemas.microsoft.com/office/drawing/2014/main" id="{DF4E247C-AB71-D148-9D37-8CEFC6D7CBB7}"/>
              </a:ext>
            </a:extLst>
          </p:cNvPr>
          <p:cNvSpPr txBox="1"/>
          <p:nvPr/>
        </p:nvSpPr>
        <p:spPr>
          <a:xfrm>
            <a:off x="4470390" y="4190891"/>
            <a:ext cx="1173719" cy="246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Lukas </a:t>
            </a:r>
            <a:r>
              <a:rPr kumimoji="0" lang="en-US" sz="1000" b="0" i="0" u="none" strike="noStrike" kern="1200" cap="none" spc="0" normalizeH="0" baseline="0" noProof="0" dirty="0" err="1">
                <a:ln>
                  <a:noFill/>
                </a:ln>
                <a:solidFill>
                  <a:srgbClr val="000000"/>
                </a:solidFill>
                <a:effectLst/>
                <a:uLnTx/>
                <a:uFillTx/>
                <a:latin typeface="Tahoma"/>
                <a:ea typeface="+mn-ea"/>
                <a:cs typeface="+mn-cs"/>
              </a:rPr>
              <a:t>Breitwieser</a:t>
            </a:r>
            <a:endParaRPr kumimoji="0" lang="en-US" sz="10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3" name="Picture 2">
            <a:extLst>
              <a:ext uri="{FF2B5EF4-FFF2-40B4-BE49-F238E27FC236}">
                <a16:creationId xmlns:a16="http://schemas.microsoft.com/office/drawing/2014/main" id="{55658FAD-7651-EC48-BBDC-A79578C9D823}"/>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3476951" y="991749"/>
            <a:ext cx="1054195" cy="1405593"/>
          </a:xfrm>
          <a:prstGeom prst="rect">
            <a:avLst/>
          </a:prstGeom>
        </p:spPr>
      </p:pic>
      <p:sp>
        <p:nvSpPr>
          <p:cNvPr id="52" name="TextBox 51">
            <a:extLst>
              <a:ext uri="{FF2B5EF4-FFF2-40B4-BE49-F238E27FC236}">
                <a16:creationId xmlns:a16="http://schemas.microsoft.com/office/drawing/2014/main" id="{E44B3A37-4A7D-CD41-8FC8-F29E0B5AD2A5}"/>
              </a:ext>
            </a:extLst>
          </p:cNvPr>
          <p:cNvSpPr txBox="1"/>
          <p:nvPr/>
        </p:nvSpPr>
        <p:spPr>
          <a:xfrm>
            <a:off x="3573577" y="2356862"/>
            <a:ext cx="902811"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Dr. Juan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Gómez-Luna</a:t>
            </a:r>
          </a:p>
        </p:txBody>
      </p:sp>
      <p:pic>
        <p:nvPicPr>
          <p:cNvPr id="6" name="Picture 5">
            <a:extLst>
              <a:ext uri="{FF2B5EF4-FFF2-40B4-BE49-F238E27FC236}">
                <a16:creationId xmlns:a16="http://schemas.microsoft.com/office/drawing/2014/main" id="{DB078CD7-994B-CA49-8D42-F55F50CF070E}"/>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5786653" y="4619643"/>
            <a:ext cx="1161611" cy="1381786"/>
          </a:xfrm>
          <a:prstGeom prst="rect">
            <a:avLst/>
          </a:prstGeom>
        </p:spPr>
      </p:pic>
      <p:sp>
        <p:nvSpPr>
          <p:cNvPr id="56" name="TextBox 55">
            <a:extLst>
              <a:ext uri="{FF2B5EF4-FFF2-40B4-BE49-F238E27FC236}">
                <a16:creationId xmlns:a16="http://schemas.microsoft.com/office/drawing/2014/main" id="{76087194-440A-7345-BCD3-457EBA7A07D2}"/>
              </a:ext>
            </a:extLst>
          </p:cNvPr>
          <p:cNvSpPr txBox="1"/>
          <p:nvPr/>
        </p:nvSpPr>
        <p:spPr>
          <a:xfrm>
            <a:off x="5892291" y="6009253"/>
            <a:ext cx="1069524" cy="246221"/>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err="1">
                <a:ln>
                  <a:noFill/>
                </a:ln>
                <a:solidFill>
                  <a:srgbClr val="000000"/>
                </a:solidFill>
                <a:effectLst/>
                <a:uLnTx/>
                <a:uFillTx/>
                <a:latin typeface="Tahoma"/>
                <a:ea typeface="+mn-ea"/>
                <a:cs typeface="+mn-cs"/>
              </a:rPr>
              <a:t>Rokneddin</a:t>
            </a:r>
            <a:r>
              <a:rPr kumimoji="0" lang="en-US" sz="1000" b="0" i="0" u="none" strike="noStrike" kern="1200" cap="none" spc="0" normalizeH="0" baseline="0" noProof="0" dirty="0">
                <a:ln>
                  <a:noFill/>
                </a:ln>
                <a:solidFill>
                  <a:srgbClr val="000000"/>
                </a:solidFill>
                <a:effectLst/>
                <a:uLnTx/>
                <a:uFillTx/>
                <a:latin typeface="Tahoma"/>
                <a:ea typeface="+mn-ea"/>
                <a:cs typeface="+mn-cs"/>
              </a:rPr>
              <a:t> Azizi</a:t>
            </a:r>
          </a:p>
        </p:txBody>
      </p:sp>
      <p:pic>
        <p:nvPicPr>
          <p:cNvPr id="20" name="Picture 19">
            <a:extLst>
              <a:ext uri="{FF2B5EF4-FFF2-40B4-BE49-F238E27FC236}">
                <a16:creationId xmlns:a16="http://schemas.microsoft.com/office/drawing/2014/main" id="{7DEE50CB-DBB5-AB4D-AB28-146380833A6A}"/>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6960054" y="4606748"/>
            <a:ext cx="1089765" cy="1392477"/>
          </a:xfrm>
          <a:prstGeom prst="rect">
            <a:avLst/>
          </a:prstGeom>
        </p:spPr>
      </p:pic>
      <p:sp>
        <p:nvSpPr>
          <p:cNvPr id="57" name="TextBox 56">
            <a:extLst>
              <a:ext uri="{FF2B5EF4-FFF2-40B4-BE49-F238E27FC236}">
                <a16:creationId xmlns:a16="http://schemas.microsoft.com/office/drawing/2014/main" id="{69DC9FE5-2128-EC4C-AE8A-2D236359ABF9}"/>
              </a:ext>
            </a:extLst>
          </p:cNvPr>
          <p:cNvSpPr txBox="1"/>
          <p:nvPr/>
        </p:nvSpPr>
        <p:spPr>
          <a:xfrm>
            <a:off x="7114357" y="5996066"/>
            <a:ext cx="747320"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Christina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err="1">
                <a:ln>
                  <a:noFill/>
                </a:ln>
                <a:solidFill>
                  <a:srgbClr val="000000"/>
                </a:solidFill>
                <a:effectLst/>
                <a:uLnTx/>
                <a:uFillTx/>
                <a:latin typeface="Tahoma"/>
                <a:ea typeface="+mn-ea"/>
                <a:cs typeface="+mn-cs"/>
              </a:rPr>
              <a:t>Giannoula</a:t>
            </a:r>
            <a:endParaRPr kumimoji="0" lang="en-US" sz="10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24" name="Picture 23">
            <a:extLst>
              <a:ext uri="{FF2B5EF4-FFF2-40B4-BE49-F238E27FC236}">
                <a16:creationId xmlns:a16="http://schemas.microsoft.com/office/drawing/2014/main" id="{6B5ACD27-CB54-9D4E-88C9-4072A0992E2C}"/>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8049520" y="4602471"/>
            <a:ext cx="1076619" cy="1406782"/>
          </a:xfrm>
          <a:prstGeom prst="rect">
            <a:avLst/>
          </a:prstGeom>
        </p:spPr>
      </p:pic>
      <p:sp>
        <p:nvSpPr>
          <p:cNvPr id="59" name="TextBox 58">
            <a:extLst>
              <a:ext uri="{FF2B5EF4-FFF2-40B4-BE49-F238E27FC236}">
                <a16:creationId xmlns:a16="http://schemas.microsoft.com/office/drawing/2014/main" id="{FC845C53-C9FF-EC41-9725-50F252D55010}"/>
              </a:ext>
            </a:extLst>
          </p:cNvPr>
          <p:cNvSpPr txBox="1"/>
          <p:nvPr/>
        </p:nvSpPr>
        <p:spPr>
          <a:xfrm>
            <a:off x="8264974" y="5984137"/>
            <a:ext cx="752130"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Tahoma"/>
                <a:ea typeface="+mn-ea"/>
                <a:cs typeface="+mn-cs"/>
              </a:rPr>
              <a:t>Taha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err="1">
                <a:ln>
                  <a:noFill/>
                </a:ln>
                <a:solidFill>
                  <a:srgbClr val="000000"/>
                </a:solidFill>
                <a:effectLst/>
                <a:uLnTx/>
                <a:uFillTx/>
                <a:latin typeface="Tahoma"/>
                <a:ea typeface="+mn-ea"/>
                <a:cs typeface="+mn-cs"/>
              </a:rPr>
              <a:t>Shahroodi</a:t>
            </a:r>
            <a:endParaRPr kumimoji="0" lang="en-US" sz="1000" b="0" i="0" u="none" strike="noStrike" kern="1200" cap="none" spc="0" normalizeH="0" baseline="0" noProof="0" dirty="0">
              <a:ln>
                <a:noFill/>
              </a:ln>
              <a:solidFill>
                <a:srgbClr val="000000"/>
              </a:solidFill>
              <a:effectLst/>
              <a:uLnTx/>
              <a:uFillTx/>
              <a:latin typeface="Tahoma"/>
              <a:ea typeface="+mn-ea"/>
              <a:cs typeface="+mn-cs"/>
            </a:endParaRPr>
          </a:p>
        </p:txBody>
      </p:sp>
      <p:pic>
        <p:nvPicPr>
          <p:cNvPr id="32" name="Picture 31">
            <a:extLst>
              <a:ext uri="{FF2B5EF4-FFF2-40B4-BE49-F238E27FC236}">
                <a16:creationId xmlns:a16="http://schemas.microsoft.com/office/drawing/2014/main" id="{0B589FCE-591B-2F48-BB5B-42A2635390CC}"/>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6701435" y="2747688"/>
            <a:ext cx="1110123" cy="1481947"/>
          </a:xfrm>
          <a:prstGeom prst="rect">
            <a:avLst/>
          </a:prstGeom>
        </p:spPr>
      </p:pic>
    </p:spTree>
    <p:extLst>
      <p:ext uri="{BB962C8B-B14F-4D97-AF65-F5344CB8AC3E}">
        <p14:creationId xmlns:p14="http://schemas.microsoft.com/office/powerpoint/2010/main" val="187003355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sz="3400" dirty="0"/>
              <a:t>Teaching: Accelerated Memory Course (~6.5 hours)</a:t>
            </a:r>
          </a:p>
        </p:txBody>
      </p:sp>
      <p:sp>
        <p:nvSpPr>
          <p:cNvPr id="3" name="Content Placeholder 2"/>
          <p:cNvSpPr>
            <a:spLocks noGrp="1"/>
          </p:cNvSpPr>
          <p:nvPr>
            <p:ph idx="1"/>
          </p:nvPr>
        </p:nvSpPr>
        <p:spPr>
          <a:xfrm>
            <a:off x="228600" y="1052736"/>
            <a:ext cx="8610600" cy="5123656"/>
          </a:xfrm>
        </p:spPr>
        <p:txBody>
          <a:bodyPr/>
          <a:lstStyle/>
          <a:p>
            <a:r>
              <a:rPr lang="en-US" dirty="0">
                <a:solidFill>
                  <a:srgbClr val="0000FF"/>
                </a:solidFill>
              </a:rPr>
              <a:t>ACACES 2018 </a:t>
            </a:r>
          </a:p>
          <a:p>
            <a:pPr lvl="1"/>
            <a:r>
              <a:rPr lang="en-US" dirty="0"/>
              <a:t>Memory Systems and Memory-Centric Computing Systems</a:t>
            </a:r>
          </a:p>
          <a:p>
            <a:pPr lvl="1"/>
            <a:r>
              <a:rPr lang="en-US" dirty="0"/>
              <a:t>Taught by Onur Mutlu July 9-13, 2018</a:t>
            </a:r>
          </a:p>
          <a:p>
            <a:pPr lvl="1"/>
            <a:r>
              <a:rPr lang="en-US" dirty="0"/>
              <a:t>~6.5 hours of lectures</a:t>
            </a:r>
          </a:p>
          <a:p>
            <a:endParaRPr lang="en-US" dirty="0">
              <a:solidFill>
                <a:srgbClr val="0000FF"/>
              </a:solidFill>
            </a:endParaRPr>
          </a:p>
          <a:p>
            <a:r>
              <a:rPr lang="en-US" dirty="0">
                <a:solidFill>
                  <a:srgbClr val="0000FF"/>
                </a:solidFill>
              </a:rPr>
              <a:t>Website for the Course including Videos, Slides, Papers</a:t>
            </a:r>
          </a:p>
          <a:p>
            <a:pPr lvl="1"/>
            <a:r>
              <a:rPr lang="en-US" dirty="0">
                <a:hlinkClick r:id="rId2"/>
              </a:rPr>
              <a:t>https://people.inf.ethz.ch/omutlu/acaces2018.html</a:t>
            </a:r>
            <a:r>
              <a:rPr lang="en-US" dirty="0"/>
              <a:t> </a:t>
            </a:r>
          </a:p>
          <a:p>
            <a:pPr lvl="1"/>
            <a:r>
              <a:rPr lang="en-US" dirty="0">
                <a:hlinkClick r:id="rId3"/>
              </a:rPr>
              <a:t>https://www.youtube.com/playlist?list=PL5Q2soXY2Zi-HXxomthrpDpMJm05P6J9x</a:t>
            </a:r>
            <a:r>
              <a:rPr lang="en-US" dirty="0"/>
              <a:t> </a:t>
            </a:r>
          </a:p>
          <a:p>
            <a:pPr lvl="1"/>
            <a:endParaRPr lang="en-US" dirty="0">
              <a:hlinkClick r:id="rId4"/>
            </a:endParaRPr>
          </a:p>
          <a:p>
            <a:r>
              <a:rPr lang="en-US" dirty="0">
                <a:solidFill>
                  <a:srgbClr val="0000FF"/>
                </a:solidFill>
              </a:rPr>
              <a:t>All Papers are at:</a:t>
            </a:r>
          </a:p>
          <a:p>
            <a:pPr lvl="1"/>
            <a:r>
              <a:rPr lang="en-US" dirty="0">
                <a:hlinkClick r:id="rId4"/>
              </a:rPr>
              <a:t>https://people.inf.ethz.ch/omutlu/projects.htm</a:t>
            </a:r>
            <a:r>
              <a:rPr lang="en-US" dirty="0"/>
              <a:t> </a:t>
            </a:r>
          </a:p>
          <a:p>
            <a:pPr lvl="1"/>
            <a:r>
              <a:rPr lang="en-US" dirty="0"/>
              <a:t>Final lecture notes and readings (for all topics)</a:t>
            </a:r>
          </a:p>
          <a:p>
            <a:endParaRPr lang="en-US" dirty="0">
              <a:solidFill>
                <a:srgbClr val="0000FF"/>
              </a:solidFill>
            </a:endParaRPr>
          </a:p>
          <a:p>
            <a:pPr lvl="1"/>
            <a:endParaRPr lang="en-US" dirty="0"/>
          </a:p>
          <a:p>
            <a:pPr lvl="1"/>
            <a:endParaRPr lang="en-US" dirty="0"/>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024"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024" rtl="0" eaLnBrk="1" fontAlgn="auto" latinLnBrk="0" hangingPunct="1">
                <a:lnSpc>
                  <a:spcPct val="100000"/>
                </a:lnSpc>
                <a:spcBef>
                  <a:spcPts val="0"/>
                </a:spcBef>
                <a:spcAft>
                  <a:spcPts val="0"/>
                </a:spcAft>
                <a:buClrTx/>
                <a:buSzTx/>
                <a:buFontTx/>
                <a:buNone/>
                <a:tabLst/>
                <a:defRPr/>
              </a:pPr>
              <a:t>233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2501188589"/>
      </p:ext>
    </p:extLst>
  </p:cSld>
  <p:clrMapOvr>
    <a:masterClrMapping/>
  </p:clrMapOvr>
  <p:transition/>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8C943D-8B9A-0F4C-AC3B-0963455A1542}"/>
              </a:ext>
            </a:extLst>
          </p:cNvPr>
          <p:cNvSpPr>
            <a:spLocks noGrp="1"/>
          </p:cNvSpPr>
          <p:nvPr>
            <p:ph type="title"/>
          </p:nvPr>
        </p:nvSpPr>
        <p:spPr/>
        <p:txBody>
          <a:bodyPr/>
          <a:lstStyle/>
          <a:p>
            <a:r>
              <a:rPr lang="en-US" dirty="0"/>
              <a:t>Teaching: Online Courses and Lectures</a:t>
            </a:r>
          </a:p>
        </p:txBody>
      </p:sp>
      <p:sp>
        <p:nvSpPr>
          <p:cNvPr id="3" name="Content Placeholder 2">
            <a:extLst>
              <a:ext uri="{FF2B5EF4-FFF2-40B4-BE49-F238E27FC236}">
                <a16:creationId xmlns:a16="http://schemas.microsoft.com/office/drawing/2014/main" id="{347B365C-5982-734D-8270-85D4662823A0}"/>
              </a:ext>
            </a:extLst>
          </p:cNvPr>
          <p:cNvSpPr>
            <a:spLocks noGrp="1"/>
          </p:cNvSpPr>
          <p:nvPr>
            <p:ph idx="1"/>
          </p:nvPr>
        </p:nvSpPr>
        <p:spPr>
          <a:xfrm>
            <a:off x="228600" y="1052736"/>
            <a:ext cx="8915400" cy="5195664"/>
          </a:xfrm>
        </p:spPr>
        <p:txBody>
          <a:bodyPr/>
          <a:lstStyle/>
          <a:p>
            <a:r>
              <a:rPr lang="en-US" b="1" dirty="0">
                <a:hlinkClick r:id="rId2"/>
              </a:rPr>
              <a:t>Freshman Digital Circuits and Computer Architecture Course Lecture Videos</a:t>
            </a:r>
            <a:r>
              <a:rPr lang="en-US" b="1" dirty="0"/>
              <a:t> (</a:t>
            </a:r>
            <a:r>
              <a:rPr lang="en-US" b="1" dirty="0">
                <a:hlinkClick r:id="rId3"/>
              </a:rPr>
              <a:t>2018</a:t>
            </a:r>
            <a:r>
              <a:rPr lang="en-US" b="1" dirty="0"/>
              <a:t>, </a:t>
            </a:r>
            <a:r>
              <a:rPr lang="en-US" b="1" dirty="0">
                <a:hlinkClick r:id="rId2"/>
              </a:rPr>
              <a:t>2017</a:t>
            </a:r>
            <a:r>
              <a:rPr lang="en-US" b="1" dirty="0"/>
              <a:t>)</a:t>
            </a:r>
          </a:p>
          <a:p>
            <a:endParaRPr lang="en-US" sz="1100" dirty="0"/>
          </a:p>
          <a:p>
            <a:r>
              <a:rPr lang="en-US" b="1" dirty="0">
                <a:hlinkClick r:id="rId4"/>
              </a:rPr>
              <a:t>Graduate Computer Architecture Course Lecture Videos</a:t>
            </a:r>
            <a:r>
              <a:rPr lang="en-US" b="1" dirty="0"/>
              <a:t> (</a:t>
            </a:r>
            <a:r>
              <a:rPr lang="en-US" b="1" dirty="0">
                <a:hlinkClick r:id="rId5"/>
              </a:rPr>
              <a:t>2018</a:t>
            </a:r>
            <a:r>
              <a:rPr lang="en-US" b="1" dirty="0"/>
              <a:t>, </a:t>
            </a:r>
            <a:r>
              <a:rPr lang="en-US" b="1" dirty="0">
                <a:hlinkClick r:id="rId4"/>
              </a:rPr>
              <a:t>2017</a:t>
            </a:r>
            <a:r>
              <a:rPr lang="en-US" b="1" dirty="0"/>
              <a:t>, </a:t>
            </a:r>
            <a:r>
              <a:rPr lang="en-US" b="1" dirty="0">
                <a:hlinkClick r:id="rId6"/>
              </a:rPr>
              <a:t>2015</a:t>
            </a:r>
            <a:r>
              <a:rPr lang="en-US" b="1" dirty="0"/>
              <a:t>, </a:t>
            </a:r>
            <a:r>
              <a:rPr lang="en-US" b="1" dirty="0">
                <a:hlinkClick r:id="rId7"/>
              </a:rPr>
              <a:t>2013</a:t>
            </a:r>
            <a:r>
              <a:rPr lang="en-US" b="1" dirty="0"/>
              <a:t>)</a:t>
            </a:r>
          </a:p>
          <a:p>
            <a:endParaRPr lang="en-US" sz="1100" dirty="0"/>
          </a:p>
          <a:p>
            <a:r>
              <a:rPr lang="en-US" b="1" dirty="0">
                <a:hlinkClick r:id="rId8"/>
              </a:rPr>
              <a:t>Undergraduate Computer Architecture Course Lecture Videos</a:t>
            </a:r>
            <a:r>
              <a:rPr lang="en-US" b="1" dirty="0"/>
              <a:t> (</a:t>
            </a:r>
            <a:r>
              <a:rPr lang="en-US" b="1" dirty="0">
                <a:hlinkClick r:id="rId9"/>
              </a:rPr>
              <a:t>2015</a:t>
            </a:r>
            <a:r>
              <a:rPr lang="en-US" b="1" dirty="0"/>
              <a:t>, </a:t>
            </a:r>
            <a:r>
              <a:rPr lang="en-US" b="1" dirty="0">
                <a:hlinkClick r:id="rId10"/>
              </a:rPr>
              <a:t>2014</a:t>
            </a:r>
            <a:r>
              <a:rPr lang="en-US" b="1" dirty="0"/>
              <a:t>, </a:t>
            </a:r>
            <a:r>
              <a:rPr lang="en-US" b="1" dirty="0">
                <a:hlinkClick r:id="rId11"/>
              </a:rPr>
              <a:t>2013</a:t>
            </a:r>
            <a:r>
              <a:rPr lang="en-US" b="1" dirty="0"/>
              <a:t>)</a:t>
            </a:r>
          </a:p>
          <a:p>
            <a:endParaRPr lang="en-US" sz="1100" dirty="0"/>
          </a:p>
          <a:p>
            <a:r>
              <a:rPr lang="en-US" b="1" dirty="0">
                <a:hlinkClick r:id="rId12"/>
              </a:rPr>
              <a:t>Parallel Computer Architecture Course Materials</a:t>
            </a:r>
            <a:r>
              <a:rPr lang="en-US" b="1" dirty="0"/>
              <a:t> (</a:t>
            </a:r>
            <a:r>
              <a:rPr lang="en-US" b="1" dirty="0">
                <a:hlinkClick r:id="rId13"/>
              </a:rPr>
              <a:t>Lecture Videos</a:t>
            </a:r>
            <a:r>
              <a:rPr lang="en-US" b="1" dirty="0"/>
              <a:t>)</a:t>
            </a:r>
          </a:p>
          <a:p>
            <a:endParaRPr lang="en-US" sz="1100" b="1" dirty="0"/>
          </a:p>
          <a:p>
            <a:r>
              <a:rPr lang="en-US" sz="2200" dirty="0">
                <a:solidFill>
                  <a:srgbClr val="0000FF"/>
                </a:solidFill>
                <a:hlinkClick r:id="rId14">
                  <a:extLst>
                    <a:ext uri="{A12FA001-AC4F-418D-AE19-62706E023703}">
                      <ahyp:hlinkClr xmlns:ahyp="http://schemas.microsoft.com/office/drawing/2018/hyperlinkcolor" val="tx"/>
                    </a:ext>
                  </a:extLst>
                </a:hlinkClick>
              </a:rPr>
              <a:t>https://people.inf.ethz.ch/omutlu/teaching.html</a:t>
            </a:r>
            <a:endParaRPr lang="en-US" sz="2200" dirty="0">
              <a:solidFill>
                <a:srgbClr val="0000FF"/>
              </a:solidFill>
            </a:endParaRPr>
          </a:p>
          <a:p>
            <a:r>
              <a:rPr lang="en-US" sz="2200" dirty="0">
                <a:solidFill>
                  <a:srgbClr val="0000FF"/>
                </a:solidFill>
                <a:hlinkClick r:id="rId15">
                  <a:extLst>
                    <a:ext uri="{A12FA001-AC4F-418D-AE19-62706E023703}">
                      <ahyp:hlinkClr xmlns:ahyp="http://schemas.microsoft.com/office/drawing/2018/hyperlinkcolor" val="tx"/>
                    </a:ext>
                  </a:extLst>
                </a:hlinkClick>
              </a:rPr>
              <a:t>https://www.youtube.com/channel/UCIwQ8uOeRFgOEvBLYc3kc3g</a:t>
            </a:r>
            <a:endParaRPr lang="en-US" sz="2200" dirty="0">
              <a:solidFill>
                <a:srgbClr val="0000FF"/>
              </a:solidFill>
            </a:endParaRPr>
          </a:p>
          <a:p>
            <a:r>
              <a:rPr lang="en-US" sz="2000" dirty="0">
                <a:solidFill>
                  <a:srgbClr val="0000FF"/>
                </a:solidFill>
                <a:hlinkClick r:id="rId16">
                  <a:extLst>
                    <a:ext uri="{A12FA001-AC4F-418D-AE19-62706E023703}">
                      <ahyp:hlinkClr xmlns:ahyp="http://schemas.microsoft.com/office/drawing/2018/hyperlinkcolor" val="tx"/>
                    </a:ext>
                  </a:extLst>
                </a:hlinkClick>
              </a:rPr>
              <a:t>https://www.youtube.com/user/cmu18447</a:t>
            </a:r>
            <a:r>
              <a:rPr lang="en-US" sz="2000" dirty="0">
                <a:solidFill>
                  <a:srgbClr val="0000FF"/>
                </a:solidFill>
              </a:rPr>
              <a:t> </a:t>
            </a:r>
            <a:r>
              <a:rPr lang="en-US" sz="2200" dirty="0">
                <a:solidFill>
                  <a:srgbClr val="0000FF"/>
                </a:solidFill>
              </a:rPr>
              <a:t> </a:t>
            </a:r>
            <a:endParaRPr lang="en-US" sz="2200" b="1" dirty="0">
              <a:solidFill>
                <a:srgbClr val="0000FF"/>
              </a:solidFill>
            </a:endParaRPr>
          </a:p>
          <a:p>
            <a:endParaRPr lang="en-US" dirty="0"/>
          </a:p>
        </p:txBody>
      </p:sp>
      <p:sp>
        <p:nvSpPr>
          <p:cNvPr id="4" name="Slide Number Placeholder 3">
            <a:extLst>
              <a:ext uri="{FF2B5EF4-FFF2-40B4-BE49-F238E27FC236}">
                <a16:creationId xmlns:a16="http://schemas.microsoft.com/office/drawing/2014/main" id="{51CCFABE-46A2-2540-8A00-228962623D45}"/>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395750204"/>
      </p:ext>
    </p:extLst>
  </p:cSld>
  <p:clrMapOvr>
    <a:masterClrMapping/>
  </p:clrMapOvr>
  <p:transition/>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3F83A0-CBB7-2C49-A54F-7D0B38517961}"/>
              </a:ext>
            </a:extLst>
          </p:cNvPr>
          <p:cNvSpPr>
            <a:spLocks noGrp="1"/>
          </p:cNvSpPr>
          <p:nvPr>
            <p:ph type="title"/>
          </p:nvPr>
        </p:nvSpPr>
        <p:spPr>
          <a:xfrm>
            <a:off x="228600" y="152400"/>
            <a:ext cx="8915400" cy="1066800"/>
          </a:xfrm>
        </p:spPr>
        <p:txBody>
          <a:bodyPr/>
          <a:lstStyle/>
          <a:p>
            <a:r>
              <a:rPr lang="en-US" sz="3800" dirty="0"/>
              <a:t>Research &amp; Teaching: Some Overview Talks</a:t>
            </a:r>
          </a:p>
        </p:txBody>
      </p:sp>
      <p:sp>
        <p:nvSpPr>
          <p:cNvPr id="3" name="Content Placeholder 2">
            <a:extLst>
              <a:ext uri="{FF2B5EF4-FFF2-40B4-BE49-F238E27FC236}">
                <a16:creationId xmlns:a16="http://schemas.microsoft.com/office/drawing/2014/main" id="{EC4D894C-D45D-7449-8FC5-648E1A973741}"/>
              </a:ext>
            </a:extLst>
          </p:cNvPr>
          <p:cNvSpPr>
            <a:spLocks noGrp="1"/>
          </p:cNvSpPr>
          <p:nvPr>
            <p:ph idx="1"/>
          </p:nvPr>
        </p:nvSpPr>
        <p:spPr>
          <a:xfrm>
            <a:off x="228600" y="980728"/>
            <a:ext cx="8915400" cy="5267672"/>
          </a:xfrm>
        </p:spPr>
        <p:txBody>
          <a:bodyPr/>
          <a:lstStyle/>
          <a:p>
            <a:pPr marL="0" indent="0" algn="ctr">
              <a:buNone/>
            </a:pPr>
            <a:r>
              <a:rPr lang="en-US" sz="1500" dirty="0">
                <a:solidFill>
                  <a:srgbClr val="0000FF"/>
                </a:solidFill>
                <a:hlinkClick r:id="rId2">
                  <a:extLst>
                    <a:ext uri="{A12FA001-AC4F-418D-AE19-62706E023703}">
                      <ahyp:hlinkClr xmlns:ahyp="http://schemas.microsoft.com/office/drawing/2018/hyperlinkcolor" val="tx"/>
                    </a:ext>
                  </a:extLst>
                </a:hlinkClick>
              </a:rPr>
              <a:t>https://www.youtube.com/watch?v=kgiZlSOcGFM&amp;list=PL5Q2soXY2Zi8D_5MGV6EnXEJHnV2YFBJl</a:t>
            </a:r>
            <a:endParaRPr lang="en-US" sz="1500" dirty="0">
              <a:solidFill>
                <a:srgbClr val="0000FF"/>
              </a:solidFill>
            </a:endParaRPr>
          </a:p>
          <a:p>
            <a:endParaRPr lang="en-US" sz="1100" dirty="0"/>
          </a:p>
          <a:p>
            <a:r>
              <a:rPr lang="en-US" dirty="0"/>
              <a:t>Future Computing Architectures</a:t>
            </a:r>
          </a:p>
          <a:p>
            <a:pPr lvl="1"/>
            <a:r>
              <a:rPr lang="en-US" sz="1800" dirty="0">
                <a:hlinkClick r:id="rId3"/>
              </a:rPr>
              <a:t>https://www.youtube.com/watch?v=kgiZlSOcGFM&amp;list=PL5Q2soXY2Zi8D_5MGV6EnXEJHnV2YFBJl&amp;index=1</a:t>
            </a:r>
            <a:endParaRPr lang="en-US" sz="1800" dirty="0"/>
          </a:p>
          <a:p>
            <a:pPr lvl="1"/>
            <a:endParaRPr lang="en-US" sz="1100" dirty="0"/>
          </a:p>
          <a:p>
            <a:r>
              <a:rPr lang="en-US" dirty="0"/>
              <a:t>Enabling In-Memory Computation</a:t>
            </a:r>
          </a:p>
          <a:p>
            <a:pPr lvl="1"/>
            <a:r>
              <a:rPr lang="en-US" sz="1800" dirty="0">
                <a:hlinkClick r:id="rId4"/>
              </a:rPr>
              <a:t>https://www.youtube.com/watch?v=oHqsNbxgdzM&amp;list=PL5Q2soXY2Zi8D_5MGV6EnXEJHnV2YFBJl&amp;index=7</a:t>
            </a:r>
            <a:endParaRPr lang="en-US" sz="1800" dirty="0"/>
          </a:p>
          <a:p>
            <a:pPr lvl="1"/>
            <a:endParaRPr lang="en-US" sz="1100" dirty="0"/>
          </a:p>
          <a:p>
            <a:r>
              <a:rPr lang="en-US" dirty="0"/>
              <a:t>Accelerating Genome Analysis</a:t>
            </a:r>
          </a:p>
          <a:p>
            <a:pPr lvl="1"/>
            <a:r>
              <a:rPr lang="en-US" sz="1800" dirty="0">
                <a:hlinkClick r:id="rId5"/>
              </a:rPr>
              <a:t>https://www.youtube.com/watch?v=hPnSmfwu2-A&amp;list=PL5Q2soXY2Zi8D_5MGV6EnXEJHnV2YFBJl&amp;index=9</a:t>
            </a:r>
            <a:endParaRPr lang="en-US" sz="1800" dirty="0"/>
          </a:p>
          <a:p>
            <a:endParaRPr lang="en-US" sz="1100" dirty="0"/>
          </a:p>
          <a:p>
            <a:r>
              <a:rPr lang="en-US" dirty="0"/>
              <a:t>Rethinking Memory System Design</a:t>
            </a:r>
          </a:p>
          <a:p>
            <a:pPr lvl="1"/>
            <a:r>
              <a:rPr lang="en-US" sz="1800" dirty="0">
                <a:hlinkClick r:id="rId6"/>
              </a:rPr>
              <a:t>https://www.youtube.com/watch?v=F7xZLNMIY1E&amp;list=PL5Q2soXY2Zi8D_5MGV6EnXEJHnV2YFBJl&amp;index=3</a:t>
            </a:r>
            <a:endParaRPr lang="en-US" sz="1800" dirty="0"/>
          </a:p>
        </p:txBody>
      </p:sp>
      <p:sp>
        <p:nvSpPr>
          <p:cNvPr id="4" name="Slide Number Placeholder 3">
            <a:extLst>
              <a:ext uri="{FF2B5EF4-FFF2-40B4-BE49-F238E27FC236}">
                <a16:creationId xmlns:a16="http://schemas.microsoft.com/office/drawing/2014/main" id="{311C77FB-9ABB-7441-88CE-6327AE3144E8}"/>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062815756"/>
      </p:ext>
    </p:extLst>
  </p:cSld>
  <p:clrMapOvr>
    <a:masterClrMapping/>
  </p:clrMapOvr>
  <p:transition/>
</p:sld>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6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8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9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9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1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25.xml><?xml version="1.0" encoding="utf-8"?>
<a:theme xmlns:a="http://schemas.openxmlformats.org/drawingml/2006/main" name="9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1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7.xml><?xml version="1.0" encoding="utf-8"?>
<a:theme xmlns:a="http://schemas.openxmlformats.org/drawingml/2006/main" name="1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1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1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3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31.xml><?xml version="1.0" encoding="utf-8"?>
<a:theme xmlns:a="http://schemas.openxmlformats.org/drawingml/2006/main" name="1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1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1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5.xml><?xml version="1.0" encoding="utf-8"?>
<a:theme xmlns:a="http://schemas.openxmlformats.org/drawingml/2006/main" name="1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6.xml><?xml version="1.0" encoding="utf-8"?>
<a:theme xmlns:a="http://schemas.openxmlformats.org/drawingml/2006/main" name="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37.xml><?xml version="1.0" encoding="utf-8"?>
<a:theme xmlns:a="http://schemas.openxmlformats.org/drawingml/2006/main" name="5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0.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1.xml><?xml version="1.0" encoding="utf-8"?>
<a:theme xmlns:a="http://schemas.openxmlformats.org/drawingml/2006/main" name="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3.xml><?xml version="1.0" encoding="utf-8"?>
<a:theme xmlns:a="http://schemas.openxmlformats.org/drawingml/2006/main" name="1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4.xml><?xml version="1.0" encoding="utf-8"?>
<a:theme xmlns:a="http://schemas.openxmlformats.org/drawingml/2006/main" name="9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5.xml><?xml version="1.0" encoding="utf-8"?>
<a:theme xmlns:a="http://schemas.openxmlformats.org/drawingml/2006/main" name="1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6.xml><?xml version="1.0" encoding="utf-8"?>
<a:theme xmlns:a="http://schemas.openxmlformats.org/drawingml/2006/main" name="17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7.xml><?xml version="1.0" encoding="utf-8"?>
<a:theme xmlns:a="http://schemas.openxmlformats.org/drawingml/2006/main" name="16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8.xml><?xml version="1.0" encoding="utf-8"?>
<a:theme xmlns:a="http://schemas.openxmlformats.org/drawingml/2006/main" name="3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4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0.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
  <TotalTime>196317</TotalTime>
  <Words>22875</Words>
  <Application>Microsoft Macintosh PowerPoint</Application>
  <PresentationFormat>On-screen Show (4:3)</PresentationFormat>
  <Paragraphs>3244</Paragraphs>
  <Slides>235</Slides>
  <Notes>143</Notes>
  <HiddenSlides>2</HiddenSlides>
  <MMClips>0</MMClips>
  <ScaleCrop>false</ScaleCrop>
  <HeadingPairs>
    <vt:vector size="6" baseType="variant">
      <vt:variant>
        <vt:lpstr>Fonts Used</vt:lpstr>
      </vt:variant>
      <vt:variant>
        <vt:i4>21</vt:i4>
      </vt:variant>
      <vt:variant>
        <vt:lpstr>Theme</vt:lpstr>
      </vt:variant>
      <vt:variant>
        <vt:i4>48</vt:i4>
      </vt:variant>
      <vt:variant>
        <vt:lpstr>Slide Titles</vt:lpstr>
      </vt:variant>
      <vt:variant>
        <vt:i4>235</vt:i4>
      </vt:variant>
    </vt:vector>
  </HeadingPairs>
  <TitlesOfParts>
    <vt:vector size="304" baseType="lpstr">
      <vt:lpstr>굴림</vt:lpstr>
      <vt:lpstr>맑은 고딕</vt:lpstr>
      <vt:lpstr>ＭＳ Ｐゴシック</vt:lpstr>
      <vt:lpstr>Adobe Garamond Pro</vt:lpstr>
      <vt:lpstr>Apple Chancery</vt:lpstr>
      <vt:lpstr>Arial</vt:lpstr>
      <vt:lpstr>Arial Narrow</vt:lpstr>
      <vt:lpstr>Calibri</vt:lpstr>
      <vt:lpstr>Calibri Light</vt:lpstr>
      <vt:lpstr>Cambria</vt:lpstr>
      <vt:lpstr>Cambria Math</vt:lpstr>
      <vt:lpstr>Chalkduster</vt:lpstr>
      <vt:lpstr>Garamond</vt:lpstr>
      <vt:lpstr>Gill Sans MT</vt:lpstr>
      <vt:lpstr>Lucida Sans</vt:lpstr>
      <vt:lpstr>Mangal</vt:lpstr>
      <vt:lpstr>나눔고딕</vt:lpstr>
      <vt:lpstr>NimbusRomNo9L</vt:lpstr>
      <vt:lpstr>Tahoma</vt:lpstr>
      <vt:lpstr>Times New Roman</vt:lpstr>
      <vt:lpstr>Wingdings</vt:lpstr>
      <vt:lpstr>Edge</vt:lpstr>
      <vt:lpstr>1_Edge</vt:lpstr>
      <vt:lpstr>3_Edge</vt:lpstr>
      <vt:lpstr>4_Edge</vt:lpstr>
      <vt:lpstr>6_Edge</vt:lpstr>
      <vt:lpstr>8_Edge</vt:lpstr>
      <vt:lpstr>2_Office Theme</vt:lpstr>
      <vt:lpstr>9_Edge</vt:lpstr>
      <vt:lpstr>16_Edge</vt:lpstr>
      <vt:lpstr>17_Edge</vt:lpstr>
      <vt:lpstr>13_Edge</vt:lpstr>
      <vt:lpstr>23_Edge</vt:lpstr>
      <vt:lpstr>35_Edge</vt:lpstr>
      <vt:lpstr>39_Edge</vt:lpstr>
      <vt:lpstr>49_Edge</vt:lpstr>
      <vt:lpstr>56_Edge</vt:lpstr>
      <vt:lpstr>57_Edge</vt:lpstr>
      <vt:lpstr>58_Edge</vt:lpstr>
      <vt:lpstr>59_Edge</vt:lpstr>
      <vt:lpstr>64_Edge</vt:lpstr>
      <vt:lpstr>85_Edge</vt:lpstr>
      <vt:lpstr>90_Edge</vt:lpstr>
      <vt:lpstr>91_Edge</vt:lpstr>
      <vt:lpstr>1_Metropolitan_bullet</vt:lpstr>
      <vt:lpstr>98_Edge</vt:lpstr>
      <vt:lpstr>1_Office 테마</vt:lpstr>
      <vt:lpstr>136_Edge</vt:lpstr>
      <vt:lpstr>144_Edge</vt:lpstr>
      <vt:lpstr>148_Edge</vt:lpstr>
      <vt:lpstr>3_Metropolitan_bullet</vt:lpstr>
      <vt:lpstr>151_Edge</vt:lpstr>
      <vt:lpstr>152_Edge</vt:lpstr>
      <vt:lpstr>154_Edge</vt:lpstr>
      <vt:lpstr>156_Edge</vt:lpstr>
      <vt:lpstr>159_Edge</vt:lpstr>
      <vt:lpstr>safari</vt:lpstr>
      <vt:lpstr>5_Edge</vt:lpstr>
      <vt:lpstr>7_Edge</vt:lpstr>
      <vt:lpstr>18_Edge</vt:lpstr>
      <vt:lpstr>Office Theme</vt:lpstr>
      <vt:lpstr>12_Edge</vt:lpstr>
      <vt:lpstr>1_Office Theme</vt:lpstr>
      <vt:lpstr>14_Edge</vt:lpstr>
      <vt:lpstr>95_Edge</vt:lpstr>
      <vt:lpstr>11_Edge</vt:lpstr>
      <vt:lpstr>171_Edge</vt:lpstr>
      <vt:lpstr>168_Edge</vt:lpstr>
      <vt:lpstr>3_sesha-theme</vt:lpstr>
      <vt:lpstr>Using Commodity Memory Devices to Support Fundamental Security Primitives</vt:lpstr>
      <vt:lpstr>Research: Broad Perspective</vt:lpstr>
      <vt:lpstr>Four Major Current Directions</vt:lpstr>
      <vt:lpstr>The Main Memory System</vt:lpstr>
      <vt:lpstr>The Main Memory System</vt:lpstr>
      <vt:lpstr>The Main Memory System</vt:lpstr>
      <vt:lpstr>The Main Memory System</vt:lpstr>
      <vt:lpstr>The Shortcoming</vt:lpstr>
      <vt:lpstr>Doing Better with Memory Devices</vt:lpstr>
      <vt:lpstr>Processing in Memory (I)</vt:lpstr>
      <vt:lpstr>Google Workloads  for Consumer Devices: Mitigating Data Movement Bottlenecks</vt:lpstr>
      <vt:lpstr>Consumer Devices</vt:lpstr>
      <vt:lpstr>Popular Google Consumer Workloads</vt:lpstr>
      <vt:lpstr>Energy Cost of Data Movement</vt:lpstr>
      <vt:lpstr>Using PIM to Reduce Data Movement</vt:lpstr>
      <vt:lpstr>Workload Analysis</vt:lpstr>
      <vt:lpstr>TensorFlow Mobile</vt:lpstr>
      <vt:lpstr>Packing</vt:lpstr>
      <vt:lpstr>Quantization</vt:lpstr>
      <vt:lpstr>Quantization</vt:lpstr>
      <vt:lpstr>Evaluation Methodology </vt:lpstr>
      <vt:lpstr>Normalized Energy </vt:lpstr>
      <vt:lpstr>Normalized Runtime</vt:lpstr>
      <vt:lpstr>Google Workloads  for Consumer Devices: Mitigating Data Movement Bottlenecks</vt:lpstr>
      <vt:lpstr>More on PIM for Mobile Devices</vt:lpstr>
      <vt:lpstr>Processing in Memory (II)</vt:lpstr>
      <vt:lpstr>Processing in Memory (III)</vt:lpstr>
      <vt:lpstr>Processing in Memory: Overview Paper (I)</vt:lpstr>
      <vt:lpstr>Processing in Memory: Overview Paper (II)</vt:lpstr>
      <vt:lpstr>Processing in Memory: Talk Video</vt:lpstr>
      <vt:lpstr>Doing Better with Memory Devices</vt:lpstr>
      <vt:lpstr>Key Goal</vt:lpstr>
      <vt:lpstr>Using Memory for Security</vt:lpstr>
      <vt:lpstr>Generating True Random Numbers </vt:lpstr>
      <vt:lpstr>Evaluating Physically Unclonable Functions</vt:lpstr>
      <vt:lpstr>Quickly Destroying In-Memory Data</vt:lpstr>
      <vt:lpstr>Using Memory for Security</vt:lpstr>
      <vt:lpstr>D-RaNGe: Using Commodity DRAM Devices  to Generate True Random Numbers  with Low Latency and High Throughput</vt:lpstr>
      <vt:lpstr>Executive Summary</vt:lpstr>
      <vt:lpstr>D-RaNGe Outline</vt:lpstr>
      <vt:lpstr>D-RaNGe Outline</vt:lpstr>
      <vt:lpstr>Motivation and Goal</vt:lpstr>
      <vt:lpstr>Motivation and Goal</vt:lpstr>
      <vt:lpstr>D-RaNGe Outline</vt:lpstr>
      <vt:lpstr>Effective TRNG Characteristics</vt:lpstr>
      <vt:lpstr>D-RaNGe Outline</vt:lpstr>
      <vt:lpstr>PowerPoint Presentation</vt:lpstr>
      <vt:lpstr>PowerPoint Presentation</vt:lpstr>
      <vt:lpstr>DRAM Accesses and Failures</vt:lpstr>
      <vt:lpstr>DRAM Accesses and Failures</vt:lpstr>
      <vt:lpstr>D-RaNGe Outline</vt:lpstr>
      <vt:lpstr>D-RaNGe Key Idea</vt:lpstr>
      <vt:lpstr>D-RaNGe Key Idea</vt:lpstr>
      <vt:lpstr>D-RaNGe: Extracting Random Values</vt:lpstr>
      <vt:lpstr>D-RaNGe: Identifying RNG Cells</vt:lpstr>
      <vt:lpstr>D-RaNGe: Access Pattern</vt:lpstr>
      <vt:lpstr>D-RaNGe: Access Pattern</vt:lpstr>
      <vt:lpstr>D-RaNGe: Exclusive Access</vt:lpstr>
      <vt:lpstr>D-RaNGe: Exclusive Access</vt:lpstr>
      <vt:lpstr>D-RaNGe: Exclusive Access</vt:lpstr>
      <vt:lpstr>D-RaNGe: Exclusive Access</vt:lpstr>
      <vt:lpstr>D-RaNGe: Example Implementation</vt:lpstr>
      <vt:lpstr>D-RaNGe Outline</vt:lpstr>
      <vt:lpstr>Methodology</vt:lpstr>
      <vt:lpstr>D-RaNGe Outline</vt:lpstr>
      <vt:lpstr>Results – NIST Randomness Tests</vt:lpstr>
      <vt:lpstr>Results – 64-bit TRN Latency</vt:lpstr>
      <vt:lpstr>Results – 64-bit TRN Latency</vt:lpstr>
      <vt:lpstr>Results – Single Channel Throughput</vt:lpstr>
      <vt:lpstr>Results – Single Channel Throughput</vt:lpstr>
      <vt:lpstr>Results</vt:lpstr>
      <vt:lpstr>Other Results in the Paper</vt:lpstr>
      <vt:lpstr>D-RaNGe Outline</vt:lpstr>
      <vt:lpstr>Prior Work: Command Scheduling</vt:lpstr>
      <vt:lpstr>D-RaNGe Outline</vt:lpstr>
      <vt:lpstr>DRAM Cell Leakage</vt:lpstr>
      <vt:lpstr>DRAM Cell Retention</vt:lpstr>
      <vt:lpstr>Data Retention in DRAM Cells [ISCA 2013]</vt:lpstr>
      <vt:lpstr>Data Retention in DRAM Cells [ISCA 2017]</vt:lpstr>
      <vt:lpstr>PowerPoint Presentation</vt:lpstr>
      <vt:lpstr>PowerPoint Presentation</vt:lpstr>
      <vt:lpstr>DRAM Retention TRNG Weaknesses</vt:lpstr>
      <vt:lpstr>D-RaNGe Outline</vt:lpstr>
      <vt:lpstr>Start-up Values as Random Numbers</vt:lpstr>
      <vt:lpstr>D-RaNGe Comparison against Prior Work</vt:lpstr>
      <vt:lpstr>D-RaNGe Outline</vt:lpstr>
      <vt:lpstr>Summary and Conclusion</vt:lpstr>
      <vt:lpstr>D-RaNGe: Using Commodity DRAM Devices  to Generate True Random Numbers  with Low Latency and High Throughput</vt:lpstr>
      <vt:lpstr>More on D-RaNGe</vt:lpstr>
      <vt:lpstr>Using Memory for Security</vt:lpstr>
      <vt:lpstr>The DRAM Latency PUF:   Quickly Evaluating Physical Unclonable Functions  by Exploiting the Latency-Reliability Tradeoff  in Modern Commodity DRAM Devices</vt:lpstr>
      <vt:lpstr>Executive Summary</vt:lpstr>
      <vt:lpstr>The DRAM Latency PUF Outline</vt:lpstr>
      <vt:lpstr>The DRAM Latency PUF Outline</vt:lpstr>
      <vt:lpstr>Motivation</vt:lpstr>
      <vt:lpstr>Motivation</vt:lpstr>
      <vt:lpstr>The DRAM Latency PUF Outline</vt:lpstr>
      <vt:lpstr>Effective PUF Characteristics</vt:lpstr>
      <vt:lpstr>Effective PUF Characteristics</vt:lpstr>
      <vt:lpstr>Effective PUF Characteristics</vt:lpstr>
      <vt:lpstr>Effective PUF Characteristics</vt:lpstr>
      <vt:lpstr>Effective PUF Characteristics</vt:lpstr>
      <vt:lpstr>Effective PUF Characteristics</vt:lpstr>
      <vt:lpstr>Effective PUF Characteristics</vt:lpstr>
      <vt:lpstr>The DRAM Latency PUF Outline</vt:lpstr>
      <vt:lpstr>DRAM Accesses and Failures</vt:lpstr>
      <vt:lpstr>DRAM Accesses and Failures</vt:lpstr>
      <vt:lpstr>The DRAM Latency PUF Outline</vt:lpstr>
      <vt:lpstr>DRAM Latency PUF Key Idea</vt:lpstr>
      <vt:lpstr>DRAM Latency PUF Key Idea</vt:lpstr>
      <vt:lpstr>Evaluating a DRAM Latency PUF</vt:lpstr>
      <vt:lpstr>Evaluating a DRAM Latency PUF</vt:lpstr>
      <vt:lpstr>Evaluating a DRAM Latency PUF</vt:lpstr>
      <vt:lpstr>The DRAM Latency PUF Outline</vt:lpstr>
      <vt:lpstr>DRAM Cell Leakage</vt:lpstr>
      <vt:lpstr>DRAM Cell Retention</vt:lpstr>
      <vt:lpstr>PowerPoint Presentation</vt:lpstr>
      <vt:lpstr>The DRAM Latency PUF Outline</vt:lpstr>
      <vt:lpstr>PowerPoint Presentation</vt:lpstr>
      <vt:lpstr>PowerPoint Presentation</vt:lpstr>
      <vt:lpstr>The DRAM Latency PUF Outline</vt:lpstr>
      <vt:lpstr>DRAM Retention PUF Weaknesses</vt:lpstr>
      <vt:lpstr>DRAM Retention PUF Weaknesses</vt:lpstr>
      <vt:lpstr>The DRAM Latency PUF Outline</vt:lpstr>
      <vt:lpstr>Methodology</vt:lpstr>
      <vt:lpstr>The DRAM Latency PUF Outline</vt:lpstr>
      <vt:lpstr>Results – PUF Evaluation Latency</vt:lpstr>
      <vt:lpstr>Results – PUF Evaluation Latency</vt:lpstr>
      <vt:lpstr>Results – PUF Evaluation Latency</vt:lpstr>
      <vt:lpstr>Results – PUF Evaluation Latency</vt:lpstr>
      <vt:lpstr>Results – System Interference</vt:lpstr>
      <vt:lpstr>Other Results in the Paper</vt:lpstr>
      <vt:lpstr>The DRAM Latency PUF Outline</vt:lpstr>
      <vt:lpstr>Executive Summary</vt:lpstr>
      <vt:lpstr>The DRAM Latency PUF:   Quickly Evaluating Physical Unclonable Functions  by Exploiting the Latency-Reliability Tradeoff  in Modern Commodity DRAM Devices</vt:lpstr>
      <vt:lpstr>More on the DRAM Latency PUF</vt:lpstr>
      <vt:lpstr>Using Memory for Security</vt:lpstr>
      <vt:lpstr>Dataplant:   In-DRAM Security Mechanisms for Low-Cost Devices</vt:lpstr>
      <vt:lpstr>Executive Summary</vt:lpstr>
      <vt:lpstr>Motivation</vt:lpstr>
      <vt:lpstr>[ Overview ]</vt:lpstr>
      <vt:lpstr>Dataplant Key Idea</vt:lpstr>
      <vt:lpstr>Dataplant Applications</vt:lpstr>
      <vt:lpstr>[ DRAM Background ]</vt:lpstr>
      <vt:lpstr>DRAM Organization </vt:lpstr>
      <vt:lpstr>DRAM Precharge</vt:lpstr>
      <vt:lpstr>DRAM Activation</vt:lpstr>
      <vt:lpstr>[ Dataplant Implementations]</vt:lpstr>
      <vt:lpstr>US-Dataplant</vt:lpstr>
      <vt:lpstr>UC-Dataplant</vt:lpstr>
      <vt:lpstr>UC-Dataplant vs. US-Dataplant</vt:lpstr>
      <vt:lpstr>[ Results ]</vt:lpstr>
      <vt:lpstr>Dataplant Primitive Results</vt:lpstr>
      <vt:lpstr>PUF Results</vt:lpstr>
      <vt:lpstr>Cold Boot Attack Results</vt:lpstr>
      <vt:lpstr>Dataplant:   In-DRAM Security Mechanisms for Low-Cost Devices</vt:lpstr>
      <vt:lpstr>More on Dataplant</vt:lpstr>
      <vt:lpstr>Using Memory for Security</vt:lpstr>
      <vt:lpstr>Conclusion</vt:lpstr>
      <vt:lpstr>Nature is (Likely) Memory-Centric</vt:lpstr>
      <vt:lpstr>Accelerated Memory Course (~6.5 hours)</vt:lpstr>
      <vt:lpstr>Using Commodity Memory Devices to Support Fundamental Security Primitives</vt:lpstr>
      <vt:lpstr>Readings, Videos, Reference Materials</vt:lpstr>
      <vt:lpstr>Accelerated Memory Course (~6.5 hours)</vt:lpstr>
      <vt:lpstr>Reference Overview Paper </vt:lpstr>
      <vt:lpstr>Reference Overview Paper I</vt:lpstr>
      <vt:lpstr>Reference Overview Paper II</vt:lpstr>
      <vt:lpstr>Reference Overview Paper III</vt:lpstr>
      <vt:lpstr>Reference Overview Paper IV</vt:lpstr>
      <vt:lpstr>Reference Overview Paper V</vt:lpstr>
      <vt:lpstr>Related Videos and Course Materials (I)</vt:lpstr>
      <vt:lpstr>Related Videos and Course Materials (II)</vt:lpstr>
      <vt:lpstr>Some Open Source Tools (I)</vt:lpstr>
      <vt:lpstr>Some Open Source Tools (II)</vt:lpstr>
      <vt:lpstr>More Open Source Tools (III)</vt:lpstr>
      <vt:lpstr>Referenced Papers</vt:lpstr>
      <vt:lpstr>FPGA-Based Testing Infrastructures   for Memory Scaling Issues</vt:lpstr>
      <vt:lpstr>Infrastructures to Understand Such Issues</vt:lpstr>
      <vt:lpstr>Infrastructures to Understand Such Issues</vt:lpstr>
      <vt:lpstr>SoftMC: Open Source DRAM Infrastructure</vt:lpstr>
      <vt:lpstr>SoftMC</vt:lpstr>
      <vt:lpstr>DRaNGe Backup Slides</vt:lpstr>
      <vt:lpstr>DRAM Organization + Operation</vt:lpstr>
      <vt:lpstr>DRAM Activation Failure Testing </vt:lpstr>
      <vt:lpstr>Activation Failure Spatial Distribution</vt:lpstr>
      <vt:lpstr>Activation Failure Temperature Dependence</vt:lpstr>
      <vt:lpstr>Full D-RaNGe Algorithm</vt:lpstr>
      <vt:lpstr>Summary Comparison Table</vt:lpstr>
      <vt:lpstr>DRAM Data Pattern Dependence</vt:lpstr>
      <vt:lpstr>PowerPoint Presentation</vt:lpstr>
      <vt:lpstr>D-RaNGe Compared to Prior Work</vt:lpstr>
      <vt:lpstr>DRAM Architecture Background</vt:lpstr>
      <vt:lpstr>PowerPoint Presentation</vt:lpstr>
      <vt:lpstr>PowerPoint Presentation</vt:lpstr>
      <vt:lpstr>Single-cell Failure Probability (Cartoon) </vt:lpstr>
      <vt:lpstr>PowerPoint Presentation</vt:lpstr>
      <vt:lpstr>Temperature Relationship</vt:lpstr>
      <vt:lpstr>Retention Failures @ 45°C</vt:lpstr>
      <vt:lpstr>PowerPoint Presentation</vt:lpstr>
      <vt:lpstr>800 Rounds of Profiling @ 2048ms, 45°C</vt:lpstr>
      <vt:lpstr>800 Rounds of Profiling @ 2048ms, 45°C</vt:lpstr>
      <vt:lpstr>Individual Cell Failure Probabilities</vt:lpstr>
      <vt:lpstr>Individual Cell Failure Distributions</vt:lpstr>
      <vt:lpstr>PowerPoint Presentation</vt:lpstr>
      <vt:lpstr>DRAM Latency PUF      Backup Slides</vt:lpstr>
      <vt:lpstr>DRAM Architecture Background</vt:lpstr>
      <vt:lpstr>Evaluating DRAM Retention PUFs</vt:lpstr>
      <vt:lpstr>PowerPoint Presentation</vt:lpstr>
      <vt:lpstr>PowerPoint Presentation</vt:lpstr>
      <vt:lpstr>PowerPoint Presentation</vt:lpstr>
      <vt:lpstr>PowerPoint Presentation</vt:lpstr>
      <vt:lpstr>Temperature Effects</vt:lpstr>
      <vt:lpstr>Evaluating a DRAM Latency PUF</vt:lpstr>
      <vt:lpstr>PowerPoint Presentation</vt:lpstr>
      <vt:lpstr>PowerPoint Presentation</vt:lpstr>
      <vt:lpstr>DRAM Characterization</vt:lpstr>
      <vt:lpstr>PowerPoint Presentation</vt:lpstr>
      <vt:lpstr>PowerPoint Presentation</vt:lpstr>
      <vt:lpstr>Single-cell Failure Probability (Cartoon) </vt:lpstr>
      <vt:lpstr>PowerPoint Presentation</vt:lpstr>
      <vt:lpstr>Temperature Relationship</vt:lpstr>
      <vt:lpstr>Retention Failures @ 45°C</vt:lpstr>
      <vt:lpstr>PowerPoint Presentation</vt:lpstr>
      <vt:lpstr>800 Rounds of Profiling @ 2048ms, 45°C</vt:lpstr>
      <vt:lpstr>800 Rounds of Profiling @ 2048ms, 45°C</vt:lpstr>
      <vt:lpstr>Individual Cell Failure Probabilities</vt:lpstr>
      <vt:lpstr>Individual Cell Failure Distributions</vt:lpstr>
      <vt:lpstr>PowerPoint Presentation</vt:lpstr>
      <vt:lpstr>More Info on My Research</vt:lpstr>
      <vt:lpstr>Brief Self Introduction</vt:lpstr>
      <vt:lpstr>SAFARI Research Group</vt:lpstr>
      <vt:lpstr>SAFARI Group Members @ ETH Zurich</vt:lpstr>
      <vt:lpstr>Teaching: Accelerated Memory Course (~6.5 hours)</vt:lpstr>
      <vt:lpstr>Teaching: Online Courses and Lectures</vt:lpstr>
      <vt:lpstr>Research &amp; Teaching: Some Overview Talks</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Onur Mutlu</cp:lastModifiedBy>
  <cp:revision>2774</cp:revision>
  <cp:lastPrinted>2017-12-05T03:30:35Z</cp:lastPrinted>
  <dcterms:created xsi:type="dcterms:W3CDTF">2010-10-08T20:41:54Z</dcterms:created>
  <dcterms:modified xsi:type="dcterms:W3CDTF">2019-04-26T11:40:16Z</dcterms:modified>
</cp:coreProperties>
</file>