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1.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2.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3.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4.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5.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theme/theme56.xml" ContentType="application/vnd.openxmlformats-officedocument.theme+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theme/theme57.xml" ContentType="application/vnd.openxmlformats-officedocument.theme+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theme/theme58.xml" ContentType="application/vnd.openxmlformats-officedocument.theme+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59.xml" ContentType="application/vnd.openxmlformats-officedocument.theme+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60.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theme/theme61.xml" ContentType="application/vnd.openxmlformats-officedocument.theme+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theme/theme62.xml" ContentType="application/vnd.openxmlformats-officedocument.theme+xml"/>
  <Override PartName="/ppt/theme/theme63.xml" ContentType="application/vnd.openxmlformats-officedocument.theme+xml"/>
  <Override PartName="/ppt/theme/theme6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8.xml" ContentType="application/vnd.openxmlformats-officedocument.drawingml.chart+xml"/>
  <Override PartName="/ppt/notesSlides/notesSlide14.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0.xml" ContentType="application/vnd.openxmlformats-officedocument.drawingml.chart+xml"/>
  <Override PartName="/ppt/theme/themeOverride6.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1.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2.xml" ContentType="application/vnd.openxmlformats-officedocument.drawingml.chart+xml"/>
  <Override PartName="/ppt/theme/themeOverride7.xml" ContentType="application/vnd.openxmlformats-officedocument.themeOverride+xml"/>
  <Override PartName="/ppt/drawings/drawing1.xml" ContentType="application/vnd.openxmlformats-officedocument.drawingml.chartshapes+xml"/>
  <Override PartName="/ppt/charts/chart13.xml" ContentType="application/vnd.openxmlformats-officedocument.drawingml.chart+xml"/>
  <Override PartName="/ppt/theme/themeOverride8.xml" ContentType="application/vnd.openxmlformats-officedocument.themeOverride+xml"/>
  <Override PartName="/ppt/charts/chart14.xml" ContentType="application/vnd.openxmlformats-officedocument.drawingml.chart+xml"/>
  <Override PartName="/ppt/theme/themeOverride9.xml" ContentType="application/vnd.openxmlformats-officedocument.themeOverride+xml"/>
  <Override PartName="/ppt/charts/chart15.xml" ContentType="application/vnd.openxmlformats-officedocument.drawingml.chart+xml"/>
  <Override PartName="/ppt/theme/themeOverride10.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7948" r:id="rId40"/>
    <p:sldMasterId id="2147488072" r:id="rId41"/>
    <p:sldMasterId id="2147488085" r:id="rId42"/>
    <p:sldMasterId id="2147488097" r:id="rId43"/>
    <p:sldMasterId id="2147488134" r:id="rId44"/>
    <p:sldMasterId id="2147488265" r:id="rId45"/>
    <p:sldMasterId id="2147488316" r:id="rId46"/>
    <p:sldMasterId id="2147488340" r:id="rId47"/>
    <p:sldMasterId id="2147488352" r:id="rId48"/>
    <p:sldMasterId id="2147488365" r:id="rId49"/>
    <p:sldMasterId id="2147488378" r:id="rId50"/>
    <p:sldMasterId id="2147488390" r:id="rId51"/>
    <p:sldMasterId id="2147488559" r:id="rId52"/>
    <p:sldMasterId id="2147488571" r:id="rId53"/>
    <p:sldMasterId id="2147488637" r:id="rId54"/>
    <p:sldMasterId id="2147488649" r:id="rId55"/>
    <p:sldMasterId id="2147488662" r:id="rId56"/>
    <p:sldMasterId id="2147488676" r:id="rId57"/>
    <p:sldMasterId id="2147488688" r:id="rId58"/>
    <p:sldMasterId id="2147488695" r:id="rId59"/>
    <p:sldMasterId id="2147488708" r:id="rId60"/>
    <p:sldMasterId id="2147488722" r:id="rId61"/>
    <p:sldMasterId id="2147488734" r:id="rId62"/>
  </p:sldMasterIdLst>
  <p:notesMasterIdLst>
    <p:notesMasterId r:id="rId282"/>
  </p:notesMasterIdLst>
  <p:handoutMasterIdLst>
    <p:handoutMasterId r:id="rId283"/>
  </p:handoutMasterIdLst>
  <p:sldIdLst>
    <p:sldId id="5119" r:id="rId63"/>
    <p:sldId id="5219" r:id="rId64"/>
    <p:sldId id="5218" r:id="rId65"/>
    <p:sldId id="5220" r:id="rId66"/>
    <p:sldId id="5221" r:id="rId67"/>
    <p:sldId id="5222" r:id="rId68"/>
    <p:sldId id="5223" r:id="rId69"/>
    <p:sldId id="4457" r:id="rId70"/>
    <p:sldId id="4436" r:id="rId71"/>
    <p:sldId id="4696" r:id="rId72"/>
    <p:sldId id="5224" r:id="rId73"/>
    <p:sldId id="5225" r:id="rId74"/>
    <p:sldId id="5232" r:id="rId75"/>
    <p:sldId id="5227" r:id="rId76"/>
    <p:sldId id="5226" r:id="rId77"/>
    <p:sldId id="5228" r:id="rId78"/>
    <p:sldId id="5229" r:id="rId79"/>
    <p:sldId id="5230" r:id="rId80"/>
    <p:sldId id="5374" r:id="rId81"/>
    <p:sldId id="5388" r:id="rId82"/>
    <p:sldId id="5233" r:id="rId83"/>
    <p:sldId id="5234" r:id="rId84"/>
    <p:sldId id="5235" r:id="rId85"/>
    <p:sldId id="5236" r:id="rId86"/>
    <p:sldId id="5237" r:id="rId87"/>
    <p:sldId id="5238" r:id="rId88"/>
    <p:sldId id="5239" r:id="rId89"/>
    <p:sldId id="5240" r:id="rId90"/>
    <p:sldId id="5241" r:id="rId91"/>
    <p:sldId id="5242" r:id="rId92"/>
    <p:sldId id="5400" r:id="rId93"/>
    <p:sldId id="5244" r:id="rId94"/>
    <p:sldId id="5245" r:id="rId95"/>
    <p:sldId id="5246" r:id="rId96"/>
    <p:sldId id="5247" r:id="rId97"/>
    <p:sldId id="5248" r:id="rId98"/>
    <p:sldId id="5249" r:id="rId99"/>
    <p:sldId id="5509" r:id="rId100"/>
    <p:sldId id="5251" r:id="rId101"/>
    <p:sldId id="5252" r:id="rId102"/>
    <p:sldId id="5253" r:id="rId103"/>
    <p:sldId id="5254" r:id="rId104"/>
    <p:sldId id="5540" r:id="rId105"/>
    <p:sldId id="5259" r:id="rId106"/>
    <p:sldId id="5260" r:id="rId107"/>
    <p:sldId id="5261" r:id="rId108"/>
    <p:sldId id="5262" r:id="rId109"/>
    <p:sldId id="5263" r:id="rId110"/>
    <p:sldId id="5264" r:id="rId111"/>
    <p:sldId id="5265" r:id="rId112"/>
    <p:sldId id="5266" r:id="rId113"/>
    <p:sldId id="5267" r:id="rId114"/>
    <p:sldId id="5268" r:id="rId115"/>
    <p:sldId id="5269" r:id="rId116"/>
    <p:sldId id="5270" r:id="rId117"/>
    <p:sldId id="5273" r:id="rId118"/>
    <p:sldId id="5274" r:id="rId119"/>
    <p:sldId id="5413" r:id="rId120"/>
    <p:sldId id="5277" r:id="rId121"/>
    <p:sldId id="5279" r:id="rId122"/>
    <p:sldId id="5593" r:id="rId123"/>
    <p:sldId id="5196" r:id="rId124"/>
    <p:sldId id="5195" r:id="rId125"/>
    <p:sldId id="5280" r:id="rId126"/>
    <p:sldId id="5281" r:id="rId127"/>
    <p:sldId id="5282" r:id="rId128"/>
    <p:sldId id="5283" r:id="rId129"/>
    <p:sldId id="5284" r:id="rId130"/>
    <p:sldId id="5285" r:id="rId131"/>
    <p:sldId id="5286" r:id="rId132"/>
    <p:sldId id="5287" r:id="rId133"/>
    <p:sldId id="5288" r:id="rId134"/>
    <p:sldId id="5289" r:id="rId135"/>
    <p:sldId id="5290" r:id="rId136"/>
    <p:sldId id="5291" r:id="rId137"/>
    <p:sldId id="5292" r:id="rId138"/>
    <p:sldId id="5294" r:id="rId139"/>
    <p:sldId id="5295" r:id="rId140"/>
    <p:sldId id="5466" r:id="rId141"/>
    <p:sldId id="5468" r:id="rId142"/>
    <p:sldId id="5532" r:id="rId143"/>
    <p:sldId id="5467" r:id="rId144"/>
    <p:sldId id="5533" r:id="rId145"/>
    <p:sldId id="5534" r:id="rId146"/>
    <p:sldId id="5311" r:id="rId147"/>
    <p:sldId id="5312" r:id="rId148"/>
    <p:sldId id="5313" r:id="rId149"/>
    <p:sldId id="5314" r:id="rId150"/>
    <p:sldId id="5351" r:id="rId151"/>
    <p:sldId id="5470" r:id="rId152"/>
    <p:sldId id="5471" r:id="rId153"/>
    <p:sldId id="5484" r:id="rId154"/>
    <p:sldId id="5642" r:id="rId155"/>
    <p:sldId id="3792" r:id="rId156"/>
    <p:sldId id="5336" r:id="rId157"/>
    <p:sldId id="5337" r:id="rId158"/>
    <p:sldId id="5231" r:id="rId159"/>
    <p:sldId id="5341" r:id="rId160"/>
    <p:sldId id="4920" r:id="rId161"/>
    <p:sldId id="5485" r:id="rId162"/>
    <p:sldId id="5486" r:id="rId163"/>
    <p:sldId id="5487" r:id="rId164"/>
    <p:sldId id="5488" r:id="rId165"/>
    <p:sldId id="5489" r:id="rId166"/>
    <p:sldId id="5490" r:id="rId167"/>
    <p:sldId id="5491" r:id="rId168"/>
    <p:sldId id="5492" r:id="rId169"/>
    <p:sldId id="5493" r:id="rId170"/>
    <p:sldId id="5494" r:id="rId171"/>
    <p:sldId id="5495" r:id="rId172"/>
    <p:sldId id="5496" r:id="rId173"/>
    <p:sldId id="5497" r:id="rId174"/>
    <p:sldId id="5498" r:id="rId175"/>
    <p:sldId id="5499" r:id="rId176"/>
    <p:sldId id="5500" r:id="rId177"/>
    <p:sldId id="5345" r:id="rId178"/>
    <p:sldId id="5343" r:id="rId179"/>
    <p:sldId id="5348" r:id="rId180"/>
    <p:sldId id="5342" r:id="rId181"/>
    <p:sldId id="5372" r:id="rId182"/>
    <p:sldId id="5586" r:id="rId183"/>
    <p:sldId id="5396" r:id="rId184"/>
    <p:sldId id="3853" r:id="rId185"/>
    <p:sldId id="4876" r:id="rId186"/>
    <p:sldId id="4875" r:id="rId187"/>
    <p:sldId id="5360" r:id="rId188"/>
    <p:sldId id="5612" r:id="rId189"/>
    <p:sldId id="5613" r:id="rId190"/>
    <p:sldId id="5365" r:id="rId191"/>
    <p:sldId id="5614" r:id="rId192"/>
    <p:sldId id="5366" r:id="rId193"/>
    <p:sldId id="3800" r:id="rId194"/>
    <p:sldId id="5367" r:id="rId195"/>
    <p:sldId id="4214" r:id="rId196"/>
    <p:sldId id="5501" r:id="rId197"/>
    <p:sldId id="5556" r:id="rId198"/>
    <p:sldId id="5547" r:id="rId199"/>
    <p:sldId id="5548" r:id="rId200"/>
    <p:sldId id="4424" r:id="rId201"/>
    <p:sldId id="4425" r:id="rId202"/>
    <p:sldId id="5176" r:id="rId203"/>
    <p:sldId id="5644" r:id="rId204"/>
    <p:sldId id="5359" r:id="rId205"/>
    <p:sldId id="1863" r:id="rId206"/>
    <p:sldId id="1534" r:id="rId207"/>
    <p:sldId id="5537" r:id="rId208"/>
    <p:sldId id="5211" r:id="rId209"/>
    <p:sldId id="5371" r:id="rId210"/>
    <p:sldId id="5046" r:id="rId211"/>
    <p:sldId id="5047" r:id="rId212"/>
    <p:sldId id="5048" r:id="rId213"/>
    <p:sldId id="5049" r:id="rId214"/>
    <p:sldId id="5050" r:id="rId215"/>
    <p:sldId id="5504" r:id="rId216"/>
    <p:sldId id="5051" r:id="rId217"/>
    <p:sldId id="5052" r:id="rId218"/>
    <p:sldId id="5053" r:id="rId219"/>
    <p:sldId id="4929" r:id="rId220"/>
    <p:sldId id="4930" r:id="rId221"/>
    <p:sldId id="4931" r:id="rId222"/>
    <p:sldId id="5535" r:id="rId223"/>
    <p:sldId id="5597" r:id="rId224"/>
    <p:sldId id="5375" r:id="rId225"/>
    <p:sldId id="5387" r:id="rId226"/>
    <p:sldId id="3812" r:id="rId227"/>
    <p:sldId id="3813" r:id="rId228"/>
    <p:sldId id="3814" r:id="rId229"/>
    <p:sldId id="3815" r:id="rId230"/>
    <p:sldId id="5399" r:id="rId231"/>
    <p:sldId id="2535" r:id="rId232"/>
    <p:sldId id="2532" r:id="rId233"/>
    <p:sldId id="5389" r:id="rId234"/>
    <p:sldId id="5391" r:id="rId235"/>
    <p:sldId id="5384" r:id="rId236"/>
    <p:sldId id="3583" r:id="rId237"/>
    <p:sldId id="3614" r:id="rId238"/>
    <p:sldId id="3615" r:id="rId239"/>
    <p:sldId id="5385" r:id="rId240"/>
    <p:sldId id="5394" r:id="rId241"/>
    <p:sldId id="5395" r:id="rId242"/>
    <p:sldId id="5386" r:id="rId243"/>
    <p:sldId id="5390" r:id="rId244"/>
    <p:sldId id="5392" r:id="rId245"/>
    <p:sldId id="3835" r:id="rId246"/>
    <p:sldId id="1413" r:id="rId247"/>
    <p:sldId id="4827" r:id="rId248"/>
    <p:sldId id="3602" r:id="rId249"/>
    <p:sldId id="5505" r:id="rId250"/>
    <p:sldId id="5507" r:id="rId251"/>
    <p:sldId id="1201" r:id="rId252"/>
    <p:sldId id="3156" r:id="rId253"/>
    <p:sldId id="5379" r:id="rId254"/>
    <p:sldId id="5506" r:id="rId255"/>
    <p:sldId id="4907" r:id="rId256"/>
    <p:sldId id="4918" r:id="rId257"/>
    <p:sldId id="5393" r:id="rId258"/>
    <p:sldId id="4906" r:id="rId259"/>
    <p:sldId id="5508" r:id="rId260"/>
    <p:sldId id="4914" r:id="rId261"/>
    <p:sldId id="5643" r:id="rId262"/>
    <p:sldId id="5256" r:id="rId263"/>
    <p:sldId id="5257" r:id="rId264"/>
    <p:sldId id="5503" r:id="rId265"/>
    <p:sldId id="5212" r:id="rId266"/>
    <p:sldId id="656" r:id="rId267"/>
    <p:sldId id="4917" r:id="rId268"/>
    <p:sldId id="5258" r:id="rId269"/>
    <p:sldId id="5645" r:id="rId270"/>
    <p:sldId id="5441" r:id="rId271"/>
    <p:sldId id="5481" r:id="rId272"/>
    <p:sldId id="5483" r:id="rId273"/>
    <p:sldId id="5510" r:id="rId274"/>
    <p:sldId id="5442" r:id="rId275"/>
    <p:sldId id="5527" r:id="rId276"/>
    <p:sldId id="5530" r:id="rId277"/>
    <p:sldId id="5531" r:id="rId278"/>
    <p:sldId id="5594" r:id="rId279"/>
    <p:sldId id="5595" r:id="rId280"/>
    <p:sldId id="5596" r:id="rId28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0000"/>
    <a:srgbClr val="1A5712"/>
    <a:srgbClr val="0000FF"/>
    <a:srgbClr val="0432FF"/>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77" autoAdjust="0"/>
    <p:restoredTop sz="99433" autoAdjust="0"/>
  </p:normalViewPr>
  <p:slideViewPr>
    <p:cSldViewPr>
      <p:cViewPr varScale="1">
        <p:scale>
          <a:sx n="114" d="100"/>
          <a:sy n="114" d="100"/>
        </p:scale>
        <p:origin x="184" y="3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5.xml"/><Relationship Id="rId21" Type="http://schemas.openxmlformats.org/officeDocument/2006/relationships/slideMaster" Target="slideMasters/slideMaster21.xml"/><Relationship Id="rId63" Type="http://schemas.openxmlformats.org/officeDocument/2006/relationships/slide" Target="slides/slide1.xml"/><Relationship Id="rId159" Type="http://schemas.openxmlformats.org/officeDocument/2006/relationships/slide" Target="slides/slide97.xml"/><Relationship Id="rId170" Type="http://schemas.openxmlformats.org/officeDocument/2006/relationships/slide" Target="slides/slide108.xml"/><Relationship Id="rId226" Type="http://schemas.openxmlformats.org/officeDocument/2006/relationships/slide" Target="slides/slide164.xml"/><Relationship Id="rId268" Type="http://schemas.openxmlformats.org/officeDocument/2006/relationships/slide" Target="slides/slide206.xml"/><Relationship Id="rId32" Type="http://schemas.openxmlformats.org/officeDocument/2006/relationships/slideMaster" Target="slideMasters/slideMaster32.xml"/><Relationship Id="rId74" Type="http://schemas.openxmlformats.org/officeDocument/2006/relationships/slide" Target="slides/slide12.xml"/><Relationship Id="rId128" Type="http://schemas.openxmlformats.org/officeDocument/2006/relationships/slide" Target="slides/slide66.xml"/><Relationship Id="rId5" Type="http://schemas.openxmlformats.org/officeDocument/2006/relationships/slideMaster" Target="slideMasters/slideMaster5.xml"/><Relationship Id="rId181" Type="http://schemas.openxmlformats.org/officeDocument/2006/relationships/slide" Target="slides/slide119.xml"/><Relationship Id="rId237" Type="http://schemas.openxmlformats.org/officeDocument/2006/relationships/slide" Target="slides/slide175.xml"/><Relationship Id="rId279" Type="http://schemas.openxmlformats.org/officeDocument/2006/relationships/slide" Target="slides/slide217.xml"/><Relationship Id="rId43" Type="http://schemas.openxmlformats.org/officeDocument/2006/relationships/slideMaster" Target="slideMasters/slideMaster43.xml"/><Relationship Id="rId139" Type="http://schemas.openxmlformats.org/officeDocument/2006/relationships/slide" Target="slides/slide77.xml"/><Relationship Id="rId85" Type="http://schemas.openxmlformats.org/officeDocument/2006/relationships/slide" Target="slides/slide23.xml"/><Relationship Id="rId150" Type="http://schemas.openxmlformats.org/officeDocument/2006/relationships/slide" Target="slides/slide88.xml"/><Relationship Id="rId171" Type="http://schemas.openxmlformats.org/officeDocument/2006/relationships/slide" Target="slides/slide109.xml"/><Relationship Id="rId192" Type="http://schemas.openxmlformats.org/officeDocument/2006/relationships/slide" Target="slides/slide130.xml"/><Relationship Id="rId206" Type="http://schemas.openxmlformats.org/officeDocument/2006/relationships/slide" Target="slides/slide144.xml"/><Relationship Id="rId227" Type="http://schemas.openxmlformats.org/officeDocument/2006/relationships/slide" Target="slides/slide165.xml"/><Relationship Id="rId248" Type="http://schemas.openxmlformats.org/officeDocument/2006/relationships/slide" Target="slides/slide186.xml"/><Relationship Id="rId269" Type="http://schemas.openxmlformats.org/officeDocument/2006/relationships/slide" Target="slides/slide207.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46.xml"/><Relationship Id="rId129" Type="http://schemas.openxmlformats.org/officeDocument/2006/relationships/slide" Target="slides/slide67.xml"/><Relationship Id="rId280" Type="http://schemas.openxmlformats.org/officeDocument/2006/relationships/slide" Target="slides/slide218.xml"/><Relationship Id="rId54" Type="http://schemas.openxmlformats.org/officeDocument/2006/relationships/slideMaster" Target="slideMasters/slideMaster54.xml"/><Relationship Id="rId75" Type="http://schemas.openxmlformats.org/officeDocument/2006/relationships/slide" Target="slides/slide13.xml"/><Relationship Id="rId96" Type="http://schemas.openxmlformats.org/officeDocument/2006/relationships/slide" Target="slides/slide34.xml"/><Relationship Id="rId140" Type="http://schemas.openxmlformats.org/officeDocument/2006/relationships/slide" Target="slides/slide78.xml"/><Relationship Id="rId161" Type="http://schemas.openxmlformats.org/officeDocument/2006/relationships/slide" Target="slides/slide99.xml"/><Relationship Id="rId182" Type="http://schemas.openxmlformats.org/officeDocument/2006/relationships/slide" Target="slides/slide120.xml"/><Relationship Id="rId217" Type="http://schemas.openxmlformats.org/officeDocument/2006/relationships/slide" Target="slides/slide155.xml"/><Relationship Id="rId6" Type="http://schemas.openxmlformats.org/officeDocument/2006/relationships/slideMaster" Target="slideMasters/slideMaster6.xml"/><Relationship Id="rId238" Type="http://schemas.openxmlformats.org/officeDocument/2006/relationships/slide" Target="slides/slide176.xml"/><Relationship Id="rId259" Type="http://schemas.openxmlformats.org/officeDocument/2006/relationships/slide" Target="slides/slide197.xml"/><Relationship Id="rId23" Type="http://schemas.openxmlformats.org/officeDocument/2006/relationships/slideMaster" Target="slideMasters/slideMaster23.xml"/><Relationship Id="rId119" Type="http://schemas.openxmlformats.org/officeDocument/2006/relationships/slide" Target="slides/slide57.xml"/><Relationship Id="rId270" Type="http://schemas.openxmlformats.org/officeDocument/2006/relationships/slide" Target="slides/slide208.xml"/><Relationship Id="rId44" Type="http://schemas.openxmlformats.org/officeDocument/2006/relationships/slideMaster" Target="slideMasters/slideMaster44.xml"/><Relationship Id="rId65" Type="http://schemas.openxmlformats.org/officeDocument/2006/relationships/slide" Target="slides/slide3.xml"/><Relationship Id="rId86" Type="http://schemas.openxmlformats.org/officeDocument/2006/relationships/slide" Target="slides/slide24.xml"/><Relationship Id="rId130" Type="http://schemas.openxmlformats.org/officeDocument/2006/relationships/slide" Target="slides/slide68.xml"/><Relationship Id="rId151" Type="http://schemas.openxmlformats.org/officeDocument/2006/relationships/slide" Target="slides/slide89.xml"/><Relationship Id="rId172" Type="http://schemas.openxmlformats.org/officeDocument/2006/relationships/slide" Target="slides/slide110.xml"/><Relationship Id="rId193" Type="http://schemas.openxmlformats.org/officeDocument/2006/relationships/slide" Target="slides/slide131.xml"/><Relationship Id="rId207" Type="http://schemas.openxmlformats.org/officeDocument/2006/relationships/slide" Target="slides/slide145.xml"/><Relationship Id="rId228" Type="http://schemas.openxmlformats.org/officeDocument/2006/relationships/slide" Target="slides/slide166.xml"/><Relationship Id="rId249" Type="http://schemas.openxmlformats.org/officeDocument/2006/relationships/slide" Target="slides/slide187.xml"/><Relationship Id="rId13" Type="http://schemas.openxmlformats.org/officeDocument/2006/relationships/slideMaster" Target="slideMasters/slideMaster13.xml"/><Relationship Id="rId109" Type="http://schemas.openxmlformats.org/officeDocument/2006/relationships/slide" Target="slides/slide47.xml"/><Relationship Id="rId260" Type="http://schemas.openxmlformats.org/officeDocument/2006/relationships/slide" Target="slides/slide198.xml"/><Relationship Id="rId281" Type="http://schemas.openxmlformats.org/officeDocument/2006/relationships/slide" Target="slides/slide219.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14.xml"/><Relationship Id="rId97" Type="http://schemas.openxmlformats.org/officeDocument/2006/relationships/slide" Target="slides/slide35.xml"/><Relationship Id="rId120" Type="http://schemas.openxmlformats.org/officeDocument/2006/relationships/slide" Target="slides/slide58.xml"/><Relationship Id="rId141" Type="http://schemas.openxmlformats.org/officeDocument/2006/relationships/slide" Target="slides/slide79.xml"/><Relationship Id="rId7" Type="http://schemas.openxmlformats.org/officeDocument/2006/relationships/slideMaster" Target="slideMasters/slideMaster7.xml"/><Relationship Id="rId162" Type="http://schemas.openxmlformats.org/officeDocument/2006/relationships/slide" Target="slides/slide100.xml"/><Relationship Id="rId183" Type="http://schemas.openxmlformats.org/officeDocument/2006/relationships/slide" Target="slides/slide121.xml"/><Relationship Id="rId218" Type="http://schemas.openxmlformats.org/officeDocument/2006/relationships/slide" Target="slides/slide156.xml"/><Relationship Id="rId239" Type="http://schemas.openxmlformats.org/officeDocument/2006/relationships/slide" Target="slides/slide177.xml"/><Relationship Id="rId250" Type="http://schemas.openxmlformats.org/officeDocument/2006/relationships/slide" Target="slides/slide188.xml"/><Relationship Id="rId271" Type="http://schemas.openxmlformats.org/officeDocument/2006/relationships/slide" Target="slides/slide209.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4.xml"/><Relationship Id="rId87" Type="http://schemas.openxmlformats.org/officeDocument/2006/relationships/slide" Target="slides/slide25.xml"/><Relationship Id="rId110" Type="http://schemas.openxmlformats.org/officeDocument/2006/relationships/slide" Target="slides/slide48.xml"/><Relationship Id="rId131" Type="http://schemas.openxmlformats.org/officeDocument/2006/relationships/slide" Target="slides/slide69.xml"/><Relationship Id="rId152" Type="http://schemas.openxmlformats.org/officeDocument/2006/relationships/slide" Target="slides/slide90.xml"/><Relationship Id="rId173" Type="http://schemas.openxmlformats.org/officeDocument/2006/relationships/slide" Target="slides/slide111.xml"/><Relationship Id="rId194" Type="http://schemas.openxmlformats.org/officeDocument/2006/relationships/slide" Target="slides/slide132.xml"/><Relationship Id="rId208" Type="http://schemas.openxmlformats.org/officeDocument/2006/relationships/slide" Target="slides/slide146.xml"/><Relationship Id="rId229" Type="http://schemas.openxmlformats.org/officeDocument/2006/relationships/slide" Target="slides/slide167.xml"/><Relationship Id="rId240" Type="http://schemas.openxmlformats.org/officeDocument/2006/relationships/slide" Target="slides/slide178.xml"/><Relationship Id="rId261" Type="http://schemas.openxmlformats.org/officeDocument/2006/relationships/slide" Target="slides/slide199.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5.xml"/><Relationship Id="rId100" Type="http://schemas.openxmlformats.org/officeDocument/2006/relationships/slide" Target="slides/slide38.xml"/><Relationship Id="rId282" Type="http://schemas.openxmlformats.org/officeDocument/2006/relationships/notesMaster" Target="notesMasters/notesMaster1.xml"/><Relationship Id="rId8" Type="http://schemas.openxmlformats.org/officeDocument/2006/relationships/slideMaster" Target="slideMasters/slideMaster8.xml"/><Relationship Id="rId98" Type="http://schemas.openxmlformats.org/officeDocument/2006/relationships/slide" Target="slides/slide36.xml"/><Relationship Id="rId121" Type="http://schemas.openxmlformats.org/officeDocument/2006/relationships/slide" Target="slides/slide59.xml"/><Relationship Id="rId142" Type="http://schemas.openxmlformats.org/officeDocument/2006/relationships/slide" Target="slides/slide80.xml"/><Relationship Id="rId163" Type="http://schemas.openxmlformats.org/officeDocument/2006/relationships/slide" Target="slides/slide101.xml"/><Relationship Id="rId184" Type="http://schemas.openxmlformats.org/officeDocument/2006/relationships/slide" Target="slides/slide122.xml"/><Relationship Id="rId219" Type="http://schemas.openxmlformats.org/officeDocument/2006/relationships/slide" Target="slides/slide157.xml"/><Relationship Id="rId230" Type="http://schemas.openxmlformats.org/officeDocument/2006/relationships/slide" Target="slides/slide168.xml"/><Relationship Id="rId251" Type="http://schemas.openxmlformats.org/officeDocument/2006/relationships/slide" Target="slides/slide189.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5.xml"/><Relationship Id="rId272" Type="http://schemas.openxmlformats.org/officeDocument/2006/relationships/slide" Target="slides/slide210.xml"/><Relationship Id="rId88" Type="http://schemas.openxmlformats.org/officeDocument/2006/relationships/slide" Target="slides/slide26.xml"/><Relationship Id="rId111" Type="http://schemas.openxmlformats.org/officeDocument/2006/relationships/slide" Target="slides/slide49.xml"/><Relationship Id="rId132" Type="http://schemas.openxmlformats.org/officeDocument/2006/relationships/slide" Target="slides/slide70.xml"/><Relationship Id="rId153" Type="http://schemas.openxmlformats.org/officeDocument/2006/relationships/slide" Target="slides/slide91.xml"/><Relationship Id="rId174" Type="http://schemas.openxmlformats.org/officeDocument/2006/relationships/slide" Target="slides/slide112.xml"/><Relationship Id="rId195" Type="http://schemas.openxmlformats.org/officeDocument/2006/relationships/slide" Target="slides/slide133.xml"/><Relationship Id="rId209" Type="http://schemas.openxmlformats.org/officeDocument/2006/relationships/slide" Target="slides/slide147.xml"/><Relationship Id="rId220" Type="http://schemas.openxmlformats.org/officeDocument/2006/relationships/slide" Target="slides/slide158.xml"/><Relationship Id="rId241" Type="http://schemas.openxmlformats.org/officeDocument/2006/relationships/slide" Target="slides/slide179.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200.xml"/><Relationship Id="rId283" Type="http://schemas.openxmlformats.org/officeDocument/2006/relationships/handoutMaster" Target="handoutMasters/handoutMaster1.xml"/><Relationship Id="rId78" Type="http://schemas.openxmlformats.org/officeDocument/2006/relationships/slide" Target="slides/slide16.xml"/><Relationship Id="rId99" Type="http://schemas.openxmlformats.org/officeDocument/2006/relationships/slide" Target="slides/slide37.xml"/><Relationship Id="rId101" Type="http://schemas.openxmlformats.org/officeDocument/2006/relationships/slide" Target="slides/slide39.xml"/><Relationship Id="rId122" Type="http://schemas.openxmlformats.org/officeDocument/2006/relationships/slide" Target="slides/slide60.xml"/><Relationship Id="rId143" Type="http://schemas.openxmlformats.org/officeDocument/2006/relationships/slide" Target="slides/slide81.xml"/><Relationship Id="rId164" Type="http://schemas.openxmlformats.org/officeDocument/2006/relationships/slide" Target="slides/slide102.xml"/><Relationship Id="rId185" Type="http://schemas.openxmlformats.org/officeDocument/2006/relationships/slide" Target="slides/slide123.xml"/><Relationship Id="rId9" Type="http://schemas.openxmlformats.org/officeDocument/2006/relationships/slideMaster" Target="slideMasters/slideMaster9.xml"/><Relationship Id="rId210" Type="http://schemas.openxmlformats.org/officeDocument/2006/relationships/slide" Target="slides/slide148.xml"/><Relationship Id="rId26" Type="http://schemas.openxmlformats.org/officeDocument/2006/relationships/slideMaster" Target="slideMasters/slideMaster26.xml"/><Relationship Id="rId231" Type="http://schemas.openxmlformats.org/officeDocument/2006/relationships/slide" Target="slides/slide169.xml"/><Relationship Id="rId252" Type="http://schemas.openxmlformats.org/officeDocument/2006/relationships/slide" Target="slides/slide190.xml"/><Relationship Id="rId273" Type="http://schemas.openxmlformats.org/officeDocument/2006/relationships/slide" Target="slides/slide211.xml"/><Relationship Id="rId47" Type="http://schemas.openxmlformats.org/officeDocument/2006/relationships/slideMaster" Target="slideMasters/slideMaster47.xml"/><Relationship Id="rId68" Type="http://schemas.openxmlformats.org/officeDocument/2006/relationships/slide" Target="slides/slide6.xml"/><Relationship Id="rId89" Type="http://schemas.openxmlformats.org/officeDocument/2006/relationships/slide" Target="slides/slide27.xml"/><Relationship Id="rId112" Type="http://schemas.openxmlformats.org/officeDocument/2006/relationships/slide" Target="slides/slide50.xml"/><Relationship Id="rId133" Type="http://schemas.openxmlformats.org/officeDocument/2006/relationships/slide" Target="slides/slide71.xml"/><Relationship Id="rId154" Type="http://schemas.openxmlformats.org/officeDocument/2006/relationships/slide" Target="slides/slide92.xml"/><Relationship Id="rId175" Type="http://schemas.openxmlformats.org/officeDocument/2006/relationships/slide" Target="slides/slide113.xml"/><Relationship Id="rId196" Type="http://schemas.openxmlformats.org/officeDocument/2006/relationships/slide" Target="slides/slide134.xml"/><Relationship Id="rId200" Type="http://schemas.openxmlformats.org/officeDocument/2006/relationships/slide" Target="slides/slide138.xml"/><Relationship Id="rId16" Type="http://schemas.openxmlformats.org/officeDocument/2006/relationships/slideMaster" Target="slideMasters/slideMaster16.xml"/><Relationship Id="rId221" Type="http://schemas.openxmlformats.org/officeDocument/2006/relationships/slide" Target="slides/slide159.xml"/><Relationship Id="rId242" Type="http://schemas.openxmlformats.org/officeDocument/2006/relationships/slide" Target="slides/slide180.xml"/><Relationship Id="rId263" Type="http://schemas.openxmlformats.org/officeDocument/2006/relationships/slide" Target="slides/slide201.xml"/><Relationship Id="rId284" Type="http://schemas.openxmlformats.org/officeDocument/2006/relationships/presProps" Target="presProps.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7.xml"/><Relationship Id="rId102" Type="http://schemas.openxmlformats.org/officeDocument/2006/relationships/slide" Target="slides/slide40.xml"/><Relationship Id="rId123" Type="http://schemas.openxmlformats.org/officeDocument/2006/relationships/slide" Target="slides/slide61.xml"/><Relationship Id="rId144" Type="http://schemas.openxmlformats.org/officeDocument/2006/relationships/slide" Target="slides/slide82.xml"/><Relationship Id="rId90" Type="http://schemas.openxmlformats.org/officeDocument/2006/relationships/slide" Target="slides/slide28.xml"/><Relationship Id="rId165" Type="http://schemas.openxmlformats.org/officeDocument/2006/relationships/slide" Target="slides/slide103.xml"/><Relationship Id="rId186" Type="http://schemas.openxmlformats.org/officeDocument/2006/relationships/slide" Target="slides/slide124.xml"/><Relationship Id="rId211" Type="http://schemas.openxmlformats.org/officeDocument/2006/relationships/slide" Target="slides/slide149.xml"/><Relationship Id="rId232" Type="http://schemas.openxmlformats.org/officeDocument/2006/relationships/slide" Target="slides/slide170.xml"/><Relationship Id="rId253" Type="http://schemas.openxmlformats.org/officeDocument/2006/relationships/slide" Target="slides/slide191.xml"/><Relationship Id="rId274" Type="http://schemas.openxmlformats.org/officeDocument/2006/relationships/slide" Target="slides/slide212.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7.xml"/><Relationship Id="rId113" Type="http://schemas.openxmlformats.org/officeDocument/2006/relationships/slide" Target="slides/slide51.xml"/><Relationship Id="rId134" Type="http://schemas.openxmlformats.org/officeDocument/2006/relationships/slide" Target="slides/slide72.xml"/><Relationship Id="rId80" Type="http://schemas.openxmlformats.org/officeDocument/2006/relationships/slide" Target="slides/slide18.xml"/><Relationship Id="rId155" Type="http://schemas.openxmlformats.org/officeDocument/2006/relationships/slide" Target="slides/slide93.xml"/><Relationship Id="rId176" Type="http://schemas.openxmlformats.org/officeDocument/2006/relationships/slide" Target="slides/slide114.xml"/><Relationship Id="rId197" Type="http://schemas.openxmlformats.org/officeDocument/2006/relationships/slide" Target="slides/slide135.xml"/><Relationship Id="rId201" Type="http://schemas.openxmlformats.org/officeDocument/2006/relationships/slide" Target="slides/slide139.xml"/><Relationship Id="rId222" Type="http://schemas.openxmlformats.org/officeDocument/2006/relationships/slide" Target="slides/slide160.xml"/><Relationship Id="rId243" Type="http://schemas.openxmlformats.org/officeDocument/2006/relationships/slide" Target="slides/slide181.xml"/><Relationship Id="rId264" Type="http://schemas.openxmlformats.org/officeDocument/2006/relationships/slide" Target="slides/slide202.xml"/><Relationship Id="rId285" Type="http://schemas.openxmlformats.org/officeDocument/2006/relationships/viewProps" Target="viewProps.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41.xml"/><Relationship Id="rId124" Type="http://schemas.openxmlformats.org/officeDocument/2006/relationships/slide" Target="slides/slide62.xml"/><Relationship Id="rId70" Type="http://schemas.openxmlformats.org/officeDocument/2006/relationships/slide" Target="slides/slide8.xml"/><Relationship Id="rId91" Type="http://schemas.openxmlformats.org/officeDocument/2006/relationships/slide" Target="slides/slide29.xml"/><Relationship Id="rId145" Type="http://schemas.openxmlformats.org/officeDocument/2006/relationships/slide" Target="slides/slide83.xml"/><Relationship Id="rId166" Type="http://schemas.openxmlformats.org/officeDocument/2006/relationships/slide" Target="slides/slide104.xml"/><Relationship Id="rId187" Type="http://schemas.openxmlformats.org/officeDocument/2006/relationships/slide" Target="slides/slide125.xml"/><Relationship Id="rId1" Type="http://schemas.openxmlformats.org/officeDocument/2006/relationships/slideMaster" Target="slideMasters/slideMaster1.xml"/><Relationship Id="rId212" Type="http://schemas.openxmlformats.org/officeDocument/2006/relationships/slide" Target="slides/slide150.xml"/><Relationship Id="rId233" Type="http://schemas.openxmlformats.org/officeDocument/2006/relationships/slide" Target="slides/slide171.xml"/><Relationship Id="rId254" Type="http://schemas.openxmlformats.org/officeDocument/2006/relationships/slide" Target="slides/slide192.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2.xml"/><Relationship Id="rId275" Type="http://schemas.openxmlformats.org/officeDocument/2006/relationships/slide" Target="slides/slide213.xml"/><Relationship Id="rId60" Type="http://schemas.openxmlformats.org/officeDocument/2006/relationships/slideMaster" Target="slideMasters/slideMaster60.xml"/><Relationship Id="rId81" Type="http://schemas.openxmlformats.org/officeDocument/2006/relationships/slide" Target="slides/slide19.xml"/><Relationship Id="rId135" Type="http://schemas.openxmlformats.org/officeDocument/2006/relationships/slide" Target="slides/slide73.xml"/><Relationship Id="rId156" Type="http://schemas.openxmlformats.org/officeDocument/2006/relationships/slide" Target="slides/slide94.xml"/><Relationship Id="rId177" Type="http://schemas.openxmlformats.org/officeDocument/2006/relationships/slide" Target="slides/slide115.xml"/><Relationship Id="rId198" Type="http://schemas.openxmlformats.org/officeDocument/2006/relationships/slide" Target="slides/slide136.xml"/><Relationship Id="rId202" Type="http://schemas.openxmlformats.org/officeDocument/2006/relationships/slide" Target="slides/slide140.xml"/><Relationship Id="rId223" Type="http://schemas.openxmlformats.org/officeDocument/2006/relationships/slide" Target="slides/slide161.xml"/><Relationship Id="rId244" Type="http://schemas.openxmlformats.org/officeDocument/2006/relationships/slide" Target="slides/slide182.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203.xml"/><Relationship Id="rId286" Type="http://schemas.openxmlformats.org/officeDocument/2006/relationships/theme" Target="theme/theme1.xml"/><Relationship Id="rId50" Type="http://schemas.openxmlformats.org/officeDocument/2006/relationships/slideMaster" Target="slideMasters/slideMaster50.xml"/><Relationship Id="rId104" Type="http://schemas.openxmlformats.org/officeDocument/2006/relationships/slide" Target="slides/slide42.xml"/><Relationship Id="rId125" Type="http://schemas.openxmlformats.org/officeDocument/2006/relationships/slide" Target="slides/slide63.xml"/><Relationship Id="rId146" Type="http://schemas.openxmlformats.org/officeDocument/2006/relationships/slide" Target="slides/slide84.xml"/><Relationship Id="rId167" Type="http://schemas.openxmlformats.org/officeDocument/2006/relationships/slide" Target="slides/slide105.xml"/><Relationship Id="rId188" Type="http://schemas.openxmlformats.org/officeDocument/2006/relationships/slide" Target="slides/slide126.xml"/><Relationship Id="rId71" Type="http://schemas.openxmlformats.org/officeDocument/2006/relationships/slide" Target="slides/slide9.xml"/><Relationship Id="rId92" Type="http://schemas.openxmlformats.org/officeDocument/2006/relationships/slide" Target="slides/slide30.xml"/><Relationship Id="rId213" Type="http://schemas.openxmlformats.org/officeDocument/2006/relationships/slide" Target="slides/slide151.xml"/><Relationship Id="rId234" Type="http://schemas.openxmlformats.org/officeDocument/2006/relationships/slide" Target="slides/slide17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93.xml"/><Relationship Id="rId276" Type="http://schemas.openxmlformats.org/officeDocument/2006/relationships/slide" Target="slides/slide214.xml"/><Relationship Id="rId40" Type="http://schemas.openxmlformats.org/officeDocument/2006/relationships/slideMaster" Target="slideMasters/slideMaster40.xml"/><Relationship Id="rId115" Type="http://schemas.openxmlformats.org/officeDocument/2006/relationships/slide" Target="slides/slide53.xml"/><Relationship Id="rId136" Type="http://schemas.openxmlformats.org/officeDocument/2006/relationships/slide" Target="slides/slide74.xml"/><Relationship Id="rId157" Type="http://schemas.openxmlformats.org/officeDocument/2006/relationships/slide" Target="slides/slide95.xml"/><Relationship Id="rId178" Type="http://schemas.openxmlformats.org/officeDocument/2006/relationships/slide" Target="slides/slide116.xml"/><Relationship Id="rId61" Type="http://schemas.openxmlformats.org/officeDocument/2006/relationships/slideMaster" Target="slideMasters/slideMaster61.xml"/><Relationship Id="rId82" Type="http://schemas.openxmlformats.org/officeDocument/2006/relationships/slide" Target="slides/slide20.xml"/><Relationship Id="rId199" Type="http://schemas.openxmlformats.org/officeDocument/2006/relationships/slide" Target="slides/slide137.xml"/><Relationship Id="rId203" Type="http://schemas.openxmlformats.org/officeDocument/2006/relationships/slide" Target="slides/slide141.xml"/><Relationship Id="rId19" Type="http://schemas.openxmlformats.org/officeDocument/2006/relationships/slideMaster" Target="slideMasters/slideMaster19.xml"/><Relationship Id="rId224" Type="http://schemas.openxmlformats.org/officeDocument/2006/relationships/slide" Target="slides/slide162.xml"/><Relationship Id="rId245" Type="http://schemas.openxmlformats.org/officeDocument/2006/relationships/slide" Target="slides/slide183.xml"/><Relationship Id="rId266" Type="http://schemas.openxmlformats.org/officeDocument/2006/relationships/slide" Target="slides/slide204.xml"/><Relationship Id="rId287" Type="http://schemas.openxmlformats.org/officeDocument/2006/relationships/tableStyles" Target="tableStyles.xml"/><Relationship Id="rId30" Type="http://schemas.openxmlformats.org/officeDocument/2006/relationships/slideMaster" Target="slideMasters/slideMaster30.xml"/><Relationship Id="rId105" Type="http://schemas.openxmlformats.org/officeDocument/2006/relationships/slide" Target="slides/slide43.xml"/><Relationship Id="rId126" Type="http://schemas.openxmlformats.org/officeDocument/2006/relationships/slide" Target="slides/slide64.xml"/><Relationship Id="rId147" Type="http://schemas.openxmlformats.org/officeDocument/2006/relationships/slide" Target="slides/slide85.xml"/><Relationship Id="rId168" Type="http://schemas.openxmlformats.org/officeDocument/2006/relationships/slide" Target="slides/slide106.xml"/><Relationship Id="rId51" Type="http://schemas.openxmlformats.org/officeDocument/2006/relationships/slideMaster" Target="slideMasters/slideMaster51.xml"/><Relationship Id="rId72" Type="http://schemas.openxmlformats.org/officeDocument/2006/relationships/slide" Target="slides/slide10.xml"/><Relationship Id="rId93" Type="http://schemas.openxmlformats.org/officeDocument/2006/relationships/slide" Target="slides/slide31.xml"/><Relationship Id="rId189" Type="http://schemas.openxmlformats.org/officeDocument/2006/relationships/slide" Target="slides/slide127.xml"/><Relationship Id="rId3" Type="http://schemas.openxmlformats.org/officeDocument/2006/relationships/slideMaster" Target="slideMasters/slideMaster3.xml"/><Relationship Id="rId214" Type="http://schemas.openxmlformats.org/officeDocument/2006/relationships/slide" Target="slides/slide152.xml"/><Relationship Id="rId235" Type="http://schemas.openxmlformats.org/officeDocument/2006/relationships/slide" Target="slides/slide173.xml"/><Relationship Id="rId256" Type="http://schemas.openxmlformats.org/officeDocument/2006/relationships/slide" Target="slides/slide194.xml"/><Relationship Id="rId277" Type="http://schemas.openxmlformats.org/officeDocument/2006/relationships/slide" Target="slides/slide215.xml"/><Relationship Id="rId116" Type="http://schemas.openxmlformats.org/officeDocument/2006/relationships/slide" Target="slides/slide54.xml"/><Relationship Id="rId137" Type="http://schemas.openxmlformats.org/officeDocument/2006/relationships/slide" Target="slides/slide75.xml"/><Relationship Id="rId158" Type="http://schemas.openxmlformats.org/officeDocument/2006/relationships/slide" Target="slides/slide96.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21.xml"/><Relationship Id="rId179" Type="http://schemas.openxmlformats.org/officeDocument/2006/relationships/slide" Target="slides/slide117.xml"/><Relationship Id="rId190" Type="http://schemas.openxmlformats.org/officeDocument/2006/relationships/slide" Target="slides/slide128.xml"/><Relationship Id="rId204" Type="http://schemas.openxmlformats.org/officeDocument/2006/relationships/slide" Target="slides/slide142.xml"/><Relationship Id="rId225" Type="http://schemas.openxmlformats.org/officeDocument/2006/relationships/slide" Target="slides/slide163.xml"/><Relationship Id="rId246" Type="http://schemas.openxmlformats.org/officeDocument/2006/relationships/slide" Target="slides/slide184.xml"/><Relationship Id="rId267" Type="http://schemas.openxmlformats.org/officeDocument/2006/relationships/slide" Target="slides/slide205.xml"/><Relationship Id="rId106" Type="http://schemas.openxmlformats.org/officeDocument/2006/relationships/slide" Target="slides/slide44.xml"/><Relationship Id="rId127" Type="http://schemas.openxmlformats.org/officeDocument/2006/relationships/slide" Target="slides/slide65.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1.xml"/><Relationship Id="rId94" Type="http://schemas.openxmlformats.org/officeDocument/2006/relationships/slide" Target="slides/slide32.xml"/><Relationship Id="rId148" Type="http://schemas.openxmlformats.org/officeDocument/2006/relationships/slide" Target="slides/slide86.xml"/><Relationship Id="rId169" Type="http://schemas.openxmlformats.org/officeDocument/2006/relationships/slide" Target="slides/slide107.xml"/><Relationship Id="rId4" Type="http://schemas.openxmlformats.org/officeDocument/2006/relationships/slideMaster" Target="slideMasters/slideMaster4.xml"/><Relationship Id="rId180" Type="http://schemas.openxmlformats.org/officeDocument/2006/relationships/slide" Target="slides/slide118.xml"/><Relationship Id="rId215" Type="http://schemas.openxmlformats.org/officeDocument/2006/relationships/slide" Target="slides/slide153.xml"/><Relationship Id="rId236" Type="http://schemas.openxmlformats.org/officeDocument/2006/relationships/slide" Target="slides/slide174.xml"/><Relationship Id="rId257" Type="http://schemas.openxmlformats.org/officeDocument/2006/relationships/slide" Target="slides/slide195.xml"/><Relationship Id="rId278" Type="http://schemas.openxmlformats.org/officeDocument/2006/relationships/slide" Target="slides/slide216.xml"/><Relationship Id="rId42" Type="http://schemas.openxmlformats.org/officeDocument/2006/relationships/slideMaster" Target="slideMasters/slideMaster42.xml"/><Relationship Id="rId84" Type="http://schemas.openxmlformats.org/officeDocument/2006/relationships/slide" Target="slides/slide22.xml"/><Relationship Id="rId138" Type="http://schemas.openxmlformats.org/officeDocument/2006/relationships/slide" Target="slides/slide76.xml"/><Relationship Id="rId191" Type="http://schemas.openxmlformats.org/officeDocument/2006/relationships/slide" Target="slides/slide129.xml"/><Relationship Id="rId205" Type="http://schemas.openxmlformats.org/officeDocument/2006/relationships/slide" Target="slides/slide143.xml"/><Relationship Id="rId247" Type="http://schemas.openxmlformats.org/officeDocument/2006/relationships/slide" Target="slides/slide185.xml"/><Relationship Id="rId107" Type="http://schemas.openxmlformats.org/officeDocument/2006/relationships/slide" Target="slides/slide45.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87.xml"/><Relationship Id="rId95" Type="http://schemas.openxmlformats.org/officeDocument/2006/relationships/slide" Target="slides/slide33.xml"/><Relationship Id="rId160" Type="http://schemas.openxmlformats.org/officeDocument/2006/relationships/slide" Target="slides/slide98.xml"/><Relationship Id="rId216" Type="http://schemas.openxmlformats.org/officeDocument/2006/relationships/slide" Target="slides/slide154.xml"/><Relationship Id="rId258" Type="http://schemas.openxmlformats.org/officeDocument/2006/relationships/slide" Target="slides/slide196.xml"/><Relationship Id="rId22" Type="http://schemas.openxmlformats.org/officeDocument/2006/relationships/slideMaster" Target="slideMasters/slideMaster22.xml"/><Relationship Id="rId64" Type="http://schemas.openxmlformats.org/officeDocument/2006/relationships/slide" Target="slides/slide2.xml"/><Relationship Id="rId118" Type="http://schemas.openxmlformats.org/officeDocument/2006/relationships/slide" Target="slides/slide56.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1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4BAB-2E4D-AFD1-432A5A2EB123}"/>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4BAB-2E4D-AFD1-432A5A2EB123}"/>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4BAB-2E4D-AFD1-432A5A2EB123}"/>
            </c:ext>
          </c:extLst>
        </c:ser>
        <c:dLbls>
          <c:showLegendKey val="0"/>
          <c:showVal val="0"/>
          <c:showCatName val="0"/>
          <c:showSerName val="0"/>
          <c:showPercent val="0"/>
          <c:showBubbleSize val="0"/>
        </c:dLbls>
        <c:marker val="1"/>
        <c:smooth val="0"/>
        <c:axId val="-1741811072"/>
        <c:axId val="-1742499888"/>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4BAB-2E4D-AFD1-432A5A2EB12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4BAB-2E4D-AFD1-432A5A2EB123}"/>
                  </c:ext>
                </c:extLst>
              </c15:ser>
            </c15:filteredLineSeries>
          </c:ext>
        </c:extLst>
      </c:lineChart>
      <c:catAx>
        <c:axId val="-17418110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2499888"/>
        <c:crosses val="autoZero"/>
        <c:auto val="1"/>
        <c:lblAlgn val="ctr"/>
        <c:lblOffset val="100"/>
        <c:noMultiLvlLbl val="0"/>
      </c:catAx>
      <c:valAx>
        <c:axId val="-1742499888"/>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1811072"/>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image" Target="../media/image23.emf"/></Relationships>
</file>

<file path=ppt/drawings/drawing1.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11/25/19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11/25/19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55402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8702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784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0957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9807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44250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99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113939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4756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1061999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130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86844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77600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05802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7796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43359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0266588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5304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11/25/19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2019. 11. 25.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2019. 11. 25.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2019. 11. 25.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2019. 11. 25.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2019. 11. 25.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2019. 11. 25.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2019. 11. 25.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11/25/19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11/25/19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11/25/19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11/25/19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11/25/19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11/25/19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11/25/19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11/25/19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11/25/19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11/25/19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11/25/19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11/25/19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11/25/19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11/25/19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11/25/19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11/25/19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11/25/19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11/25/19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11/25/19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11/25/19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11/25/19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11/25/19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11/25/19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11/25/19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11/25/19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11/25/19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11/25/19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11/25/19</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11/25/19</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11/25/19</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11/25/19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11/25/19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11/25/19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11/25/19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11/25/19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11/25/19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11/25/19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11/25/19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11/25/19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11/25/19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11/25/19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11/25/19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11/25/19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11/25/19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11/25/19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11/25/19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11/25/19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11/25/19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11/25/19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11/25/19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11/25/19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11/25/19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11/25/19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11/25/19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11/25/19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11/25/19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208496167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613534963"/>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10622880"/>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357484555"/>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70746850"/>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38905001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68470337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1183560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717038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415121049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47649724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76055632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869046052"/>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06496617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205982668"/>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883201168"/>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58650424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149375963"/>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203484422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19773359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4219290734"/>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0916325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31748825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3305640175"/>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39267013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6310739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43032898"/>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8105079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1188023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3124481"/>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654314745"/>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865713"/>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18632300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77392991"/>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58136474"/>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686050991"/>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344764495"/>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03426993"/>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92718052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592344"/>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40219201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15449336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40588310"/>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700701220"/>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596500147"/>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57320014"/>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6719959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47759472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764590206"/>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380253439"/>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1480385401"/>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1947586372"/>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2326020723"/>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374126249"/>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137483382"/>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141925937"/>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2490961387"/>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2735705779"/>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2650665700"/>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4106532408"/>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442784840"/>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556545218"/>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233111890"/>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5387914"/>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056242377"/>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739426627"/>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91485269"/>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864300500"/>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47436964"/>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497699677"/>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022903099"/>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918196006"/>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91568867"/>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11/25/19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769406674"/>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2569363"/>
      </p:ext>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11/25/19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71245747"/>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11/25/19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51933535"/>
      </p:ext>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11/25/19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45773584"/>
      </p:ext>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11/25/19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91823936"/>
      </p:ext>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11/25/19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24935910"/>
      </p:ext>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11/25/19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81597231"/>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11/25/19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69281894"/>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11/25/19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51207390"/>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11/25/19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39861032"/>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214516598"/>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172590385"/>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8776183"/>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0018094"/>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5852550"/>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5742525"/>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1F06B77A-E106-6F45-A98B-32502AD6FD6C}" type="slidenum">
              <a:rPr lang="en-US" altLang="en-US"/>
              <a:pPr>
                <a:defRPr/>
              </a:pPr>
              <a:t>‹#›</a:t>
            </a:fld>
            <a:endParaRPr lang="en-US" altLang="en-US"/>
          </a:p>
        </p:txBody>
      </p:sp>
    </p:spTree>
    <p:extLst>
      <p:ext uri="{BB962C8B-B14F-4D97-AF65-F5344CB8AC3E}">
        <p14:creationId xmlns:p14="http://schemas.microsoft.com/office/powerpoint/2010/main" val="2727995952"/>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FD930BB-AD26-2C48-AF8C-E1BF73EB73BC}" type="slidenum">
              <a:rPr lang="en-US" altLang="en-US"/>
              <a:pPr>
                <a:defRPr/>
              </a:pPr>
              <a:t>‹#›</a:t>
            </a:fld>
            <a:endParaRPr lang="en-US" altLang="en-US"/>
          </a:p>
        </p:txBody>
      </p:sp>
    </p:spTree>
    <p:extLst>
      <p:ext uri="{BB962C8B-B14F-4D97-AF65-F5344CB8AC3E}">
        <p14:creationId xmlns:p14="http://schemas.microsoft.com/office/powerpoint/2010/main" val="2318383033"/>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20BDC4A-43C4-3F44-8487-469192DEEAFF}" type="slidenum">
              <a:rPr lang="en-US" altLang="en-US"/>
              <a:pPr>
                <a:defRPr/>
              </a:pPr>
              <a:t>‹#›</a:t>
            </a:fld>
            <a:endParaRPr lang="en-US" altLang="en-US"/>
          </a:p>
        </p:txBody>
      </p:sp>
    </p:spTree>
    <p:extLst>
      <p:ext uri="{BB962C8B-B14F-4D97-AF65-F5344CB8AC3E}">
        <p14:creationId xmlns:p14="http://schemas.microsoft.com/office/powerpoint/2010/main" val="309521657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8C0071F-E0AB-AE4F-9B22-B483EE53E54F}" type="slidenum">
              <a:rPr lang="en-US" altLang="en-US"/>
              <a:pPr>
                <a:defRPr/>
              </a:pPr>
              <a:t>‹#›</a:t>
            </a:fld>
            <a:endParaRPr lang="en-US" altLang="en-US"/>
          </a:p>
        </p:txBody>
      </p:sp>
    </p:spTree>
    <p:extLst>
      <p:ext uri="{BB962C8B-B14F-4D97-AF65-F5344CB8AC3E}">
        <p14:creationId xmlns:p14="http://schemas.microsoft.com/office/powerpoint/2010/main" val="4294473809"/>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2DEAF9F4-3DA5-6341-A6BF-70A132512067}" type="slidenum">
              <a:rPr lang="en-US" altLang="en-US"/>
              <a:pPr>
                <a:defRPr/>
              </a:pPr>
              <a:t>‹#›</a:t>
            </a:fld>
            <a:endParaRPr lang="en-US" altLang="en-US"/>
          </a:p>
        </p:txBody>
      </p:sp>
    </p:spTree>
    <p:extLst>
      <p:ext uri="{BB962C8B-B14F-4D97-AF65-F5344CB8AC3E}">
        <p14:creationId xmlns:p14="http://schemas.microsoft.com/office/powerpoint/2010/main" val="1653366855"/>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A14A479-7669-F34C-B465-8F92DC6094F9}" type="slidenum">
              <a:rPr lang="en-US" altLang="en-US"/>
              <a:pPr>
                <a:defRPr/>
              </a:pPr>
              <a:t>‹#›</a:t>
            </a:fld>
            <a:endParaRPr lang="en-US" altLang="en-US"/>
          </a:p>
        </p:txBody>
      </p:sp>
    </p:spTree>
    <p:extLst>
      <p:ext uri="{BB962C8B-B14F-4D97-AF65-F5344CB8AC3E}">
        <p14:creationId xmlns:p14="http://schemas.microsoft.com/office/powerpoint/2010/main" val="2822578030"/>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82B8AD63-067C-CB4C-A624-3B5A1EC043B3}" type="slidenum">
              <a:rPr lang="en-US" altLang="en-US"/>
              <a:pPr>
                <a:defRPr/>
              </a:pPr>
              <a:t>‹#›</a:t>
            </a:fld>
            <a:endParaRPr lang="en-US" altLang="en-US"/>
          </a:p>
        </p:txBody>
      </p:sp>
    </p:spTree>
    <p:extLst>
      <p:ext uri="{BB962C8B-B14F-4D97-AF65-F5344CB8AC3E}">
        <p14:creationId xmlns:p14="http://schemas.microsoft.com/office/powerpoint/2010/main" val="3212260854"/>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BEA5F1-A4EF-2942-94D1-FBA5332008C3}" type="slidenum">
              <a:rPr lang="en-US" altLang="en-US"/>
              <a:pPr>
                <a:defRPr/>
              </a:pPr>
              <a:t>‹#›</a:t>
            </a:fld>
            <a:endParaRPr lang="en-US" altLang="en-US"/>
          </a:p>
        </p:txBody>
      </p:sp>
    </p:spTree>
    <p:extLst>
      <p:ext uri="{BB962C8B-B14F-4D97-AF65-F5344CB8AC3E}">
        <p14:creationId xmlns:p14="http://schemas.microsoft.com/office/powerpoint/2010/main" val="1948256593"/>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8B91A747-713C-864B-BF86-EC1FD938DA1F}" type="slidenum">
              <a:rPr lang="en-US" altLang="en-US"/>
              <a:pPr>
                <a:defRPr/>
              </a:pPr>
              <a:t>‹#›</a:t>
            </a:fld>
            <a:endParaRPr lang="en-US" altLang="en-US"/>
          </a:p>
        </p:txBody>
      </p:sp>
    </p:spTree>
    <p:extLst>
      <p:ext uri="{BB962C8B-B14F-4D97-AF65-F5344CB8AC3E}">
        <p14:creationId xmlns:p14="http://schemas.microsoft.com/office/powerpoint/2010/main" val="3933347291"/>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CE137BB-ED14-FE4D-A877-90D513740374}" type="slidenum">
              <a:rPr lang="en-US" altLang="en-US"/>
              <a:pPr>
                <a:defRPr/>
              </a:pPr>
              <a:t>‹#›</a:t>
            </a:fld>
            <a:endParaRPr lang="en-US" altLang="en-US"/>
          </a:p>
        </p:txBody>
      </p:sp>
    </p:spTree>
    <p:extLst>
      <p:ext uri="{BB962C8B-B14F-4D97-AF65-F5344CB8AC3E}">
        <p14:creationId xmlns:p14="http://schemas.microsoft.com/office/powerpoint/2010/main" val="2273566853"/>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31BAB59-0B37-E744-B4B5-51E8CF51E598}" type="slidenum">
              <a:rPr lang="en-US" altLang="en-US"/>
              <a:pPr>
                <a:defRPr/>
              </a:pPr>
              <a:t>‹#›</a:t>
            </a:fld>
            <a:endParaRPr lang="en-US" altLang="en-US"/>
          </a:p>
        </p:txBody>
      </p:sp>
    </p:spTree>
    <p:extLst>
      <p:ext uri="{BB962C8B-B14F-4D97-AF65-F5344CB8AC3E}">
        <p14:creationId xmlns:p14="http://schemas.microsoft.com/office/powerpoint/2010/main" val="118738541"/>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5846E0E-DB91-8143-BB5D-4E44299E8C7A}" type="slidenum">
              <a:rPr lang="en-US" altLang="en-US"/>
              <a:pPr>
                <a:defRPr/>
              </a:pPr>
              <a:t>‹#›</a:t>
            </a:fld>
            <a:endParaRPr lang="en-US" altLang="en-US"/>
          </a:p>
        </p:txBody>
      </p:sp>
    </p:spTree>
    <p:extLst>
      <p:ext uri="{BB962C8B-B14F-4D97-AF65-F5344CB8AC3E}">
        <p14:creationId xmlns:p14="http://schemas.microsoft.com/office/powerpoint/2010/main" val="3011861598"/>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822591800"/>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663498262"/>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153500613"/>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3856211383"/>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852358851"/>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1970016992"/>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296353595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900244477"/>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1947562463"/>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681552830"/>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318107574"/>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735383769"/>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41943389"/>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307626"/>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7743457"/>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67961010"/>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2453902"/>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39695428"/>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8684821"/>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87312863"/>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3057513"/>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5143960"/>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6343147"/>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607249437"/>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2051228135"/>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508121677"/>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639050069"/>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573156205"/>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1361585553"/>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853216482"/>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1017806181"/>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2412192728"/>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735050422"/>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1607722380"/>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4990984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theme" Target="../theme/theme48.xml"/><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slideLayout" Target="../slideLayouts/slideLayout522.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theme" Target="../theme/theme49.xml"/><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slideLayout" Target="../slideLayouts/slideLayout534.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theme" Target="../theme/theme51.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slideLayout" Target="../slideLayouts/slideLayout557.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5.xml"/><Relationship Id="rId13" Type="http://schemas.openxmlformats.org/officeDocument/2006/relationships/image" Target="../media/image1.png"/><Relationship Id="rId3" Type="http://schemas.openxmlformats.org/officeDocument/2006/relationships/slideLayout" Target="../slideLayouts/slideLayout560.xml"/><Relationship Id="rId7" Type="http://schemas.openxmlformats.org/officeDocument/2006/relationships/slideLayout" Target="../slideLayouts/slideLayout564.xml"/><Relationship Id="rId12" Type="http://schemas.openxmlformats.org/officeDocument/2006/relationships/theme" Target="../theme/theme52.xml"/><Relationship Id="rId2" Type="http://schemas.openxmlformats.org/officeDocument/2006/relationships/slideLayout" Target="../slideLayouts/slideLayout559.xml"/><Relationship Id="rId1" Type="http://schemas.openxmlformats.org/officeDocument/2006/relationships/slideLayout" Target="../slideLayouts/slideLayout558.xml"/><Relationship Id="rId6" Type="http://schemas.openxmlformats.org/officeDocument/2006/relationships/slideLayout" Target="../slideLayouts/slideLayout563.xml"/><Relationship Id="rId11" Type="http://schemas.openxmlformats.org/officeDocument/2006/relationships/slideLayout" Target="../slideLayouts/slideLayout568.xml"/><Relationship Id="rId5" Type="http://schemas.openxmlformats.org/officeDocument/2006/relationships/slideLayout" Target="../slideLayouts/slideLayout562.xml"/><Relationship Id="rId10" Type="http://schemas.openxmlformats.org/officeDocument/2006/relationships/slideLayout" Target="../slideLayouts/slideLayout567.xml"/><Relationship Id="rId4" Type="http://schemas.openxmlformats.org/officeDocument/2006/relationships/slideLayout" Target="../slideLayouts/slideLayout561.xml"/><Relationship Id="rId9"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3.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image" Target="../media/image1.png"/><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theme" Target="../theme/theme54.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9.xml"/><Relationship Id="rId13" Type="http://schemas.openxmlformats.org/officeDocument/2006/relationships/theme" Target="../theme/theme55.xml"/><Relationship Id="rId3" Type="http://schemas.openxmlformats.org/officeDocument/2006/relationships/slideLayout" Target="../slideLayouts/slideLayout594.xml"/><Relationship Id="rId7" Type="http://schemas.openxmlformats.org/officeDocument/2006/relationships/slideLayout" Target="../slideLayouts/slideLayout598.xml"/><Relationship Id="rId12" Type="http://schemas.openxmlformats.org/officeDocument/2006/relationships/slideLayout" Target="../slideLayouts/slideLayout603.xml"/><Relationship Id="rId2" Type="http://schemas.openxmlformats.org/officeDocument/2006/relationships/slideLayout" Target="../slideLayouts/slideLayout593.xml"/><Relationship Id="rId1" Type="http://schemas.openxmlformats.org/officeDocument/2006/relationships/slideLayout" Target="../slideLayouts/slideLayout592.xml"/><Relationship Id="rId6" Type="http://schemas.openxmlformats.org/officeDocument/2006/relationships/slideLayout" Target="../slideLayouts/slideLayout597.xml"/><Relationship Id="rId11" Type="http://schemas.openxmlformats.org/officeDocument/2006/relationships/slideLayout" Target="../slideLayouts/slideLayout602.xml"/><Relationship Id="rId5" Type="http://schemas.openxmlformats.org/officeDocument/2006/relationships/slideLayout" Target="../slideLayouts/slideLayout596.xml"/><Relationship Id="rId10" Type="http://schemas.openxmlformats.org/officeDocument/2006/relationships/slideLayout" Target="../slideLayouts/slideLayout601.xml"/><Relationship Id="rId4" Type="http://schemas.openxmlformats.org/officeDocument/2006/relationships/slideLayout" Target="../slideLayouts/slideLayout595.xml"/><Relationship Id="rId9" Type="http://schemas.openxmlformats.org/officeDocument/2006/relationships/slideLayout" Target="../slideLayouts/slideLayout600.xml"/><Relationship Id="rId14" Type="http://schemas.openxmlformats.org/officeDocument/2006/relationships/image" Target="../media/image1.png"/></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1.xml"/><Relationship Id="rId13" Type="http://schemas.openxmlformats.org/officeDocument/2006/relationships/slideLayout" Target="../slideLayouts/slideLayout616.xml"/><Relationship Id="rId3" Type="http://schemas.openxmlformats.org/officeDocument/2006/relationships/slideLayout" Target="../slideLayouts/slideLayout606.xml"/><Relationship Id="rId7" Type="http://schemas.openxmlformats.org/officeDocument/2006/relationships/slideLayout" Target="../slideLayouts/slideLayout610.xml"/><Relationship Id="rId12" Type="http://schemas.openxmlformats.org/officeDocument/2006/relationships/slideLayout" Target="../slideLayouts/slideLayout615.xml"/><Relationship Id="rId2" Type="http://schemas.openxmlformats.org/officeDocument/2006/relationships/slideLayout" Target="../slideLayouts/slideLayout605.xml"/><Relationship Id="rId1" Type="http://schemas.openxmlformats.org/officeDocument/2006/relationships/slideLayout" Target="../slideLayouts/slideLayout604.xml"/><Relationship Id="rId6" Type="http://schemas.openxmlformats.org/officeDocument/2006/relationships/slideLayout" Target="../slideLayouts/slideLayout609.xml"/><Relationship Id="rId11" Type="http://schemas.openxmlformats.org/officeDocument/2006/relationships/slideLayout" Target="../slideLayouts/slideLayout614.xml"/><Relationship Id="rId5" Type="http://schemas.openxmlformats.org/officeDocument/2006/relationships/slideLayout" Target="../slideLayouts/slideLayout608.xml"/><Relationship Id="rId15" Type="http://schemas.openxmlformats.org/officeDocument/2006/relationships/image" Target="../media/image8.png"/><Relationship Id="rId10" Type="http://schemas.openxmlformats.org/officeDocument/2006/relationships/slideLayout" Target="../slideLayouts/slideLayout613.xml"/><Relationship Id="rId4" Type="http://schemas.openxmlformats.org/officeDocument/2006/relationships/slideLayout" Target="../slideLayouts/slideLayout607.xml"/><Relationship Id="rId9" Type="http://schemas.openxmlformats.org/officeDocument/2006/relationships/slideLayout" Target="../slideLayouts/slideLayout612.xml"/><Relationship Id="rId14" Type="http://schemas.openxmlformats.org/officeDocument/2006/relationships/theme" Target="../theme/theme56.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4.xml"/><Relationship Id="rId3" Type="http://schemas.openxmlformats.org/officeDocument/2006/relationships/slideLayout" Target="../slideLayouts/slideLayout619.xml"/><Relationship Id="rId7" Type="http://schemas.openxmlformats.org/officeDocument/2006/relationships/slideLayout" Target="../slideLayouts/slideLayout623.xml"/><Relationship Id="rId12" Type="http://schemas.openxmlformats.org/officeDocument/2006/relationships/theme" Target="../theme/theme57.xml"/><Relationship Id="rId2" Type="http://schemas.openxmlformats.org/officeDocument/2006/relationships/slideLayout" Target="../slideLayouts/slideLayout618.xml"/><Relationship Id="rId1" Type="http://schemas.openxmlformats.org/officeDocument/2006/relationships/slideLayout" Target="../slideLayouts/slideLayout617.xml"/><Relationship Id="rId6" Type="http://schemas.openxmlformats.org/officeDocument/2006/relationships/slideLayout" Target="../slideLayouts/slideLayout622.xml"/><Relationship Id="rId11" Type="http://schemas.openxmlformats.org/officeDocument/2006/relationships/slideLayout" Target="../slideLayouts/slideLayout627.xml"/><Relationship Id="rId5" Type="http://schemas.openxmlformats.org/officeDocument/2006/relationships/slideLayout" Target="../slideLayouts/slideLayout621.xml"/><Relationship Id="rId10" Type="http://schemas.openxmlformats.org/officeDocument/2006/relationships/slideLayout" Target="../slideLayouts/slideLayout626.xml"/><Relationship Id="rId4" Type="http://schemas.openxmlformats.org/officeDocument/2006/relationships/slideLayout" Target="../slideLayouts/slideLayout620.xml"/><Relationship Id="rId9" Type="http://schemas.openxmlformats.org/officeDocument/2006/relationships/slideLayout" Target="../slideLayouts/slideLayout625.xml"/></Relationships>
</file>

<file path=ppt/slideMasters/_rels/slideMaster58.xml.rels><?xml version="1.0" encoding="UTF-8" standalone="yes"?>
<Relationships xmlns="http://schemas.openxmlformats.org/package/2006/relationships"><Relationship Id="rId3" Type="http://schemas.openxmlformats.org/officeDocument/2006/relationships/slideLayout" Target="../slideLayouts/slideLayout630.xml"/><Relationship Id="rId7" Type="http://schemas.openxmlformats.org/officeDocument/2006/relationships/theme" Target="../theme/theme58.xml"/><Relationship Id="rId2" Type="http://schemas.openxmlformats.org/officeDocument/2006/relationships/slideLayout" Target="../slideLayouts/slideLayout629.xml"/><Relationship Id="rId1" Type="http://schemas.openxmlformats.org/officeDocument/2006/relationships/slideLayout" Target="../slideLayouts/slideLayout628.xml"/><Relationship Id="rId6" Type="http://schemas.openxmlformats.org/officeDocument/2006/relationships/slideLayout" Target="../slideLayouts/slideLayout633.xml"/><Relationship Id="rId5" Type="http://schemas.openxmlformats.org/officeDocument/2006/relationships/slideLayout" Target="../slideLayouts/slideLayout632.xml"/><Relationship Id="rId4" Type="http://schemas.openxmlformats.org/officeDocument/2006/relationships/slideLayout" Target="../slideLayouts/slideLayout631.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1.xml"/><Relationship Id="rId13" Type="http://schemas.openxmlformats.org/officeDocument/2006/relationships/theme" Target="../theme/theme59.xml"/><Relationship Id="rId3" Type="http://schemas.openxmlformats.org/officeDocument/2006/relationships/slideLayout" Target="../slideLayouts/slideLayout636.xml"/><Relationship Id="rId7" Type="http://schemas.openxmlformats.org/officeDocument/2006/relationships/slideLayout" Target="../slideLayouts/slideLayout640.xml"/><Relationship Id="rId12" Type="http://schemas.openxmlformats.org/officeDocument/2006/relationships/slideLayout" Target="../slideLayouts/slideLayout645.xml"/><Relationship Id="rId2" Type="http://schemas.openxmlformats.org/officeDocument/2006/relationships/slideLayout" Target="../slideLayouts/slideLayout635.xml"/><Relationship Id="rId1" Type="http://schemas.openxmlformats.org/officeDocument/2006/relationships/slideLayout" Target="../slideLayouts/slideLayout634.xml"/><Relationship Id="rId6" Type="http://schemas.openxmlformats.org/officeDocument/2006/relationships/slideLayout" Target="../slideLayouts/slideLayout639.xml"/><Relationship Id="rId11" Type="http://schemas.openxmlformats.org/officeDocument/2006/relationships/slideLayout" Target="../slideLayouts/slideLayout644.xml"/><Relationship Id="rId5" Type="http://schemas.openxmlformats.org/officeDocument/2006/relationships/slideLayout" Target="../slideLayouts/slideLayout638.xml"/><Relationship Id="rId10" Type="http://schemas.openxmlformats.org/officeDocument/2006/relationships/slideLayout" Target="../slideLayouts/slideLayout643.xml"/><Relationship Id="rId4" Type="http://schemas.openxmlformats.org/officeDocument/2006/relationships/slideLayout" Target="../slideLayouts/slideLayout637.xml"/><Relationship Id="rId9" Type="http://schemas.openxmlformats.org/officeDocument/2006/relationships/slideLayout" Target="../slideLayouts/slideLayout642.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3.xml"/><Relationship Id="rId13" Type="http://schemas.openxmlformats.org/officeDocument/2006/relationships/theme" Target="../theme/theme60.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slideLayout" Target="../slideLayouts/slideLayout657.xml"/><Relationship Id="rId2" Type="http://schemas.openxmlformats.org/officeDocument/2006/relationships/slideLayout" Target="../slideLayouts/slideLayout64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5.xml"/><Relationship Id="rId3" Type="http://schemas.openxmlformats.org/officeDocument/2006/relationships/slideLayout" Target="../slideLayouts/slideLayout660.xml"/><Relationship Id="rId7" Type="http://schemas.openxmlformats.org/officeDocument/2006/relationships/slideLayout" Target="../slideLayouts/slideLayout664.xml"/><Relationship Id="rId12" Type="http://schemas.openxmlformats.org/officeDocument/2006/relationships/theme" Target="../theme/theme61.xml"/><Relationship Id="rId2" Type="http://schemas.openxmlformats.org/officeDocument/2006/relationships/slideLayout" Target="../slideLayouts/slideLayout659.xml"/><Relationship Id="rId1" Type="http://schemas.openxmlformats.org/officeDocument/2006/relationships/slideLayout" Target="../slideLayouts/slideLayout658.xml"/><Relationship Id="rId6" Type="http://schemas.openxmlformats.org/officeDocument/2006/relationships/slideLayout" Target="../slideLayouts/slideLayout663.xml"/><Relationship Id="rId11" Type="http://schemas.openxmlformats.org/officeDocument/2006/relationships/slideLayout" Target="../slideLayouts/slideLayout668.xml"/><Relationship Id="rId5" Type="http://schemas.openxmlformats.org/officeDocument/2006/relationships/slideLayout" Target="../slideLayouts/slideLayout662.xml"/><Relationship Id="rId10" Type="http://schemas.openxmlformats.org/officeDocument/2006/relationships/slideLayout" Target="../slideLayouts/slideLayout667.xml"/><Relationship Id="rId4" Type="http://schemas.openxmlformats.org/officeDocument/2006/relationships/slideLayout" Target="../slideLayouts/slideLayout661.xml"/><Relationship Id="rId9" Type="http://schemas.openxmlformats.org/officeDocument/2006/relationships/slideLayout" Target="../slideLayouts/slideLayout66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6.xml"/><Relationship Id="rId13" Type="http://schemas.openxmlformats.org/officeDocument/2006/relationships/theme" Target="../theme/theme62.xml"/><Relationship Id="rId3" Type="http://schemas.openxmlformats.org/officeDocument/2006/relationships/slideLayout" Target="../slideLayouts/slideLayout671.xml"/><Relationship Id="rId7" Type="http://schemas.openxmlformats.org/officeDocument/2006/relationships/slideLayout" Target="../slideLayouts/slideLayout675.xml"/><Relationship Id="rId12" Type="http://schemas.openxmlformats.org/officeDocument/2006/relationships/slideLayout" Target="../slideLayouts/slideLayout680.xml"/><Relationship Id="rId2" Type="http://schemas.openxmlformats.org/officeDocument/2006/relationships/slideLayout" Target="../slideLayouts/slideLayout670.xml"/><Relationship Id="rId1" Type="http://schemas.openxmlformats.org/officeDocument/2006/relationships/slideLayout" Target="../slideLayouts/slideLayout669.xml"/><Relationship Id="rId6" Type="http://schemas.openxmlformats.org/officeDocument/2006/relationships/slideLayout" Target="../slideLayouts/slideLayout674.xml"/><Relationship Id="rId11" Type="http://schemas.openxmlformats.org/officeDocument/2006/relationships/slideLayout" Target="../slideLayouts/slideLayout679.xml"/><Relationship Id="rId5" Type="http://schemas.openxmlformats.org/officeDocument/2006/relationships/slideLayout" Target="../slideLayouts/slideLayout673.xml"/><Relationship Id="rId10" Type="http://schemas.openxmlformats.org/officeDocument/2006/relationships/slideLayout" Target="../slideLayouts/slideLayout678.xml"/><Relationship Id="rId4" Type="http://schemas.openxmlformats.org/officeDocument/2006/relationships/slideLayout" Target="../slideLayouts/slideLayout672.xml"/><Relationship Id="rId9" Type="http://schemas.openxmlformats.org/officeDocument/2006/relationships/slideLayout" Target="../slideLayouts/slideLayout6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2019. 11. 25.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11/25/19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11/25/19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11/25/19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917396573"/>
      </p:ext>
    </p:extLst>
  </p:cSld>
  <p:clrMap bg1="lt1" tx1="dk1" bg2="lt2" tx2="dk2" accent1="accent1" accent2="accent2" accent3="accent3" accent4="accent4" accent5="accent5" accent6="accent6" hlink="hlink" folHlink="folHlink"/>
  <p:sldLayoutIdLst>
    <p:sldLayoutId id="2147488353" r:id="rId1"/>
    <p:sldLayoutId id="2147488354" r:id="rId2"/>
    <p:sldLayoutId id="2147488355" r:id="rId3"/>
    <p:sldLayoutId id="2147488356" r:id="rId4"/>
    <p:sldLayoutId id="2147488357" r:id="rId5"/>
    <p:sldLayoutId id="2147488358" r:id="rId6"/>
    <p:sldLayoutId id="2147488359" r:id="rId7"/>
    <p:sldLayoutId id="2147488360" r:id="rId8"/>
    <p:sldLayoutId id="2147488361" r:id="rId9"/>
    <p:sldLayoutId id="2147488362" r:id="rId10"/>
    <p:sldLayoutId id="2147488363" r:id="rId11"/>
    <p:sldLayoutId id="21474883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983591180"/>
      </p:ext>
    </p:extLst>
  </p:cSld>
  <p:clrMap bg1="lt1" tx1="dk1" bg2="lt2" tx2="dk2" accent1="accent1" accent2="accent2" accent3="accent3" accent4="accent4" accent5="accent5" accent6="accent6" hlink="hlink" folHlink="folHlink"/>
  <p:sldLayoutIdLst>
    <p:sldLayoutId id="2147488366" r:id="rId1"/>
    <p:sldLayoutId id="2147488367" r:id="rId2"/>
    <p:sldLayoutId id="2147488368" r:id="rId3"/>
    <p:sldLayoutId id="2147488369" r:id="rId4"/>
    <p:sldLayoutId id="2147488370" r:id="rId5"/>
    <p:sldLayoutId id="2147488371" r:id="rId6"/>
    <p:sldLayoutId id="2147488372" r:id="rId7"/>
    <p:sldLayoutId id="2147488373" r:id="rId8"/>
    <p:sldLayoutId id="2147488374" r:id="rId9"/>
    <p:sldLayoutId id="2147488375" r:id="rId10"/>
    <p:sldLayoutId id="2147488376" r:id="rId11"/>
    <p:sldLayoutId id="214748837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66330585"/>
      </p:ext>
    </p:extLst>
  </p:cSld>
  <p:clrMap bg1="lt1" tx1="dk1" bg2="lt2" tx2="dk2" accent1="accent1" accent2="accent2" accent3="accent3" accent4="accent4" accent5="accent5" accent6="accent6" hlink="hlink" folHlink="folHlink"/>
  <p:sldLayoutIdLst>
    <p:sldLayoutId id="2147488391" r:id="rId1"/>
    <p:sldLayoutId id="2147488392" r:id="rId2"/>
    <p:sldLayoutId id="2147488393" r:id="rId3"/>
    <p:sldLayoutId id="2147488394" r:id="rId4"/>
    <p:sldLayoutId id="2147488395" r:id="rId5"/>
    <p:sldLayoutId id="2147488396" r:id="rId6"/>
    <p:sldLayoutId id="2147488397" r:id="rId7"/>
    <p:sldLayoutId id="2147488398" r:id="rId8"/>
    <p:sldLayoutId id="2147488399" r:id="rId9"/>
    <p:sldLayoutId id="2147488400" r:id="rId10"/>
    <p:sldLayoutId id="2147488401" r:id="rId11"/>
    <p:sldLayoutId id="21474884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123989698"/>
      </p:ext>
    </p:extLst>
  </p:cSld>
  <p:clrMap bg1="lt1" tx1="dk1" bg2="lt2" tx2="dk2" accent1="accent1" accent2="accent2" accent3="accent3" accent4="accent4" accent5="accent5" accent6="accent6" hlink="hlink" folHlink="folHlink"/>
  <p:sldLayoutIdLst>
    <p:sldLayoutId id="2147488572" r:id="rId1"/>
    <p:sldLayoutId id="2147488573" r:id="rId2"/>
    <p:sldLayoutId id="2147488574" r:id="rId3"/>
    <p:sldLayoutId id="2147488575" r:id="rId4"/>
    <p:sldLayoutId id="2147488576" r:id="rId5"/>
    <p:sldLayoutId id="2147488577" r:id="rId6"/>
    <p:sldLayoutId id="2147488578" r:id="rId7"/>
    <p:sldLayoutId id="2147488579" r:id="rId8"/>
    <p:sldLayoutId id="2147488580" r:id="rId9"/>
    <p:sldLayoutId id="2147488581" r:id="rId10"/>
    <p:sldLayoutId id="2147488582" r:id="rId11"/>
    <p:sldLayoutId id="214748858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330878877"/>
      </p:ext>
    </p:extLst>
  </p:cSld>
  <p:clrMap bg1="lt1" tx1="dk1" bg2="lt2" tx2="dk2" accent1="accent1" accent2="accent2" accent3="accent3" accent4="accent4" accent5="accent5" accent6="accent6" hlink="hlink" folHlink="folHlink"/>
  <p:sldLayoutIdLst>
    <p:sldLayoutId id="2147488650" r:id="rId1"/>
    <p:sldLayoutId id="2147488651" r:id="rId2"/>
    <p:sldLayoutId id="2147488652" r:id="rId3"/>
    <p:sldLayoutId id="2147488653" r:id="rId4"/>
    <p:sldLayoutId id="2147488654" r:id="rId5"/>
    <p:sldLayoutId id="2147488655" r:id="rId6"/>
    <p:sldLayoutId id="2147488656" r:id="rId7"/>
    <p:sldLayoutId id="2147488657" r:id="rId8"/>
    <p:sldLayoutId id="2147488658" r:id="rId9"/>
    <p:sldLayoutId id="2147488659" r:id="rId10"/>
    <p:sldLayoutId id="2147488660" r:id="rId11"/>
    <p:sldLayoutId id="21474886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038602" y="6400800"/>
            <a:ext cx="1343025" cy="26193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338596198"/>
      </p:ext>
    </p:extLst>
  </p:cSld>
  <p:clrMap bg1="lt1" tx1="dk1" bg2="lt2" tx2="dk2" accent1="accent1" accent2="accent2" accent3="accent3" accent4="accent4" accent5="accent5" accent6="accent6" hlink="hlink" folHlink="folHlink"/>
  <p:sldLayoutIdLst>
    <p:sldLayoutId id="2147488663" r:id="rId1"/>
    <p:sldLayoutId id="2147488664" r:id="rId2"/>
    <p:sldLayoutId id="2147488665" r:id="rId3"/>
    <p:sldLayoutId id="2147488666" r:id="rId4"/>
    <p:sldLayoutId id="2147488667" r:id="rId5"/>
    <p:sldLayoutId id="2147488668" r:id="rId6"/>
    <p:sldLayoutId id="2147488669" r:id="rId7"/>
    <p:sldLayoutId id="2147488670" r:id="rId8"/>
    <p:sldLayoutId id="2147488671" r:id="rId9"/>
    <p:sldLayoutId id="2147488672" r:id="rId10"/>
    <p:sldLayoutId id="2147488673" r:id="rId11"/>
    <p:sldLayoutId id="2147488674" r:id="rId12"/>
    <p:sldLayoutId id="2147488675"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11/25/19</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908286104"/>
      </p:ext>
    </p:extLst>
  </p:cSld>
  <p:clrMap bg1="lt1" tx1="dk1" bg2="lt2" tx2="dk2" accent1="accent1" accent2="accent2" accent3="accent3" accent4="accent4" accent5="accent5" accent6="accent6" hlink="hlink" folHlink="folHlink"/>
  <p:sldLayoutIdLst>
    <p:sldLayoutId id="2147488677" r:id="rId1"/>
    <p:sldLayoutId id="2147488678" r:id="rId2"/>
    <p:sldLayoutId id="2147488679" r:id="rId3"/>
    <p:sldLayoutId id="2147488680" r:id="rId4"/>
    <p:sldLayoutId id="2147488681" r:id="rId5"/>
    <p:sldLayoutId id="2147488682" r:id="rId6"/>
    <p:sldLayoutId id="2147488683" r:id="rId7"/>
    <p:sldLayoutId id="2147488684" r:id="rId8"/>
    <p:sldLayoutId id="2147488685" r:id="rId9"/>
    <p:sldLayoutId id="2147488686" r:id="rId10"/>
    <p:sldLayoutId id="2147488687"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37511"/>
      </p:ext>
    </p:extLst>
  </p:cSld>
  <p:clrMap bg1="lt1" tx1="dk1" bg2="lt2" tx2="dk2" accent1="accent1" accent2="accent2" accent3="accent3" accent4="accent4" accent5="accent5" accent6="accent6" hlink="hlink" folHlink="folHlink"/>
  <p:sldLayoutIdLst>
    <p:sldLayoutId id="2147488689" r:id="rId1"/>
    <p:sldLayoutId id="2147488690" r:id="rId2"/>
    <p:sldLayoutId id="2147488691" r:id="rId3"/>
    <p:sldLayoutId id="2147488692" r:id="rId4"/>
    <p:sldLayoutId id="2147488693" r:id="rId5"/>
    <p:sldLayoutId id="2147488694"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F4A8B300-57DC-AA40-A8ED-06B05AC83B03}" type="slidenum">
              <a:rPr lang="en-US" altLang="en-US"/>
              <a:pPr>
                <a:defRPr/>
              </a:pPr>
              <a:t>‹#›</a:t>
            </a:fld>
            <a:endParaRPr lang="en-US" alt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120188301"/>
      </p:ext>
    </p:extLst>
  </p:cSld>
  <p:clrMap bg1="lt1" tx1="dk1" bg2="lt2" tx2="dk2" accent1="accent1" accent2="accent2" accent3="accent3" accent4="accent4" accent5="accent5" accent6="accent6" hlink="hlink" folHlink="folHlink"/>
  <p:sldLayoutIdLst>
    <p:sldLayoutId id="2147488696" r:id="rId1"/>
    <p:sldLayoutId id="2147488697" r:id="rId2"/>
    <p:sldLayoutId id="2147488698" r:id="rId3"/>
    <p:sldLayoutId id="2147488699" r:id="rId4"/>
    <p:sldLayoutId id="2147488700" r:id="rId5"/>
    <p:sldLayoutId id="2147488701" r:id="rId6"/>
    <p:sldLayoutId id="2147488702" r:id="rId7"/>
    <p:sldLayoutId id="2147488703" r:id="rId8"/>
    <p:sldLayoutId id="2147488704" r:id="rId9"/>
    <p:sldLayoutId id="2147488705" r:id="rId10"/>
    <p:sldLayoutId id="2147488706" r:id="rId11"/>
    <p:sldLayoutId id="21474887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56722539"/>
      </p:ext>
    </p:extLst>
  </p:cSld>
  <p:clrMap bg1="lt1" tx1="dk1" bg2="lt2" tx2="dk2" accent1="accent1" accent2="accent2" accent3="accent3" accent4="accent4" accent5="accent5" accent6="accent6" hlink="hlink" folHlink="folHlink"/>
  <p:sldLayoutIdLst>
    <p:sldLayoutId id="2147488709" r:id="rId1"/>
    <p:sldLayoutId id="2147488710" r:id="rId2"/>
    <p:sldLayoutId id="2147488711" r:id="rId3"/>
    <p:sldLayoutId id="2147488712" r:id="rId4"/>
    <p:sldLayoutId id="2147488713" r:id="rId5"/>
    <p:sldLayoutId id="2147488714" r:id="rId6"/>
    <p:sldLayoutId id="2147488715" r:id="rId7"/>
    <p:sldLayoutId id="2147488716" r:id="rId8"/>
    <p:sldLayoutId id="2147488717" r:id="rId9"/>
    <p:sldLayoutId id="2147488718" r:id="rId10"/>
    <p:sldLayoutId id="2147488719" r:id="rId11"/>
    <p:sldLayoutId id="214748872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65323747"/>
      </p:ext>
    </p:extLst>
  </p:cSld>
  <p:clrMap bg1="lt1" tx1="dk1" bg2="dk2" tx2="lt2" accent1="accent1" accent2="accent2" accent3="accent3" accent4="accent4" accent5="accent5" accent6="accent6" hlink="hlink" folHlink="folHlink"/>
  <p:sldLayoutIdLst>
    <p:sldLayoutId id="2147488723" r:id="rId1"/>
    <p:sldLayoutId id="2147488724" r:id="rId2"/>
    <p:sldLayoutId id="2147488725" r:id="rId3"/>
    <p:sldLayoutId id="2147488726" r:id="rId4"/>
    <p:sldLayoutId id="2147488727" r:id="rId5"/>
    <p:sldLayoutId id="2147488728" r:id="rId6"/>
    <p:sldLayoutId id="2147488729" r:id="rId7"/>
    <p:sldLayoutId id="2147488730" r:id="rId8"/>
    <p:sldLayoutId id="2147488731" r:id="rId9"/>
    <p:sldLayoutId id="2147488732" r:id="rId10"/>
    <p:sldLayoutId id="2147488733"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473337050"/>
      </p:ext>
    </p:extLst>
  </p:cSld>
  <p:clrMap bg1="lt1" tx1="dk1" bg2="lt2" tx2="dk2" accent1="accent1" accent2="accent2" accent3="accent3" accent4="accent4" accent5="accent5" accent6="accent6" hlink="hlink" folHlink="folHlink"/>
  <p:sldLayoutIdLst>
    <p:sldLayoutId id="2147488735" r:id="rId1"/>
    <p:sldLayoutId id="2147488736" r:id="rId2"/>
    <p:sldLayoutId id="2147488737" r:id="rId3"/>
    <p:sldLayoutId id="2147488738" r:id="rId4"/>
    <p:sldLayoutId id="2147488739" r:id="rId5"/>
    <p:sldLayoutId id="2147488740" r:id="rId6"/>
    <p:sldLayoutId id="2147488741" r:id="rId7"/>
    <p:sldLayoutId id="2147488742" r:id="rId8"/>
    <p:sldLayoutId id="2147488743" r:id="rId9"/>
    <p:sldLayoutId id="2147488744" r:id="rId10"/>
    <p:sldLayoutId id="2147488745" r:id="rId11"/>
    <p:sldLayoutId id="21474887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9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49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2.pn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7.xml"/><Relationship Id="rId7" Type="http://schemas.openxmlformats.org/officeDocument/2006/relationships/image" Target="../media/image23.emf"/><Relationship Id="rId2" Type="http://schemas.openxmlformats.org/officeDocument/2006/relationships/slideLayout" Target="../slideLayouts/slideLayout45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6.jpeg"/><Relationship Id="rId4" Type="http://schemas.openxmlformats.org/officeDocument/2006/relationships/image" Target="../media/image25.png"/><Relationship Id="rId9" Type="http://schemas.openxmlformats.org/officeDocument/2006/relationships/image" Target="../media/image24.emf"/></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36.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9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3.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png"/><Relationship Id="rId1" Type="http://schemas.openxmlformats.org/officeDocument/2006/relationships/slideLayout" Target="../slideLayouts/slideLayout236.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9.png"/><Relationship Id="rId1" Type="http://schemas.openxmlformats.org/officeDocument/2006/relationships/slideLayout" Target="../slideLayouts/slideLayout236.xml"/><Relationship Id="rId6" Type="http://schemas.openxmlformats.org/officeDocument/2006/relationships/image" Target="../media/image30.tiff"/><Relationship Id="rId5" Type="http://schemas.openxmlformats.org/officeDocument/2006/relationships/image" Target="../media/image32.jpe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36.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36.xml"/></Relationships>
</file>

<file path=ppt/slides/_rels/slide32.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34.xml"/><Relationship Id="rId5" Type="http://schemas.openxmlformats.org/officeDocument/2006/relationships/image" Target="../media/image40.tiff"/><Relationship Id="rId4" Type="http://schemas.openxmlformats.org/officeDocument/2006/relationships/hyperlink" Target="https://people.inf.ethz.ch/omutlu/pub/mutlu_hpca03_talk.pdf"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236.xml"/></Relationships>
</file>

<file path=ppt/slides/_rels/slide34.xml.rels><?xml version="1.0" encoding="UTF-8" standalone="yes"?>
<Relationships xmlns="http://schemas.openxmlformats.org/package/2006/relationships"><Relationship Id="rId2" Type="http://schemas.openxmlformats.org/officeDocument/2006/relationships/image" Target="../media/image42.tiff"/><Relationship Id="rId1" Type="http://schemas.openxmlformats.org/officeDocument/2006/relationships/slideLayout" Target="../slideLayouts/slideLayout23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36.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3.tiff"/></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45.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68.xml"/></Relationships>
</file>

<file path=ppt/slides/_rels/slide5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51.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46.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23.xml"/></Relationships>
</file>

<file path=ppt/slides/_rels/slide57.xml.rels><?xml version="1.0" encoding="UTF-8" standalone="yes"?>
<Relationships xmlns="http://schemas.openxmlformats.org/package/2006/relationships"><Relationship Id="rId2" Type="http://schemas.openxmlformats.org/officeDocument/2006/relationships/image" Target="../media/image48.tiff"/><Relationship Id="rId1" Type="http://schemas.openxmlformats.org/officeDocument/2006/relationships/slideLayout" Target="../slideLayouts/slideLayout279.xml"/></Relationships>
</file>

<file path=ppt/slides/_rels/slide58.xml.rels><?xml version="1.0" encoding="UTF-8" standalone="yes"?>
<Relationships xmlns="http://schemas.openxmlformats.org/package/2006/relationships"><Relationship Id="rId2" Type="http://schemas.openxmlformats.org/officeDocument/2006/relationships/image" Target="../media/image49.tiff"/><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image" Target="../media/image50.tiff"/><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62.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8.tif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62.png"/><Relationship Id="rId4" Type="http://schemas.openxmlformats.org/officeDocument/2006/relationships/image" Target="../media/image61.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63.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3.tiff"/></Relationships>
</file>

<file path=ppt/slides/_rels/slide8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46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468.xml"/></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68.xml"/></Relationships>
</file>

<file path=ppt/slides/_rels/slide8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468.xml"/><Relationship Id="rId4" Type="http://schemas.openxmlformats.org/officeDocument/2006/relationships/image" Target="../media/image1.png"/></Relationships>
</file>

<file path=ppt/slides/_rels/slide8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468.xml"/></Relationships>
</file>

<file path=ppt/slides/_rels/slide8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3.tiff"/></Relationships>
</file>

<file path=ppt/slides/_rels/slide8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379.xml"/></Relationships>
</file>

<file path=ppt/slides/_rels/slide87.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88.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66.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67.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68.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00.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0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12.xml"/></Relationships>
</file>

<file path=ppt/slides/_rels/slide10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1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07.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71.png"/></Relationships>
</file>

<file path=ppt/slides/_rels/slide10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24.xml"/></Relationships>
</file>

<file path=ppt/slides/_rels/slide109.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73.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1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524.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13.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76.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1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524.xml"/></Relationships>
</file>

<file path=ppt/slides/_rels/slide11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524.xml"/></Relationships>
</file>

<file path=ppt/slides/_rels/slide120.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79.png"/></Relationships>
</file>

<file path=ppt/slides/_rels/slide12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524.xml"/></Relationships>
</file>

<file path=ppt/slides/_rels/slide122.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81.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24.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2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6.xml"/><Relationship Id="rId1" Type="http://schemas.openxmlformats.org/officeDocument/2006/relationships/slideLayout" Target="../slideLayouts/slideLayout253.xml"/><Relationship Id="rId4" Type="http://schemas.openxmlformats.org/officeDocument/2006/relationships/image" Target="../media/image83.jpe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2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7.xml"/><Relationship Id="rId1" Type="http://schemas.openxmlformats.org/officeDocument/2006/relationships/slideLayout" Target="../slideLayouts/slideLayout660.xml"/><Relationship Id="rId4" Type="http://schemas.openxmlformats.org/officeDocument/2006/relationships/image" Target="../media/image85.png"/></Relationships>
</file>

<file path=ppt/slides/_rels/slide128.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86.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6.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67.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38.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68.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hyperlink" Target="http://www.safari.ethz.ch/" TargetMode="External"/><Relationship Id="rId1" Type="http://schemas.openxmlformats.org/officeDocument/2006/relationships/slideLayout" Target="../slideLayouts/slideLayout647.xml"/></Relationships>
</file>

<file path=ppt/slides/_rels/slide142.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4.xml"/></Relationships>
</file>

<file path=ppt/slides/_rels/slide145.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safari.ethz.ch/memory_systems/ACACES2018/"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146.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147.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2" Type="http://schemas.openxmlformats.org/officeDocument/2006/relationships/hyperlink" Target="https://www.youtube.com/watch?v=kgiZlSOcGFM&amp;list=PL5Q2soXY2Zi8D_5MGV6EnXEJHnV2YFBJl" TargetMode="External"/><Relationship Id="rId1" Type="http://schemas.openxmlformats.org/officeDocument/2006/relationships/slideLayout" Target="../slideLayouts/slideLayout559.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oHqsNbxgdzM&amp;list=PL5Q2soXY2Zi8D_5MGV6EnXEJHnV2YFBJl&amp;index=7" TargetMode="External"/></Relationships>
</file>

<file path=ppt/slides/_rels/slide148.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67.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49.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89.png"/></Relationships>
</file>

<file path=ppt/slides/_rels/slide150.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36.xml"/><Relationship Id="rId4" Type="http://schemas.openxmlformats.org/officeDocument/2006/relationships/image" Target="../media/image90.png"/></Relationships>
</file>

<file path=ppt/slides/_rels/slide151.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91.png"/><Relationship Id="rId1" Type="http://schemas.openxmlformats.org/officeDocument/2006/relationships/slideLayout" Target="../slideLayouts/slideLayout2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52.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36.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15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94.png"/></Relationships>
</file>

<file path=ppt/slides/_rels/slide155.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s://safari.ethz.ch/architecture/fall2017/doku.php?id=schedule" TargetMode="External"/><Relationship Id="rId18"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www.youtube.com/playlist?list=PL5PHm2jkkXmgDN1PLwOY_tGtUlynnyV6D" TargetMode="External"/><Relationship Id="rId17" Type="http://schemas.openxmlformats.org/officeDocument/2006/relationships/hyperlink" Target="http://www.ece.cmu.edu/~ece742/f12/doku.php?id=lectures"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www.archive.ece.cmu.edu/~ece740/f13/doku.php?id=schedule" TargetMode="External"/><Relationship Id="rId1" Type="http://schemas.openxmlformats.org/officeDocument/2006/relationships/slideLayout" Target="../slideLayouts/slideLayout547.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Vhh8CHAu9N76TShJqfYDt"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archive.ece.cmu.edu/~ece740/f15/doku.php?id=schedule" TargetMode="External"/><Relationship Id="rId10" Type="http://schemas.openxmlformats.org/officeDocument/2006/relationships/hyperlink" Target="https://www.youtube.com/watch?v=g3yH68hAaSk&amp;list=PL5Q2soXY2Zi9JXe3ywQMhylk_d5dI-TM7" TargetMode="External"/><Relationship Id="rId19" Type="http://schemas.openxmlformats.org/officeDocument/2006/relationships/hyperlink" Target="http://users.ece.cmu.edu/~omutlu/acaces2013-memory.html"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s://safari.ethz.ch/architecture/fall2018/doku.php?id=schedule" TargetMode="External"/></Relationships>
</file>

<file path=ppt/slides/_rels/slide156.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547.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157.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70.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158.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70.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159.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70.xml"/><Relationship Id="rId4" Type="http://schemas.openxmlformats.org/officeDocument/2006/relationships/image" Target="../media/image95.png"/></Relationships>
</file>

<file path=ppt/slides/_rels/slide160.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47.xml"/><Relationship Id="rId4" Type="http://schemas.openxmlformats.org/officeDocument/2006/relationships/hyperlink" Target="https://people.inf.ethz.ch/omutlu/acaces2018.html" TargetMode="Externa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image" Target="../media/image96.png"/><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6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69.xml.rels><?xml version="1.0" encoding="UTF-8" standalone="yes"?>
<Relationships xmlns="http://schemas.openxmlformats.org/package/2006/relationships"><Relationship Id="rId3" Type="http://schemas.openxmlformats.org/officeDocument/2006/relationships/hyperlink" Target="https://arxiv.org/pdf/1902.07609.pdf" TargetMode="External"/><Relationship Id="rId7" Type="http://schemas.openxmlformats.org/officeDocument/2006/relationships/image" Target="../media/image97.png"/><Relationship Id="rId2" Type="http://schemas.openxmlformats.org/officeDocument/2006/relationships/hyperlink" Target="http://www.sigmetrics.org/sigmetrics2019/" TargetMode="External"/><Relationship Id="rId1" Type="http://schemas.openxmlformats.org/officeDocument/2006/relationships/slideLayout" Target="../slideLayouts/slideLayout593.xml"/><Relationship Id="rId6" Type="http://schemas.openxmlformats.org/officeDocument/2006/relationships/hyperlink" Target="https://people.inf.ethz.ch/omutlu/pub/Workload-DRAM-Interaction-Analysis_sigmetrics19-talk.pdf" TargetMode="External"/><Relationship Id="rId5" Type="http://schemas.openxmlformats.org/officeDocument/2006/relationships/hyperlink" Target="https://people.inf.ethz.ch/omutlu/pub/Workload-DRAM-Interaction-Analysis_sigmetrics19-talk.pptx" TargetMode="External"/><Relationship Id="rId4" Type="http://schemas.openxmlformats.org/officeDocument/2006/relationships/hyperlink" Target="https://people.inf.ethz.ch/omutlu/pub/Workload-DRAM-Interaction-Analysis_sigmetrics19-abstract.pdf" TargetMode="Externa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605.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5.xml"/><Relationship Id="rId1" Type="http://schemas.openxmlformats.org/officeDocument/2006/relationships/slideLayout" Target="../slideLayouts/slideLayout618.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629.xml"/></Relationships>
</file>

<file path=ppt/slides/_rels/slide175.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13.xml"/></Relationships>
</file>

<file path=ppt/slides/_rels/slide17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17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629.xml"/></Relationships>
</file>

<file path=ppt/slides/_rels/slide17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6.xml"/><Relationship Id="rId1" Type="http://schemas.openxmlformats.org/officeDocument/2006/relationships/slideLayout" Target="../slideLayouts/slideLayout629.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chart" Target="../charts/chart1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181.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103.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hyperlink" Target="http://www.sigmetrics.org/sigmetrics2016/" TargetMode="External"/><Relationship Id="rId7" Type="http://schemas.openxmlformats.org/officeDocument/2006/relationships/image" Target="../media/image104.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184.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346.xml"/><Relationship Id="rId4" Type="http://schemas.openxmlformats.org/officeDocument/2006/relationships/image" Target="../media/image106.png"/></Relationships>
</file>

<file path=ppt/slides/_rels/slide185.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635.xml"/><Relationship Id="rId4" Type="http://schemas.openxmlformats.org/officeDocument/2006/relationships/image" Target="../media/image107.png"/></Relationships>
</file>

<file path=ppt/slides/_rels/slide186.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108.png"/></Relationships>
</file>

<file path=ppt/slides/_rels/slide187.xml.rels><?xml version="1.0" encoding="UTF-8" standalone="yes"?>
<Relationships xmlns="http://schemas.openxmlformats.org/package/2006/relationships"><Relationship Id="rId3" Type="http://schemas.openxmlformats.org/officeDocument/2006/relationships/hyperlink" Target="http://hpca2019.seas.gwu.edu/"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4" Type="http://schemas.openxmlformats.org/officeDocument/2006/relationships/image" Target="../media/image109.png"/></Relationships>
</file>

<file path=ppt/slides/_rels/slide188.xml.rels><?xml version="1.0" encoding="UTF-8" standalone="yes"?>
<Relationships xmlns="http://schemas.openxmlformats.org/package/2006/relationships"><Relationship Id="rId3" Type="http://schemas.openxmlformats.org/officeDocument/2006/relationships/hyperlink" Target="http://hpca22.site.ac.upc.edu/" TargetMode="External"/><Relationship Id="rId7" Type="http://schemas.openxmlformats.org/officeDocument/2006/relationships/image" Target="../media/image110.png"/><Relationship Id="rId2" Type="http://schemas.openxmlformats.org/officeDocument/2006/relationships/hyperlink" Target="https://users.ece.cmu.edu/~omutlu/pub/chargecache_low-latency-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chargecache_low-latency-dram_hhassan_hpca16-talk.pdf" TargetMode="External"/><Relationship Id="rId4" Type="http://schemas.openxmlformats.org/officeDocument/2006/relationships/hyperlink" Target="https://users.ece.cmu.edu/~omutlu/pub/chargecache_low-latency-dram_hhassan_hpca16-talk.pptx" TargetMode="External"/></Relationships>
</file>

<file path=ppt/slides/_rels/slide189.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s://people.inf.ethz.ch/omutlu/pub/salp-dram_isca12.pdf" TargetMode="External"/><Relationship Id="rId1" Type="http://schemas.openxmlformats.org/officeDocument/2006/relationships/slideLayout" Target="../slideLayouts/slideLayout2.xml"/><Relationship Id="rId5" Type="http://schemas.openxmlformats.org/officeDocument/2006/relationships/image" Target="../media/image111.png"/><Relationship Id="rId4" Type="http://schemas.openxmlformats.org/officeDocument/2006/relationships/hyperlink" Target="https://people.inf.ethz.ch/omutlu/pub/kim_isca12_talk.pptx" TargetMode="External"/></Relationships>
</file>

<file path=ppt/slides/_rels/slide190.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2.xml"/><Relationship Id="rId5" Type="http://schemas.openxmlformats.org/officeDocument/2006/relationships/image" Target="../media/image112.png"/><Relationship Id="rId4" Type="http://schemas.openxmlformats.org/officeDocument/2006/relationships/hyperlink" Target="http://users.ece.cmu.edu/~omutlu/pub/lee_hpca13_talk.pptx" TargetMode="External"/></Relationships>
</file>

<file path=ppt/slides/_rels/slide191.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hyperlink" Target="http://hpca22.site.ac.upc.edu/" TargetMode="External"/><Relationship Id="rId7" Type="http://schemas.openxmlformats.org/officeDocument/2006/relationships/image" Target="../media/image113.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192.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593.xml"/><Relationship Id="rId4" Type="http://schemas.openxmlformats.org/officeDocument/2006/relationships/image" Target="../media/image115.png"/></Relationships>
</file>

<file path=ppt/slides/_rels/slide193.xml.rels><?xml version="1.0" encoding="UTF-8" standalone="yes"?>
<Relationships xmlns="http://schemas.openxmlformats.org/package/2006/relationships"><Relationship Id="rId3" Type="http://schemas.openxmlformats.org/officeDocument/2006/relationships/hyperlink" Target="https://dac.com/" TargetMode="External"/><Relationship Id="rId2" Type="http://schemas.openxmlformats.org/officeDocument/2006/relationships/hyperlink" Target="https://people.inf.ethz.ch/omutlu/pub/VRL-DRAM_reduced-refresh-latency_dac18.pdf" TargetMode="External"/><Relationship Id="rId1" Type="http://schemas.openxmlformats.org/officeDocument/2006/relationships/slideLayout" Target="../slideLayouts/slideLayout2.xml"/><Relationship Id="rId4" Type="http://schemas.openxmlformats.org/officeDocument/2006/relationships/image" Target="../media/image116.png"/></Relationships>
</file>

<file path=ppt/slides/_rels/slide194.xml.rels><?xml version="1.0" encoding="UTF-8" standalone="yes"?>
<Relationships xmlns="http://schemas.openxmlformats.org/package/2006/relationships"><Relationship Id="rId3" Type="http://schemas.openxmlformats.org/officeDocument/2006/relationships/hyperlink" Target="http://hpca20.ece.ufl.edu/" TargetMode="External"/><Relationship Id="rId7" Type="http://schemas.openxmlformats.org/officeDocument/2006/relationships/image" Target="../media/image117.png"/><Relationship Id="rId2" Type="http://schemas.openxmlformats.org/officeDocument/2006/relationships/hyperlink" Target="http://users.ece.cmu.edu/~omutlu/pub/dram-access-refresh-parallelization_hpca14.pdf" TargetMode="External"/><Relationship Id="rId1" Type="http://schemas.openxmlformats.org/officeDocument/2006/relationships/slideLayout" Target="../slideLayouts/slideLayout13.xml"/><Relationship Id="rId6" Type="http://schemas.openxmlformats.org/officeDocument/2006/relationships/hyperlink" Target="http://users.ece.cmu.edu/~omutlu/pub/dram-access-refresh-parallelization_chang_hpca14-talk.pdf" TargetMode="External"/><Relationship Id="rId5" Type="http://schemas.openxmlformats.org/officeDocument/2006/relationships/hyperlink" Target="http://users.ece.cmu.edu/~omutlu/pub/dram-access-refresh-parallelization_chang_hpca14-talk.pptx" TargetMode="External"/><Relationship Id="rId4" Type="http://schemas.openxmlformats.org/officeDocument/2006/relationships/hyperlink" Target="http://users.ece.cmu.edu/~omutlu/pub/dram-access-refresh-parallelization_hpca14-summary.pdf" TargetMode="External"/></Relationships>
</file>

<file path=ppt/slides/_rels/slide195.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13.xml"/><Relationship Id="rId5" Type="http://schemas.openxmlformats.org/officeDocument/2006/relationships/image" Target="../media/image118.png"/><Relationship Id="rId4" Type="http://schemas.openxmlformats.org/officeDocument/2006/relationships/hyperlink" Target="http://users.ece.cmu.edu/~omutlu/pub/liu_isca12_talk.pdf" TargetMode="External"/></Relationships>
</file>

<file path=ppt/slides/_rels/slide196.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119.png"/></Relationships>
</file>

<file path=ppt/slides/_rels/slide197.xml.rels><?xml version="1.0" encoding="UTF-8" standalone="yes"?>
<Relationships xmlns="http://schemas.openxmlformats.org/package/2006/relationships"><Relationship Id="rId3" Type="http://schemas.openxmlformats.org/officeDocument/2006/relationships/hyperlink" Target="https://people.inf.ethz.ch/omutlu/pub/VAMPIRE-DRAM-power-characterization-and-modeling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593.xml"/><Relationship Id="rId4" Type="http://schemas.openxmlformats.org/officeDocument/2006/relationships/image" Target="../media/image120.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593.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593.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0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46.xml"/><Relationship Id="rId4" Type="http://schemas.openxmlformats.org/officeDocument/2006/relationships/image" Target="../media/image121.png"/></Relationships>
</file>

<file path=ppt/slides/_rels/slide203.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92.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04.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94.png"/></Relationships>
</file>

<file path=ppt/slides/_rels/slide205.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670.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0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46.xml"/><Relationship Id="rId4" Type="http://schemas.openxmlformats.org/officeDocument/2006/relationships/image" Target="../media/image121.pn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9.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3.xml"/></Relationships>
</file>

<file path=ppt/slides/_rels/slide210.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3.xml"/></Relationships>
</file>

<file path=ppt/slides/_rels/slide21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13.xml"/></Relationships>
</file>

<file path=ppt/slides/_rels/slide212.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3.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58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58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582.xml"/></Relationships>
</file>

<file path=ppt/slides/_rels/slide217.xml.rels><?xml version="1.0" encoding="UTF-8" standalone="yes"?>
<Relationships xmlns="http://schemas.openxmlformats.org/package/2006/relationships"><Relationship Id="rId2" Type="http://schemas.openxmlformats.org/officeDocument/2006/relationships/image" Target="../media/image127.tiff"/><Relationship Id="rId1" Type="http://schemas.openxmlformats.org/officeDocument/2006/relationships/slideLayout" Target="../slideLayouts/slideLayout13.xml"/></Relationships>
</file>

<file path=ppt/slides/_rels/slide218.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512.xml"/></Relationships>
</file>

<file path=ppt/slides/_rels/slide219.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5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26 November 2019</a:t>
            </a:r>
          </a:p>
          <a:p>
            <a:r>
              <a:rPr lang="en-US" sz="2200" dirty="0"/>
              <a:t>Huawei European Research Symposium</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88687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9"/>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601" b="24369"/>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383"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384"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492614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18</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19</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9373480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83263172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69832506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130463980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25251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414158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Memory</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093075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257289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ahoma"/>
                <a:ea typeface="+mn-ea"/>
                <a:cs typeface="+mn-cs"/>
              </a:rPr>
              <a:t>Idea: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Feed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negated value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 the sense amplifier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into a special row</a:t>
            </a:r>
          </a:p>
        </p:txBody>
      </p:sp>
    </p:spTree>
    <p:extLst>
      <p:ext uri="{BB962C8B-B14F-4D97-AF65-F5344CB8AC3E}">
        <p14:creationId xmlns:p14="http://schemas.microsoft.com/office/powerpoint/2010/main" val="1391523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21685025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933454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064282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3363952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52400"/>
            <a:ext cx="8915400" cy="1066800"/>
          </a:xfrm>
        </p:spPr>
        <p:txBody>
          <a:bodyPr/>
          <a:lstStyle/>
          <a:p>
            <a:r>
              <a:rPr lang="en-US" sz="3600" dirty="0"/>
              <a:t>RowClone &amp; Bitwise Ops in Real DRAM Chips</a:t>
            </a:r>
          </a:p>
        </p:txBody>
      </p:sp>
      <p:sp>
        <p:nvSpPr>
          <p:cNvPr id="3" name="Content Placeholder 2">
            <a:extLst>
              <a:ext uri="{FF2B5EF4-FFF2-40B4-BE49-F238E27FC236}">
                <a16:creationId xmlns:a16="http://schemas.microsoft.com/office/drawing/2014/main" id="{DB1A4443-2E98-764F-908C-81448DD075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823F975-6B05-DB49-A430-E7125413BB12}"/>
              </a:ext>
            </a:extLst>
          </p:cNvPr>
          <p:cNvPicPr>
            <a:picLocks noChangeAspect="1"/>
          </p:cNvPicPr>
          <p:nvPr/>
        </p:nvPicPr>
        <p:blipFill>
          <a:blip r:embed="rId2"/>
          <a:stretch>
            <a:fillRect/>
          </a:stretch>
        </p:blipFill>
        <p:spPr>
          <a:xfrm>
            <a:off x="323850" y="2552700"/>
            <a:ext cx="8496300" cy="1752600"/>
          </a:xfrm>
          <a:prstGeom prst="rect">
            <a:avLst/>
          </a:prstGeom>
        </p:spPr>
      </p:pic>
      <p:sp>
        <p:nvSpPr>
          <p:cNvPr id="6" name="TextBox 5">
            <a:extLst>
              <a:ext uri="{FF2B5EF4-FFF2-40B4-BE49-F238E27FC236}">
                <a16:creationId xmlns:a16="http://schemas.microsoft.com/office/drawing/2014/main" id="{F3287F42-34EE-8942-A545-2BE0B4A6C8A7}"/>
              </a:ext>
            </a:extLst>
          </p:cNvPr>
          <p:cNvSpPr txBox="1"/>
          <p:nvPr/>
        </p:nvSpPr>
        <p:spPr>
          <a:xfrm>
            <a:off x="2036420" y="6400800"/>
            <a:ext cx="558358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https://parallel.princeton.edu/papers/micro19-gao.pdf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49824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6825799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7080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43569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92982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505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677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3393227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034522661"/>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446413033"/>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187014257"/>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648433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1512072965"/>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1002"/>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21426594"/>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30153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35888" cy="1066800"/>
          </a:xfrm>
        </p:spPr>
        <p:txBody>
          <a:bodyPr/>
          <a:lstStyle/>
          <a:p>
            <a:r>
              <a:rPr lang="en-US" dirty="0"/>
              <a:t>Another Example: 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2317748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6107997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17249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Simple PIM on Mobile Workloads</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execution time, on average, by 55.4% and 54.2%</a:t>
            </a:r>
          </a:p>
        </p:txBody>
      </p:sp>
    </p:spTree>
    <p:extLst>
      <p:ext uri="{BB962C8B-B14F-4D97-AF65-F5344CB8AC3E}">
        <p14:creationId xmlns:p14="http://schemas.microsoft.com/office/powerpoint/2010/main" val="188822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35349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reduces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program runtime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417476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5362622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7909084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785628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722951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12960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1913446"/>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97</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algn="ctr"/>
            <a:r>
              <a:rPr lang="en-US" sz="3200" b="1" dirty="0">
                <a:solidFill>
                  <a:srgbClr val="0432FF"/>
                </a:solidFill>
              </a:rPr>
              <a:t>Can we design </a:t>
            </a:r>
          </a:p>
          <a:p>
            <a:pPr algn="ctr"/>
            <a:r>
              <a:rPr lang="en-US" sz="3200" b="1" dirty="0">
                <a:solidFill>
                  <a:srgbClr val="0432FF"/>
                </a:solidFill>
              </a:rPr>
              <a:t>fundamentally intelligent architectures?</a:t>
            </a:r>
          </a:p>
        </p:txBody>
      </p:sp>
    </p:spTree>
    <p:extLst>
      <p:ext uri="{BB962C8B-B14F-4D97-AF65-F5344CB8AC3E}">
        <p14:creationId xmlns:p14="http://schemas.microsoft.com/office/powerpoint/2010/main" val="2325526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98</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algn="ctr"/>
            <a:r>
              <a:rPr lang="en-US" sz="3200" b="1" dirty="0">
                <a:solidFill>
                  <a:srgbClr val="0432FF"/>
                </a:solidFill>
              </a:rPr>
              <a:t>How do we start?</a:t>
            </a:r>
          </a:p>
        </p:txBody>
      </p:sp>
    </p:spTree>
    <p:extLst>
      <p:ext uri="{BB962C8B-B14F-4D97-AF65-F5344CB8AC3E}">
        <p14:creationId xmlns:p14="http://schemas.microsoft.com/office/powerpoint/2010/main" val="2401043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47653709"/>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902740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974421229"/>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9520701"/>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175564"/>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31870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1301041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39593155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22158797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230899445"/>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4627637"/>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1403955175"/>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4567386"/>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1584585846"/>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975267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611313533"/>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3134018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12595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a:defRPr/>
            </a:pPr>
            <a:fld id="{DA95AFC4-B67F-BC48-882B-8F3B14641016}" type="slidenum">
              <a:rPr lang="en-US" smtClean="0"/>
              <a:pPr>
                <a:defRPr/>
              </a:pPr>
              <a:t>117</a:t>
            </a:fld>
            <a:endParaRPr lang="en-US"/>
          </a:p>
        </p:txBody>
      </p:sp>
    </p:spTree>
    <p:extLst>
      <p:ext uri="{BB962C8B-B14F-4D97-AF65-F5344CB8AC3E}">
        <p14:creationId xmlns:p14="http://schemas.microsoft.com/office/powerpoint/2010/main" val="580245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Interfaces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a:defRPr/>
            </a:pPr>
            <a:fld id="{DA95AFC4-B67F-BC48-882B-8F3B14641016}" type="slidenum">
              <a:rPr lang="en-US" smtClean="0"/>
              <a:pPr>
                <a:defRPr/>
              </a:pPr>
              <a:t>118</a:t>
            </a:fld>
            <a:endParaRPr lang="en-US"/>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838028694"/>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a:defRPr/>
            </a:pPr>
            <a:fld id="{DA95AFC4-B67F-BC48-882B-8F3B14641016}" type="slidenum">
              <a:rPr lang="en-US" smtClean="0"/>
              <a:pPr>
                <a:defRPr/>
              </a:pPr>
              <a:t>119</a:t>
            </a:fld>
            <a:endParaRPr lang="en-US"/>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805305926"/>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hlinkClick r:id="rId2"/>
              </a:rPr>
              <a:t>"A Case for Richer Cross-layer Abstractions: Bridging the Semantic Gap with Expressive Memory"</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120</a:t>
            </a:fld>
            <a:endParaRPr lang="en-US"/>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725547889"/>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820303585"/>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hlinkClick r:id="rId2"/>
              </a:rPr>
              <a:t>"The Locality Descriptor: A Holistic Cross-Layer Abstraction to Express Data Locality in GPUs"</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122</a:t>
            </a:fld>
            <a:endParaRPr lang="en-US"/>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a:stretch>
            <a:fillRect/>
          </a:stretch>
        </p:blipFill>
        <p:spPr>
          <a:xfrm>
            <a:off x="0" y="3949144"/>
            <a:ext cx="9144000" cy="1928128"/>
          </a:xfrm>
          <a:prstGeom prst="rect">
            <a:avLst/>
          </a:prstGeom>
        </p:spPr>
      </p:pic>
    </p:spTree>
    <p:extLst>
      <p:ext uri="{BB962C8B-B14F-4D97-AF65-F5344CB8AC3E}">
        <p14:creationId xmlns:p14="http://schemas.microsoft.com/office/powerpoint/2010/main" val="3030575167"/>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Tahoma"/>
              </a:rPr>
              <a:t>SoC</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998135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7093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4187672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27740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127</a:t>
            </a:fld>
            <a:endParaRPr kern="0">
              <a:solidFill>
                <a:srgbClr val="595959"/>
              </a:solidFill>
              <a:latin typeface="Arial"/>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r>
              <a:rPr lang="en-US" sz="3200" b="1" dirty="0">
                <a:latin typeface="Cambria" panose="02040503050406030204" pitchFamily="18" charset="0"/>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a:alphaModFix/>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FF"/>
                </a:solidFill>
                <a:latin typeface="Cambria"/>
                <a:ea typeface="Cambria"/>
                <a:cs typeface="Cambria"/>
                <a:sym typeface="Cambria"/>
              </a:rPr>
              <a:t>Map more error-tolerant DNN layers </a:t>
            </a:r>
          </a:p>
          <a:p>
            <a:pPr marL="76198" algn="ctr" defTabSz="1219170">
              <a:lnSpc>
                <a:spcPct val="114000"/>
              </a:lnSpc>
              <a:buClr>
                <a:srgbClr val="000000"/>
              </a:buClr>
              <a:buSzPts val="2400"/>
            </a:pPr>
            <a:r>
              <a:rPr lang="en-US" sz="2667" kern="0" dirty="0">
                <a:solidFill>
                  <a:srgbClr val="FF0000"/>
                </a:solidFill>
                <a:latin typeface="Cambria"/>
                <a:ea typeface="Cambria"/>
                <a:cs typeface="Cambria"/>
                <a:sym typeface="Cambria"/>
              </a:rPr>
              <a:t>to DRAM partitions </a:t>
            </a:r>
            <a:r>
              <a:rPr lang="en-US" sz="2667" b="1" kern="0" dirty="0">
                <a:solidFill>
                  <a:srgbClr val="FF0000"/>
                </a:solidFill>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000000"/>
                </a:solidFill>
                <a:latin typeface="Arial"/>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&lt;2% BER</a:t>
            </a:r>
            <a:endParaRPr lang="en-US" sz="1867" kern="0" dirty="0">
              <a:solidFill>
                <a:srgbClr val="000000"/>
              </a:solidFill>
              <a:latin typeface="Arial"/>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&lt;5% BER</a:t>
            </a:r>
            <a:endParaRPr lang="en-US" sz="1867" kern="0" dirty="0">
              <a:solidFill>
                <a:srgbClr val="000000"/>
              </a:solidFill>
              <a:latin typeface="Arial"/>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&lt;6% BER</a:t>
            </a:r>
            <a:endParaRPr lang="en-US" sz="1867" kern="0" dirty="0">
              <a:solidFill>
                <a:srgbClr val="000000"/>
              </a:solidFill>
              <a:latin typeface="Arial"/>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&lt;8% BER</a:t>
            </a:r>
            <a:endParaRPr lang="en-US" sz="1867" kern="0" dirty="0">
              <a:solidFill>
                <a:srgbClr val="000000"/>
              </a:solidFill>
              <a:latin typeface="Arial"/>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00"/>
                </a:solidFill>
                <a:latin typeface="Cambria"/>
                <a:ea typeface="Cambria"/>
                <a:cs typeface="Cambria"/>
                <a:sym typeface="Cambria"/>
              </a:rPr>
              <a:t>4 DRAM partitions </a:t>
            </a:r>
            <a:r>
              <a:rPr lang="en-US" sz="2667" kern="0" dirty="0">
                <a:solidFill>
                  <a:srgbClr val="000000"/>
                </a:solidFill>
                <a:latin typeface="Cambria"/>
                <a:ea typeface="Cambria"/>
                <a:cs typeface="Cambria"/>
                <a:sym typeface="Cambria"/>
              </a:rPr>
              <a:t>with different error rates</a:t>
            </a:r>
          </a:p>
        </p:txBody>
      </p:sp>
    </p:spTree>
    <p:extLst>
      <p:ext uri="{BB962C8B-B14F-4D97-AF65-F5344CB8AC3E}">
        <p14:creationId xmlns:p14="http://schemas.microsoft.com/office/powerpoint/2010/main" val="24662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hlinkClick r:id="rId2"/>
              </a:rPr>
              <a:t>"EDEN: Enabling Energy-Efficient, High-Performance Deep Neural Network Inference Using Approximate DRAM"</a:t>
            </a:r>
            <a:br>
              <a:rPr lang="en-US" sz="2000" dirty="0"/>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a:stretch>
            <a:fillRect/>
          </a:stretch>
        </p:blipFill>
        <p:spPr>
          <a:xfrm>
            <a:off x="0" y="4203576"/>
            <a:ext cx="9144000" cy="1828800"/>
          </a:xfrm>
          <a:prstGeom prst="rect">
            <a:avLst/>
          </a:prstGeom>
        </p:spPr>
      </p:pic>
    </p:spTree>
    <p:extLst>
      <p:ext uri="{BB962C8B-B14F-4D97-AF65-F5344CB8AC3E}">
        <p14:creationId xmlns:p14="http://schemas.microsoft.com/office/powerpoint/2010/main" val="2435817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data-driven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1187605"/>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p>
          <a:p>
            <a:endParaRPr lang="en-US" sz="2000" dirty="0">
              <a:solidFill>
                <a:srgbClr val="0000FF"/>
              </a:solidFill>
            </a:endParaRPr>
          </a:p>
          <a:p>
            <a:r>
              <a:rPr lang="en-US" b="1" dirty="0">
                <a:solidFill>
                  <a:srgbClr val="0000FF"/>
                </a:solidFill>
              </a:rPr>
              <a:t>Data-centric, data-driven, data-aware</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8656931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133</a:t>
            </a:fld>
            <a:endParaRPr lang="en-US" altLang="en-US">
              <a:solidFill>
                <a:srgbClr val="000000"/>
              </a:solidFill>
            </a:endParaRPr>
          </a:p>
        </p:txBody>
      </p:sp>
    </p:spTree>
    <p:extLst>
      <p:ext uri="{BB962C8B-B14F-4D97-AF65-F5344CB8AC3E}">
        <p14:creationId xmlns:p14="http://schemas.microsoft.com/office/powerpoint/2010/main" val="1767376193"/>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134</a:t>
            </a:fld>
            <a:endParaRPr lang="en-US" altLang="en-US">
              <a:solidFill>
                <a:srgbClr val="000000"/>
              </a:solidFill>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2036059575"/>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We Need to Think Across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2871677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28092825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4014724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3623356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85240211"/>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Google, Facebook, HP Labs, Huawei, IBM, Intel, Microsoft, Nvidia, Oracle, Qualcomm, Rambus, Samsung, Seagate, VMware</a:t>
            </a:r>
          </a:p>
          <a:p>
            <a:r>
              <a:rPr lang="en-US" dirty="0"/>
              <a:t>NSF</a:t>
            </a:r>
          </a:p>
          <a:p>
            <a:r>
              <a:rPr lang="en-US" dirty="0"/>
              <a:t>NIH</a:t>
            </a:r>
          </a:p>
          <a:p>
            <a:r>
              <a:rPr lang="en-US" dirty="0"/>
              <a:t>GSRC</a:t>
            </a:r>
          </a:p>
          <a:p>
            <a:r>
              <a:rPr lang="en-US" dirty="0"/>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25045395"/>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7617541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26 November 2019</a:t>
            </a:r>
          </a:p>
          <a:p>
            <a:r>
              <a:rPr lang="en-US" sz="2200" dirty="0"/>
              <a:t>Huawei European Research Symposium</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89974919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https://safari.ethz.ch/memory_systems/ACACES2018/</a:t>
            </a:r>
            <a:endParaRPr lang="en-US" dirty="0"/>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2457908"/>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12064857"/>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80728"/>
            <a:ext cx="8915400" cy="5267672"/>
          </a:xfrm>
        </p:spPr>
        <p:txBody>
          <a:bodyPr/>
          <a:lstStyle/>
          <a:p>
            <a:pPr marL="0" indent="0" algn="ctr">
              <a:buNone/>
            </a:pPr>
            <a:r>
              <a:rPr lang="en-US" sz="1500" dirty="0">
                <a:solidFill>
                  <a:srgbClr val="0000FF"/>
                </a:solidFill>
                <a:hlinkClick r:id="rId2">
                  <a:extLst>
                    <a:ext uri="{A12FA001-AC4F-418D-AE19-62706E023703}">
                      <ahyp:hlinkClr xmlns:ahyp="http://schemas.microsoft.com/office/drawing/2018/hyperlinkcolor" val="tx"/>
                    </a:ext>
                  </a:extLst>
                </a:hlinkClick>
              </a:rPr>
              <a:t>https://www.youtube.com/watch?v=kgiZlSOcGFM&amp;list=PL5Q2soXY2Zi8D_5MGV6EnXEJHnV2YFBJl</a:t>
            </a:r>
            <a:endParaRPr lang="en-US" sz="1500" dirty="0">
              <a:solidFill>
                <a:srgbClr val="0000FF"/>
              </a:solidFill>
            </a:endParaRPr>
          </a:p>
          <a:p>
            <a:endParaRPr lang="en-US" sz="1100" dirty="0"/>
          </a:p>
          <a:p>
            <a:r>
              <a:rPr lang="en-US" dirty="0"/>
              <a:t>Future Computing Architectures</a:t>
            </a:r>
          </a:p>
          <a:p>
            <a:pPr lvl="1"/>
            <a:r>
              <a:rPr lang="en-US" sz="1800" dirty="0">
                <a:hlinkClick r:id="rId3"/>
              </a:rPr>
              <a:t>https://www.youtube.com/watch?v=kgiZlSOcGFM&amp;list=PL5Q2soXY2Zi8D_5MGV6EnXEJHnV2YFBJl&amp;index=1</a:t>
            </a:r>
            <a:endParaRPr lang="en-US" sz="1800" dirty="0"/>
          </a:p>
          <a:p>
            <a:pPr lvl="1"/>
            <a:endParaRPr lang="en-US" sz="1100" dirty="0"/>
          </a:p>
          <a:p>
            <a:r>
              <a:rPr lang="en-US" dirty="0"/>
              <a:t>Enabling In-Memory Computation</a:t>
            </a:r>
          </a:p>
          <a:p>
            <a:pPr lvl="1"/>
            <a:r>
              <a:rPr lang="en-US" sz="1800" dirty="0">
                <a:hlinkClick r:id="rId4"/>
              </a:rPr>
              <a:t>https://www.youtube.com/watch?v=oHqsNbxgdzM&amp;list=PL5Q2soXY2Zi8D_5MGV6EnXEJHnV2YFBJl&amp;index=7</a:t>
            </a:r>
            <a:endParaRPr lang="en-US" sz="1800" dirty="0"/>
          </a:p>
          <a:p>
            <a:pPr lvl="1"/>
            <a:endParaRPr lang="en-US" sz="1100" dirty="0"/>
          </a:p>
          <a:p>
            <a:r>
              <a:rPr lang="en-US" dirty="0"/>
              <a:t>Accelerating Genome Analysis</a:t>
            </a:r>
          </a:p>
          <a:p>
            <a:pPr lvl="1"/>
            <a:r>
              <a:rPr lang="en-US" sz="1800" dirty="0">
                <a:hlinkClick r:id="rId5"/>
              </a:rPr>
              <a:t>https://www.youtube.com/watch?v=hPnSmfwu2-A&amp;list=PL5Q2soXY2Zi8D_5MGV6EnXEJHnV2YFBJl&amp;index=9</a:t>
            </a:r>
            <a:endParaRPr lang="en-US" sz="1800" dirty="0"/>
          </a:p>
          <a:p>
            <a:endParaRPr lang="en-US" sz="1100" dirty="0"/>
          </a:p>
          <a:p>
            <a:r>
              <a:rPr lang="en-US" dirty="0"/>
              <a:t>Rethinking Memory System Design</a:t>
            </a:r>
          </a:p>
          <a:p>
            <a:pPr lvl="1"/>
            <a:r>
              <a:rPr lang="en-US" sz="1800" dirty="0">
                <a:hlinkClick r:id="rId6"/>
              </a:rPr>
              <a:t>https://www.youtube.com/watch?v=F7xZLNMIY1E&amp;list=PL5Q2soXY2Zi8D_5MGV6EnXEJHnV2YFBJl&amp;index=3</a:t>
            </a:r>
            <a:endParaRPr lang="en-US" sz="18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367255306"/>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4168331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74677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299308691"/>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071458075"/>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717920823"/>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7591272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Reference Overview Paper VII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268226557"/>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10"/>
              </a:rPr>
              <a:t>2018</a:t>
            </a:r>
            <a:r>
              <a:rPr lang="en-US" b="1" dirty="0"/>
              <a:t>, </a:t>
            </a:r>
            <a:r>
              <a:rPr lang="en-US" b="1" dirty="0">
                <a:hlinkClick r:id="rId9"/>
              </a:rPr>
              <a:t>2017</a:t>
            </a:r>
            <a:r>
              <a:rPr lang="en-US" b="1" dirty="0"/>
              <a:t>, </a:t>
            </a:r>
            <a:r>
              <a:rPr lang="en-US" b="1" dirty="0">
                <a:hlinkClick r:id="rId11"/>
              </a:rPr>
              <a:t>2015</a:t>
            </a:r>
            <a:r>
              <a:rPr lang="en-US" b="1" dirty="0"/>
              <a:t>, </a:t>
            </a:r>
            <a:r>
              <a:rPr lang="en-US" b="1" dirty="0">
                <a:hlinkClick r:id="rId12"/>
              </a:rPr>
              <a:t>2013</a:t>
            </a:r>
            <a:r>
              <a:rPr lang="en-US" b="1" dirty="0"/>
              <a:t>)</a:t>
            </a:r>
          </a:p>
          <a:p>
            <a:r>
              <a:rPr lang="en-US" b="1" dirty="0">
                <a:hlinkClick r:id="rId13"/>
              </a:rPr>
              <a:t>Graduate Computer Architecture Course Materials</a:t>
            </a:r>
            <a:r>
              <a:rPr lang="en-US" b="1" dirty="0"/>
              <a:t> (</a:t>
            </a:r>
            <a:r>
              <a:rPr lang="en-US" b="1" dirty="0">
                <a:hlinkClick r:id="rId14"/>
              </a:rPr>
              <a:t>2018</a:t>
            </a:r>
            <a:r>
              <a:rPr lang="en-US" b="1" dirty="0"/>
              <a:t>, </a:t>
            </a:r>
            <a:r>
              <a:rPr lang="en-US" b="1" dirty="0">
                <a:hlinkClick r:id="rId13"/>
              </a:rPr>
              <a:t>2017</a:t>
            </a:r>
            <a:r>
              <a:rPr lang="en-US" b="1" dirty="0"/>
              <a:t>, </a:t>
            </a:r>
            <a:r>
              <a:rPr lang="en-US" b="1" dirty="0">
                <a:hlinkClick r:id="rId15"/>
              </a:rPr>
              <a:t>2015</a:t>
            </a:r>
            <a:r>
              <a:rPr lang="en-US" b="1" dirty="0"/>
              <a:t>, </a:t>
            </a:r>
            <a:r>
              <a:rPr lang="en-US" b="1" dirty="0">
                <a:hlinkClick r:id="rId16"/>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7"/>
              </a:rPr>
              <a:t>Parallel Computer Architecture Course Materials</a:t>
            </a:r>
            <a:r>
              <a:rPr lang="en-US" b="1" dirty="0"/>
              <a:t> (</a:t>
            </a:r>
            <a:r>
              <a:rPr lang="en-US" b="1" dirty="0">
                <a:hlinkClick r:id="rId18"/>
              </a:rPr>
              <a:t>Lecture Videos</a:t>
            </a:r>
            <a:r>
              <a:rPr lang="en-US" b="1" dirty="0"/>
              <a:t>)</a:t>
            </a:r>
          </a:p>
          <a:p>
            <a:endParaRPr lang="en-US" sz="1200" b="1" dirty="0">
              <a:hlinkClick r:id="rId19"/>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9826094"/>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85930794"/>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38103876"/>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47986314"/>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2989196839"/>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57723445"/>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Solution Principles (So Far)</a:t>
            </a:r>
          </a:p>
        </p:txBody>
      </p:sp>
      <p:sp>
        <p:nvSpPr>
          <p:cNvPr id="3" name="Content Placeholder 2"/>
          <p:cNvSpPr>
            <a:spLocks noGrp="1"/>
          </p:cNvSpPr>
          <p:nvPr>
            <p:ph idx="1"/>
          </p:nvPr>
        </p:nvSpPr>
        <p:spPr>
          <a:xfrm>
            <a:off x="228600" y="980728"/>
            <a:ext cx="8915400" cy="5020816"/>
          </a:xfrm>
        </p:spPr>
        <p:txBody>
          <a:bodyPr/>
          <a:lstStyle/>
          <a:p>
            <a:r>
              <a:rPr lang="en-US" dirty="0">
                <a:solidFill>
                  <a:srgbClr val="0000FF"/>
                </a:solidFill>
              </a:rPr>
              <a:t>Data-centric system design &amp; intelligence spread around</a:t>
            </a:r>
          </a:p>
          <a:p>
            <a:pPr lvl="1"/>
            <a:r>
              <a:rPr lang="en-US" dirty="0">
                <a:solidFill>
                  <a:srgbClr val="000000"/>
                </a:solidFill>
              </a:rPr>
              <a:t>Do not center everything around traditional computation units</a:t>
            </a:r>
          </a:p>
          <a:p>
            <a:endParaRPr lang="en-US" dirty="0">
              <a:solidFill>
                <a:srgbClr val="0000FF"/>
              </a:solidFill>
            </a:endParaRPr>
          </a:p>
          <a:p>
            <a:r>
              <a:rPr lang="en-US" dirty="0">
                <a:solidFill>
                  <a:srgbClr val="0000FF"/>
                </a:solidFill>
              </a:rPr>
              <a:t>Better cooperation across layers of the system</a:t>
            </a:r>
          </a:p>
          <a:p>
            <a:pPr lvl="1"/>
            <a:r>
              <a:rPr lang="en-US" dirty="0"/>
              <a:t>Careful co-design of components and layers: system/arch/device</a:t>
            </a:r>
          </a:p>
          <a:p>
            <a:pPr lvl="1"/>
            <a:r>
              <a:rPr lang="en-US" dirty="0"/>
              <a:t>Better, richer, more expressive and flexible interfaces</a:t>
            </a:r>
          </a:p>
          <a:p>
            <a:pPr lvl="1"/>
            <a:endParaRPr lang="en-US" dirty="0"/>
          </a:p>
          <a:p>
            <a:r>
              <a:rPr lang="en-US" dirty="0">
                <a:solidFill>
                  <a:srgbClr val="0000FF"/>
                </a:solidFill>
              </a:rPr>
              <a:t>Better-than-worst-case design</a:t>
            </a:r>
          </a:p>
          <a:p>
            <a:pPr lvl="1"/>
            <a:r>
              <a:rPr lang="en-US" dirty="0"/>
              <a:t>Do not optimize for the worst case</a:t>
            </a:r>
          </a:p>
          <a:p>
            <a:pPr lvl="1"/>
            <a:r>
              <a:rPr lang="en-US" dirty="0"/>
              <a:t>Worst case should not determine the common case</a:t>
            </a:r>
          </a:p>
          <a:p>
            <a:endParaRPr lang="en-US" dirty="0"/>
          </a:p>
          <a:p>
            <a:r>
              <a:rPr lang="en-US" dirty="0">
                <a:solidFill>
                  <a:srgbClr val="0000FF"/>
                </a:solidFill>
              </a:rPr>
              <a:t>Heterogeneity in design (specialization, asymmetry)</a:t>
            </a:r>
          </a:p>
          <a:p>
            <a:pPr lvl="1"/>
            <a:r>
              <a:rPr lang="en-US" dirty="0"/>
              <a:t>Enables a more efficient design (No one size fits all)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660328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Low Latency Data Access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32352130"/>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915400"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&amp;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&amp;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scaling</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611560" y="2372370"/>
            <a:ext cx="6336704"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916962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pPr algn="ctr"/>
            <a:r>
              <a:rPr lang="en-US" dirty="0"/>
              <a:t>Low-Latency &amp; Low-Energy</a:t>
            </a:r>
            <a:br>
              <a:rPr lang="en-US" dirty="0"/>
            </a:br>
            <a:r>
              <a:rPr lang="en-US" dirty="0"/>
              <a:t>Data Access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66747355"/>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3836182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Closer Look </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16943" y="1196752"/>
            <a:ext cx="8937289" cy="4176464"/>
          </a:xfrm>
          <a:prstGeom prst="rect">
            <a:avLst/>
          </a:prstGeom>
        </p:spPr>
      </p:pic>
      <p:sp>
        <p:nvSpPr>
          <p:cNvPr id="7" name="TextBox 6"/>
          <p:cNvSpPr txBox="1"/>
          <p:nvPr/>
        </p:nvSpPr>
        <p:spPr>
          <a:xfrm>
            <a:off x="180084" y="5733256"/>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Chang+, “</a:t>
            </a: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mn-ea"/>
                <a:cs typeface="+mn-cs"/>
              </a:rPr>
              <a:t>,” SIGMETRICS 2016.</a:t>
            </a:r>
          </a:p>
        </p:txBody>
      </p:sp>
    </p:spTree>
    <p:extLst>
      <p:ext uri="{BB962C8B-B14F-4D97-AF65-F5344CB8AC3E}">
        <p14:creationId xmlns:p14="http://schemas.microsoft.com/office/powerpoint/2010/main" val="2290246024"/>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2530992555"/>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Long memory </a:t>
            </a:r>
            <a:r>
              <a:rPr kumimoji="0" lang="en-US" sz="32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latency </a:t>
            </a:r>
            <a:r>
              <a:rPr kumimoji="0" lang="en-US" sz="3200" b="0" i="0"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a:ln>
                  <a:noFill/>
                </a:ln>
                <a:solidFill>
                  <a:prstClr val="white"/>
                </a:solidFill>
                <a:effectLst/>
                <a:uLnTx/>
                <a:uFillTx/>
                <a:latin typeface="Gill Sans MT"/>
                <a:ea typeface="+mn-ea"/>
                <a:cs typeface="+mn-cs"/>
              </a:rPr>
              <a:t> </a:t>
            </a:r>
            <a:r>
              <a:rPr kumimoji="0" lang="en-US" sz="32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performance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898769328"/>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2DB1-3F52-EB48-A62C-E6B010B09C0D}"/>
              </a:ext>
            </a:extLst>
          </p:cNvPr>
          <p:cNvSpPr>
            <a:spLocks noGrp="1"/>
          </p:cNvSpPr>
          <p:nvPr>
            <p:ph type="title"/>
          </p:nvPr>
        </p:nvSpPr>
        <p:spPr/>
        <p:txBody>
          <a:bodyPr/>
          <a:lstStyle/>
          <a:p>
            <a:r>
              <a:rPr lang="en-US" dirty="0"/>
              <a:t>New DRAM Types </a:t>
            </a:r>
            <a:r>
              <a:rPr lang="en-US" b="1" dirty="0"/>
              <a:t>Increase</a:t>
            </a:r>
            <a:r>
              <a:rPr lang="en-US" dirty="0"/>
              <a:t> Latency!</a:t>
            </a:r>
          </a:p>
        </p:txBody>
      </p:sp>
      <p:sp>
        <p:nvSpPr>
          <p:cNvPr id="3" name="Content Placeholder 2">
            <a:extLst>
              <a:ext uri="{FF2B5EF4-FFF2-40B4-BE49-F238E27FC236}">
                <a16:creationId xmlns:a16="http://schemas.microsoft.com/office/drawing/2014/main" id="{E39470A9-C736-CE4C-9B98-EE1EA1B7410B}"/>
              </a:ext>
            </a:extLst>
          </p:cNvPr>
          <p:cNvSpPr>
            <a:spLocks noGrp="1"/>
          </p:cNvSpPr>
          <p:nvPr>
            <p:ph idx="1"/>
          </p:nvPr>
        </p:nvSpPr>
        <p:spPr/>
        <p:txBody>
          <a:bodyPr/>
          <a:lstStyle/>
          <a:p>
            <a:r>
              <a:rPr lang="en-US" sz="2000" dirty="0"/>
              <a:t>Saugata Ghose, </a:t>
            </a:r>
            <a:r>
              <a:rPr lang="en-US" sz="2000" dirty="0" err="1"/>
              <a:t>Tianshi</a:t>
            </a:r>
            <a:r>
              <a:rPr lang="en-US" sz="2000" dirty="0"/>
              <a:t> Li, Nastaran Hajinazar, </a:t>
            </a:r>
            <a:r>
              <a:rPr lang="en-US" sz="2000" dirty="0" err="1"/>
              <a:t>Damla</a:t>
            </a:r>
            <a:r>
              <a:rPr lang="en-US" sz="2000" dirty="0"/>
              <a:t> </a:t>
            </a:r>
            <a:r>
              <a:rPr lang="en-US" sz="2000" dirty="0" err="1"/>
              <a:t>Senol</a:t>
            </a:r>
            <a:r>
              <a:rPr lang="en-US" sz="2000" dirty="0"/>
              <a:t> Cali, and Onur Mutlu,</a:t>
            </a:r>
            <a:br>
              <a:rPr lang="en-US" sz="2000" dirty="0"/>
            </a:br>
            <a:r>
              <a:rPr lang="en-US" sz="2000" b="1" dirty="0"/>
              <a:t>"Demystifying Workload–DRAM Interactions: An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Phoenix, AZ, USA, June 2019. </a:t>
            </a:r>
            <a:br>
              <a:rPr lang="en-US" sz="2000" dirty="0"/>
            </a:br>
            <a:r>
              <a:rPr lang="en-US" sz="2000" dirty="0"/>
              <a:t>[</a:t>
            </a:r>
            <a:r>
              <a:rPr lang="en-US" sz="2000" dirty="0">
                <a:hlinkClick r:id="rId3"/>
              </a:rPr>
              <a:t>Preliminary arXiv Version</a:t>
            </a:r>
            <a:r>
              <a:rPr lang="en-US" sz="2000" dirty="0"/>
              <a:t>]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a:t>
            </a:r>
          </a:p>
          <a:p>
            <a:endParaRPr lang="en-US" dirty="0"/>
          </a:p>
        </p:txBody>
      </p:sp>
      <p:sp>
        <p:nvSpPr>
          <p:cNvPr id="4" name="Slide Number Placeholder 3">
            <a:extLst>
              <a:ext uri="{FF2B5EF4-FFF2-40B4-BE49-F238E27FC236}">
                <a16:creationId xmlns:a16="http://schemas.microsoft.com/office/drawing/2014/main" id="{ED7E4806-8950-FB48-BDA8-48D6F32C344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C32C83A-FE40-C341-ACF2-9AE1206C24AB}"/>
              </a:ext>
            </a:extLst>
          </p:cNvPr>
          <p:cNvPicPr>
            <a:picLocks noChangeAspect="1"/>
          </p:cNvPicPr>
          <p:nvPr/>
        </p:nvPicPr>
        <p:blipFill>
          <a:blip r:embed="rId7"/>
          <a:stretch>
            <a:fillRect/>
          </a:stretch>
        </p:blipFill>
        <p:spPr>
          <a:xfrm>
            <a:off x="23129" y="4293096"/>
            <a:ext cx="9144000" cy="2136055"/>
          </a:xfrm>
          <a:prstGeom prst="rect">
            <a:avLst/>
          </a:prstGeom>
        </p:spPr>
      </p:pic>
    </p:spTree>
    <p:extLst>
      <p:ext uri="{BB962C8B-B14F-4D97-AF65-F5344CB8AC3E}">
        <p14:creationId xmlns:p14="http://schemas.microsoft.com/office/powerpoint/2010/main" val="895250908"/>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586454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22654477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42255707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Memory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173</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794108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409821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3820574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383524212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8051799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1425200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Real-System Performance</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a:t>
            </a:r>
            <a:r>
              <a:rPr kumimoji="0" lang="en-US" sz="3600" b="1" i="1" u="none" strike="noStrike" kern="1200" cap="none" spc="0" normalizeH="0" baseline="0" noProof="0" dirty="0" err="1">
                <a:ln>
                  <a:noFill/>
                </a:ln>
                <a:solidFill>
                  <a:srgbClr val="0000FF"/>
                </a:solidFill>
                <a:effectLst/>
                <a:uLnTx/>
                <a:uFillTx/>
                <a:latin typeface="Calibri Light"/>
                <a:ea typeface="+mn-ea"/>
                <a:cs typeface="+mn-cs"/>
              </a:rPr>
              <a:t>emory</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-intensive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78856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640138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37873558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 (or create other benefits)</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932491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6234" y="4365104"/>
            <a:ext cx="9144000" cy="818866"/>
          </a:xfrm>
          <a:prstGeom prst="rect">
            <a:avLst/>
          </a:prstGeom>
        </p:spPr>
      </p:pic>
      <p:pic>
        <p:nvPicPr>
          <p:cNvPr id="6" name="Picture 5"/>
          <p:cNvPicPr>
            <a:picLocks noChangeAspect="1"/>
          </p:cNvPicPr>
          <p:nvPr/>
        </p:nvPicPr>
        <p:blipFill>
          <a:blip r:embed="rId8"/>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35874398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8" name="Picture 7"/>
          <p:cNvPicPr>
            <a:picLocks noChangeAspect="1"/>
          </p:cNvPicPr>
          <p:nvPr/>
        </p:nvPicPr>
        <p:blipFill>
          <a:blip r:embed="rId4"/>
          <a:stretch>
            <a:fillRect/>
          </a:stretch>
        </p:blipFill>
        <p:spPr>
          <a:xfrm>
            <a:off x="0" y="3837964"/>
            <a:ext cx="9144000" cy="2543364"/>
          </a:xfrm>
          <a:prstGeom prst="rect">
            <a:avLst/>
          </a:prstGeom>
        </p:spPr>
      </p:pic>
    </p:spTree>
    <p:extLst>
      <p:ext uri="{BB962C8B-B14F-4D97-AF65-F5344CB8AC3E}">
        <p14:creationId xmlns:p14="http://schemas.microsoft.com/office/powerpoint/2010/main" val="16425001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Exploiting Spatial Variation</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000" dirty="0" err="1"/>
              <a:t>Jeremie</a:t>
            </a:r>
            <a:r>
              <a:rPr lang="en-US" sz="2000" dirty="0"/>
              <a:t> S. Kim, Minesh Patel, Hasan Hassan, and Onur Mutlu,</a:t>
            </a:r>
            <a:br>
              <a:rPr lang="en-US" sz="2000" dirty="0"/>
            </a:br>
            <a:r>
              <a:rPr lang="en-US" sz="2000" b="1" dirty="0">
                <a:hlinkClick r:id="rId2"/>
              </a:rPr>
              <a:t>"Solar-DRAM: Reducing DRAM Access Latency by Exploiting the Variation in Local Bitlines"</a:t>
            </a:r>
            <a:br>
              <a:rPr lang="en-US" sz="2000" dirty="0"/>
            </a:br>
            <a:r>
              <a:rPr lang="en-US" sz="2000" i="1" dirty="0"/>
              <a:t>Proceedings of the </a:t>
            </a:r>
            <a:r>
              <a:rPr lang="en-US" sz="2000" i="1" dirty="0">
                <a:hlinkClick r:id="rId3"/>
              </a:rPr>
              <a:t>36th IEEE International Conference on Computer Design</a:t>
            </a:r>
            <a:r>
              <a:rPr lang="en-US" sz="2000" i="1" dirty="0"/>
              <a:t> (</a:t>
            </a:r>
            <a:r>
              <a:rPr lang="en-US" sz="2000" b="1" i="1" dirty="0"/>
              <a:t>ICCD</a:t>
            </a:r>
            <a:r>
              <a:rPr lang="en-US" sz="2000" i="1" dirty="0"/>
              <a:t>)</a:t>
            </a:r>
            <a:r>
              <a:rPr lang="en-US" sz="2000" dirty="0"/>
              <a:t>, Orlando, FL, USA, October 2018. </a:t>
            </a:r>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4"/>
          <a:stretch>
            <a:fillRect/>
          </a:stretch>
        </p:blipFill>
        <p:spPr>
          <a:xfrm>
            <a:off x="0" y="3573016"/>
            <a:ext cx="9144000" cy="2022466"/>
          </a:xfrm>
          <a:prstGeom prst="rect">
            <a:avLst/>
          </a:prstGeom>
        </p:spPr>
      </p:pic>
    </p:spTree>
    <p:extLst>
      <p:ext uri="{BB962C8B-B14F-4D97-AF65-F5344CB8AC3E}">
        <p14:creationId xmlns:p14="http://schemas.microsoft.com/office/powerpoint/2010/main" val="1587183228"/>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a:t>
            </a:r>
            <a:r>
              <a:rPr lang="en-US" sz="2000" u="sng" dirty="0"/>
              <a:t>Onur Mutlu</a:t>
            </a:r>
            <a:r>
              <a:rPr lang="en-US" sz="2000" dirty="0"/>
              <a:t>,</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16103465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4"/>
          <a:stretch>
            <a:fillRect/>
          </a:stretch>
        </p:blipFill>
        <p:spPr>
          <a:xfrm>
            <a:off x="0" y="3480756"/>
            <a:ext cx="9144000" cy="2180492"/>
          </a:xfrm>
          <a:prstGeom prst="rect">
            <a:avLst/>
          </a:prstGeom>
        </p:spPr>
      </p:pic>
    </p:spTree>
    <p:extLst>
      <p:ext uri="{BB962C8B-B14F-4D97-AF65-F5344CB8AC3E}">
        <p14:creationId xmlns:p14="http://schemas.microsoft.com/office/powerpoint/2010/main" val="2216859375"/>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ChargeCache: Exploiting Access Patterns</a:t>
            </a:r>
          </a:p>
        </p:txBody>
      </p:sp>
      <p:sp>
        <p:nvSpPr>
          <p:cNvPr id="3" name="Content Placeholder 2"/>
          <p:cNvSpPr>
            <a:spLocks noGrp="1"/>
          </p:cNvSpPr>
          <p:nvPr>
            <p:ph idx="1"/>
          </p:nvPr>
        </p:nvSpPr>
        <p:spPr>
          <a:xfrm>
            <a:off x="228600" y="997527"/>
            <a:ext cx="8915400" cy="5193723"/>
          </a:xfrm>
        </p:spPr>
        <p:txBody>
          <a:bodyPr/>
          <a:lstStyle/>
          <a:p>
            <a:r>
              <a:rPr lang="en-US" sz="2100" dirty="0" err="1"/>
              <a:t>Hasan</a:t>
            </a:r>
            <a:r>
              <a:rPr lang="en-US" sz="2100" dirty="0"/>
              <a:t> Hassan, Gennady Pekhimenko, </a:t>
            </a:r>
            <a:r>
              <a:rPr lang="en-US" sz="2100" dirty="0" err="1"/>
              <a:t>Nandita</a:t>
            </a:r>
            <a:r>
              <a:rPr lang="en-US" sz="2100" dirty="0"/>
              <a:t> </a:t>
            </a:r>
            <a:r>
              <a:rPr lang="en-US" sz="2100" dirty="0" err="1"/>
              <a:t>Vijaykumar</a:t>
            </a:r>
            <a:r>
              <a:rPr lang="en-US" sz="2100" dirty="0"/>
              <a:t>, </a:t>
            </a:r>
            <a:r>
              <a:rPr lang="en-US" sz="2100" dirty="0" err="1"/>
              <a:t>Vivek</a:t>
            </a:r>
            <a:r>
              <a:rPr lang="en-US" sz="2100" dirty="0"/>
              <a:t> Seshadri, </a:t>
            </a:r>
            <a:r>
              <a:rPr lang="en-US" sz="2100" dirty="0" err="1"/>
              <a:t>Donghyuk</a:t>
            </a:r>
            <a:r>
              <a:rPr lang="en-US" sz="2100" dirty="0"/>
              <a:t> Lee, </a:t>
            </a:r>
            <a:r>
              <a:rPr lang="en-US" sz="2100" dirty="0" err="1"/>
              <a:t>Oguz</a:t>
            </a:r>
            <a:r>
              <a:rPr lang="en-US" sz="2100" dirty="0"/>
              <a:t> </a:t>
            </a:r>
            <a:r>
              <a:rPr lang="en-US" sz="2100" dirty="0" err="1"/>
              <a:t>Ergin</a:t>
            </a:r>
            <a:r>
              <a:rPr lang="en-US" sz="2100" dirty="0"/>
              <a:t>, and Onur Mutlu,</a:t>
            </a:r>
            <a:br>
              <a:rPr lang="en-US" sz="2100" dirty="0"/>
            </a:br>
            <a:r>
              <a:rPr lang="en-US" sz="2100" b="1" dirty="0">
                <a:hlinkClick r:id="rId2"/>
              </a:rPr>
              <a:t>"ChargeCache: Reducing DRAM Latency by Exploiting Row Access Locality"</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315391"/>
            <a:ext cx="9144000" cy="2497985"/>
          </a:xfrm>
          <a:prstGeom prst="rect">
            <a:avLst/>
          </a:prstGeom>
        </p:spPr>
      </p:pic>
    </p:spTree>
    <p:extLst>
      <p:ext uri="{BB962C8B-B14F-4D97-AF65-F5344CB8AC3E}">
        <p14:creationId xmlns:p14="http://schemas.microsoft.com/office/powerpoint/2010/main" val="29546008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Exploiting Subarray Level Parallelism</a:t>
            </a:r>
          </a:p>
        </p:txBody>
      </p:sp>
      <p:sp>
        <p:nvSpPr>
          <p:cNvPr id="3" name="Content Placeholder 2"/>
          <p:cNvSpPr>
            <a:spLocks noGrp="1"/>
          </p:cNvSpPr>
          <p:nvPr>
            <p:ph idx="1"/>
          </p:nvPr>
        </p:nvSpPr>
        <p:spPr>
          <a:xfrm>
            <a:off x="228600" y="1052736"/>
            <a:ext cx="8610600" cy="5195664"/>
          </a:xfrm>
        </p:spPr>
        <p:txBody>
          <a:bodyPr/>
          <a:lstStyle/>
          <a:p>
            <a:r>
              <a:rPr lang="en-US" dirty="0" err="1"/>
              <a:t>Yoongu</a:t>
            </a:r>
            <a:r>
              <a:rPr lang="en-US" dirty="0"/>
              <a:t> Kim, </a:t>
            </a:r>
            <a:r>
              <a:rPr lang="en-US" dirty="0" err="1"/>
              <a:t>Vivek</a:t>
            </a:r>
            <a:r>
              <a:rPr lang="en-US" dirty="0"/>
              <a:t> Seshadri, </a:t>
            </a:r>
            <a:r>
              <a:rPr lang="en-US" dirty="0" err="1"/>
              <a:t>Donghyuk</a:t>
            </a:r>
            <a:r>
              <a:rPr lang="en-US" dirty="0"/>
              <a:t> Lee, Jamie Liu, and Onur Mutlu,</a:t>
            </a:r>
            <a:br>
              <a:rPr lang="en-US" dirty="0"/>
            </a:br>
            <a:r>
              <a:rPr lang="en-US" b="1" dirty="0">
                <a:hlinkClick r:id="rId2"/>
              </a:rPr>
              <a:t>"A Case for Exploiting Subarray-Level Parallelism (SALP) in DRAM"</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(pptx)</a:t>
            </a:r>
            <a:r>
              <a:rPr lang="en-US" dirty="0"/>
              <a:t> </a:t>
            </a: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2DE812F-C00A-E642-A350-816C6A57C14E}"/>
              </a:ext>
            </a:extLst>
          </p:cNvPr>
          <p:cNvPicPr>
            <a:picLocks noChangeAspect="1"/>
          </p:cNvPicPr>
          <p:nvPr/>
        </p:nvPicPr>
        <p:blipFill>
          <a:blip r:embed="rId5"/>
          <a:stretch>
            <a:fillRect/>
          </a:stretch>
        </p:blipFill>
        <p:spPr>
          <a:xfrm>
            <a:off x="0" y="4653136"/>
            <a:ext cx="9144000" cy="1427408"/>
          </a:xfrm>
          <a:prstGeom prst="rect">
            <a:avLst/>
          </a:prstGeom>
        </p:spPr>
      </p:pic>
    </p:spTree>
    <p:extLst>
      <p:ext uri="{BB962C8B-B14F-4D97-AF65-F5344CB8AC3E}">
        <p14:creationId xmlns:p14="http://schemas.microsoft.com/office/powerpoint/2010/main" val="8577681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Tiered-Latency 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37349441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Low-cost Inter-linked Subarrays</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2949370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CROW Substrate for DRAM</a:t>
            </a:r>
          </a:p>
        </p:txBody>
      </p:sp>
      <p:sp>
        <p:nvSpPr>
          <p:cNvPr id="3" name="Content Placeholder 2"/>
          <p:cNvSpPr>
            <a:spLocks noGrp="1"/>
          </p:cNvSpPr>
          <p:nvPr>
            <p:ph idx="1"/>
          </p:nvPr>
        </p:nvSpPr>
        <p:spPr/>
        <p:txBody>
          <a:bodyPr/>
          <a:lstStyle/>
          <a:p>
            <a:r>
              <a:rPr lang="en-US" sz="2200" dirty="0"/>
              <a:t>Hasan Hassan, Minesh Patel, </a:t>
            </a:r>
            <a:r>
              <a:rPr lang="en-US" sz="2200" dirty="0" err="1"/>
              <a:t>Jeremie</a:t>
            </a:r>
            <a:r>
              <a:rPr lang="en-US" sz="2200" dirty="0"/>
              <a:t> S. Kim, A. </a:t>
            </a:r>
            <a:r>
              <a:rPr lang="en-US" sz="2200" dirty="0" err="1"/>
              <a:t>Giray</a:t>
            </a:r>
            <a:r>
              <a:rPr lang="en-US" sz="2200" dirty="0"/>
              <a:t> </a:t>
            </a:r>
            <a:r>
              <a:rPr lang="en-US" sz="2200" dirty="0" err="1"/>
              <a:t>Yaglikci</a:t>
            </a:r>
            <a:r>
              <a:rPr lang="en-US" sz="2200" dirty="0"/>
              <a:t>, Nandita Vijaykumar, Nika </a:t>
            </a:r>
            <a:r>
              <a:rPr lang="en-US" sz="2200" dirty="0" err="1"/>
              <a:t>Mansourighiasi</a:t>
            </a:r>
            <a:r>
              <a:rPr lang="en-US" sz="2200" dirty="0"/>
              <a:t>, Saugata Ghose, and Onur Mutlu,</a:t>
            </a:r>
            <a:br>
              <a:rPr lang="en-US" sz="2200" dirty="0"/>
            </a:br>
            <a:r>
              <a:rPr lang="en-US" sz="2200" b="1" dirty="0">
                <a:hlinkClick r:id="rId2"/>
              </a:rPr>
              <a:t>"CROW: A Low-Cost Substrate for Improving DRAM Performance, Energy Efficiency, and Reliability"</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4"/>
          <a:stretch>
            <a:fillRect/>
          </a:stretch>
        </p:blipFill>
        <p:spPr>
          <a:xfrm>
            <a:off x="-38100" y="4121282"/>
            <a:ext cx="9144000" cy="2217049"/>
          </a:xfrm>
          <a:prstGeom prst="rect">
            <a:avLst/>
          </a:prstGeom>
        </p:spPr>
      </p:pic>
    </p:spTree>
    <p:extLst>
      <p:ext uri="{BB962C8B-B14F-4D97-AF65-F5344CB8AC3E}">
        <p14:creationId xmlns:p14="http://schemas.microsoft.com/office/powerpoint/2010/main" val="4078853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Reducing Refresh Latency</a:t>
            </a:r>
          </a:p>
        </p:txBody>
      </p:sp>
      <p:sp>
        <p:nvSpPr>
          <p:cNvPr id="3" name="Content Placeholder 2"/>
          <p:cNvSpPr>
            <a:spLocks noGrp="1"/>
          </p:cNvSpPr>
          <p:nvPr>
            <p:ph idx="1"/>
          </p:nvPr>
        </p:nvSpPr>
        <p:spPr>
          <a:xfrm>
            <a:off x="228600" y="980728"/>
            <a:ext cx="8915400" cy="5193723"/>
          </a:xfrm>
        </p:spPr>
        <p:txBody>
          <a:bodyPr/>
          <a:lstStyle/>
          <a:p>
            <a:r>
              <a:rPr lang="en-US" dirty="0"/>
              <a:t>Anup Das, Hasan Hassan, and Onur Mutlu,</a:t>
            </a:r>
            <a:br>
              <a:rPr lang="en-US" dirty="0"/>
            </a:br>
            <a:r>
              <a:rPr lang="en-US" b="1" dirty="0">
                <a:hlinkClick r:id="rId2"/>
              </a:rPr>
              <a:t>"VRL-DRAM: Improving DRAM Performance via Variable Refresh Latency"</a:t>
            </a:r>
            <a:br>
              <a:rPr lang="en-US" dirty="0"/>
            </a:br>
            <a:r>
              <a:rPr lang="en-US" i="1" dirty="0"/>
              <a:t>Proceedings of the </a:t>
            </a:r>
            <a:r>
              <a:rPr lang="en-US" i="1" dirty="0">
                <a:hlinkClick r:id="rId3"/>
              </a:rPr>
              <a:t>55th Design Automation Conference</a:t>
            </a:r>
            <a:r>
              <a:rPr lang="en-US" i="1" dirty="0"/>
              <a:t> (</a:t>
            </a:r>
            <a:r>
              <a:rPr lang="en-US" b="1" i="1" dirty="0"/>
              <a:t>DAC</a:t>
            </a:r>
            <a:r>
              <a:rPr lang="en-US" i="1" dirty="0"/>
              <a:t>)</a:t>
            </a:r>
            <a:r>
              <a:rPr lang="en-US" dirty="0"/>
              <a:t>, San Francisco, CA, USA, June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F6FB4DB5-F4F4-BB45-BE1E-975C9983FAD6}"/>
              </a:ext>
            </a:extLst>
          </p:cNvPr>
          <p:cNvPicPr>
            <a:picLocks noChangeAspect="1"/>
          </p:cNvPicPr>
          <p:nvPr/>
        </p:nvPicPr>
        <p:blipFill>
          <a:blip r:embed="rId4"/>
          <a:stretch>
            <a:fillRect/>
          </a:stretch>
        </p:blipFill>
        <p:spPr>
          <a:xfrm>
            <a:off x="0" y="3717129"/>
            <a:ext cx="9144000" cy="2376167"/>
          </a:xfrm>
          <a:prstGeom prst="rect">
            <a:avLst/>
          </a:prstGeom>
        </p:spPr>
      </p:pic>
    </p:spTree>
    <p:extLst>
      <p:ext uri="{BB962C8B-B14F-4D97-AF65-F5344CB8AC3E}">
        <p14:creationId xmlns:p14="http://schemas.microsoft.com/office/powerpoint/2010/main" val="749076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Parallelizing Refreshes and Accesses</a:t>
            </a:r>
          </a:p>
        </p:txBody>
      </p:sp>
      <p:sp>
        <p:nvSpPr>
          <p:cNvPr id="3" name="Content Placeholder 2"/>
          <p:cNvSpPr>
            <a:spLocks noGrp="1"/>
          </p:cNvSpPr>
          <p:nvPr>
            <p:ph idx="1"/>
          </p:nvPr>
        </p:nvSpPr>
        <p:spPr>
          <a:xfrm>
            <a:off x="228600" y="980728"/>
            <a:ext cx="8610600" cy="4876800"/>
          </a:xfrm>
        </p:spPr>
        <p:txBody>
          <a:bodyPr/>
          <a:lstStyle/>
          <a:p>
            <a:r>
              <a:rPr lang="en-US" sz="2000" dirty="0"/>
              <a:t>Kevin Chang, Donghyuk Lee, </a:t>
            </a:r>
            <a:r>
              <a:rPr lang="en-US" sz="2000" dirty="0" err="1"/>
              <a:t>Zeshan</a:t>
            </a:r>
            <a:r>
              <a:rPr lang="en-US" sz="2000" dirty="0"/>
              <a:t> </a:t>
            </a:r>
            <a:r>
              <a:rPr lang="en-US" sz="2000" dirty="0" err="1"/>
              <a:t>Chishti</a:t>
            </a:r>
            <a:r>
              <a:rPr lang="en-US" sz="2000" dirty="0"/>
              <a:t>, </a:t>
            </a:r>
            <a:r>
              <a:rPr lang="en-US" sz="2000" dirty="0" err="1"/>
              <a:t>Alaa</a:t>
            </a:r>
            <a:r>
              <a:rPr lang="en-US" sz="2000" dirty="0"/>
              <a:t> </a:t>
            </a:r>
            <a:r>
              <a:rPr lang="en-US" sz="2000" dirty="0" err="1"/>
              <a:t>Alameldeen</a:t>
            </a:r>
            <a:r>
              <a:rPr lang="en-US" sz="2000" dirty="0"/>
              <a:t>, Chris Wilkerson, Yoongu Kim, and Onur Mutlu,</a:t>
            </a:r>
            <a:br>
              <a:rPr lang="en-US" sz="2000" dirty="0"/>
            </a:br>
            <a:r>
              <a:rPr lang="en-US" sz="2000" b="1" dirty="0">
                <a:hlinkClick r:id="rId2"/>
              </a:rPr>
              <a:t>"Improving DRAM Performance by Parallelizing Refreshes with Accesses"</a:t>
            </a:r>
            <a:r>
              <a:rPr lang="en-US" sz="2000" dirty="0"/>
              <a:t> </a:t>
            </a:r>
            <a:br>
              <a:rPr lang="en-US" sz="2000" dirty="0"/>
            </a:br>
            <a:r>
              <a:rPr lang="en-US" sz="2000" i="1" dirty="0"/>
              <a:t>Proceedings of the </a:t>
            </a:r>
            <a:r>
              <a:rPr lang="en-US" sz="2000" i="1" dirty="0">
                <a:hlinkClick r:id="rId3"/>
              </a:rPr>
              <a:t>20th International Symposium on High-Performance Computer Architecture</a:t>
            </a:r>
            <a:r>
              <a:rPr lang="en-US" sz="2000" i="1" dirty="0"/>
              <a:t> (</a:t>
            </a:r>
            <a:r>
              <a:rPr lang="en-US" sz="2000" b="1" i="1" dirty="0"/>
              <a:t>HPCA</a:t>
            </a:r>
            <a:r>
              <a:rPr lang="en-US" sz="2000" i="1" dirty="0"/>
              <a:t>)</a:t>
            </a:r>
            <a:r>
              <a:rPr lang="en-US" sz="2000" dirty="0"/>
              <a:t>, Orlando, FL, February 2014. [</a:t>
            </a:r>
            <a:r>
              <a:rPr lang="en-US" sz="2000" dirty="0">
                <a:hlinkClick r:id="rId4"/>
              </a:rPr>
              <a:t>Summary</a:t>
            </a:r>
            <a:r>
              <a:rPr lang="en-US" sz="2000" dirty="0"/>
              <a:t>] [</a:t>
            </a:r>
            <a:r>
              <a:rPr lang="en-US" sz="2000" dirty="0">
                <a:hlinkClick r:id="rId5"/>
              </a:rPr>
              <a:t>Slides (pptx)</a:t>
            </a:r>
            <a:r>
              <a:rPr lang="en-US" sz="2000" dirty="0"/>
              <a:t> </a:t>
            </a:r>
            <a:r>
              <a:rPr lang="en-US" sz="2000" dirty="0">
                <a:hlinkClick r:id="rId6"/>
              </a:rPr>
              <a:t>(pdf)</a:t>
            </a:r>
            <a:r>
              <a:rPr lang="en-US" sz="20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08520" y="3804590"/>
            <a:ext cx="9144000" cy="2576738"/>
          </a:xfrm>
          <a:prstGeom prst="rect">
            <a:avLst/>
          </a:prstGeom>
        </p:spPr>
      </p:pic>
    </p:spTree>
    <p:extLst>
      <p:ext uri="{BB962C8B-B14F-4D97-AF65-F5344CB8AC3E}">
        <p14:creationId xmlns:p14="http://schemas.microsoft.com/office/powerpoint/2010/main" val="22496891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Eliminating Refreshes</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6106664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Onur Mutlu,</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a:stretch>
            <a:fillRect/>
          </a:stretch>
        </p:blipFill>
        <p:spPr>
          <a:xfrm>
            <a:off x="0" y="4372785"/>
            <a:ext cx="9144000" cy="1864527"/>
          </a:xfrm>
          <a:prstGeom prst="rect">
            <a:avLst/>
          </a:prstGeom>
        </p:spPr>
      </p:pic>
    </p:spTree>
    <p:extLst>
      <p:ext uri="{BB962C8B-B14F-4D97-AF65-F5344CB8AC3E}">
        <p14:creationId xmlns:p14="http://schemas.microsoft.com/office/powerpoint/2010/main" val="27246519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2000" dirty="0"/>
              <a:t>Saugata Ghose, A. </a:t>
            </a:r>
            <a:r>
              <a:rPr lang="en-US" sz="2000" dirty="0" err="1"/>
              <a:t>Giray</a:t>
            </a:r>
            <a:r>
              <a:rPr lang="en-US" sz="2000" dirty="0"/>
              <a:t> </a:t>
            </a:r>
            <a:r>
              <a:rPr lang="en-US" sz="2000" dirty="0" err="1"/>
              <a:t>Yaglikci</a:t>
            </a:r>
            <a:r>
              <a:rPr lang="en-US" sz="2000" dirty="0"/>
              <a:t>, Raghav Gupta, </a:t>
            </a:r>
            <a:r>
              <a:rPr lang="en-US" sz="2000" dirty="0" err="1"/>
              <a:t>Donghyuk</a:t>
            </a:r>
            <a:r>
              <a:rPr lang="en-US" sz="2000" dirty="0"/>
              <a:t> Lee, Kais </a:t>
            </a:r>
            <a:r>
              <a:rPr lang="en-US" sz="2000" dirty="0" err="1"/>
              <a:t>Kudrolli</a:t>
            </a:r>
            <a:r>
              <a:rPr lang="en-US" sz="2000" dirty="0"/>
              <a:t>, William X. Liu, Hasan Hassan, Kevin K. Chang, </a:t>
            </a:r>
            <a:r>
              <a:rPr lang="en-US" sz="2000" dirty="0" err="1"/>
              <a:t>Niladrish</a:t>
            </a:r>
            <a:r>
              <a:rPr lang="en-US" sz="2000" dirty="0"/>
              <a:t> Chatterjee, Aditya Agrawal, Mike O'Connor, and Onur Mutlu,</a:t>
            </a:r>
            <a:br>
              <a:rPr lang="en-US" sz="2000" dirty="0"/>
            </a:br>
            <a:r>
              <a:rPr lang="en-US" sz="2000" b="1" dirty="0"/>
              <a:t>"What Your DRAM Power Models Are Not Telling You: Lessons from a Detailed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4"/>
          <a:stretch>
            <a:fillRect/>
          </a:stretch>
        </p:blipFill>
        <p:spPr>
          <a:xfrm>
            <a:off x="0" y="4005064"/>
            <a:ext cx="9144000" cy="2425744"/>
          </a:xfrm>
          <a:prstGeom prst="rect">
            <a:avLst/>
          </a:prstGeom>
        </p:spPr>
      </p:pic>
    </p:spTree>
    <p:extLst>
      <p:ext uri="{BB962C8B-B14F-4D97-AF65-F5344CB8AC3E}">
        <p14:creationId xmlns:p14="http://schemas.microsoft.com/office/powerpoint/2010/main" val="1627998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We Can Reduce</a:t>
            </a:r>
          </a:p>
          <a:p>
            <a:pPr marL="0" indent="0" algn="ctr">
              <a:buNone/>
            </a:pPr>
            <a:r>
              <a:rPr lang="en-US" sz="6400" dirty="0">
                <a:solidFill>
                  <a:srgbClr val="FF0000"/>
                </a:solidFill>
              </a:rPr>
              <a:t>Memory Latency</a:t>
            </a:r>
          </a:p>
          <a:p>
            <a:pPr marL="0" indent="0" algn="ctr">
              <a:buNone/>
            </a:pPr>
            <a:r>
              <a:rPr lang="en-US" sz="6400" dirty="0">
                <a:solidFill>
                  <a:srgbClr val="0432FF"/>
                </a:solidFill>
              </a:rPr>
              <a:t>with Change of Mindset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79304534"/>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solidFill>
                  <a:srgbClr val="0432FF"/>
                </a:solidFill>
              </a:rPr>
              <a:t>to Reduce Latency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91509392"/>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828800"/>
            <a:ext cx="7924800" cy="1752600"/>
          </a:xfrm>
        </p:spPr>
        <p:txBody>
          <a:bodyPr/>
          <a:lstStyle/>
          <a:p>
            <a:pPr algn="ctr"/>
            <a:r>
              <a:rPr lang="en-US" dirty="0"/>
              <a:t>DRAM Technology Scaling</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76296170"/>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080752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8427216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238408661"/>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2953551839"/>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21151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71231629"/>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20295938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828800"/>
            <a:ext cx="7924800" cy="1752600"/>
          </a:xfrm>
        </p:spPr>
        <p:txBody>
          <a:bodyPr/>
          <a:lstStyle/>
          <a:p>
            <a:pPr algn="ctr"/>
            <a:r>
              <a:rPr lang="en-US" dirty="0"/>
              <a:t>Review Process &amp; Mindset</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99712938"/>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Sounds Good, No?</a:t>
            </a:r>
          </a:p>
        </p:txBody>
      </p:sp>
      <p:sp>
        <p:nvSpPr>
          <p:cNvPr id="4" name="Slide Number Placeholder 3">
            <a:extLst>
              <a:ext uri="{FF2B5EF4-FFF2-40B4-BE49-F238E27FC236}">
                <a16:creationId xmlns:a16="http://schemas.microsoft.com/office/drawing/2014/main" id="{F6070357-440C-BD4C-B0A8-13DC815531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E99DE65-89F3-4740-9D5C-84FCC95E10D8}"/>
              </a:ext>
            </a:extLst>
          </p:cNvPr>
          <p:cNvPicPr>
            <a:picLocks noChangeAspect="1"/>
          </p:cNvPicPr>
          <p:nvPr/>
        </p:nvPicPr>
        <p:blipFill>
          <a:blip r:embed="rId2"/>
          <a:stretch>
            <a:fillRect/>
          </a:stretch>
        </p:blipFill>
        <p:spPr>
          <a:xfrm>
            <a:off x="0" y="1236847"/>
            <a:ext cx="9144000" cy="4864359"/>
          </a:xfrm>
          <a:prstGeom prst="rect">
            <a:avLst/>
          </a:prstGeom>
        </p:spPr>
      </p:pic>
      <p:sp>
        <p:nvSpPr>
          <p:cNvPr id="6" name="Rectangle 5">
            <a:extLst>
              <a:ext uri="{FF2B5EF4-FFF2-40B4-BE49-F238E27FC236}">
                <a16:creationId xmlns:a16="http://schemas.microsoft.com/office/drawing/2014/main" id="{DABB5A7D-CF5C-3841-A33B-2A2DB03ADA96}"/>
              </a:ext>
            </a:extLst>
          </p:cNvPr>
          <p:cNvSpPr/>
          <p:nvPr/>
        </p:nvSpPr>
        <p:spPr>
          <a:xfrm>
            <a:off x="107504" y="3429000"/>
            <a:ext cx="7776864" cy="122413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6" y="5164092"/>
            <a:ext cx="8747213" cy="93711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3747781" y="998029"/>
            <a:ext cx="509466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 from ISCA 2016</a:t>
            </a:r>
          </a:p>
        </p:txBody>
      </p:sp>
    </p:spTree>
    <p:extLst>
      <p:ext uri="{BB962C8B-B14F-4D97-AF65-F5344CB8AC3E}">
        <p14:creationId xmlns:p14="http://schemas.microsoft.com/office/powerpoint/2010/main" val="5166002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C88EEA-9754-C840-8E10-45C1F8FF5783}"/>
              </a:ext>
            </a:extLst>
          </p:cNvPr>
          <p:cNvPicPr>
            <a:picLocks noChangeAspect="1"/>
          </p:cNvPicPr>
          <p:nvPr/>
        </p:nvPicPr>
        <p:blipFill>
          <a:blip r:embed="rId2"/>
          <a:stretch>
            <a:fillRect/>
          </a:stretch>
        </p:blipFill>
        <p:spPr>
          <a:xfrm>
            <a:off x="95252" y="2247422"/>
            <a:ext cx="8953500" cy="3441700"/>
          </a:xfrm>
          <a:prstGeom prst="rect">
            <a:avLst/>
          </a:prstGeom>
        </p:spPr>
      </p:pic>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Another Review </a:t>
            </a:r>
          </a:p>
        </p:txBody>
      </p:sp>
      <p:sp>
        <p:nvSpPr>
          <p:cNvPr id="4" name="Slide Number Placeholder 3">
            <a:extLst>
              <a:ext uri="{FF2B5EF4-FFF2-40B4-BE49-F238E27FC236}">
                <a16:creationId xmlns:a16="http://schemas.microsoft.com/office/drawing/2014/main" id="{F6070357-440C-BD4C-B0A8-13DC815531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7" y="4521494"/>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2164312" y="1061336"/>
            <a:ext cx="686598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Another Review from ISCA 2016</a:t>
            </a:r>
          </a:p>
        </p:txBody>
      </p:sp>
    </p:spTree>
    <p:extLst>
      <p:ext uri="{BB962C8B-B14F-4D97-AF65-F5344CB8AC3E}">
        <p14:creationId xmlns:p14="http://schemas.microsoft.com/office/powerpoint/2010/main" val="37133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17C6A-3BE4-334E-B989-02C1A262619C}"/>
              </a:ext>
            </a:extLst>
          </p:cNvPr>
          <p:cNvSpPr>
            <a:spLocks noGrp="1"/>
          </p:cNvSpPr>
          <p:nvPr>
            <p:ph type="title"/>
          </p:nvPr>
        </p:nvSpPr>
        <p:spPr/>
        <p:txBody>
          <a:bodyPr/>
          <a:lstStyle/>
          <a:p>
            <a:r>
              <a:rPr lang="en-US" dirty="0"/>
              <a:t>Yet Another Review</a:t>
            </a:r>
          </a:p>
        </p:txBody>
      </p:sp>
      <p:sp>
        <p:nvSpPr>
          <p:cNvPr id="4" name="Slide Number Placeholder 3">
            <a:extLst>
              <a:ext uri="{FF2B5EF4-FFF2-40B4-BE49-F238E27FC236}">
                <a16:creationId xmlns:a16="http://schemas.microsoft.com/office/drawing/2014/main" id="{27876EE3-DF60-8B48-85A3-D84BEB6B9E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DC24ABB3-1FE4-4B40-900C-069030A0811A}"/>
              </a:ext>
            </a:extLst>
          </p:cNvPr>
          <p:cNvPicPr>
            <a:picLocks noChangeAspect="1"/>
          </p:cNvPicPr>
          <p:nvPr/>
        </p:nvPicPr>
        <p:blipFill>
          <a:blip r:embed="rId2"/>
          <a:stretch>
            <a:fillRect/>
          </a:stretch>
        </p:blipFill>
        <p:spPr>
          <a:xfrm>
            <a:off x="0" y="2263033"/>
            <a:ext cx="9144000" cy="3193330"/>
          </a:xfrm>
          <a:prstGeom prst="rect">
            <a:avLst/>
          </a:prstGeom>
        </p:spPr>
      </p:pic>
      <p:sp>
        <p:nvSpPr>
          <p:cNvPr id="6" name="TextBox 5">
            <a:extLst>
              <a:ext uri="{FF2B5EF4-FFF2-40B4-BE49-F238E27FC236}">
                <a16:creationId xmlns:a16="http://schemas.microsoft.com/office/drawing/2014/main" id="{CBECF630-EAC4-0D42-82A4-C39F64C0CD71}"/>
              </a:ext>
            </a:extLst>
          </p:cNvPr>
          <p:cNvSpPr txBox="1"/>
          <p:nvPr/>
        </p:nvSpPr>
        <p:spPr>
          <a:xfrm>
            <a:off x="1459373" y="953661"/>
            <a:ext cx="767549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Yet Another Review from ISCA 2016</a:t>
            </a:r>
          </a:p>
        </p:txBody>
      </p:sp>
      <p:sp>
        <p:nvSpPr>
          <p:cNvPr id="7" name="Rectangle 6">
            <a:extLst>
              <a:ext uri="{FF2B5EF4-FFF2-40B4-BE49-F238E27FC236}">
                <a16:creationId xmlns:a16="http://schemas.microsoft.com/office/drawing/2014/main" id="{B3B02E46-1D53-824E-A9D6-1C8DA8313F67}"/>
              </a:ext>
            </a:extLst>
          </p:cNvPr>
          <p:cNvSpPr/>
          <p:nvPr/>
        </p:nvSpPr>
        <p:spPr>
          <a:xfrm>
            <a:off x="55517" y="3068960"/>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42229440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8E266-987E-0343-9F67-81C498594C52}"/>
              </a:ext>
            </a:extLst>
          </p:cNvPr>
          <p:cNvSpPr>
            <a:spLocks noGrp="1"/>
          </p:cNvSpPr>
          <p:nvPr>
            <p:ph type="title"/>
          </p:nvPr>
        </p:nvSpPr>
        <p:spPr/>
        <p:txBody>
          <a:bodyPr/>
          <a:lstStyle/>
          <a:p>
            <a:r>
              <a:rPr lang="en-US" dirty="0"/>
              <a:t>The Reviewer Accountability Problem</a:t>
            </a:r>
          </a:p>
        </p:txBody>
      </p:sp>
      <p:sp>
        <p:nvSpPr>
          <p:cNvPr id="4" name="Slide Number Placeholder 3">
            <a:extLst>
              <a:ext uri="{FF2B5EF4-FFF2-40B4-BE49-F238E27FC236}">
                <a16:creationId xmlns:a16="http://schemas.microsoft.com/office/drawing/2014/main" id="{C6E298D3-AA65-A240-A796-7FC4FB675D9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892B47-3E5E-1241-9593-44B651BDD2E9}"/>
              </a:ext>
            </a:extLst>
          </p:cNvPr>
          <p:cNvPicPr>
            <a:picLocks noChangeAspect="1"/>
          </p:cNvPicPr>
          <p:nvPr/>
        </p:nvPicPr>
        <p:blipFill>
          <a:blip r:embed="rId2"/>
          <a:stretch>
            <a:fillRect/>
          </a:stretch>
        </p:blipFill>
        <p:spPr>
          <a:xfrm>
            <a:off x="106961" y="2492896"/>
            <a:ext cx="8785519" cy="1573262"/>
          </a:xfrm>
          <a:prstGeom prst="rect">
            <a:avLst/>
          </a:prstGeom>
        </p:spPr>
      </p:pic>
    </p:spTree>
    <p:extLst>
      <p:ext uri="{BB962C8B-B14F-4D97-AF65-F5344CB8AC3E}">
        <p14:creationId xmlns:p14="http://schemas.microsoft.com/office/powerpoint/2010/main" val="1117157859"/>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F3D-A6D9-4445-87A7-A612C9E4D429}"/>
              </a:ext>
            </a:extLst>
          </p:cNvPr>
          <p:cNvSpPr>
            <a:spLocks noGrp="1"/>
          </p:cNvSpPr>
          <p:nvPr>
            <p:ph type="title"/>
          </p:nvPr>
        </p:nvSpPr>
        <p:spPr/>
        <p:txBody>
          <a:bodyPr/>
          <a:lstStyle/>
          <a:p>
            <a:r>
              <a:rPr lang="en-US" dirty="0"/>
              <a:t>We Have a Mindset Issue…</a:t>
            </a:r>
          </a:p>
        </p:txBody>
      </p:sp>
      <p:sp>
        <p:nvSpPr>
          <p:cNvPr id="3" name="Content Placeholder 2">
            <a:extLst>
              <a:ext uri="{FF2B5EF4-FFF2-40B4-BE49-F238E27FC236}">
                <a16:creationId xmlns:a16="http://schemas.microsoft.com/office/drawing/2014/main" id="{ACB86461-18B8-1740-8D54-1808C5637F66}"/>
              </a:ext>
            </a:extLst>
          </p:cNvPr>
          <p:cNvSpPr>
            <a:spLocks noGrp="1"/>
          </p:cNvSpPr>
          <p:nvPr>
            <p:ph idx="1"/>
          </p:nvPr>
        </p:nvSpPr>
        <p:spPr/>
        <p:txBody>
          <a:bodyPr/>
          <a:lstStyle/>
          <a:p>
            <a:r>
              <a:rPr lang="en-US" dirty="0"/>
              <a:t>There are </a:t>
            </a:r>
            <a:r>
              <a:rPr lang="en-US" dirty="0">
                <a:solidFill>
                  <a:srgbClr val="0000FF"/>
                </a:solidFill>
              </a:rPr>
              <a:t>many other similar examples from reviews</a:t>
            </a:r>
            <a:r>
              <a:rPr lang="en-US" dirty="0"/>
              <a:t>…</a:t>
            </a:r>
          </a:p>
          <a:p>
            <a:pPr lvl="1"/>
            <a:r>
              <a:rPr lang="en-US" dirty="0"/>
              <a:t>For many other papers…</a:t>
            </a:r>
          </a:p>
          <a:p>
            <a:endParaRPr lang="en-US" dirty="0"/>
          </a:p>
          <a:p>
            <a:r>
              <a:rPr lang="en-US" dirty="0"/>
              <a:t>And, we are not even talking about JEDEC yet…</a:t>
            </a:r>
          </a:p>
          <a:p>
            <a:pPr marL="0" indent="0">
              <a:buNone/>
            </a:pPr>
            <a:endParaRPr lang="en-US" dirty="0"/>
          </a:p>
          <a:p>
            <a:r>
              <a:rPr lang="en-US" dirty="0"/>
              <a:t>How do we fix the mindset problem?</a:t>
            </a:r>
          </a:p>
          <a:p>
            <a:pPr marL="0" indent="0">
              <a:buNone/>
            </a:pPr>
            <a:endParaRPr lang="en-US" dirty="0"/>
          </a:p>
          <a:p>
            <a:r>
              <a:rPr lang="en-US" dirty="0"/>
              <a:t>By doing more research, education, implementation in alternative processing paradigms</a:t>
            </a:r>
          </a:p>
        </p:txBody>
      </p:sp>
      <p:sp>
        <p:nvSpPr>
          <p:cNvPr id="4" name="Slide Number Placeholder 3">
            <a:extLst>
              <a:ext uri="{FF2B5EF4-FFF2-40B4-BE49-F238E27FC236}">
                <a16:creationId xmlns:a16="http://schemas.microsoft.com/office/drawing/2014/main" id="{DA3C8794-0D30-0B4B-AAD0-36D6E789207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D08C6B44-2A64-A84F-86E8-82C554DBAF6F}"/>
              </a:ext>
            </a:extLst>
          </p:cNvPr>
          <p:cNvSpPr txBox="1"/>
          <p:nvPr/>
        </p:nvSpPr>
        <p:spPr>
          <a:xfrm>
            <a:off x="177885" y="5614184"/>
            <a:ext cx="8957901"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Tahoma"/>
                <a:ea typeface="+mn-ea"/>
                <a:cs typeface="+mn-cs"/>
              </a:rPr>
              <a:t>We need to work on enabling the better future…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491883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400" dirty="0"/>
              <a:t>Suggestion to Community</a:t>
            </a:r>
          </a:p>
        </p:txBody>
      </p:sp>
      <p:sp>
        <p:nvSpPr>
          <p:cNvPr id="3" name="Content Placeholder 2"/>
          <p:cNvSpPr>
            <a:spLocks noGrp="1"/>
          </p:cNvSpPr>
          <p:nvPr>
            <p:ph idx="1"/>
          </p:nvPr>
        </p:nvSpPr>
        <p:spPr>
          <a:xfrm>
            <a:off x="-27282" y="2132856"/>
            <a:ext cx="9144000" cy="2088232"/>
          </a:xfrm>
        </p:spPr>
        <p:txBody>
          <a:bodyPr/>
          <a:lstStyle/>
          <a:p>
            <a:pPr marL="0" indent="0" algn="ctr">
              <a:buNone/>
            </a:pPr>
            <a:r>
              <a:rPr lang="en-US" sz="6400" dirty="0">
                <a:solidFill>
                  <a:srgbClr val="0000FF"/>
                </a:solidFill>
              </a:rPr>
              <a:t>We Need to Fix the </a:t>
            </a:r>
            <a:r>
              <a:rPr lang="en-US" sz="6400" dirty="0">
                <a:solidFill>
                  <a:srgbClr val="FF0000"/>
                </a:solidFill>
              </a:rPr>
              <a:t>Reviewer Accountability </a:t>
            </a:r>
            <a:r>
              <a:rPr lang="en-US" sz="6400" dirty="0">
                <a:solidFill>
                  <a:srgbClr val="0000FF"/>
                </a:solidFill>
              </a:rPr>
              <a:t>Problem</a:t>
            </a:r>
            <a:endParaRPr lang="en-US" sz="6400" dirty="0">
              <a:solidFill>
                <a:srgbClr val="FF0000"/>
              </a:solidFill>
            </a:endParaRPr>
          </a:p>
        </p:txBody>
      </p:sp>
    </p:spTree>
    <p:extLst>
      <p:ext uri="{BB962C8B-B14F-4D97-AF65-F5344CB8AC3E}">
        <p14:creationId xmlns:p14="http://schemas.microsoft.com/office/powerpoint/2010/main" val="3735674663"/>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Tree>
    <p:extLst>
      <p:ext uri="{BB962C8B-B14F-4D97-AF65-F5344CB8AC3E}">
        <p14:creationId xmlns:p14="http://schemas.microsoft.com/office/powerpoint/2010/main" val="224437163"/>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Our Community Needs</a:t>
            </a:r>
          </a:p>
          <a:p>
            <a:pPr marL="0" indent="0" algn="ctr">
              <a:buNone/>
            </a:pPr>
            <a:r>
              <a:rPr lang="en-US" sz="6400" dirty="0">
                <a:solidFill>
                  <a:srgbClr val="0432FF"/>
                </a:solidFill>
              </a:rPr>
              <a:t>Accountable Reviewers</a:t>
            </a:r>
          </a:p>
        </p:txBody>
      </p:sp>
    </p:spTree>
    <p:extLst>
      <p:ext uri="{BB962C8B-B14F-4D97-AF65-F5344CB8AC3E}">
        <p14:creationId xmlns:p14="http://schemas.microsoft.com/office/powerpoint/2010/main" val="3319247641"/>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1409048293"/>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0718783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8895718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theme/_rels/theme35.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1.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7.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8.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2.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210373</TotalTime>
  <Words>9596</Words>
  <Application>Microsoft Macintosh PowerPoint</Application>
  <PresentationFormat>On-screen Show (4:3)</PresentationFormat>
  <Paragraphs>1991</Paragraphs>
  <Slides>219</Slides>
  <Notes>26</Notes>
  <HiddenSlides>0</HiddenSlides>
  <MMClips>0</MMClips>
  <ScaleCrop>false</ScaleCrop>
  <HeadingPairs>
    <vt:vector size="8" baseType="variant">
      <vt:variant>
        <vt:lpstr>Fonts Used</vt:lpstr>
      </vt:variant>
      <vt:variant>
        <vt:i4>28</vt:i4>
      </vt:variant>
      <vt:variant>
        <vt:lpstr>Theme</vt:lpstr>
      </vt:variant>
      <vt:variant>
        <vt:i4>62</vt:i4>
      </vt:variant>
      <vt:variant>
        <vt:lpstr>Embedded OLE Servers</vt:lpstr>
      </vt:variant>
      <vt:variant>
        <vt:i4>1</vt:i4>
      </vt:variant>
      <vt:variant>
        <vt:lpstr>Slide Titles</vt:lpstr>
      </vt:variant>
      <vt:variant>
        <vt:i4>219</vt:i4>
      </vt:variant>
    </vt:vector>
  </HeadingPairs>
  <TitlesOfParts>
    <vt:vector size="310" baseType="lpstr">
      <vt:lpstr>ＭＳ Ｐゴシック</vt:lpstr>
      <vt:lpstr>ヒラギノ角ゴ ProN W3</vt:lpstr>
      <vt:lpstr>ヒラギノ角ゴ ProN W6</vt:lpstr>
      <vt:lpstr>Adobe Garamond Pro</vt:lpstr>
      <vt:lpstr>Apple Chancery</vt:lpstr>
      <vt:lpstr>Arial</vt:lpstr>
      <vt:lpstr>Calibri</vt:lpstr>
      <vt:lpstr>Calibri Light</vt:lpstr>
      <vt:lpstr>Cambria</vt:lpstr>
      <vt:lpstr>Cambria Math</vt:lpstr>
      <vt:lpstr>Chalkduster</vt:lpstr>
      <vt:lpstr>Corbel</vt:lpstr>
      <vt:lpstr>europa</vt:lpstr>
      <vt:lpstr>Futura Medium</vt:lpstr>
      <vt:lpstr>Garamond</vt:lpstr>
      <vt:lpstr>Gill Sans</vt:lpstr>
      <vt:lpstr>Gill Sans MT</vt:lpstr>
      <vt:lpstr>Lucida Grande</vt:lpstr>
      <vt:lpstr>Mangal</vt:lpstr>
      <vt:lpstr>Myriad Pro Bold Cond</vt:lpstr>
      <vt:lpstr>Myriad Pro Cond</vt:lpstr>
      <vt:lpstr>나눔고딕</vt:lpstr>
      <vt:lpstr>Symbol</vt:lpstr>
      <vt:lpstr>Tahoma</vt:lpstr>
      <vt:lpstr>Times New Roman</vt:lpstr>
      <vt:lpstr>Verdana</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7_sesha-theme</vt:lpstr>
      <vt:lpstr>153_Edge</vt:lpstr>
      <vt:lpstr>5_Edge</vt:lpstr>
      <vt:lpstr>7_Edge</vt:lpstr>
      <vt:lpstr>3_sesha-theme</vt:lpstr>
      <vt:lpstr>18_Edge</vt:lpstr>
      <vt:lpstr>4_sesha-theme</vt:lpstr>
      <vt:lpstr>19_Edge</vt:lpstr>
      <vt:lpstr>10_Edge</vt:lpstr>
      <vt:lpstr>60_Edge</vt:lpstr>
      <vt:lpstr>11_Edge</vt:lpstr>
      <vt:lpstr>12_Edge</vt:lpstr>
      <vt:lpstr>14_Edge</vt:lpstr>
      <vt:lpstr>171_Edge</vt:lpstr>
      <vt:lpstr>40_Edge</vt:lpstr>
      <vt:lpstr>16_Edge</vt:lpstr>
      <vt:lpstr>102_Edge</vt:lpstr>
      <vt:lpstr>5_Office Theme</vt:lpstr>
      <vt:lpstr>21_Office Theme</vt:lpstr>
      <vt:lpstr>22_Edge</vt:lpstr>
      <vt:lpstr>62_Edge</vt:lpstr>
      <vt:lpstr>Simple Light</vt:lpstr>
      <vt:lpstr>2_Edge</vt:lpstr>
      <vt:lpstr>Visio</vt:lpstr>
      <vt:lpstr>Intelligent Architectures for  Intelligent Machines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Data-Centric Architectures: Properties</vt:lpstr>
      <vt:lpstr>Processing Data           Where It Makes Sense</vt:lpstr>
      <vt:lpstr>Three Key Systems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Approach 1: Minimally Changing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NOT: Dual Contact Cell</vt:lpstr>
      <vt:lpstr>Ambit vs. DDR3: Performance and Energy</vt:lpstr>
      <vt:lpstr>Bulk Bitwise Operations in Workloads</vt:lpstr>
      <vt:lpstr>Performance: Bitmap Index on Ambit</vt:lpstr>
      <vt:lpstr>Performance: BitWeaving on Ambit</vt:lpstr>
      <vt:lpstr>More on Ambit</vt:lpstr>
      <vt:lpstr>In-DRAM Bulk Bitwise Execution</vt:lpstr>
      <vt:lpstr>RowClone &amp; Bitwise Ops in Real DRAM Chips</vt:lpstr>
      <vt:lpstr>Pinatubo: RowClone and Bitwise Ops in PCM</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Another Example: PIM on Mobile Devices</vt:lpstr>
      <vt:lpstr>Four Important Workloads</vt:lpstr>
      <vt:lpstr>Energy Cost of Data Movement</vt:lpstr>
      <vt:lpstr>Simple PIM on Mobile Workloads</vt:lpstr>
      <vt:lpstr>Normalized Energy </vt:lpstr>
      <vt:lpstr>Normalized Runtime</vt:lpstr>
      <vt:lpstr>More on PIM for Mobile Devices</vt:lpstr>
      <vt:lpstr>Truly Distributed GPU Processing with PIM?</vt:lpstr>
      <vt:lpstr>Accelerating GPU Execution with PIM (I)</vt:lpstr>
      <vt:lpstr>Accelerating GPU Execution with PIM (II)</vt:lpstr>
      <vt:lpstr>Eliminating the Adoption Barriers</vt:lpstr>
      <vt:lpstr>Barriers to Adoption of PIM</vt:lpstr>
      <vt:lpstr>We Need to Revisit the Entire Stack</vt:lpstr>
      <vt:lpstr>PIM Review and Open Problems</vt:lpstr>
      <vt:lpstr>PIM Review and Open Problems (II)</vt:lpstr>
      <vt:lpstr>Challenge and Opportunity for Future</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Corollaries: Architectures Today …</vt:lpstr>
      <vt:lpstr>Data-Aware Architectures</vt:lpstr>
      <vt:lpstr>One Problem: Limited Interfaces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Another Example: EDEN for DNNs</vt:lpstr>
      <vt:lpstr>PowerPoint Presentation</vt:lpstr>
      <vt:lpstr>EDEN: Data-Aware Efficient DNN Inference</vt:lpstr>
      <vt:lpstr>Challenge and Opportunity for Future</vt:lpstr>
      <vt:lpstr>Concluding Remarks</vt:lpstr>
      <vt:lpstr>Recap: Corollaries: Architectures Today …</vt:lpstr>
      <vt:lpstr>Concluding Remarks</vt:lpstr>
      <vt:lpstr>Architectures for Intelligent Machines</vt:lpstr>
      <vt:lpstr>PowerPoint Presentation</vt:lpstr>
      <vt:lpstr>We Need to Think Across the Entire Stack</vt:lpstr>
      <vt:lpstr>We Need to Exploit Good Principles</vt:lpstr>
      <vt:lpstr>PIM Review and Open Problems</vt:lpstr>
      <vt:lpstr>PIM Review and Open Problems (II)</vt:lpstr>
      <vt:lpstr>Acknowledgments</vt:lpstr>
      <vt:lpstr>Funding Acknowledgments</vt:lpstr>
      <vt:lpstr>Acknowledgments</vt:lpstr>
      <vt:lpstr>Intelligent Architectures for  Intelligent Machines</vt:lpstr>
      <vt:lpstr>Backup Slides</vt:lpstr>
      <vt:lpstr>Readings, Videos, Reference Materials</vt:lpstr>
      <vt:lpstr>Accelerated Memory Course (~6.5 hours)</vt:lpstr>
      <vt:lpstr>Longer Memory Course (~18 hours)</vt:lpstr>
      <vt:lpstr>Some Overview Talks</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Related Videos and Course Materials (I)</vt:lpstr>
      <vt:lpstr>Related Videos and Course Materials (II)</vt:lpstr>
      <vt:lpstr>Some Open Source Tools (I)</vt:lpstr>
      <vt:lpstr>Some Open Source Tools (II)</vt:lpstr>
      <vt:lpstr>More Open Source Tools (III)</vt:lpstr>
      <vt:lpstr>Referenced Papers</vt:lpstr>
      <vt:lpstr>Some Solution Principles (So Far)</vt:lpstr>
      <vt:lpstr>Low Latency Data Access</vt:lpstr>
      <vt:lpstr>Data-Centric Architectures: Properties</vt:lpstr>
      <vt:lpstr>Low-Latency &amp; Low-Energy Data Access</vt:lpstr>
      <vt:lpstr>Main Memory Latency Lags Behind</vt:lpstr>
      <vt:lpstr>A Closer Look …</vt:lpstr>
      <vt:lpstr>DRAM Latency Is Critical for Performance</vt:lpstr>
      <vt:lpstr>DRAM Latency Is Critical for Performance</vt:lpstr>
      <vt:lpstr>New DRAM Types Increase Latency!</vt:lpstr>
      <vt:lpstr>The Memory Latency Problem</vt:lpstr>
      <vt:lpstr>Retrospective: Conventional Latency Tolerance Techniques</vt:lpstr>
      <vt:lpstr>Two Major Sources of Latency Inefficiency</vt:lpstr>
      <vt:lpstr>Why is Memory Latency High?</vt:lpstr>
      <vt:lpstr>Adaptive-Latency DRAM</vt:lpstr>
      <vt:lpstr>Infrastructures to Understand Such Issues</vt:lpstr>
      <vt:lpstr>SoftMC: Open Source DRAM Infrastructure</vt:lpstr>
      <vt:lpstr>SoftMC</vt:lpstr>
      <vt:lpstr>PowerPoint Presentation</vt:lpstr>
      <vt:lpstr>PowerPoint Presentation</vt:lpstr>
      <vt:lpstr>Reducing Latency Also Reduces Energy</vt:lpstr>
      <vt:lpstr>More on Adaptive-Latency DRAM</vt:lpstr>
      <vt:lpstr>Tackling the Fixed Latency Mindset</vt:lpstr>
      <vt:lpstr>Analysis of Latency Variation in DRAM Chips</vt:lpstr>
      <vt:lpstr>Design-Induced Latency Variation in DRAM</vt:lpstr>
      <vt:lpstr>Solar-DRAM: Exploiting Spatial Variation</vt:lpstr>
      <vt:lpstr>DRAM Latency PUFs</vt:lpstr>
      <vt:lpstr>DRAM Latency True Random Number Generator</vt:lpstr>
      <vt:lpstr>ChargeCache: Exploiting Access Patterns</vt:lpstr>
      <vt:lpstr>Exploiting Subarray Level Parallelism</vt:lpstr>
      <vt:lpstr>Tiered-Latency DRAM</vt:lpstr>
      <vt:lpstr>LISA: Low-cost Inter-linked Subarrays</vt:lpstr>
      <vt:lpstr>The CROW Substrate for DRAM</vt:lpstr>
      <vt:lpstr>Reducing Refresh Latency</vt:lpstr>
      <vt:lpstr>Parallelizing Refreshes and Accesses</vt:lpstr>
      <vt:lpstr>Eliminating Refreshes</vt:lpstr>
      <vt:lpstr>Analysis of Latency-Voltage in DRAM Chips</vt:lpstr>
      <vt:lpstr>VAMPIRE DRAM Power Model</vt:lpstr>
      <vt:lpstr>Takeaway I</vt:lpstr>
      <vt:lpstr>Takeaway II</vt:lpstr>
      <vt:lpstr>DRAM Technology Scaling</vt:lpstr>
      <vt:lpstr>Why In-Memory Computation Today?</vt:lpstr>
      <vt:lpstr>Why In-Memory Computation Today?</vt:lpstr>
      <vt:lpstr>Memory Scaling Issues Were Real</vt:lpstr>
      <vt:lpstr>Memory Scaling Issues Are Real</vt:lpstr>
      <vt:lpstr>The Story of RowHammer </vt:lpstr>
      <vt:lpstr>The Push from Circuits and Devices</vt:lpstr>
      <vt:lpstr>Why In-Memory Computation Today?</vt:lpstr>
      <vt:lpstr>Review Process &amp; Mindset</vt:lpstr>
      <vt:lpstr>Sounds Good, No?</vt:lpstr>
      <vt:lpstr>Another Review </vt:lpstr>
      <vt:lpstr>Yet Another Review</vt:lpstr>
      <vt:lpstr>The Reviewer Accountability Problem</vt:lpstr>
      <vt:lpstr>We Have a Mindset Issue…</vt:lpstr>
      <vt:lpstr>Suggestion to Community</vt:lpstr>
      <vt:lpstr>Takeaway</vt:lpstr>
      <vt:lpstr>Takeaway</vt:lpstr>
      <vt:lpstr>Aside: A Recommended Book</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2867</cp:revision>
  <cp:lastPrinted>2017-12-05T03:30:35Z</cp:lastPrinted>
  <dcterms:created xsi:type="dcterms:W3CDTF">2010-10-08T20:41:54Z</dcterms:created>
  <dcterms:modified xsi:type="dcterms:W3CDTF">2019-11-27T00:11:56Z</dcterms:modified>
</cp:coreProperties>
</file>