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39.xml" ContentType="application/vnd.openxmlformats-officedocument.theme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theme/theme40.xml" ContentType="application/vnd.openxmlformats-officedocument.theme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theme/theme41.xml" ContentType="application/vnd.openxmlformats-officedocument.theme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42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theme/theme43.xml" ContentType="application/vnd.openxmlformats-officedocument.theme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theme/theme44.xml" ContentType="application/vnd.openxmlformats-officedocument.theme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theme/theme45.xml" ContentType="application/vnd.openxmlformats-officedocument.theme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theme/theme46.xml" ContentType="application/vnd.openxmlformats-officedocument.theme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theme/theme47.xml" ContentType="application/vnd.openxmlformats-officedocument.theme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theme/theme48.xml" ContentType="application/vnd.openxmlformats-officedocument.theme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theme/theme49.xml" ContentType="application/vnd.openxmlformats-officedocument.theme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theme/theme50.xml" ContentType="application/vnd.openxmlformats-officedocument.theme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theme/theme51.xml" ContentType="application/vnd.openxmlformats-officedocument.theme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theme/theme52.xml" ContentType="application/vnd.openxmlformats-officedocument.theme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theme/theme53.xml" ContentType="application/vnd.openxmlformats-officedocument.theme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4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5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6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theme/theme57.xml" ContentType="application/vnd.openxmlformats-officedocument.theme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theme/theme58.xml" ContentType="application/vnd.openxmlformats-officedocument.theme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theme/theme59.xml" ContentType="application/vnd.openxmlformats-officedocument.theme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theme/theme60.xml" ContentType="application/vnd.openxmlformats-officedocument.theme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theme/theme61.xml" ContentType="application/vnd.openxmlformats-officedocument.theme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theme/theme62.xml" ContentType="application/vnd.openxmlformats-officedocument.theme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theme/theme63.xml" ContentType="application/vnd.openxmlformats-officedocument.theme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theme/theme64.xml" ContentType="application/vnd.openxmlformats-officedocument.theme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theme/theme65.xml" ContentType="application/vnd.openxmlformats-officedocument.theme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theme/theme66.xml" ContentType="application/vnd.openxmlformats-officedocument.theme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theme/theme67.xml" ContentType="application/vnd.openxmlformats-officedocument.theme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theme/theme68.xml" ContentType="application/vnd.openxmlformats-officedocument.theme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theme/theme69.xml" ContentType="application/vnd.openxmlformats-officedocument.theme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theme/theme70.xml" ContentType="application/vnd.openxmlformats-officedocument.theme+xml"/>
  <Override PartName="/ppt/theme/theme71.xml" ContentType="application/vnd.openxmlformats-officedocument.theme+xml"/>
  <Override PartName="/ppt/theme/theme7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3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871" r:id="rId28"/>
    <p:sldMasterId id="2147487120" r:id="rId29"/>
    <p:sldMasterId id="2147487144" r:id="rId30"/>
    <p:sldMasterId id="2147487194" r:id="rId31"/>
    <p:sldMasterId id="2147487206" r:id="rId32"/>
    <p:sldMasterId id="2147487258" r:id="rId33"/>
    <p:sldMasterId id="2147487574" r:id="rId34"/>
    <p:sldMasterId id="2147487623" r:id="rId35"/>
    <p:sldMasterId id="2147487743" r:id="rId36"/>
    <p:sldMasterId id="2147488085" r:id="rId37"/>
    <p:sldMasterId id="2147488097" r:id="rId38"/>
    <p:sldMasterId id="2147488249" r:id="rId39"/>
    <p:sldMasterId id="2147488265" r:id="rId40"/>
    <p:sldMasterId id="2147488289" r:id="rId41"/>
    <p:sldMasterId id="2147488302" r:id="rId42"/>
    <p:sldMasterId id="2147488317" r:id="rId43"/>
    <p:sldMasterId id="2147488329" r:id="rId44"/>
    <p:sldMasterId id="2147488341" r:id="rId45"/>
    <p:sldMasterId id="2147488449" r:id="rId46"/>
    <p:sldMasterId id="2147488474" r:id="rId47"/>
    <p:sldMasterId id="2147488486" r:id="rId48"/>
    <p:sldMasterId id="2147488511" r:id="rId49"/>
    <p:sldMasterId id="2147488523" r:id="rId50"/>
    <p:sldMasterId id="2147488536" r:id="rId51"/>
    <p:sldMasterId id="2147488548" r:id="rId52"/>
    <p:sldMasterId id="2147488560" r:id="rId53"/>
    <p:sldMasterId id="2147488572" r:id="rId54"/>
    <p:sldMasterId id="2147488577" r:id="rId55"/>
    <p:sldMasterId id="2147488589" r:id="rId56"/>
    <p:sldMasterId id="2147488601" r:id="rId57"/>
    <p:sldMasterId id="2147488614" r:id="rId58"/>
    <p:sldMasterId id="2147488627" r:id="rId59"/>
    <p:sldMasterId id="2147488639" r:id="rId60"/>
    <p:sldMasterId id="2147488651" r:id="rId61"/>
    <p:sldMasterId id="2147488663" r:id="rId62"/>
    <p:sldMasterId id="2147488676" r:id="rId63"/>
    <p:sldMasterId id="2147488689" r:id="rId64"/>
    <p:sldMasterId id="2147488702" r:id="rId65"/>
    <p:sldMasterId id="2147488708" r:id="rId66"/>
    <p:sldMasterId id="2147488721" r:id="rId67"/>
    <p:sldMasterId id="2147488733" r:id="rId68"/>
    <p:sldMasterId id="2147488736" r:id="rId69"/>
    <p:sldMasterId id="2147488739" r:id="rId70"/>
  </p:sldMasterIdLst>
  <p:notesMasterIdLst>
    <p:notesMasterId r:id="rId286"/>
  </p:notesMasterIdLst>
  <p:handoutMasterIdLst>
    <p:handoutMasterId r:id="rId287"/>
  </p:handoutMasterIdLst>
  <p:sldIdLst>
    <p:sldId id="4681" r:id="rId71"/>
    <p:sldId id="5906" r:id="rId72"/>
    <p:sldId id="6073" r:id="rId73"/>
    <p:sldId id="6074" r:id="rId74"/>
    <p:sldId id="6075" r:id="rId75"/>
    <p:sldId id="6076" r:id="rId76"/>
    <p:sldId id="6077" r:id="rId77"/>
    <p:sldId id="5176" r:id="rId78"/>
    <p:sldId id="6078" r:id="rId79"/>
    <p:sldId id="6079" r:id="rId80"/>
    <p:sldId id="5643" r:id="rId81"/>
    <p:sldId id="6080" r:id="rId82"/>
    <p:sldId id="6083" r:id="rId83"/>
    <p:sldId id="6091" r:id="rId84"/>
    <p:sldId id="6092" r:id="rId85"/>
    <p:sldId id="6284" r:id="rId86"/>
    <p:sldId id="6285" r:id="rId87"/>
    <p:sldId id="6574" r:id="rId88"/>
    <p:sldId id="6481" r:id="rId89"/>
    <p:sldId id="6575" r:id="rId90"/>
    <p:sldId id="359" r:id="rId91"/>
    <p:sldId id="6081" r:id="rId92"/>
    <p:sldId id="6329" r:id="rId93"/>
    <p:sldId id="6295" r:id="rId94"/>
    <p:sldId id="6576" r:id="rId95"/>
    <p:sldId id="6296" r:id="rId96"/>
    <p:sldId id="6086" r:id="rId97"/>
    <p:sldId id="5775" r:id="rId98"/>
    <p:sldId id="6087" r:id="rId99"/>
    <p:sldId id="6090" r:id="rId100"/>
    <p:sldId id="5981" r:id="rId101"/>
    <p:sldId id="6322" r:id="rId102"/>
    <p:sldId id="6298" r:id="rId103"/>
    <p:sldId id="6299" r:id="rId104"/>
    <p:sldId id="5218" r:id="rId105"/>
    <p:sldId id="5220" r:id="rId106"/>
    <p:sldId id="5221" r:id="rId107"/>
    <p:sldId id="5222" r:id="rId108"/>
    <p:sldId id="5223" r:id="rId109"/>
    <p:sldId id="4457" r:id="rId110"/>
    <p:sldId id="4436" r:id="rId111"/>
    <p:sldId id="4696" r:id="rId112"/>
    <p:sldId id="5742" r:id="rId113"/>
    <p:sldId id="6300" r:id="rId114"/>
    <p:sldId id="6301" r:id="rId115"/>
    <p:sldId id="6323" r:id="rId116"/>
    <p:sldId id="6302" r:id="rId117"/>
    <p:sldId id="6303" r:id="rId118"/>
    <p:sldId id="6304" r:id="rId119"/>
    <p:sldId id="5224" r:id="rId120"/>
    <p:sldId id="5225" r:id="rId121"/>
    <p:sldId id="5232" r:id="rId122"/>
    <p:sldId id="5227" r:id="rId123"/>
    <p:sldId id="5226" r:id="rId124"/>
    <p:sldId id="5509" r:id="rId125"/>
    <p:sldId id="5228" r:id="rId126"/>
    <p:sldId id="5229" r:id="rId127"/>
    <p:sldId id="5230" r:id="rId128"/>
    <p:sldId id="6305" r:id="rId129"/>
    <p:sldId id="6306" r:id="rId130"/>
    <p:sldId id="5233" r:id="rId131"/>
    <p:sldId id="6308" r:id="rId132"/>
    <p:sldId id="5239" r:id="rId133"/>
    <p:sldId id="6309" r:id="rId134"/>
    <p:sldId id="6310" r:id="rId135"/>
    <p:sldId id="6311" r:id="rId136"/>
    <p:sldId id="6312" r:id="rId137"/>
    <p:sldId id="6313" r:id="rId138"/>
    <p:sldId id="6314" r:id="rId139"/>
    <p:sldId id="6029" r:id="rId140"/>
    <p:sldId id="6369" r:id="rId141"/>
    <p:sldId id="6370" r:id="rId142"/>
    <p:sldId id="6030" r:id="rId143"/>
    <p:sldId id="6584" r:id="rId144"/>
    <p:sldId id="6585" r:id="rId145"/>
    <p:sldId id="3790" r:id="rId146"/>
    <p:sldId id="6537" r:id="rId147"/>
    <p:sldId id="6055" r:id="rId148"/>
    <p:sldId id="783" r:id="rId149"/>
    <p:sldId id="552" r:id="rId150"/>
    <p:sldId id="754" r:id="rId151"/>
    <p:sldId id="756" r:id="rId152"/>
    <p:sldId id="6053" r:id="rId153"/>
    <p:sldId id="6031" r:id="rId154"/>
    <p:sldId id="6315" r:id="rId155"/>
    <p:sldId id="6495" r:id="rId156"/>
    <p:sldId id="6577" r:id="rId157"/>
    <p:sldId id="6578" r:id="rId158"/>
    <p:sldId id="5968" r:id="rId159"/>
    <p:sldId id="6502" r:id="rId160"/>
    <p:sldId id="5877" r:id="rId161"/>
    <p:sldId id="6008" r:id="rId162"/>
    <p:sldId id="6011" r:id="rId163"/>
    <p:sldId id="6010" r:id="rId164"/>
    <p:sldId id="6573" r:id="rId165"/>
    <p:sldId id="6016" r:id="rId166"/>
    <p:sldId id="6496" r:id="rId167"/>
    <p:sldId id="6497" r:id="rId168"/>
    <p:sldId id="6579" r:id="rId169"/>
    <p:sldId id="6580" r:id="rId170"/>
    <p:sldId id="586" r:id="rId171"/>
    <p:sldId id="658" r:id="rId172"/>
    <p:sldId id="643" r:id="rId173"/>
    <p:sldId id="575" r:id="rId174"/>
    <p:sldId id="683" r:id="rId175"/>
    <p:sldId id="6361" r:id="rId176"/>
    <p:sldId id="6581" r:id="rId177"/>
    <p:sldId id="6582" r:id="rId178"/>
    <p:sldId id="6359" r:id="rId179"/>
    <p:sldId id="6319" r:id="rId180"/>
    <p:sldId id="6547" r:id="rId181"/>
    <p:sldId id="6028" r:id="rId182"/>
    <p:sldId id="5500" r:id="rId183"/>
    <p:sldId id="5365" r:id="rId184"/>
    <p:sldId id="6320" r:id="rId185"/>
    <p:sldId id="6321" r:id="rId186"/>
    <p:sldId id="5778" r:id="rId187"/>
    <p:sldId id="5779" r:id="rId188"/>
    <p:sldId id="6583" r:id="rId189"/>
    <p:sldId id="6328" r:id="rId190"/>
    <p:sldId id="6325" r:id="rId191"/>
    <p:sldId id="6330" r:id="rId192"/>
    <p:sldId id="6327" r:id="rId193"/>
    <p:sldId id="2577" r:id="rId194"/>
    <p:sldId id="2578" r:id="rId195"/>
    <p:sldId id="5835" r:id="rId196"/>
    <p:sldId id="5715" r:id="rId197"/>
    <p:sldId id="5966" r:id="rId198"/>
    <p:sldId id="6042" r:id="rId199"/>
    <p:sldId id="5965" r:id="rId200"/>
    <p:sldId id="5964" r:id="rId201"/>
    <p:sldId id="5967" r:id="rId202"/>
    <p:sldId id="5168" r:id="rId203"/>
    <p:sldId id="5284" r:id="rId204"/>
    <p:sldId id="6043" r:id="rId205"/>
    <p:sldId id="5197" r:id="rId206"/>
    <p:sldId id="5971" r:id="rId207"/>
    <p:sldId id="2593" r:id="rId208"/>
    <p:sldId id="5578" r:id="rId209"/>
    <p:sldId id="5579" r:id="rId210"/>
    <p:sldId id="2606" r:id="rId211"/>
    <p:sldId id="2652" r:id="rId212"/>
    <p:sldId id="2603" r:id="rId213"/>
    <p:sldId id="5973" r:id="rId214"/>
    <p:sldId id="5607" r:id="rId215"/>
    <p:sldId id="6089" r:id="rId216"/>
    <p:sldId id="5972" r:id="rId217"/>
    <p:sldId id="6093" r:id="rId218"/>
    <p:sldId id="6037" r:id="rId219"/>
    <p:sldId id="6039" r:id="rId220"/>
    <p:sldId id="6034" r:id="rId221"/>
    <p:sldId id="5840" r:id="rId222"/>
    <p:sldId id="5898" r:id="rId223"/>
    <p:sldId id="5962" r:id="rId224"/>
    <p:sldId id="5974" r:id="rId225"/>
    <p:sldId id="5216" r:id="rId226"/>
    <p:sldId id="5215" r:id="rId227"/>
    <p:sldId id="5200" r:id="rId228"/>
    <p:sldId id="3730" r:id="rId229"/>
    <p:sldId id="2694" r:id="rId230"/>
    <p:sldId id="4689" r:id="rId231"/>
    <p:sldId id="5238" r:id="rId232"/>
    <p:sldId id="5254" r:id="rId233"/>
    <p:sldId id="3792" r:id="rId234"/>
    <p:sldId id="6063" r:id="rId235"/>
    <p:sldId id="6064" r:id="rId236"/>
    <p:sldId id="5540" r:id="rId237"/>
    <p:sldId id="5978" r:id="rId238"/>
    <p:sldId id="5259" r:id="rId239"/>
    <p:sldId id="5852" r:id="rId240"/>
    <p:sldId id="5543" r:id="rId241"/>
    <p:sldId id="6046" r:id="rId242"/>
    <p:sldId id="5627" r:id="rId243"/>
    <p:sldId id="6068" r:id="rId244"/>
    <p:sldId id="3773" r:id="rId245"/>
    <p:sldId id="4901" r:id="rId246"/>
    <p:sldId id="4278" r:id="rId247"/>
    <p:sldId id="6050" r:id="rId248"/>
    <p:sldId id="6051" r:id="rId249"/>
    <p:sldId id="5351" r:id="rId250"/>
    <p:sldId id="6227" r:id="rId251"/>
    <p:sldId id="5157" r:id="rId252"/>
    <p:sldId id="5870" r:id="rId253"/>
    <p:sldId id="5869" r:id="rId254"/>
    <p:sldId id="6225" r:id="rId255"/>
    <p:sldId id="6065" r:id="rId256"/>
    <p:sldId id="6062" r:id="rId257"/>
    <p:sldId id="5982" r:id="rId258"/>
    <p:sldId id="5983" r:id="rId259"/>
    <p:sldId id="5843" r:id="rId260"/>
    <p:sldId id="5984" r:id="rId261"/>
    <p:sldId id="6226" r:id="rId262"/>
    <p:sldId id="5976" r:id="rId263"/>
    <p:sldId id="5879" r:id="rId264"/>
    <p:sldId id="5993" r:id="rId265"/>
    <p:sldId id="5992" r:id="rId266"/>
    <p:sldId id="5987" r:id="rId267"/>
    <p:sldId id="6094" r:id="rId268"/>
    <p:sldId id="1201" r:id="rId269"/>
    <p:sldId id="5783" r:id="rId270"/>
    <p:sldId id="5791" r:id="rId271"/>
    <p:sldId id="6282" r:id="rId272"/>
    <p:sldId id="5792" r:id="rId273"/>
    <p:sldId id="5808" r:id="rId274"/>
    <p:sldId id="6283" r:id="rId275"/>
    <p:sldId id="5986" r:id="rId276"/>
    <p:sldId id="6066" r:id="rId277"/>
    <p:sldId id="5471" r:id="rId278"/>
    <p:sldId id="6095" r:id="rId279"/>
    <p:sldId id="6096" r:id="rId280"/>
    <p:sldId id="5053" r:id="rId281"/>
    <p:sldId id="4929" r:id="rId282"/>
    <p:sldId id="4930" r:id="rId283"/>
    <p:sldId id="5644" r:id="rId284"/>
    <p:sldId id="6331" r:id="rId28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432FF"/>
    <a:srgbClr val="FF00C4"/>
    <a:srgbClr val="1A5712"/>
    <a:srgbClr val="948A54"/>
    <a:srgbClr val="2A55D6"/>
    <a:srgbClr val="8C0000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04" autoAdjust="0"/>
    <p:restoredTop sz="99433" autoAdjust="0"/>
  </p:normalViewPr>
  <p:slideViewPr>
    <p:cSldViewPr>
      <p:cViewPr varScale="1">
        <p:scale>
          <a:sx n="111" d="100"/>
          <a:sy n="111" d="100"/>
        </p:scale>
        <p:origin x="1960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47.xml"/><Relationship Id="rId21" Type="http://schemas.openxmlformats.org/officeDocument/2006/relationships/slideMaster" Target="slideMasters/slideMaster21.xml"/><Relationship Id="rId63" Type="http://schemas.openxmlformats.org/officeDocument/2006/relationships/slideMaster" Target="slideMasters/slideMaster63.xml"/><Relationship Id="rId159" Type="http://schemas.openxmlformats.org/officeDocument/2006/relationships/slide" Target="slides/slide89.xml"/><Relationship Id="rId170" Type="http://schemas.openxmlformats.org/officeDocument/2006/relationships/slide" Target="slides/slide100.xml"/><Relationship Id="rId226" Type="http://schemas.openxmlformats.org/officeDocument/2006/relationships/slide" Target="slides/slide156.xml"/><Relationship Id="rId268" Type="http://schemas.openxmlformats.org/officeDocument/2006/relationships/slide" Target="slides/slide198.xml"/><Relationship Id="rId32" Type="http://schemas.openxmlformats.org/officeDocument/2006/relationships/slideMaster" Target="slideMasters/slideMaster32.xml"/><Relationship Id="rId74" Type="http://schemas.openxmlformats.org/officeDocument/2006/relationships/slide" Target="slides/slide4.xml"/><Relationship Id="rId128" Type="http://schemas.openxmlformats.org/officeDocument/2006/relationships/slide" Target="slides/slide58.xml"/><Relationship Id="rId5" Type="http://schemas.openxmlformats.org/officeDocument/2006/relationships/slideMaster" Target="slideMasters/slideMaster5.xml"/><Relationship Id="rId181" Type="http://schemas.openxmlformats.org/officeDocument/2006/relationships/slide" Target="slides/slide111.xml"/><Relationship Id="rId237" Type="http://schemas.openxmlformats.org/officeDocument/2006/relationships/slide" Target="slides/slide167.xml"/><Relationship Id="rId279" Type="http://schemas.openxmlformats.org/officeDocument/2006/relationships/slide" Target="slides/slide209.xml"/><Relationship Id="rId43" Type="http://schemas.openxmlformats.org/officeDocument/2006/relationships/slideMaster" Target="slideMasters/slideMaster43.xml"/><Relationship Id="rId139" Type="http://schemas.openxmlformats.org/officeDocument/2006/relationships/slide" Target="slides/slide69.xml"/><Relationship Id="rId290" Type="http://schemas.openxmlformats.org/officeDocument/2006/relationships/theme" Target="theme/theme1.xml"/><Relationship Id="rId85" Type="http://schemas.openxmlformats.org/officeDocument/2006/relationships/slide" Target="slides/slide15.xml"/><Relationship Id="rId150" Type="http://schemas.openxmlformats.org/officeDocument/2006/relationships/slide" Target="slides/slide80.xml"/><Relationship Id="rId192" Type="http://schemas.openxmlformats.org/officeDocument/2006/relationships/slide" Target="slides/slide122.xml"/><Relationship Id="rId206" Type="http://schemas.openxmlformats.org/officeDocument/2006/relationships/slide" Target="slides/slide136.xml"/><Relationship Id="rId248" Type="http://schemas.openxmlformats.org/officeDocument/2006/relationships/slide" Target="slides/slide178.xml"/><Relationship Id="rId269" Type="http://schemas.openxmlformats.org/officeDocument/2006/relationships/slide" Target="slides/slide199.xml"/><Relationship Id="rId12" Type="http://schemas.openxmlformats.org/officeDocument/2006/relationships/slideMaster" Target="slideMasters/slideMaster12.xml"/><Relationship Id="rId33" Type="http://schemas.openxmlformats.org/officeDocument/2006/relationships/slideMaster" Target="slideMasters/slideMaster33.xml"/><Relationship Id="rId108" Type="http://schemas.openxmlformats.org/officeDocument/2006/relationships/slide" Target="slides/slide38.xml"/><Relationship Id="rId129" Type="http://schemas.openxmlformats.org/officeDocument/2006/relationships/slide" Target="slides/slide59.xml"/><Relationship Id="rId280" Type="http://schemas.openxmlformats.org/officeDocument/2006/relationships/slide" Target="slides/slide210.xml"/><Relationship Id="rId54" Type="http://schemas.openxmlformats.org/officeDocument/2006/relationships/slideMaster" Target="slideMasters/slideMaster54.xml"/><Relationship Id="rId75" Type="http://schemas.openxmlformats.org/officeDocument/2006/relationships/slide" Target="slides/slide5.xml"/><Relationship Id="rId96" Type="http://schemas.openxmlformats.org/officeDocument/2006/relationships/slide" Target="slides/slide26.xml"/><Relationship Id="rId140" Type="http://schemas.openxmlformats.org/officeDocument/2006/relationships/slide" Target="slides/slide70.xml"/><Relationship Id="rId161" Type="http://schemas.openxmlformats.org/officeDocument/2006/relationships/slide" Target="slides/slide91.xml"/><Relationship Id="rId182" Type="http://schemas.openxmlformats.org/officeDocument/2006/relationships/slide" Target="slides/slide112.xml"/><Relationship Id="rId217" Type="http://schemas.openxmlformats.org/officeDocument/2006/relationships/slide" Target="slides/slide147.xml"/><Relationship Id="rId6" Type="http://schemas.openxmlformats.org/officeDocument/2006/relationships/slideMaster" Target="slideMasters/slideMaster6.xml"/><Relationship Id="rId238" Type="http://schemas.openxmlformats.org/officeDocument/2006/relationships/slide" Target="slides/slide168.xml"/><Relationship Id="rId259" Type="http://schemas.openxmlformats.org/officeDocument/2006/relationships/slide" Target="slides/slide189.xml"/><Relationship Id="rId23" Type="http://schemas.openxmlformats.org/officeDocument/2006/relationships/slideMaster" Target="slideMasters/slideMaster23.xml"/><Relationship Id="rId119" Type="http://schemas.openxmlformats.org/officeDocument/2006/relationships/slide" Target="slides/slide49.xml"/><Relationship Id="rId270" Type="http://schemas.openxmlformats.org/officeDocument/2006/relationships/slide" Target="slides/slide200.xml"/><Relationship Id="rId291" Type="http://schemas.openxmlformats.org/officeDocument/2006/relationships/tableStyles" Target="tableStyles.xml"/><Relationship Id="rId44" Type="http://schemas.openxmlformats.org/officeDocument/2006/relationships/slideMaster" Target="slideMasters/slideMaster44.xml"/><Relationship Id="rId65" Type="http://schemas.openxmlformats.org/officeDocument/2006/relationships/slideMaster" Target="slideMasters/slideMaster65.xml"/><Relationship Id="rId86" Type="http://schemas.openxmlformats.org/officeDocument/2006/relationships/slide" Target="slides/slide16.xml"/><Relationship Id="rId130" Type="http://schemas.openxmlformats.org/officeDocument/2006/relationships/slide" Target="slides/slide60.xml"/><Relationship Id="rId151" Type="http://schemas.openxmlformats.org/officeDocument/2006/relationships/slide" Target="slides/slide81.xml"/><Relationship Id="rId172" Type="http://schemas.openxmlformats.org/officeDocument/2006/relationships/slide" Target="slides/slide102.xml"/><Relationship Id="rId193" Type="http://schemas.openxmlformats.org/officeDocument/2006/relationships/slide" Target="slides/slide123.xml"/><Relationship Id="rId207" Type="http://schemas.openxmlformats.org/officeDocument/2006/relationships/slide" Target="slides/slide137.xml"/><Relationship Id="rId228" Type="http://schemas.openxmlformats.org/officeDocument/2006/relationships/slide" Target="slides/slide158.xml"/><Relationship Id="rId249" Type="http://schemas.openxmlformats.org/officeDocument/2006/relationships/slide" Target="slides/slide179.xml"/><Relationship Id="rId13" Type="http://schemas.openxmlformats.org/officeDocument/2006/relationships/slideMaster" Target="slideMasters/slideMaster13.xml"/><Relationship Id="rId109" Type="http://schemas.openxmlformats.org/officeDocument/2006/relationships/slide" Target="slides/slide39.xml"/><Relationship Id="rId260" Type="http://schemas.openxmlformats.org/officeDocument/2006/relationships/slide" Target="slides/slide190.xml"/><Relationship Id="rId281" Type="http://schemas.openxmlformats.org/officeDocument/2006/relationships/slide" Target="slides/slide211.xml"/><Relationship Id="rId34" Type="http://schemas.openxmlformats.org/officeDocument/2006/relationships/slideMaster" Target="slideMasters/slideMaster34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6.xml"/><Relationship Id="rId97" Type="http://schemas.openxmlformats.org/officeDocument/2006/relationships/slide" Target="slides/slide27.xml"/><Relationship Id="rId120" Type="http://schemas.openxmlformats.org/officeDocument/2006/relationships/slide" Target="slides/slide50.xml"/><Relationship Id="rId141" Type="http://schemas.openxmlformats.org/officeDocument/2006/relationships/slide" Target="slides/slide71.xml"/><Relationship Id="rId7" Type="http://schemas.openxmlformats.org/officeDocument/2006/relationships/slideMaster" Target="slideMasters/slideMaster7.xml"/><Relationship Id="rId162" Type="http://schemas.openxmlformats.org/officeDocument/2006/relationships/slide" Target="slides/slide92.xml"/><Relationship Id="rId183" Type="http://schemas.openxmlformats.org/officeDocument/2006/relationships/slide" Target="slides/slide113.xml"/><Relationship Id="rId218" Type="http://schemas.openxmlformats.org/officeDocument/2006/relationships/slide" Target="slides/slide148.xml"/><Relationship Id="rId239" Type="http://schemas.openxmlformats.org/officeDocument/2006/relationships/slide" Target="slides/slide169.xml"/><Relationship Id="rId250" Type="http://schemas.openxmlformats.org/officeDocument/2006/relationships/slide" Target="slides/slide180.xml"/><Relationship Id="rId271" Type="http://schemas.openxmlformats.org/officeDocument/2006/relationships/slide" Target="slides/slide201.xml"/><Relationship Id="rId24" Type="http://schemas.openxmlformats.org/officeDocument/2006/relationships/slideMaster" Target="slideMasters/slideMaster24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" Target="slides/slide17.xml"/><Relationship Id="rId110" Type="http://schemas.openxmlformats.org/officeDocument/2006/relationships/slide" Target="slides/slide40.xml"/><Relationship Id="rId131" Type="http://schemas.openxmlformats.org/officeDocument/2006/relationships/slide" Target="slides/slide61.xml"/><Relationship Id="rId152" Type="http://schemas.openxmlformats.org/officeDocument/2006/relationships/slide" Target="slides/slide82.xml"/><Relationship Id="rId173" Type="http://schemas.openxmlformats.org/officeDocument/2006/relationships/slide" Target="slides/slide103.xml"/><Relationship Id="rId194" Type="http://schemas.openxmlformats.org/officeDocument/2006/relationships/slide" Target="slides/slide124.xml"/><Relationship Id="rId208" Type="http://schemas.openxmlformats.org/officeDocument/2006/relationships/slide" Target="slides/slide138.xml"/><Relationship Id="rId229" Type="http://schemas.openxmlformats.org/officeDocument/2006/relationships/slide" Target="slides/slide159.xml"/><Relationship Id="rId240" Type="http://schemas.openxmlformats.org/officeDocument/2006/relationships/slide" Target="slides/slide170.xml"/><Relationship Id="rId261" Type="http://schemas.openxmlformats.org/officeDocument/2006/relationships/slide" Target="slides/slide191.xml"/><Relationship Id="rId14" Type="http://schemas.openxmlformats.org/officeDocument/2006/relationships/slideMaster" Target="slideMasters/slideMaster14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7.xml"/><Relationship Id="rId100" Type="http://schemas.openxmlformats.org/officeDocument/2006/relationships/slide" Target="slides/slide30.xml"/><Relationship Id="rId282" Type="http://schemas.openxmlformats.org/officeDocument/2006/relationships/slide" Target="slides/slide212.xml"/><Relationship Id="rId8" Type="http://schemas.openxmlformats.org/officeDocument/2006/relationships/slideMaster" Target="slideMasters/slideMaster8.xml"/><Relationship Id="rId98" Type="http://schemas.openxmlformats.org/officeDocument/2006/relationships/slide" Target="slides/slide28.xml"/><Relationship Id="rId121" Type="http://schemas.openxmlformats.org/officeDocument/2006/relationships/slide" Target="slides/slide51.xml"/><Relationship Id="rId142" Type="http://schemas.openxmlformats.org/officeDocument/2006/relationships/slide" Target="slides/slide72.xml"/><Relationship Id="rId163" Type="http://schemas.openxmlformats.org/officeDocument/2006/relationships/slide" Target="slides/slide93.xml"/><Relationship Id="rId184" Type="http://schemas.openxmlformats.org/officeDocument/2006/relationships/slide" Target="slides/slide114.xml"/><Relationship Id="rId219" Type="http://schemas.openxmlformats.org/officeDocument/2006/relationships/slide" Target="slides/slide149.xml"/><Relationship Id="rId230" Type="http://schemas.openxmlformats.org/officeDocument/2006/relationships/slide" Target="slides/slide160.xml"/><Relationship Id="rId251" Type="http://schemas.openxmlformats.org/officeDocument/2006/relationships/slide" Target="slides/slide181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272" Type="http://schemas.openxmlformats.org/officeDocument/2006/relationships/slide" Target="slides/slide202.xml"/><Relationship Id="rId88" Type="http://schemas.openxmlformats.org/officeDocument/2006/relationships/slide" Target="slides/slide18.xml"/><Relationship Id="rId111" Type="http://schemas.openxmlformats.org/officeDocument/2006/relationships/slide" Target="slides/slide41.xml"/><Relationship Id="rId132" Type="http://schemas.openxmlformats.org/officeDocument/2006/relationships/slide" Target="slides/slide62.xml"/><Relationship Id="rId153" Type="http://schemas.openxmlformats.org/officeDocument/2006/relationships/slide" Target="slides/slide83.xml"/><Relationship Id="rId174" Type="http://schemas.openxmlformats.org/officeDocument/2006/relationships/slide" Target="slides/slide104.xml"/><Relationship Id="rId195" Type="http://schemas.openxmlformats.org/officeDocument/2006/relationships/slide" Target="slides/slide125.xml"/><Relationship Id="rId209" Type="http://schemas.openxmlformats.org/officeDocument/2006/relationships/slide" Target="slides/slide139.xml"/><Relationship Id="rId220" Type="http://schemas.openxmlformats.org/officeDocument/2006/relationships/slide" Target="slides/slide150.xml"/><Relationship Id="rId241" Type="http://schemas.openxmlformats.org/officeDocument/2006/relationships/slide" Target="slides/slide171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262" Type="http://schemas.openxmlformats.org/officeDocument/2006/relationships/slide" Target="slides/slide192.xml"/><Relationship Id="rId283" Type="http://schemas.openxmlformats.org/officeDocument/2006/relationships/slide" Target="slides/slide213.xml"/><Relationship Id="rId78" Type="http://schemas.openxmlformats.org/officeDocument/2006/relationships/slide" Target="slides/slide8.xml"/><Relationship Id="rId99" Type="http://schemas.openxmlformats.org/officeDocument/2006/relationships/slide" Target="slides/slide29.xml"/><Relationship Id="rId101" Type="http://schemas.openxmlformats.org/officeDocument/2006/relationships/slide" Target="slides/slide31.xml"/><Relationship Id="rId122" Type="http://schemas.openxmlformats.org/officeDocument/2006/relationships/slide" Target="slides/slide52.xml"/><Relationship Id="rId143" Type="http://schemas.openxmlformats.org/officeDocument/2006/relationships/slide" Target="slides/slide73.xml"/><Relationship Id="rId164" Type="http://schemas.openxmlformats.org/officeDocument/2006/relationships/slide" Target="slides/slide94.xml"/><Relationship Id="rId185" Type="http://schemas.openxmlformats.org/officeDocument/2006/relationships/slide" Target="slides/slide115.xml"/><Relationship Id="rId9" Type="http://schemas.openxmlformats.org/officeDocument/2006/relationships/slideMaster" Target="slideMasters/slideMaster9.xml"/><Relationship Id="rId210" Type="http://schemas.openxmlformats.org/officeDocument/2006/relationships/slide" Target="slides/slide140.xml"/><Relationship Id="rId26" Type="http://schemas.openxmlformats.org/officeDocument/2006/relationships/slideMaster" Target="slideMasters/slideMaster26.xml"/><Relationship Id="rId231" Type="http://schemas.openxmlformats.org/officeDocument/2006/relationships/slide" Target="slides/slide161.xml"/><Relationship Id="rId252" Type="http://schemas.openxmlformats.org/officeDocument/2006/relationships/slide" Target="slides/slide182.xml"/><Relationship Id="rId273" Type="http://schemas.openxmlformats.org/officeDocument/2006/relationships/slide" Target="slides/slide203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" Target="slides/slide19.xml"/><Relationship Id="rId112" Type="http://schemas.openxmlformats.org/officeDocument/2006/relationships/slide" Target="slides/slide42.xml"/><Relationship Id="rId133" Type="http://schemas.openxmlformats.org/officeDocument/2006/relationships/slide" Target="slides/slide63.xml"/><Relationship Id="rId154" Type="http://schemas.openxmlformats.org/officeDocument/2006/relationships/slide" Target="slides/slide84.xml"/><Relationship Id="rId175" Type="http://schemas.openxmlformats.org/officeDocument/2006/relationships/slide" Target="slides/slide105.xml"/><Relationship Id="rId196" Type="http://schemas.openxmlformats.org/officeDocument/2006/relationships/slide" Target="slides/slide126.xml"/><Relationship Id="rId200" Type="http://schemas.openxmlformats.org/officeDocument/2006/relationships/slide" Target="slides/slide130.xml"/><Relationship Id="rId16" Type="http://schemas.openxmlformats.org/officeDocument/2006/relationships/slideMaster" Target="slideMasters/slideMaster16.xml"/><Relationship Id="rId221" Type="http://schemas.openxmlformats.org/officeDocument/2006/relationships/slide" Target="slides/slide151.xml"/><Relationship Id="rId242" Type="http://schemas.openxmlformats.org/officeDocument/2006/relationships/slide" Target="slides/slide172.xml"/><Relationship Id="rId263" Type="http://schemas.openxmlformats.org/officeDocument/2006/relationships/slide" Target="slides/slide193.xml"/><Relationship Id="rId284" Type="http://schemas.openxmlformats.org/officeDocument/2006/relationships/slide" Target="slides/slide214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9.xml"/><Relationship Id="rId102" Type="http://schemas.openxmlformats.org/officeDocument/2006/relationships/slide" Target="slides/slide32.xml"/><Relationship Id="rId123" Type="http://schemas.openxmlformats.org/officeDocument/2006/relationships/slide" Target="slides/slide53.xml"/><Relationship Id="rId144" Type="http://schemas.openxmlformats.org/officeDocument/2006/relationships/slide" Target="slides/slide74.xml"/><Relationship Id="rId90" Type="http://schemas.openxmlformats.org/officeDocument/2006/relationships/slide" Target="slides/slide20.xml"/><Relationship Id="rId165" Type="http://schemas.openxmlformats.org/officeDocument/2006/relationships/slide" Target="slides/slide95.xml"/><Relationship Id="rId186" Type="http://schemas.openxmlformats.org/officeDocument/2006/relationships/slide" Target="slides/slide116.xml"/><Relationship Id="rId211" Type="http://schemas.openxmlformats.org/officeDocument/2006/relationships/slide" Target="slides/slide141.xml"/><Relationship Id="rId232" Type="http://schemas.openxmlformats.org/officeDocument/2006/relationships/slide" Target="slides/slide162.xml"/><Relationship Id="rId253" Type="http://schemas.openxmlformats.org/officeDocument/2006/relationships/slide" Target="slides/slide183.xml"/><Relationship Id="rId274" Type="http://schemas.openxmlformats.org/officeDocument/2006/relationships/slide" Target="slides/slide204.xml"/><Relationship Id="rId27" Type="http://schemas.openxmlformats.org/officeDocument/2006/relationships/slideMaster" Target="slideMasters/slideMaster27.xml"/><Relationship Id="rId48" Type="http://schemas.openxmlformats.org/officeDocument/2006/relationships/slideMaster" Target="slideMasters/slideMaster48.xml"/><Relationship Id="rId69" Type="http://schemas.openxmlformats.org/officeDocument/2006/relationships/slideMaster" Target="slideMasters/slideMaster69.xml"/><Relationship Id="rId113" Type="http://schemas.openxmlformats.org/officeDocument/2006/relationships/slide" Target="slides/slide43.xml"/><Relationship Id="rId134" Type="http://schemas.openxmlformats.org/officeDocument/2006/relationships/slide" Target="slides/slide64.xml"/><Relationship Id="rId80" Type="http://schemas.openxmlformats.org/officeDocument/2006/relationships/slide" Target="slides/slide10.xml"/><Relationship Id="rId155" Type="http://schemas.openxmlformats.org/officeDocument/2006/relationships/slide" Target="slides/slide85.xml"/><Relationship Id="rId176" Type="http://schemas.openxmlformats.org/officeDocument/2006/relationships/slide" Target="slides/slide106.xml"/><Relationship Id="rId197" Type="http://schemas.openxmlformats.org/officeDocument/2006/relationships/slide" Target="slides/slide127.xml"/><Relationship Id="rId201" Type="http://schemas.openxmlformats.org/officeDocument/2006/relationships/slide" Target="slides/slide131.xml"/><Relationship Id="rId222" Type="http://schemas.openxmlformats.org/officeDocument/2006/relationships/slide" Target="slides/slide152.xml"/><Relationship Id="rId243" Type="http://schemas.openxmlformats.org/officeDocument/2006/relationships/slide" Target="slides/slide173.xml"/><Relationship Id="rId264" Type="http://schemas.openxmlformats.org/officeDocument/2006/relationships/slide" Target="slides/slide194.xml"/><Relationship Id="rId285" Type="http://schemas.openxmlformats.org/officeDocument/2006/relationships/slide" Target="slides/slide215.xml"/><Relationship Id="rId17" Type="http://schemas.openxmlformats.org/officeDocument/2006/relationships/slideMaster" Target="slideMasters/slideMaster17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33.xml"/><Relationship Id="rId124" Type="http://schemas.openxmlformats.org/officeDocument/2006/relationships/slide" Target="slides/slide54.xml"/><Relationship Id="rId70" Type="http://schemas.openxmlformats.org/officeDocument/2006/relationships/slideMaster" Target="slideMasters/slideMaster70.xml"/><Relationship Id="rId91" Type="http://schemas.openxmlformats.org/officeDocument/2006/relationships/slide" Target="slides/slide21.xml"/><Relationship Id="rId145" Type="http://schemas.openxmlformats.org/officeDocument/2006/relationships/slide" Target="slides/slide75.xml"/><Relationship Id="rId166" Type="http://schemas.openxmlformats.org/officeDocument/2006/relationships/slide" Target="slides/slide96.xml"/><Relationship Id="rId187" Type="http://schemas.openxmlformats.org/officeDocument/2006/relationships/slide" Target="slides/slide117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142.xml"/><Relationship Id="rId233" Type="http://schemas.openxmlformats.org/officeDocument/2006/relationships/slide" Target="slides/slide163.xml"/><Relationship Id="rId254" Type="http://schemas.openxmlformats.org/officeDocument/2006/relationships/slide" Target="slides/slide184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44.xml"/><Relationship Id="rId275" Type="http://schemas.openxmlformats.org/officeDocument/2006/relationships/slide" Target="slides/slide205.xml"/><Relationship Id="rId60" Type="http://schemas.openxmlformats.org/officeDocument/2006/relationships/slideMaster" Target="slideMasters/slideMaster60.xml"/><Relationship Id="rId81" Type="http://schemas.openxmlformats.org/officeDocument/2006/relationships/slide" Target="slides/slide11.xml"/><Relationship Id="rId135" Type="http://schemas.openxmlformats.org/officeDocument/2006/relationships/slide" Target="slides/slide65.xml"/><Relationship Id="rId156" Type="http://schemas.openxmlformats.org/officeDocument/2006/relationships/slide" Target="slides/slide86.xml"/><Relationship Id="rId177" Type="http://schemas.openxmlformats.org/officeDocument/2006/relationships/slide" Target="slides/slide107.xml"/><Relationship Id="rId198" Type="http://schemas.openxmlformats.org/officeDocument/2006/relationships/slide" Target="slides/slide128.xml"/><Relationship Id="rId202" Type="http://schemas.openxmlformats.org/officeDocument/2006/relationships/slide" Target="slides/slide132.xml"/><Relationship Id="rId223" Type="http://schemas.openxmlformats.org/officeDocument/2006/relationships/slide" Target="slides/slide153.xml"/><Relationship Id="rId244" Type="http://schemas.openxmlformats.org/officeDocument/2006/relationships/slide" Target="slides/slide174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265" Type="http://schemas.openxmlformats.org/officeDocument/2006/relationships/slide" Target="slides/slide195.xml"/><Relationship Id="rId286" Type="http://schemas.openxmlformats.org/officeDocument/2006/relationships/notesMaster" Target="notesMasters/notesMaster1.xml"/><Relationship Id="rId50" Type="http://schemas.openxmlformats.org/officeDocument/2006/relationships/slideMaster" Target="slideMasters/slideMaster50.xml"/><Relationship Id="rId104" Type="http://schemas.openxmlformats.org/officeDocument/2006/relationships/slide" Target="slides/slide34.xml"/><Relationship Id="rId125" Type="http://schemas.openxmlformats.org/officeDocument/2006/relationships/slide" Target="slides/slide55.xml"/><Relationship Id="rId146" Type="http://schemas.openxmlformats.org/officeDocument/2006/relationships/slide" Target="slides/slide76.xml"/><Relationship Id="rId167" Type="http://schemas.openxmlformats.org/officeDocument/2006/relationships/slide" Target="slides/slide97.xml"/><Relationship Id="rId188" Type="http://schemas.openxmlformats.org/officeDocument/2006/relationships/slide" Target="slides/slide118.xml"/><Relationship Id="rId71" Type="http://schemas.openxmlformats.org/officeDocument/2006/relationships/slide" Target="slides/slide1.xml"/><Relationship Id="rId92" Type="http://schemas.openxmlformats.org/officeDocument/2006/relationships/slide" Target="slides/slide22.xml"/><Relationship Id="rId213" Type="http://schemas.openxmlformats.org/officeDocument/2006/relationships/slide" Target="slides/slide143.xml"/><Relationship Id="rId234" Type="http://schemas.openxmlformats.org/officeDocument/2006/relationships/slide" Target="slides/slide164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55" Type="http://schemas.openxmlformats.org/officeDocument/2006/relationships/slide" Target="slides/slide185.xml"/><Relationship Id="rId276" Type="http://schemas.openxmlformats.org/officeDocument/2006/relationships/slide" Target="slides/slide206.xml"/><Relationship Id="rId40" Type="http://schemas.openxmlformats.org/officeDocument/2006/relationships/slideMaster" Target="slideMasters/slideMaster40.xml"/><Relationship Id="rId115" Type="http://schemas.openxmlformats.org/officeDocument/2006/relationships/slide" Target="slides/slide45.xml"/><Relationship Id="rId136" Type="http://schemas.openxmlformats.org/officeDocument/2006/relationships/slide" Target="slides/slide66.xml"/><Relationship Id="rId157" Type="http://schemas.openxmlformats.org/officeDocument/2006/relationships/slide" Target="slides/slide87.xml"/><Relationship Id="rId178" Type="http://schemas.openxmlformats.org/officeDocument/2006/relationships/slide" Target="slides/slide108.xml"/><Relationship Id="rId61" Type="http://schemas.openxmlformats.org/officeDocument/2006/relationships/slideMaster" Target="slideMasters/slideMaster61.xml"/><Relationship Id="rId82" Type="http://schemas.openxmlformats.org/officeDocument/2006/relationships/slide" Target="slides/slide12.xml"/><Relationship Id="rId199" Type="http://schemas.openxmlformats.org/officeDocument/2006/relationships/slide" Target="slides/slide129.xml"/><Relationship Id="rId203" Type="http://schemas.openxmlformats.org/officeDocument/2006/relationships/slide" Target="slides/slide133.xml"/><Relationship Id="rId19" Type="http://schemas.openxmlformats.org/officeDocument/2006/relationships/slideMaster" Target="slideMasters/slideMaster19.xml"/><Relationship Id="rId224" Type="http://schemas.openxmlformats.org/officeDocument/2006/relationships/slide" Target="slides/slide154.xml"/><Relationship Id="rId245" Type="http://schemas.openxmlformats.org/officeDocument/2006/relationships/slide" Target="slides/slide175.xml"/><Relationship Id="rId266" Type="http://schemas.openxmlformats.org/officeDocument/2006/relationships/slide" Target="slides/slide196.xml"/><Relationship Id="rId287" Type="http://schemas.openxmlformats.org/officeDocument/2006/relationships/handoutMaster" Target="handoutMasters/handoutMaster1.xml"/><Relationship Id="rId30" Type="http://schemas.openxmlformats.org/officeDocument/2006/relationships/slideMaster" Target="slideMasters/slideMaster30.xml"/><Relationship Id="rId105" Type="http://schemas.openxmlformats.org/officeDocument/2006/relationships/slide" Target="slides/slide35.xml"/><Relationship Id="rId126" Type="http://schemas.openxmlformats.org/officeDocument/2006/relationships/slide" Target="slides/slide56.xml"/><Relationship Id="rId147" Type="http://schemas.openxmlformats.org/officeDocument/2006/relationships/slide" Target="slides/slide77.xml"/><Relationship Id="rId168" Type="http://schemas.openxmlformats.org/officeDocument/2006/relationships/slide" Target="slides/slide9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2.xml"/><Relationship Id="rId93" Type="http://schemas.openxmlformats.org/officeDocument/2006/relationships/slide" Target="slides/slide23.xml"/><Relationship Id="rId189" Type="http://schemas.openxmlformats.org/officeDocument/2006/relationships/slide" Target="slides/slide119.xml"/><Relationship Id="rId3" Type="http://schemas.openxmlformats.org/officeDocument/2006/relationships/slideMaster" Target="slideMasters/slideMaster3.xml"/><Relationship Id="rId214" Type="http://schemas.openxmlformats.org/officeDocument/2006/relationships/slide" Target="slides/slide144.xml"/><Relationship Id="rId235" Type="http://schemas.openxmlformats.org/officeDocument/2006/relationships/slide" Target="slides/slide165.xml"/><Relationship Id="rId256" Type="http://schemas.openxmlformats.org/officeDocument/2006/relationships/slide" Target="slides/slide186.xml"/><Relationship Id="rId277" Type="http://schemas.openxmlformats.org/officeDocument/2006/relationships/slide" Target="slides/slide207.xml"/><Relationship Id="rId116" Type="http://schemas.openxmlformats.org/officeDocument/2006/relationships/slide" Target="slides/slide46.xml"/><Relationship Id="rId137" Type="http://schemas.openxmlformats.org/officeDocument/2006/relationships/slide" Target="slides/slide67.xml"/><Relationship Id="rId158" Type="http://schemas.openxmlformats.org/officeDocument/2006/relationships/slide" Target="slides/slide88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" Target="slides/slide13.xml"/><Relationship Id="rId179" Type="http://schemas.openxmlformats.org/officeDocument/2006/relationships/slide" Target="slides/slide109.xml"/><Relationship Id="rId190" Type="http://schemas.openxmlformats.org/officeDocument/2006/relationships/slide" Target="slides/slide120.xml"/><Relationship Id="rId204" Type="http://schemas.openxmlformats.org/officeDocument/2006/relationships/slide" Target="slides/slide134.xml"/><Relationship Id="rId225" Type="http://schemas.openxmlformats.org/officeDocument/2006/relationships/slide" Target="slides/slide155.xml"/><Relationship Id="rId246" Type="http://schemas.openxmlformats.org/officeDocument/2006/relationships/slide" Target="slides/slide176.xml"/><Relationship Id="rId267" Type="http://schemas.openxmlformats.org/officeDocument/2006/relationships/slide" Target="slides/slide197.xml"/><Relationship Id="rId288" Type="http://schemas.openxmlformats.org/officeDocument/2006/relationships/presProps" Target="presProps.xml"/><Relationship Id="rId106" Type="http://schemas.openxmlformats.org/officeDocument/2006/relationships/slide" Target="slides/slide36.xml"/><Relationship Id="rId127" Type="http://schemas.openxmlformats.org/officeDocument/2006/relationships/slide" Target="slides/slide5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3.xml"/><Relationship Id="rId94" Type="http://schemas.openxmlformats.org/officeDocument/2006/relationships/slide" Target="slides/slide24.xml"/><Relationship Id="rId148" Type="http://schemas.openxmlformats.org/officeDocument/2006/relationships/slide" Target="slides/slide78.xml"/><Relationship Id="rId169" Type="http://schemas.openxmlformats.org/officeDocument/2006/relationships/slide" Target="slides/slide99.xml"/><Relationship Id="rId4" Type="http://schemas.openxmlformats.org/officeDocument/2006/relationships/slideMaster" Target="slideMasters/slideMaster4.xml"/><Relationship Id="rId180" Type="http://schemas.openxmlformats.org/officeDocument/2006/relationships/slide" Target="slides/slide110.xml"/><Relationship Id="rId215" Type="http://schemas.openxmlformats.org/officeDocument/2006/relationships/slide" Target="slides/slide145.xml"/><Relationship Id="rId236" Type="http://schemas.openxmlformats.org/officeDocument/2006/relationships/slide" Target="slides/slide166.xml"/><Relationship Id="rId257" Type="http://schemas.openxmlformats.org/officeDocument/2006/relationships/slide" Target="slides/slide187.xml"/><Relationship Id="rId278" Type="http://schemas.openxmlformats.org/officeDocument/2006/relationships/slide" Target="slides/slide208.xml"/><Relationship Id="rId42" Type="http://schemas.openxmlformats.org/officeDocument/2006/relationships/slideMaster" Target="slideMasters/slideMaster42.xml"/><Relationship Id="rId84" Type="http://schemas.openxmlformats.org/officeDocument/2006/relationships/slide" Target="slides/slide14.xml"/><Relationship Id="rId138" Type="http://schemas.openxmlformats.org/officeDocument/2006/relationships/slide" Target="slides/slide68.xml"/><Relationship Id="rId191" Type="http://schemas.openxmlformats.org/officeDocument/2006/relationships/slide" Target="slides/slide121.xml"/><Relationship Id="rId205" Type="http://schemas.openxmlformats.org/officeDocument/2006/relationships/slide" Target="slides/slide135.xml"/><Relationship Id="rId247" Type="http://schemas.openxmlformats.org/officeDocument/2006/relationships/slide" Target="slides/slide177.xml"/><Relationship Id="rId107" Type="http://schemas.openxmlformats.org/officeDocument/2006/relationships/slide" Target="slides/slide37.xml"/><Relationship Id="rId289" Type="http://schemas.openxmlformats.org/officeDocument/2006/relationships/viewProps" Target="viewProps.xml"/><Relationship Id="rId11" Type="http://schemas.openxmlformats.org/officeDocument/2006/relationships/slideMaster" Target="slideMasters/slideMaster11.xml"/><Relationship Id="rId53" Type="http://schemas.openxmlformats.org/officeDocument/2006/relationships/slideMaster" Target="slideMasters/slideMaster53.xml"/><Relationship Id="rId149" Type="http://schemas.openxmlformats.org/officeDocument/2006/relationships/slide" Target="slides/slide79.xml"/><Relationship Id="rId95" Type="http://schemas.openxmlformats.org/officeDocument/2006/relationships/slide" Target="slides/slide25.xml"/><Relationship Id="rId160" Type="http://schemas.openxmlformats.org/officeDocument/2006/relationships/slide" Target="slides/slide90.xml"/><Relationship Id="rId216" Type="http://schemas.openxmlformats.org/officeDocument/2006/relationships/slide" Target="slides/slide146.xml"/><Relationship Id="rId258" Type="http://schemas.openxmlformats.org/officeDocument/2006/relationships/slide" Target="slides/slide188.xml"/><Relationship Id="rId22" Type="http://schemas.openxmlformats.org/officeDocument/2006/relationships/slideMaster" Target="slideMasters/slideMaster22.xml"/><Relationship Id="rId64" Type="http://schemas.openxmlformats.org/officeDocument/2006/relationships/slideMaster" Target="slideMasters/slideMaster64.xml"/><Relationship Id="rId118" Type="http://schemas.openxmlformats.org/officeDocument/2006/relationships/slide" Target="slides/slide48.xml"/><Relationship Id="rId171" Type="http://schemas.openxmlformats.org/officeDocument/2006/relationships/slide" Target="slides/slide101.xml"/><Relationship Id="rId227" Type="http://schemas.openxmlformats.org/officeDocument/2006/relationships/slide" Target="slides/slide15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/el1goluj/Documents/ZURICH/PROJECTS/UPMEM/upmem-workloads/Microbenchmarks/AI/ai_output-2021-0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el1goluj/Documents/ZURICH/PROJECTS/UPMEM/upmem-workloads/Comparison-results-2021-06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05042735042736"/>
          <c:y val="3.4725185185185185E-2"/>
          <c:w val="0.80509358974358969"/>
          <c:h val="0.68869192724792083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tx>
                <c:strRef>
                  <c:f>'/Users/el1goluj/Documents/ZURICH/PROJECTS/UPMEM/upmem-workloads/Microbenchmarks/AI/[ai_output.xlsx]ai_output (4)'!$J$2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{83CF16CF-8006-8241-8865-E0B932BFE712}</c15:txfldGUID>
                      <c15:f>'/Users/el1goluj/Documents/ZURICH/PROJECTS/UPMEM/upmem-workloads/Microbenchmarks/AI/[ai_output.xlsx]ai_output (4)'!$J$2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FF8B-5F4C-8BBF-ED4DE736661E}"/>
                </c:ext>
              </c:extLst>
            </c:dLbl>
            <c:dLbl>
              <c:idx val="1"/>
              <c:tx>
                <c:strRef>
                  <c:f>'/Users/el1goluj/Documents/ZURICH/PROJECTS/UPMEM/upmem-workloads/Microbenchmarks/AI/[ai_output.xlsx]ai_output (4)'!$J$3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{B278A370-80AE-2948-A4DD-791B5C3C9CF1}</c15:txfldGUID>
                      <c15:f>'/Users/el1goluj/Documents/ZURICH/PROJECTS/UPMEM/upmem-workloads/Microbenchmarks/AI/[ai_output.xlsx]ai_output (4)'!$J$3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FF8B-5F4C-8BBF-ED4DE736661E}"/>
                </c:ext>
              </c:extLst>
            </c:dLbl>
            <c:dLbl>
              <c:idx val="2"/>
              <c:tx>
                <c:strRef>
                  <c:f>'/Users/el1goluj/Documents/ZURICH/PROJECTS/UPMEM/upmem-workloads/Microbenchmarks/AI/[ai_output.xlsx]ai_output (4)'!$J$4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{E32FD99D-C797-9144-875C-FFA21D357420}</c15:txfldGUID>
                      <c15:f>'/Users/el1goluj/Documents/ZURICH/PROJECTS/UPMEM/upmem-workloads/Microbenchmarks/AI/[ai_output.xlsx]ai_output (4)'!$J$4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FF8B-5F4C-8BBF-ED4DE736661E}"/>
                </c:ext>
              </c:extLst>
            </c:dLbl>
            <c:dLbl>
              <c:idx val="3"/>
              <c:tx>
                <c:strRef>
                  <c:f>'/Users/el1goluj/Documents/ZURICH/PROJECTS/UPMEM/upmem-workloads/Microbenchmarks/AI/[ai_output.xlsx]ai_output (4)'!$J$5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{B0F594C0-41CC-D548-A104-E23E0BA4748C}</c15:txfldGUID>
                      <c15:f>'/Users/el1goluj/Documents/ZURICH/PROJECTS/UPMEM/upmem-workloads/Microbenchmarks/AI/[ai_output.xlsx]ai_output (4)'!$J$5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FF8B-5F4C-8BBF-ED4DE736661E}"/>
                </c:ext>
              </c:extLst>
            </c:dLbl>
            <c:dLbl>
              <c:idx val="4"/>
              <c:tx>
                <c:strRef>
                  <c:f>'/Users/el1goluj/Documents/ZURICH/PROJECTS/UPMEM/upmem-workloads/Microbenchmarks/AI/[ai_output.xlsx]ai_output (4)'!$J$6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{607EB1C0-E908-2F4F-BFB2-205DFAE79ED4}</c15:txfldGUID>
                      <c15:f>'/Users/el1goluj/Documents/ZURICH/PROJECTS/UPMEM/upmem-workloads/Microbenchmarks/AI/[ai_output.xlsx]ai_output (4)'!$J$6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FF8B-5F4C-8BBF-ED4DE736661E}"/>
                </c:ext>
              </c:extLst>
            </c:dLbl>
            <c:dLbl>
              <c:idx val="5"/>
              <c:tx>
                <c:strRef>
                  <c:f>'/Users/el1goluj/Documents/ZURICH/PROJECTS/UPMEM/upmem-workloads/Microbenchmarks/AI/[ai_output.xlsx]ai_output (4)'!$J$7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{87AEA56D-94A4-B549-8F4A-AD7DA83358EE}</c15:txfldGUID>
                      <c15:f>'/Users/el1goluj/Documents/ZURICH/PROJECTS/UPMEM/upmem-workloads/Microbenchmarks/AI/[ai_output.xlsx]ai_output (4)'!$J$7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FF8B-5F4C-8BBF-ED4DE736661E}"/>
                </c:ext>
              </c:extLst>
            </c:dLbl>
            <c:dLbl>
              <c:idx val="6"/>
              <c:tx>
                <c:strRef>
                  <c:f>'/Users/el1goluj/Documents/ZURICH/PROJECTS/UPMEM/upmem-workloads/Microbenchmarks/AI/[ai_output.xlsx]ai_output (4)'!$J$8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{18C21FA6-41FB-C542-B363-EB4303E26CF0}</c15:txfldGUID>
                      <c15:f>'/Users/el1goluj/Documents/ZURICH/PROJECTS/UPMEM/upmem-workloads/Microbenchmarks/AI/[ai_output.xlsx]ai_output (4)'!$J$8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FF8B-5F4C-8BBF-ED4DE736661E}"/>
                </c:ext>
              </c:extLst>
            </c:dLbl>
            <c:dLbl>
              <c:idx val="7"/>
              <c:tx>
                <c:strRef>
                  <c:f>'/Users/el1goluj/Documents/ZURICH/PROJECTS/UPMEM/upmem-workloads/Microbenchmarks/AI/[ai_output.xlsx]ai_output (4)'!$J$9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{94DBA2A6-C35A-434F-AA8F-41B4E866026F}</c15:txfldGUID>
                      <c15:f>'/Users/el1goluj/Documents/ZURICH/PROJECTS/UPMEM/upmem-workloads/Microbenchmarks/AI/[ai_output.xlsx]ai_output (4)'!$J$9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FF8B-5F4C-8BBF-ED4DE736661E}"/>
                </c:ext>
              </c:extLst>
            </c:dLbl>
            <c:dLbl>
              <c:idx val="8"/>
              <c:tx>
                <c:strRef>
                  <c:f>'/Users/el1goluj/Documents/ZURICH/PROJECTS/UPMEM/upmem-workloads/Microbenchmarks/AI/[ai_output.xlsx]ai_output (4)'!$J$10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{7065FF55-FFA6-6F47-AAC0-5B400D2B4D64}</c15:txfldGUID>
                      <c15:f>'/Users/el1goluj/Documents/ZURICH/PROJECTS/UPMEM/upmem-workloads/Microbenchmarks/AI/[ai_output.xlsx]ai_output (4)'!$J$10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FF8B-5F4C-8BBF-ED4DE736661E}"/>
                </c:ext>
              </c:extLst>
            </c:dLbl>
            <c:dLbl>
              <c:idx val="9"/>
              <c:tx>
                <c:strRef>
                  <c:f>'/Users/el1goluj/Documents/ZURICH/PROJECTS/UPMEM/upmem-workloads/Microbenchmarks/AI/[ai_output.xlsx]ai_output (4)'!$J$11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{36668233-A0E9-6B4E-BA3C-FA582BABA2E8}</c15:txfldGUID>
                      <c15:f>'/Users/el1goluj/Documents/ZURICH/PROJECTS/UPMEM/upmem-workloads/Microbenchmarks/AI/[ai_output.xlsx]ai_output (4)'!$J$11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FF8B-5F4C-8BBF-ED4DE736661E}"/>
                </c:ext>
              </c:extLst>
            </c:dLbl>
            <c:dLbl>
              <c:idx val="10"/>
              <c:tx>
                <c:strRef>
                  <c:f>'/Users/el1goluj/Documents/ZURICH/PROJECTS/UPMEM/upmem-workloads/Microbenchmarks/AI/[ai_output.xlsx]ai_output (4)'!$J$12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{72830816-53BD-8543-AFCE-9D762E30B671}</c15:txfldGUID>
                      <c15:f>'/Users/el1goluj/Documents/ZURICH/PROJECTS/UPMEM/upmem-workloads/Microbenchmarks/AI/[ai_output.xlsx]ai_output (4)'!$J$12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FF8B-5F4C-8BBF-ED4DE736661E}"/>
                </c:ext>
              </c:extLst>
            </c:dLbl>
            <c:dLbl>
              <c:idx val="11"/>
              <c:tx>
                <c:strRef>
                  <c:f>'/Users/el1goluj/Documents/ZURICH/PROJECTS/UPMEM/upmem-workloads/Microbenchmarks/AI/[ai_output.xlsx]ai_output (4)'!$J$13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{1B85DC5F-F3C9-884A-BE65-34C52843AC64}</c15:txfldGUID>
                      <c15:f>'/Users/el1goluj/Documents/ZURICH/PROJECTS/UPMEM/upmem-workloads/Microbenchmarks/AI/[ai_output.xlsx]ai_output (4)'!$J$13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FF8B-5F4C-8BBF-ED4DE736661E}"/>
                </c:ext>
              </c:extLst>
            </c:dLbl>
            <c:dLbl>
              <c:idx val="12"/>
              <c:tx>
                <c:strRef>
                  <c:f>'/Users/el1goluj/Documents/ZURICH/PROJECTS/UPMEM/upmem-workloads/Microbenchmarks/AI/[ai_output.xlsx]ai_output (4)'!$J$14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{78A54616-C628-9D4E-B0D1-8250C5CEFD07}</c15:txfldGUID>
                      <c15:f>'/Users/el1goluj/Documents/ZURICH/PROJECTS/UPMEM/upmem-workloads/Microbenchmarks/AI/[ai_output.xlsx]ai_output (4)'!$J$14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FF8B-5F4C-8BBF-ED4DE736661E}"/>
                </c:ext>
              </c:extLst>
            </c:dLbl>
            <c:dLbl>
              <c:idx val="13"/>
              <c:tx>
                <c:strRef>
                  <c:f>'/Users/el1goluj/Documents/ZURICH/PROJECTS/UPMEM/upmem-workloads/Microbenchmarks/AI/[ai_output.xlsx]ai_output (4)'!$J$15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{716F41B4-8272-9448-B79B-DE0D35151E74}</c15:txfldGUID>
                      <c15:f>'/Users/el1goluj/Documents/ZURICH/PROJECTS/UPMEM/upmem-workloads/Microbenchmarks/AI/[ai_output.xlsx]ai_output (4)'!$J$15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FF8B-5F4C-8BBF-ED4DE736661E}"/>
                </c:ext>
              </c:extLst>
            </c:dLbl>
            <c:dLbl>
              <c:idx val="14"/>
              <c:tx>
                <c:strRef>
                  <c:f>'/Users/el1goluj/Documents/ZURICH/PROJECTS/UPMEM/upmem-workloads/Microbenchmarks/AI/[ai_output.xlsx]ai_output (4)'!$J$16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{C19F6311-E70D-BB4D-9FEA-95EA7C4864C4}</c15:txfldGUID>
                      <c15:f>'/Users/el1goluj/Documents/ZURICH/PROJECTS/UPMEM/upmem-workloads/Microbenchmarks/AI/[ai_output.xlsx]ai_output (4)'!$J$16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FF8B-5F4C-8BBF-ED4DE736661E}"/>
                </c:ext>
              </c:extLst>
            </c:dLbl>
            <c:dLbl>
              <c:idx val="15"/>
              <c:tx>
                <c:strRef>
                  <c:f>'/Users/el1goluj/Documents/ZURICH/PROJECTS/UPMEM/upmem-workloads/Microbenchmarks/AI/[ai_output.xlsx]ai_output (4)'!$J$17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{CCCA369A-21A8-7D4E-8256-234137D6FF4D}</c15:txfldGUID>
                      <c15:f>'/Users/el1goluj/Documents/ZURICH/PROJECTS/UPMEM/upmem-workloads/Microbenchmarks/AI/[ai_output.xlsx]ai_output (4)'!$J$17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FF8B-5F4C-8BBF-ED4DE736661E}"/>
                </c:ext>
              </c:extLst>
            </c:dLbl>
            <c:dLbl>
              <c:idx val="16"/>
              <c:tx>
                <c:strRef>
                  <c:f>'/Users/el1goluj/Documents/ZURICH/PROJECTS/UPMEM/upmem-workloads/Microbenchmarks/AI/[ai_output.xlsx]ai_output (4)'!$J$18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{10BC0C31-5050-8D4A-A902-744793477C5F}</c15:txfldGUID>
                      <c15:f>'/Users/el1goluj/Documents/ZURICH/PROJECTS/UPMEM/upmem-workloads/Microbenchmarks/AI/[ai_output.xlsx]ai_output (4)'!$J$18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FF8B-5F4C-8BBF-ED4DE736661E}"/>
                </c:ext>
              </c:extLst>
            </c:dLbl>
            <c:dLbl>
              <c:idx val="17"/>
              <c:tx>
                <c:strRef>
                  <c:f>'/Users/el1goluj/Documents/ZURICH/PROJECTS/UPMEM/upmem-workloads/Microbenchmarks/AI/[ai_output.xlsx]ai_output (4)'!$J$19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{45166F98-C3F0-B143-8BC3-D1BEC42D2127}</c15:txfldGUID>
                      <c15:f>'/Users/el1goluj/Documents/ZURICH/PROJECTS/UPMEM/upmem-workloads/Microbenchmarks/AI/[ai_output.xlsx]ai_output (4)'!$J$19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FF8B-5F4C-8BBF-ED4DE736661E}"/>
                </c:ext>
              </c:extLst>
            </c:dLbl>
            <c:dLbl>
              <c:idx val="18"/>
              <c:tx>
                <c:strRef>
                  <c:f>'/Users/el1goluj/Documents/ZURICH/PROJECTS/UPMEM/upmem-workloads/Microbenchmarks/AI/[ai_output.xlsx]ai_output (4)'!$J$20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{EAED68A2-633D-1E40-BE43-27AAB7A7E41E}</c15:txfldGUID>
                      <c15:f>'/Users/el1goluj/Documents/ZURICH/PROJECTS/UPMEM/upmem-workloads/Microbenchmarks/AI/[ai_output.xlsx]ai_output (4)'!$J$20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FF8B-5F4C-8BBF-ED4DE736661E}"/>
                </c:ext>
              </c:extLst>
            </c:dLbl>
            <c:dLbl>
              <c:idx val="19"/>
              <c:tx>
                <c:strRef>
                  <c:f>'/Users/el1goluj/Documents/ZURICH/PROJECTS/UPMEM/upmem-workloads/Microbenchmarks/AI/[ai_output.xlsx]ai_output (4)'!$J$21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{F002BF69-9A79-6143-B813-0B31B0AEB0D2}</c15:txfldGUID>
                      <c15:f>'/Users/el1goluj/Documents/ZURICH/PROJECTS/UPMEM/upmem-workloads/Microbenchmarks/AI/[ai_output.xlsx]ai_output (4)'!$J$21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FF8B-5F4C-8BBF-ED4DE736661E}"/>
                </c:ext>
              </c:extLst>
            </c:dLbl>
            <c:dLbl>
              <c:idx val="20"/>
              <c:tx>
                <c:strRef>
                  <c:f>'/Users/el1goluj/Documents/ZURICH/PROJECTS/UPMEM/upmem-workloads/Microbenchmarks/AI/[ai_output.xlsx]ai_output (4)'!$J$22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{6785F437-511E-0744-B681-3D815129BA9E}</c15:txfldGUID>
                      <c15:f>'/Users/el1goluj/Documents/ZURICH/PROJECTS/UPMEM/upmem-workloads/Microbenchmarks/AI/[ai_output.xlsx]ai_output (4)'!$J$22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FF8B-5F4C-8BBF-ED4DE736661E}"/>
                </c:ext>
              </c:extLst>
            </c:dLbl>
            <c:dLbl>
              <c:idx val="21"/>
              <c:tx>
                <c:strRef>
                  <c:f>'/Users/el1goluj/Documents/ZURICH/PROJECTS/UPMEM/upmem-workloads/Microbenchmarks/AI/[ai_output.xlsx]ai_output (4)'!$J$23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{FE780772-6BA2-994B-A5BC-A39C42A821D6}</c15:txfldGUID>
                      <c15:f>'/Users/el1goluj/Documents/ZURICH/PROJECTS/UPMEM/upmem-workloads/Microbenchmarks/AI/[ai_output.xlsx]ai_output (4)'!$J$23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FF8B-5F4C-8BBF-ED4DE736661E}"/>
                </c:ext>
              </c:extLst>
            </c:dLbl>
            <c:dLbl>
              <c:idx val="22"/>
              <c:tx>
                <c:strRef>
                  <c:f>'/Users/el1goluj/Documents/ZURICH/PROJECTS/UPMEM/upmem-workloads/Microbenchmarks/AI/[ai_output.xlsx]ai_output (4)'!$J$24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{688EF74D-00B8-A64B-A41D-9613796BC1B5}</c15:txfldGUID>
                      <c15:f>'/Users/el1goluj/Documents/ZURICH/PROJECTS/UPMEM/upmem-workloads/Microbenchmarks/AI/[ai_output.xlsx]ai_output (4)'!$J$24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FF8B-5F4C-8BBF-ED4DE736661E}"/>
                </c:ext>
              </c:extLst>
            </c:dLbl>
            <c:dLbl>
              <c:idx val="23"/>
              <c:tx>
                <c:strRef>
                  <c:f>'/Users/el1goluj/Documents/ZURICH/PROJECTS/UPMEM/upmem-workloads/Microbenchmarks/AI/[ai_output.xlsx]ai_output (4)'!$J$25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{24C3879C-16B4-B940-9F4F-0F06BE739309}</c15:txfldGUID>
                      <c15:f>'/Users/el1goluj/Documents/ZURICH/PROJECTS/UPMEM/upmem-workloads/Microbenchmarks/AI/[ai_output.xlsx]ai_output (4)'!$J$25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FF8B-5F4C-8BBF-ED4DE736661E}"/>
                </c:ext>
              </c:extLst>
            </c:dLbl>
            <c:dLbl>
              <c:idx val="24"/>
              <c:tx>
                <c:strRef>
                  <c:f>'/Users/el1goluj/Documents/ZURICH/PROJECTS/UPMEM/upmem-workloads/Microbenchmarks/AI/[ai_output.xlsx]ai_output (4)'!$J$26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{67EC7799-2258-3A4A-BB17-77C45C02D0D5}</c15:txfldGUID>
                      <c15:f>'/Users/el1goluj/Documents/ZURICH/PROJECTS/UPMEM/upmem-workloads/Microbenchmarks/AI/[ai_output.xlsx]ai_output (4)'!$J$26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FF8B-5F4C-8BBF-ED4DE736661E}"/>
                </c:ext>
              </c:extLst>
            </c:dLbl>
            <c:dLbl>
              <c:idx val="25"/>
              <c:tx>
                <c:strRef>
                  <c:f>'/Users/el1goluj/Documents/ZURICH/PROJECTS/UPMEM/upmem-workloads/Microbenchmarks/AI/[ai_output.xlsx]ai_output (4)'!$J$27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{C89A035E-C8E0-5744-819C-39EC066B1C35}</c15:txfldGUID>
                      <c15:f>'/Users/el1goluj/Documents/ZURICH/PROJECTS/UPMEM/upmem-workloads/Microbenchmarks/AI/[ai_output.xlsx]ai_output (4)'!$J$27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FF8B-5F4C-8BBF-ED4DE736661E}"/>
                </c:ext>
              </c:extLst>
            </c:dLbl>
            <c:dLbl>
              <c:idx val="26"/>
              <c:tx>
                <c:strRef>
                  <c:f>'/Users/el1goluj/Documents/ZURICH/PROJECTS/UPMEM/upmem-workloads/Microbenchmarks/AI/[ai_output.xlsx]ai_output (4)'!$J$28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{EEEFBCD8-6E8D-F446-ABC7-A127CC11BC8A}</c15:txfldGUID>
                      <c15:f>'/Users/el1goluj/Documents/ZURICH/PROJECTS/UPMEM/upmem-workloads/Microbenchmarks/AI/[ai_output.xlsx]ai_output (4)'!$J$28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FF8B-5F4C-8BBF-ED4DE736661E}"/>
                </c:ext>
              </c:extLst>
            </c:dLbl>
            <c:dLbl>
              <c:idx val="27"/>
              <c:tx>
                <c:strRef>
                  <c:f>'/Users/el1goluj/Documents/ZURICH/PROJECTS/UPMEM/upmem-workloads/Microbenchmarks/AI/[ai_output.xlsx]ai_output (4)'!$J$29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{4DDE5C0D-550A-BE42-9895-411A7291FF77}</c15:txfldGUID>
                      <c15:f>'/Users/el1goluj/Documents/ZURICH/PROJECTS/UPMEM/upmem-workloads/Microbenchmarks/AI/[ai_output.xlsx]ai_output (4)'!$J$29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FF8B-5F4C-8BBF-ED4DE736661E}"/>
                </c:ext>
              </c:extLst>
            </c:dLbl>
            <c:dLbl>
              <c:idx val="28"/>
              <c:tx>
                <c:strRef>
                  <c:f>'/Users/el1goluj/Documents/ZURICH/PROJECTS/UPMEM/upmem-workloads/Microbenchmarks/AI/[ai_output.xlsx]ai_output (4)'!$J$30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{E950987F-1C6C-4F4B-8DD7-5E29CD764ED0}</c15:txfldGUID>
                      <c15:f>'/Users/el1goluj/Documents/ZURICH/PROJECTS/UPMEM/upmem-workloads/Microbenchmarks/AI/[ai_output.xlsx]ai_output (4)'!$J$30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FF8B-5F4C-8BBF-ED4DE736661E}"/>
                </c:ext>
              </c:extLst>
            </c:dLbl>
            <c:dLbl>
              <c:idx val="29"/>
              <c:tx>
                <c:strRef>
                  <c:f>'/Users/el1goluj/Documents/ZURICH/PROJECTS/UPMEM/upmem-workloads/Microbenchmarks/AI/[ai_output.xlsx]ai_output (4)'!$J$31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{67F3F5DC-FB91-804F-A168-BFB18773F937}</c15:txfldGUID>
                      <c15:f>'/Users/el1goluj/Documents/ZURICH/PROJECTS/UPMEM/upmem-workloads/Microbenchmarks/AI/[ai_output.xlsx]ai_output (4)'!$J$31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FF8B-5F4C-8BBF-ED4DE736661E}"/>
                </c:ext>
              </c:extLst>
            </c:dLbl>
            <c:dLbl>
              <c:idx val="30"/>
              <c:tx>
                <c:strRef>
                  <c:f>'/Users/el1goluj/Documents/ZURICH/PROJECTS/UPMEM/upmem-workloads/Microbenchmarks/AI/[ai_output.xlsx]ai_output (4)'!$J$32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{9D9BD53E-774D-514F-8297-DDDF5ED2F491}</c15:txfldGUID>
                      <c15:f>'/Users/el1goluj/Documents/ZURICH/PROJECTS/UPMEM/upmem-workloads/Microbenchmarks/AI/[ai_output.xlsx]ai_output (4)'!$J$32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FF8B-5F4C-8BBF-ED4DE736661E}"/>
                </c:ext>
              </c:extLst>
            </c:dLbl>
            <c:dLbl>
              <c:idx val="31"/>
              <c:tx>
                <c:strRef>
                  <c:f>'/Users/el1goluj/Documents/ZURICH/PROJECTS/UPMEM/upmem-workloads/Microbenchmarks/AI/[ai_output.xlsx]ai_output (4)'!$J$33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{7F6F0F0D-BB54-484C-BED5-7E245E6EEB8F}</c15:txfldGUID>
                      <c15:f>'/Users/el1goluj/Documents/ZURICH/PROJECTS/UPMEM/upmem-workloads/Microbenchmarks/AI/[ai_output.xlsx]ai_output (4)'!$J$33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FF8B-5F4C-8BBF-ED4DE736661E}"/>
                </c:ext>
              </c:extLst>
            </c:dLbl>
            <c:dLbl>
              <c:idx val="32"/>
              <c:tx>
                <c:strRef>
                  <c:f>'/Users/el1goluj/Documents/ZURICH/PROJECTS/UPMEM/upmem-workloads/Microbenchmarks/AI/[ai_output.xlsx]ai_output (4)'!$J$34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{6ADE31F7-8975-0A48-8521-3CBD8F403520}</c15:txfldGUID>
                      <c15:f>'/Users/el1goluj/Documents/ZURICH/PROJECTS/UPMEM/upmem-workloads/Microbenchmarks/AI/[ai_output.xlsx]ai_output (4)'!$J$34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FF8B-5F4C-8BBF-ED4DE736661E}"/>
                </c:ext>
              </c:extLst>
            </c:dLbl>
            <c:dLbl>
              <c:idx val="33"/>
              <c:tx>
                <c:strRef>
                  <c:f>'/Users/el1goluj/Documents/ZURICH/PROJECTS/UPMEM/upmem-workloads/Microbenchmarks/AI/[ai_output.xlsx]ai_output (4)'!$J$35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{949D9B12-6A89-C14C-AA96-7062B273A6A9}</c15:txfldGUID>
                      <c15:f>'/Users/el1goluj/Documents/ZURICH/PROJECTS/UPMEM/upmem-workloads/Microbenchmarks/AI/[ai_output.xlsx]ai_output (4)'!$J$35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FF8B-5F4C-8BBF-ED4DE736661E}"/>
                </c:ext>
              </c:extLst>
            </c:dLbl>
            <c:dLbl>
              <c:idx val="34"/>
              <c:tx>
                <c:strRef>
                  <c:f>'/Users/el1goluj/Documents/ZURICH/PROJECTS/UPMEM/upmem-workloads/Microbenchmarks/AI/[ai_output.xlsx]ai_output (4)'!$J$36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{05D9A4F8-978D-9D47-B840-130D4957DC2F}</c15:txfldGUID>
                      <c15:f>'/Users/el1goluj/Documents/ZURICH/PROJECTS/UPMEM/upmem-workloads/Microbenchmarks/AI/[ai_output.xlsx]ai_output (4)'!$J$36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2-FF8B-5F4C-8BBF-ED4DE736661E}"/>
                </c:ext>
              </c:extLst>
            </c:dLbl>
            <c:dLbl>
              <c:idx val="35"/>
              <c:tx>
                <c:strRef>
                  <c:f>'/Users/el1goluj/Documents/ZURICH/PROJECTS/UPMEM/upmem-workloads/Microbenchmarks/AI/[ai_output.xlsx]ai_output (4)'!$J$37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{11B22A3F-C35B-5F4E-AB55-5BB7C083D488}</c15:txfldGUID>
                      <c15:f>'/Users/el1goluj/Documents/ZURICH/PROJECTS/UPMEM/upmem-workloads/Microbenchmarks/AI/[ai_output.xlsx]ai_output (4)'!$J$37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3-FF8B-5F4C-8BBF-ED4DE736661E}"/>
                </c:ext>
              </c:extLst>
            </c:dLbl>
            <c:dLbl>
              <c:idx val="36"/>
              <c:tx>
                <c:strRef>
                  <c:f>'/Users/el1goluj/Documents/ZURICH/PROJECTS/UPMEM/upmem-workloads/Microbenchmarks/AI/[ai_output.xlsx]ai_output (4)'!$J$38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{C3C69092-DE84-D643-ACF8-845E2968DAF2}</c15:txfldGUID>
                      <c15:f>'/Users/el1goluj/Documents/ZURICH/PROJECTS/UPMEM/upmem-workloads/Microbenchmarks/AI/[ai_output.xlsx]ai_output (4)'!$J$38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4-FF8B-5F4C-8BBF-ED4DE736661E}"/>
                </c:ext>
              </c:extLst>
            </c:dLbl>
            <c:dLbl>
              <c:idx val="37"/>
              <c:tx>
                <c:strRef>
                  <c:f>'/Users/el1goluj/Documents/ZURICH/PROJECTS/UPMEM/upmem-workloads/Microbenchmarks/AI/[ai_output.xlsx]ai_output (4)'!$J$39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{01B61656-CEB1-4449-AD80-140107E0739D}</c15:txfldGUID>
                      <c15:f>'/Users/el1goluj/Documents/ZURICH/PROJECTS/UPMEM/upmem-workloads/Microbenchmarks/AI/[ai_output.xlsx]ai_output (4)'!$J$39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5-FF8B-5F4C-8BBF-ED4DE736661E}"/>
                </c:ext>
              </c:extLst>
            </c:dLbl>
            <c:dLbl>
              <c:idx val="38"/>
              <c:tx>
                <c:strRef>
                  <c:f>'/Users/el1goluj/Documents/ZURICH/PROJECTS/UPMEM/upmem-workloads/Microbenchmarks/AI/[ai_output.xlsx]ai_output (4)'!$J$40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{092C90A4-10C5-CF4E-9C69-97C6617FD3FD}</c15:txfldGUID>
                      <c15:f>'/Users/el1goluj/Documents/ZURICH/PROJECTS/UPMEM/upmem-workloads/Microbenchmarks/AI/[ai_output.xlsx]ai_output (4)'!$J$40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6-FF8B-5F4C-8BBF-ED4DE736661E}"/>
                </c:ext>
              </c:extLst>
            </c:dLbl>
            <c:dLbl>
              <c:idx val="39"/>
              <c:tx>
                <c:strRef>
                  <c:f>'/Users/el1goluj/Documents/ZURICH/PROJECTS/UPMEM/upmem-workloads/Microbenchmarks/AI/[ai_output.xlsx]ai_output (4)'!$J$41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{56C4D58A-C720-314C-891B-3DC03F1F7CC8}</c15:txfldGUID>
                      <c15:f>'/Users/el1goluj/Documents/ZURICH/PROJECTS/UPMEM/upmem-workloads/Microbenchmarks/AI/[ai_output.xlsx]ai_output (4)'!$J$41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7-FF8B-5F4C-8BBF-ED4DE736661E}"/>
                </c:ext>
              </c:extLst>
            </c:dLbl>
            <c:dLbl>
              <c:idx val="40"/>
              <c:tx>
                <c:strRef>
                  <c:f>'/Users/el1goluj/Documents/ZURICH/PROJECTS/UPMEM/upmem-workloads/Microbenchmarks/AI/[ai_output.xlsx]ai_output (4)'!$J$42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{DFA1CA2E-09DB-CC4B-AD01-D35033C820C6}</c15:txfldGUID>
                      <c15:f>'/Users/el1goluj/Documents/ZURICH/PROJECTS/UPMEM/upmem-workloads/Microbenchmarks/AI/[ai_output.xlsx]ai_output (4)'!$J$42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8-FF8B-5F4C-8BBF-ED4DE736661E}"/>
                </c:ext>
              </c:extLst>
            </c:dLbl>
            <c:dLbl>
              <c:idx val="41"/>
              <c:tx>
                <c:strRef>
                  <c:f>'/Users/el1goluj/Documents/ZURICH/PROJECTS/UPMEM/upmem-workloads/Microbenchmarks/AI/[ai_output.xlsx]ai_output (4)'!$J$43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{8778635B-ACE1-304E-99F5-B631B6C4367D}</c15:txfldGUID>
                      <c15:f>'/Users/el1goluj/Documents/ZURICH/PROJECTS/UPMEM/upmem-workloads/Microbenchmarks/AI/[ai_output.xlsx]ai_output (4)'!$J$43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9-FF8B-5F4C-8BBF-ED4DE736661E}"/>
                </c:ext>
              </c:extLst>
            </c:dLbl>
            <c:dLbl>
              <c:idx val="42"/>
              <c:tx>
                <c:strRef>
                  <c:f>'/Users/el1goluj/Documents/ZURICH/PROJECTS/UPMEM/upmem-workloads/Microbenchmarks/AI/[ai_output.xlsx]ai_output (4)'!$J$44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{301AAC9A-A94C-4F4E-BB1F-76D0F37A3077}</c15:txfldGUID>
                      <c15:f>'/Users/el1goluj/Documents/ZURICH/PROJECTS/UPMEM/upmem-workloads/Microbenchmarks/AI/[ai_output.xlsx]ai_output (4)'!$J$44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A-FF8B-5F4C-8BBF-ED4DE736661E}"/>
                </c:ext>
              </c:extLst>
            </c:dLbl>
            <c:dLbl>
              <c:idx val="43"/>
              <c:tx>
                <c:strRef>
                  <c:f>'/Users/el1goluj/Documents/ZURICH/PROJECTS/UPMEM/upmem-workloads/Microbenchmarks/AI/[ai_output.xlsx]ai_output (4)'!$J$45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{A82BC058-256D-B14A-81AD-CCF573B1F4DA}</c15:txfldGUID>
                      <c15:f>'/Users/el1goluj/Documents/ZURICH/PROJECTS/UPMEM/upmem-workloads/Microbenchmarks/AI/[ai_output.xlsx]ai_output (4)'!$J$45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B-FF8B-5F4C-8BBF-ED4DE736661E}"/>
                </c:ext>
              </c:extLst>
            </c:dLbl>
            <c:dLbl>
              <c:idx val="44"/>
              <c:tx>
                <c:strRef>
                  <c:f>'/Users/el1goluj/Documents/ZURICH/PROJECTS/UPMEM/upmem-workloads/Microbenchmarks/AI/[ai_output.xlsx]ai_output (4)'!$J$46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{8CE3155E-4021-704E-9FE7-189E7EBE1BC6}</c15:txfldGUID>
                      <c15:f>'/Users/el1goluj/Documents/ZURICH/PROJECTS/UPMEM/upmem-workloads/Microbenchmarks/AI/[ai_output.xlsx]ai_output (4)'!$J$46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C-FF8B-5F4C-8BBF-ED4DE736661E}"/>
                </c:ext>
              </c:extLst>
            </c:dLbl>
            <c:dLbl>
              <c:idx val="45"/>
              <c:tx>
                <c:strRef>
                  <c:f>'/Users/el1goluj/Documents/ZURICH/PROJECTS/UPMEM/upmem-workloads/Microbenchmarks/AI/[ai_output.xlsx]ai_output (4)'!$J$47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{708A776B-5904-1646-A84D-321623C2D22E}</c15:txfldGUID>
                      <c15:f>'/Users/el1goluj/Documents/ZURICH/PROJECTS/UPMEM/upmem-workloads/Microbenchmarks/AI/[ai_output.xlsx]ai_output (4)'!$J$47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D-FF8B-5F4C-8BBF-ED4DE736661E}"/>
                </c:ext>
              </c:extLst>
            </c:dLbl>
            <c:dLbl>
              <c:idx val="46"/>
              <c:tx>
                <c:strRef>
                  <c:f>'/Users/el1goluj/Documents/ZURICH/PROJECTS/UPMEM/upmem-workloads/Microbenchmarks/AI/[ai_output.xlsx]ai_output (4)'!$J$48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{B41B8119-6145-894E-90AE-17B5AE97A7B2}</c15:txfldGUID>
                      <c15:f>'/Users/el1goluj/Documents/ZURICH/PROJECTS/UPMEM/upmem-workloads/Microbenchmarks/AI/[ai_output.xlsx]ai_output (4)'!$J$48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E-FF8B-5F4C-8BBF-ED4DE736661E}"/>
                </c:ext>
              </c:extLst>
            </c:dLbl>
            <c:dLbl>
              <c:idx val="47"/>
              <c:tx>
                <c:strRef>
                  <c:f>'/Users/el1goluj/Documents/ZURICH/PROJECTS/UPMEM/upmem-workloads/Microbenchmarks/AI/[ai_output.xlsx]ai_output (4)'!$J$49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{D0A12B68-610F-9C4F-A65F-A1FC601A87B4}</c15:txfldGUID>
                      <c15:f>'/Users/el1goluj/Documents/ZURICH/PROJECTS/UPMEM/upmem-workloads/Microbenchmarks/AI/[ai_output.xlsx]ai_output (4)'!$J$49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F-FF8B-5F4C-8BBF-ED4DE736661E}"/>
                </c:ext>
              </c:extLst>
            </c:dLbl>
            <c:dLbl>
              <c:idx val="48"/>
              <c:tx>
                <c:strRef>
                  <c:f>'/Users/el1goluj/Documents/ZURICH/PROJECTS/UPMEM/upmem-workloads/Microbenchmarks/AI/[ai_output.xlsx]ai_output (4)'!$J$50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{CE33F1F1-713F-0244-B05B-F8646229B234}</c15:txfldGUID>
                      <c15:f>'/Users/el1goluj/Documents/ZURICH/PROJECTS/UPMEM/upmem-workloads/Microbenchmarks/AI/[ai_output.xlsx]ai_output (4)'!$J$50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0-FF8B-5F4C-8BBF-ED4DE736661E}"/>
                </c:ext>
              </c:extLst>
            </c:dLbl>
            <c:dLbl>
              <c:idx val="49"/>
              <c:tx>
                <c:strRef>
                  <c:f>'/Users/el1goluj/Documents/ZURICH/PROJECTS/UPMEM/upmem-workloads/Microbenchmarks/AI/[ai_output.xlsx]ai_output (4)'!$J$51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{5044508E-8B8F-CB42-A484-C939D8B0AE80}</c15:txfldGUID>
                      <c15:f>'/Users/el1goluj/Documents/ZURICH/PROJECTS/UPMEM/upmem-workloads/Microbenchmarks/AI/[ai_output.xlsx]ai_output (4)'!$J$51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1-FF8B-5F4C-8BBF-ED4DE736661E}"/>
                </c:ext>
              </c:extLst>
            </c:dLbl>
            <c:dLbl>
              <c:idx val="50"/>
              <c:tx>
                <c:strRef>
                  <c:f>'/Users/el1goluj/Documents/ZURICH/PROJECTS/UPMEM/upmem-workloads/Microbenchmarks/AI/[ai_output.xlsx]ai_output (4)'!$J$52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{BFB8447A-8CB4-BD41-94AE-E054960EE4D8}</c15:txfldGUID>
                      <c15:f>'/Users/el1goluj/Documents/ZURICH/PROJECTS/UPMEM/upmem-workloads/Microbenchmarks/AI/[ai_output.xlsx]ai_output (4)'!$J$52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2-FF8B-5F4C-8BBF-ED4DE736661E}"/>
                </c:ext>
              </c:extLst>
            </c:dLbl>
            <c:dLbl>
              <c:idx val="51"/>
              <c:tx>
                <c:strRef>
                  <c:f>'/Users/el1goluj/Documents/ZURICH/PROJECTS/UPMEM/upmem-workloads/Microbenchmarks/AI/[ai_output.xlsx]ai_output (4)'!$J$53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{F7CDED26-D61A-C44D-868C-21BC4535E223}</c15:txfldGUID>
                      <c15:f>'/Users/el1goluj/Documents/ZURICH/PROJECTS/UPMEM/upmem-workloads/Microbenchmarks/AI/[ai_output.xlsx]ai_output (4)'!$J$53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3-FF8B-5F4C-8BBF-ED4DE736661E}"/>
                </c:ext>
              </c:extLst>
            </c:dLbl>
            <c:dLbl>
              <c:idx val="52"/>
              <c:tx>
                <c:strRef>
                  <c:f>'/Users/el1goluj/Documents/ZURICH/PROJECTS/UPMEM/upmem-workloads/Microbenchmarks/AI/[ai_output.xlsx]ai_output (4)'!$J$54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{A8C630B8-96AC-8743-A2E4-89FE8358F0FB}</c15:txfldGUID>
                      <c15:f>'/Users/el1goluj/Documents/ZURICH/PROJECTS/UPMEM/upmem-workloads/Microbenchmarks/AI/[ai_output.xlsx]ai_output (4)'!$J$54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4-FF8B-5F4C-8BBF-ED4DE736661E}"/>
                </c:ext>
              </c:extLst>
            </c:dLbl>
            <c:dLbl>
              <c:idx val="53"/>
              <c:tx>
                <c:strRef>
                  <c:f>'/Users/el1goluj/Documents/ZURICH/PROJECTS/UPMEM/upmem-workloads/Microbenchmarks/AI/[ai_output.xlsx]ai_output (4)'!$J$55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{8AD8CC8A-DA9B-594C-8453-DD73A0B48610}</c15:txfldGUID>
                      <c15:f>'/Users/el1goluj/Documents/ZURICH/PROJECTS/UPMEM/upmem-workloads/Microbenchmarks/AI/[ai_output.xlsx]ai_output (4)'!$J$55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5-FF8B-5F4C-8BBF-ED4DE736661E}"/>
                </c:ext>
              </c:extLst>
            </c:dLbl>
            <c:dLbl>
              <c:idx val="54"/>
              <c:tx>
                <c:strRef>
                  <c:f>'/Users/el1goluj/Documents/ZURICH/PROJECTS/UPMEM/upmem-workloads/Microbenchmarks/AI/[ai_output.xlsx]ai_output (4)'!$J$56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{250CE863-E378-B748-A1B5-AA8C3A40DB63}</c15:txfldGUID>
                      <c15:f>'/Users/el1goluj/Documents/ZURICH/PROJECTS/UPMEM/upmem-workloads/Microbenchmarks/AI/[ai_output.xlsx]ai_output (4)'!$J$56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6-FF8B-5F4C-8BBF-ED4DE736661E}"/>
                </c:ext>
              </c:extLst>
            </c:dLbl>
            <c:dLbl>
              <c:idx val="55"/>
              <c:tx>
                <c:strRef>
                  <c:f>'/Users/el1goluj/Documents/ZURICH/PROJECTS/UPMEM/upmem-workloads/Microbenchmarks/AI/[ai_output.xlsx]ai_output (4)'!$J$57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{BAB7ABF1-B56E-A543-9A82-9FFA9E3CF40B}</c15:txfldGUID>
                      <c15:f>'/Users/el1goluj/Documents/ZURICH/PROJECTS/UPMEM/upmem-workloads/Microbenchmarks/AI/[ai_output.xlsx]ai_output (4)'!$J$57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7-FF8B-5F4C-8BBF-ED4DE736661E}"/>
                </c:ext>
              </c:extLst>
            </c:dLbl>
            <c:dLbl>
              <c:idx val="56"/>
              <c:tx>
                <c:strRef>
                  <c:f>'/Users/el1goluj/Documents/ZURICH/PROJECTS/UPMEM/upmem-workloads/Microbenchmarks/AI/[ai_output.xlsx]ai_output (4)'!$J$58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{6CA1E1C4-1B72-BD40-B451-A35E2AE6164E}</c15:txfldGUID>
                      <c15:f>'/Users/el1goluj/Documents/ZURICH/PROJECTS/UPMEM/upmem-workloads/Microbenchmarks/AI/[ai_output.xlsx]ai_output (4)'!$J$58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8-FF8B-5F4C-8BBF-ED4DE736661E}"/>
                </c:ext>
              </c:extLst>
            </c:dLbl>
            <c:dLbl>
              <c:idx val="57"/>
              <c:tx>
                <c:strRef>
                  <c:f>'/Users/el1goluj/Documents/ZURICH/PROJECTS/UPMEM/upmem-workloads/Microbenchmarks/AI/[ai_output.xlsx]ai_output (4)'!$J$59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{287B6EA6-8324-F24B-B41D-21C95353DFC8}</c15:txfldGUID>
                      <c15:f>'/Users/el1goluj/Documents/ZURICH/PROJECTS/UPMEM/upmem-workloads/Microbenchmarks/AI/[ai_output.xlsx]ai_output (4)'!$J$59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9-FF8B-5F4C-8BBF-ED4DE736661E}"/>
                </c:ext>
              </c:extLst>
            </c:dLbl>
            <c:dLbl>
              <c:idx val="58"/>
              <c:tx>
                <c:strRef>
                  <c:f>'/Users/el1goluj/Documents/ZURICH/PROJECTS/UPMEM/upmem-workloads/Microbenchmarks/AI/[ai_output.xlsx]ai_output (4)'!$J$60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{E565BAAE-5875-AA46-B03F-05F7403C18DA}</c15:txfldGUID>
                      <c15:f>'/Users/el1goluj/Documents/ZURICH/PROJECTS/UPMEM/upmem-workloads/Microbenchmarks/AI/[ai_output.xlsx]ai_output (4)'!$J$60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A-FF8B-5F4C-8BBF-ED4DE736661E}"/>
                </c:ext>
              </c:extLst>
            </c:dLbl>
            <c:dLbl>
              <c:idx val="59"/>
              <c:tx>
                <c:strRef>
                  <c:f>'/Users/el1goluj/Documents/ZURICH/PROJECTS/UPMEM/upmem-workloads/Microbenchmarks/AI/[ai_output.xlsx]ai_output (4)'!$J$61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{B5FBFE04-8BE1-D649-8C5B-6E8FF63021FE}</c15:txfldGUID>
                      <c15:f>'/Users/el1goluj/Documents/ZURICH/PROJECTS/UPMEM/upmem-workloads/Microbenchmarks/AI/[ai_output.xlsx]ai_output (4)'!$J$61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B-FF8B-5F4C-8BBF-ED4DE736661E}"/>
                </c:ext>
              </c:extLst>
            </c:dLbl>
            <c:dLbl>
              <c:idx val="60"/>
              <c:tx>
                <c:strRef>
                  <c:f>'/Users/el1goluj/Documents/ZURICH/PROJECTS/UPMEM/upmem-workloads/Microbenchmarks/AI/[ai_output.xlsx]ai_output (4)'!$J$62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{2282ADE3-BF23-BD40-9EA3-B14D10EF50B6}</c15:txfldGUID>
                      <c15:f>'/Users/el1goluj/Documents/ZURICH/PROJECTS/UPMEM/upmem-workloads/Microbenchmarks/AI/[ai_output.xlsx]ai_output (4)'!$J$62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C-FF8B-5F4C-8BBF-ED4DE736661E}"/>
                </c:ext>
              </c:extLst>
            </c:dLbl>
            <c:dLbl>
              <c:idx val="61"/>
              <c:tx>
                <c:strRef>
                  <c:f>'/Users/el1goluj/Documents/ZURICH/PROJECTS/UPMEM/upmem-workloads/Microbenchmarks/AI/[ai_output.xlsx]ai_output (4)'!$J$63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{926A550B-6136-CC4F-8B40-7A83B8763AD2}</c15:txfldGUID>
                      <c15:f>'/Users/el1goluj/Documents/ZURICH/PROJECTS/UPMEM/upmem-workloads/Microbenchmarks/AI/[ai_output.xlsx]ai_output (4)'!$J$63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D-FF8B-5F4C-8BBF-ED4DE736661E}"/>
                </c:ext>
              </c:extLst>
            </c:dLbl>
            <c:dLbl>
              <c:idx val="62"/>
              <c:tx>
                <c:strRef>
                  <c:f>'/Users/el1goluj/Documents/ZURICH/PROJECTS/UPMEM/upmem-workloads/Microbenchmarks/AI/[ai_output.xlsx]ai_output (4)'!$J$64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{D672BE98-B58C-2A43-9273-CBB6BEA7B3DC}</c15:txfldGUID>
                      <c15:f>'/Users/el1goluj/Documents/ZURICH/PROJECTS/UPMEM/upmem-workloads/Microbenchmarks/AI/[ai_output.xlsx]ai_output (4)'!$J$64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E-FF8B-5F4C-8BBF-ED4DE736661E}"/>
                </c:ext>
              </c:extLst>
            </c:dLbl>
            <c:dLbl>
              <c:idx val="63"/>
              <c:tx>
                <c:strRef>
                  <c:f>'/Users/el1goluj/Documents/ZURICH/PROJECTS/UPMEM/upmem-workloads/Microbenchmarks/AI/[ai_output.xlsx]ai_output (4)'!$J$65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{F2497624-B2FE-6146-A752-E8831691C390}</c15:txfldGUID>
                      <c15:f>'/Users/el1goluj/Documents/ZURICH/PROJECTS/UPMEM/upmem-workloads/Microbenchmarks/AI/[ai_output.xlsx]ai_output (4)'!$J$65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3F-FF8B-5F4C-8BBF-ED4DE736661E}"/>
                </c:ext>
              </c:extLst>
            </c:dLbl>
            <c:dLbl>
              <c:idx val="64"/>
              <c:tx>
                <c:strRef>
                  <c:f>'/Users/el1goluj/Documents/ZURICH/PROJECTS/UPMEM/upmem-workloads/Microbenchmarks/AI/[ai_output.xlsx]ai_output (4)'!$J$66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{2F74FBE6-CD26-9347-9C84-3CE33B18B031}</c15:txfldGUID>
                      <c15:f>'/Users/el1goluj/Documents/ZURICH/PROJECTS/UPMEM/upmem-workloads/Microbenchmarks/AI/[ai_output.xlsx]ai_output (4)'!$J$66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0-FF8B-5F4C-8BBF-ED4DE736661E}"/>
                </c:ext>
              </c:extLst>
            </c:dLbl>
            <c:dLbl>
              <c:idx val="65"/>
              <c:tx>
                <c:strRef>
                  <c:f>'/Users/el1goluj/Documents/ZURICH/PROJECTS/UPMEM/upmem-workloads/Microbenchmarks/AI/[ai_output.xlsx]ai_output (4)'!$J$67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{F9AC69B9-C9DA-1E4C-ABCE-8C9A869FE499}</c15:txfldGUID>
                      <c15:f>'/Users/el1goluj/Documents/ZURICH/PROJECTS/UPMEM/upmem-workloads/Microbenchmarks/AI/[ai_output.xlsx]ai_output (4)'!$J$67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1-FF8B-5F4C-8BBF-ED4DE736661E}"/>
                </c:ext>
              </c:extLst>
            </c:dLbl>
            <c:dLbl>
              <c:idx val="66"/>
              <c:tx>
                <c:strRef>
                  <c:f>'/Users/el1goluj/Documents/ZURICH/PROJECTS/UPMEM/upmem-workloads/Microbenchmarks/AI/[ai_output.xlsx]ai_output (4)'!$J$68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{FA7D4FE1-7C56-5048-9FD8-BCD08EE2993D}</c15:txfldGUID>
                      <c15:f>'/Users/el1goluj/Documents/ZURICH/PROJECTS/UPMEM/upmem-workloads/Microbenchmarks/AI/[ai_output.xlsx]ai_output (4)'!$J$68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2-FF8B-5F4C-8BBF-ED4DE736661E}"/>
                </c:ext>
              </c:extLst>
            </c:dLbl>
            <c:dLbl>
              <c:idx val="67"/>
              <c:tx>
                <c:strRef>
                  <c:f>'/Users/el1goluj/Documents/ZURICH/PROJECTS/UPMEM/upmem-workloads/Microbenchmarks/AI/[ai_output.xlsx]ai_output (4)'!$J$69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{5E01FE7D-16A2-604E-A1A3-FBC71B170F73}</c15:txfldGUID>
                      <c15:f>'/Users/el1goluj/Documents/ZURICH/PROJECTS/UPMEM/upmem-workloads/Microbenchmarks/AI/[ai_output.xlsx]ai_output (4)'!$J$69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3-FF8B-5F4C-8BBF-ED4DE736661E}"/>
                </c:ext>
              </c:extLst>
            </c:dLbl>
            <c:dLbl>
              <c:idx val="68"/>
              <c:tx>
                <c:strRef>
                  <c:f>'/Users/el1goluj/Documents/ZURICH/PROJECTS/UPMEM/upmem-workloads/Microbenchmarks/AI/[ai_output.xlsx]ai_output (4)'!$J$70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{C783390C-1BC5-7B45-97A9-4B65AA746E78}</c15:txfldGUID>
                      <c15:f>'/Users/el1goluj/Documents/ZURICH/PROJECTS/UPMEM/upmem-workloads/Microbenchmarks/AI/[ai_output.xlsx]ai_output (4)'!$J$70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4-FF8B-5F4C-8BBF-ED4DE736661E}"/>
                </c:ext>
              </c:extLst>
            </c:dLbl>
            <c:dLbl>
              <c:idx val="69"/>
              <c:tx>
                <c:strRef>
                  <c:f>'/Users/el1goluj/Documents/ZURICH/PROJECTS/UPMEM/upmem-workloads/Microbenchmarks/AI/[ai_output.xlsx]ai_output (4)'!$J$71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{85AAD954-9CC5-F34A-AEC7-8373E3602C3E}</c15:txfldGUID>
                      <c15:f>'/Users/el1goluj/Documents/ZURICH/PROJECTS/UPMEM/upmem-workloads/Microbenchmarks/AI/[ai_output.xlsx]ai_output (4)'!$J$71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5-FF8B-5F4C-8BBF-ED4DE736661E}"/>
                </c:ext>
              </c:extLst>
            </c:dLbl>
            <c:dLbl>
              <c:idx val="70"/>
              <c:tx>
                <c:strRef>
                  <c:f>'/Users/el1goluj/Documents/ZURICH/PROJECTS/UPMEM/upmem-workloads/Microbenchmarks/AI/[ai_output.xlsx]ai_output (4)'!$J$72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{F8E99BDF-31F4-ED48-87CF-378BFB88BB54}</c15:txfldGUID>
                      <c15:f>'/Users/el1goluj/Documents/ZURICH/PROJECTS/UPMEM/upmem-workloads/Microbenchmarks/AI/[ai_output.xlsx]ai_output (4)'!$J$72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6-FF8B-5F4C-8BBF-ED4DE736661E}"/>
                </c:ext>
              </c:extLst>
            </c:dLbl>
            <c:dLbl>
              <c:idx val="71"/>
              <c:tx>
                <c:strRef>
                  <c:f>'/Users/el1goluj/Documents/ZURICH/PROJECTS/UPMEM/upmem-workloads/Microbenchmarks/AI/[ai_output.xlsx]ai_output (4)'!$J$73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{535EF50C-FDB0-8F40-9012-86E2A1975D71}</c15:txfldGUID>
                      <c15:f>'/Users/el1goluj/Documents/ZURICH/PROJECTS/UPMEM/upmem-workloads/Microbenchmarks/AI/[ai_output.xlsx]ai_output (4)'!$J$73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7-FF8B-5F4C-8BBF-ED4DE736661E}"/>
                </c:ext>
              </c:extLst>
            </c:dLbl>
            <c:dLbl>
              <c:idx val="72"/>
              <c:tx>
                <c:strRef>
                  <c:f>'/Users/el1goluj/Documents/ZURICH/PROJECTS/UPMEM/upmem-workloads/Microbenchmarks/AI/[ai_output.xlsx]ai_output (4)'!$J$74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{EBF034FB-FED1-B941-BCE5-71E55F2FEBB8}</c15:txfldGUID>
                      <c15:f>'/Users/el1goluj/Documents/ZURICH/PROJECTS/UPMEM/upmem-workloads/Microbenchmarks/AI/[ai_output.xlsx]ai_output (4)'!$J$74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8-FF8B-5F4C-8BBF-ED4DE736661E}"/>
                </c:ext>
              </c:extLst>
            </c:dLbl>
            <c:dLbl>
              <c:idx val="73"/>
              <c:tx>
                <c:strRef>
                  <c:f>'/Users/el1goluj/Documents/ZURICH/PROJECTS/UPMEM/upmem-workloads/Microbenchmarks/AI/[ai_output.xlsx]ai_output (4)'!$J$75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{A274CF21-A7B8-5C4E-86BB-AEF4CEB1F531}</c15:txfldGUID>
                      <c15:f>'/Users/el1goluj/Documents/ZURICH/PROJECTS/UPMEM/upmem-workloads/Microbenchmarks/AI/[ai_output.xlsx]ai_output (4)'!$J$75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9-FF8B-5F4C-8BBF-ED4DE736661E}"/>
                </c:ext>
              </c:extLst>
            </c:dLbl>
            <c:dLbl>
              <c:idx val="74"/>
              <c:tx>
                <c:strRef>
                  <c:f>'/Users/el1goluj/Documents/ZURICH/PROJECTS/UPMEM/upmem-workloads/Microbenchmarks/AI/[ai_output.xlsx]ai_output (4)'!$J$76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{25E78F4A-7733-7344-8636-6EEFBF8BB7F5}</c15:txfldGUID>
                      <c15:f>'/Users/el1goluj/Documents/ZURICH/PROJECTS/UPMEM/upmem-workloads/Microbenchmarks/AI/[ai_output.xlsx]ai_output (4)'!$J$76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A-FF8B-5F4C-8BBF-ED4DE736661E}"/>
                </c:ext>
              </c:extLst>
            </c:dLbl>
            <c:dLbl>
              <c:idx val="75"/>
              <c:tx>
                <c:strRef>
                  <c:f>'/Users/el1goluj/Documents/ZURICH/PROJECTS/UPMEM/upmem-workloads/Microbenchmarks/AI/[ai_output.xlsx]ai_output (4)'!$J$77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{7316EB64-913A-CF49-A1E5-B3EDC4369917}</c15:txfldGUID>
                      <c15:f>'/Users/el1goluj/Documents/ZURICH/PROJECTS/UPMEM/upmem-workloads/Microbenchmarks/AI/[ai_output.xlsx]ai_output (4)'!$J$77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B-FF8B-5F4C-8BBF-ED4DE736661E}"/>
                </c:ext>
              </c:extLst>
            </c:dLbl>
            <c:dLbl>
              <c:idx val="76"/>
              <c:tx>
                <c:strRef>
                  <c:f>'/Users/el1goluj/Documents/ZURICH/PROJECTS/UPMEM/upmem-workloads/Microbenchmarks/AI/[ai_output.xlsx]ai_output (4)'!$J$78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{5AC17BB7-B550-9748-B067-87D37EBCD869}</c15:txfldGUID>
                      <c15:f>'/Users/el1goluj/Documents/ZURICH/PROJECTS/UPMEM/upmem-workloads/Microbenchmarks/AI/[ai_output.xlsx]ai_output (4)'!$J$78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C-FF8B-5F4C-8BBF-ED4DE736661E}"/>
                </c:ext>
              </c:extLst>
            </c:dLbl>
            <c:dLbl>
              <c:idx val="77"/>
              <c:tx>
                <c:strRef>
                  <c:f>'/Users/el1goluj/Documents/ZURICH/PROJECTS/UPMEM/upmem-workloads/Microbenchmarks/AI/[ai_output.xlsx]ai_output (4)'!$J$79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{527DF81B-00D5-214A-BCE0-B544621CCEA1}</c15:txfldGUID>
                      <c15:f>'/Users/el1goluj/Documents/ZURICH/PROJECTS/UPMEM/upmem-workloads/Microbenchmarks/AI/[ai_output.xlsx]ai_output (4)'!$J$79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D-FF8B-5F4C-8BBF-ED4DE736661E}"/>
                </c:ext>
              </c:extLst>
            </c:dLbl>
            <c:dLbl>
              <c:idx val="78"/>
              <c:tx>
                <c:strRef>
                  <c:f>'/Users/el1goluj/Documents/ZURICH/PROJECTS/UPMEM/upmem-workloads/Microbenchmarks/AI/[ai_output.xlsx]ai_output (4)'!$J$80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{379863A7-5011-3845-8EDD-85CFC00940A1}</c15:txfldGUID>
                      <c15:f>'/Users/el1goluj/Documents/ZURICH/PROJECTS/UPMEM/upmem-workloads/Microbenchmarks/AI/[ai_output.xlsx]ai_output (4)'!$J$80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E-FF8B-5F4C-8BBF-ED4DE736661E}"/>
                </c:ext>
              </c:extLst>
            </c:dLbl>
            <c:dLbl>
              <c:idx val="79"/>
              <c:tx>
                <c:strRef>
                  <c:f>'/Users/el1goluj/Documents/ZURICH/PROJECTS/UPMEM/upmem-workloads/Microbenchmarks/AI/[ai_output.xlsx]ai_output (4)'!$J$81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{48B7B078-C86F-2342-87A3-595B0AAE2EF4}</c15:txfldGUID>
                      <c15:f>'/Users/el1goluj/Documents/ZURICH/PROJECTS/UPMEM/upmem-workloads/Microbenchmarks/AI/[ai_output.xlsx]ai_output (4)'!$J$81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4F-FF8B-5F4C-8BBF-ED4DE736661E}"/>
                </c:ext>
              </c:extLst>
            </c:dLbl>
            <c:dLbl>
              <c:idx val="80"/>
              <c:tx>
                <c:strRef>
                  <c:f>'/Users/el1goluj/Documents/ZURICH/PROJECTS/UPMEM/upmem-workloads/Microbenchmarks/AI/[ai_output.xlsx]ai_output (4)'!$J$82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{0941444A-785C-6643-B130-BEEBA332933C}</c15:txfldGUID>
                      <c15:f>'/Users/el1goluj/Documents/ZURICH/PROJECTS/UPMEM/upmem-workloads/Microbenchmarks/AI/[ai_output.xlsx]ai_output (4)'!$J$82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0-FF8B-5F4C-8BBF-ED4DE736661E}"/>
                </c:ext>
              </c:extLst>
            </c:dLbl>
            <c:dLbl>
              <c:idx val="81"/>
              <c:tx>
                <c:strRef>
                  <c:f>'/Users/el1goluj/Documents/ZURICH/PROJECTS/UPMEM/upmem-workloads/Microbenchmarks/AI/[ai_output.xlsx]ai_output (4)'!$J$83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{61AC91C5-A50C-7B49-822F-065530F8AED5}</c15:txfldGUID>
                      <c15:f>'/Users/el1goluj/Documents/ZURICH/PROJECTS/UPMEM/upmem-workloads/Microbenchmarks/AI/[ai_output.xlsx]ai_output (4)'!$J$83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1-FF8B-5F4C-8BBF-ED4DE736661E}"/>
                </c:ext>
              </c:extLst>
            </c:dLbl>
            <c:dLbl>
              <c:idx val="82"/>
              <c:tx>
                <c:strRef>
                  <c:f>'/Users/el1goluj/Documents/ZURICH/PROJECTS/UPMEM/upmem-workloads/Microbenchmarks/AI/[ai_output.xlsx]ai_output (4)'!$J$84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{464DA1D3-9AEE-0549-A477-0AF71812AF0F}</c15:txfldGUID>
                      <c15:f>'/Users/el1goluj/Documents/ZURICH/PROJECTS/UPMEM/upmem-workloads/Microbenchmarks/AI/[ai_output.xlsx]ai_output (4)'!$J$84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2-FF8B-5F4C-8BBF-ED4DE736661E}"/>
                </c:ext>
              </c:extLst>
            </c:dLbl>
            <c:dLbl>
              <c:idx val="83"/>
              <c:tx>
                <c:strRef>
                  <c:f>'/Users/el1goluj/Documents/ZURICH/PROJECTS/UPMEM/upmem-workloads/Microbenchmarks/AI/[ai_output.xlsx]ai_output (4)'!$J$85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{D966190B-1D8E-8B46-B2D1-D825FC67445E}</c15:txfldGUID>
                      <c15:f>'/Users/el1goluj/Documents/ZURICH/PROJECTS/UPMEM/upmem-workloads/Microbenchmarks/AI/[ai_output.xlsx]ai_output (4)'!$J$85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3-FF8B-5F4C-8BBF-ED4DE736661E}"/>
                </c:ext>
              </c:extLst>
            </c:dLbl>
            <c:dLbl>
              <c:idx val="84"/>
              <c:tx>
                <c:strRef>
                  <c:f>'/Users/el1goluj/Documents/ZURICH/PROJECTS/UPMEM/upmem-workloads/Microbenchmarks/AI/[ai_output.xlsx]ai_output (4)'!$J$86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{B3C35323-5A30-6B4C-AD91-6F506DE9704F}</c15:txfldGUID>
                      <c15:f>'/Users/el1goluj/Documents/ZURICH/PROJECTS/UPMEM/upmem-workloads/Microbenchmarks/AI/[ai_output.xlsx]ai_output (4)'!$J$86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4-FF8B-5F4C-8BBF-ED4DE736661E}"/>
                </c:ext>
              </c:extLst>
            </c:dLbl>
            <c:dLbl>
              <c:idx val="85"/>
              <c:tx>
                <c:strRef>
                  <c:f>'/Users/el1goluj/Documents/ZURICH/PROJECTS/UPMEM/upmem-workloads/Microbenchmarks/AI/[ai_output.xlsx]ai_output (4)'!$J$87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{81C6B4B4-C90B-7447-A58E-FEADE7295CB0}</c15:txfldGUID>
                      <c15:f>'/Users/el1goluj/Documents/ZURICH/PROJECTS/UPMEM/upmem-workloads/Microbenchmarks/AI/[ai_output.xlsx]ai_output (4)'!$J$87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5-FF8B-5F4C-8BBF-ED4DE736661E}"/>
                </c:ext>
              </c:extLst>
            </c:dLbl>
            <c:dLbl>
              <c:idx val="86"/>
              <c:tx>
                <c:strRef>
                  <c:f>'/Users/el1goluj/Documents/ZURICH/PROJECTS/UPMEM/upmem-workloads/Microbenchmarks/AI/[ai_output.xlsx]ai_output (4)'!$J$88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{DE126700-746F-3E4E-97CD-A190A62CF194}</c15:txfldGUID>
                      <c15:f>'/Users/el1goluj/Documents/ZURICH/PROJECTS/UPMEM/upmem-workloads/Microbenchmarks/AI/[ai_output.xlsx]ai_output (4)'!$J$88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6-FF8B-5F4C-8BBF-ED4DE736661E}"/>
                </c:ext>
              </c:extLst>
            </c:dLbl>
            <c:dLbl>
              <c:idx val="87"/>
              <c:tx>
                <c:strRef>
                  <c:f>'/Users/el1goluj/Documents/ZURICH/PROJECTS/UPMEM/upmem-workloads/Microbenchmarks/AI/[ai_output.xlsx]ai_output (4)'!$J$89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{A0C146B2-9431-8A4A-823D-772080744763}</c15:txfldGUID>
                      <c15:f>'/Users/el1goluj/Documents/ZURICH/PROJECTS/UPMEM/upmem-workloads/Microbenchmarks/AI/[ai_output.xlsx]ai_output (4)'!$J$89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7-FF8B-5F4C-8BBF-ED4DE736661E}"/>
                </c:ext>
              </c:extLst>
            </c:dLbl>
            <c:dLbl>
              <c:idx val="88"/>
              <c:tx>
                <c:strRef>
                  <c:f>'/Users/el1goluj/Documents/ZURICH/PROJECTS/UPMEM/upmem-workloads/Microbenchmarks/AI/[ai_output.xlsx]ai_output (4)'!$J$90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{0B5640A7-E332-3748-B043-2D5853FBEAC7}</c15:txfldGUID>
                      <c15:f>'/Users/el1goluj/Documents/ZURICH/PROJECTS/UPMEM/upmem-workloads/Microbenchmarks/AI/[ai_output.xlsx]ai_output (4)'!$J$90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8-FF8B-5F4C-8BBF-ED4DE736661E}"/>
                </c:ext>
              </c:extLst>
            </c:dLbl>
            <c:dLbl>
              <c:idx val="89"/>
              <c:tx>
                <c:strRef>
                  <c:f>'/Users/el1goluj/Documents/ZURICH/PROJECTS/UPMEM/upmem-workloads/Microbenchmarks/AI/[ai_output.xlsx]ai_output (4)'!$J$91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{7604312B-1926-574F-80F3-3406CD9BEB8C}</c15:txfldGUID>
                      <c15:f>'/Users/el1goluj/Documents/ZURICH/PROJECTS/UPMEM/upmem-workloads/Microbenchmarks/AI/[ai_output.xlsx]ai_output (4)'!$J$91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9-FF8B-5F4C-8BBF-ED4DE736661E}"/>
                </c:ext>
              </c:extLst>
            </c:dLbl>
            <c:dLbl>
              <c:idx val="90"/>
              <c:tx>
                <c:strRef>
                  <c:f>'/Users/el1goluj/Documents/ZURICH/PROJECTS/UPMEM/upmem-workloads/Microbenchmarks/AI/[ai_output.xlsx]ai_output (4)'!$J$92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{D4E65B51-E4B4-1042-B4CE-A6F25A780A27}</c15:txfldGUID>
                      <c15:f>'/Users/el1goluj/Documents/ZURICH/PROJECTS/UPMEM/upmem-workloads/Microbenchmarks/AI/[ai_output.xlsx]ai_output (4)'!$J$92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A-FF8B-5F4C-8BBF-ED4DE736661E}"/>
                </c:ext>
              </c:extLst>
            </c:dLbl>
            <c:dLbl>
              <c:idx val="91"/>
              <c:tx>
                <c:strRef>
                  <c:f>'/Users/el1goluj/Documents/ZURICH/PROJECTS/UPMEM/upmem-workloads/Microbenchmarks/AI/[ai_output.xlsx]ai_output (4)'!$J$93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{843FB33A-F8CB-6A47-AA22-615102076D54}</c15:txfldGUID>
                      <c15:f>'/Users/el1goluj/Documents/ZURICH/PROJECTS/UPMEM/upmem-workloads/Microbenchmarks/AI/[ai_output.xlsx]ai_output (4)'!$J$93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B-FF8B-5F4C-8BBF-ED4DE736661E}"/>
                </c:ext>
              </c:extLst>
            </c:dLbl>
            <c:dLbl>
              <c:idx val="92"/>
              <c:tx>
                <c:strRef>
                  <c:f>'/Users/el1goluj/Documents/ZURICH/PROJECTS/UPMEM/upmem-workloads/Microbenchmarks/AI/[ai_output.xlsx]ai_output (4)'!$J$94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{3DD8BF2A-6A9C-A549-ACEA-BD5228BDDC20}</c15:txfldGUID>
                      <c15:f>'/Users/el1goluj/Documents/ZURICH/PROJECTS/UPMEM/upmem-workloads/Microbenchmarks/AI/[ai_output.xlsx]ai_output (4)'!$J$94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C-FF8B-5F4C-8BBF-ED4DE736661E}"/>
                </c:ext>
              </c:extLst>
            </c:dLbl>
            <c:dLbl>
              <c:idx val="93"/>
              <c:tx>
                <c:strRef>
                  <c:f>'/Users/el1goluj/Documents/ZURICH/PROJECTS/UPMEM/upmem-workloads/Microbenchmarks/AI/[ai_output.xlsx]ai_output (4)'!$J$95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{653DEC48-3560-C24B-89F0-EFF6F4C23062}</c15:txfldGUID>
                      <c15:f>'/Users/el1goluj/Documents/ZURICH/PROJECTS/UPMEM/upmem-workloads/Microbenchmarks/AI/[ai_output.xlsx]ai_output (4)'!$J$95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D-FF8B-5F4C-8BBF-ED4DE736661E}"/>
                </c:ext>
              </c:extLst>
            </c:dLbl>
            <c:dLbl>
              <c:idx val="94"/>
              <c:tx>
                <c:strRef>
                  <c:f>'/Users/el1goluj/Documents/ZURICH/PROJECTS/UPMEM/upmem-workloads/Microbenchmarks/AI/[ai_output.xlsx]ai_output (4)'!$J$96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{21F1AF5B-C519-774B-88D1-B4A2BBA78104}</c15:txfldGUID>
                      <c15:f>'/Users/el1goluj/Documents/ZURICH/PROJECTS/UPMEM/upmem-workloads/Microbenchmarks/AI/[ai_output.xlsx]ai_output (4)'!$J$96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E-FF8B-5F4C-8BBF-ED4DE736661E}"/>
                </c:ext>
              </c:extLst>
            </c:dLbl>
            <c:dLbl>
              <c:idx val="95"/>
              <c:tx>
                <c:strRef>
                  <c:f>'/Users/el1goluj/Documents/ZURICH/PROJECTS/UPMEM/upmem-workloads/Microbenchmarks/AI/[ai_output.xlsx]ai_output (4)'!$J$97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{E3D296A9-292C-3C4C-AC4C-77794D9F5CC9}</c15:txfldGUID>
                      <c15:f>'/Users/el1goluj/Documents/ZURICH/PROJECTS/UPMEM/upmem-workloads/Microbenchmarks/AI/[ai_output.xlsx]ai_output (4)'!$J$97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5F-FF8B-5F4C-8BBF-ED4DE736661E}"/>
                </c:ext>
              </c:extLst>
            </c:dLbl>
            <c:dLbl>
              <c:idx val="96"/>
              <c:tx>
                <c:strRef>
                  <c:f>'/Users/el1goluj/Documents/ZURICH/PROJECTS/UPMEM/upmem-workloads/Microbenchmarks/AI/[ai_output.xlsx]ai_output (4)'!$J$98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{CC300EFB-04AD-A64F-BE24-3687E25B96B5}</c15:txfldGUID>
                      <c15:f>'/Users/el1goluj/Documents/ZURICH/PROJECTS/UPMEM/upmem-workloads/Microbenchmarks/AI/[ai_output.xlsx]ai_output (4)'!$J$98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0-FF8B-5F4C-8BBF-ED4DE736661E}"/>
                </c:ext>
              </c:extLst>
            </c:dLbl>
            <c:dLbl>
              <c:idx val="97"/>
              <c:tx>
                <c:strRef>
                  <c:f>'/Users/el1goluj/Documents/ZURICH/PROJECTS/UPMEM/upmem-workloads/Microbenchmarks/AI/[ai_output.xlsx]ai_output (4)'!$J$99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{B468CA8C-CD46-C44E-BE5E-06496F7B2A8B}</c15:txfldGUID>
                      <c15:f>'/Users/el1goluj/Documents/ZURICH/PROJECTS/UPMEM/upmem-workloads/Microbenchmarks/AI/[ai_output.xlsx]ai_output (4)'!$J$99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1-FF8B-5F4C-8BBF-ED4DE736661E}"/>
                </c:ext>
              </c:extLst>
            </c:dLbl>
            <c:dLbl>
              <c:idx val="98"/>
              <c:tx>
                <c:strRef>
                  <c:f>'/Users/el1goluj/Documents/ZURICH/PROJECTS/UPMEM/upmem-workloads/Microbenchmarks/AI/[ai_output.xlsx]ai_output (4)'!$J$100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{5425CF81-20A9-2841-A225-8A336E843CC3}</c15:txfldGUID>
                      <c15:f>'/Users/el1goluj/Documents/ZURICH/PROJECTS/UPMEM/upmem-workloads/Microbenchmarks/AI/[ai_output.xlsx]ai_output (4)'!$J$100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2-FF8B-5F4C-8BBF-ED4DE736661E}"/>
                </c:ext>
              </c:extLst>
            </c:dLbl>
            <c:dLbl>
              <c:idx val="99"/>
              <c:tx>
                <c:strRef>
                  <c:f>'/Users/el1goluj/Documents/ZURICH/PROJECTS/UPMEM/upmem-workloads/Microbenchmarks/AI/[ai_output.xlsx]ai_output (4)'!$J$101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{DC3E8DF9-3F3C-AE40-9C55-2A17D5EAC45D}</c15:txfldGUID>
                      <c15:f>'/Users/el1goluj/Documents/ZURICH/PROJECTS/UPMEM/upmem-workloads/Microbenchmarks/AI/[ai_output.xlsx]ai_output (4)'!$J$101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3-FF8B-5F4C-8BBF-ED4DE736661E}"/>
                </c:ext>
              </c:extLst>
            </c:dLbl>
            <c:dLbl>
              <c:idx val="100"/>
              <c:tx>
                <c:strRef>
                  <c:f>'/Users/el1goluj/Documents/ZURICH/PROJECTS/UPMEM/upmem-workloads/Microbenchmarks/AI/[ai_output.xlsx]ai_output (4)'!$J$102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{335956DA-3FE3-6945-8DC4-2FC0909DDD55}</c15:txfldGUID>
                      <c15:f>'/Users/el1goluj/Documents/ZURICH/PROJECTS/UPMEM/upmem-workloads/Microbenchmarks/AI/[ai_output.xlsx]ai_output (4)'!$J$102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4-FF8B-5F4C-8BBF-ED4DE736661E}"/>
                </c:ext>
              </c:extLst>
            </c:dLbl>
            <c:dLbl>
              <c:idx val="101"/>
              <c:tx>
                <c:strRef>
                  <c:f>'/Users/el1goluj/Documents/ZURICH/PROJECTS/UPMEM/upmem-workloads/Microbenchmarks/AI/[ai_output.xlsx]ai_output (4)'!$J$103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{54E47F98-8D55-0142-BA66-93D3729474AB}</c15:txfldGUID>
                      <c15:f>'/Users/el1goluj/Documents/ZURICH/PROJECTS/UPMEM/upmem-workloads/Microbenchmarks/AI/[ai_output.xlsx]ai_output (4)'!$J$103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5-FF8B-5F4C-8BBF-ED4DE736661E}"/>
                </c:ext>
              </c:extLst>
            </c:dLbl>
            <c:dLbl>
              <c:idx val="102"/>
              <c:tx>
                <c:strRef>
                  <c:f>'/Users/el1goluj/Documents/ZURICH/PROJECTS/UPMEM/upmem-workloads/Microbenchmarks/AI/[ai_output.xlsx]ai_output (4)'!$J$104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{41384F6E-D6CF-6240-AC0A-921AEEC6ADD4}</c15:txfldGUID>
                      <c15:f>'/Users/el1goluj/Documents/ZURICH/PROJECTS/UPMEM/upmem-workloads/Microbenchmarks/AI/[ai_output.xlsx]ai_output (4)'!$J$104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6-FF8B-5F4C-8BBF-ED4DE736661E}"/>
                </c:ext>
              </c:extLst>
            </c:dLbl>
            <c:dLbl>
              <c:idx val="103"/>
              <c:tx>
                <c:strRef>
                  <c:f>'/Users/el1goluj/Documents/ZURICH/PROJECTS/UPMEM/upmem-workloads/Microbenchmarks/AI/[ai_output.xlsx]ai_output (4)'!$J$105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{112CAD72-DD6C-784B-8586-4DD2C3198FD8}</c15:txfldGUID>
                      <c15:f>'/Users/el1goluj/Documents/ZURICH/PROJECTS/UPMEM/upmem-workloads/Microbenchmarks/AI/[ai_output.xlsx]ai_output (4)'!$J$105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7-FF8B-5F4C-8BBF-ED4DE736661E}"/>
                </c:ext>
              </c:extLst>
            </c:dLbl>
            <c:dLbl>
              <c:idx val="104"/>
              <c:tx>
                <c:strRef>
                  <c:f>'/Users/el1goluj/Documents/ZURICH/PROJECTS/UPMEM/upmem-workloads/Microbenchmarks/AI/[ai_output.xlsx]ai_output (4)'!$J$106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{EB25EE2B-BF25-4E4D-9841-CE19DF139D9B}</c15:txfldGUID>
                      <c15:f>'/Users/el1goluj/Documents/ZURICH/PROJECTS/UPMEM/upmem-workloads/Microbenchmarks/AI/[ai_output.xlsx]ai_output (4)'!$J$106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8-FF8B-5F4C-8BBF-ED4DE736661E}"/>
                </c:ext>
              </c:extLst>
            </c:dLbl>
            <c:dLbl>
              <c:idx val="105"/>
              <c:tx>
                <c:strRef>
                  <c:f>'/Users/el1goluj/Documents/ZURICH/PROJECTS/UPMEM/upmem-workloads/Microbenchmarks/AI/[ai_output.xlsx]ai_output (4)'!$J$107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{C1161075-07B0-644E-A60A-D92F4D0E8617}</c15:txfldGUID>
                      <c15:f>'/Users/el1goluj/Documents/ZURICH/PROJECTS/UPMEM/upmem-workloads/Microbenchmarks/AI/[ai_output.xlsx]ai_output (4)'!$J$107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9-FF8B-5F4C-8BBF-ED4DE736661E}"/>
                </c:ext>
              </c:extLst>
            </c:dLbl>
            <c:dLbl>
              <c:idx val="106"/>
              <c:tx>
                <c:strRef>
                  <c:f>'/Users/el1goluj/Documents/ZURICH/PROJECTS/UPMEM/upmem-workloads/Microbenchmarks/AI/[ai_output.xlsx]ai_output (4)'!$J$108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{2FEDD791-D7B4-D440-8A9A-384A56775DE7}</c15:txfldGUID>
                      <c15:f>'/Users/el1goluj/Documents/ZURICH/PROJECTS/UPMEM/upmem-workloads/Microbenchmarks/AI/[ai_output.xlsx]ai_output (4)'!$J$108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A-FF8B-5F4C-8BBF-ED4DE736661E}"/>
                </c:ext>
              </c:extLst>
            </c:dLbl>
            <c:dLbl>
              <c:idx val="107"/>
              <c:tx>
                <c:strRef>
                  <c:f>'/Users/el1goluj/Documents/ZURICH/PROJECTS/UPMEM/upmem-workloads/Microbenchmarks/AI/[ai_output.xlsx]ai_output (4)'!$J$109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{7987333D-2894-534B-B12E-FACF8D10F793}</c15:txfldGUID>
                      <c15:f>'/Users/el1goluj/Documents/ZURICH/PROJECTS/UPMEM/upmem-workloads/Microbenchmarks/AI/[ai_output.xlsx]ai_output (4)'!$J$109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B-FF8B-5F4C-8BBF-ED4DE736661E}"/>
                </c:ext>
              </c:extLst>
            </c:dLbl>
            <c:dLbl>
              <c:idx val="108"/>
              <c:tx>
                <c:strRef>
                  <c:f>'/Users/el1goluj/Documents/ZURICH/PROJECTS/UPMEM/upmem-workloads/Microbenchmarks/AI/[ai_output.xlsx]ai_output (4)'!$J$110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{D3E26596-EA9D-6E4C-AD3A-A25FEA7A5C31}</c15:txfldGUID>
                      <c15:f>'/Users/el1goluj/Documents/ZURICH/PROJECTS/UPMEM/upmem-workloads/Microbenchmarks/AI/[ai_output.xlsx]ai_output (4)'!$J$110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C-FF8B-5F4C-8BBF-ED4DE736661E}"/>
                </c:ext>
              </c:extLst>
            </c:dLbl>
            <c:dLbl>
              <c:idx val="109"/>
              <c:tx>
                <c:strRef>
                  <c:f>'/Users/el1goluj/Documents/ZURICH/PROJECTS/UPMEM/upmem-workloads/Microbenchmarks/AI/[ai_output.xlsx]ai_output (4)'!$J$111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{9F74D886-55C3-3747-931F-2889B6F103C4}</c15:txfldGUID>
                      <c15:f>'/Users/el1goluj/Documents/ZURICH/PROJECTS/UPMEM/upmem-workloads/Microbenchmarks/AI/[ai_output.xlsx]ai_output (4)'!$J$111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D-FF8B-5F4C-8BBF-ED4DE736661E}"/>
                </c:ext>
              </c:extLst>
            </c:dLbl>
            <c:dLbl>
              <c:idx val="110"/>
              <c:tx>
                <c:strRef>
                  <c:f>'/Users/el1goluj/Documents/ZURICH/PROJECTS/UPMEM/upmem-workloads/Microbenchmarks/AI/[ai_output.xlsx]ai_output (4)'!$J$112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{56F11141-77E7-574E-964A-97ED53716770}</c15:txfldGUID>
                      <c15:f>'/Users/el1goluj/Documents/ZURICH/PROJECTS/UPMEM/upmem-workloads/Microbenchmarks/AI/[ai_output.xlsx]ai_output (4)'!$J$112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E-FF8B-5F4C-8BBF-ED4DE736661E}"/>
                </c:ext>
              </c:extLst>
            </c:dLbl>
            <c:dLbl>
              <c:idx val="111"/>
              <c:tx>
                <c:strRef>
                  <c:f>'/Users/el1goluj/Documents/ZURICH/PROJECTS/UPMEM/upmem-workloads/Microbenchmarks/AI/[ai_output.xlsx]ai_output (4)'!$J$113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{BFF672FD-DFD0-BD43-ADE8-83964BA10F2E}</c15:txfldGUID>
                      <c15:f>'/Users/el1goluj/Documents/ZURICH/PROJECTS/UPMEM/upmem-workloads/Microbenchmarks/AI/[ai_output.xlsx]ai_output (4)'!$J$113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6F-FF8B-5F4C-8BBF-ED4DE736661E}"/>
                </c:ext>
              </c:extLst>
            </c:dLbl>
            <c:dLbl>
              <c:idx val="112"/>
              <c:tx>
                <c:strRef>
                  <c:f>'/Users/el1goluj/Documents/ZURICH/PROJECTS/UPMEM/upmem-workloads/Microbenchmarks/AI/[ai_output.xlsx]ai_output (4)'!$J$114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{267A93D2-A0A8-0A43-9B1A-D7B35293F1E7}</c15:txfldGUID>
                      <c15:f>'/Users/el1goluj/Documents/ZURICH/PROJECTS/UPMEM/upmem-workloads/Microbenchmarks/AI/[ai_output.xlsx]ai_output (4)'!$J$114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0-FF8B-5F4C-8BBF-ED4DE736661E}"/>
                </c:ext>
              </c:extLst>
            </c:dLbl>
            <c:dLbl>
              <c:idx val="113"/>
              <c:tx>
                <c:strRef>
                  <c:f>'/Users/el1goluj/Documents/ZURICH/PROJECTS/UPMEM/upmem-workloads/Microbenchmarks/AI/[ai_output.xlsx]ai_output (4)'!$J$115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{144C7F7D-F814-BF44-9694-09D5A3DC7649}</c15:txfldGUID>
                      <c15:f>'/Users/el1goluj/Documents/ZURICH/PROJECTS/UPMEM/upmem-workloads/Microbenchmarks/AI/[ai_output.xlsx]ai_output (4)'!$J$115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1-FF8B-5F4C-8BBF-ED4DE736661E}"/>
                </c:ext>
              </c:extLst>
            </c:dLbl>
            <c:dLbl>
              <c:idx val="114"/>
              <c:tx>
                <c:strRef>
                  <c:f>'/Users/el1goluj/Documents/ZURICH/PROJECTS/UPMEM/upmem-workloads/Microbenchmarks/AI/[ai_output.xlsx]ai_output (4)'!$J$116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{6FC94D8E-6249-4647-A09A-8D7DE1976E6B}</c15:txfldGUID>
                      <c15:f>'/Users/el1goluj/Documents/ZURICH/PROJECTS/UPMEM/upmem-workloads/Microbenchmarks/AI/[ai_output.xlsx]ai_output (4)'!$J$116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2-FF8B-5F4C-8BBF-ED4DE736661E}"/>
                </c:ext>
              </c:extLst>
            </c:dLbl>
            <c:dLbl>
              <c:idx val="115"/>
              <c:tx>
                <c:strRef>
                  <c:f>'/Users/el1goluj/Documents/ZURICH/PROJECTS/UPMEM/upmem-workloads/Microbenchmarks/AI/[ai_output.xlsx]ai_output (4)'!$J$117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{767AE021-0B26-5545-82B7-A62A13D33310}</c15:txfldGUID>
                      <c15:f>'/Users/el1goluj/Documents/ZURICH/PROJECTS/UPMEM/upmem-workloads/Microbenchmarks/AI/[ai_output.xlsx]ai_output (4)'!$J$117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3-FF8B-5F4C-8BBF-ED4DE736661E}"/>
                </c:ext>
              </c:extLst>
            </c:dLbl>
            <c:dLbl>
              <c:idx val="116"/>
              <c:tx>
                <c:strRef>
                  <c:f>'/Users/el1goluj/Documents/ZURICH/PROJECTS/UPMEM/upmem-workloads/Microbenchmarks/AI/[ai_output.xlsx]ai_output (4)'!$J$118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{7BF01C0F-BC30-E44D-88A5-3167E87E4D70}</c15:txfldGUID>
                      <c15:f>'/Users/el1goluj/Documents/ZURICH/PROJECTS/UPMEM/upmem-workloads/Microbenchmarks/AI/[ai_output.xlsx]ai_output (4)'!$J$118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4-FF8B-5F4C-8BBF-ED4DE736661E}"/>
                </c:ext>
              </c:extLst>
            </c:dLbl>
            <c:dLbl>
              <c:idx val="117"/>
              <c:tx>
                <c:strRef>
                  <c:f>'/Users/el1goluj/Documents/ZURICH/PROJECTS/UPMEM/upmem-workloads/Microbenchmarks/AI/[ai_output.xlsx]ai_output (4)'!$J$119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{E3513F3F-1428-8545-A812-6A8338E4F67A}</c15:txfldGUID>
                      <c15:f>'/Users/el1goluj/Documents/ZURICH/PROJECTS/UPMEM/upmem-workloads/Microbenchmarks/AI/[ai_output.xlsx]ai_output (4)'!$J$119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5-FF8B-5F4C-8BBF-ED4DE736661E}"/>
                </c:ext>
              </c:extLst>
            </c:dLbl>
            <c:dLbl>
              <c:idx val="118"/>
              <c:tx>
                <c:strRef>
                  <c:f>'/Users/el1goluj/Documents/ZURICH/PROJECTS/UPMEM/upmem-workloads/Microbenchmarks/AI/[ai_output.xlsx]ai_output (4)'!$J$120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{A04F6B69-025F-A64A-AD78-059DE96016AB}</c15:txfldGUID>
                      <c15:f>'/Users/el1goluj/Documents/ZURICH/PROJECTS/UPMEM/upmem-workloads/Microbenchmarks/AI/[ai_output.xlsx]ai_output (4)'!$J$120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6-FF8B-5F4C-8BBF-ED4DE736661E}"/>
                </c:ext>
              </c:extLst>
            </c:dLbl>
            <c:dLbl>
              <c:idx val="119"/>
              <c:tx>
                <c:strRef>
                  <c:f>'/Users/el1goluj/Documents/ZURICH/PROJECTS/UPMEM/upmem-workloads/Microbenchmarks/AI/[ai_output.xlsx]ai_output (4)'!$J$121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{3EA6C0C1-2797-9243-9FC6-0F45AF291F02}</c15:txfldGUID>
                      <c15:f>'/Users/el1goluj/Documents/ZURICH/PROJECTS/UPMEM/upmem-workloads/Microbenchmarks/AI/[ai_output.xlsx]ai_output (4)'!$J$121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7-FF8B-5F4C-8BBF-ED4DE736661E}"/>
                </c:ext>
              </c:extLst>
            </c:dLbl>
            <c:dLbl>
              <c:idx val="120"/>
              <c:tx>
                <c:strRef>
                  <c:f>'/Users/el1goluj/Documents/ZURICH/PROJECTS/UPMEM/upmem-workloads/Microbenchmarks/AI/[ai_output.xlsx]ai_output (4)'!$J$122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{FAB66BA1-06B7-1F45-B02C-6334AA542BAD}</c15:txfldGUID>
                      <c15:f>'/Users/el1goluj/Documents/ZURICH/PROJECTS/UPMEM/upmem-workloads/Microbenchmarks/AI/[ai_output.xlsx]ai_output (4)'!$J$122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8-FF8B-5F4C-8BBF-ED4DE736661E}"/>
                </c:ext>
              </c:extLst>
            </c:dLbl>
            <c:dLbl>
              <c:idx val="121"/>
              <c:tx>
                <c:strRef>
                  <c:f>'/Users/el1goluj/Documents/ZURICH/PROJECTS/UPMEM/upmem-workloads/Microbenchmarks/AI/[ai_output.xlsx]ai_output (4)'!$J$123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{F3CF0606-C1F1-E544-A358-1EA2F9EDE792}</c15:txfldGUID>
                      <c15:f>'/Users/el1goluj/Documents/ZURICH/PROJECTS/UPMEM/upmem-workloads/Microbenchmarks/AI/[ai_output.xlsx]ai_output (4)'!$J$123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9-FF8B-5F4C-8BBF-ED4DE736661E}"/>
                </c:ext>
              </c:extLst>
            </c:dLbl>
            <c:dLbl>
              <c:idx val="122"/>
              <c:tx>
                <c:strRef>
                  <c:f>'/Users/el1goluj/Documents/ZURICH/PROJECTS/UPMEM/upmem-workloads/Microbenchmarks/AI/[ai_output.xlsx]ai_output (4)'!$J$124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{3866EB81-FD0B-CA41-A031-8B5AE10499E3}</c15:txfldGUID>
                      <c15:f>'/Users/el1goluj/Documents/ZURICH/PROJECTS/UPMEM/upmem-workloads/Microbenchmarks/AI/[ai_output.xlsx]ai_output (4)'!$J$124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A-FF8B-5F4C-8BBF-ED4DE736661E}"/>
                </c:ext>
              </c:extLst>
            </c:dLbl>
            <c:dLbl>
              <c:idx val="123"/>
              <c:tx>
                <c:strRef>
                  <c:f>'/Users/el1goluj/Documents/ZURICH/PROJECTS/UPMEM/upmem-workloads/Microbenchmarks/AI/[ai_output.xlsx]ai_output (4)'!$J$125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{0A7B8E54-3CA3-8444-AD71-0D5616573E0D}</c15:txfldGUID>
                      <c15:f>'/Users/el1goluj/Documents/ZURICH/PROJECTS/UPMEM/upmem-workloads/Microbenchmarks/AI/[ai_output.xlsx]ai_output (4)'!$J$125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B-FF8B-5F4C-8BBF-ED4DE736661E}"/>
                </c:ext>
              </c:extLst>
            </c:dLbl>
            <c:dLbl>
              <c:idx val="124"/>
              <c:tx>
                <c:strRef>
                  <c:f>'/Users/el1goluj/Documents/ZURICH/PROJECTS/UPMEM/upmem-workloads/Microbenchmarks/AI/[ai_output.xlsx]ai_output (4)'!$J$126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{E944052A-9C52-754B-9E24-2091BB8D6D38}</c15:txfldGUID>
                      <c15:f>'/Users/el1goluj/Documents/ZURICH/PROJECTS/UPMEM/upmem-workloads/Microbenchmarks/AI/[ai_output.xlsx]ai_output (4)'!$J$126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C-FF8B-5F4C-8BBF-ED4DE736661E}"/>
                </c:ext>
              </c:extLst>
            </c:dLbl>
            <c:dLbl>
              <c:idx val="125"/>
              <c:tx>
                <c:strRef>
                  <c:f>'/Users/el1goluj/Documents/ZURICH/PROJECTS/UPMEM/upmem-workloads/Microbenchmarks/AI/[ai_output.xlsx]ai_output (4)'!$J$127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{EA58C8F3-5569-BD42-B38C-B1DF81411CDD}</c15:txfldGUID>
                      <c15:f>'/Users/el1goluj/Documents/ZURICH/PROJECTS/UPMEM/upmem-workloads/Microbenchmarks/AI/[ai_output.xlsx]ai_output (4)'!$J$127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D-FF8B-5F4C-8BBF-ED4DE736661E}"/>
                </c:ext>
              </c:extLst>
            </c:dLbl>
            <c:dLbl>
              <c:idx val="126"/>
              <c:tx>
                <c:strRef>
                  <c:f>'/Users/el1goluj/Documents/ZURICH/PROJECTS/UPMEM/upmem-workloads/Microbenchmarks/AI/[ai_output.xlsx]ai_output (4)'!$J$128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{1F8FCA5E-AF4F-144E-9D5C-C0B06514F4C4}</c15:txfldGUID>
                      <c15:f>'/Users/el1goluj/Documents/ZURICH/PROJECTS/UPMEM/upmem-workloads/Microbenchmarks/AI/[ai_output.xlsx]ai_output (4)'!$J$128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E-FF8B-5F4C-8BBF-ED4DE736661E}"/>
                </c:ext>
              </c:extLst>
            </c:dLbl>
            <c:dLbl>
              <c:idx val="127"/>
              <c:tx>
                <c:strRef>
                  <c:f>'/Users/el1goluj/Documents/ZURICH/PROJECTS/UPMEM/upmem-workloads/Microbenchmarks/AI/[ai_output.xlsx]ai_output (4)'!$J$129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{8F1EA35D-0334-204C-8A7D-9202D0C7E2BA}</c15:txfldGUID>
                      <c15:f>'/Users/el1goluj/Documents/ZURICH/PROJECTS/UPMEM/upmem-workloads/Microbenchmarks/AI/[ai_output.xlsx]ai_output (4)'!$J$129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7F-FF8B-5F4C-8BBF-ED4DE736661E}"/>
                </c:ext>
              </c:extLst>
            </c:dLbl>
            <c:dLbl>
              <c:idx val="128"/>
              <c:tx>
                <c:strRef>
                  <c:f>'/Users/el1goluj/Documents/ZURICH/PROJECTS/UPMEM/upmem-workloads/Microbenchmarks/AI/[ai_output.xlsx]ai_output (4)'!$J$130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{2ACE0499-3FF1-0546-8FD9-B8793626E4E6}</c15:txfldGUID>
                      <c15:f>'/Users/el1goluj/Documents/ZURICH/PROJECTS/UPMEM/upmem-workloads/Microbenchmarks/AI/[ai_output.xlsx]ai_output (4)'!$J$130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0-FF8B-5F4C-8BBF-ED4DE736661E}"/>
                </c:ext>
              </c:extLst>
            </c:dLbl>
            <c:dLbl>
              <c:idx val="129"/>
              <c:tx>
                <c:strRef>
                  <c:f>'/Users/el1goluj/Documents/ZURICH/PROJECTS/UPMEM/upmem-workloads/Microbenchmarks/AI/[ai_output.xlsx]ai_output (4)'!$J$131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{22C94A21-767B-FD42-9E9D-5BD20ADEF088}</c15:txfldGUID>
                      <c15:f>'/Users/el1goluj/Documents/ZURICH/PROJECTS/UPMEM/upmem-workloads/Microbenchmarks/AI/[ai_output.xlsx]ai_output (4)'!$J$131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1-FF8B-5F4C-8BBF-ED4DE736661E}"/>
                </c:ext>
              </c:extLst>
            </c:dLbl>
            <c:dLbl>
              <c:idx val="130"/>
              <c:tx>
                <c:strRef>
                  <c:f>'/Users/el1goluj/Documents/ZURICH/PROJECTS/UPMEM/upmem-workloads/Microbenchmarks/AI/[ai_output.xlsx]ai_output (4)'!$J$132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{528E77AD-32A7-6E44-A2A4-2A4F93196DF3}</c15:txfldGUID>
                      <c15:f>'/Users/el1goluj/Documents/ZURICH/PROJECTS/UPMEM/upmem-workloads/Microbenchmarks/AI/[ai_output.xlsx]ai_output (4)'!$J$132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2-FF8B-5F4C-8BBF-ED4DE736661E}"/>
                </c:ext>
              </c:extLst>
            </c:dLbl>
            <c:dLbl>
              <c:idx val="131"/>
              <c:tx>
                <c:strRef>
                  <c:f>'/Users/el1goluj/Documents/ZURICH/PROJECTS/UPMEM/upmem-workloads/Microbenchmarks/AI/[ai_output.xlsx]ai_output (4)'!$J$133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{A06267B4-3D23-2D40-BA8C-9A57A9CCA652}</c15:txfldGUID>
                      <c15:f>'/Users/el1goluj/Documents/ZURICH/PROJECTS/UPMEM/upmem-workloads/Microbenchmarks/AI/[ai_output.xlsx]ai_output (4)'!$J$133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3-FF8B-5F4C-8BBF-ED4DE736661E}"/>
                </c:ext>
              </c:extLst>
            </c:dLbl>
            <c:dLbl>
              <c:idx val="132"/>
              <c:tx>
                <c:strRef>
                  <c:f>'/Users/el1goluj/Documents/ZURICH/PROJECTS/UPMEM/upmem-workloads/Microbenchmarks/AI/[ai_output.xlsx]ai_output (4)'!$J$134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{25A15175-1D4F-5242-96AE-19C7AE5CFABE}</c15:txfldGUID>
                      <c15:f>'/Users/el1goluj/Documents/ZURICH/PROJECTS/UPMEM/upmem-workloads/Microbenchmarks/AI/[ai_output.xlsx]ai_output (4)'!$J$134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4-FF8B-5F4C-8BBF-ED4DE736661E}"/>
                </c:ext>
              </c:extLst>
            </c:dLbl>
            <c:dLbl>
              <c:idx val="133"/>
              <c:tx>
                <c:strRef>
                  <c:f>'/Users/el1goluj/Documents/ZURICH/PROJECTS/UPMEM/upmem-workloads/Microbenchmarks/AI/[ai_output.xlsx]ai_output (4)'!$J$135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{34AF5892-5D92-8041-BC15-679CFD343F0E}</c15:txfldGUID>
                      <c15:f>'/Users/el1goluj/Documents/ZURICH/PROJECTS/UPMEM/upmem-workloads/Microbenchmarks/AI/[ai_output.xlsx]ai_output (4)'!$J$135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5-FF8B-5F4C-8BBF-ED4DE736661E}"/>
                </c:ext>
              </c:extLst>
            </c:dLbl>
            <c:dLbl>
              <c:idx val="134"/>
              <c:tx>
                <c:strRef>
                  <c:f>'/Users/el1goluj/Documents/ZURICH/PROJECTS/UPMEM/upmem-workloads/Microbenchmarks/AI/[ai_output.xlsx]ai_output (4)'!$J$136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{3F12ECDE-91B5-5441-ADB9-B2ED7BE45F25}</c15:txfldGUID>
                      <c15:f>'/Users/el1goluj/Documents/ZURICH/PROJECTS/UPMEM/upmem-workloads/Microbenchmarks/AI/[ai_output.xlsx]ai_output (4)'!$J$136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6-FF8B-5F4C-8BBF-ED4DE736661E}"/>
                </c:ext>
              </c:extLst>
            </c:dLbl>
            <c:dLbl>
              <c:idx val="135"/>
              <c:tx>
                <c:strRef>
                  <c:f>'/Users/el1goluj/Documents/ZURICH/PROJECTS/UPMEM/upmem-workloads/Microbenchmarks/AI/[ai_output.xlsx]ai_output (4)'!$J$137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{4B66C72E-44D5-8842-B4FC-FBE3EB15424A}</c15:txfldGUID>
                      <c15:f>'/Users/el1goluj/Documents/ZURICH/PROJECTS/UPMEM/upmem-workloads/Microbenchmarks/AI/[ai_output.xlsx]ai_output (4)'!$J$137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7-FF8B-5F4C-8BBF-ED4DE736661E}"/>
                </c:ext>
              </c:extLst>
            </c:dLbl>
            <c:dLbl>
              <c:idx val="136"/>
              <c:tx>
                <c:strRef>
                  <c:f>'/Users/el1goluj/Documents/ZURICH/PROJECTS/UPMEM/upmem-workloads/Microbenchmarks/AI/[ai_output.xlsx]ai_output (4)'!$J$138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{F002ADF8-9582-B74D-85C8-AA9737AA0ADA}</c15:txfldGUID>
                      <c15:f>'/Users/el1goluj/Documents/ZURICH/PROJECTS/UPMEM/upmem-workloads/Microbenchmarks/AI/[ai_output.xlsx]ai_output (4)'!$J$138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8-FF8B-5F4C-8BBF-ED4DE736661E}"/>
                </c:ext>
              </c:extLst>
            </c:dLbl>
            <c:dLbl>
              <c:idx val="137"/>
              <c:tx>
                <c:strRef>
                  <c:f>'/Users/el1goluj/Documents/ZURICH/PROJECTS/UPMEM/upmem-workloads/Microbenchmarks/AI/[ai_output.xlsx]ai_output (4)'!$J$139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{083A84DA-A1C7-BF4B-B9EC-683C7D4AAB2C}</c15:txfldGUID>
                      <c15:f>'/Users/el1goluj/Documents/ZURICH/PROJECTS/UPMEM/upmem-workloads/Microbenchmarks/AI/[ai_output.xlsx]ai_output (4)'!$J$139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9-FF8B-5F4C-8BBF-ED4DE736661E}"/>
                </c:ext>
              </c:extLst>
            </c:dLbl>
            <c:dLbl>
              <c:idx val="138"/>
              <c:tx>
                <c:strRef>
                  <c:f>'/Users/el1goluj/Documents/ZURICH/PROJECTS/UPMEM/upmem-workloads/Microbenchmarks/AI/[ai_output.xlsx]ai_output (4)'!$J$140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{EC6A92A8-E991-3542-B6DC-35FE607EE166}</c15:txfldGUID>
                      <c15:f>'/Users/el1goluj/Documents/ZURICH/PROJECTS/UPMEM/upmem-workloads/Microbenchmarks/AI/[ai_output.xlsx]ai_output (4)'!$J$140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A-FF8B-5F4C-8BBF-ED4DE736661E}"/>
                </c:ext>
              </c:extLst>
            </c:dLbl>
            <c:dLbl>
              <c:idx val="139"/>
              <c:tx>
                <c:strRef>
                  <c:f>'/Users/el1goluj/Documents/ZURICH/PROJECTS/UPMEM/upmem-workloads/Microbenchmarks/AI/[ai_output.xlsx]ai_output (4)'!$J$141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{A6F85759-4230-C948-8C26-5DAD50DF38B2}</c15:txfldGUID>
                      <c15:f>'/Users/el1goluj/Documents/ZURICH/PROJECTS/UPMEM/upmem-workloads/Microbenchmarks/AI/[ai_output.xlsx]ai_output (4)'!$J$141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B-FF8B-5F4C-8BBF-ED4DE736661E}"/>
                </c:ext>
              </c:extLst>
            </c:dLbl>
            <c:dLbl>
              <c:idx val="140"/>
              <c:tx>
                <c:strRef>
                  <c:f>'/Users/el1goluj/Documents/ZURICH/PROJECTS/UPMEM/upmem-workloads/Microbenchmarks/AI/[ai_output.xlsx]ai_output (4)'!$J$142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{33C640BA-6C65-9F45-87F6-26B87EDFEB97}</c15:txfldGUID>
                      <c15:f>'/Users/el1goluj/Documents/ZURICH/PROJECTS/UPMEM/upmem-workloads/Microbenchmarks/AI/[ai_output.xlsx]ai_output (4)'!$J$142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C-FF8B-5F4C-8BBF-ED4DE736661E}"/>
                </c:ext>
              </c:extLst>
            </c:dLbl>
            <c:dLbl>
              <c:idx val="141"/>
              <c:tx>
                <c:strRef>
                  <c:f>'/Users/el1goluj/Documents/ZURICH/PROJECTS/UPMEM/upmem-workloads/Microbenchmarks/AI/[ai_output.xlsx]ai_output (4)'!$J$143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{31E8D4A7-36FC-2E4B-8E37-2F4C95D4543F}</c15:txfldGUID>
                      <c15:f>'/Users/el1goluj/Documents/ZURICH/PROJECTS/UPMEM/upmem-workloads/Microbenchmarks/AI/[ai_output.xlsx]ai_output (4)'!$J$143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D-FF8B-5F4C-8BBF-ED4DE736661E}"/>
                </c:ext>
              </c:extLst>
            </c:dLbl>
            <c:dLbl>
              <c:idx val="142"/>
              <c:tx>
                <c:strRef>
                  <c:f>'/Users/el1goluj/Documents/ZURICH/PROJECTS/UPMEM/upmem-workloads/Microbenchmarks/AI/[ai_output.xlsx]ai_output (4)'!$J$144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{02531EB4-35DA-E04A-A23C-46732F8C612F}</c15:txfldGUID>
                      <c15:f>'/Users/el1goluj/Documents/ZURICH/PROJECTS/UPMEM/upmem-workloads/Microbenchmarks/AI/[ai_output.xlsx]ai_output (4)'!$J$144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E-FF8B-5F4C-8BBF-ED4DE736661E}"/>
                </c:ext>
              </c:extLst>
            </c:dLbl>
            <c:dLbl>
              <c:idx val="143"/>
              <c:tx>
                <c:strRef>
                  <c:f>'/Users/el1goluj/Documents/ZURICH/PROJECTS/UPMEM/upmem-workloads/Microbenchmarks/AI/[ai_output.xlsx]ai_output (4)'!$J$145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{1F332E28-401A-8843-922D-68B277C5F8E6}</c15:txfldGUID>
                      <c15:f>'/Users/el1goluj/Documents/ZURICH/PROJECTS/UPMEM/upmem-workloads/Microbenchmarks/AI/[ai_output.xlsx]ai_output (4)'!$J$145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8F-FF8B-5F4C-8BBF-ED4DE736661E}"/>
                </c:ext>
              </c:extLst>
            </c:dLbl>
            <c:dLbl>
              <c:idx val="144"/>
              <c:tx>
                <c:strRef>
                  <c:f>'/Users/el1goluj/Documents/ZURICH/PROJECTS/UPMEM/upmem-workloads/Microbenchmarks/AI/[ai_output.xlsx]ai_output (4)'!$J$146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{15795EA0-64E0-9A4E-AED3-5B19DABC94DC}</c15:txfldGUID>
                      <c15:f>'/Users/el1goluj/Documents/ZURICH/PROJECTS/UPMEM/upmem-workloads/Microbenchmarks/AI/[ai_output.xlsx]ai_output (4)'!$J$146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0-FF8B-5F4C-8BBF-ED4DE736661E}"/>
                </c:ext>
              </c:extLst>
            </c:dLbl>
            <c:dLbl>
              <c:idx val="145"/>
              <c:tx>
                <c:strRef>
                  <c:f>'/Users/el1goluj/Documents/ZURICH/PROJECTS/UPMEM/upmem-workloads/Microbenchmarks/AI/[ai_output.xlsx]ai_output (4)'!$J$147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{3EE76A96-D549-AE4A-AB91-1F367281F28B}</c15:txfldGUID>
                      <c15:f>'/Users/el1goluj/Documents/ZURICH/PROJECTS/UPMEM/upmem-workloads/Microbenchmarks/AI/[ai_output.xlsx]ai_output (4)'!$J$147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1-FF8B-5F4C-8BBF-ED4DE736661E}"/>
                </c:ext>
              </c:extLst>
            </c:dLbl>
            <c:dLbl>
              <c:idx val="146"/>
              <c:tx>
                <c:strRef>
                  <c:f>'/Users/el1goluj/Documents/ZURICH/PROJECTS/UPMEM/upmem-workloads/Microbenchmarks/AI/[ai_output.xlsx]ai_output (4)'!$J$148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{8910B25D-1DBA-114A-91EC-11C5DBE3D0AA}</c15:txfldGUID>
                      <c15:f>'/Users/el1goluj/Documents/ZURICH/PROJECTS/UPMEM/upmem-workloads/Microbenchmarks/AI/[ai_output.xlsx]ai_output (4)'!$J$148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2-FF8B-5F4C-8BBF-ED4DE736661E}"/>
                </c:ext>
              </c:extLst>
            </c:dLbl>
            <c:dLbl>
              <c:idx val="147"/>
              <c:tx>
                <c:strRef>
                  <c:f>'/Users/el1goluj/Documents/ZURICH/PROJECTS/UPMEM/upmem-workloads/Microbenchmarks/AI/[ai_output.xlsx]ai_output (4)'!$J$149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{2C4B1BF5-F6CC-684E-B93A-42B479CF8AEB}</c15:txfldGUID>
                      <c15:f>'/Users/el1goluj/Documents/ZURICH/PROJECTS/UPMEM/upmem-workloads/Microbenchmarks/AI/[ai_output.xlsx]ai_output (4)'!$J$149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3-FF8B-5F4C-8BBF-ED4DE736661E}"/>
                </c:ext>
              </c:extLst>
            </c:dLbl>
            <c:dLbl>
              <c:idx val="148"/>
              <c:tx>
                <c:strRef>
                  <c:f>'/Users/el1goluj/Documents/ZURICH/PROJECTS/UPMEM/upmem-workloads/Microbenchmarks/AI/[ai_output.xlsx]ai_output (4)'!$J$150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{5B460E37-0D09-3C49-B119-2F54B61226F3}</c15:txfldGUID>
                      <c15:f>'/Users/el1goluj/Documents/ZURICH/PROJECTS/UPMEM/upmem-workloads/Microbenchmarks/AI/[ai_output.xlsx]ai_output (4)'!$J$150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4-FF8B-5F4C-8BBF-ED4DE736661E}"/>
                </c:ext>
              </c:extLst>
            </c:dLbl>
            <c:dLbl>
              <c:idx val="149"/>
              <c:tx>
                <c:strRef>
                  <c:f>'/Users/el1goluj/Documents/ZURICH/PROJECTS/UPMEM/upmem-workloads/Microbenchmarks/AI/[ai_output.xlsx]ai_output (4)'!$J$151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{BFC80324-109E-1A4A-A6FC-49ECB4523FF0}</c15:txfldGUID>
                      <c15:f>'/Users/el1goluj/Documents/ZURICH/PROJECTS/UPMEM/upmem-workloads/Microbenchmarks/AI/[ai_output.xlsx]ai_output (4)'!$J$151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5-FF8B-5F4C-8BBF-ED4DE736661E}"/>
                </c:ext>
              </c:extLst>
            </c:dLbl>
            <c:dLbl>
              <c:idx val="150"/>
              <c:tx>
                <c:strRef>
                  <c:f>'/Users/el1goluj/Documents/ZURICH/PROJECTS/UPMEM/upmem-workloads/Microbenchmarks/AI/[ai_output.xlsx]ai_output (4)'!$J$152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{0029DCC4-A59F-724C-84CA-3F571D1CBDCE}</c15:txfldGUID>
                      <c15:f>'/Users/el1goluj/Documents/ZURICH/PROJECTS/UPMEM/upmem-workloads/Microbenchmarks/AI/[ai_output.xlsx]ai_output (4)'!$J$152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6-FF8B-5F4C-8BBF-ED4DE736661E}"/>
                </c:ext>
              </c:extLst>
            </c:dLbl>
            <c:dLbl>
              <c:idx val="151"/>
              <c:tx>
                <c:strRef>
                  <c:f>'/Users/el1goluj/Documents/ZURICH/PROJECTS/UPMEM/upmem-workloads/Microbenchmarks/AI/[ai_output.xlsx]ai_output (4)'!$J$153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{62193B28-C0CB-F848-BDF1-F5A79A5F20B8}</c15:txfldGUID>
                      <c15:f>'/Users/el1goluj/Documents/ZURICH/PROJECTS/UPMEM/upmem-workloads/Microbenchmarks/AI/[ai_output.xlsx]ai_output (4)'!$J$153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7-FF8B-5F4C-8BBF-ED4DE736661E}"/>
                </c:ext>
              </c:extLst>
            </c:dLbl>
            <c:dLbl>
              <c:idx val="152"/>
              <c:tx>
                <c:strRef>
                  <c:f>'/Users/el1goluj/Documents/ZURICH/PROJECTS/UPMEM/upmem-workloads/Microbenchmarks/AI/[ai_output.xlsx]ai_output (4)'!$J$154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{2E6DBF63-82DC-5D47-882C-834CA0C0179D}</c15:txfldGUID>
                      <c15:f>'/Users/el1goluj/Documents/ZURICH/PROJECTS/UPMEM/upmem-workloads/Microbenchmarks/AI/[ai_output.xlsx]ai_output (4)'!$J$154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8-FF8B-5F4C-8BBF-ED4DE736661E}"/>
                </c:ext>
              </c:extLst>
            </c:dLbl>
            <c:dLbl>
              <c:idx val="153"/>
              <c:tx>
                <c:strRef>
                  <c:f>'/Users/el1goluj/Documents/ZURICH/PROJECTS/UPMEM/upmem-workloads/Microbenchmarks/AI/[ai_output.xlsx]ai_output (4)'!$J$155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{EBB152A6-572D-814A-B961-481F56379711}</c15:txfldGUID>
                      <c15:f>'/Users/el1goluj/Documents/ZURICH/PROJECTS/UPMEM/upmem-workloads/Microbenchmarks/AI/[ai_output.xlsx]ai_output (4)'!$J$155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9-FF8B-5F4C-8BBF-ED4DE736661E}"/>
                </c:ext>
              </c:extLst>
            </c:dLbl>
            <c:dLbl>
              <c:idx val="154"/>
              <c:tx>
                <c:strRef>
                  <c:f>'/Users/el1goluj/Documents/ZURICH/PROJECTS/UPMEM/upmem-workloads/Microbenchmarks/AI/[ai_output.xlsx]ai_output (4)'!$J$156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{5F3FF7B1-84E3-B94E-9E75-B56E6C7A6AE6}</c15:txfldGUID>
                      <c15:f>'/Users/el1goluj/Documents/ZURICH/PROJECTS/UPMEM/upmem-workloads/Microbenchmarks/AI/[ai_output.xlsx]ai_output (4)'!$J$156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A-FF8B-5F4C-8BBF-ED4DE736661E}"/>
                </c:ext>
              </c:extLst>
            </c:dLbl>
            <c:dLbl>
              <c:idx val="155"/>
              <c:tx>
                <c:strRef>
                  <c:f>'/Users/el1goluj/Documents/ZURICH/PROJECTS/UPMEM/upmem-workloads/Microbenchmarks/AI/[ai_output.xlsx]ai_output (4)'!$J$157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{9DC2F077-FAD6-4D4D-A1ED-A147C290FAB8}</c15:txfldGUID>
                      <c15:f>'/Users/el1goluj/Documents/ZURICH/PROJECTS/UPMEM/upmem-workloads/Microbenchmarks/AI/[ai_output.xlsx]ai_output (4)'!$J$157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B-FF8B-5F4C-8BBF-ED4DE736661E}"/>
                </c:ext>
              </c:extLst>
            </c:dLbl>
            <c:dLbl>
              <c:idx val="156"/>
              <c:tx>
                <c:strRef>
                  <c:f>'/Users/el1goluj/Documents/ZURICH/PROJECTS/UPMEM/upmem-workloads/Microbenchmarks/AI/[ai_output.xlsx]ai_output (4)'!$J$158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{DEC3290B-5324-1348-9D70-24C9A1B86C95}</c15:txfldGUID>
                      <c15:f>'/Users/el1goluj/Documents/ZURICH/PROJECTS/UPMEM/upmem-workloads/Microbenchmarks/AI/[ai_output.xlsx]ai_output (4)'!$J$158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C-FF8B-5F4C-8BBF-ED4DE736661E}"/>
                </c:ext>
              </c:extLst>
            </c:dLbl>
            <c:dLbl>
              <c:idx val="157"/>
              <c:tx>
                <c:strRef>
                  <c:f>'/Users/el1goluj/Documents/ZURICH/PROJECTS/UPMEM/upmem-workloads/Microbenchmarks/AI/[ai_output.xlsx]ai_output (4)'!$J$159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{F67C7D22-B5FE-AC49-A704-B2877B8CD609}</c15:txfldGUID>
                      <c15:f>'/Users/el1goluj/Documents/ZURICH/PROJECTS/UPMEM/upmem-workloads/Microbenchmarks/AI/[ai_output.xlsx]ai_output (4)'!$J$159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D-FF8B-5F4C-8BBF-ED4DE736661E}"/>
                </c:ext>
              </c:extLst>
            </c:dLbl>
            <c:dLbl>
              <c:idx val="158"/>
              <c:tx>
                <c:strRef>
                  <c:f>'/Users/el1goluj/Documents/ZURICH/PROJECTS/UPMEM/upmem-workloads/Microbenchmarks/AI/[ai_output.xlsx]ai_output (4)'!$J$160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{50BF37D5-EDA1-FF4B-B42B-A32988D623AE}</c15:txfldGUID>
                      <c15:f>'/Users/el1goluj/Documents/ZURICH/PROJECTS/UPMEM/upmem-workloads/Microbenchmarks/AI/[ai_output.xlsx]ai_output (4)'!$J$160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E-FF8B-5F4C-8BBF-ED4DE736661E}"/>
                </c:ext>
              </c:extLst>
            </c:dLbl>
            <c:dLbl>
              <c:idx val="159"/>
              <c:tx>
                <c:strRef>
                  <c:f>'/Users/el1goluj/Documents/ZURICH/PROJECTS/UPMEM/upmem-workloads/Microbenchmarks/AI/[ai_output.xlsx]ai_output (4)'!$J$161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{F42E0445-F45D-144E-B00C-FB29C8177F6E}</c15:txfldGUID>
                      <c15:f>'/Users/el1goluj/Documents/ZURICH/PROJECTS/UPMEM/upmem-workloads/Microbenchmarks/AI/[ai_output.xlsx]ai_output (4)'!$J$161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9F-FF8B-5F4C-8BBF-ED4DE736661E}"/>
                </c:ext>
              </c:extLst>
            </c:dLbl>
            <c:dLbl>
              <c:idx val="160"/>
              <c:tx>
                <c:strRef>
                  <c:f>'/Users/el1goluj/Documents/ZURICH/PROJECTS/UPMEM/upmem-workloads/Microbenchmarks/AI/[ai_output.xlsx]ai_output (4)'!$J$162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{5AC7316B-DF0C-F44D-9224-46FEA15E2853}</c15:txfldGUID>
                      <c15:f>'/Users/el1goluj/Documents/ZURICH/PROJECTS/UPMEM/upmem-workloads/Microbenchmarks/AI/[ai_output.xlsx]ai_output (4)'!$J$162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0-FF8B-5F4C-8BBF-ED4DE736661E}"/>
                </c:ext>
              </c:extLst>
            </c:dLbl>
            <c:dLbl>
              <c:idx val="161"/>
              <c:tx>
                <c:strRef>
                  <c:f>'/Users/el1goluj/Documents/ZURICH/PROJECTS/UPMEM/upmem-workloads/Microbenchmarks/AI/[ai_output.xlsx]ai_output (4)'!$J$163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{5717274C-DF7B-3B46-9B22-771CF902F4B2}</c15:txfldGUID>
                      <c15:f>'/Users/el1goluj/Documents/ZURICH/PROJECTS/UPMEM/upmem-workloads/Microbenchmarks/AI/[ai_output.xlsx]ai_output (4)'!$J$163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1-FF8B-5F4C-8BBF-ED4DE736661E}"/>
                </c:ext>
              </c:extLst>
            </c:dLbl>
            <c:dLbl>
              <c:idx val="162"/>
              <c:tx>
                <c:strRef>
                  <c:f>'/Users/el1goluj/Documents/ZURICH/PROJECTS/UPMEM/upmem-workloads/Microbenchmarks/AI/[ai_output.xlsx]ai_output (4)'!$J$164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{1D0468CA-0067-8A4E-AD39-133599D36551}</c15:txfldGUID>
                      <c15:f>'/Users/el1goluj/Documents/ZURICH/PROJECTS/UPMEM/upmem-workloads/Microbenchmarks/AI/[ai_output.xlsx]ai_output (4)'!$J$164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2-FF8B-5F4C-8BBF-ED4DE736661E}"/>
                </c:ext>
              </c:extLst>
            </c:dLbl>
            <c:dLbl>
              <c:idx val="163"/>
              <c:tx>
                <c:strRef>
                  <c:f>'/Users/el1goluj/Documents/ZURICH/PROJECTS/UPMEM/upmem-workloads/Microbenchmarks/AI/[ai_output.xlsx]ai_output (4)'!$J$165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{76A2171F-3FDE-5344-9FDC-62AA97563EDE}</c15:txfldGUID>
                      <c15:f>'/Users/el1goluj/Documents/ZURICH/PROJECTS/UPMEM/upmem-workloads/Microbenchmarks/AI/[ai_output.xlsx]ai_output (4)'!$J$165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3-FF8B-5F4C-8BBF-ED4DE736661E}"/>
                </c:ext>
              </c:extLst>
            </c:dLbl>
            <c:dLbl>
              <c:idx val="164"/>
              <c:tx>
                <c:strRef>
                  <c:f>'/Users/el1goluj/Documents/ZURICH/PROJECTS/UPMEM/upmem-workloads/Microbenchmarks/AI/[ai_output.xlsx]ai_output (4)'!$J$166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{CFFC4C0F-3081-F64A-861B-48A46F704372}</c15:txfldGUID>
                      <c15:f>'/Users/el1goluj/Documents/ZURICH/PROJECTS/UPMEM/upmem-workloads/Microbenchmarks/AI/[ai_output.xlsx]ai_output (4)'!$J$166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4-FF8B-5F4C-8BBF-ED4DE736661E}"/>
                </c:ext>
              </c:extLst>
            </c:dLbl>
            <c:dLbl>
              <c:idx val="165"/>
              <c:tx>
                <c:strRef>
                  <c:f>'/Users/el1goluj/Documents/ZURICH/PROJECTS/UPMEM/upmem-workloads/Microbenchmarks/AI/[ai_output.xlsx]ai_output (4)'!$J$167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{CF7BEBED-4F71-964F-B5ED-27190F243F69}</c15:txfldGUID>
                      <c15:f>'/Users/el1goluj/Documents/ZURICH/PROJECTS/UPMEM/upmem-workloads/Microbenchmarks/AI/[ai_output.xlsx]ai_output (4)'!$J$167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5-FF8B-5F4C-8BBF-ED4DE736661E}"/>
                </c:ext>
              </c:extLst>
            </c:dLbl>
            <c:dLbl>
              <c:idx val="166"/>
              <c:tx>
                <c:strRef>
                  <c:f>'/Users/el1goluj/Documents/ZURICH/PROJECTS/UPMEM/upmem-workloads/Microbenchmarks/AI/[ai_output.xlsx]ai_output (4)'!$J$168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{7B7CBD7A-F643-2E4A-8E06-4A35C83B008E}</c15:txfldGUID>
                      <c15:f>'/Users/el1goluj/Documents/ZURICH/PROJECTS/UPMEM/upmem-workloads/Microbenchmarks/AI/[ai_output.xlsx]ai_output (4)'!$J$168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6-FF8B-5F4C-8BBF-ED4DE736661E}"/>
                </c:ext>
              </c:extLst>
            </c:dLbl>
            <c:dLbl>
              <c:idx val="167"/>
              <c:tx>
                <c:strRef>
                  <c:f>'/Users/el1goluj/Documents/ZURICH/PROJECTS/UPMEM/upmem-workloads/Microbenchmarks/AI/[ai_output.xlsx]ai_output (4)'!$J$169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{3A6434B2-666E-1F40-9CD9-2D18923B6DF2}</c15:txfldGUID>
                      <c15:f>'/Users/el1goluj/Documents/ZURICH/PROJECTS/UPMEM/upmem-workloads/Microbenchmarks/AI/[ai_output.xlsx]ai_output (4)'!$J$169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7-FF8B-5F4C-8BBF-ED4DE736661E}"/>
                </c:ext>
              </c:extLst>
            </c:dLbl>
            <c:dLbl>
              <c:idx val="168"/>
              <c:tx>
                <c:strRef>
                  <c:f>'/Users/el1goluj/Documents/ZURICH/PROJECTS/UPMEM/upmem-workloads/Microbenchmarks/AI/[ai_output.xlsx]ai_output (4)'!$J$170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{A3266932-1B44-BD41-B09B-EC4BABB9A0C4}</c15:txfldGUID>
                      <c15:f>'/Users/el1goluj/Documents/ZURICH/PROJECTS/UPMEM/upmem-workloads/Microbenchmarks/AI/[ai_output.xlsx]ai_output (4)'!$J$170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8-FF8B-5F4C-8BBF-ED4DE736661E}"/>
                </c:ext>
              </c:extLst>
            </c:dLbl>
            <c:dLbl>
              <c:idx val="169"/>
              <c:tx>
                <c:strRef>
                  <c:f>'/Users/el1goluj/Documents/ZURICH/PROJECTS/UPMEM/upmem-workloads/Microbenchmarks/AI/[ai_output.xlsx]ai_output (4)'!$J$171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{DE59229C-3F70-C740-B7CC-344286F3ED88}</c15:txfldGUID>
                      <c15:f>'/Users/el1goluj/Documents/ZURICH/PROJECTS/UPMEM/upmem-workloads/Microbenchmarks/AI/[ai_output.xlsx]ai_output (4)'!$J$171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9-FF8B-5F4C-8BBF-ED4DE736661E}"/>
                </c:ext>
              </c:extLst>
            </c:dLbl>
            <c:dLbl>
              <c:idx val="170"/>
              <c:tx>
                <c:strRef>
                  <c:f>'/Users/el1goluj/Documents/ZURICH/PROJECTS/UPMEM/upmem-workloads/Microbenchmarks/AI/[ai_output.xlsx]ai_output (4)'!$J$172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{6A28D3D4-E69F-064A-A4F7-D26440F0A04F}</c15:txfldGUID>
                      <c15:f>'/Users/el1goluj/Documents/ZURICH/PROJECTS/UPMEM/upmem-workloads/Microbenchmarks/AI/[ai_output.xlsx]ai_output (4)'!$J$172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A-FF8B-5F4C-8BBF-ED4DE736661E}"/>
                </c:ext>
              </c:extLst>
            </c:dLbl>
            <c:dLbl>
              <c:idx val="171"/>
              <c:tx>
                <c:strRef>
                  <c:f>'/Users/el1goluj/Documents/ZURICH/PROJECTS/UPMEM/upmem-workloads/Microbenchmarks/AI/[ai_output.xlsx]ai_output (4)'!$J$173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{3BAA9F36-9B84-2C4F-AF98-0ECAD717D35E}</c15:txfldGUID>
                      <c15:f>'/Users/el1goluj/Documents/ZURICH/PROJECTS/UPMEM/upmem-workloads/Microbenchmarks/AI/[ai_output.xlsx]ai_output (4)'!$J$173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B-FF8B-5F4C-8BBF-ED4DE736661E}"/>
                </c:ext>
              </c:extLst>
            </c:dLbl>
            <c:dLbl>
              <c:idx val="172"/>
              <c:tx>
                <c:strRef>
                  <c:f>'/Users/el1goluj/Documents/ZURICH/PROJECTS/UPMEM/upmem-workloads/Microbenchmarks/AI/[ai_output.xlsx]ai_output (4)'!$J$174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{3C419E7F-A2B0-AD4C-A8BF-9F2E2F9B1E54}</c15:txfldGUID>
                      <c15:f>'/Users/el1goluj/Documents/ZURICH/PROJECTS/UPMEM/upmem-workloads/Microbenchmarks/AI/[ai_output.xlsx]ai_output (4)'!$J$174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C-FF8B-5F4C-8BBF-ED4DE736661E}"/>
                </c:ext>
              </c:extLst>
            </c:dLbl>
            <c:dLbl>
              <c:idx val="173"/>
              <c:tx>
                <c:strRef>
                  <c:f>'/Users/el1goluj/Documents/ZURICH/PROJECTS/UPMEM/upmem-workloads/Microbenchmarks/AI/[ai_output.xlsx]ai_output (4)'!$J$175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{42BABDBE-C7D8-E643-A0F7-882FDC9347DB}</c15:txfldGUID>
                      <c15:f>'/Users/el1goluj/Documents/ZURICH/PROJECTS/UPMEM/upmem-workloads/Microbenchmarks/AI/[ai_output.xlsx]ai_output (4)'!$J$175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D-FF8B-5F4C-8BBF-ED4DE736661E}"/>
                </c:ext>
              </c:extLst>
            </c:dLbl>
            <c:dLbl>
              <c:idx val="174"/>
              <c:tx>
                <c:strRef>
                  <c:f>'/Users/el1goluj/Documents/ZURICH/PROJECTS/UPMEM/upmem-workloads/Microbenchmarks/AI/[ai_output.xlsx]ai_output (4)'!$J$176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{BABC76CB-99CF-234E-BB70-88A6825AE790}</c15:txfldGUID>
                      <c15:f>'/Users/el1goluj/Documents/ZURICH/PROJECTS/UPMEM/upmem-workloads/Microbenchmarks/AI/[ai_output.xlsx]ai_output (4)'!$J$176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E-FF8B-5F4C-8BBF-ED4DE736661E}"/>
                </c:ext>
              </c:extLst>
            </c:dLbl>
            <c:dLbl>
              <c:idx val="175"/>
              <c:tx>
                <c:strRef>
                  <c:f>'/Users/el1goluj/Documents/ZURICH/PROJECTS/UPMEM/upmem-workloads/Microbenchmarks/AI/[ai_output.xlsx]ai_output (4)'!$J$177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{990FF76B-2B37-2A42-9067-AB217EB86FE7}</c15:txfldGUID>
                      <c15:f>'/Users/el1goluj/Documents/ZURICH/PROJECTS/UPMEM/upmem-workloads/Microbenchmarks/AI/[ai_output.xlsx]ai_output (4)'!$J$177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AF-FF8B-5F4C-8BBF-ED4DE736661E}"/>
                </c:ext>
              </c:extLst>
            </c:dLbl>
            <c:dLbl>
              <c:idx val="176"/>
              <c:tx>
                <c:strRef>
                  <c:f>'/Users/el1goluj/Documents/ZURICH/PROJECTS/UPMEM/upmem-workloads/Microbenchmarks/AI/[ai_output.xlsx]ai_output (4)'!$J$178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{A2A682CD-1ACF-6D48-B561-5CDCC965AC96}</c15:txfldGUID>
                      <c15:f>'/Users/el1goluj/Documents/ZURICH/PROJECTS/UPMEM/upmem-workloads/Microbenchmarks/AI/[ai_output.xlsx]ai_output (4)'!$J$178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0-FF8B-5F4C-8BBF-ED4DE736661E}"/>
                </c:ext>
              </c:extLst>
            </c:dLbl>
            <c:dLbl>
              <c:idx val="177"/>
              <c:tx>
                <c:strRef>
                  <c:f>'/Users/el1goluj/Documents/ZURICH/PROJECTS/UPMEM/upmem-workloads/Microbenchmarks/AI/[ai_output.xlsx]ai_output (4)'!$J$179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{17DCE27E-2B79-FF49-984F-9FDBB690197B}</c15:txfldGUID>
                      <c15:f>'/Users/el1goluj/Documents/ZURICH/PROJECTS/UPMEM/upmem-workloads/Microbenchmarks/AI/[ai_output.xlsx]ai_output (4)'!$J$179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1-FF8B-5F4C-8BBF-ED4DE736661E}"/>
                </c:ext>
              </c:extLst>
            </c:dLbl>
            <c:dLbl>
              <c:idx val="178"/>
              <c:tx>
                <c:strRef>
                  <c:f>'/Users/el1goluj/Documents/ZURICH/PROJECTS/UPMEM/upmem-workloads/Microbenchmarks/AI/[ai_output.xlsx]ai_output (4)'!$J$180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{F074E7AC-42B7-0B44-A8C4-53869C0B3300}</c15:txfldGUID>
                      <c15:f>'/Users/el1goluj/Documents/ZURICH/PROJECTS/UPMEM/upmem-workloads/Microbenchmarks/AI/[ai_output.xlsx]ai_output (4)'!$J$180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2-FF8B-5F4C-8BBF-ED4DE736661E}"/>
                </c:ext>
              </c:extLst>
            </c:dLbl>
            <c:dLbl>
              <c:idx val="179"/>
              <c:tx>
                <c:strRef>
                  <c:f>'/Users/el1goluj/Documents/ZURICH/PROJECTS/UPMEM/upmem-workloads/Microbenchmarks/AI/[ai_output.xlsx]ai_output (4)'!$J$181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{ACFEB24C-E4F9-7F45-8072-2373A80A91D0}</c15:txfldGUID>
                      <c15:f>'/Users/el1goluj/Documents/ZURICH/PROJECTS/UPMEM/upmem-workloads/Microbenchmarks/AI/[ai_output.xlsx]ai_output (4)'!$J$181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3-FF8B-5F4C-8BBF-ED4DE736661E}"/>
                </c:ext>
              </c:extLst>
            </c:dLbl>
            <c:dLbl>
              <c:idx val="180"/>
              <c:tx>
                <c:strRef>
                  <c:f>'/Users/el1goluj/Documents/ZURICH/PROJECTS/UPMEM/upmem-workloads/Microbenchmarks/AI/[ai_output.xlsx]ai_output (4)'!$J$182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{E784A88F-723D-2A45-ABCC-2101A3BD1F6F}</c15:txfldGUID>
                      <c15:f>'/Users/el1goluj/Documents/ZURICH/PROJECTS/UPMEM/upmem-workloads/Microbenchmarks/AI/[ai_output.xlsx]ai_output (4)'!$J$182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4-FF8B-5F4C-8BBF-ED4DE736661E}"/>
                </c:ext>
              </c:extLst>
            </c:dLbl>
            <c:dLbl>
              <c:idx val="181"/>
              <c:tx>
                <c:strRef>
                  <c:f>'/Users/el1goluj/Documents/ZURICH/PROJECTS/UPMEM/upmem-workloads/Microbenchmarks/AI/[ai_output.xlsx]ai_output (4)'!$J$183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{5B7529E7-7311-6448-B7BA-54D6F90796B1}</c15:txfldGUID>
                      <c15:f>'/Users/el1goluj/Documents/ZURICH/PROJECTS/UPMEM/upmem-workloads/Microbenchmarks/AI/[ai_output.xlsx]ai_output (4)'!$J$183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5-FF8B-5F4C-8BBF-ED4DE736661E}"/>
                </c:ext>
              </c:extLst>
            </c:dLbl>
            <c:dLbl>
              <c:idx val="182"/>
              <c:tx>
                <c:strRef>
                  <c:f>'/Users/el1goluj/Documents/ZURICH/PROJECTS/UPMEM/upmem-workloads/Microbenchmarks/AI/[ai_output.xlsx]ai_output (4)'!$J$184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{9D47B839-522D-404B-97B8-AF5B5624E7A8}</c15:txfldGUID>
                      <c15:f>'/Users/el1goluj/Documents/ZURICH/PROJECTS/UPMEM/upmem-workloads/Microbenchmarks/AI/[ai_output.xlsx]ai_output (4)'!$J$184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6-FF8B-5F4C-8BBF-ED4DE736661E}"/>
                </c:ext>
              </c:extLst>
            </c:dLbl>
            <c:dLbl>
              <c:idx val="183"/>
              <c:tx>
                <c:strRef>
                  <c:f>'/Users/el1goluj/Documents/ZURICH/PROJECTS/UPMEM/upmem-workloads/Microbenchmarks/AI/[ai_output.xlsx]ai_output (4)'!$J$185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{4CFA1817-8CB3-ED40-B51C-6D5AD88BE8D8}</c15:txfldGUID>
                      <c15:f>'/Users/el1goluj/Documents/ZURICH/PROJECTS/UPMEM/upmem-workloads/Microbenchmarks/AI/[ai_output.xlsx]ai_output (4)'!$J$185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7-FF8B-5F4C-8BBF-ED4DE736661E}"/>
                </c:ext>
              </c:extLst>
            </c:dLbl>
            <c:dLbl>
              <c:idx val="184"/>
              <c:tx>
                <c:strRef>
                  <c:f>'/Users/el1goluj/Documents/ZURICH/PROJECTS/UPMEM/upmem-workloads/Microbenchmarks/AI/[ai_output.xlsx]ai_output (4)'!$J$186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{F5A93DEB-E128-0745-8A86-ACAC2993D20A}</c15:txfldGUID>
                      <c15:f>'/Users/el1goluj/Documents/ZURICH/PROJECTS/UPMEM/upmem-workloads/Microbenchmarks/AI/[ai_output.xlsx]ai_output (4)'!$J$186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8-FF8B-5F4C-8BBF-ED4DE736661E}"/>
                </c:ext>
              </c:extLst>
            </c:dLbl>
            <c:dLbl>
              <c:idx val="185"/>
              <c:tx>
                <c:strRef>
                  <c:f>'/Users/el1goluj/Documents/ZURICH/PROJECTS/UPMEM/upmem-workloads/Microbenchmarks/AI/[ai_output.xlsx]ai_output (4)'!$J$187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{48502C98-DC53-6D45-9EDF-BA7B51C33238}</c15:txfldGUID>
                      <c15:f>'/Users/el1goluj/Documents/ZURICH/PROJECTS/UPMEM/upmem-workloads/Microbenchmarks/AI/[ai_output.xlsx]ai_output (4)'!$J$187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9-FF8B-5F4C-8BBF-ED4DE736661E}"/>
                </c:ext>
              </c:extLst>
            </c:dLbl>
            <c:dLbl>
              <c:idx val="186"/>
              <c:tx>
                <c:strRef>
                  <c:f>'/Users/el1goluj/Documents/ZURICH/PROJECTS/UPMEM/upmem-workloads/Microbenchmarks/AI/[ai_output.xlsx]ai_output (4)'!$J$188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{9527FBAE-97F1-6B4F-8931-8A96D11BE4BE}</c15:txfldGUID>
                      <c15:f>'/Users/el1goluj/Documents/ZURICH/PROJECTS/UPMEM/upmem-workloads/Microbenchmarks/AI/[ai_output.xlsx]ai_output (4)'!$J$188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A-FF8B-5F4C-8BBF-ED4DE736661E}"/>
                </c:ext>
              </c:extLst>
            </c:dLbl>
            <c:dLbl>
              <c:idx val="187"/>
              <c:tx>
                <c:strRef>
                  <c:f>'/Users/el1goluj/Documents/ZURICH/PROJECTS/UPMEM/upmem-workloads/Microbenchmarks/AI/[ai_output.xlsx]ai_output (4)'!$J$189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{B2EA2FF2-D811-0A43-918D-53149C578F49}</c15:txfldGUID>
                      <c15:f>'/Users/el1goluj/Documents/ZURICH/PROJECTS/UPMEM/upmem-workloads/Microbenchmarks/AI/[ai_output.xlsx]ai_output (4)'!$J$189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B-FF8B-5F4C-8BBF-ED4DE736661E}"/>
                </c:ext>
              </c:extLst>
            </c:dLbl>
            <c:dLbl>
              <c:idx val="188"/>
              <c:tx>
                <c:strRef>
                  <c:f>'/Users/el1goluj/Documents/ZURICH/PROJECTS/UPMEM/upmem-workloads/Microbenchmarks/AI/[ai_output.xlsx]ai_output (4)'!$J$190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{68BE4B74-F458-4043-9254-6D79662AE5AE}</c15:txfldGUID>
                      <c15:f>'/Users/el1goluj/Documents/ZURICH/PROJECTS/UPMEM/upmem-workloads/Microbenchmarks/AI/[ai_output.xlsx]ai_output (4)'!$J$190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C-FF8B-5F4C-8BBF-ED4DE736661E}"/>
                </c:ext>
              </c:extLst>
            </c:dLbl>
            <c:dLbl>
              <c:idx val="189"/>
              <c:tx>
                <c:strRef>
                  <c:f>'/Users/el1goluj/Documents/ZURICH/PROJECTS/UPMEM/upmem-workloads/Microbenchmarks/AI/[ai_output.xlsx]ai_output (4)'!$J$191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{A70AAC6C-F9A8-344C-8936-59833F963BF4}</c15:txfldGUID>
                      <c15:f>'/Users/el1goluj/Documents/ZURICH/PROJECTS/UPMEM/upmem-workloads/Microbenchmarks/AI/[ai_output.xlsx]ai_output (4)'!$J$191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D-FF8B-5F4C-8BBF-ED4DE736661E}"/>
                </c:ext>
              </c:extLst>
            </c:dLbl>
            <c:dLbl>
              <c:idx val="190"/>
              <c:tx>
                <c:strRef>
                  <c:f>'/Users/el1goluj/Documents/ZURICH/PROJECTS/UPMEM/upmem-workloads/Microbenchmarks/AI/[ai_output.xlsx]ai_output (4)'!$J$192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{A566E334-48C0-974C-8552-C3393B7B6A61}</c15:txfldGUID>
                      <c15:f>'/Users/el1goluj/Documents/ZURICH/PROJECTS/UPMEM/upmem-workloads/Microbenchmarks/AI/[ai_output.xlsx]ai_output (4)'!$J$192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E-FF8B-5F4C-8BBF-ED4DE736661E}"/>
                </c:ext>
              </c:extLst>
            </c:dLbl>
            <c:dLbl>
              <c:idx val="191"/>
              <c:tx>
                <c:strRef>
                  <c:f>'/Users/el1goluj/Documents/ZURICH/PROJECTS/UPMEM/upmem-workloads/Microbenchmarks/AI/[ai_output.xlsx]ai_output (4)'!$J$193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{BE2401BE-31B7-8942-BC1E-4E75B2CACEC9}</c15:txfldGUID>
                      <c15:f>'/Users/el1goluj/Documents/ZURICH/PROJECTS/UPMEM/upmem-workloads/Microbenchmarks/AI/[ai_output.xlsx]ai_output (4)'!$J$193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BF-FF8B-5F4C-8BBF-ED4DE736661E}"/>
                </c:ext>
              </c:extLst>
            </c:dLbl>
            <c:dLbl>
              <c:idx val="192"/>
              <c:tx>
                <c:strRef>
                  <c:f>'/Users/el1goluj/Documents/ZURICH/PROJECTS/UPMEM/upmem-workloads/Microbenchmarks/AI/[ai_output.xlsx]ai_output (4)'!$J$194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{0345734D-8896-7F43-B186-FBC4686393F5}</c15:txfldGUID>
                      <c15:f>'/Users/el1goluj/Documents/ZURICH/PROJECTS/UPMEM/upmem-workloads/Microbenchmarks/AI/[ai_output.xlsx]ai_output (4)'!$J$194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0-FF8B-5F4C-8BBF-ED4DE736661E}"/>
                </c:ext>
              </c:extLst>
            </c:dLbl>
            <c:dLbl>
              <c:idx val="193"/>
              <c:tx>
                <c:strRef>
                  <c:f>'/Users/el1goluj/Documents/ZURICH/PROJECTS/UPMEM/upmem-workloads/Microbenchmarks/AI/[ai_output.xlsx]ai_output (4)'!$J$195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{63F53257-7145-DF47-BE3E-A096FB3FA515}</c15:txfldGUID>
                      <c15:f>'/Users/el1goluj/Documents/ZURICH/PROJECTS/UPMEM/upmem-workloads/Microbenchmarks/AI/[ai_output.xlsx]ai_output (4)'!$J$195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1-FF8B-5F4C-8BBF-ED4DE736661E}"/>
                </c:ext>
              </c:extLst>
            </c:dLbl>
            <c:dLbl>
              <c:idx val="194"/>
              <c:tx>
                <c:strRef>
                  <c:f>'/Users/el1goluj/Documents/ZURICH/PROJECTS/UPMEM/upmem-workloads/Microbenchmarks/AI/[ai_output.xlsx]ai_output (4)'!$J$196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{6B092C0D-D340-894C-8DF4-916BA140C93B}</c15:txfldGUID>
                      <c15:f>'/Users/el1goluj/Documents/ZURICH/PROJECTS/UPMEM/upmem-workloads/Microbenchmarks/AI/[ai_output.xlsx]ai_output (4)'!$J$196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2-FF8B-5F4C-8BBF-ED4DE736661E}"/>
                </c:ext>
              </c:extLst>
            </c:dLbl>
            <c:dLbl>
              <c:idx val="195"/>
              <c:tx>
                <c:strRef>
                  <c:f>'/Users/el1goluj/Documents/ZURICH/PROJECTS/UPMEM/upmem-workloads/Microbenchmarks/AI/[ai_output.xlsx]ai_output (4)'!$J$197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{49EE1F99-096A-9741-BBDC-698945970BB0}</c15:txfldGUID>
                      <c15:f>'/Users/el1goluj/Documents/ZURICH/PROJECTS/UPMEM/upmem-workloads/Microbenchmarks/AI/[ai_output.xlsx]ai_output (4)'!$J$197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3-FF8B-5F4C-8BBF-ED4DE736661E}"/>
                </c:ext>
              </c:extLst>
            </c:dLbl>
            <c:dLbl>
              <c:idx val="196"/>
              <c:tx>
                <c:strRef>
                  <c:f>'/Users/el1goluj/Documents/ZURICH/PROJECTS/UPMEM/upmem-workloads/Microbenchmarks/AI/[ai_output.xlsx]ai_output (4)'!$J$198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{ADC92FF9-7036-E24A-B1B7-7B297F9A1C88}</c15:txfldGUID>
                      <c15:f>'/Users/el1goluj/Documents/ZURICH/PROJECTS/UPMEM/upmem-workloads/Microbenchmarks/AI/[ai_output.xlsx]ai_output (4)'!$J$198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4-FF8B-5F4C-8BBF-ED4DE736661E}"/>
                </c:ext>
              </c:extLst>
            </c:dLbl>
            <c:dLbl>
              <c:idx val="197"/>
              <c:tx>
                <c:strRef>
                  <c:f>'/Users/el1goluj/Documents/ZURICH/PROJECTS/UPMEM/upmem-workloads/Microbenchmarks/AI/[ai_output.xlsx]ai_output (4)'!$J$199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{F3816347-02BE-6346-962A-EA3EE4A31889}</c15:txfldGUID>
                      <c15:f>'/Users/el1goluj/Documents/ZURICH/PROJECTS/UPMEM/upmem-workloads/Microbenchmarks/AI/[ai_output.xlsx]ai_output (4)'!$J$199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5-FF8B-5F4C-8BBF-ED4DE736661E}"/>
                </c:ext>
              </c:extLst>
            </c:dLbl>
            <c:dLbl>
              <c:idx val="198"/>
              <c:tx>
                <c:strRef>
                  <c:f>'/Users/el1goluj/Documents/ZURICH/PROJECTS/UPMEM/upmem-workloads/Microbenchmarks/AI/[ai_output.xlsx]ai_output (4)'!$J$200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{B2881AEE-2881-1847-8723-1BCE7B8DC201}</c15:txfldGUID>
                      <c15:f>'/Users/el1goluj/Documents/ZURICH/PROJECTS/UPMEM/upmem-workloads/Microbenchmarks/AI/[ai_output.xlsx]ai_output (4)'!$J$200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6-FF8B-5F4C-8BBF-ED4DE736661E}"/>
                </c:ext>
              </c:extLst>
            </c:dLbl>
            <c:dLbl>
              <c:idx val="199"/>
              <c:tx>
                <c:strRef>
                  <c:f>'/Users/el1goluj/Documents/ZURICH/PROJECTS/UPMEM/upmem-workloads/Microbenchmarks/AI/[ai_output.xlsx]ai_output (4)'!$J$201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{50F60C1F-9AA1-D14D-AEE9-057AA8017183}</c15:txfldGUID>
                      <c15:f>'/Users/el1goluj/Documents/ZURICH/PROJECTS/UPMEM/upmem-workloads/Microbenchmarks/AI/[ai_output.xlsx]ai_output (4)'!$J$201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7-FF8B-5F4C-8BBF-ED4DE736661E}"/>
                </c:ext>
              </c:extLst>
            </c:dLbl>
            <c:dLbl>
              <c:idx val="200"/>
              <c:tx>
                <c:strRef>
                  <c:f>'/Users/el1goluj/Documents/ZURICH/PROJECTS/UPMEM/upmem-workloads/Microbenchmarks/AI/[ai_output.xlsx]ai_output (4)'!$J$202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{0F464C36-D511-9742-B06A-D68BD228FBC3}</c15:txfldGUID>
                      <c15:f>'/Users/el1goluj/Documents/ZURICH/PROJECTS/UPMEM/upmem-workloads/Microbenchmarks/AI/[ai_output.xlsx]ai_output (4)'!$J$202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8-FF8B-5F4C-8BBF-ED4DE736661E}"/>
                </c:ext>
              </c:extLst>
            </c:dLbl>
            <c:dLbl>
              <c:idx val="201"/>
              <c:tx>
                <c:strRef>
                  <c:f>'/Users/el1goluj/Documents/ZURICH/PROJECTS/UPMEM/upmem-workloads/Microbenchmarks/AI/[ai_output.xlsx]ai_output (4)'!$J$203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{F52119BA-03AD-604F-B700-36A5E0A3944E}</c15:txfldGUID>
                      <c15:f>'/Users/el1goluj/Documents/ZURICH/PROJECTS/UPMEM/upmem-workloads/Microbenchmarks/AI/[ai_output.xlsx]ai_output (4)'!$J$203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9-FF8B-5F4C-8BBF-ED4DE736661E}"/>
                </c:ext>
              </c:extLst>
            </c:dLbl>
            <c:dLbl>
              <c:idx val="202"/>
              <c:tx>
                <c:strRef>
                  <c:f>'/Users/el1goluj/Documents/ZURICH/PROJECTS/UPMEM/upmem-workloads/Microbenchmarks/AI/[ai_output.xlsx]ai_output (4)'!$J$204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{804C6998-7D63-7841-8DE1-B173FE343EF4}</c15:txfldGUID>
                      <c15:f>'/Users/el1goluj/Documents/ZURICH/PROJECTS/UPMEM/upmem-workloads/Microbenchmarks/AI/[ai_output.xlsx]ai_output (4)'!$J$204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A-FF8B-5F4C-8BBF-ED4DE736661E}"/>
                </c:ext>
              </c:extLst>
            </c:dLbl>
            <c:dLbl>
              <c:idx val="203"/>
              <c:tx>
                <c:strRef>
                  <c:f>'/Users/el1goluj/Documents/ZURICH/PROJECTS/UPMEM/upmem-workloads/Microbenchmarks/AI/[ai_output.xlsx]ai_output (4)'!$J$205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{DBCDDE45-B00F-F140-B598-1A51B3991307}</c15:txfldGUID>
                      <c15:f>'/Users/el1goluj/Documents/ZURICH/PROJECTS/UPMEM/upmem-workloads/Microbenchmarks/AI/[ai_output.xlsx]ai_output (4)'!$J$205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B-FF8B-5F4C-8BBF-ED4DE736661E}"/>
                </c:ext>
              </c:extLst>
            </c:dLbl>
            <c:dLbl>
              <c:idx val="204"/>
              <c:tx>
                <c:strRef>
                  <c:f>'/Users/el1goluj/Documents/ZURICH/PROJECTS/UPMEM/upmem-workloads/Microbenchmarks/AI/[ai_output.xlsx]ai_output (4)'!$J$206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{42EFE28E-5AE5-9B4D-8B7C-809F001F7274}</c15:txfldGUID>
                      <c15:f>'/Users/el1goluj/Documents/ZURICH/PROJECTS/UPMEM/upmem-workloads/Microbenchmarks/AI/[ai_output.xlsx]ai_output (4)'!$J$206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C-FF8B-5F4C-8BBF-ED4DE736661E}"/>
                </c:ext>
              </c:extLst>
            </c:dLbl>
            <c:dLbl>
              <c:idx val="205"/>
              <c:tx>
                <c:strRef>
                  <c:f>'/Users/el1goluj/Documents/ZURICH/PROJECTS/UPMEM/upmem-workloads/Microbenchmarks/AI/[ai_output.xlsx]ai_output (4)'!$J$207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{2C8335FD-AB51-5242-90A7-CF821EE04158}</c15:txfldGUID>
                      <c15:f>'/Users/el1goluj/Documents/ZURICH/PROJECTS/UPMEM/upmem-workloads/Microbenchmarks/AI/[ai_output.xlsx]ai_output (4)'!$J$207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D-FF8B-5F4C-8BBF-ED4DE736661E}"/>
                </c:ext>
              </c:extLst>
            </c:dLbl>
            <c:dLbl>
              <c:idx val="206"/>
              <c:tx>
                <c:strRef>
                  <c:f>'/Users/el1goluj/Documents/ZURICH/PROJECTS/UPMEM/upmem-workloads/Microbenchmarks/AI/[ai_output.xlsx]ai_output (4)'!$J$208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{DD840F5F-80CD-264E-887D-5EC9D8A719B4}</c15:txfldGUID>
                      <c15:f>'/Users/el1goluj/Documents/ZURICH/PROJECTS/UPMEM/upmem-workloads/Microbenchmarks/AI/[ai_output.xlsx]ai_output (4)'!$J$208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E-FF8B-5F4C-8BBF-ED4DE736661E}"/>
                </c:ext>
              </c:extLst>
            </c:dLbl>
            <c:dLbl>
              <c:idx val="207"/>
              <c:tx>
                <c:strRef>
                  <c:f>'/Users/el1goluj/Documents/ZURICH/PROJECTS/UPMEM/upmem-workloads/Microbenchmarks/AI/[ai_output.xlsx]ai_output (4)'!$J$209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{1C816C9B-8D47-AB4B-BD69-F393F5352D8D}</c15:txfldGUID>
                      <c15:f>'/Users/el1goluj/Documents/ZURICH/PROJECTS/UPMEM/upmem-workloads/Microbenchmarks/AI/[ai_output.xlsx]ai_output (4)'!$J$209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CF-FF8B-5F4C-8BBF-ED4DE736661E}"/>
                </c:ext>
              </c:extLst>
            </c:dLbl>
            <c:dLbl>
              <c:idx val="208"/>
              <c:tx>
                <c:strRef>
                  <c:f>'/Users/el1goluj/Documents/ZURICH/PROJECTS/UPMEM/upmem-workloads/Microbenchmarks/AI/[ai_output.xlsx]ai_output (4)'!$J$210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{94AA5721-3957-F742-B441-517670701365}</c15:txfldGUID>
                      <c15:f>'/Users/el1goluj/Documents/ZURICH/PROJECTS/UPMEM/upmem-workloads/Microbenchmarks/AI/[ai_output.xlsx]ai_output (4)'!$J$210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0-FF8B-5F4C-8BBF-ED4DE736661E}"/>
                </c:ext>
              </c:extLst>
            </c:dLbl>
            <c:dLbl>
              <c:idx val="209"/>
              <c:tx>
                <c:strRef>
                  <c:f>'/Users/el1goluj/Documents/ZURICH/PROJECTS/UPMEM/upmem-workloads/Microbenchmarks/AI/[ai_output.xlsx]ai_output (4)'!$J$211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{F3662D52-3229-E54B-B28F-5F0F78243333}</c15:txfldGUID>
                      <c15:f>'/Users/el1goluj/Documents/ZURICH/PROJECTS/UPMEM/upmem-workloads/Microbenchmarks/AI/[ai_output.xlsx]ai_output (4)'!$J$211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1-FF8B-5F4C-8BBF-ED4DE736661E}"/>
                </c:ext>
              </c:extLst>
            </c:dLbl>
            <c:dLbl>
              <c:idx val="210"/>
              <c:tx>
                <c:strRef>
                  <c:f>'/Users/el1goluj/Documents/ZURICH/PROJECTS/UPMEM/upmem-workloads/Microbenchmarks/AI/[ai_output.xlsx]ai_output (4)'!$J$212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{4D05ED7D-3531-744F-9B29-3D00A45D41B8}</c15:txfldGUID>
                      <c15:f>'/Users/el1goluj/Documents/ZURICH/PROJECTS/UPMEM/upmem-workloads/Microbenchmarks/AI/[ai_output.xlsx]ai_output (4)'!$J$212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2-FF8B-5F4C-8BBF-ED4DE736661E}"/>
                </c:ext>
              </c:extLst>
            </c:dLbl>
            <c:dLbl>
              <c:idx val="211"/>
              <c:tx>
                <c:strRef>
                  <c:f>'/Users/el1goluj/Documents/ZURICH/PROJECTS/UPMEM/upmem-workloads/Microbenchmarks/AI/[ai_output.xlsx]ai_output (4)'!$J$213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{2A25A126-0C32-C447-A128-101A1A4DAB54}</c15:txfldGUID>
                      <c15:f>'/Users/el1goluj/Documents/ZURICH/PROJECTS/UPMEM/upmem-workloads/Microbenchmarks/AI/[ai_output.xlsx]ai_output (4)'!$J$213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3-FF8B-5F4C-8BBF-ED4DE736661E}"/>
                </c:ext>
              </c:extLst>
            </c:dLbl>
            <c:dLbl>
              <c:idx val="212"/>
              <c:tx>
                <c:strRef>
                  <c:f>'/Users/el1goluj/Documents/ZURICH/PROJECTS/UPMEM/upmem-workloads/Microbenchmarks/AI/[ai_output.xlsx]ai_output (4)'!$J$214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{5DEF83E2-F512-BD42-AEFB-9407A480D866}</c15:txfldGUID>
                      <c15:f>'/Users/el1goluj/Documents/ZURICH/PROJECTS/UPMEM/upmem-workloads/Microbenchmarks/AI/[ai_output.xlsx]ai_output (4)'!$J$214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4-FF8B-5F4C-8BBF-ED4DE736661E}"/>
                </c:ext>
              </c:extLst>
            </c:dLbl>
            <c:dLbl>
              <c:idx val="213"/>
              <c:tx>
                <c:strRef>
                  <c:f>'/Users/el1goluj/Documents/ZURICH/PROJECTS/UPMEM/upmem-workloads/Microbenchmarks/AI/[ai_output.xlsx]ai_output (4)'!$J$215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{EA705F55-3AF9-BD4C-8A9A-4A134AB9CD82}</c15:txfldGUID>
                      <c15:f>'/Users/el1goluj/Documents/ZURICH/PROJECTS/UPMEM/upmem-workloads/Microbenchmarks/AI/[ai_output.xlsx]ai_output (4)'!$J$215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5-FF8B-5F4C-8BBF-ED4DE736661E}"/>
                </c:ext>
              </c:extLst>
            </c:dLbl>
            <c:dLbl>
              <c:idx val="214"/>
              <c:tx>
                <c:strRef>
                  <c:f>'/Users/el1goluj/Documents/ZURICH/PROJECTS/UPMEM/upmem-workloads/Microbenchmarks/AI/[ai_output.xlsx]ai_output (4)'!$J$216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{35CC4545-C747-BF48-9239-49E03D06E5B0}</c15:txfldGUID>
                      <c15:f>'/Users/el1goluj/Documents/ZURICH/PROJECTS/UPMEM/upmem-workloads/Microbenchmarks/AI/[ai_output.xlsx]ai_output (4)'!$J$216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6-FF8B-5F4C-8BBF-ED4DE736661E}"/>
                </c:ext>
              </c:extLst>
            </c:dLbl>
            <c:dLbl>
              <c:idx val="215"/>
              <c:tx>
                <c:strRef>
                  <c:f>'/Users/el1goluj/Documents/ZURICH/PROJECTS/UPMEM/upmem-workloads/Microbenchmarks/AI/[ai_output.xlsx]ai_output (4)'!$J$217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{B28E8D2B-34C8-1942-B9B1-3ABDD6F479DC}</c15:txfldGUID>
                      <c15:f>'/Users/el1goluj/Documents/ZURICH/PROJECTS/UPMEM/upmem-workloads/Microbenchmarks/AI/[ai_output.xlsx]ai_output (4)'!$J$217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7-FF8B-5F4C-8BBF-ED4DE736661E}"/>
                </c:ext>
              </c:extLst>
            </c:dLbl>
            <c:dLbl>
              <c:idx val="216"/>
              <c:tx>
                <c:strRef>
                  <c:f>'/Users/el1goluj/Documents/ZURICH/PROJECTS/UPMEM/upmem-workloads/Microbenchmarks/AI/[ai_output.xlsx]ai_output (4)'!$J$218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{22DD9F22-7A59-C848-B4D6-3A09167E57D2}</c15:txfldGUID>
                      <c15:f>'/Users/el1goluj/Documents/ZURICH/PROJECTS/UPMEM/upmem-workloads/Microbenchmarks/AI/[ai_output.xlsx]ai_output (4)'!$J$218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8-FF8B-5F4C-8BBF-ED4DE736661E}"/>
                </c:ext>
              </c:extLst>
            </c:dLbl>
            <c:dLbl>
              <c:idx val="217"/>
              <c:tx>
                <c:strRef>
                  <c:f>'/Users/el1goluj/Documents/ZURICH/PROJECTS/UPMEM/upmem-workloads/Microbenchmarks/AI/[ai_output.xlsx]ai_output (4)'!$J$219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{BC881B1F-C9D0-9B4C-B680-05E042FCE6DC}</c15:txfldGUID>
                      <c15:f>'/Users/el1goluj/Documents/ZURICH/PROJECTS/UPMEM/upmem-workloads/Microbenchmarks/AI/[ai_output.xlsx]ai_output (4)'!$J$219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9-FF8B-5F4C-8BBF-ED4DE736661E}"/>
                </c:ext>
              </c:extLst>
            </c:dLbl>
            <c:dLbl>
              <c:idx val="218"/>
              <c:tx>
                <c:strRef>
                  <c:f>'/Users/el1goluj/Documents/ZURICH/PROJECTS/UPMEM/upmem-workloads/Microbenchmarks/AI/[ai_output.xlsx]ai_output (4)'!$J$220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{6EBCC862-A538-BF40-B233-5327C8F0A090}</c15:txfldGUID>
                      <c15:f>'/Users/el1goluj/Documents/ZURICH/PROJECTS/UPMEM/upmem-workloads/Microbenchmarks/AI/[ai_output.xlsx]ai_output (4)'!$J$220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A-FF8B-5F4C-8BBF-ED4DE736661E}"/>
                </c:ext>
              </c:extLst>
            </c:dLbl>
            <c:dLbl>
              <c:idx val="219"/>
              <c:tx>
                <c:strRef>
                  <c:f>'/Users/el1goluj/Documents/ZURICH/PROJECTS/UPMEM/upmem-workloads/Microbenchmarks/AI/[ai_output.xlsx]ai_output (4)'!$J$221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{7AAA99BD-36C3-0740-A3D7-ED04F8517078}</c15:txfldGUID>
                      <c15:f>'/Users/el1goluj/Documents/ZURICH/PROJECTS/UPMEM/upmem-workloads/Microbenchmarks/AI/[ai_output.xlsx]ai_output (4)'!$J$221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B-FF8B-5F4C-8BBF-ED4DE736661E}"/>
                </c:ext>
              </c:extLst>
            </c:dLbl>
            <c:dLbl>
              <c:idx val="220"/>
              <c:tx>
                <c:strRef>
                  <c:f>'/Users/el1goluj/Documents/ZURICH/PROJECTS/UPMEM/upmem-workloads/Microbenchmarks/AI/[ai_output.xlsx]ai_output (4)'!$J$222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{F652506E-1BCF-3B41-B539-6F414974766C}</c15:txfldGUID>
                      <c15:f>'/Users/el1goluj/Documents/ZURICH/PROJECTS/UPMEM/upmem-workloads/Microbenchmarks/AI/[ai_output.xlsx]ai_output (4)'!$J$222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C-FF8B-5F4C-8BBF-ED4DE736661E}"/>
                </c:ext>
              </c:extLst>
            </c:dLbl>
            <c:dLbl>
              <c:idx val="221"/>
              <c:tx>
                <c:strRef>
                  <c:f>'/Users/el1goluj/Documents/ZURICH/PROJECTS/UPMEM/upmem-workloads/Microbenchmarks/AI/[ai_output.xlsx]ai_output (4)'!$J$223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{6F596AE0-F4FF-2141-A377-F0D3B0D06578}</c15:txfldGUID>
                      <c15:f>'/Users/el1goluj/Documents/ZURICH/PROJECTS/UPMEM/upmem-workloads/Microbenchmarks/AI/[ai_output.xlsx]ai_output (4)'!$J$223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D-FF8B-5F4C-8BBF-ED4DE736661E}"/>
                </c:ext>
              </c:extLst>
            </c:dLbl>
            <c:dLbl>
              <c:idx val="222"/>
              <c:tx>
                <c:strRef>
                  <c:f>'/Users/el1goluj/Documents/ZURICH/PROJECTS/UPMEM/upmem-workloads/Microbenchmarks/AI/[ai_output.xlsx]ai_output (4)'!$J$224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{B0A61BE0-ACDF-BC42-8BC6-E301480A0E8D}</c15:txfldGUID>
                      <c15:f>'/Users/el1goluj/Documents/ZURICH/PROJECTS/UPMEM/upmem-workloads/Microbenchmarks/AI/[ai_output.xlsx]ai_output (4)'!$J$224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E-FF8B-5F4C-8BBF-ED4DE736661E}"/>
                </c:ext>
              </c:extLst>
            </c:dLbl>
            <c:dLbl>
              <c:idx val="223"/>
              <c:tx>
                <c:strRef>
                  <c:f>'/Users/el1goluj/Documents/ZURICH/PROJECTS/UPMEM/upmem-workloads/Microbenchmarks/AI/[ai_output.xlsx]ai_output (4)'!$J$225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{542D462F-5476-F24E-B002-C0C364AEC8D4}</c15:txfldGUID>
                      <c15:f>'/Users/el1goluj/Documents/ZURICH/PROJECTS/UPMEM/upmem-workloads/Microbenchmarks/AI/[ai_output.xlsx]ai_output (4)'!$J$225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DF-FF8B-5F4C-8BBF-ED4DE736661E}"/>
                </c:ext>
              </c:extLst>
            </c:dLbl>
            <c:dLbl>
              <c:idx val="224"/>
              <c:tx>
                <c:strRef>
                  <c:f>'/Users/el1goluj/Documents/ZURICH/PROJECTS/UPMEM/upmem-workloads/Microbenchmarks/AI/[ai_output.xlsx]ai_output (4)'!$J$226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{9604B582-60FA-A74D-95FD-5478A1C01AB9}</c15:txfldGUID>
                      <c15:f>'/Users/el1goluj/Documents/ZURICH/PROJECTS/UPMEM/upmem-workloads/Microbenchmarks/AI/[ai_output.xlsx]ai_output (4)'!$J$226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0-FF8B-5F4C-8BBF-ED4DE736661E}"/>
                </c:ext>
              </c:extLst>
            </c:dLbl>
            <c:dLbl>
              <c:idx val="225"/>
              <c:tx>
                <c:strRef>
                  <c:f>'/Users/el1goluj/Documents/ZURICH/PROJECTS/UPMEM/upmem-workloads/Microbenchmarks/AI/[ai_output.xlsx]ai_output (4)'!$J$227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{E9EFBD8E-4549-7A46-B593-1F96B98DBD84}</c15:txfldGUID>
                      <c15:f>'/Users/el1goluj/Documents/ZURICH/PROJECTS/UPMEM/upmem-workloads/Microbenchmarks/AI/[ai_output.xlsx]ai_output (4)'!$J$227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1-FF8B-5F4C-8BBF-ED4DE736661E}"/>
                </c:ext>
              </c:extLst>
            </c:dLbl>
            <c:dLbl>
              <c:idx val="226"/>
              <c:tx>
                <c:strRef>
                  <c:f>'/Users/el1goluj/Documents/ZURICH/PROJECTS/UPMEM/upmem-workloads/Microbenchmarks/AI/[ai_output.xlsx]ai_output (4)'!$J$228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{1C8861CA-C196-B548-808C-E3009BEECD08}</c15:txfldGUID>
                      <c15:f>'/Users/el1goluj/Documents/ZURICH/PROJECTS/UPMEM/upmem-workloads/Microbenchmarks/AI/[ai_output.xlsx]ai_output (4)'!$J$228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2-FF8B-5F4C-8BBF-ED4DE736661E}"/>
                </c:ext>
              </c:extLst>
            </c:dLbl>
            <c:dLbl>
              <c:idx val="227"/>
              <c:tx>
                <c:strRef>
                  <c:f>'/Users/el1goluj/Documents/ZURICH/PROJECTS/UPMEM/upmem-workloads/Microbenchmarks/AI/[ai_output.xlsx]ai_output (4)'!$J$229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{FC43EF44-DEB2-F744-BEDB-C4101BA32CE0}</c15:txfldGUID>
                      <c15:f>'/Users/el1goluj/Documents/ZURICH/PROJECTS/UPMEM/upmem-workloads/Microbenchmarks/AI/[ai_output.xlsx]ai_output (4)'!$J$229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3-FF8B-5F4C-8BBF-ED4DE736661E}"/>
                </c:ext>
              </c:extLst>
            </c:dLbl>
            <c:dLbl>
              <c:idx val="228"/>
              <c:tx>
                <c:strRef>
                  <c:f>'/Users/el1goluj/Documents/ZURICH/PROJECTS/UPMEM/upmem-workloads/Microbenchmarks/AI/[ai_output.xlsx]ai_output (4)'!$J$230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{19F0F589-C164-1B40-8CCB-94C7919DC01E}</c15:txfldGUID>
                      <c15:f>'/Users/el1goluj/Documents/ZURICH/PROJECTS/UPMEM/upmem-workloads/Microbenchmarks/AI/[ai_output.xlsx]ai_output (4)'!$J$230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4-FF8B-5F4C-8BBF-ED4DE736661E}"/>
                </c:ext>
              </c:extLst>
            </c:dLbl>
            <c:dLbl>
              <c:idx val="229"/>
              <c:tx>
                <c:strRef>
                  <c:f>'/Users/el1goluj/Documents/ZURICH/PROJECTS/UPMEM/upmem-workloads/Microbenchmarks/AI/[ai_output.xlsx]ai_output (4)'!$J$231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{D4BDE27A-7EE0-F74E-933E-A6AA6F6D9BA1}</c15:txfldGUID>
                      <c15:f>'/Users/el1goluj/Documents/ZURICH/PROJECTS/UPMEM/upmem-workloads/Microbenchmarks/AI/[ai_output.xlsx]ai_output (4)'!$J$231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5-FF8B-5F4C-8BBF-ED4DE736661E}"/>
                </c:ext>
              </c:extLst>
            </c:dLbl>
            <c:dLbl>
              <c:idx val="230"/>
              <c:tx>
                <c:strRef>
                  <c:f>'/Users/el1goluj/Documents/ZURICH/PROJECTS/UPMEM/upmem-workloads/Microbenchmarks/AI/[ai_output.xlsx]ai_output (4)'!$J$232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{4F514C02-C005-9E44-8310-8155B160AECE}</c15:txfldGUID>
                      <c15:f>'/Users/el1goluj/Documents/ZURICH/PROJECTS/UPMEM/upmem-workloads/Microbenchmarks/AI/[ai_output.xlsx]ai_output (4)'!$J$232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6-FF8B-5F4C-8BBF-ED4DE736661E}"/>
                </c:ext>
              </c:extLst>
            </c:dLbl>
            <c:dLbl>
              <c:idx val="231"/>
              <c:tx>
                <c:strRef>
                  <c:f>'/Users/el1goluj/Documents/ZURICH/PROJECTS/UPMEM/upmem-workloads/Microbenchmarks/AI/[ai_output.xlsx]ai_output (4)'!$J$233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{893C1009-F981-EE49-B80F-604BC37D2F2D}</c15:txfldGUID>
                      <c15:f>'/Users/el1goluj/Documents/ZURICH/PROJECTS/UPMEM/upmem-workloads/Microbenchmarks/AI/[ai_output.xlsx]ai_output (4)'!$J$233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7-FF8B-5F4C-8BBF-ED4DE736661E}"/>
                </c:ext>
              </c:extLst>
            </c:dLbl>
            <c:dLbl>
              <c:idx val="232"/>
              <c:tx>
                <c:strRef>
                  <c:f>'/Users/el1goluj/Documents/ZURICH/PROJECTS/UPMEM/upmem-workloads/Microbenchmarks/AI/[ai_output.xlsx]ai_output (4)'!$J$234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{C0B7B716-B033-744A-9012-DAC28847C4FF}</c15:txfldGUID>
                      <c15:f>'/Users/el1goluj/Documents/ZURICH/PROJECTS/UPMEM/upmem-workloads/Microbenchmarks/AI/[ai_output.xlsx]ai_output (4)'!$J$234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8-FF8B-5F4C-8BBF-ED4DE736661E}"/>
                </c:ext>
              </c:extLst>
            </c:dLbl>
            <c:dLbl>
              <c:idx val="233"/>
              <c:tx>
                <c:strRef>
                  <c:f>'/Users/el1goluj/Documents/ZURICH/PROJECTS/UPMEM/upmem-workloads/Microbenchmarks/AI/[ai_output.xlsx]ai_output (4)'!$J$235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{1645D8BC-7BB3-A843-88BE-7CD836C3B599}</c15:txfldGUID>
                      <c15:f>'/Users/el1goluj/Documents/ZURICH/PROJECTS/UPMEM/upmem-workloads/Microbenchmarks/AI/[ai_output.xlsx]ai_output (4)'!$J$235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9-FF8B-5F4C-8BBF-ED4DE736661E}"/>
                </c:ext>
              </c:extLst>
            </c:dLbl>
            <c:dLbl>
              <c:idx val="234"/>
              <c:tx>
                <c:strRef>
                  <c:f>'/Users/el1goluj/Documents/ZURICH/PROJECTS/UPMEM/upmem-workloads/Microbenchmarks/AI/[ai_output.xlsx]ai_output (4)'!$J$236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{DDC67CFC-E179-F04A-AC40-9CE0D139E331}</c15:txfldGUID>
                      <c15:f>'/Users/el1goluj/Documents/ZURICH/PROJECTS/UPMEM/upmem-workloads/Microbenchmarks/AI/[ai_output.xlsx]ai_output (4)'!$J$236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A-FF8B-5F4C-8BBF-ED4DE736661E}"/>
                </c:ext>
              </c:extLst>
            </c:dLbl>
            <c:dLbl>
              <c:idx val="235"/>
              <c:tx>
                <c:strRef>
                  <c:f>'/Users/el1goluj/Documents/ZURICH/PROJECTS/UPMEM/upmem-workloads/Microbenchmarks/AI/[ai_output.xlsx]ai_output (4)'!$J$237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{32DFA1E4-E7EC-D449-B0F7-361AF1EFD2E8}</c15:txfldGUID>
                      <c15:f>'/Users/el1goluj/Documents/ZURICH/PROJECTS/UPMEM/upmem-workloads/Microbenchmarks/AI/[ai_output.xlsx]ai_output (4)'!$J$237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B-FF8B-5F4C-8BBF-ED4DE736661E}"/>
                </c:ext>
              </c:extLst>
            </c:dLbl>
            <c:dLbl>
              <c:idx val="236"/>
              <c:tx>
                <c:strRef>
                  <c:f>'/Users/el1goluj/Documents/ZURICH/PROJECTS/UPMEM/upmem-workloads/Microbenchmarks/AI/[ai_output.xlsx]ai_output (4)'!$J$238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{67C23A8F-727C-414C-B506-5A75873D20F3}</c15:txfldGUID>
                      <c15:f>'/Users/el1goluj/Documents/ZURICH/PROJECTS/UPMEM/upmem-workloads/Microbenchmarks/AI/[ai_output.xlsx]ai_output (4)'!$J$238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C-FF8B-5F4C-8BBF-ED4DE736661E}"/>
                </c:ext>
              </c:extLst>
            </c:dLbl>
            <c:dLbl>
              <c:idx val="237"/>
              <c:tx>
                <c:strRef>
                  <c:f>'/Users/el1goluj/Documents/ZURICH/PROJECTS/UPMEM/upmem-workloads/Microbenchmarks/AI/[ai_output.xlsx]ai_output (4)'!$J$239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{A1B336D3-6C17-0546-A72B-605F78BCF35A}</c15:txfldGUID>
                      <c15:f>'/Users/el1goluj/Documents/ZURICH/PROJECTS/UPMEM/upmem-workloads/Microbenchmarks/AI/[ai_output.xlsx]ai_output (4)'!$J$239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D-FF8B-5F4C-8BBF-ED4DE736661E}"/>
                </c:ext>
              </c:extLst>
            </c:dLbl>
            <c:dLbl>
              <c:idx val="238"/>
              <c:tx>
                <c:strRef>
                  <c:f>'/Users/el1goluj/Documents/ZURICH/PROJECTS/UPMEM/upmem-workloads/Microbenchmarks/AI/[ai_output.xlsx]ai_output (4)'!$J$240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{B695CB93-9543-8E4E-8546-DC7AC2D575F0}</c15:txfldGUID>
                      <c15:f>'/Users/el1goluj/Documents/ZURICH/PROJECTS/UPMEM/upmem-workloads/Microbenchmarks/AI/[ai_output.xlsx]ai_output (4)'!$J$240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E-FF8B-5F4C-8BBF-ED4DE736661E}"/>
                </c:ext>
              </c:extLst>
            </c:dLbl>
            <c:dLbl>
              <c:idx val="239"/>
              <c:tx>
                <c:strRef>
                  <c:f>'/Users/el1goluj/Documents/ZURICH/PROJECTS/UPMEM/upmem-workloads/Microbenchmarks/AI/[ai_output.xlsx]ai_output (4)'!$J$241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{1734496A-13E1-334D-8BD0-F89EBB4201C2}</c15:txfldGUID>
                      <c15:f>'/Users/el1goluj/Documents/ZURICH/PROJECTS/UPMEM/upmem-workloads/Microbenchmarks/AI/[ai_output.xlsx]ai_output (4)'!$J$241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EF-FF8B-5F4C-8BBF-ED4DE736661E}"/>
                </c:ext>
              </c:extLst>
            </c:dLbl>
            <c:dLbl>
              <c:idx val="240"/>
              <c:tx>
                <c:strRef>
                  <c:f>'/Users/el1goluj/Documents/ZURICH/PROJECTS/UPMEM/upmem-workloads/Microbenchmarks/AI/[ai_output.xlsx]ai_output (4)'!$J$242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{9F51F3AE-44C8-7143-9E82-B625DF942056}</c15:txfldGUID>
                      <c15:f>'/Users/el1goluj/Documents/ZURICH/PROJECTS/UPMEM/upmem-workloads/Microbenchmarks/AI/[ai_output.xlsx]ai_output (4)'!$J$242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0-FF8B-5F4C-8BBF-ED4DE736661E}"/>
                </c:ext>
              </c:extLst>
            </c:dLbl>
            <c:dLbl>
              <c:idx val="241"/>
              <c:tx>
                <c:strRef>
                  <c:f>'/Users/el1goluj/Documents/ZURICH/PROJECTS/UPMEM/upmem-workloads/Microbenchmarks/AI/[ai_output.xlsx]ai_output (4)'!$J$243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{2BF89D65-0DE1-FC4D-8835-BE80576C3DA1}</c15:txfldGUID>
                      <c15:f>'/Users/el1goluj/Documents/ZURICH/PROJECTS/UPMEM/upmem-workloads/Microbenchmarks/AI/[ai_output.xlsx]ai_output (4)'!$J$243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1-FF8B-5F4C-8BBF-ED4DE736661E}"/>
                </c:ext>
              </c:extLst>
            </c:dLbl>
            <c:dLbl>
              <c:idx val="242"/>
              <c:tx>
                <c:strRef>
                  <c:f>'/Users/el1goluj/Documents/ZURICH/PROJECTS/UPMEM/upmem-workloads/Microbenchmarks/AI/[ai_output.xlsx]ai_output (4)'!$J$244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{5AA8E687-C8C7-A04E-AB16-F2E94D9EF2CA}</c15:txfldGUID>
                      <c15:f>'/Users/el1goluj/Documents/ZURICH/PROJECTS/UPMEM/upmem-workloads/Microbenchmarks/AI/[ai_output.xlsx]ai_output (4)'!$J$244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2-FF8B-5F4C-8BBF-ED4DE736661E}"/>
                </c:ext>
              </c:extLst>
            </c:dLbl>
            <c:dLbl>
              <c:idx val="243"/>
              <c:tx>
                <c:strRef>
                  <c:f>'/Users/el1goluj/Documents/ZURICH/PROJECTS/UPMEM/upmem-workloads/Microbenchmarks/AI/[ai_output.xlsx]ai_output (4)'!$J$245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{4349C541-A634-E342-9EF3-1CFA0E3B1D6A}</c15:txfldGUID>
                      <c15:f>'/Users/el1goluj/Documents/ZURICH/PROJECTS/UPMEM/upmem-workloads/Microbenchmarks/AI/[ai_output.xlsx]ai_output (4)'!$J$245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3-FF8B-5F4C-8BBF-ED4DE736661E}"/>
                </c:ext>
              </c:extLst>
            </c:dLbl>
            <c:dLbl>
              <c:idx val="244"/>
              <c:tx>
                <c:strRef>
                  <c:f>'/Users/el1goluj/Documents/ZURICH/PROJECTS/UPMEM/upmem-workloads/Microbenchmarks/AI/[ai_output.xlsx]ai_output (4)'!$J$246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{CB866870-A015-4D46-A62B-40BCBCD70630}</c15:txfldGUID>
                      <c15:f>'/Users/el1goluj/Documents/ZURICH/PROJECTS/UPMEM/upmem-workloads/Microbenchmarks/AI/[ai_output.xlsx]ai_output (4)'!$J$246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4-FF8B-5F4C-8BBF-ED4DE736661E}"/>
                </c:ext>
              </c:extLst>
            </c:dLbl>
            <c:dLbl>
              <c:idx val="245"/>
              <c:tx>
                <c:strRef>
                  <c:f>'/Users/el1goluj/Documents/ZURICH/PROJECTS/UPMEM/upmem-workloads/Microbenchmarks/AI/[ai_output.xlsx]ai_output (4)'!$J$247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{DDBB4A35-0610-C440-8953-2EE39C9B9E05}</c15:txfldGUID>
                      <c15:f>'/Users/el1goluj/Documents/ZURICH/PROJECTS/UPMEM/upmem-workloads/Microbenchmarks/AI/[ai_output.xlsx]ai_output (4)'!$J$247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5-FF8B-5F4C-8BBF-ED4DE736661E}"/>
                </c:ext>
              </c:extLst>
            </c:dLbl>
            <c:dLbl>
              <c:idx val="246"/>
              <c:tx>
                <c:strRef>
                  <c:f>'/Users/el1goluj/Documents/ZURICH/PROJECTS/UPMEM/upmem-workloads/Microbenchmarks/AI/[ai_output.xlsx]ai_output (4)'!$J$248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{9A444CD1-5846-CE4B-A5A6-8F11EFA3B5E7}</c15:txfldGUID>
                      <c15:f>'/Users/el1goluj/Documents/ZURICH/PROJECTS/UPMEM/upmem-workloads/Microbenchmarks/AI/[ai_output.xlsx]ai_output (4)'!$J$248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6-FF8B-5F4C-8BBF-ED4DE736661E}"/>
                </c:ext>
              </c:extLst>
            </c:dLbl>
            <c:dLbl>
              <c:idx val="247"/>
              <c:tx>
                <c:strRef>
                  <c:f>'/Users/el1goluj/Documents/ZURICH/PROJECTS/UPMEM/upmem-workloads/Microbenchmarks/AI/[ai_output.xlsx]ai_output (4)'!$J$249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{86DF2C9C-2ABF-DF4F-A6F3-BFB094667315}</c15:txfldGUID>
                      <c15:f>'/Users/el1goluj/Documents/ZURICH/PROJECTS/UPMEM/upmem-workloads/Microbenchmarks/AI/[ai_output.xlsx]ai_output (4)'!$J$249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7-FF8B-5F4C-8BBF-ED4DE736661E}"/>
                </c:ext>
              </c:extLst>
            </c:dLbl>
            <c:dLbl>
              <c:idx val="248"/>
              <c:tx>
                <c:strRef>
                  <c:f>'/Users/el1goluj/Documents/ZURICH/PROJECTS/UPMEM/upmem-workloads/Microbenchmarks/AI/[ai_output.xlsx]ai_output (4)'!$J$250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{D78B516A-BBF6-6F40-B831-8E09398FD2D7}</c15:txfldGUID>
                      <c15:f>'/Users/el1goluj/Documents/ZURICH/PROJECTS/UPMEM/upmem-workloads/Microbenchmarks/AI/[ai_output.xlsx]ai_output (4)'!$J$250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8-FF8B-5F4C-8BBF-ED4DE736661E}"/>
                </c:ext>
              </c:extLst>
            </c:dLbl>
            <c:dLbl>
              <c:idx val="249"/>
              <c:tx>
                <c:strRef>
                  <c:f>'/Users/el1goluj/Documents/ZURICH/PROJECTS/UPMEM/upmem-workloads/Microbenchmarks/AI/[ai_output.xlsx]ai_output (4)'!$J$251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{2E635036-75CE-9342-8859-36738DE38A25}</c15:txfldGUID>
                      <c15:f>'/Users/el1goluj/Documents/ZURICH/PROJECTS/UPMEM/upmem-workloads/Microbenchmarks/AI/[ai_output.xlsx]ai_output (4)'!$J$251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9-FF8B-5F4C-8BBF-ED4DE736661E}"/>
                </c:ext>
              </c:extLst>
            </c:dLbl>
            <c:dLbl>
              <c:idx val="250"/>
              <c:tx>
                <c:strRef>
                  <c:f>'/Users/el1goluj/Documents/ZURICH/PROJECTS/UPMEM/upmem-workloads/Microbenchmarks/AI/[ai_output.xlsx]ai_output (4)'!$J$252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{F644C75D-6F35-1B41-B97B-9086ED321457}</c15:txfldGUID>
                      <c15:f>'/Users/el1goluj/Documents/ZURICH/PROJECTS/UPMEM/upmem-workloads/Microbenchmarks/AI/[ai_output.xlsx]ai_output (4)'!$J$252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A-FF8B-5F4C-8BBF-ED4DE736661E}"/>
                </c:ext>
              </c:extLst>
            </c:dLbl>
            <c:dLbl>
              <c:idx val="251"/>
              <c:tx>
                <c:strRef>
                  <c:f>'/Users/el1goluj/Documents/ZURICH/PROJECTS/UPMEM/upmem-workloads/Microbenchmarks/AI/[ai_output.xlsx]ai_output (4)'!$J$253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{EDF96E3C-3C59-B04D-9757-957D9246BCBD}</c15:txfldGUID>
                      <c15:f>'/Users/el1goluj/Documents/ZURICH/PROJECTS/UPMEM/upmem-workloads/Microbenchmarks/AI/[ai_output.xlsx]ai_output (4)'!$J$253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B-FF8B-5F4C-8BBF-ED4DE736661E}"/>
                </c:ext>
              </c:extLst>
            </c:dLbl>
            <c:dLbl>
              <c:idx val="252"/>
              <c:tx>
                <c:strRef>
                  <c:f>'/Users/el1goluj/Documents/ZURICH/PROJECTS/UPMEM/upmem-workloads/Microbenchmarks/AI/[ai_output.xlsx]ai_output (4)'!$J$254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{D6323FB1-4C2C-904C-BBBA-0DE078DCBA17}</c15:txfldGUID>
                      <c15:f>'/Users/el1goluj/Documents/ZURICH/PROJECTS/UPMEM/upmem-workloads/Microbenchmarks/AI/[ai_output.xlsx]ai_output (4)'!$J$254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C-FF8B-5F4C-8BBF-ED4DE736661E}"/>
                </c:ext>
              </c:extLst>
            </c:dLbl>
            <c:dLbl>
              <c:idx val="253"/>
              <c:tx>
                <c:strRef>
                  <c:f>'/Users/el1goluj/Documents/ZURICH/PROJECTS/UPMEM/upmem-workloads/Microbenchmarks/AI/[ai_output.xlsx]ai_output (4)'!$J$255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{C2DD720D-DF38-EF48-AC01-BB1F5439E440}</c15:txfldGUID>
                      <c15:f>'/Users/el1goluj/Documents/ZURICH/PROJECTS/UPMEM/upmem-workloads/Microbenchmarks/AI/[ai_output.xlsx]ai_output (4)'!$J$255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D-FF8B-5F4C-8BBF-ED4DE736661E}"/>
                </c:ext>
              </c:extLst>
            </c:dLbl>
            <c:dLbl>
              <c:idx val="254"/>
              <c:tx>
                <c:strRef>
                  <c:f>'/Users/el1goluj/Documents/ZURICH/PROJECTS/UPMEM/upmem-workloads/Microbenchmarks/AI/[ai_output.xlsx]ai_output (4)'!$J$256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{0DB880DE-4812-FD47-B2A0-86A2335B6909}</c15:txfldGUID>
                      <c15:f>'/Users/el1goluj/Documents/ZURICH/PROJECTS/UPMEM/upmem-workloads/Microbenchmarks/AI/[ai_output.xlsx]ai_output (4)'!$J$256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E-FF8B-5F4C-8BBF-ED4DE736661E}"/>
                </c:ext>
              </c:extLst>
            </c:dLbl>
            <c:dLbl>
              <c:idx val="255"/>
              <c:tx>
                <c:strRef>
                  <c:f>'/Users/el1goluj/Documents/ZURICH/PROJECTS/UPMEM/upmem-workloads/Microbenchmarks/AI/[ai_output.xlsx]ai_output (4)'!$J$257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{91F01E58-B220-7648-B9C2-9B6CE9364EA5}</c15:txfldGUID>
                      <c15:f>'/Users/el1goluj/Documents/ZURICH/PROJECTS/UPMEM/upmem-workloads/Microbenchmarks/AI/[ai_output.xlsx]ai_output (4)'!$J$257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FF-FF8B-5F4C-8BBF-ED4DE736661E}"/>
                </c:ext>
              </c:extLst>
            </c:dLbl>
            <c:dLbl>
              <c:idx val="256"/>
              <c:tx>
                <c:strRef>
                  <c:f>'/Users/el1goluj/Documents/ZURICH/PROJECTS/UPMEM/upmem-workloads/Microbenchmarks/AI/[ai_output.xlsx]ai_output (4)'!$J$258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{8B1CFB86-1F7F-914B-BA72-9E92C80A2B61}</c15:txfldGUID>
                      <c15:f>'/Users/el1goluj/Documents/ZURICH/PROJECTS/UPMEM/upmem-workloads/Microbenchmarks/AI/[ai_output.xlsx]ai_output (4)'!$J$258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0-FF8B-5F4C-8BBF-ED4DE736661E}"/>
                </c:ext>
              </c:extLst>
            </c:dLbl>
            <c:dLbl>
              <c:idx val="257"/>
              <c:tx>
                <c:strRef>
                  <c:f>'/Users/el1goluj/Documents/ZURICH/PROJECTS/UPMEM/upmem-workloads/Microbenchmarks/AI/[ai_output.xlsx]ai_output (4)'!$J$259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{EADDB160-EBD3-7C4D-AD75-ECDFF00C596E}</c15:txfldGUID>
                      <c15:f>'/Users/el1goluj/Documents/ZURICH/PROJECTS/UPMEM/upmem-workloads/Microbenchmarks/AI/[ai_output.xlsx]ai_output (4)'!$J$259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1-FF8B-5F4C-8BBF-ED4DE736661E}"/>
                </c:ext>
              </c:extLst>
            </c:dLbl>
            <c:dLbl>
              <c:idx val="258"/>
              <c:tx>
                <c:strRef>
                  <c:f>'/Users/el1goluj/Documents/ZURICH/PROJECTS/UPMEM/upmem-workloads/Microbenchmarks/AI/[ai_output.xlsx]ai_output (4)'!$J$260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{D38B0C28-12CC-F34F-BB33-9436AD0A6B4D}</c15:txfldGUID>
                      <c15:f>'/Users/el1goluj/Documents/ZURICH/PROJECTS/UPMEM/upmem-workloads/Microbenchmarks/AI/[ai_output.xlsx]ai_output (4)'!$J$260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2-FF8B-5F4C-8BBF-ED4DE736661E}"/>
                </c:ext>
              </c:extLst>
            </c:dLbl>
            <c:dLbl>
              <c:idx val="259"/>
              <c:tx>
                <c:strRef>
                  <c:f>'/Users/el1goluj/Documents/ZURICH/PROJECTS/UPMEM/upmem-workloads/Microbenchmarks/AI/[ai_output.xlsx]ai_output (4)'!$J$261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{BE53938E-2AE1-A742-AEDB-F68DECCAB248}</c15:txfldGUID>
                      <c15:f>'/Users/el1goluj/Documents/ZURICH/PROJECTS/UPMEM/upmem-workloads/Microbenchmarks/AI/[ai_output.xlsx]ai_output (4)'!$J$261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3-FF8B-5F4C-8BBF-ED4DE736661E}"/>
                </c:ext>
              </c:extLst>
            </c:dLbl>
            <c:dLbl>
              <c:idx val="260"/>
              <c:tx>
                <c:strRef>
                  <c:f>'/Users/el1goluj/Documents/ZURICH/PROJECTS/UPMEM/upmem-workloads/Microbenchmarks/AI/[ai_output.xlsx]ai_output (4)'!$J$262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{AC5B6F9F-65FB-754B-A6EB-BE743AD40AA3}</c15:txfldGUID>
                      <c15:f>'/Users/el1goluj/Documents/ZURICH/PROJECTS/UPMEM/upmem-workloads/Microbenchmarks/AI/[ai_output.xlsx]ai_output (4)'!$J$262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4-FF8B-5F4C-8BBF-ED4DE736661E}"/>
                </c:ext>
              </c:extLst>
            </c:dLbl>
            <c:dLbl>
              <c:idx val="261"/>
              <c:tx>
                <c:strRef>
                  <c:f>'/Users/el1goluj/Documents/ZURICH/PROJECTS/UPMEM/upmem-workloads/Microbenchmarks/AI/[ai_output.xlsx]ai_output (4)'!$J$263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{C4EDA580-AC57-F24F-B0B4-ABAA5939B106}</c15:txfldGUID>
                      <c15:f>'/Users/el1goluj/Documents/ZURICH/PROJECTS/UPMEM/upmem-workloads/Microbenchmarks/AI/[ai_output.xlsx]ai_output (4)'!$J$263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5-FF8B-5F4C-8BBF-ED4DE736661E}"/>
                </c:ext>
              </c:extLst>
            </c:dLbl>
            <c:dLbl>
              <c:idx val="262"/>
              <c:tx>
                <c:strRef>
                  <c:f>'/Users/el1goluj/Documents/ZURICH/PROJECTS/UPMEM/upmem-workloads/Microbenchmarks/AI/[ai_output.xlsx]ai_output (4)'!$J$264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{5CA8CC50-816F-6040-8AC5-D8C687E4B750}</c15:txfldGUID>
                      <c15:f>'/Users/el1goluj/Documents/ZURICH/PROJECTS/UPMEM/upmem-workloads/Microbenchmarks/AI/[ai_output.xlsx]ai_output (4)'!$J$264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6-FF8B-5F4C-8BBF-ED4DE736661E}"/>
                </c:ext>
              </c:extLst>
            </c:dLbl>
            <c:dLbl>
              <c:idx val="263"/>
              <c:tx>
                <c:strRef>
                  <c:f>'/Users/el1goluj/Documents/ZURICH/PROJECTS/UPMEM/upmem-workloads/Microbenchmarks/AI/[ai_output.xlsx]ai_output (4)'!$J$265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{80009C4C-A28F-374C-BB12-9A3168396C07}</c15:txfldGUID>
                      <c15:f>'/Users/el1goluj/Documents/ZURICH/PROJECTS/UPMEM/upmem-workloads/Microbenchmarks/AI/[ai_output.xlsx]ai_output (4)'!$J$265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7-FF8B-5F4C-8BBF-ED4DE736661E}"/>
                </c:ext>
              </c:extLst>
            </c:dLbl>
            <c:dLbl>
              <c:idx val="264"/>
              <c:tx>
                <c:strRef>
                  <c:f>'/Users/el1goluj/Documents/ZURICH/PROJECTS/UPMEM/upmem-workloads/Microbenchmarks/AI/[ai_output.xlsx]ai_output (4)'!$J$266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{2EAB90DB-4AB1-5844-BFF9-CB8F5D2D3417}</c15:txfldGUID>
                      <c15:f>'/Users/el1goluj/Documents/ZURICH/PROJECTS/UPMEM/upmem-workloads/Microbenchmarks/AI/[ai_output.xlsx]ai_output (4)'!$J$266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8-FF8B-5F4C-8BBF-ED4DE736661E}"/>
                </c:ext>
              </c:extLst>
            </c:dLbl>
            <c:dLbl>
              <c:idx val="265"/>
              <c:tx>
                <c:strRef>
                  <c:f>'/Users/el1goluj/Documents/ZURICH/PROJECTS/UPMEM/upmem-workloads/Microbenchmarks/AI/[ai_output.xlsx]ai_output (4)'!$J$267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{D66E68B7-ABBA-A341-AD94-92878C61F026}</c15:txfldGUID>
                      <c15:f>'/Users/el1goluj/Documents/ZURICH/PROJECTS/UPMEM/upmem-workloads/Microbenchmarks/AI/[ai_output.xlsx]ai_output (4)'!$J$267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9-FF8B-5F4C-8BBF-ED4DE736661E}"/>
                </c:ext>
              </c:extLst>
            </c:dLbl>
            <c:dLbl>
              <c:idx val="266"/>
              <c:tx>
                <c:strRef>
                  <c:f>'/Users/el1goluj/Documents/ZURICH/PROJECTS/UPMEM/upmem-workloads/Microbenchmarks/AI/[ai_output.xlsx]ai_output (4)'!$J$268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{E1D210C8-0FE2-234A-884C-D978E4A62E60}</c15:txfldGUID>
                      <c15:f>'/Users/el1goluj/Documents/ZURICH/PROJECTS/UPMEM/upmem-workloads/Microbenchmarks/AI/[ai_output.xlsx]ai_output (4)'!$J$268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A-FF8B-5F4C-8BBF-ED4DE736661E}"/>
                </c:ext>
              </c:extLst>
            </c:dLbl>
            <c:dLbl>
              <c:idx val="267"/>
              <c:tx>
                <c:strRef>
                  <c:f>'/Users/el1goluj/Documents/ZURICH/PROJECTS/UPMEM/upmem-workloads/Microbenchmarks/AI/[ai_output.xlsx]ai_output (4)'!$J$269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{188ECDE1-3EB3-3B4E-98DC-67BBA2627212}</c15:txfldGUID>
                      <c15:f>'/Users/el1goluj/Documents/ZURICH/PROJECTS/UPMEM/upmem-workloads/Microbenchmarks/AI/[ai_output.xlsx]ai_output (4)'!$J$269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B-FF8B-5F4C-8BBF-ED4DE736661E}"/>
                </c:ext>
              </c:extLst>
            </c:dLbl>
            <c:dLbl>
              <c:idx val="268"/>
              <c:tx>
                <c:strRef>
                  <c:f>'/Users/el1goluj/Documents/ZURICH/PROJECTS/UPMEM/upmem-workloads/Microbenchmarks/AI/[ai_output.xlsx]ai_output (4)'!$J$270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{6994B0DB-CD52-2944-B6B2-79D235CCA1D5}</c15:txfldGUID>
                      <c15:f>'/Users/el1goluj/Documents/ZURICH/PROJECTS/UPMEM/upmem-workloads/Microbenchmarks/AI/[ai_output.xlsx]ai_output (4)'!$J$270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C-FF8B-5F4C-8BBF-ED4DE736661E}"/>
                </c:ext>
              </c:extLst>
            </c:dLbl>
            <c:dLbl>
              <c:idx val="269"/>
              <c:tx>
                <c:strRef>
                  <c:f>'/Users/el1goluj/Documents/ZURICH/PROJECTS/UPMEM/upmem-workloads/Microbenchmarks/AI/[ai_output.xlsx]ai_output (4)'!$J$271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{14A6398D-8FA4-D147-B1F6-CABF2AA7AF9B}</c15:txfldGUID>
                      <c15:f>'/Users/el1goluj/Documents/ZURICH/PROJECTS/UPMEM/upmem-workloads/Microbenchmarks/AI/[ai_output.xlsx]ai_output (4)'!$J$271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D-FF8B-5F4C-8BBF-ED4DE736661E}"/>
                </c:ext>
              </c:extLst>
            </c:dLbl>
            <c:dLbl>
              <c:idx val="270"/>
              <c:tx>
                <c:strRef>
                  <c:f>'/Users/el1goluj/Documents/ZURICH/PROJECTS/UPMEM/upmem-workloads/Microbenchmarks/AI/[ai_output.xlsx]ai_output (4)'!$J$272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{DC72D559-D113-AD4C-A379-F20AE710FD7E}</c15:txfldGUID>
                      <c15:f>'/Users/el1goluj/Documents/ZURICH/PROJECTS/UPMEM/upmem-workloads/Microbenchmarks/AI/[ai_output.xlsx]ai_output (4)'!$J$272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E-FF8B-5F4C-8BBF-ED4DE736661E}"/>
                </c:ext>
              </c:extLst>
            </c:dLbl>
            <c:dLbl>
              <c:idx val="271"/>
              <c:tx>
                <c:strRef>
                  <c:f>'/Users/el1goluj/Documents/ZURICH/PROJECTS/UPMEM/upmem-workloads/Microbenchmarks/AI/[ai_output.xlsx]ai_output (4)'!$J$273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{BA43CFBE-C136-8D48-AC0C-8C69835F548F}</c15:txfldGUID>
                      <c15:f>'/Users/el1goluj/Documents/ZURICH/PROJECTS/UPMEM/upmem-workloads/Microbenchmarks/AI/[ai_output.xlsx]ai_output (4)'!$J$273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0F-FF8B-5F4C-8BBF-ED4DE736661E}"/>
                </c:ext>
              </c:extLst>
            </c:dLbl>
            <c:dLbl>
              <c:idx val="272"/>
              <c:tx>
                <c:strRef>
                  <c:f>'/Users/el1goluj/Documents/ZURICH/PROJECTS/UPMEM/upmem-workloads/Microbenchmarks/AI/[ai_output.xlsx]ai_output (4)'!$J$274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{DA3399AA-8A58-7D44-96B9-20409FA2A692}</c15:txfldGUID>
                      <c15:f>'/Users/el1goluj/Documents/ZURICH/PROJECTS/UPMEM/upmem-workloads/Microbenchmarks/AI/[ai_output.xlsx]ai_output (4)'!$J$274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0-FF8B-5F4C-8BBF-ED4DE736661E}"/>
                </c:ext>
              </c:extLst>
            </c:dLbl>
            <c:dLbl>
              <c:idx val="273"/>
              <c:tx>
                <c:strRef>
                  <c:f>'/Users/el1goluj/Documents/ZURICH/PROJECTS/UPMEM/upmem-workloads/Microbenchmarks/AI/[ai_output.xlsx]ai_output (4)'!$J$275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{B080D523-FE3D-E947-AB75-7F915B796560}</c15:txfldGUID>
                      <c15:f>'/Users/el1goluj/Documents/ZURICH/PROJECTS/UPMEM/upmem-workloads/Microbenchmarks/AI/[ai_output.xlsx]ai_output (4)'!$J$275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1-FF8B-5F4C-8BBF-ED4DE736661E}"/>
                </c:ext>
              </c:extLst>
            </c:dLbl>
            <c:dLbl>
              <c:idx val="274"/>
              <c:tx>
                <c:strRef>
                  <c:f>'/Users/el1goluj/Documents/ZURICH/PROJECTS/UPMEM/upmem-workloads/Microbenchmarks/AI/[ai_output.xlsx]ai_output (4)'!$J$276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{AC7B8F8F-7B24-C14A-8752-01FADA7B3B0E}</c15:txfldGUID>
                      <c15:f>'/Users/el1goluj/Documents/ZURICH/PROJECTS/UPMEM/upmem-workloads/Microbenchmarks/AI/[ai_output.xlsx]ai_output (4)'!$J$276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2-FF8B-5F4C-8BBF-ED4DE736661E}"/>
                </c:ext>
              </c:extLst>
            </c:dLbl>
            <c:dLbl>
              <c:idx val="275"/>
              <c:tx>
                <c:strRef>
                  <c:f>'/Users/el1goluj/Documents/ZURICH/PROJECTS/UPMEM/upmem-workloads/Microbenchmarks/AI/[ai_output.xlsx]ai_output (4)'!$J$277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{E0A5F665-CF45-6B4C-B425-F009742891B1}</c15:txfldGUID>
                      <c15:f>'/Users/el1goluj/Documents/ZURICH/PROJECTS/UPMEM/upmem-workloads/Microbenchmarks/AI/[ai_output.xlsx]ai_output (4)'!$J$277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3-FF8B-5F4C-8BBF-ED4DE736661E}"/>
                </c:ext>
              </c:extLst>
            </c:dLbl>
            <c:dLbl>
              <c:idx val="276"/>
              <c:tx>
                <c:strRef>
                  <c:f>'/Users/el1goluj/Documents/ZURICH/PROJECTS/UPMEM/upmem-workloads/Microbenchmarks/AI/[ai_output.xlsx]ai_output (4)'!$J$278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{FEB76152-DBB5-884F-8757-C2002ADA41C8}</c15:txfldGUID>
                      <c15:f>'/Users/el1goluj/Documents/ZURICH/PROJECTS/UPMEM/upmem-workloads/Microbenchmarks/AI/[ai_output.xlsx]ai_output (4)'!$J$278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4-FF8B-5F4C-8BBF-ED4DE736661E}"/>
                </c:ext>
              </c:extLst>
            </c:dLbl>
            <c:dLbl>
              <c:idx val="277"/>
              <c:tx>
                <c:strRef>
                  <c:f>'/Users/el1goluj/Documents/ZURICH/PROJECTS/UPMEM/upmem-workloads/Microbenchmarks/AI/[ai_output.xlsx]ai_output (4)'!$J$279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{31284484-036D-AB40-B307-4BF813774FAE}</c15:txfldGUID>
                      <c15:f>'/Users/el1goluj/Documents/ZURICH/PROJECTS/UPMEM/upmem-workloads/Microbenchmarks/AI/[ai_output.xlsx]ai_output (4)'!$J$279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5-FF8B-5F4C-8BBF-ED4DE736661E}"/>
                </c:ext>
              </c:extLst>
            </c:dLbl>
            <c:dLbl>
              <c:idx val="278"/>
              <c:tx>
                <c:strRef>
                  <c:f>'/Users/el1goluj/Documents/ZURICH/PROJECTS/UPMEM/upmem-workloads/Microbenchmarks/AI/[ai_output.xlsx]ai_output (4)'!$J$280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{1CAF0302-C0B7-1847-81DE-CE242E94CD1A}</c15:txfldGUID>
                      <c15:f>'/Users/el1goluj/Documents/ZURICH/PROJECTS/UPMEM/upmem-workloads/Microbenchmarks/AI/[ai_output.xlsx]ai_output (4)'!$J$280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6-FF8B-5F4C-8BBF-ED4DE736661E}"/>
                </c:ext>
              </c:extLst>
            </c:dLbl>
            <c:dLbl>
              <c:idx val="279"/>
              <c:tx>
                <c:strRef>
                  <c:f>'/Users/el1goluj/Documents/ZURICH/PROJECTS/UPMEM/upmem-workloads/Microbenchmarks/AI/[ai_output.xlsx]ai_output (4)'!$J$281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{387B7848-7FEA-4840-8A35-CD1F5D9C9A28}</c15:txfldGUID>
                      <c15:f>'/Users/el1goluj/Documents/ZURICH/PROJECTS/UPMEM/upmem-workloads/Microbenchmarks/AI/[ai_output.xlsx]ai_output (4)'!$J$281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7-FF8B-5F4C-8BBF-ED4DE736661E}"/>
                </c:ext>
              </c:extLst>
            </c:dLbl>
            <c:dLbl>
              <c:idx val="280"/>
              <c:tx>
                <c:strRef>
                  <c:f>'/Users/el1goluj/Documents/ZURICH/PROJECTS/UPMEM/upmem-workloads/Microbenchmarks/AI/[ai_output.xlsx]ai_output (4)'!$J$282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{1BC38F22-76FE-3549-89B2-04C46F69F10D}</c15:txfldGUID>
                      <c15:f>'/Users/el1goluj/Documents/ZURICH/PROJECTS/UPMEM/upmem-workloads/Microbenchmarks/AI/[ai_output.xlsx]ai_output (4)'!$J$282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8-FF8B-5F4C-8BBF-ED4DE736661E}"/>
                </c:ext>
              </c:extLst>
            </c:dLbl>
            <c:dLbl>
              <c:idx val="281"/>
              <c:tx>
                <c:strRef>
                  <c:f>'/Users/el1goluj/Documents/ZURICH/PROJECTS/UPMEM/upmem-workloads/Microbenchmarks/AI/[ai_output.xlsx]ai_output (4)'!$J$283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{938FD37C-DDB7-CF4B-AA1E-838FA1A13395}</c15:txfldGUID>
                      <c15:f>'/Users/el1goluj/Documents/ZURICH/PROJECTS/UPMEM/upmem-workloads/Microbenchmarks/AI/[ai_output.xlsx]ai_output (4)'!$J$283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9-FF8B-5F4C-8BBF-ED4DE736661E}"/>
                </c:ext>
              </c:extLst>
            </c:dLbl>
            <c:dLbl>
              <c:idx val="282"/>
              <c:tx>
                <c:strRef>
                  <c:f>'/Users/el1goluj/Documents/ZURICH/PROJECTS/UPMEM/upmem-workloads/Microbenchmarks/AI/[ai_output.xlsx]ai_output (4)'!$J$284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{59AC2CCA-E458-2A48-A83D-60700370E5ED}</c15:txfldGUID>
                      <c15:f>'/Users/el1goluj/Documents/ZURICH/PROJECTS/UPMEM/upmem-workloads/Microbenchmarks/AI/[ai_output.xlsx]ai_output (4)'!$J$284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A-FF8B-5F4C-8BBF-ED4DE736661E}"/>
                </c:ext>
              </c:extLst>
            </c:dLbl>
            <c:dLbl>
              <c:idx val="283"/>
              <c:tx>
                <c:strRef>
                  <c:f>'/Users/el1goluj/Documents/ZURICH/PROJECTS/UPMEM/upmem-workloads/Microbenchmarks/AI/[ai_output.xlsx]ai_output (4)'!$J$285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{084A6C29-AD2C-4448-880D-93F19B98473E}</c15:txfldGUID>
                      <c15:f>'/Users/el1goluj/Documents/ZURICH/PROJECTS/UPMEM/upmem-workloads/Microbenchmarks/AI/[ai_output.xlsx]ai_output (4)'!$J$285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B-FF8B-5F4C-8BBF-ED4DE736661E}"/>
                </c:ext>
              </c:extLst>
            </c:dLbl>
            <c:dLbl>
              <c:idx val="284"/>
              <c:tx>
                <c:strRef>
                  <c:f>'/Users/el1goluj/Documents/ZURICH/PROJECTS/UPMEM/upmem-workloads/Microbenchmarks/AI/[ai_output.xlsx]ai_output (4)'!$J$286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{3A59FE25-360C-3B4B-A758-0EC9521B47A5}</c15:txfldGUID>
                      <c15:f>'/Users/el1goluj/Documents/ZURICH/PROJECTS/UPMEM/upmem-workloads/Microbenchmarks/AI/[ai_output.xlsx]ai_output (4)'!$J$286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C-FF8B-5F4C-8BBF-ED4DE736661E}"/>
                </c:ext>
              </c:extLst>
            </c:dLbl>
            <c:dLbl>
              <c:idx val="285"/>
              <c:tx>
                <c:strRef>
                  <c:f>'/Users/el1goluj/Documents/ZURICH/PROJECTS/UPMEM/upmem-workloads/Microbenchmarks/AI/[ai_output.xlsx]ai_output (4)'!$J$287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{26011B8E-CFBB-EF46-8F50-267038785F13}</c15:txfldGUID>
                      <c15:f>'/Users/el1goluj/Documents/ZURICH/PROJECTS/UPMEM/upmem-workloads/Microbenchmarks/AI/[ai_output.xlsx]ai_output (4)'!$J$287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D-FF8B-5F4C-8BBF-ED4DE736661E}"/>
                </c:ext>
              </c:extLst>
            </c:dLbl>
            <c:dLbl>
              <c:idx val="286"/>
              <c:tx>
                <c:strRef>
                  <c:f>'/Users/el1goluj/Documents/ZURICH/PROJECTS/UPMEM/upmem-workloads/Microbenchmarks/AI/[ai_output.xlsx]ai_output (4)'!$J$288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{48608012-2B9C-784F-B474-94E9B52942C2}</c15:txfldGUID>
                      <c15:f>'/Users/el1goluj/Documents/ZURICH/PROJECTS/UPMEM/upmem-workloads/Microbenchmarks/AI/[ai_output.xlsx]ai_output (4)'!$J$288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E-FF8B-5F4C-8BBF-ED4DE736661E}"/>
                </c:ext>
              </c:extLst>
            </c:dLbl>
            <c:dLbl>
              <c:idx val="287"/>
              <c:tx>
                <c:strRef>
                  <c:f>'/Users/el1goluj/Documents/ZURICH/PROJECTS/UPMEM/upmem-workloads/Microbenchmarks/AI/[ai_output.xlsx]ai_output (4)'!$J$289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{EB285EA6-FF78-304C-81E1-7341016F07F5}</c15:txfldGUID>
                      <c15:f>'/Users/el1goluj/Documents/ZURICH/PROJECTS/UPMEM/upmem-workloads/Microbenchmarks/AI/[ai_output.xlsx]ai_output (4)'!$J$289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1F-FF8B-5F4C-8BBF-ED4DE736661E}"/>
                </c:ext>
              </c:extLst>
            </c:dLbl>
            <c:dLbl>
              <c:idx val="288"/>
              <c:tx>
                <c:strRef>
                  <c:f>'/Users/el1goluj/Documents/ZURICH/PROJECTS/UPMEM/upmem-workloads/Microbenchmarks/AI/[ai_output.xlsx]ai_output (4)'!$J$290</c:f>
                  <c:strCache>
                    <c:ptCount val="1"/>
                    <c:pt idx="0">
                      <c:v>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{178F9FD3-07FA-0E4B-8483-A3C292235D9C}</c15:txfldGUID>
                      <c15:f>'/Users/el1goluj/Documents/ZURICH/PROJECTS/UPMEM/upmem-workloads/Microbenchmarks/AI/[ai_output.xlsx]ai_output (4)'!$J$290</c15:f>
                      <c15:dlblFieldTableCache>
                        <c:ptCount val="1"/>
                        <c:pt idx="0">
                          <c:v>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0-FF8B-5F4C-8BBF-ED4DE736661E}"/>
                </c:ext>
              </c:extLst>
            </c:dLbl>
            <c:dLbl>
              <c:idx val="289"/>
              <c:tx>
                <c:strRef>
                  <c:f>'/Users/el1goluj/Documents/ZURICH/PROJECTS/UPMEM/upmem-workloads/Microbenchmarks/AI/[ai_output.xlsx]ai_output (4)'!$J$291</c:f>
                  <c:strCache>
                    <c:ptCount val="1"/>
                    <c:pt idx="0">
                      <c:v>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{AE3D2F3F-D868-6644-A254-7F3DB67C5EFA}</c15:txfldGUID>
                      <c15:f>'/Users/el1goluj/Documents/ZURICH/PROJECTS/UPMEM/upmem-workloads/Microbenchmarks/AI/[ai_output.xlsx]ai_output (4)'!$J$291</c15:f>
                      <c15:dlblFieldTableCache>
                        <c:ptCount val="1"/>
                        <c:pt idx="0">
                          <c:v>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1-FF8B-5F4C-8BBF-ED4DE736661E}"/>
                </c:ext>
              </c:extLst>
            </c:dLbl>
            <c:dLbl>
              <c:idx val="290"/>
              <c:tx>
                <c:strRef>
                  <c:f>'/Users/el1goluj/Documents/ZURICH/PROJECTS/UPMEM/upmem-workloads/Microbenchmarks/AI/[ai_output.xlsx]ai_output (4)'!$J$292</c:f>
                  <c:strCache>
                    <c:ptCount val="1"/>
                    <c:pt idx="0">
                      <c:v>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{C5D63D22-5D9F-E148-882F-D17354F283D4}</c15:txfldGUID>
                      <c15:f>'/Users/el1goluj/Documents/ZURICH/PROJECTS/UPMEM/upmem-workloads/Microbenchmarks/AI/[ai_output.xlsx]ai_output (4)'!$J$292</c15:f>
                      <c15:dlblFieldTableCache>
                        <c:ptCount val="1"/>
                        <c:pt idx="0">
                          <c:v>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2-FF8B-5F4C-8BBF-ED4DE736661E}"/>
                </c:ext>
              </c:extLst>
            </c:dLbl>
            <c:dLbl>
              <c:idx val="291"/>
              <c:tx>
                <c:strRef>
                  <c:f>'/Users/el1goluj/Documents/ZURICH/PROJECTS/UPMEM/upmem-workloads/Microbenchmarks/AI/[ai_output.xlsx]ai_output (4)'!$J$293</c:f>
                  <c:strCache>
                    <c:ptCount val="1"/>
                    <c:pt idx="0">
                      <c:v>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{E7DCBD7E-3BC1-5547-8340-FEB372A7494F}</c15:txfldGUID>
                      <c15:f>'/Users/el1goluj/Documents/ZURICH/PROJECTS/UPMEM/upmem-workloads/Microbenchmarks/AI/[ai_output.xlsx]ai_output (4)'!$J$293</c15:f>
                      <c15:dlblFieldTableCache>
                        <c:ptCount val="1"/>
                        <c:pt idx="0">
                          <c:v>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3-FF8B-5F4C-8BBF-ED4DE736661E}"/>
                </c:ext>
              </c:extLst>
            </c:dLbl>
            <c:dLbl>
              <c:idx val="292"/>
              <c:tx>
                <c:strRef>
                  <c:f>'/Users/el1goluj/Documents/ZURICH/PROJECTS/UPMEM/upmem-workloads/Microbenchmarks/AI/[ai_output.xlsx]ai_output (4)'!$J$294</c:f>
                  <c:strCache>
                    <c:ptCount val="1"/>
                    <c:pt idx="0">
                      <c:v>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{9B34B28B-4B96-5840-890F-F51FB7804D8B}</c15:txfldGUID>
                      <c15:f>'/Users/el1goluj/Documents/ZURICH/PROJECTS/UPMEM/upmem-workloads/Microbenchmarks/AI/[ai_output.xlsx]ai_output (4)'!$J$294</c15:f>
                      <c15:dlblFieldTableCache>
                        <c:ptCount val="1"/>
                        <c:pt idx="0">
                          <c:v>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4-FF8B-5F4C-8BBF-ED4DE736661E}"/>
                </c:ext>
              </c:extLst>
            </c:dLbl>
            <c:dLbl>
              <c:idx val="293"/>
              <c:tx>
                <c:strRef>
                  <c:f>'/Users/el1goluj/Documents/ZURICH/PROJECTS/UPMEM/upmem-workloads/Microbenchmarks/AI/[ai_output.xlsx]ai_output (4)'!$J$295</c:f>
                  <c:strCache>
                    <c:ptCount val="1"/>
                    <c:pt idx="0">
                      <c:v>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{3BCD93B1-50D7-EB4A-9756-07FB18CBA44D}</c15:txfldGUID>
                      <c15:f>'/Users/el1goluj/Documents/ZURICH/PROJECTS/UPMEM/upmem-workloads/Microbenchmarks/AI/[ai_output.xlsx]ai_output (4)'!$J$295</c15:f>
                      <c15:dlblFieldTableCache>
                        <c:ptCount val="1"/>
                        <c:pt idx="0">
                          <c:v>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5-FF8B-5F4C-8BBF-ED4DE736661E}"/>
                </c:ext>
              </c:extLst>
            </c:dLbl>
            <c:dLbl>
              <c:idx val="294"/>
              <c:tx>
                <c:strRef>
                  <c:f>'/Users/el1goluj/Documents/ZURICH/PROJECTS/UPMEM/upmem-workloads/Microbenchmarks/AI/[ai_output.xlsx]ai_output (4)'!$J$296</c:f>
                  <c:strCache>
                    <c:ptCount val="1"/>
                    <c:pt idx="0">
                      <c:v>7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{46A275A5-2EEE-9645-AC29-03BB15305900}</c15:txfldGUID>
                      <c15:f>'/Users/el1goluj/Documents/ZURICH/PROJECTS/UPMEM/upmem-workloads/Microbenchmarks/AI/[ai_output.xlsx]ai_output (4)'!$J$296</c15:f>
                      <c15:dlblFieldTableCache>
                        <c:ptCount val="1"/>
                        <c:pt idx="0">
                          <c:v>7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6-FF8B-5F4C-8BBF-ED4DE736661E}"/>
                </c:ext>
              </c:extLst>
            </c:dLbl>
            <c:dLbl>
              <c:idx val="295"/>
              <c:tx>
                <c:strRef>
                  <c:f>'/Users/el1goluj/Documents/ZURICH/PROJECTS/UPMEM/upmem-workloads/Microbenchmarks/AI/[ai_output.xlsx]ai_output (4)'!$J$297</c:f>
                  <c:strCache>
                    <c:ptCount val="1"/>
                    <c:pt idx="0">
                      <c:v>8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{B94394E2-7186-E34A-B5B0-298693428DF8}</c15:txfldGUID>
                      <c15:f>'/Users/el1goluj/Documents/ZURICH/PROJECTS/UPMEM/upmem-workloads/Microbenchmarks/AI/[ai_output.xlsx]ai_output (4)'!$J$297</c15:f>
                      <c15:dlblFieldTableCache>
                        <c:ptCount val="1"/>
                        <c:pt idx="0">
                          <c:v>8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7-FF8B-5F4C-8BBF-ED4DE736661E}"/>
                </c:ext>
              </c:extLst>
            </c:dLbl>
            <c:dLbl>
              <c:idx val="296"/>
              <c:tx>
                <c:strRef>
                  <c:f>'/Users/el1goluj/Documents/ZURICH/PROJECTS/UPMEM/upmem-workloads/Microbenchmarks/AI/[ai_output.xlsx]ai_output (4)'!$J$298</c:f>
                  <c:strCache>
                    <c:ptCount val="1"/>
                    <c:pt idx="0">
                      <c:v>9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{42F2D9C0-A708-7E41-ACB6-5295F8600714}</c15:txfldGUID>
                      <c15:f>'/Users/el1goluj/Documents/ZURICH/PROJECTS/UPMEM/upmem-workloads/Microbenchmarks/AI/[ai_output.xlsx]ai_output (4)'!$J$298</c15:f>
                      <c15:dlblFieldTableCache>
                        <c:ptCount val="1"/>
                        <c:pt idx="0">
                          <c:v>9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8-FF8B-5F4C-8BBF-ED4DE736661E}"/>
                </c:ext>
              </c:extLst>
            </c:dLbl>
            <c:dLbl>
              <c:idx val="297"/>
              <c:tx>
                <c:strRef>
                  <c:f>'/Users/el1goluj/Documents/ZURICH/PROJECTS/UPMEM/upmem-workloads/Microbenchmarks/AI/[ai_output.xlsx]ai_output (4)'!$J$299</c:f>
                  <c:strCache>
                    <c:ptCount val="1"/>
                    <c:pt idx="0">
                      <c:v>10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{27171F1D-2B12-A745-B2F4-AF2135C2EC76}</c15:txfldGUID>
                      <c15:f>'/Users/el1goluj/Documents/ZURICH/PROJECTS/UPMEM/upmem-workloads/Microbenchmarks/AI/[ai_output.xlsx]ai_output (4)'!$J$299</c15:f>
                      <c15:dlblFieldTableCache>
                        <c:ptCount val="1"/>
                        <c:pt idx="0">
                          <c:v>10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9-FF8B-5F4C-8BBF-ED4DE736661E}"/>
                </c:ext>
              </c:extLst>
            </c:dLbl>
            <c:dLbl>
              <c:idx val="298"/>
              <c:tx>
                <c:strRef>
                  <c:f>'/Users/el1goluj/Documents/ZURICH/PROJECTS/UPMEM/upmem-workloads/Microbenchmarks/AI/[ai_output.xlsx]ai_output (4)'!$J$300</c:f>
                  <c:strCache>
                    <c:ptCount val="1"/>
                    <c:pt idx="0">
                      <c:v>11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{0BF2E245-4EB6-F14A-BD5B-3ED1BC0F6C5F}</c15:txfldGUID>
                      <c15:f>'/Users/el1goluj/Documents/ZURICH/PROJECTS/UPMEM/upmem-workloads/Microbenchmarks/AI/[ai_output.xlsx]ai_output (4)'!$J$300</c15:f>
                      <c15:dlblFieldTableCache>
                        <c:ptCount val="1"/>
                        <c:pt idx="0">
                          <c:v>11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A-FF8B-5F4C-8BBF-ED4DE736661E}"/>
                </c:ext>
              </c:extLst>
            </c:dLbl>
            <c:dLbl>
              <c:idx val="299"/>
              <c:tx>
                <c:strRef>
                  <c:f>'/Users/el1goluj/Documents/ZURICH/PROJECTS/UPMEM/upmem-workloads/Microbenchmarks/AI/[ai_output.xlsx]ai_output (4)'!$J$301</c:f>
                  <c:strCache>
                    <c:ptCount val="1"/>
                    <c:pt idx="0">
                      <c:v>12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{3A0C7F86-95B1-4B49-8B6D-2ADBDC1A74D1}</c15:txfldGUID>
                      <c15:f>'/Users/el1goluj/Documents/ZURICH/PROJECTS/UPMEM/upmem-workloads/Microbenchmarks/AI/[ai_output.xlsx]ai_output (4)'!$J$301</c15:f>
                      <c15:dlblFieldTableCache>
                        <c:ptCount val="1"/>
                        <c:pt idx="0">
                          <c:v>12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B-FF8B-5F4C-8BBF-ED4DE736661E}"/>
                </c:ext>
              </c:extLst>
            </c:dLbl>
            <c:dLbl>
              <c:idx val="300"/>
              <c:tx>
                <c:strRef>
                  <c:f>'/Users/el1goluj/Documents/ZURICH/PROJECTS/UPMEM/upmem-workloads/Microbenchmarks/AI/[ai_output.xlsx]ai_output (4)'!$J$302</c:f>
                  <c:strCache>
                    <c:ptCount val="1"/>
                    <c:pt idx="0">
                      <c:v>13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{1CC02F84-FED1-C24F-822C-B98462423EDA}</c15:txfldGUID>
                      <c15:f>'/Users/el1goluj/Documents/ZURICH/PROJECTS/UPMEM/upmem-workloads/Microbenchmarks/AI/[ai_output.xlsx]ai_output (4)'!$J$302</c15:f>
                      <c15:dlblFieldTableCache>
                        <c:ptCount val="1"/>
                        <c:pt idx="0">
                          <c:v>13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C-FF8B-5F4C-8BBF-ED4DE736661E}"/>
                </c:ext>
              </c:extLst>
            </c:dLbl>
            <c:dLbl>
              <c:idx val="301"/>
              <c:tx>
                <c:strRef>
                  <c:f>'/Users/el1goluj/Documents/ZURICH/PROJECTS/UPMEM/upmem-workloads/Microbenchmarks/AI/[ai_output.xlsx]ai_output (4)'!$J$303</c:f>
                  <c:strCache>
                    <c:ptCount val="1"/>
                    <c:pt idx="0">
                      <c:v>14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{B529529F-30EB-764B-A95D-99DE0CD0A20B}</c15:txfldGUID>
                      <c15:f>'/Users/el1goluj/Documents/ZURICH/PROJECTS/UPMEM/upmem-workloads/Microbenchmarks/AI/[ai_output.xlsx]ai_output (4)'!$J$303</c15:f>
                      <c15:dlblFieldTableCache>
                        <c:ptCount val="1"/>
                        <c:pt idx="0">
                          <c:v>14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D-FF8B-5F4C-8BBF-ED4DE736661E}"/>
                </c:ext>
              </c:extLst>
            </c:dLbl>
            <c:dLbl>
              <c:idx val="302"/>
              <c:tx>
                <c:strRef>
                  <c:f>'/Users/el1goluj/Documents/ZURICH/PROJECTS/UPMEM/upmem-workloads/Microbenchmarks/AI/[ai_output.xlsx]ai_output (4)'!$J$304</c:f>
                  <c:strCache>
                    <c:ptCount val="1"/>
                    <c:pt idx="0">
                      <c:v>15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{D92807CF-01B0-9C43-95BD-E7DE52DF3AE5}</c15:txfldGUID>
                      <c15:f>'/Users/el1goluj/Documents/ZURICH/PROJECTS/UPMEM/upmem-workloads/Microbenchmarks/AI/[ai_output.xlsx]ai_output (4)'!$J$304</c15:f>
                      <c15:dlblFieldTableCache>
                        <c:ptCount val="1"/>
                        <c:pt idx="0">
                          <c:v>15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E-FF8B-5F4C-8BBF-ED4DE736661E}"/>
                </c:ext>
              </c:extLst>
            </c:dLbl>
            <c:dLbl>
              <c:idx val="303"/>
              <c:tx>
                <c:strRef>
                  <c:f>'/Users/el1goluj/Documents/ZURICH/PROJECTS/UPMEM/upmem-workloads/Microbenchmarks/AI/[ai_output.xlsx]ai_output (4)'!$J$305</c:f>
                  <c:strCache>
                    <c:ptCount val="1"/>
                    <c:pt idx="0">
                      <c:v>16</c:v>
                    </c:pt>
                  </c:strCache>
                </c:strRef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>
                    <c15:dlblFTEntry>
                      <c15:txfldGUID>{160A619A-6E25-FC46-8B65-9FD4954566E4}</c15:txfldGUID>
                      <c15:f>'/Users/el1goluj/Documents/ZURICH/PROJECTS/UPMEM/upmem-workloads/Microbenchmarks/AI/[ai_output.xlsx]ai_output (4)'!$J$305</c15:f>
                      <c15:dlblFieldTableCache>
                        <c:ptCount val="1"/>
                        <c:pt idx="0">
                          <c:v>16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12F-FF8B-5F4C-8BBF-ED4DE73666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'ai_output-frac'!$K$610:$K$849</c:f>
              <c:numCache>
                <c:formatCode>#\ ????/????</c:formatCode>
                <c:ptCount val="240"/>
                <c:pt idx="0">
                  <c:v>4.8825000000000002E-4</c:v>
                </c:pt>
                <c:pt idx="1">
                  <c:v>4.8825000000000002E-4</c:v>
                </c:pt>
                <c:pt idx="2">
                  <c:v>4.8825000000000002E-4</c:v>
                </c:pt>
                <c:pt idx="3">
                  <c:v>4.8825000000000002E-4</c:v>
                </c:pt>
                <c:pt idx="4">
                  <c:v>4.8825000000000002E-4</c:v>
                </c:pt>
                <c:pt idx="5">
                  <c:v>4.8825000000000002E-4</c:v>
                </c:pt>
                <c:pt idx="6">
                  <c:v>4.8825000000000002E-4</c:v>
                </c:pt>
                <c:pt idx="7">
                  <c:v>4.8825000000000002E-4</c:v>
                </c:pt>
                <c:pt idx="8">
                  <c:v>4.8825000000000002E-4</c:v>
                </c:pt>
                <c:pt idx="9">
                  <c:v>4.8825000000000002E-4</c:v>
                </c:pt>
                <c:pt idx="10">
                  <c:v>4.8825000000000002E-4</c:v>
                </c:pt>
                <c:pt idx="11">
                  <c:v>4.8825000000000002E-4</c:v>
                </c:pt>
                <c:pt idx="12">
                  <c:v>4.8825000000000002E-4</c:v>
                </c:pt>
                <c:pt idx="13">
                  <c:v>4.8825000000000002E-4</c:v>
                </c:pt>
                <c:pt idx="14">
                  <c:v>4.8825000000000002E-4</c:v>
                </c:pt>
                <c:pt idx="15">
                  <c:v>4.8825000000000002E-4</c:v>
                </c:pt>
                <c:pt idx="16">
                  <c:v>9.7650000000000005E-4</c:v>
                </c:pt>
                <c:pt idx="17">
                  <c:v>9.7650000000000005E-4</c:v>
                </c:pt>
                <c:pt idx="18">
                  <c:v>9.7650000000000005E-4</c:v>
                </c:pt>
                <c:pt idx="19">
                  <c:v>9.7650000000000005E-4</c:v>
                </c:pt>
                <c:pt idx="20">
                  <c:v>9.7650000000000005E-4</c:v>
                </c:pt>
                <c:pt idx="21">
                  <c:v>9.7650000000000005E-4</c:v>
                </c:pt>
                <c:pt idx="22">
                  <c:v>9.7650000000000005E-4</c:v>
                </c:pt>
                <c:pt idx="23">
                  <c:v>9.7650000000000005E-4</c:v>
                </c:pt>
                <c:pt idx="24">
                  <c:v>9.7650000000000005E-4</c:v>
                </c:pt>
                <c:pt idx="25">
                  <c:v>9.7650000000000005E-4</c:v>
                </c:pt>
                <c:pt idx="26">
                  <c:v>9.7650000000000005E-4</c:v>
                </c:pt>
                <c:pt idx="27">
                  <c:v>9.7650000000000005E-4</c:v>
                </c:pt>
                <c:pt idx="28">
                  <c:v>9.7650000000000005E-4</c:v>
                </c:pt>
                <c:pt idx="29">
                  <c:v>9.7650000000000005E-4</c:v>
                </c:pt>
                <c:pt idx="30">
                  <c:v>9.7650000000000005E-4</c:v>
                </c:pt>
                <c:pt idx="31">
                  <c:v>9.7650000000000005E-4</c:v>
                </c:pt>
                <c:pt idx="32">
                  <c:v>1.9530000000000001E-3</c:v>
                </c:pt>
                <c:pt idx="33">
                  <c:v>1.9530000000000001E-3</c:v>
                </c:pt>
                <c:pt idx="34">
                  <c:v>1.9530000000000001E-3</c:v>
                </c:pt>
                <c:pt idx="35">
                  <c:v>1.9530000000000001E-3</c:v>
                </c:pt>
                <c:pt idx="36">
                  <c:v>1.9530000000000001E-3</c:v>
                </c:pt>
                <c:pt idx="37">
                  <c:v>1.9530000000000001E-3</c:v>
                </c:pt>
                <c:pt idx="38">
                  <c:v>1.9530000000000001E-3</c:v>
                </c:pt>
                <c:pt idx="39">
                  <c:v>1.9530000000000001E-3</c:v>
                </c:pt>
                <c:pt idx="40">
                  <c:v>1.9530000000000001E-3</c:v>
                </c:pt>
                <c:pt idx="41">
                  <c:v>1.9530000000000001E-3</c:v>
                </c:pt>
                <c:pt idx="42">
                  <c:v>1.9530000000000001E-3</c:v>
                </c:pt>
                <c:pt idx="43">
                  <c:v>1.9530000000000001E-3</c:v>
                </c:pt>
                <c:pt idx="44">
                  <c:v>1.9530000000000001E-3</c:v>
                </c:pt>
                <c:pt idx="45">
                  <c:v>1.9530000000000001E-3</c:v>
                </c:pt>
                <c:pt idx="46">
                  <c:v>1.9530000000000001E-3</c:v>
                </c:pt>
                <c:pt idx="47">
                  <c:v>1.9530000000000001E-3</c:v>
                </c:pt>
                <c:pt idx="48">
                  <c:v>3.90625E-3</c:v>
                </c:pt>
                <c:pt idx="49">
                  <c:v>3.90625E-3</c:v>
                </c:pt>
                <c:pt idx="50">
                  <c:v>3.90625E-3</c:v>
                </c:pt>
                <c:pt idx="51">
                  <c:v>3.90625E-3</c:v>
                </c:pt>
                <c:pt idx="52">
                  <c:v>3.90625E-3</c:v>
                </c:pt>
                <c:pt idx="53">
                  <c:v>3.90625E-3</c:v>
                </c:pt>
                <c:pt idx="54">
                  <c:v>3.90625E-3</c:v>
                </c:pt>
                <c:pt idx="55">
                  <c:v>3.90625E-3</c:v>
                </c:pt>
                <c:pt idx="56">
                  <c:v>3.90625E-3</c:v>
                </c:pt>
                <c:pt idx="57">
                  <c:v>3.90625E-3</c:v>
                </c:pt>
                <c:pt idx="58">
                  <c:v>3.90625E-3</c:v>
                </c:pt>
                <c:pt idx="59">
                  <c:v>3.90625E-3</c:v>
                </c:pt>
                <c:pt idx="60">
                  <c:v>3.90625E-3</c:v>
                </c:pt>
                <c:pt idx="61">
                  <c:v>3.90625E-3</c:v>
                </c:pt>
                <c:pt idx="62">
                  <c:v>3.90625E-3</c:v>
                </c:pt>
                <c:pt idx="63">
                  <c:v>3.90625E-3</c:v>
                </c:pt>
                <c:pt idx="64">
                  <c:v>7.8125E-3</c:v>
                </c:pt>
                <c:pt idx="65">
                  <c:v>7.8125E-3</c:v>
                </c:pt>
                <c:pt idx="66">
                  <c:v>7.8125E-3</c:v>
                </c:pt>
                <c:pt idx="67">
                  <c:v>7.8125E-3</c:v>
                </c:pt>
                <c:pt idx="68">
                  <c:v>7.8125E-3</c:v>
                </c:pt>
                <c:pt idx="69">
                  <c:v>7.8125E-3</c:v>
                </c:pt>
                <c:pt idx="70">
                  <c:v>7.8125E-3</c:v>
                </c:pt>
                <c:pt idx="71">
                  <c:v>7.8125E-3</c:v>
                </c:pt>
                <c:pt idx="72">
                  <c:v>7.8125E-3</c:v>
                </c:pt>
                <c:pt idx="73">
                  <c:v>7.8125E-3</c:v>
                </c:pt>
                <c:pt idx="74">
                  <c:v>7.8125E-3</c:v>
                </c:pt>
                <c:pt idx="75">
                  <c:v>7.8125E-3</c:v>
                </c:pt>
                <c:pt idx="76">
                  <c:v>7.8125E-3</c:v>
                </c:pt>
                <c:pt idx="77">
                  <c:v>7.8125E-3</c:v>
                </c:pt>
                <c:pt idx="78">
                  <c:v>7.8125E-3</c:v>
                </c:pt>
                <c:pt idx="79">
                  <c:v>7.8125E-3</c:v>
                </c:pt>
                <c:pt idx="80">
                  <c:v>1.5625E-2</c:v>
                </c:pt>
                <c:pt idx="81">
                  <c:v>1.5625E-2</c:v>
                </c:pt>
                <c:pt idx="82">
                  <c:v>1.5625E-2</c:v>
                </c:pt>
                <c:pt idx="83">
                  <c:v>1.5625E-2</c:v>
                </c:pt>
                <c:pt idx="84">
                  <c:v>1.5625E-2</c:v>
                </c:pt>
                <c:pt idx="85">
                  <c:v>1.5625E-2</c:v>
                </c:pt>
                <c:pt idx="86">
                  <c:v>1.5625E-2</c:v>
                </c:pt>
                <c:pt idx="87">
                  <c:v>1.5625E-2</c:v>
                </c:pt>
                <c:pt idx="88">
                  <c:v>1.5625E-2</c:v>
                </c:pt>
                <c:pt idx="89">
                  <c:v>1.5625E-2</c:v>
                </c:pt>
                <c:pt idx="90">
                  <c:v>1.5625E-2</c:v>
                </c:pt>
                <c:pt idx="91">
                  <c:v>1.5625E-2</c:v>
                </c:pt>
                <c:pt idx="92">
                  <c:v>1.5625E-2</c:v>
                </c:pt>
                <c:pt idx="93">
                  <c:v>1.5625E-2</c:v>
                </c:pt>
                <c:pt idx="94">
                  <c:v>1.5625E-2</c:v>
                </c:pt>
                <c:pt idx="95">
                  <c:v>1.5625E-2</c:v>
                </c:pt>
                <c:pt idx="96">
                  <c:v>3.125E-2</c:v>
                </c:pt>
                <c:pt idx="97">
                  <c:v>3.125E-2</c:v>
                </c:pt>
                <c:pt idx="98">
                  <c:v>3.125E-2</c:v>
                </c:pt>
                <c:pt idx="99">
                  <c:v>3.125E-2</c:v>
                </c:pt>
                <c:pt idx="100">
                  <c:v>3.125E-2</c:v>
                </c:pt>
                <c:pt idx="101">
                  <c:v>3.125E-2</c:v>
                </c:pt>
                <c:pt idx="102">
                  <c:v>3.125E-2</c:v>
                </c:pt>
                <c:pt idx="103">
                  <c:v>3.125E-2</c:v>
                </c:pt>
                <c:pt idx="104">
                  <c:v>3.125E-2</c:v>
                </c:pt>
                <c:pt idx="105">
                  <c:v>3.125E-2</c:v>
                </c:pt>
                <c:pt idx="106">
                  <c:v>3.125E-2</c:v>
                </c:pt>
                <c:pt idx="107">
                  <c:v>3.125E-2</c:v>
                </c:pt>
                <c:pt idx="108">
                  <c:v>3.125E-2</c:v>
                </c:pt>
                <c:pt idx="109">
                  <c:v>3.125E-2</c:v>
                </c:pt>
                <c:pt idx="110">
                  <c:v>3.125E-2</c:v>
                </c:pt>
                <c:pt idx="111">
                  <c:v>3.125E-2</c:v>
                </c:pt>
                <c:pt idx="112">
                  <c:v>6.25E-2</c:v>
                </c:pt>
                <c:pt idx="113">
                  <c:v>6.25E-2</c:v>
                </c:pt>
                <c:pt idx="114">
                  <c:v>6.25E-2</c:v>
                </c:pt>
                <c:pt idx="115">
                  <c:v>6.25E-2</c:v>
                </c:pt>
                <c:pt idx="116">
                  <c:v>6.25E-2</c:v>
                </c:pt>
                <c:pt idx="117">
                  <c:v>6.25E-2</c:v>
                </c:pt>
                <c:pt idx="118">
                  <c:v>6.25E-2</c:v>
                </c:pt>
                <c:pt idx="119">
                  <c:v>6.25E-2</c:v>
                </c:pt>
                <c:pt idx="120">
                  <c:v>6.25E-2</c:v>
                </c:pt>
                <c:pt idx="121">
                  <c:v>6.25E-2</c:v>
                </c:pt>
                <c:pt idx="122">
                  <c:v>6.25E-2</c:v>
                </c:pt>
                <c:pt idx="123">
                  <c:v>6.25E-2</c:v>
                </c:pt>
                <c:pt idx="124">
                  <c:v>6.25E-2</c:v>
                </c:pt>
                <c:pt idx="125">
                  <c:v>6.25E-2</c:v>
                </c:pt>
                <c:pt idx="126">
                  <c:v>6.25E-2</c:v>
                </c:pt>
                <c:pt idx="127">
                  <c:v>6.25E-2</c:v>
                </c:pt>
                <c:pt idx="128">
                  <c:v>0.125</c:v>
                </c:pt>
                <c:pt idx="129">
                  <c:v>0.125</c:v>
                </c:pt>
                <c:pt idx="130">
                  <c:v>0.125</c:v>
                </c:pt>
                <c:pt idx="131">
                  <c:v>0.125</c:v>
                </c:pt>
                <c:pt idx="132">
                  <c:v>0.125</c:v>
                </c:pt>
                <c:pt idx="133">
                  <c:v>0.125</c:v>
                </c:pt>
                <c:pt idx="134">
                  <c:v>0.125</c:v>
                </c:pt>
                <c:pt idx="135">
                  <c:v>0.125</c:v>
                </c:pt>
                <c:pt idx="136">
                  <c:v>0.125</c:v>
                </c:pt>
                <c:pt idx="137">
                  <c:v>0.125</c:v>
                </c:pt>
                <c:pt idx="138">
                  <c:v>0.125</c:v>
                </c:pt>
                <c:pt idx="139">
                  <c:v>0.125</c:v>
                </c:pt>
                <c:pt idx="140">
                  <c:v>0.125</c:v>
                </c:pt>
                <c:pt idx="141">
                  <c:v>0.125</c:v>
                </c:pt>
                <c:pt idx="142">
                  <c:v>0.125</c:v>
                </c:pt>
                <c:pt idx="143">
                  <c:v>0.125</c:v>
                </c:pt>
                <c:pt idx="144">
                  <c:v>0.25</c:v>
                </c:pt>
                <c:pt idx="145">
                  <c:v>0.25</c:v>
                </c:pt>
                <c:pt idx="146">
                  <c:v>0.25</c:v>
                </c:pt>
                <c:pt idx="147">
                  <c:v>0.25</c:v>
                </c:pt>
                <c:pt idx="148">
                  <c:v>0.25</c:v>
                </c:pt>
                <c:pt idx="149">
                  <c:v>0.25</c:v>
                </c:pt>
                <c:pt idx="150">
                  <c:v>0.25</c:v>
                </c:pt>
                <c:pt idx="151">
                  <c:v>0.25</c:v>
                </c:pt>
                <c:pt idx="152">
                  <c:v>0.25</c:v>
                </c:pt>
                <c:pt idx="153">
                  <c:v>0.25</c:v>
                </c:pt>
                <c:pt idx="154">
                  <c:v>0.25</c:v>
                </c:pt>
                <c:pt idx="155">
                  <c:v>0.25</c:v>
                </c:pt>
                <c:pt idx="156">
                  <c:v>0.25</c:v>
                </c:pt>
                <c:pt idx="157">
                  <c:v>0.25</c:v>
                </c:pt>
                <c:pt idx="158">
                  <c:v>0.25</c:v>
                </c:pt>
                <c:pt idx="159">
                  <c:v>0.25</c:v>
                </c:pt>
                <c:pt idx="160">
                  <c:v>0.5</c:v>
                </c:pt>
                <c:pt idx="161">
                  <c:v>0.5</c:v>
                </c:pt>
                <c:pt idx="162">
                  <c:v>0.5</c:v>
                </c:pt>
                <c:pt idx="163">
                  <c:v>0.5</c:v>
                </c:pt>
                <c:pt idx="164">
                  <c:v>0.5</c:v>
                </c:pt>
                <c:pt idx="165">
                  <c:v>0.5</c:v>
                </c:pt>
                <c:pt idx="166">
                  <c:v>0.5</c:v>
                </c:pt>
                <c:pt idx="167">
                  <c:v>0.5</c:v>
                </c:pt>
                <c:pt idx="168">
                  <c:v>0.5</c:v>
                </c:pt>
                <c:pt idx="169">
                  <c:v>0.5</c:v>
                </c:pt>
                <c:pt idx="170">
                  <c:v>0.5</c:v>
                </c:pt>
                <c:pt idx="171">
                  <c:v>0.5</c:v>
                </c:pt>
                <c:pt idx="172">
                  <c:v>0.5</c:v>
                </c:pt>
                <c:pt idx="173">
                  <c:v>0.5</c:v>
                </c:pt>
                <c:pt idx="174">
                  <c:v>0.5</c:v>
                </c:pt>
                <c:pt idx="175">
                  <c:v>0.5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2</c:v>
                </c:pt>
                <c:pt idx="193">
                  <c:v>2</c:v>
                </c:pt>
                <c:pt idx="194">
                  <c:v>2</c:v>
                </c:pt>
                <c:pt idx="195">
                  <c:v>2</c:v>
                </c:pt>
                <c:pt idx="196">
                  <c:v>2</c:v>
                </c:pt>
                <c:pt idx="197">
                  <c:v>2</c:v>
                </c:pt>
                <c:pt idx="198">
                  <c:v>2</c:v>
                </c:pt>
                <c:pt idx="199">
                  <c:v>2</c:v>
                </c:pt>
                <c:pt idx="200">
                  <c:v>2</c:v>
                </c:pt>
                <c:pt idx="201">
                  <c:v>2</c:v>
                </c:pt>
                <c:pt idx="202">
                  <c:v>2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4</c:v>
                </c:pt>
                <c:pt idx="210">
                  <c:v>4</c:v>
                </c:pt>
                <c:pt idx="211">
                  <c:v>4</c:v>
                </c:pt>
                <c:pt idx="212">
                  <c:v>4</c:v>
                </c:pt>
                <c:pt idx="213">
                  <c:v>4</c:v>
                </c:pt>
                <c:pt idx="214">
                  <c:v>4</c:v>
                </c:pt>
                <c:pt idx="215">
                  <c:v>4</c:v>
                </c:pt>
                <c:pt idx="216">
                  <c:v>4</c:v>
                </c:pt>
                <c:pt idx="217">
                  <c:v>4</c:v>
                </c:pt>
                <c:pt idx="218">
                  <c:v>4</c:v>
                </c:pt>
                <c:pt idx="219">
                  <c:v>4</c:v>
                </c:pt>
                <c:pt idx="220">
                  <c:v>4</c:v>
                </c:pt>
                <c:pt idx="221">
                  <c:v>4</c:v>
                </c:pt>
                <c:pt idx="222">
                  <c:v>4</c:v>
                </c:pt>
                <c:pt idx="223">
                  <c:v>4</c:v>
                </c:pt>
                <c:pt idx="224">
                  <c:v>8</c:v>
                </c:pt>
                <c:pt idx="225">
                  <c:v>8</c:v>
                </c:pt>
                <c:pt idx="226">
                  <c:v>8</c:v>
                </c:pt>
                <c:pt idx="227">
                  <c:v>8</c:v>
                </c:pt>
                <c:pt idx="228">
                  <c:v>8</c:v>
                </c:pt>
                <c:pt idx="229">
                  <c:v>8</c:v>
                </c:pt>
                <c:pt idx="230">
                  <c:v>8</c:v>
                </c:pt>
                <c:pt idx="231">
                  <c:v>8</c:v>
                </c:pt>
                <c:pt idx="232">
                  <c:v>8</c:v>
                </c:pt>
                <c:pt idx="233">
                  <c:v>8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8</c:v>
                </c:pt>
                <c:pt idx="238">
                  <c:v>8</c:v>
                </c:pt>
                <c:pt idx="239">
                  <c:v>8</c:v>
                </c:pt>
              </c:numCache>
            </c:numRef>
          </c:xVal>
          <c:yVal>
            <c:numRef>
              <c:f>'ai_output-frac'!$L$610:$L$849</c:f>
              <c:numCache>
                <c:formatCode>0.0000</c:formatCode>
                <c:ptCount val="240"/>
                <c:pt idx="0">
                  <c:v>0.129720096644761</c:v>
                </c:pt>
                <c:pt idx="1">
                  <c:v>0.15234270051520901</c:v>
                </c:pt>
                <c:pt idx="2">
                  <c:v>0.15231421168950299</c:v>
                </c:pt>
                <c:pt idx="3">
                  <c:v>0.15245416825483199</c:v>
                </c:pt>
                <c:pt idx="4">
                  <c:v>0.15226696963388101</c:v>
                </c:pt>
                <c:pt idx="5">
                  <c:v>0.152366665277819</c:v>
                </c:pt>
                <c:pt idx="6">
                  <c:v>0.152222666403318</c:v>
                </c:pt>
                <c:pt idx="7">
                  <c:v>0.152499904213377</c:v>
                </c:pt>
                <c:pt idx="8">
                  <c:v>0.15219002140309101</c:v>
                </c:pt>
                <c:pt idx="9">
                  <c:v>0.15237832653738001</c:v>
                </c:pt>
                <c:pt idx="10">
                  <c:v>0.15225629569521301</c:v>
                </c:pt>
                <c:pt idx="11">
                  <c:v>0.15219616147245599</c:v>
                </c:pt>
                <c:pt idx="12">
                  <c:v>0.15208507056239801</c:v>
                </c:pt>
                <c:pt idx="13">
                  <c:v>0.152284762857816</c:v>
                </c:pt>
                <c:pt idx="14">
                  <c:v>0.15203087578189101</c:v>
                </c:pt>
                <c:pt idx="15">
                  <c:v>0.15252846255173799</c:v>
                </c:pt>
                <c:pt idx="16">
                  <c:v>0.25947917111950902</c:v>
                </c:pt>
                <c:pt idx="17">
                  <c:v>0.30461936071739698</c:v>
                </c:pt>
                <c:pt idx="18">
                  <c:v>0.30461159315089997</c:v>
                </c:pt>
                <c:pt idx="19">
                  <c:v>0.30490833650966498</c:v>
                </c:pt>
                <c:pt idx="20">
                  <c:v>0.30464072356802602</c:v>
                </c:pt>
                <c:pt idx="21">
                  <c:v>0.30484479259615199</c:v>
                </c:pt>
                <c:pt idx="22">
                  <c:v>0.30444533280663599</c:v>
                </c:pt>
                <c:pt idx="23">
                  <c:v>0.30501927761807501</c:v>
                </c:pt>
                <c:pt idx="24">
                  <c:v>0.30450030154596402</c:v>
                </c:pt>
                <c:pt idx="25">
                  <c:v>0.30483895825846102</c:v>
                </c:pt>
                <c:pt idx="26">
                  <c:v>0.304579879698545</c:v>
                </c:pt>
                <c:pt idx="27">
                  <c:v>0.30443175535168099</c:v>
                </c:pt>
                <c:pt idx="28">
                  <c:v>0.304089486773721</c:v>
                </c:pt>
                <c:pt idx="29">
                  <c:v>0.30475665307476102</c:v>
                </c:pt>
                <c:pt idx="30">
                  <c:v>0.30410432396311299</c:v>
                </c:pt>
                <c:pt idx="31">
                  <c:v>0.30501408559069398</c:v>
                </c:pt>
                <c:pt idx="32">
                  <c:v>0.50430006986635301</c:v>
                </c:pt>
                <c:pt idx="33">
                  <c:v>0.60915717082436505</c:v>
                </c:pt>
                <c:pt idx="34">
                  <c:v>0.60943686385212004</c:v>
                </c:pt>
                <c:pt idx="35">
                  <c:v>0.60953663134620295</c:v>
                </c:pt>
                <c:pt idx="36">
                  <c:v>0.60918694073900903</c:v>
                </c:pt>
                <c:pt idx="37">
                  <c:v>0.60988672364866303</c:v>
                </c:pt>
                <c:pt idx="38">
                  <c:v>0.60904200160597499</c:v>
                </c:pt>
                <c:pt idx="39">
                  <c:v>0.60989191322438796</c:v>
                </c:pt>
                <c:pt idx="40">
                  <c:v>0.60895921020547705</c:v>
                </c:pt>
                <c:pt idx="41">
                  <c:v>0.60982315851269497</c:v>
                </c:pt>
                <c:pt idx="42">
                  <c:v>0.60925425736009697</c:v>
                </c:pt>
                <c:pt idx="43">
                  <c:v>0.60892170276211399</c:v>
                </c:pt>
                <c:pt idx="44">
                  <c:v>0.60829510718832203</c:v>
                </c:pt>
                <c:pt idx="45">
                  <c:v>0.60965328411338104</c:v>
                </c:pt>
                <c:pt idx="46">
                  <c:v>0.60812608292272097</c:v>
                </c:pt>
                <c:pt idx="47">
                  <c:v>0.61032555459050697</c:v>
                </c:pt>
                <c:pt idx="48">
                  <c:v>0.913094847599909</c:v>
                </c:pt>
                <c:pt idx="49">
                  <c:v>1.2192627525690101</c:v>
                </c:pt>
                <c:pt idx="50">
                  <c:v>1.2192627525690101</c:v>
                </c:pt>
                <c:pt idx="51">
                  <c:v>1.22086958002801</c:v>
                </c:pt>
                <c:pt idx="52">
                  <c:v>1.2177222071214999</c:v>
                </c:pt>
                <c:pt idx="53">
                  <c:v>1.21933793760419</c:v>
                </c:pt>
                <c:pt idx="54">
                  <c:v>1.21834313492198</c:v>
                </c:pt>
                <c:pt idx="55">
                  <c:v>1.2204382544736301</c:v>
                </c:pt>
                <c:pt idx="56">
                  <c:v>1.2178308237942499</c:v>
                </c:pt>
                <c:pt idx="57">
                  <c:v>1.21871599564744</c:v>
                </c:pt>
                <c:pt idx="58">
                  <c:v>1.21833795790717</c:v>
                </c:pt>
                <c:pt idx="59">
                  <c:v>1.2181024502671101</c:v>
                </c:pt>
                <c:pt idx="60">
                  <c:v>1.2164899902203901</c:v>
                </c:pt>
                <c:pt idx="61">
                  <c:v>1.2188118369958101</c:v>
                </c:pt>
                <c:pt idx="62">
                  <c:v>1.2161442814030199</c:v>
                </c:pt>
                <c:pt idx="63">
                  <c:v>1.2202356886594501</c:v>
                </c:pt>
                <c:pt idx="64">
                  <c:v>1.5570634539199399</c:v>
                </c:pt>
                <c:pt idx="65">
                  <c:v>2.4137778628990598</c:v>
                </c:pt>
                <c:pt idx="66">
                  <c:v>2.4344621759194398</c:v>
                </c:pt>
                <c:pt idx="67">
                  <c:v>2.4338163984661301</c:v>
                </c:pt>
                <c:pt idx="68">
                  <c:v>2.4362618267715099</c:v>
                </c:pt>
                <c:pt idx="69">
                  <c:v>2.43545992962546</c:v>
                </c:pt>
                <c:pt idx="70">
                  <c:v>2.4341779916248698</c:v>
                </c:pt>
                <c:pt idx="71">
                  <c:v>2.4380537745956699</c:v>
                </c:pt>
                <c:pt idx="72">
                  <c:v>2.4352892712903</c:v>
                </c:pt>
                <c:pt idx="73">
                  <c:v>2.4358685725208602</c:v>
                </c:pt>
                <c:pt idx="74">
                  <c:v>2.4347826086956501</c:v>
                </c:pt>
                <c:pt idx="75">
                  <c:v>2.4337492572786599</c:v>
                </c:pt>
                <c:pt idx="76">
                  <c:v>2.4335013834428199</c:v>
                </c:pt>
                <c:pt idx="77">
                  <c:v>2.4362152505613199</c:v>
                </c:pt>
                <c:pt idx="78">
                  <c:v>2.4324845965407098</c:v>
                </c:pt>
                <c:pt idx="79">
                  <c:v>2.4413597263347402</c:v>
                </c:pt>
                <c:pt idx="80">
                  <c:v>2.4077678055949101</c:v>
                </c:pt>
                <c:pt idx="81">
                  <c:v>4.7512184815637903</c:v>
                </c:pt>
                <c:pt idx="82">
                  <c:v>4.8611234735873898</c:v>
                </c:pt>
                <c:pt idx="83">
                  <c:v>4.8647215641694999</c:v>
                </c:pt>
                <c:pt idx="84">
                  <c:v>4.8658154487773704</c:v>
                </c:pt>
                <c:pt idx="85">
                  <c:v>4.8669821129241004</c:v>
                </c:pt>
                <c:pt idx="86">
                  <c:v>4.8645771256121098</c:v>
                </c:pt>
                <c:pt idx="87">
                  <c:v>4.8673642395910397</c:v>
                </c:pt>
                <c:pt idx="88">
                  <c:v>4.8568312953258097</c:v>
                </c:pt>
                <c:pt idx="89">
                  <c:v>4.8646080760094996</c:v>
                </c:pt>
                <c:pt idx="90">
                  <c:v>4.8616180242046498</c:v>
                </c:pt>
                <c:pt idx="91">
                  <c:v>4.8616386326641301</c:v>
                </c:pt>
                <c:pt idx="92">
                  <c:v>4.85429249855033</c:v>
                </c:pt>
                <c:pt idx="93">
                  <c:v>4.8612883126131203</c:v>
                </c:pt>
                <c:pt idx="94">
                  <c:v>4.8528341485706497</c:v>
                </c:pt>
                <c:pt idx="95">
                  <c:v>4.86849031294041</c:v>
                </c:pt>
                <c:pt idx="96">
                  <c:v>3.3092304584932299</c:v>
                </c:pt>
                <c:pt idx="97">
                  <c:v>6.6138235879277802</c:v>
                </c:pt>
                <c:pt idx="98">
                  <c:v>9.5714911640134304</c:v>
                </c:pt>
                <c:pt idx="99">
                  <c:v>9.7467864958463402</c:v>
                </c:pt>
                <c:pt idx="100">
                  <c:v>9.7215876581406597</c:v>
                </c:pt>
                <c:pt idx="101">
                  <c:v>9.7362780095844794</c:v>
                </c:pt>
                <c:pt idx="102">
                  <c:v>9.7188278562106998</c:v>
                </c:pt>
                <c:pt idx="103">
                  <c:v>9.74720067991076</c:v>
                </c:pt>
                <c:pt idx="104">
                  <c:v>9.7144442303334895</c:v>
                </c:pt>
                <c:pt idx="105">
                  <c:v>9.7321883167577408</c:v>
                </c:pt>
                <c:pt idx="106">
                  <c:v>9.7176132163200108</c:v>
                </c:pt>
                <c:pt idx="107">
                  <c:v>9.7309084121347809</c:v>
                </c:pt>
                <c:pt idx="108">
                  <c:v>9.7075372482134998</c:v>
                </c:pt>
                <c:pt idx="109">
                  <c:v>9.7269675952920593</c:v>
                </c:pt>
                <c:pt idx="110">
                  <c:v>9.7138271359209902</c:v>
                </c:pt>
                <c:pt idx="111">
                  <c:v>9.74595823330713</c:v>
                </c:pt>
                <c:pt idx="112">
                  <c:v>4.0847123351096704</c:v>
                </c:pt>
                <c:pt idx="113">
                  <c:v>8.1625564926515004</c:v>
                </c:pt>
                <c:pt idx="114">
                  <c:v>12.2315274744905</c:v>
                </c:pt>
                <c:pt idx="115">
                  <c:v>16.305790440849702</c:v>
                </c:pt>
                <c:pt idx="116">
                  <c:v>19.191030977431002</c:v>
                </c:pt>
                <c:pt idx="117">
                  <c:v>19.466358883834602</c:v>
                </c:pt>
                <c:pt idx="118">
                  <c:v>19.430205101597799</c:v>
                </c:pt>
                <c:pt idx="119">
                  <c:v>19.476689635262101</c:v>
                </c:pt>
                <c:pt idx="120">
                  <c:v>19.422924666900901</c:v>
                </c:pt>
                <c:pt idx="121">
                  <c:v>19.4533989763422</c:v>
                </c:pt>
                <c:pt idx="122">
                  <c:v>19.431851153728001</c:v>
                </c:pt>
                <c:pt idx="123">
                  <c:v>19.453357730317201</c:v>
                </c:pt>
                <c:pt idx="124">
                  <c:v>19.4368733356918</c:v>
                </c:pt>
                <c:pt idx="125">
                  <c:v>19.447214026520101</c:v>
                </c:pt>
                <c:pt idx="126">
                  <c:v>19.416594714476702</c:v>
                </c:pt>
                <c:pt idx="127">
                  <c:v>19.4604958958152</c:v>
                </c:pt>
                <c:pt idx="128">
                  <c:v>4.6042564722767203</c:v>
                </c:pt>
                <c:pt idx="129">
                  <c:v>9.2057873296811294</c:v>
                </c:pt>
                <c:pt idx="130">
                  <c:v>13.798297590760001</c:v>
                </c:pt>
                <c:pt idx="131">
                  <c:v>18.402896312416601</c:v>
                </c:pt>
                <c:pt idx="132">
                  <c:v>22.969383884950801</c:v>
                </c:pt>
                <c:pt idx="133">
                  <c:v>27.566497312466002</c:v>
                </c:pt>
                <c:pt idx="134">
                  <c:v>32.110199624828503</c:v>
                </c:pt>
                <c:pt idx="135">
                  <c:v>36.681012511469</c:v>
                </c:pt>
                <c:pt idx="136">
                  <c:v>38.758794617303401</c:v>
                </c:pt>
                <c:pt idx="137">
                  <c:v>38.869217831890801</c:v>
                </c:pt>
                <c:pt idx="138">
                  <c:v>38.862138488385803</c:v>
                </c:pt>
                <c:pt idx="139">
                  <c:v>38.839764972822799</c:v>
                </c:pt>
                <c:pt idx="140">
                  <c:v>38.818977425858101</c:v>
                </c:pt>
                <c:pt idx="141">
                  <c:v>38.905643095815499</c:v>
                </c:pt>
                <c:pt idx="142">
                  <c:v>38.803627013127603</c:v>
                </c:pt>
                <c:pt idx="143">
                  <c:v>38.946847865997903</c:v>
                </c:pt>
                <c:pt idx="144">
                  <c:v>4.9238497091989704</c:v>
                </c:pt>
                <c:pt idx="145">
                  <c:v>9.8477126305084504</c:v>
                </c:pt>
                <c:pt idx="146">
                  <c:v>14.7608946591535</c:v>
                </c:pt>
                <c:pt idx="147">
                  <c:v>19.685230777482701</c:v>
                </c:pt>
                <c:pt idx="148">
                  <c:v>24.577536096006</c:v>
                </c:pt>
                <c:pt idx="149">
                  <c:v>29.4981794799662</c:v>
                </c:pt>
                <c:pt idx="150">
                  <c:v>34.377608752669602</c:v>
                </c:pt>
                <c:pt idx="151">
                  <c:v>39.336660321380101</c:v>
                </c:pt>
                <c:pt idx="152">
                  <c:v>44.149081294103702</c:v>
                </c:pt>
                <c:pt idx="153">
                  <c:v>49.0764573103544</c:v>
                </c:pt>
                <c:pt idx="154">
                  <c:v>53.912312813446498</c:v>
                </c:pt>
                <c:pt idx="155">
                  <c:v>57.367484814095697</c:v>
                </c:pt>
                <c:pt idx="156">
                  <c:v>57.3523340110359</c:v>
                </c:pt>
                <c:pt idx="157">
                  <c:v>57.435627774934702</c:v>
                </c:pt>
                <c:pt idx="158">
                  <c:v>57.340684991648899</c:v>
                </c:pt>
                <c:pt idx="159">
                  <c:v>57.539634758177797</c:v>
                </c:pt>
                <c:pt idx="160">
                  <c:v>5.0965012046854197</c:v>
                </c:pt>
                <c:pt idx="161">
                  <c:v>10.193441229651301</c:v>
                </c:pt>
                <c:pt idx="162">
                  <c:v>15.2808139183874</c:v>
                </c:pt>
                <c:pt idx="163">
                  <c:v>20.3819007289135</c:v>
                </c:pt>
                <c:pt idx="164">
                  <c:v>25.451756302229601</c:v>
                </c:pt>
                <c:pt idx="165">
                  <c:v>30.549480369755301</c:v>
                </c:pt>
                <c:pt idx="166">
                  <c:v>35.602706569980299</c:v>
                </c:pt>
                <c:pt idx="167">
                  <c:v>40.743097572077197</c:v>
                </c:pt>
                <c:pt idx="168">
                  <c:v>45.7359910771589</c:v>
                </c:pt>
                <c:pt idx="169">
                  <c:v>50.853433284604698</c:v>
                </c:pt>
                <c:pt idx="170">
                  <c:v>55.8840297234742</c:v>
                </c:pt>
                <c:pt idx="171">
                  <c:v>57.685153603734499</c:v>
                </c:pt>
                <c:pt idx="172">
                  <c:v>57.638949310927003</c:v>
                </c:pt>
                <c:pt idx="173">
                  <c:v>57.723713804872602</c:v>
                </c:pt>
                <c:pt idx="174">
                  <c:v>57.616327171396001</c:v>
                </c:pt>
                <c:pt idx="175">
                  <c:v>57.819201562844597</c:v>
                </c:pt>
                <c:pt idx="176">
                  <c:v>5.1878883831387297</c:v>
                </c:pt>
                <c:pt idx="177">
                  <c:v>10.3751167902299</c:v>
                </c:pt>
                <c:pt idx="178">
                  <c:v>15.5547874735765</c:v>
                </c:pt>
                <c:pt idx="179">
                  <c:v>20.747506211504898</c:v>
                </c:pt>
                <c:pt idx="180">
                  <c:v>25.909180599261902</c:v>
                </c:pt>
                <c:pt idx="181">
                  <c:v>31.1044005754712</c:v>
                </c:pt>
                <c:pt idx="182">
                  <c:v>36.252084238808301</c:v>
                </c:pt>
                <c:pt idx="183">
                  <c:v>41.488679687875297</c:v>
                </c:pt>
                <c:pt idx="184">
                  <c:v>46.579127057658802</c:v>
                </c:pt>
                <c:pt idx="185">
                  <c:v>51.797609134405</c:v>
                </c:pt>
                <c:pt idx="186">
                  <c:v>56.926170801034502</c:v>
                </c:pt>
                <c:pt idx="187">
                  <c:v>57.835146911663898</c:v>
                </c:pt>
                <c:pt idx="188">
                  <c:v>57.789157100792004</c:v>
                </c:pt>
                <c:pt idx="189">
                  <c:v>57.8604497172023</c:v>
                </c:pt>
                <c:pt idx="190">
                  <c:v>57.765962302758403</c:v>
                </c:pt>
                <c:pt idx="191">
                  <c:v>57.963255878230299</c:v>
                </c:pt>
                <c:pt idx="192">
                  <c:v>5.23494345180253</c:v>
                </c:pt>
                <c:pt idx="193">
                  <c:v>10.4696068922234</c:v>
                </c:pt>
                <c:pt idx="194">
                  <c:v>15.696490224486601</c:v>
                </c:pt>
                <c:pt idx="195">
                  <c:v>20.9395124595261</c:v>
                </c:pt>
                <c:pt idx="196">
                  <c:v>26.147863027118401</c:v>
                </c:pt>
                <c:pt idx="197">
                  <c:v>31.388650956729599</c:v>
                </c:pt>
                <c:pt idx="198">
                  <c:v>36.584689573533502</c:v>
                </c:pt>
                <c:pt idx="199">
                  <c:v>41.8739479858233</c:v>
                </c:pt>
                <c:pt idx="200">
                  <c:v>47.013213601747204</c:v>
                </c:pt>
                <c:pt idx="201">
                  <c:v>52.280826589029203</c:v>
                </c:pt>
                <c:pt idx="202">
                  <c:v>57.463641096501703</c:v>
                </c:pt>
                <c:pt idx="203">
                  <c:v>57.921289729471603</c:v>
                </c:pt>
                <c:pt idx="204">
                  <c:v>57.859993614933103</c:v>
                </c:pt>
                <c:pt idx="205">
                  <c:v>57.936033845862397</c:v>
                </c:pt>
                <c:pt idx="206">
                  <c:v>57.840274070294498</c:v>
                </c:pt>
                <c:pt idx="207">
                  <c:v>58.026032546612299</c:v>
                </c:pt>
                <c:pt idx="208">
                  <c:v>5.2584676003868598</c:v>
                </c:pt>
                <c:pt idx="209">
                  <c:v>10.516841021232301</c:v>
                </c:pt>
                <c:pt idx="210">
                  <c:v>15.7676790840178</c:v>
                </c:pt>
                <c:pt idx="211">
                  <c:v>21.035528106954001</c:v>
                </c:pt>
                <c:pt idx="212">
                  <c:v>26.2645841160789</c:v>
                </c:pt>
                <c:pt idx="213">
                  <c:v>31.528162064355399</c:v>
                </c:pt>
                <c:pt idx="214">
                  <c:v>36.756673385329897</c:v>
                </c:pt>
                <c:pt idx="215">
                  <c:v>42.0580989421059</c:v>
                </c:pt>
                <c:pt idx="216">
                  <c:v>47.222517451024501</c:v>
                </c:pt>
                <c:pt idx="217">
                  <c:v>52.528698328070298</c:v>
                </c:pt>
                <c:pt idx="218">
                  <c:v>57.738698131760003</c:v>
                </c:pt>
                <c:pt idx="219">
                  <c:v>57.943808959936803</c:v>
                </c:pt>
                <c:pt idx="220">
                  <c:v>57.898102938276402</c:v>
                </c:pt>
                <c:pt idx="221">
                  <c:v>57.965544609188299</c:v>
                </c:pt>
                <c:pt idx="222">
                  <c:v>57.872424974128997</c:v>
                </c:pt>
                <c:pt idx="223">
                  <c:v>58.074467916765499</c:v>
                </c:pt>
                <c:pt idx="224">
                  <c:v>5.2708579019886797</c:v>
                </c:pt>
                <c:pt idx="225">
                  <c:v>10.5414792474508</c:v>
                </c:pt>
                <c:pt idx="226">
                  <c:v>15.804303101096499</c:v>
                </c:pt>
                <c:pt idx="227">
                  <c:v>21.0829206467746</c:v>
                </c:pt>
                <c:pt idx="228">
                  <c:v>26.3262277038401</c:v>
                </c:pt>
                <c:pt idx="229">
                  <c:v>31.6063944538339</c:v>
                </c:pt>
                <c:pt idx="230">
                  <c:v>36.836685967366499</c:v>
                </c:pt>
                <c:pt idx="231">
                  <c:v>42.1612243359384</c:v>
                </c:pt>
                <c:pt idx="232">
                  <c:v>47.337484481563202</c:v>
                </c:pt>
                <c:pt idx="233">
                  <c:v>52.648560733418499</c:v>
                </c:pt>
                <c:pt idx="234">
                  <c:v>57.861590004335604</c:v>
                </c:pt>
                <c:pt idx="235">
                  <c:v>57.973842774281103</c:v>
                </c:pt>
                <c:pt idx="236">
                  <c:v>57.917233556735802</c:v>
                </c:pt>
                <c:pt idx="237">
                  <c:v>57.990446234143299</c:v>
                </c:pt>
                <c:pt idx="238">
                  <c:v>57.8898264397221</c:v>
                </c:pt>
                <c:pt idx="239">
                  <c:v>58.087681152251903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130-FF8B-5F4C-8BBF-ED4DE7366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50848"/>
        <c:axId val="119669536"/>
      </c:scatterChart>
      <c:valAx>
        <c:axId val="123850848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200" b="0"/>
                </a:pPr>
                <a:r>
                  <a:rPr lang="en-US" sz="1200" b="0"/>
                  <a:t>Operational Intensity (OP/B)</a:t>
                </a:r>
              </a:p>
            </c:rich>
          </c:tx>
          <c:layout>
            <c:manualLayout>
              <c:xMode val="edge"/>
              <c:yMode val="edge"/>
              <c:x val="0.36643746180033554"/>
              <c:y val="0.9337659722222222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\ ????/????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en-US"/>
          </a:p>
        </c:txPr>
        <c:crossAx val="119669536"/>
        <c:crossesAt val="1.0000000000000002E-3"/>
        <c:crossBetween val="midCat"/>
        <c:majorUnit val="2"/>
        <c:minorUnit val="2"/>
      </c:valAx>
      <c:valAx>
        <c:axId val="119669536"/>
        <c:scaling>
          <c:logBase val="2"/>
          <c:orientation val="minMax"/>
          <c:max val="64"/>
          <c:min val="3.125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 b="0"/>
                </a:pPr>
                <a:r>
                  <a:rPr lang="en-US" sz="1000" b="0"/>
                  <a:t>Arithmetic Throughput (MOPS,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23850848"/>
        <c:crossesAt val="4.8830000000000019E-5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49567901234568"/>
          <c:y val="7.2466666666666665E-2"/>
          <c:w val="0.84894567901234563"/>
          <c:h val="0.5853828282828282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'2021-06-09'!$F$2</c:f>
              <c:strCache>
                <c:ptCount val="1"/>
                <c:pt idx="0">
                  <c:v>CPU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'2021-06-09'!$F$3:$F$23</c:f>
              <c:numCache>
                <c:formatCode>0.00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">
                  <c:v>1</c:v>
                </c:pt>
                <c:pt idx="5" formatCode="0.0">
                  <c:v>1</c:v>
                </c:pt>
                <c:pt idx="6">
                  <c:v>1</c:v>
                </c:pt>
                <c:pt idx="7" formatCode="0.0">
                  <c:v>1</c:v>
                </c:pt>
                <c:pt idx="8" formatCode="0.0">
                  <c:v>1</c:v>
                </c:pt>
                <c:pt idx="9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8" formatCode="0.0">
                  <c:v>1</c:v>
                </c:pt>
                <c:pt idx="19" formatCode="0.0">
                  <c:v>1</c:v>
                </c:pt>
                <c:pt idx="20" formatCode="0.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0-6B41-8A32-3EE0779DB6AB}"/>
            </c:ext>
          </c:extLst>
        </c:ser>
        <c:ser>
          <c:idx val="0"/>
          <c:order val="1"/>
          <c:tx>
            <c:strRef>
              <c:f>'2021-06-09'!$E$2</c:f>
              <c:strCache>
                <c:ptCount val="1"/>
                <c:pt idx="0">
                  <c:v>GPU</c:v>
                </c:pt>
              </c:strCache>
            </c:strRef>
          </c:tx>
          <c:spPr>
            <a:pattFill prst="wdUpDiag">
              <a:fgClr>
                <a:schemeClr val="accent6">
                  <a:lumMod val="60000"/>
                  <a:lumOff val="40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accent6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'2021-06-09'!$E$3:$E$23</c:f>
              <c:numCache>
                <c:formatCode>0.0</c:formatCode>
                <c:ptCount val="21"/>
                <c:pt idx="0">
                  <c:v>93.4</c:v>
                </c:pt>
                <c:pt idx="1">
                  <c:v>410.1</c:v>
                </c:pt>
                <c:pt idx="2">
                  <c:v>439.4</c:v>
                </c:pt>
                <c:pt idx="3">
                  <c:v>0.4</c:v>
                </c:pt>
                <c:pt idx="4">
                  <c:v>71.099999999999994</c:v>
                </c:pt>
                <c:pt idx="5">
                  <c:v>71.099999999999994</c:v>
                </c:pt>
                <c:pt idx="6">
                  <c:v>26.1</c:v>
                </c:pt>
                <c:pt idx="7">
                  <c:v>57.6</c:v>
                </c:pt>
                <c:pt idx="8">
                  <c:v>57.6</c:v>
                </c:pt>
                <c:pt idx="9">
                  <c:v>51.3</c:v>
                </c:pt>
                <c:pt idx="11">
                  <c:v>447.2</c:v>
                </c:pt>
                <c:pt idx="12">
                  <c:v>30.7</c:v>
                </c:pt>
                <c:pt idx="13">
                  <c:v>1552.7</c:v>
                </c:pt>
                <c:pt idx="14">
                  <c:v>1.6</c:v>
                </c:pt>
                <c:pt idx="15">
                  <c:v>305</c:v>
                </c:pt>
                <c:pt idx="16">
                  <c:v>68.8</c:v>
                </c:pt>
                <c:pt idx="18">
                  <c:v>52.233589665378666</c:v>
                </c:pt>
                <c:pt idx="19">
                  <c:v>94.577826795981181</c:v>
                </c:pt>
                <c:pt idx="20">
                  <c:v>65.638241188110143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0-6B41-8A32-3EE0779DB6AB}"/>
            </c:ext>
          </c:extLst>
        </c:ser>
        <c:ser>
          <c:idx val="2"/>
          <c:order val="2"/>
          <c:tx>
            <c:strRef>
              <c:f>'2021-06-09'!$C$2</c:f>
              <c:strCache>
                <c:ptCount val="1"/>
                <c:pt idx="0">
                  <c:v>640 DPUs</c:v>
                </c:pt>
              </c:strCache>
            </c:strRef>
          </c:tx>
          <c:spPr>
            <a:solidFill>
              <a:srgbClr val="FFFD78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'2021-06-09'!$C$3:$C$23</c:f>
              <c:numCache>
                <c:formatCode>0.0</c:formatCode>
                <c:ptCount val="21"/>
                <c:pt idx="0">
                  <c:v>38.6</c:v>
                </c:pt>
                <c:pt idx="1">
                  <c:v>167</c:v>
                </c:pt>
                <c:pt idx="2">
                  <c:v>234.4</c:v>
                </c:pt>
                <c:pt idx="3">
                  <c:v>4.4000000000000004</c:v>
                </c:pt>
                <c:pt idx="4">
                  <c:v>134.4</c:v>
                </c:pt>
                <c:pt idx="5">
                  <c:v>33.6</c:v>
                </c:pt>
                <c:pt idx="6">
                  <c:v>9.1</c:v>
                </c:pt>
                <c:pt idx="7">
                  <c:v>13.5</c:v>
                </c:pt>
                <c:pt idx="8">
                  <c:v>16</c:v>
                </c:pt>
                <c:pt idx="9">
                  <c:v>36.6</c:v>
                </c:pt>
                <c:pt idx="11">
                  <c:v>25.2</c:v>
                </c:pt>
                <c:pt idx="12">
                  <c:v>0.4</c:v>
                </c:pt>
                <c:pt idx="13">
                  <c:v>20.100000000000001</c:v>
                </c:pt>
                <c:pt idx="14" formatCode="0.0000">
                  <c:v>3.6799999999999999E-2</c:v>
                </c:pt>
                <c:pt idx="15">
                  <c:v>5.6</c:v>
                </c:pt>
                <c:pt idx="16">
                  <c:v>0.1</c:v>
                </c:pt>
                <c:pt idx="18">
                  <c:v>34.154102972882662</c:v>
                </c:pt>
                <c:pt idx="19">
                  <c:v>1.2689623569961614</c:v>
                </c:pt>
                <c:pt idx="20">
                  <c:v>10.100450522505204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0-6B41-8A32-3EE0779DB6AB}"/>
            </c:ext>
          </c:extLst>
        </c:ser>
        <c:ser>
          <c:idx val="1"/>
          <c:order val="3"/>
          <c:tx>
            <c:strRef>
              <c:f>'2021-06-09'!$D$2</c:f>
              <c:strCache>
                <c:ptCount val="1"/>
                <c:pt idx="0">
                  <c:v>2556 DPUs</c:v>
                </c:pt>
              </c:strCache>
            </c:strRef>
          </c:tx>
          <c:spPr>
            <a:pattFill prst="wdDnDiag">
              <a:fgClr>
                <a:schemeClr val="accent2"/>
              </a:fgClr>
              <a:bgClr>
                <a:schemeClr val="accent2">
                  <a:lumMod val="40000"/>
                  <a:lumOff val="60000"/>
                </a:schemeClr>
              </a:bgClr>
            </a:pattFill>
            <a:ln>
              <a:solidFill>
                <a:schemeClr val="accent2"/>
              </a:solidFill>
            </a:ln>
            <a:effectLst/>
          </c:spPr>
          <c:invertIfNegative val="0"/>
          <c:cat>
            <c:multiLvlStrRef>
              <c:f>'2021-06-09'!$A$3:$B$23</c:f>
              <c:multiLvlStrCache>
                <c:ptCount val="21"/>
                <c:lvl>
                  <c:pt idx="0">
                    <c:v>VA</c:v>
                  </c:pt>
                  <c:pt idx="1">
                    <c:v>SEL</c:v>
                  </c:pt>
                  <c:pt idx="2">
                    <c:v>UNI</c:v>
                  </c:pt>
                  <c:pt idx="3">
                    <c:v>BS</c:v>
                  </c:pt>
                  <c:pt idx="4">
                    <c:v>HST-S</c:v>
                  </c:pt>
                  <c:pt idx="5">
                    <c:v>HST-L</c:v>
                  </c:pt>
                  <c:pt idx="6">
                    <c:v>RED</c:v>
                  </c:pt>
                  <c:pt idx="7">
                    <c:v>SCAN-SSA</c:v>
                  </c:pt>
                  <c:pt idx="8">
                    <c:v>SCAN-RSS</c:v>
                  </c:pt>
                  <c:pt idx="9">
                    <c:v>TRNS</c:v>
                  </c:pt>
                  <c:pt idx="11">
                    <c:v>GEMV</c:v>
                  </c:pt>
                  <c:pt idx="12">
                    <c:v>SpMV</c:v>
                  </c:pt>
                  <c:pt idx="13">
                    <c:v>TS</c:v>
                  </c:pt>
                  <c:pt idx="14">
                    <c:v>BFS</c:v>
                  </c:pt>
                  <c:pt idx="15">
                    <c:v>MLP</c:v>
                  </c:pt>
                  <c:pt idx="16">
                    <c:v>NW</c:v>
                  </c:pt>
                  <c:pt idx="18">
                    <c:v>GMEAN (1)</c:v>
                  </c:pt>
                  <c:pt idx="19">
                    <c:v>GMEAN (2)</c:v>
                  </c:pt>
                  <c:pt idx="20">
                    <c:v>GMEAN</c:v>
                  </c:pt>
                </c:lvl>
                <c:lvl>
                  <c:pt idx="0">
                    <c:v>More PIM-suitable workloads (1)</c:v>
                  </c:pt>
                  <c:pt idx="11">
                    <c:v>Less PIM-suitable workloads (2)</c:v>
                  </c:pt>
                  <c:pt idx="18">
                    <c:v> </c:v>
                  </c:pt>
                </c:lvl>
              </c:multiLvlStrCache>
            </c:multiLvlStrRef>
          </c:cat>
          <c:val>
            <c:numRef>
              <c:f>'2021-06-09'!$D$3:$D$23</c:f>
              <c:numCache>
                <c:formatCode>0.0</c:formatCode>
                <c:ptCount val="21"/>
                <c:pt idx="0">
                  <c:v>149.1</c:v>
                </c:pt>
                <c:pt idx="1">
                  <c:v>498.2</c:v>
                </c:pt>
                <c:pt idx="2">
                  <c:v>629.5</c:v>
                </c:pt>
                <c:pt idx="3">
                  <c:v>23</c:v>
                </c:pt>
                <c:pt idx="4">
                  <c:v>496.6</c:v>
                </c:pt>
                <c:pt idx="5">
                  <c:v>167.1</c:v>
                </c:pt>
                <c:pt idx="6">
                  <c:v>45.3</c:v>
                </c:pt>
                <c:pt idx="7">
                  <c:v>61.3</c:v>
                </c:pt>
                <c:pt idx="8">
                  <c:v>70.2</c:v>
                </c:pt>
                <c:pt idx="9">
                  <c:v>96.3</c:v>
                </c:pt>
                <c:pt idx="11">
                  <c:v>46.3</c:v>
                </c:pt>
                <c:pt idx="12">
                  <c:v>0.9</c:v>
                </c:pt>
                <c:pt idx="13">
                  <c:v>86.6</c:v>
                </c:pt>
                <c:pt idx="14" formatCode="0.0000">
                  <c:v>1.9E-3</c:v>
                </c:pt>
                <c:pt idx="15">
                  <c:v>5.8</c:v>
                </c:pt>
                <c:pt idx="16">
                  <c:v>0.1</c:v>
                </c:pt>
                <c:pt idx="18">
                  <c:v>132.55954898885241</c:v>
                </c:pt>
                <c:pt idx="19">
                  <c:v>1.2586949733620922</c:v>
                </c:pt>
                <c:pt idx="20">
                  <c:v>23.226702722854029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0-6B41-8A32-3EE0779DB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25439"/>
        <c:axId val="41607039"/>
      </c:barChart>
      <c:catAx>
        <c:axId val="4192543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07039"/>
        <c:crossesAt val="1.0000000000000003E-4"/>
        <c:auto val="1"/>
        <c:lblAlgn val="ctr"/>
        <c:lblOffset val="100"/>
        <c:noMultiLvlLbl val="0"/>
      </c:catAx>
      <c:valAx>
        <c:axId val="41607039"/>
        <c:scaling>
          <c:logBase val="2"/>
          <c:orientation val="minMax"/>
          <c:max val="204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Speedup over CPU (log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25439"/>
        <c:crosses val="autoZero"/>
        <c:crossBetween val="between"/>
        <c:majorUnit val="4"/>
        <c:min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842992551563362"/>
          <c:y val="9.4994949494949521E-3"/>
          <c:w val="0.52368132716049387"/>
          <c:h val="6.4185101010101012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0.14141</cdr:x>
      <cdr:y>0.03248</cdr:y>
    </cdr:from>
    <cdr:to>
      <cdr:x>0.42698</cdr:x>
      <cdr:y>0.14518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F0EF052-1488-F14F-93AC-9A50A084E40B}"/>
            </a:ext>
          </a:extLst>
        </cdr:cNvPr>
        <cdr:cNvSpPr txBox="1"/>
      </cdr:nvSpPr>
      <cdr:spPr>
        <a:xfrm xmlns:a="http://schemas.openxmlformats.org/drawingml/2006/main">
          <a:off x="661793" y="90793"/>
          <a:ext cx="1336465" cy="31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b="1"/>
            <a:t>(a)</a:t>
          </a:r>
          <a:r>
            <a:rPr lang="en-US" sz="1000" b="1" baseline="0"/>
            <a:t> </a:t>
          </a:r>
          <a:r>
            <a:rPr lang="en-US" sz="1000" b="1"/>
            <a:t>INT32, ADD</a:t>
          </a:r>
          <a:r>
            <a:rPr lang="en-US" sz="1000" b="0"/>
            <a:t> (1 DPU)</a:t>
          </a:r>
        </a:p>
      </cdr:txBody>
    </cdr:sp>
  </cdr:relSizeAnchor>
  <cdr:relSizeAnchor xmlns:cdr="http://schemas.openxmlformats.org/drawingml/2006/chartDrawing">
    <cdr:from>
      <cdr:x>0.03118</cdr:x>
      <cdr:y>0.82039</cdr:y>
    </cdr:from>
    <cdr:to>
      <cdr:x>0.16175</cdr:x>
      <cdr:y>0.88401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E119D161-B698-C34F-A096-FAD6AC5487BA}"/>
            </a:ext>
          </a:extLst>
        </cdr:cNvPr>
        <cdr:cNvSpPr/>
      </cdr:nvSpPr>
      <cdr:spPr>
        <a:xfrm xmlns:a="http://schemas.openxmlformats.org/drawingml/2006/main" rot="18950358" flipV="1">
          <a:off x="145901" y="2292982"/>
          <a:ext cx="611068" cy="17780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0.77363</cdr:x>
      <cdr:y>0.81068</cdr:y>
    </cdr:from>
    <cdr:to>
      <cdr:x>0.86405</cdr:x>
      <cdr:y>0.91162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F144DA0-F221-484F-BAE9-E0442D4EF9F4}"/>
            </a:ext>
          </a:extLst>
        </cdr:cNvPr>
        <cdr:cNvSpPr/>
      </cdr:nvSpPr>
      <cdr:spPr>
        <a:xfrm xmlns:a="http://schemas.openxmlformats.org/drawingml/2006/main" rot="18950358">
          <a:off x="3620572" y="2265822"/>
          <a:ext cx="423190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2</a:t>
          </a:r>
        </a:p>
      </cdr:txBody>
    </cdr:sp>
  </cdr:relSizeAnchor>
  <cdr:relSizeAnchor xmlns:cdr="http://schemas.openxmlformats.org/drawingml/2006/chartDrawing">
    <cdr:from>
      <cdr:x>0.7382</cdr:x>
      <cdr:y>0.79928</cdr:y>
    </cdr:from>
    <cdr:to>
      <cdr:x>0.80682</cdr:x>
      <cdr:y>0.89976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90539433-DDEC-FA4F-A51B-B0E6DAA77E86}"/>
            </a:ext>
          </a:extLst>
        </cdr:cNvPr>
        <cdr:cNvSpPr/>
      </cdr:nvSpPr>
      <cdr:spPr>
        <a:xfrm xmlns:a="http://schemas.openxmlformats.org/drawingml/2006/main" rot="18950358">
          <a:off x="3454760" y="2233983"/>
          <a:ext cx="321176" cy="2808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1</a:t>
          </a:r>
        </a:p>
      </cdr:txBody>
    </cdr:sp>
  </cdr:relSizeAnchor>
  <cdr:relSizeAnchor xmlns:cdr="http://schemas.openxmlformats.org/drawingml/2006/chartDrawing">
    <cdr:from>
      <cdr:x>0.85818</cdr:x>
      <cdr:y>0.81973</cdr:y>
    </cdr:from>
    <cdr:to>
      <cdr:x>0.9687</cdr:x>
      <cdr:y>0.92067</cdr:y>
    </cdr:to>
    <cdr:sp macro="" textlink="">
      <cdr:nvSpPr>
        <cdr:cNvPr id="6" name="Rectangle 5">
          <a:extLst xmlns:a="http://schemas.openxmlformats.org/drawingml/2006/main">
            <a:ext uri="{FF2B5EF4-FFF2-40B4-BE49-F238E27FC236}">
              <a16:creationId xmlns:a16="http://schemas.microsoft.com/office/drawing/2014/main" id="{AFC48ECF-5AC6-D24C-BB45-70F0790CED2B}"/>
            </a:ext>
          </a:extLst>
        </cdr:cNvPr>
        <cdr:cNvSpPr/>
      </cdr:nvSpPr>
      <cdr:spPr>
        <a:xfrm xmlns:a="http://schemas.openxmlformats.org/drawingml/2006/main" rot="18950358">
          <a:off x="4016261" y="2291120"/>
          <a:ext cx="517233" cy="282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8</a:t>
          </a:r>
        </a:p>
      </cdr:txBody>
    </cdr:sp>
  </cdr:relSizeAnchor>
  <cdr:relSizeAnchor xmlns:cdr="http://schemas.openxmlformats.org/drawingml/2006/chartDrawing">
    <cdr:from>
      <cdr:x>0.83298</cdr:x>
      <cdr:y>0.80474</cdr:y>
    </cdr:from>
    <cdr:to>
      <cdr:x>0.91336</cdr:x>
      <cdr:y>0.90568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73F0D319-4AF1-664C-8CC7-33ABFD5DB396}"/>
            </a:ext>
          </a:extLst>
        </cdr:cNvPr>
        <cdr:cNvSpPr/>
      </cdr:nvSpPr>
      <cdr:spPr>
        <a:xfrm xmlns:a="http://schemas.openxmlformats.org/drawingml/2006/main" rot="18950358">
          <a:off x="3898357" y="2249224"/>
          <a:ext cx="376169" cy="28212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000">
              <a:solidFill>
                <a:schemeClr val="tx1"/>
              </a:solidFill>
            </a:rPr>
            <a:t>4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0.85682</cdr:x>
      <cdr:y>0.06781</cdr:y>
    </cdr:from>
    <cdr:to>
      <cdr:x>0.85682</cdr:x>
      <cdr:y>0.65872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00F891FD-3D50-6D40-9596-4076114A2B91}"/>
            </a:ext>
          </a:extLst>
        </cdr:cNvPr>
        <cdr:cNvCxnSpPr/>
      </cdr:nvCxnSpPr>
      <cdr:spPr>
        <a:xfrm xmlns:a="http://schemas.openxmlformats.org/drawingml/2006/main" flipV="1">
          <a:off x="7439172" y="268543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0.12309</cdr:x>
      <cdr:y>0.37843</cdr:y>
    </cdr:from>
    <cdr:to>
      <cdr:x>0.97907</cdr:x>
      <cdr:y>0.37843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98DB0197-3862-8946-9922-BE04C1B1B1F6}"/>
            </a:ext>
          </a:extLst>
        </cdr:cNvPr>
        <cdr:cNvCxnSpPr/>
      </cdr:nvCxnSpPr>
      <cdr:spPr>
        <a:xfrm xmlns:a="http://schemas.openxmlformats.org/drawingml/2006/main">
          <a:off x="1068751" y="1498596"/>
          <a:ext cx="7431903" cy="0"/>
        </a:xfrm>
        <a:prstGeom xmlns:a="http://schemas.openxmlformats.org/drawingml/2006/main" prst="line">
          <a:avLst/>
        </a:prstGeom>
        <a:ln xmlns:a="http://schemas.openxmlformats.org/drawingml/2006/main" w="25400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0.06834</cdr:y>
    </cdr:from>
    <cdr:to>
      <cdr:x>0.57408</cdr:x>
      <cdr:y>0.65925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4C5590F-F1DC-E649-BD5E-160ACE05BF26}"/>
            </a:ext>
          </a:extLst>
        </cdr:cNvPr>
        <cdr:cNvCxnSpPr/>
      </cdr:nvCxnSpPr>
      <cdr:spPr>
        <a:xfrm xmlns:a="http://schemas.openxmlformats.org/drawingml/2006/main" flipV="1">
          <a:off x="4984350" y="270642"/>
          <a:ext cx="0" cy="2340000"/>
        </a:xfrm>
        <a:prstGeom xmlns:a="http://schemas.openxmlformats.org/drawingml/2006/main" prst="line">
          <a:avLst/>
        </a:prstGeom>
        <a:ln xmlns:a="http://schemas.openxmlformats.org/drawingml/2006/main" w="12700"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0.86628</cdr:x>
      <cdr:y>0.68505</cdr:y>
    </cdr:from>
    <cdr:to>
      <cdr:x>0.89022</cdr:x>
      <cdr:y>0.90751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B943F8D-E402-6A4C-A99D-66736CC995CA}"/>
            </a:ext>
          </a:extLst>
        </cdr:cNvPr>
        <cdr:cNvSpPr txBox="1"/>
      </cdr:nvSpPr>
      <cdr:spPr>
        <a:xfrm xmlns:a="http://schemas.openxmlformats.org/drawingml/2006/main" rot="16200000">
          <a:off x="7480727" y="2924259"/>
          <a:ext cx="847045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(1)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0.90658</cdr:x>
      <cdr:y>0.67933</cdr:y>
    </cdr:from>
    <cdr:to>
      <cdr:x>0.93051</cdr:x>
      <cdr:y>0.90508</cdr:y>
    </cdr:to>
    <cdr:sp macro="" textlink="">
      <cdr:nvSpPr>
        <cdr:cNvPr id="6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7837108" y="2908747"/>
          <a:ext cx="859594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  <a:r>
            <a:rPr lang="en-US" sz="1400" b="1" baseline="0" dirty="0"/>
            <a:t> (2)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0.94666</cdr:x>
      <cdr:y>0.68284</cdr:y>
    </cdr:from>
    <cdr:to>
      <cdr:x>0.9706</cdr:x>
      <cdr:y>0.84686</cdr:y>
    </cdr:to>
    <cdr:sp macro="" textlink="">
      <cdr:nvSpPr>
        <cdr:cNvPr id="8" name="TextBox 2">
          <a:extLst xmlns:a="http://schemas.openxmlformats.org/drawingml/2006/main">
            <a:ext uri="{FF2B5EF4-FFF2-40B4-BE49-F238E27FC236}">
              <a16:creationId xmlns:a16="http://schemas.microsoft.com/office/drawing/2014/main" id="{930F339E-2FB7-0343-9F8C-B5FCF882A426}"/>
            </a:ext>
          </a:extLst>
        </cdr:cNvPr>
        <cdr:cNvSpPr txBox="1"/>
      </cdr:nvSpPr>
      <cdr:spPr>
        <a:xfrm xmlns:a="http://schemas.openxmlformats.org/drawingml/2006/main" rot="16200000">
          <a:off x="8315417" y="2804597"/>
          <a:ext cx="624552" cy="2154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GMEAN</a:t>
          </a:r>
        </a:p>
      </cdr:txBody>
    </cdr:sp>
  </cdr:relSizeAnchor>
  <cdr:relSizeAnchor xmlns:cdr="http://schemas.openxmlformats.org/drawingml/2006/chartDrawing">
    <cdr:from>
      <cdr:x>0.21822</cdr:x>
      <cdr:y>0.93382</cdr:y>
    </cdr:from>
    <cdr:to>
      <cdr:x>0.48622</cdr:x>
      <cdr:y>1</cdr:y>
    </cdr:to>
    <cdr:sp macro="" textlink="">
      <cdr:nvSpPr>
        <cdr:cNvPr id="9" name="TextBox 2">
          <a:extLst xmlns:a="http://schemas.openxmlformats.org/drawingml/2006/main">
            <a:ext uri="{FF2B5EF4-FFF2-40B4-BE49-F238E27FC236}">
              <a16:creationId xmlns:a16="http://schemas.microsoft.com/office/drawing/2014/main" id="{FEB5A6DD-9CB5-3547-8E28-885598E7524D}"/>
            </a:ext>
          </a:extLst>
        </cdr:cNvPr>
        <cdr:cNvSpPr txBox="1"/>
      </cdr:nvSpPr>
      <cdr:spPr>
        <a:xfrm xmlns:a="http://schemas.openxmlformats.org/drawingml/2006/main">
          <a:off x="1963996" y="3555690"/>
          <a:ext cx="2412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More PIM-suitable workloads (1)</a:t>
          </a:r>
        </a:p>
      </cdr:txBody>
    </cdr:sp>
  </cdr:relSizeAnchor>
  <cdr:relSizeAnchor xmlns:cdr="http://schemas.openxmlformats.org/drawingml/2006/chartDrawing">
    <cdr:from>
      <cdr:x>0.58832</cdr:x>
      <cdr:y>0.93382</cdr:y>
    </cdr:from>
    <cdr:to>
      <cdr:x>0.84832</cdr:x>
      <cdr:y>1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:a16="http://schemas.microsoft.com/office/drawing/2014/main" id="{056654C3-77F1-084E-B3E8-E9FA3F33CD62}"/>
            </a:ext>
          </a:extLst>
        </cdr:cNvPr>
        <cdr:cNvSpPr txBox="1"/>
      </cdr:nvSpPr>
      <cdr:spPr>
        <a:xfrm xmlns:a="http://schemas.openxmlformats.org/drawingml/2006/main">
          <a:off x="5294896" y="3555690"/>
          <a:ext cx="2340000" cy="252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lIns="0" tIns="0" rIns="0" bIns="0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/>
            <a:t>Less PIM-suitable workloads (2)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10/16/21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10/16/21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86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23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82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6357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535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2068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047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803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latinLnBrk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since the development of high throughput sequencing (HTS) technologies, the cost of genome sequencing has fallen off a cliff (&lt;&lt; 1,000$) making it viable for almost everyone's use.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41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 analysis starts with sequencing random short DNA fragments of copies of the original molecule.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Unfortunately,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reads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information about their order and which part of genome they are originated from.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Hence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second step is to map these reads to a long reference genome.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131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54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886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684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069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45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910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896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58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[CLICK] Many recent works explore how NDP can benefit various application domains like</a:t>
            </a:r>
          </a:p>
          <a:p>
            <a:endParaRPr lang="en-US" dirty="0"/>
          </a:p>
          <a:p>
            <a:r>
              <a:rPr lang="en-US" dirty="0"/>
              <a:t>[CLICK] Graph processing,</a:t>
            </a:r>
          </a:p>
          <a:p>
            <a:r>
              <a:rPr lang="en-US" dirty="0"/>
              <a:t>[CLICK] mobile consumer workloads </a:t>
            </a:r>
          </a:p>
          <a:p>
            <a:r>
              <a:rPr lang="en-US" dirty="0"/>
              <a:t>[CLICK] neural networks </a:t>
            </a:r>
          </a:p>
          <a:p>
            <a:r>
              <a:rPr lang="en-US" dirty="0"/>
              <a:t>[CLICK] DNA sequence mapping  </a:t>
            </a:r>
          </a:p>
          <a:p>
            <a:r>
              <a:rPr lang="en-US" dirty="0"/>
              <a:t>[CLICK] Databases</a:t>
            </a:r>
          </a:p>
          <a:p>
            <a:r>
              <a:rPr lang="en-US" dirty="0"/>
              <a:t>[CLICK] Time series analysis</a:t>
            </a:r>
          </a:p>
          <a:p>
            <a:r>
              <a:rPr lang="en-US" dirty="0"/>
              <a:t>[CLICK]  and more </a:t>
            </a:r>
          </a:p>
          <a:p>
            <a:endParaRPr lang="en-US" dirty="0"/>
          </a:p>
          <a:p>
            <a:r>
              <a:rPr lang="en-US" dirty="0"/>
              <a:t>[NEXT]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109437-7086-8D43-B75A-27CE5E6EC5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5275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We develop a new workload characterization methodology to analyze </a:t>
            </a:r>
          </a:p>
          <a:p>
            <a:endParaRPr lang="en-US" dirty="0"/>
          </a:p>
          <a:p>
            <a:r>
              <a:rPr lang="en-US" dirty="0"/>
              <a:t>[CLICK] data movement bottlenecks and </a:t>
            </a:r>
          </a:p>
          <a:p>
            <a:endParaRPr lang="en-US" dirty="0"/>
          </a:p>
          <a:p>
            <a:r>
              <a:rPr lang="en-US" dirty="0"/>
              <a:t>[CLICK] the suitability of different data movement mitigation mechanisms for these bottlenecks</a:t>
            </a:r>
          </a:p>
          <a:p>
            <a:endParaRPr lang="en-US" dirty="0"/>
          </a:p>
          <a:p>
            <a:r>
              <a:rPr lang="en-US" dirty="0"/>
              <a:t>[CLICK] We use two main profiling strategies to gather key metrics from applications</a:t>
            </a:r>
          </a:p>
          <a:p>
            <a:endParaRPr lang="en-US" dirty="0"/>
          </a:p>
          <a:p>
            <a:r>
              <a:rPr lang="en-US" dirty="0"/>
              <a:t>[CLICK]  an architecture-independent profiling  that provides metrics that characterize the application memory behavior independently of the underlying hardware. </a:t>
            </a:r>
          </a:p>
          <a:p>
            <a:endParaRPr lang="en-US" dirty="0"/>
          </a:p>
          <a:p>
            <a:r>
              <a:rPr lang="en-US" dirty="0"/>
              <a:t>[CLICK] And an architecture-dependent profiling  that evaluates the impact of the system configuration (e.g., cache hierarchy) on the memory behavior.</a:t>
            </a:r>
          </a:p>
          <a:p>
            <a:endParaRPr lang="en-US" dirty="0"/>
          </a:p>
          <a:p>
            <a:r>
              <a:rPr lang="en-US" dirty="0"/>
              <a:t>[NEXT]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109437-7086-8D43-B75A-27CE5E6EC5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219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Our methodology has three steps.</a:t>
            </a:r>
          </a:p>
          <a:p>
            <a:endParaRPr lang="en-US" dirty="0"/>
          </a:p>
          <a:p>
            <a:r>
              <a:rPr lang="en-US" dirty="0"/>
              <a:t>[CLICK] It takes as input an application’s source code and its input datasets. </a:t>
            </a:r>
          </a:p>
          <a:p>
            <a:endParaRPr lang="en-US" dirty="0"/>
          </a:p>
          <a:p>
            <a:r>
              <a:rPr lang="en-US" dirty="0"/>
              <a:t>[CLICK] In Step 1, we use a hardware profiling tool to identify memory-bound functions across many applications. This step allows for a quick first-level identification of many applications that suffer from memory bottlenecks and functions that cause these bottlenecks.</a:t>
            </a:r>
          </a:p>
          <a:p>
            <a:endParaRPr lang="en-US" dirty="0"/>
          </a:p>
          <a:p>
            <a:r>
              <a:rPr lang="en-US" dirty="0"/>
              <a:t>[CLICK] We utilize a new simulator, called DAMOV-SIM to collect key metrics and execute performance analysis of the functions identified in Step 1.</a:t>
            </a:r>
          </a:p>
          <a:p>
            <a:endParaRPr lang="en-US" dirty="0"/>
          </a:p>
          <a:p>
            <a:r>
              <a:rPr lang="en-US" dirty="0"/>
              <a:t>[CLICK] In Step 2, we use the architecture-independent profiling tool to collect metrics that provide insights about the memory access behavior of the memory-bottlenecked functions. </a:t>
            </a:r>
          </a:p>
          <a:p>
            <a:endParaRPr lang="en-US" dirty="0"/>
          </a:p>
          <a:p>
            <a:r>
              <a:rPr lang="en-US" dirty="0"/>
              <a:t>[CLICK] In Step 3, we collect architecture-dependent metrics and analyze the performance and energy of each function in an application when each of our three candidate data movement mitigation mechanisms is applied to the system. </a:t>
            </a:r>
          </a:p>
          <a:p>
            <a:endParaRPr lang="en-US" dirty="0"/>
          </a:p>
          <a:p>
            <a:r>
              <a:rPr lang="en-US" dirty="0"/>
              <a:t>[CLICK] By combining the data obtained from all three steps, we can systematically classify the leading causes of data movement bottlenecks in an application or function into different bottleneck classes</a:t>
            </a:r>
          </a:p>
          <a:p>
            <a:endParaRPr lang="en-US" dirty="0"/>
          </a:p>
          <a:p>
            <a:r>
              <a:rPr lang="en-US" dirty="0"/>
              <a:t>[NEXT]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5421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In this work, we analyzed 345 applications from distinct domains, from </a:t>
            </a:r>
          </a:p>
          <a:p>
            <a:endParaRPr lang="en-US" dirty="0"/>
          </a:p>
          <a:p>
            <a:r>
              <a:rPr lang="en-US" dirty="0"/>
              <a:t>[CLICK] GRAPH Processing [CLICK]  Neural Networks</a:t>
            </a:r>
          </a:p>
          <a:p>
            <a:r>
              <a:rPr lang="en-US" dirty="0"/>
              <a:t>[CLICK] Physics  [CLICK] High-performance computing</a:t>
            </a:r>
          </a:p>
          <a:p>
            <a:r>
              <a:rPr lang="en-US" dirty="0"/>
              <a:t>[CLICK]Genomics [CLICK] And more</a:t>
            </a:r>
          </a:p>
          <a:p>
            <a:endParaRPr lang="en-US" dirty="0"/>
          </a:p>
          <a:p>
            <a:r>
              <a:rPr lang="en-US" dirty="0"/>
              <a:t>[NEXT]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2579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 With such classification, </a:t>
            </a:r>
            <a:r>
              <a:rPr lang="en-US" dirty="0"/>
              <a:t>we analyze how the functions in each class correlates with different data movement mitigation mechanisms in terms of performance and energy using our scalability analysis. </a:t>
            </a:r>
          </a:p>
          <a:p>
            <a:endParaRPr lang="en-US" b="1" dirty="0"/>
          </a:p>
          <a:p>
            <a:r>
              <a:rPr lang="en-US" b="1" dirty="0"/>
              <a:t>[NEXT]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5677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open source DAMOV to facilitate further research in mitigating data movement bottlenecks, including in near data processing.</a:t>
            </a:r>
          </a:p>
          <a:p>
            <a:endParaRPr lang="en-US" dirty="0"/>
          </a:p>
          <a:p>
            <a:r>
              <a:rPr lang="en-US" dirty="0"/>
              <a:t>[CLICK] In our DAMOV repository, we provide</a:t>
            </a:r>
          </a:p>
          <a:p>
            <a:endParaRPr lang="en-US" dirty="0"/>
          </a:p>
          <a:p>
            <a:r>
              <a:rPr lang="en-US" dirty="0"/>
              <a:t>[CLICK] The complete set of 144 application functions that compose our benchmark suite</a:t>
            </a:r>
          </a:p>
          <a:p>
            <a:endParaRPr lang="en-US" dirty="0"/>
          </a:p>
          <a:p>
            <a:r>
              <a:rPr lang="en-US" dirty="0"/>
              <a:t>[CLICK] And our DAMOV-SIM simulator</a:t>
            </a:r>
          </a:p>
          <a:p>
            <a:endParaRPr lang="en-US" dirty="0"/>
          </a:p>
          <a:p>
            <a:r>
              <a:rPr lang="en-US" dirty="0"/>
              <a:t>[NEXT]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109437-7086-8D43-B75A-27CE5E6EC5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56715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open source DAMOV to facilitate further research in mitigating data movement bottlenecks, including in near data processing.</a:t>
            </a:r>
          </a:p>
          <a:p>
            <a:endParaRPr lang="en-US" dirty="0"/>
          </a:p>
          <a:p>
            <a:r>
              <a:rPr lang="en-US" dirty="0"/>
              <a:t>[CLICK] In our DAMOV repository, we provide</a:t>
            </a:r>
          </a:p>
          <a:p>
            <a:endParaRPr lang="en-US" dirty="0"/>
          </a:p>
          <a:p>
            <a:r>
              <a:rPr lang="en-US" dirty="0"/>
              <a:t>[CLICK] The complete set of 144 application functions that compose our benchmark suite</a:t>
            </a:r>
          </a:p>
          <a:p>
            <a:endParaRPr lang="en-US" dirty="0"/>
          </a:p>
          <a:p>
            <a:r>
              <a:rPr lang="en-US" dirty="0"/>
              <a:t>[CLICK] And our DAMOV-SIM simulator</a:t>
            </a:r>
          </a:p>
          <a:p>
            <a:endParaRPr lang="en-US" dirty="0"/>
          </a:p>
          <a:p>
            <a:r>
              <a:rPr lang="en-US" dirty="0"/>
              <a:t>[NEXT]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109437-7086-8D43-B75A-27CE5E6EC5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3575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0561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2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3A3D9-BADB-734B-A983-EA6AF1EA18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85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715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5059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5260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2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3A3D9-BADB-734B-A983-EA6AF1EA18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85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1196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9107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3062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2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3A3D9-BADB-734B-A983-EA6AF1EA18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85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925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8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5.xml"/></Relationships>
</file>

<file path=ppt/slideLayouts/_rels/slideLayout7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5.xml"/></Relationships>
</file>

<file path=ppt/slideLayouts/_rels/slideLayout7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6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8.xml"/></Relationships>
</file>

<file path=ppt/slideLayouts/_rels/slideLayout7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8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9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2021. 10. 16.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2021. 10. 16.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2021. 10. 16.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2021. 10. 16.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2021. 10. 16.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2021. 10. 16.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2021. 10. 16.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1317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68776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11931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166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19389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18677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4766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41354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98135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8811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839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5789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09016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9589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889725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19311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19665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399964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952778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07306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7281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621740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38493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17593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31686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1546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50087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94261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39879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662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780870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98050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75437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77791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6820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90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54275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48345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7984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71066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28682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8312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76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0184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1759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D672FA-6339-CE41-9F07-09C3D4EAF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A9478E9-6D3F-3141-A5A1-C884727CF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CA3EB0D-EA22-834D-9D29-4A06620530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2025DFA-C983-F343-95CF-857FE2DEC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5F640-0DE9-0C43-B145-E80A4A815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63ED2B-36DB-A641-AB6F-119434352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1DD8A012-9FFD-AF43-993B-1B5111DE88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927301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87A28DB-EB70-C549-9CBF-EC5A384A4B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7420B76-A099-C64B-9B67-80006752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0E66B-D170-A84B-AD98-A0D06085EB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363991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8F6DD82-5894-9443-AFB2-2DB6F31FE4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90B67BC-4A11-FE42-9669-EFCCA2F1F0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D8E6A-C3E3-D64A-BDB1-C1623B5F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295798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D1C58E8-B0C3-C044-8C95-923E6424918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CFD7574-337C-D849-80E5-5F4A5D4D1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F5822-869C-614B-8FBD-5D7C2F57C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877526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4AFD789-89FA-8642-8359-527022AA9E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8B38C27A-4594-7142-8DD1-0B5D92B486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FE3E7-3301-EC4F-BAF4-DA08D63D4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1425916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179D247-6FE5-2446-843D-38D2BFBB79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D05C15A-9ECB-1649-A20E-D8040C8C8D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160B-8660-A04F-9AB1-52C56219BF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227593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1B6342D5-357A-B242-98F7-B5A4AF2763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44C803E1-C885-104B-9026-B620951D1F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C3CB-FFC5-2943-86BB-92490FEA3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8814445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C452122-67F4-254F-90B7-EEFE7EA78B4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F7320F4-1D75-6A47-971C-DF47D1A08D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0F1EE-C46E-A64A-BA91-3AC0D2DB9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173657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FFCFE6C-36AF-E640-A2BC-E189297B94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C43B765-AAD5-6F42-8D0C-1BD8EF5BD4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00F3A-745D-F649-9D38-49583842D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474163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E8655C5-7BD0-3442-886E-234821E407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604EF9B-850A-994A-A1C0-9E6E45BEAC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CD7-BC73-E847-B0C3-6A1166D4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2836092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DC2D6A6-7EB8-A34F-8DCF-4DEE370284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D3AC6C-E0BA-8B4B-9078-28F01E1F53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DF811-9866-7545-B37C-ECEFF032C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2768300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FFBC4E-B5F7-684F-9032-173071980B9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59679A0-D655-8B48-9C34-E461C1BCD4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74377-449D-1442-BFA7-E8E1157DE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90250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9539970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65216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628655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660175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317388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6606780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5294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514320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1764768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1823571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4602706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016926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620327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167082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8148198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3254456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955410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739737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719852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4931789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232633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4282075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209047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534979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916374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80852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86413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004194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934888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29747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84269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54738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67129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F4A5797-4A52-3C47-A60F-384E10178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80366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FB91F-8620-9C4D-8A32-1AD02BFD5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599104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B9C50-E303-F947-B3E2-3E825F48C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67202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0808B7-3DFC-6D40-89A2-98C67E53C3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72290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8E456-01DF-094D-8CFB-DA5FA9E8B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336662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B0D83-FC11-C440-9D61-A92EDF7AC3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85194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D0A55-7789-CF47-ACA7-2311AFA1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83267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9BBE6-A637-304C-B5B7-9A7E3C08C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13566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BCF56-964A-F947-93A6-92ACEE6C7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27749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A570-B74D-4749-94AD-86C253965F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94233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E11DC-2133-4F4D-8A86-82695C134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44920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320AC-71F7-B345-A8F3-275013FA3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69184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243570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370728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636089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62057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001935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8617241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9316647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20840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066663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2101569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840898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757222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75735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520253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510257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919040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733612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87323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66075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048008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714630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090996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25047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36844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93032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13351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508868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922779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504909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657465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66237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57863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42140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37103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210252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240697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39881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882006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879291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58202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255651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47020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4687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715534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A5B10A7F-6E2B-DF43-A9DD-587FC3B1C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E124A21-256A-214A-858F-6F1F640C10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83291D86-C053-994F-9C65-61C3BBDF08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0A9F757-1E1D-FB4D-9657-8038E5752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8B191AB-93C0-B746-9A16-AB887F5EF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68B8C56-9DC2-B942-AC3C-5712297C2A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DB41E30-FED2-964A-A502-4548F53410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1078372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AFCF4EE-64BD-ED42-A728-8538A9CC45E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BA465D6-392C-A840-99E8-A101FDBB8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B0E41-6335-3B40-AB06-F5B4D651A9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41003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87D0CC8-A728-474E-8EA2-D3D33100BB4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19E6714F-DDFC-BF4A-9B9B-B1B3169BD14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5DC8-6A60-8743-84E0-F9B1859C93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0824111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4C513766-21A4-1841-8D84-9DEC2C98A1A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C0B5731-0938-314B-8A0C-A7D1D1E3C3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C5831-217D-1D42-A4E9-D178417659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445631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51030B9F-74C8-BA42-9629-67E65C531E1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51A5D4E4-3E05-D74C-B0FD-1B0521EE631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B527A-8705-464F-AB2C-E8AFEEBC4D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5142285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7FBC6B4-E1B4-6747-B551-2553BC0FA20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BCF98A2B-A1DF-844A-B49F-373B31956E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30EE7-83EE-974A-812A-EC3A3D34D5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219231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4F6A5A5D-D8B0-EA40-9D0E-B672EE7332B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038CA15E-9091-2A43-9ABB-B1F5CF26E58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6D958-5665-CC45-A720-71DD2C6FFC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830870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552D084-E6B5-EE42-9CF0-C45A99BFD1F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81F7AED-C7F7-D44A-AA37-E13E56C0E68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05381-C545-EB4F-89BC-DBF676F41D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000737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87F337F-9E45-CF4A-8668-831511FD22E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50E8CCC-8A9F-1F4B-B077-3318DC6D21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2C790-09D8-724B-829E-6F383B11C5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414574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30F8240-B4B1-4F46-A150-55CEC3A2027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B435B94-9496-9944-A13C-56FF3C8D9B5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EB838-9766-D74E-856C-64A6598CF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358072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1FC1C67-D5B5-EF4C-9FDD-10727417E4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64F57E6-475F-5A47-8892-1784FC87BE7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9B17-05CD-354C-9B49-2602F01610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124893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153FACA-D88E-2F44-8C4A-C01A5AD299A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547CE239-BF15-BF4F-9B5B-0BC946D49C4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D5C03-1E15-054B-B764-20E3822322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138258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3245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849216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603999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508018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433085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2499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794275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68669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1635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861516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76316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194475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1016572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566092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777788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085574"/>
      </p:ext>
    </p:extLst>
  </p:cSld>
  <p:clrMapOvr>
    <a:masterClrMapping/>
  </p:clrMapOvr>
  <p:transition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848099"/>
      </p:ext>
    </p:extLst>
  </p:cSld>
  <p:clrMapOvr>
    <a:masterClrMapping/>
  </p:clrMapOvr>
  <p:transition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514757"/>
      </p:ext>
    </p:extLst>
  </p:cSld>
  <p:clrMapOvr>
    <a:masterClrMapping/>
  </p:clrMapOvr>
  <p:transition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445755"/>
      </p:ext>
    </p:extLst>
  </p:cSld>
  <p:clrMapOvr>
    <a:masterClrMapping/>
  </p:clrMapOvr>
  <p:transition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619115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948769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21951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145577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947507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571711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99834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297694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28411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203478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672360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8794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05354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500384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16430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5"/>
            <a:ext cx="8987623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5"/>
            <a:ext cx="8987623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783" indent="-228594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560" y="6413144"/>
            <a:ext cx="1080120" cy="3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01355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8335255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7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1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95207969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272471"/>
      </p:ext>
    </p:extLst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869800"/>
      </p:ext>
    </p:extLst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74838"/>
      </p:ext>
    </p:extLst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333954"/>
      </p:ext>
    </p:extLst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1848407"/>
      </p:ext>
    </p:extLst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7382730"/>
      </p:ext>
    </p:extLst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1624793"/>
      </p:ext>
    </p:extLst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1003394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542325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8363404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956013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7410295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7520148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8850247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703738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6677881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863340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082592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5496155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0931928"/>
      </p:ext>
    </p:extLst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329435"/>
      </p:ext>
    </p:extLst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17816"/>
      </p:ext>
    </p:extLst>
  </p:cSld>
  <p:clrMapOvr>
    <a:masterClrMapping/>
  </p:clrMapOvr>
  <p:transition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41422"/>
      </p:ext>
    </p:extLst>
  </p:cSld>
  <p:clrMapOvr>
    <a:masterClrMapping/>
  </p:clrMapOvr>
  <p:transition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43074"/>
      </p:ext>
    </p:extLst>
  </p:cSld>
  <p:clrMapOvr>
    <a:masterClrMapping/>
  </p:clrMapOvr>
  <p:transition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93673"/>
      </p:ext>
    </p:extLst>
  </p:cSld>
  <p:clrMapOvr>
    <a:masterClrMapping/>
  </p:clrMapOvr>
  <p:transition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99124"/>
      </p:ext>
    </p:extLst>
  </p:cSld>
  <p:clrMapOvr>
    <a:masterClrMapping/>
  </p:clrMapOvr>
  <p:transition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08336"/>
      </p:ext>
    </p:extLst>
  </p:cSld>
  <p:clrMapOvr>
    <a:masterClrMapping/>
  </p:clrMapOvr>
  <p:transition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86670"/>
      </p:ext>
    </p:extLst>
  </p:cSld>
  <p:clrMapOvr>
    <a:masterClrMapping/>
  </p:clrMapOvr>
  <p:transition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83124"/>
      </p:ext>
    </p:extLst>
  </p:cSld>
  <p:clrMapOvr>
    <a:masterClrMapping/>
  </p:clrMapOvr>
  <p:transition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64439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30230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55066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81814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41962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822515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763959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461689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487337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22230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52682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166427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26443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42524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81736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428111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160024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826724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511417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015970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070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056440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491981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552578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66585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031652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908457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28331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814124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023254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57223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05606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40758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42758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03682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557246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821281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6407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014882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  <a:lvl6pPr marL="1143000" indent="0" algn="ctr">
              <a:buNone/>
              <a:defRPr/>
            </a:lvl6pPr>
            <a:lvl7pPr marL="1371600" indent="0" algn="ctr">
              <a:buNone/>
              <a:defRPr/>
            </a:lvl7pPr>
            <a:lvl8pPr marL="1600200" indent="0" algn="ctr">
              <a:buNone/>
              <a:defRPr/>
            </a:lvl8pPr>
            <a:lvl9pPr marL="18288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08772542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0671422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2"/>
            <a:ext cx="7772400" cy="1500188"/>
          </a:xfrm>
        </p:spPr>
        <p:txBody>
          <a:bodyPr anchor="b"/>
          <a:lstStyle>
            <a:lvl1pPr marL="0" indent="0">
              <a:buNone/>
              <a:defRPr sz="1000"/>
            </a:lvl1pPr>
            <a:lvl2pPr marL="228600" indent="0">
              <a:buNone/>
              <a:defRPr sz="900"/>
            </a:lvl2pPr>
            <a:lvl3pPr marL="457200" indent="0">
              <a:buNone/>
              <a:defRPr sz="800"/>
            </a:lvl3pPr>
            <a:lvl4pPr marL="685800" indent="0">
              <a:buNone/>
              <a:defRPr sz="700"/>
            </a:lvl4pPr>
            <a:lvl5pPr marL="914400" indent="0">
              <a:buNone/>
              <a:defRPr sz="700"/>
            </a:lvl5pPr>
            <a:lvl6pPr marL="1143000" indent="0">
              <a:buNone/>
              <a:defRPr sz="700"/>
            </a:lvl6pPr>
            <a:lvl7pPr marL="1371600" indent="0">
              <a:buNone/>
              <a:defRPr sz="700"/>
            </a:lvl7pPr>
            <a:lvl8pPr marL="1600200" indent="0">
              <a:buNone/>
              <a:defRPr sz="700"/>
            </a:lvl8pPr>
            <a:lvl9pPr marL="18288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7658391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047750"/>
            <a:ext cx="4000500" cy="5175250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0935826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2"/>
            <a:ext cx="4041775" cy="63976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0711146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6465364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350097"/>
      </p:ext>
    </p:extLst>
  </p:cSld>
  <p:clrMapOvr>
    <a:masterClrMapping/>
  </p:clrMapOvr>
  <p:transition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2812124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7017645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51688705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7000" y="196850"/>
            <a:ext cx="2019300" cy="60261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96850"/>
            <a:ext cx="5981700" cy="60261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6366127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eaLnBrk="1" hangingPunct="1"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57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0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27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8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5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36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5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7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2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6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8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9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84087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4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16300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56831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75522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27885"/>
      </p:ext>
    </p:extLst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41728"/>
      </p:ext>
    </p:extLst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39279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32031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60382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26890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8818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B22F3D8-372A-7E4F-BAF0-2B62E16D7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2538D10A-B20C-1F4A-A69F-0F0B507B6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323C0A52-D6B6-4A4D-BD73-5955293DBD0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3D96CF-D2B5-284A-8A3B-88E2B14F16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CE92EBB-E8F1-BB42-9972-9FC2F1E39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815D7EE-6875-8949-837F-2AE3A4F7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00691C5-9FA5-3F46-90A7-ED5D0D102B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438538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0D4116A-1656-924F-8339-968CDC00B5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92E4BB7-CF8F-934D-88CB-2C51D02F649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33320-76E4-0249-8CA9-3902D97168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191726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D009077-10AD-0947-8806-7D3C25918E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A347429-32EA-F843-AE5C-FC1A699EBC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AB052-3664-BF4F-993F-29369860E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04639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4642810-0270-CB48-A1CA-24DCF4455E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31DA97B-4E00-DC4F-B7DB-18E15C43442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EB4A5-7404-294B-999D-175F606D62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221413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24BD8FCD-1BEB-6A42-B8B1-C39ED5BE27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1A21973-5A9E-154E-A49A-033DD08EB7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13A1E-7D24-2943-AA19-843CF9E699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545033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DB659D62-F008-694B-A107-310AB43E4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66F093A-DC6C-3444-8F25-CDFB50F79E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812E9-CA0A-8244-A046-0571FC5453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227442"/>
      </p:ext>
    </p:extLst>
  </p:cSld>
  <p:clrMapOvr>
    <a:masterClrMapping/>
  </p:clrMapOvr>
  <p:transition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F96B94DE-149A-A84D-858F-4D5B428FA7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24B1C692-591D-3346-8E1A-A19CC1BBF04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001C4-BF5C-F640-BD99-70162C2025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630700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690CA2F-7EF4-4D4B-B05E-9CD06D97C0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EF9E563-85B6-884B-A069-BAB01B87B7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0717-7499-9E44-845B-E851FCB16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70258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62426B-A5A0-F944-991E-0F589442A9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EBECD59-3F6D-0145-A9B5-5EE2DF859F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9139E-1132-E74D-AAEB-A81F8150B1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8456675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B00FC4D-28B2-774A-BDF5-CB3A5D1E70E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BDB0E60-2A7B-1B44-BB6D-97BF3A139C9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C9412-F662-064D-BEDC-D33A60B08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020223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0E3EA30-DFF3-9C4B-9691-5C9AAB88EB4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B2EE262-3A13-4443-80B8-614C7A4B25F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70A1F-36EE-AC4A-B790-1CFE7EECDE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305562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476F68-C964-6F4C-B323-CADD64DDE3D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4A41114-0EC5-4244-A8AE-388F27C490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1C9BF-9555-1749-A87B-CA7C52D013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031691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84489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784654229"/>
      </p:ext>
    </p:extLst>
  </p:cSld>
  <p:clrMapOvr>
    <a:masterClrMapping/>
  </p:clrMapOvr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355716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5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042436"/>
      </p:ext>
    </p:extLst>
  </p:cSld>
  <p:clrMapOvr>
    <a:masterClrMapping/>
  </p:clrMapOvr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045667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07777"/>
      </p:ext>
    </p:extLst>
  </p:cSld>
  <p:clrMapOvr>
    <a:masterClrMapping/>
  </p:clrMapOvr>
  <p:transition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19093"/>
      </p:ext>
    </p:extLst>
  </p:cSld>
  <p:clrMapOvr>
    <a:masterClrMapping/>
  </p:clrMapOvr>
  <p:transition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788326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816955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45541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942686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525815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134740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698988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04399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695943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10/16/21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24403"/>
      </p:ext>
    </p:extLst>
  </p:cSld>
  <p:clrMapOvr>
    <a:masterClrMapping/>
  </p:clrMapOvr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10/16/21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84943"/>
      </p:ext>
    </p:extLst>
  </p:cSld>
  <p:clrMapOvr>
    <a:masterClrMapping/>
  </p:clrMapOvr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10/16/21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78838"/>
      </p:ext>
    </p:extLst>
  </p:cSld>
  <p:clrMapOvr>
    <a:masterClrMapping/>
  </p:clrMapOvr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10/16/21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82502"/>
      </p:ext>
    </p:extLst>
  </p:cSld>
  <p:clrMapOvr>
    <a:masterClrMapping/>
  </p:clrMapOvr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10/16/21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62198"/>
      </p:ext>
    </p:extLst>
  </p:cSld>
  <p:clrMapOvr>
    <a:masterClrMapping/>
  </p:clrMapOvr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10/16/21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754534"/>
      </p:ext>
    </p:extLst>
  </p:cSld>
  <p:clrMapOvr>
    <a:masterClrMapping/>
  </p:clrMapOvr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10/16/21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64485"/>
      </p:ext>
    </p:extLst>
  </p:cSld>
  <p:clrMapOvr>
    <a:masterClrMapping/>
  </p:clrMapOvr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10/16/21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33485"/>
      </p:ext>
    </p:extLst>
  </p:cSld>
  <p:clrMapOvr>
    <a:masterClrMapping/>
  </p:clrMapOvr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10/16/21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72368"/>
      </p:ext>
    </p:extLst>
  </p:cSld>
  <p:clrMapOvr>
    <a:masterClrMapping/>
  </p:clrMapOvr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10/16/21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16617"/>
      </p:ext>
    </p:extLst>
  </p:cSld>
  <p:clrMapOvr>
    <a:masterClrMapping/>
  </p:clrMapOvr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10/16/21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52660"/>
      </p:ext>
    </p:extLst>
  </p:cSld>
  <p:clrMapOvr>
    <a:masterClrMapping/>
  </p:clrMapOvr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84489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122039432"/>
      </p:ext>
    </p:extLst>
  </p:cSld>
  <p:clrMapOvr>
    <a:masterClrMapping/>
  </p:clrMapOvr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502176"/>
      </p:ext>
    </p:extLst>
  </p:cSld>
  <p:clrMapOvr>
    <a:masterClrMapping/>
  </p:clrMapOvr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174894"/>
      </p:ext>
    </p:extLst>
  </p:cSld>
  <p:clrMapOvr>
    <a:masterClrMapping/>
  </p:clrMapOvr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D989BB-6B22-6F4F-A2DB-495D1361DBE3}"/>
              </a:ext>
            </a:extLst>
          </p:cNvPr>
          <p:cNvSpPr/>
          <p:nvPr userDrawn="1"/>
        </p:nvSpPr>
        <p:spPr>
          <a:xfrm>
            <a:off x="0" y="-23584"/>
            <a:ext cx="9144000" cy="685800"/>
          </a:xfrm>
          <a:prstGeom prst="rect">
            <a:avLst/>
          </a:prstGeom>
          <a:solidFill>
            <a:srgbClr val="45A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3"/>
            <a:ext cx="8987622" cy="740193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bg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813916"/>
            <a:ext cx="8987622" cy="5416061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38249"/>
      </p:ext>
    </p:extLst>
  </p:cSld>
  <p:clrMapOvr>
    <a:masterClrMapping/>
  </p:clrMapOvr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678246"/>
      </p:ext>
    </p:extLst>
  </p:cSld>
  <p:clrMapOvr>
    <a:masterClrMapping/>
  </p:clrMapOvr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9447"/>
            <a:ext cx="8987622" cy="74019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tx1"/>
                </a:solidFill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991" y="911224"/>
            <a:ext cx="8987622" cy="531875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mbria" panose="02040503050406030204" pitchFamily="18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Cambria" panose="02040503050406030204" pitchFamily="18" charset="0"/>
              </a:defRPr>
            </a:lvl2pPr>
            <a:lvl3pPr>
              <a:defRPr sz="2000">
                <a:latin typeface="Cambria" panose="02040503050406030204" pitchFamily="18" charset="0"/>
              </a:defRPr>
            </a:lvl3pPr>
            <a:lvl4pPr>
              <a:defRPr sz="2000">
                <a:latin typeface="Cambria" panose="02040503050406030204" pitchFamily="18" charset="0"/>
              </a:defRPr>
            </a:lvl4pPr>
            <a:lvl5pPr>
              <a:defRPr sz="20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41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slideLayout" Target="../slideLayouts/slideLayout422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Relationship Id="rId14" Type="http://schemas.openxmlformats.org/officeDocument/2006/relationships/image" Target="../media/image1.png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29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33.xml"/><Relationship Id="rId5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32.xml"/><Relationship Id="rId4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31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1.xml"/><Relationship Id="rId13" Type="http://schemas.openxmlformats.org/officeDocument/2006/relationships/theme" Target="../theme/theme41.xml"/><Relationship Id="rId3" Type="http://schemas.openxmlformats.org/officeDocument/2006/relationships/slideLayout" Target="../slideLayouts/slideLayout436.xml"/><Relationship Id="rId7" Type="http://schemas.openxmlformats.org/officeDocument/2006/relationships/slideLayout" Target="../slideLayouts/slideLayout440.xml"/><Relationship Id="rId12" Type="http://schemas.openxmlformats.org/officeDocument/2006/relationships/slideLayout" Target="../slideLayouts/slideLayout445.xml"/><Relationship Id="rId2" Type="http://schemas.openxmlformats.org/officeDocument/2006/relationships/slideLayout" Target="../slideLayouts/slideLayout435.xml"/><Relationship Id="rId1" Type="http://schemas.openxmlformats.org/officeDocument/2006/relationships/slideLayout" Target="../slideLayouts/slideLayout434.xml"/><Relationship Id="rId6" Type="http://schemas.openxmlformats.org/officeDocument/2006/relationships/slideLayout" Target="../slideLayouts/slideLayout439.xml"/><Relationship Id="rId11" Type="http://schemas.openxmlformats.org/officeDocument/2006/relationships/slideLayout" Target="../slideLayouts/slideLayout444.xml"/><Relationship Id="rId5" Type="http://schemas.openxmlformats.org/officeDocument/2006/relationships/slideLayout" Target="../slideLayouts/slideLayout438.xml"/><Relationship Id="rId10" Type="http://schemas.openxmlformats.org/officeDocument/2006/relationships/slideLayout" Target="../slideLayouts/slideLayout443.xml"/><Relationship Id="rId4" Type="http://schemas.openxmlformats.org/officeDocument/2006/relationships/slideLayout" Target="../slideLayouts/slideLayout437.xml"/><Relationship Id="rId9" Type="http://schemas.openxmlformats.org/officeDocument/2006/relationships/slideLayout" Target="../slideLayouts/slideLayout442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8.xml"/><Relationship Id="rId7" Type="http://schemas.openxmlformats.org/officeDocument/2006/relationships/slideLayout" Target="../slideLayouts/slideLayout452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7.xml"/><Relationship Id="rId1" Type="http://schemas.openxmlformats.org/officeDocument/2006/relationships/slideLayout" Target="../slideLayouts/slideLayout446.xml"/><Relationship Id="rId6" Type="http://schemas.openxmlformats.org/officeDocument/2006/relationships/slideLayout" Target="../slideLayouts/slideLayout451.xml"/><Relationship Id="rId11" Type="http://schemas.openxmlformats.org/officeDocument/2006/relationships/slideLayout" Target="../slideLayouts/slideLayout456.xml"/><Relationship Id="rId5" Type="http://schemas.openxmlformats.org/officeDocument/2006/relationships/slideLayout" Target="../slideLayouts/slideLayout450.xml"/><Relationship Id="rId10" Type="http://schemas.openxmlformats.org/officeDocument/2006/relationships/slideLayout" Target="../slideLayouts/slideLayout455.xml"/><Relationship Id="rId4" Type="http://schemas.openxmlformats.org/officeDocument/2006/relationships/slideLayout" Target="../slideLayouts/slideLayout449.xml"/><Relationship Id="rId9" Type="http://schemas.openxmlformats.org/officeDocument/2006/relationships/slideLayout" Target="../slideLayouts/slideLayout454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63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57.xml"/><Relationship Id="rId6" Type="http://schemas.openxmlformats.org/officeDocument/2006/relationships/slideLayout" Target="../slideLayouts/slideLayout462.xml"/><Relationship Id="rId11" Type="http://schemas.openxmlformats.org/officeDocument/2006/relationships/slideLayout" Target="../slideLayouts/slideLayout467.xml"/><Relationship Id="rId5" Type="http://schemas.openxmlformats.org/officeDocument/2006/relationships/slideLayout" Target="../slideLayouts/slideLayout461.xml"/><Relationship Id="rId10" Type="http://schemas.openxmlformats.org/officeDocument/2006/relationships/slideLayout" Target="../slideLayouts/slideLayout466.xml"/><Relationship Id="rId4" Type="http://schemas.openxmlformats.org/officeDocument/2006/relationships/slideLayout" Target="../slideLayouts/slideLayout460.xml"/><Relationship Id="rId9" Type="http://schemas.openxmlformats.org/officeDocument/2006/relationships/slideLayout" Target="../slideLayouts/slideLayout465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0.xml"/><Relationship Id="rId7" Type="http://schemas.openxmlformats.org/officeDocument/2006/relationships/slideLayout" Target="../slideLayouts/slideLayout474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9.xml"/><Relationship Id="rId1" Type="http://schemas.openxmlformats.org/officeDocument/2006/relationships/slideLayout" Target="../slideLayouts/slideLayout468.xml"/><Relationship Id="rId6" Type="http://schemas.openxmlformats.org/officeDocument/2006/relationships/slideLayout" Target="../slideLayouts/slideLayout473.xml"/><Relationship Id="rId11" Type="http://schemas.openxmlformats.org/officeDocument/2006/relationships/slideLayout" Target="../slideLayouts/slideLayout478.xml"/><Relationship Id="rId5" Type="http://schemas.openxmlformats.org/officeDocument/2006/relationships/slideLayout" Target="../slideLayouts/slideLayout472.xml"/><Relationship Id="rId10" Type="http://schemas.openxmlformats.org/officeDocument/2006/relationships/slideLayout" Target="../slideLayouts/slideLayout477.xml"/><Relationship Id="rId4" Type="http://schemas.openxmlformats.org/officeDocument/2006/relationships/slideLayout" Target="../slideLayouts/slideLayout471.xml"/><Relationship Id="rId9" Type="http://schemas.openxmlformats.org/officeDocument/2006/relationships/slideLayout" Target="../slideLayouts/slideLayout476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6.xml"/><Relationship Id="rId13" Type="http://schemas.openxmlformats.org/officeDocument/2006/relationships/theme" Target="../theme/theme45.xml"/><Relationship Id="rId3" Type="http://schemas.openxmlformats.org/officeDocument/2006/relationships/slideLayout" Target="../slideLayouts/slideLayout481.xml"/><Relationship Id="rId7" Type="http://schemas.openxmlformats.org/officeDocument/2006/relationships/slideLayout" Target="../slideLayouts/slideLayout485.xml"/><Relationship Id="rId12" Type="http://schemas.openxmlformats.org/officeDocument/2006/relationships/slideLayout" Target="../slideLayouts/slideLayout490.xml"/><Relationship Id="rId2" Type="http://schemas.openxmlformats.org/officeDocument/2006/relationships/slideLayout" Target="../slideLayouts/slideLayout480.xml"/><Relationship Id="rId1" Type="http://schemas.openxmlformats.org/officeDocument/2006/relationships/slideLayout" Target="../slideLayouts/slideLayout479.xml"/><Relationship Id="rId6" Type="http://schemas.openxmlformats.org/officeDocument/2006/relationships/slideLayout" Target="../slideLayouts/slideLayout484.xml"/><Relationship Id="rId11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83.xml"/><Relationship Id="rId10" Type="http://schemas.openxmlformats.org/officeDocument/2006/relationships/slideLayout" Target="../slideLayouts/slideLayout488.xml"/><Relationship Id="rId4" Type="http://schemas.openxmlformats.org/officeDocument/2006/relationships/slideLayout" Target="../slideLayouts/slideLayout482.xml"/><Relationship Id="rId9" Type="http://schemas.openxmlformats.org/officeDocument/2006/relationships/slideLayout" Target="../slideLayouts/slideLayout487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3.xml"/><Relationship Id="rId7" Type="http://schemas.openxmlformats.org/officeDocument/2006/relationships/slideLayout" Target="../slideLayouts/slideLayout497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2.xml"/><Relationship Id="rId1" Type="http://schemas.openxmlformats.org/officeDocument/2006/relationships/slideLayout" Target="../slideLayouts/slideLayout491.xml"/><Relationship Id="rId6" Type="http://schemas.openxmlformats.org/officeDocument/2006/relationships/slideLayout" Target="../slideLayouts/slideLayout496.xml"/><Relationship Id="rId11" Type="http://schemas.openxmlformats.org/officeDocument/2006/relationships/slideLayout" Target="../slideLayouts/slideLayout501.xml"/><Relationship Id="rId5" Type="http://schemas.openxmlformats.org/officeDocument/2006/relationships/slideLayout" Target="../slideLayouts/slideLayout495.xml"/><Relationship Id="rId10" Type="http://schemas.openxmlformats.org/officeDocument/2006/relationships/slideLayout" Target="../slideLayouts/slideLayout500.xml"/><Relationship Id="rId4" Type="http://schemas.openxmlformats.org/officeDocument/2006/relationships/slideLayout" Target="../slideLayouts/slideLayout494.xml"/><Relationship Id="rId9" Type="http://schemas.openxmlformats.org/officeDocument/2006/relationships/slideLayout" Target="../slideLayouts/slideLayout499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4.xml"/><Relationship Id="rId7" Type="http://schemas.openxmlformats.org/officeDocument/2006/relationships/slideLayout" Target="../slideLayouts/slideLayout508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3.xml"/><Relationship Id="rId1" Type="http://schemas.openxmlformats.org/officeDocument/2006/relationships/slideLayout" Target="../slideLayouts/slideLayout502.xml"/><Relationship Id="rId6" Type="http://schemas.openxmlformats.org/officeDocument/2006/relationships/slideLayout" Target="../slideLayouts/slideLayout507.xml"/><Relationship Id="rId11" Type="http://schemas.openxmlformats.org/officeDocument/2006/relationships/slideLayout" Target="../slideLayouts/slideLayout512.xml"/><Relationship Id="rId5" Type="http://schemas.openxmlformats.org/officeDocument/2006/relationships/slideLayout" Target="../slideLayouts/slideLayout506.xml"/><Relationship Id="rId10" Type="http://schemas.openxmlformats.org/officeDocument/2006/relationships/slideLayout" Target="../slideLayouts/slideLayout511.xml"/><Relationship Id="rId4" Type="http://schemas.openxmlformats.org/officeDocument/2006/relationships/slideLayout" Target="../slideLayouts/slideLayout505.xml"/><Relationship Id="rId9" Type="http://schemas.openxmlformats.org/officeDocument/2006/relationships/slideLayout" Target="../slideLayouts/slideLayout510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15.xml"/><Relationship Id="rId7" Type="http://schemas.openxmlformats.org/officeDocument/2006/relationships/slideLayout" Target="../slideLayouts/slideLayout519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4.xml"/><Relationship Id="rId1" Type="http://schemas.openxmlformats.org/officeDocument/2006/relationships/slideLayout" Target="../slideLayouts/slideLayout513.xml"/><Relationship Id="rId6" Type="http://schemas.openxmlformats.org/officeDocument/2006/relationships/slideLayout" Target="../slideLayouts/slideLayout518.xml"/><Relationship Id="rId11" Type="http://schemas.openxmlformats.org/officeDocument/2006/relationships/slideLayout" Target="../slideLayouts/slideLayout523.xml"/><Relationship Id="rId5" Type="http://schemas.openxmlformats.org/officeDocument/2006/relationships/slideLayout" Target="../slideLayouts/slideLayout517.xml"/><Relationship Id="rId10" Type="http://schemas.openxmlformats.org/officeDocument/2006/relationships/slideLayout" Target="../slideLayouts/slideLayout522.xml"/><Relationship Id="rId4" Type="http://schemas.openxmlformats.org/officeDocument/2006/relationships/slideLayout" Target="../slideLayouts/slideLayout516.xml"/><Relationship Id="rId9" Type="http://schemas.openxmlformats.org/officeDocument/2006/relationships/slideLayout" Target="../slideLayouts/slideLayout521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6.xml"/><Relationship Id="rId7" Type="http://schemas.openxmlformats.org/officeDocument/2006/relationships/slideLayout" Target="../slideLayouts/slideLayout530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5.xml"/><Relationship Id="rId1" Type="http://schemas.openxmlformats.org/officeDocument/2006/relationships/slideLayout" Target="../slideLayouts/slideLayout524.xml"/><Relationship Id="rId6" Type="http://schemas.openxmlformats.org/officeDocument/2006/relationships/slideLayout" Target="../slideLayouts/slideLayout529.xml"/><Relationship Id="rId11" Type="http://schemas.openxmlformats.org/officeDocument/2006/relationships/slideLayout" Target="../slideLayouts/slideLayout534.xml"/><Relationship Id="rId5" Type="http://schemas.openxmlformats.org/officeDocument/2006/relationships/slideLayout" Target="../slideLayouts/slideLayout528.xml"/><Relationship Id="rId10" Type="http://schemas.openxmlformats.org/officeDocument/2006/relationships/slideLayout" Target="../slideLayouts/slideLayout533.xml"/><Relationship Id="rId4" Type="http://schemas.openxmlformats.org/officeDocument/2006/relationships/slideLayout" Target="../slideLayouts/slideLayout527.xml"/><Relationship Id="rId9" Type="http://schemas.openxmlformats.org/officeDocument/2006/relationships/slideLayout" Target="../slideLayouts/slideLayout532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2.xml"/><Relationship Id="rId13" Type="http://schemas.openxmlformats.org/officeDocument/2006/relationships/theme" Target="../theme/theme50.xml"/><Relationship Id="rId3" Type="http://schemas.openxmlformats.org/officeDocument/2006/relationships/slideLayout" Target="../slideLayouts/slideLayout537.xml"/><Relationship Id="rId7" Type="http://schemas.openxmlformats.org/officeDocument/2006/relationships/slideLayout" Target="../slideLayouts/slideLayout541.xml"/><Relationship Id="rId12" Type="http://schemas.openxmlformats.org/officeDocument/2006/relationships/slideLayout" Target="../slideLayouts/slideLayout546.xml"/><Relationship Id="rId2" Type="http://schemas.openxmlformats.org/officeDocument/2006/relationships/slideLayout" Target="../slideLayouts/slideLayout536.xml"/><Relationship Id="rId1" Type="http://schemas.openxmlformats.org/officeDocument/2006/relationships/slideLayout" Target="../slideLayouts/slideLayout535.xml"/><Relationship Id="rId6" Type="http://schemas.openxmlformats.org/officeDocument/2006/relationships/slideLayout" Target="../slideLayouts/slideLayout540.xml"/><Relationship Id="rId11" Type="http://schemas.openxmlformats.org/officeDocument/2006/relationships/slideLayout" Target="../slideLayouts/slideLayout545.xml"/><Relationship Id="rId5" Type="http://schemas.openxmlformats.org/officeDocument/2006/relationships/slideLayout" Target="../slideLayouts/slideLayout539.xml"/><Relationship Id="rId10" Type="http://schemas.openxmlformats.org/officeDocument/2006/relationships/slideLayout" Target="../slideLayouts/slideLayout544.xml"/><Relationship Id="rId4" Type="http://schemas.openxmlformats.org/officeDocument/2006/relationships/slideLayout" Target="../slideLayouts/slideLayout538.xml"/><Relationship Id="rId9" Type="http://schemas.openxmlformats.org/officeDocument/2006/relationships/slideLayout" Target="../slideLayouts/slideLayout543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9.xml"/><Relationship Id="rId7" Type="http://schemas.openxmlformats.org/officeDocument/2006/relationships/slideLayout" Target="../slideLayouts/slideLayout553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8.xml"/><Relationship Id="rId1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52.xml"/><Relationship Id="rId11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5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0.xml"/><Relationship Id="rId7" Type="http://schemas.openxmlformats.org/officeDocument/2006/relationships/slideLayout" Target="../slideLayouts/slideLayout564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9.xml"/><Relationship Id="rId1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63.xml"/><Relationship Id="rId11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6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1.xml"/><Relationship Id="rId7" Type="http://schemas.openxmlformats.org/officeDocument/2006/relationships/slideLayout" Target="../slideLayouts/slideLayout575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0.xml"/><Relationship Id="rId1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4.xml"/><Relationship Id="rId11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7.xml"/></Relationships>
</file>

<file path=ppt/slideMasters/_rels/slideMaster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2.xml"/><Relationship Id="rId2" Type="http://schemas.openxmlformats.org/officeDocument/2006/relationships/slideLayout" Target="../slideLayouts/slideLayout581.xml"/><Relationship Id="rId1" Type="http://schemas.openxmlformats.org/officeDocument/2006/relationships/slideLayout" Target="../slideLayouts/slideLayout580.xml"/><Relationship Id="rId5" Type="http://schemas.openxmlformats.org/officeDocument/2006/relationships/theme" Target="../theme/theme54.xml"/><Relationship Id="rId4" Type="http://schemas.openxmlformats.org/officeDocument/2006/relationships/slideLayout" Target="../slideLayouts/slideLayout583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13" Type="http://schemas.openxmlformats.org/officeDocument/2006/relationships/theme" Target="../theme/theme57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slideLayout" Target="../slideLayouts/slideLayout617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Relationship Id="rId14" Type="http://schemas.openxmlformats.org/officeDocument/2006/relationships/image" Target="../media/image1.png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5.xml"/><Relationship Id="rId13" Type="http://schemas.openxmlformats.org/officeDocument/2006/relationships/theme" Target="../theme/theme58.xml"/><Relationship Id="rId3" Type="http://schemas.openxmlformats.org/officeDocument/2006/relationships/slideLayout" Target="../slideLayouts/slideLayout620.xml"/><Relationship Id="rId7" Type="http://schemas.openxmlformats.org/officeDocument/2006/relationships/slideLayout" Target="../slideLayouts/slideLayout624.xml"/><Relationship Id="rId12" Type="http://schemas.openxmlformats.org/officeDocument/2006/relationships/slideLayout" Target="../slideLayouts/slideLayout629.xml"/><Relationship Id="rId2" Type="http://schemas.openxmlformats.org/officeDocument/2006/relationships/slideLayout" Target="../slideLayouts/slideLayout619.xml"/><Relationship Id="rId1" Type="http://schemas.openxmlformats.org/officeDocument/2006/relationships/slideLayout" Target="../slideLayouts/slideLayout618.xml"/><Relationship Id="rId6" Type="http://schemas.openxmlformats.org/officeDocument/2006/relationships/slideLayout" Target="../slideLayouts/slideLayout623.xml"/><Relationship Id="rId11" Type="http://schemas.openxmlformats.org/officeDocument/2006/relationships/slideLayout" Target="../slideLayouts/slideLayout628.xml"/><Relationship Id="rId5" Type="http://schemas.openxmlformats.org/officeDocument/2006/relationships/slideLayout" Target="../slideLayouts/slideLayout622.xml"/><Relationship Id="rId10" Type="http://schemas.openxmlformats.org/officeDocument/2006/relationships/slideLayout" Target="../slideLayouts/slideLayout627.xml"/><Relationship Id="rId4" Type="http://schemas.openxmlformats.org/officeDocument/2006/relationships/slideLayout" Target="../slideLayouts/slideLayout621.xml"/><Relationship Id="rId9" Type="http://schemas.openxmlformats.org/officeDocument/2006/relationships/slideLayout" Target="../slideLayouts/slideLayout626.xml"/><Relationship Id="rId14" Type="http://schemas.openxmlformats.org/officeDocument/2006/relationships/image" Target="../media/image1.png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2.xml"/><Relationship Id="rId7" Type="http://schemas.openxmlformats.org/officeDocument/2006/relationships/slideLayout" Target="../slideLayouts/slideLayout636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31.xml"/><Relationship Id="rId1" Type="http://schemas.openxmlformats.org/officeDocument/2006/relationships/slideLayout" Target="../slideLayouts/slideLayout630.xml"/><Relationship Id="rId6" Type="http://schemas.openxmlformats.org/officeDocument/2006/relationships/slideLayout" Target="../slideLayouts/slideLayout635.xml"/><Relationship Id="rId11" Type="http://schemas.openxmlformats.org/officeDocument/2006/relationships/slideLayout" Target="../slideLayouts/slideLayout640.xml"/><Relationship Id="rId5" Type="http://schemas.openxmlformats.org/officeDocument/2006/relationships/slideLayout" Target="../slideLayouts/slideLayout634.xml"/><Relationship Id="rId10" Type="http://schemas.openxmlformats.org/officeDocument/2006/relationships/slideLayout" Target="../slideLayouts/slideLayout639.xml"/><Relationship Id="rId4" Type="http://schemas.openxmlformats.org/officeDocument/2006/relationships/slideLayout" Target="../slideLayouts/slideLayout633.xml"/><Relationship Id="rId9" Type="http://schemas.openxmlformats.org/officeDocument/2006/relationships/slideLayout" Target="../slideLayouts/slideLayout638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3.xml"/><Relationship Id="rId7" Type="http://schemas.openxmlformats.org/officeDocument/2006/relationships/slideLayout" Target="../slideLayouts/slideLayout647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42.xml"/><Relationship Id="rId1" Type="http://schemas.openxmlformats.org/officeDocument/2006/relationships/slideLayout" Target="../slideLayouts/slideLayout641.xml"/><Relationship Id="rId6" Type="http://schemas.openxmlformats.org/officeDocument/2006/relationships/slideLayout" Target="../slideLayouts/slideLayout646.xml"/><Relationship Id="rId11" Type="http://schemas.openxmlformats.org/officeDocument/2006/relationships/slideLayout" Target="../slideLayouts/slideLayout651.xml"/><Relationship Id="rId5" Type="http://schemas.openxmlformats.org/officeDocument/2006/relationships/slideLayout" Target="../slideLayouts/slideLayout645.xml"/><Relationship Id="rId10" Type="http://schemas.openxmlformats.org/officeDocument/2006/relationships/slideLayout" Target="../slideLayouts/slideLayout650.xml"/><Relationship Id="rId4" Type="http://schemas.openxmlformats.org/officeDocument/2006/relationships/slideLayout" Target="../slideLayouts/slideLayout644.xml"/><Relationship Id="rId9" Type="http://schemas.openxmlformats.org/officeDocument/2006/relationships/slideLayout" Target="../slideLayouts/slideLayout649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9.xml"/><Relationship Id="rId3" Type="http://schemas.openxmlformats.org/officeDocument/2006/relationships/slideLayout" Target="../slideLayouts/slideLayout654.xml"/><Relationship Id="rId7" Type="http://schemas.openxmlformats.org/officeDocument/2006/relationships/slideLayout" Target="../slideLayouts/slideLayout658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53.xml"/><Relationship Id="rId1" Type="http://schemas.openxmlformats.org/officeDocument/2006/relationships/slideLayout" Target="../slideLayouts/slideLayout652.xml"/><Relationship Id="rId6" Type="http://schemas.openxmlformats.org/officeDocument/2006/relationships/slideLayout" Target="../slideLayouts/slideLayout657.xml"/><Relationship Id="rId11" Type="http://schemas.openxmlformats.org/officeDocument/2006/relationships/slideLayout" Target="../slideLayouts/slideLayout662.xml"/><Relationship Id="rId5" Type="http://schemas.openxmlformats.org/officeDocument/2006/relationships/slideLayout" Target="../slideLayouts/slideLayout656.xml"/><Relationship Id="rId10" Type="http://schemas.openxmlformats.org/officeDocument/2006/relationships/slideLayout" Target="../slideLayouts/slideLayout661.xml"/><Relationship Id="rId4" Type="http://schemas.openxmlformats.org/officeDocument/2006/relationships/slideLayout" Target="../slideLayouts/slideLayout655.xml"/><Relationship Id="rId9" Type="http://schemas.openxmlformats.org/officeDocument/2006/relationships/slideLayout" Target="../slideLayouts/slideLayout660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0.xml"/><Relationship Id="rId13" Type="http://schemas.openxmlformats.org/officeDocument/2006/relationships/theme" Target="../theme/theme62.xml"/><Relationship Id="rId3" Type="http://schemas.openxmlformats.org/officeDocument/2006/relationships/slideLayout" Target="../slideLayouts/slideLayout665.xml"/><Relationship Id="rId7" Type="http://schemas.openxmlformats.org/officeDocument/2006/relationships/slideLayout" Target="../slideLayouts/slideLayout669.xml"/><Relationship Id="rId12" Type="http://schemas.openxmlformats.org/officeDocument/2006/relationships/slideLayout" Target="../slideLayouts/slideLayout674.xml"/><Relationship Id="rId2" Type="http://schemas.openxmlformats.org/officeDocument/2006/relationships/slideLayout" Target="../slideLayouts/slideLayout664.xml"/><Relationship Id="rId1" Type="http://schemas.openxmlformats.org/officeDocument/2006/relationships/slideLayout" Target="../slideLayouts/slideLayout663.xml"/><Relationship Id="rId6" Type="http://schemas.openxmlformats.org/officeDocument/2006/relationships/slideLayout" Target="../slideLayouts/slideLayout668.xml"/><Relationship Id="rId11" Type="http://schemas.openxmlformats.org/officeDocument/2006/relationships/slideLayout" Target="../slideLayouts/slideLayout673.xml"/><Relationship Id="rId5" Type="http://schemas.openxmlformats.org/officeDocument/2006/relationships/slideLayout" Target="../slideLayouts/slideLayout667.xml"/><Relationship Id="rId10" Type="http://schemas.openxmlformats.org/officeDocument/2006/relationships/slideLayout" Target="../slideLayouts/slideLayout672.xml"/><Relationship Id="rId4" Type="http://schemas.openxmlformats.org/officeDocument/2006/relationships/slideLayout" Target="../slideLayouts/slideLayout666.xml"/><Relationship Id="rId9" Type="http://schemas.openxmlformats.org/officeDocument/2006/relationships/slideLayout" Target="../slideLayouts/slideLayout671.xml"/><Relationship Id="rId14" Type="http://schemas.openxmlformats.org/officeDocument/2006/relationships/image" Target="../media/image1.png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2.xml"/><Relationship Id="rId13" Type="http://schemas.openxmlformats.org/officeDocument/2006/relationships/theme" Target="../theme/theme63.xml"/><Relationship Id="rId3" Type="http://schemas.openxmlformats.org/officeDocument/2006/relationships/slideLayout" Target="../slideLayouts/slideLayout677.xml"/><Relationship Id="rId7" Type="http://schemas.openxmlformats.org/officeDocument/2006/relationships/slideLayout" Target="../slideLayouts/slideLayout681.xml"/><Relationship Id="rId12" Type="http://schemas.openxmlformats.org/officeDocument/2006/relationships/slideLayout" Target="../slideLayouts/slideLayout686.xml"/><Relationship Id="rId2" Type="http://schemas.openxmlformats.org/officeDocument/2006/relationships/slideLayout" Target="../slideLayouts/slideLayout676.xml"/><Relationship Id="rId1" Type="http://schemas.openxmlformats.org/officeDocument/2006/relationships/slideLayout" Target="../slideLayouts/slideLayout675.xml"/><Relationship Id="rId6" Type="http://schemas.openxmlformats.org/officeDocument/2006/relationships/slideLayout" Target="../slideLayouts/slideLayout680.xml"/><Relationship Id="rId11" Type="http://schemas.openxmlformats.org/officeDocument/2006/relationships/slideLayout" Target="../slideLayouts/slideLayout685.xml"/><Relationship Id="rId5" Type="http://schemas.openxmlformats.org/officeDocument/2006/relationships/slideLayout" Target="../slideLayouts/slideLayout679.xml"/><Relationship Id="rId10" Type="http://schemas.openxmlformats.org/officeDocument/2006/relationships/slideLayout" Target="../slideLayouts/slideLayout684.xml"/><Relationship Id="rId4" Type="http://schemas.openxmlformats.org/officeDocument/2006/relationships/slideLayout" Target="../slideLayouts/slideLayout678.xml"/><Relationship Id="rId9" Type="http://schemas.openxmlformats.org/officeDocument/2006/relationships/slideLayout" Target="../slideLayouts/slideLayout683.xml"/><Relationship Id="rId14" Type="http://schemas.openxmlformats.org/officeDocument/2006/relationships/image" Target="../media/image1.png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4.xml"/><Relationship Id="rId13" Type="http://schemas.openxmlformats.org/officeDocument/2006/relationships/theme" Target="../theme/theme64.xml"/><Relationship Id="rId3" Type="http://schemas.openxmlformats.org/officeDocument/2006/relationships/slideLayout" Target="../slideLayouts/slideLayout689.xml"/><Relationship Id="rId7" Type="http://schemas.openxmlformats.org/officeDocument/2006/relationships/slideLayout" Target="../slideLayouts/slideLayout693.xml"/><Relationship Id="rId12" Type="http://schemas.openxmlformats.org/officeDocument/2006/relationships/slideLayout" Target="../slideLayouts/slideLayout698.xml"/><Relationship Id="rId2" Type="http://schemas.openxmlformats.org/officeDocument/2006/relationships/slideLayout" Target="../slideLayouts/slideLayout688.xml"/><Relationship Id="rId1" Type="http://schemas.openxmlformats.org/officeDocument/2006/relationships/slideLayout" Target="../slideLayouts/slideLayout687.xml"/><Relationship Id="rId6" Type="http://schemas.openxmlformats.org/officeDocument/2006/relationships/slideLayout" Target="../slideLayouts/slideLayout692.xml"/><Relationship Id="rId11" Type="http://schemas.openxmlformats.org/officeDocument/2006/relationships/slideLayout" Target="../slideLayouts/slideLayout697.xml"/><Relationship Id="rId5" Type="http://schemas.openxmlformats.org/officeDocument/2006/relationships/slideLayout" Target="../slideLayouts/slideLayout691.xml"/><Relationship Id="rId10" Type="http://schemas.openxmlformats.org/officeDocument/2006/relationships/slideLayout" Target="../slideLayouts/slideLayout696.xml"/><Relationship Id="rId4" Type="http://schemas.openxmlformats.org/officeDocument/2006/relationships/slideLayout" Target="../slideLayouts/slideLayout690.xml"/><Relationship Id="rId9" Type="http://schemas.openxmlformats.org/officeDocument/2006/relationships/slideLayout" Target="../slideLayouts/slideLayout695.xml"/></Relationships>
</file>

<file path=ppt/slideMasters/_rels/slideMaster65.xml.rels><?xml version="1.0" encoding="UTF-8" standalone="yes"?>
<Relationships xmlns="http://schemas.openxmlformats.org/package/2006/relationships"><Relationship Id="rId3" Type="http://schemas.openxmlformats.org/officeDocument/2006/relationships/theme" Target="../theme/theme65.xml"/><Relationship Id="rId2" Type="http://schemas.openxmlformats.org/officeDocument/2006/relationships/slideLayout" Target="../slideLayouts/slideLayout700.xml"/><Relationship Id="rId1" Type="http://schemas.openxmlformats.org/officeDocument/2006/relationships/slideLayout" Target="../slideLayouts/slideLayout699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8.xml"/><Relationship Id="rId13" Type="http://schemas.openxmlformats.org/officeDocument/2006/relationships/theme" Target="../theme/theme66.xml"/><Relationship Id="rId3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7.xml"/><Relationship Id="rId12" Type="http://schemas.openxmlformats.org/officeDocument/2006/relationships/slideLayout" Target="../slideLayouts/slideLayout712.xml"/><Relationship Id="rId2" Type="http://schemas.openxmlformats.org/officeDocument/2006/relationships/slideLayout" Target="../slideLayouts/slideLayout702.xml"/><Relationship Id="rId1" Type="http://schemas.openxmlformats.org/officeDocument/2006/relationships/slideLayout" Target="../slideLayouts/slideLayout701.xml"/><Relationship Id="rId6" Type="http://schemas.openxmlformats.org/officeDocument/2006/relationships/slideLayout" Target="../slideLayouts/slideLayout706.xml"/><Relationship Id="rId11" Type="http://schemas.openxmlformats.org/officeDocument/2006/relationships/slideLayout" Target="../slideLayouts/slideLayout711.xml"/><Relationship Id="rId5" Type="http://schemas.openxmlformats.org/officeDocument/2006/relationships/slideLayout" Target="../slideLayouts/slideLayout705.xml"/><Relationship Id="rId10" Type="http://schemas.openxmlformats.org/officeDocument/2006/relationships/slideLayout" Target="../slideLayouts/slideLayout710.xml"/><Relationship Id="rId4" Type="http://schemas.openxmlformats.org/officeDocument/2006/relationships/slideLayout" Target="../slideLayouts/slideLayout704.xml"/><Relationship Id="rId9" Type="http://schemas.openxmlformats.org/officeDocument/2006/relationships/slideLayout" Target="../slideLayouts/slideLayout709.xml"/><Relationship Id="rId14" Type="http://schemas.openxmlformats.org/officeDocument/2006/relationships/image" Target="../media/image1.png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0.xml"/><Relationship Id="rId3" Type="http://schemas.openxmlformats.org/officeDocument/2006/relationships/slideLayout" Target="../slideLayouts/slideLayout715.xml"/><Relationship Id="rId7" Type="http://schemas.openxmlformats.org/officeDocument/2006/relationships/slideLayout" Target="../slideLayouts/slideLayout719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14.xml"/><Relationship Id="rId1" Type="http://schemas.openxmlformats.org/officeDocument/2006/relationships/slideLayout" Target="../slideLayouts/slideLayout713.xml"/><Relationship Id="rId6" Type="http://schemas.openxmlformats.org/officeDocument/2006/relationships/slideLayout" Target="../slideLayouts/slideLayout718.xml"/><Relationship Id="rId11" Type="http://schemas.openxmlformats.org/officeDocument/2006/relationships/slideLayout" Target="../slideLayouts/slideLayout723.xml"/><Relationship Id="rId5" Type="http://schemas.openxmlformats.org/officeDocument/2006/relationships/slideLayout" Target="../slideLayouts/slideLayout717.xml"/><Relationship Id="rId10" Type="http://schemas.openxmlformats.org/officeDocument/2006/relationships/slideLayout" Target="../slideLayouts/slideLayout722.xml"/><Relationship Id="rId4" Type="http://schemas.openxmlformats.org/officeDocument/2006/relationships/slideLayout" Target="../slideLayouts/slideLayout716.xml"/><Relationship Id="rId9" Type="http://schemas.openxmlformats.org/officeDocument/2006/relationships/slideLayout" Target="../slideLayouts/slideLayout721.xml"/></Relationships>
</file>

<file path=ppt/slideMasters/_rels/slideMaster68.xml.rels><?xml version="1.0" encoding="UTF-8" standalone="yes"?>
<Relationships xmlns="http://schemas.openxmlformats.org/package/2006/relationships"><Relationship Id="rId3" Type="http://schemas.openxmlformats.org/officeDocument/2006/relationships/theme" Target="../theme/theme68.xml"/><Relationship Id="rId2" Type="http://schemas.openxmlformats.org/officeDocument/2006/relationships/slideLayout" Target="../slideLayouts/slideLayout725.xml"/><Relationship Id="rId1" Type="http://schemas.openxmlformats.org/officeDocument/2006/relationships/slideLayout" Target="../slideLayouts/slideLayout724.xml"/></Relationships>
</file>

<file path=ppt/slideMasters/_rels/slideMaster69.xml.rels><?xml version="1.0" encoding="UTF-8" standalone="yes"?>
<Relationships xmlns="http://schemas.openxmlformats.org/package/2006/relationships"><Relationship Id="rId3" Type="http://schemas.openxmlformats.org/officeDocument/2006/relationships/theme" Target="../theme/theme69.xml"/><Relationship Id="rId2" Type="http://schemas.openxmlformats.org/officeDocument/2006/relationships/slideLayout" Target="../slideLayouts/slideLayout727.xml"/><Relationship Id="rId1" Type="http://schemas.openxmlformats.org/officeDocument/2006/relationships/slideLayout" Target="../slideLayouts/slideLayout726.xml"/></Relationships>
</file>

<file path=ppt/slideMasters/_rels/slideMaster70.xml.rels><?xml version="1.0" encoding="UTF-8" standalone="yes"?>
<Relationships xmlns="http://schemas.openxmlformats.org/package/2006/relationships"><Relationship Id="rId3" Type="http://schemas.openxmlformats.org/officeDocument/2006/relationships/theme" Target="../theme/theme70.xml"/><Relationship Id="rId2" Type="http://schemas.openxmlformats.org/officeDocument/2006/relationships/slideLayout" Target="../slideLayouts/slideLayout729.xml"/><Relationship Id="rId1" Type="http://schemas.openxmlformats.org/officeDocument/2006/relationships/slideLayout" Target="../slideLayouts/slideLayout7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2021. 10. 16.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10/16/21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6" r:id="rId1"/>
    <p:sldLayoutId id="2147488087" r:id="rId2"/>
    <p:sldLayoutId id="2147488088" r:id="rId3"/>
    <p:sldLayoutId id="2147488089" r:id="rId4"/>
    <p:sldLayoutId id="2147488090" r:id="rId5"/>
    <p:sldLayoutId id="2147488091" r:id="rId6"/>
    <p:sldLayoutId id="2147488092" r:id="rId7"/>
    <p:sldLayoutId id="2147488093" r:id="rId8"/>
    <p:sldLayoutId id="2147488094" r:id="rId9"/>
    <p:sldLayoutId id="2147488095" r:id="rId10"/>
    <p:sldLayoutId id="21474880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8" r:id="rId1"/>
    <p:sldLayoutId id="2147488099" r:id="rId2"/>
    <p:sldLayoutId id="2147488100" r:id="rId3"/>
    <p:sldLayoutId id="2147488101" r:id="rId4"/>
    <p:sldLayoutId id="2147488102" r:id="rId5"/>
    <p:sldLayoutId id="2147488103" r:id="rId6"/>
    <p:sldLayoutId id="2147488104" r:id="rId7"/>
    <p:sldLayoutId id="2147488105" r:id="rId8"/>
    <p:sldLayoutId id="2147488106" r:id="rId9"/>
    <p:sldLayoutId id="2147488107" r:id="rId10"/>
    <p:sldLayoutId id="21474881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7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50" r:id="rId1"/>
    <p:sldLayoutId id="2147488251" r:id="rId2"/>
    <p:sldLayoutId id="2147488252" r:id="rId3"/>
    <p:sldLayoutId id="2147488253" r:id="rId4"/>
    <p:sldLayoutId id="2147488254" r:id="rId5"/>
    <p:sldLayoutId id="2147488255" r:id="rId6"/>
    <p:sldLayoutId id="2147488256" r:id="rId7"/>
    <p:sldLayoutId id="2147488257" r:id="rId8"/>
    <p:sldLayoutId id="2147488258" r:id="rId9"/>
    <p:sldLayoutId id="2147488259" r:id="rId10"/>
    <p:sldLayoutId id="2147488260" r:id="rId11"/>
    <p:sldLayoutId id="214748826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293312E8-D4E9-DF40-A8C4-DF1173C80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99E0C9D0-C579-0047-B2F6-E08FA639B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A0F77C-4198-5F4B-A635-231322DC25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02C852AA-A1E8-8D4B-B4FB-6FB8486E1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E586AA2A-F159-A34D-9A1A-4E62B010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4BA4688A-F7FE-4548-AE49-2C5A7052C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C27013B1-3B44-034A-99B2-F0E4C84B80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3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90" r:id="rId1"/>
    <p:sldLayoutId id="2147488291" r:id="rId2"/>
    <p:sldLayoutId id="2147488292" r:id="rId3"/>
    <p:sldLayoutId id="2147488293" r:id="rId4"/>
    <p:sldLayoutId id="2147488294" r:id="rId5"/>
    <p:sldLayoutId id="2147488295" r:id="rId6"/>
    <p:sldLayoutId id="2147488296" r:id="rId7"/>
    <p:sldLayoutId id="2147488297" r:id="rId8"/>
    <p:sldLayoutId id="2147488298" r:id="rId9"/>
    <p:sldLayoutId id="2147488299" r:id="rId10"/>
    <p:sldLayoutId id="2147488300" r:id="rId11"/>
    <p:sldLayoutId id="21474883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2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03" r:id="rId1"/>
    <p:sldLayoutId id="2147488304" r:id="rId2"/>
    <p:sldLayoutId id="2147488305" r:id="rId3"/>
    <p:sldLayoutId id="2147488306" r:id="rId4"/>
    <p:sldLayoutId id="2147488307" r:id="rId5"/>
    <p:sldLayoutId id="2147488308" r:id="rId6"/>
    <p:sldLayoutId id="2147488309" r:id="rId7"/>
    <p:sldLayoutId id="2147488310" r:id="rId8"/>
    <p:sldLayoutId id="2147488311" r:id="rId9"/>
    <p:sldLayoutId id="2147488312" r:id="rId10"/>
    <p:sldLayoutId id="214748831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2694B9D-8BFE-654E-8D86-2D1B27ECA5D0}" type="slidenum">
              <a:rPr lang="en-US" altLang="en-US"/>
              <a:pPr eaLnBrk="1" hangingPunct="1"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71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18" r:id="rId1"/>
    <p:sldLayoutId id="2147488319" r:id="rId2"/>
    <p:sldLayoutId id="2147488320" r:id="rId3"/>
    <p:sldLayoutId id="2147488321" r:id="rId4"/>
    <p:sldLayoutId id="2147488322" r:id="rId5"/>
    <p:sldLayoutId id="2147488323" r:id="rId6"/>
    <p:sldLayoutId id="2147488324" r:id="rId7"/>
    <p:sldLayoutId id="2147488325" r:id="rId8"/>
    <p:sldLayoutId id="2147488326" r:id="rId9"/>
    <p:sldLayoutId id="2147488327" r:id="rId10"/>
    <p:sldLayoutId id="214748832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6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30" r:id="rId1"/>
    <p:sldLayoutId id="2147488331" r:id="rId2"/>
    <p:sldLayoutId id="2147488332" r:id="rId3"/>
    <p:sldLayoutId id="2147488333" r:id="rId4"/>
    <p:sldLayoutId id="2147488334" r:id="rId5"/>
    <p:sldLayoutId id="2147488335" r:id="rId6"/>
    <p:sldLayoutId id="2147488336" r:id="rId7"/>
    <p:sldLayoutId id="2147488337" r:id="rId8"/>
    <p:sldLayoutId id="2147488338" r:id="rId9"/>
    <p:sldLayoutId id="2147488339" r:id="rId10"/>
    <p:sldLayoutId id="214748834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BD7560A-9F5D-7742-BEE3-53E7C8CD2AD3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37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2" r:id="rId1"/>
    <p:sldLayoutId id="2147488343" r:id="rId2"/>
    <p:sldLayoutId id="2147488344" r:id="rId3"/>
    <p:sldLayoutId id="2147488345" r:id="rId4"/>
    <p:sldLayoutId id="2147488346" r:id="rId5"/>
    <p:sldLayoutId id="2147488347" r:id="rId6"/>
    <p:sldLayoutId id="2147488348" r:id="rId7"/>
    <p:sldLayoutId id="2147488349" r:id="rId8"/>
    <p:sldLayoutId id="2147488350" r:id="rId9"/>
    <p:sldLayoutId id="2147488351" r:id="rId10"/>
    <p:sldLayoutId id="2147488352" r:id="rId11"/>
    <p:sldLayoutId id="214748835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2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50" r:id="rId1"/>
    <p:sldLayoutId id="2147488451" r:id="rId2"/>
    <p:sldLayoutId id="2147488452" r:id="rId3"/>
    <p:sldLayoutId id="2147488453" r:id="rId4"/>
    <p:sldLayoutId id="2147488454" r:id="rId5"/>
    <p:sldLayoutId id="2147488455" r:id="rId6"/>
    <p:sldLayoutId id="2147488456" r:id="rId7"/>
    <p:sldLayoutId id="2147488457" r:id="rId8"/>
    <p:sldLayoutId id="2147488458" r:id="rId9"/>
    <p:sldLayoutId id="2147488459" r:id="rId10"/>
    <p:sldLayoutId id="2147488460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3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75" r:id="rId1"/>
    <p:sldLayoutId id="2147488476" r:id="rId2"/>
    <p:sldLayoutId id="2147488477" r:id="rId3"/>
    <p:sldLayoutId id="2147488478" r:id="rId4"/>
    <p:sldLayoutId id="2147488479" r:id="rId5"/>
    <p:sldLayoutId id="2147488480" r:id="rId6"/>
    <p:sldLayoutId id="2147488481" r:id="rId7"/>
    <p:sldLayoutId id="2147488482" r:id="rId8"/>
    <p:sldLayoutId id="2147488483" r:id="rId9"/>
    <p:sldLayoutId id="2147488484" r:id="rId10"/>
    <p:sldLayoutId id="2147488485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8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487" r:id="rId1"/>
    <p:sldLayoutId id="2147488488" r:id="rId2"/>
    <p:sldLayoutId id="2147488489" r:id="rId3"/>
    <p:sldLayoutId id="2147488490" r:id="rId4"/>
    <p:sldLayoutId id="2147488491" r:id="rId5"/>
    <p:sldLayoutId id="2147488492" r:id="rId6"/>
    <p:sldLayoutId id="2147488493" r:id="rId7"/>
    <p:sldLayoutId id="2147488494" r:id="rId8"/>
    <p:sldLayoutId id="2147488495" r:id="rId9"/>
    <p:sldLayoutId id="2147488496" r:id="rId10"/>
    <p:sldLayoutId id="214748849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12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12" r:id="rId1"/>
    <p:sldLayoutId id="2147488513" r:id="rId2"/>
    <p:sldLayoutId id="2147488514" r:id="rId3"/>
    <p:sldLayoutId id="2147488515" r:id="rId4"/>
    <p:sldLayoutId id="2147488516" r:id="rId5"/>
    <p:sldLayoutId id="2147488517" r:id="rId6"/>
    <p:sldLayoutId id="2147488518" r:id="rId7"/>
    <p:sldLayoutId id="2147488519" r:id="rId8"/>
    <p:sldLayoutId id="2147488520" r:id="rId9"/>
    <p:sldLayoutId id="2147488521" r:id="rId10"/>
    <p:sldLayoutId id="2147488522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F2FD62F1-4322-FA41-9FE8-9C15618AB7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9ABFBF01-C1DC-8A4F-9787-A8F523F00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59B2321-3A35-4A4F-B784-F9EB82CDF0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803C6AB3-8E66-0C47-9AFC-E6BBCC8598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09DAC3ED-2B52-FD49-9C3A-138F321E7A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2F73250A-5446-8D4D-AF84-268C87EFE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075A99F5-1B4A-094D-A5C5-B231686DB56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2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24" r:id="rId1"/>
    <p:sldLayoutId id="2147488525" r:id="rId2"/>
    <p:sldLayoutId id="2147488526" r:id="rId3"/>
    <p:sldLayoutId id="2147488527" r:id="rId4"/>
    <p:sldLayoutId id="2147488528" r:id="rId5"/>
    <p:sldLayoutId id="2147488529" r:id="rId6"/>
    <p:sldLayoutId id="2147488530" r:id="rId7"/>
    <p:sldLayoutId id="2147488531" r:id="rId8"/>
    <p:sldLayoutId id="2147488532" r:id="rId9"/>
    <p:sldLayoutId id="2147488533" r:id="rId10"/>
    <p:sldLayoutId id="2147488534" r:id="rId11"/>
    <p:sldLayoutId id="214748853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80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37" r:id="rId1"/>
    <p:sldLayoutId id="2147488538" r:id="rId2"/>
    <p:sldLayoutId id="2147488539" r:id="rId3"/>
    <p:sldLayoutId id="2147488540" r:id="rId4"/>
    <p:sldLayoutId id="2147488541" r:id="rId5"/>
    <p:sldLayoutId id="2147488542" r:id="rId6"/>
    <p:sldLayoutId id="2147488543" r:id="rId7"/>
    <p:sldLayoutId id="2147488544" r:id="rId8"/>
    <p:sldLayoutId id="2147488545" r:id="rId9"/>
    <p:sldLayoutId id="2147488546" r:id="rId10"/>
    <p:sldLayoutId id="214748854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8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49" r:id="rId1"/>
    <p:sldLayoutId id="2147488550" r:id="rId2"/>
    <p:sldLayoutId id="2147488551" r:id="rId3"/>
    <p:sldLayoutId id="2147488552" r:id="rId4"/>
    <p:sldLayoutId id="2147488553" r:id="rId5"/>
    <p:sldLayoutId id="2147488554" r:id="rId6"/>
    <p:sldLayoutId id="2147488555" r:id="rId7"/>
    <p:sldLayoutId id="2147488556" r:id="rId8"/>
    <p:sldLayoutId id="2147488557" r:id="rId9"/>
    <p:sldLayoutId id="2147488558" r:id="rId10"/>
    <p:sldLayoutId id="21474885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5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61" r:id="rId1"/>
    <p:sldLayoutId id="2147488562" r:id="rId2"/>
    <p:sldLayoutId id="2147488563" r:id="rId3"/>
    <p:sldLayoutId id="2147488564" r:id="rId4"/>
    <p:sldLayoutId id="2147488565" r:id="rId5"/>
    <p:sldLayoutId id="2147488566" r:id="rId6"/>
    <p:sldLayoutId id="2147488567" r:id="rId7"/>
    <p:sldLayoutId id="2147488568" r:id="rId8"/>
    <p:sldLayoutId id="2147488569" r:id="rId9"/>
    <p:sldLayoutId id="2147488570" r:id="rId10"/>
    <p:sldLayoutId id="21474885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2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73" r:id="rId1"/>
    <p:sldLayoutId id="2147488574" r:id="rId2"/>
    <p:sldLayoutId id="2147488575" r:id="rId3"/>
    <p:sldLayoutId id="2147488576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3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78" r:id="rId1"/>
    <p:sldLayoutId id="2147488579" r:id="rId2"/>
    <p:sldLayoutId id="2147488580" r:id="rId3"/>
    <p:sldLayoutId id="2147488581" r:id="rId4"/>
    <p:sldLayoutId id="2147488582" r:id="rId5"/>
    <p:sldLayoutId id="2147488583" r:id="rId6"/>
    <p:sldLayoutId id="2147488584" r:id="rId7"/>
    <p:sldLayoutId id="2147488585" r:id="rId8"/>
    <p:sldLayoutId id="2147488586" r:id="rId9"/>
    <p:sldLayoutId id="2147488587" r:id="rId10"/>
    <p:sldLayoutId id="21474885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3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90" r:id="rId1"/>
    <p:sldLayoutId id="2147488591" r:id="rId2"/>
    <p:sldLayoutId id="2147488592" r:id="rId3"/>
    <p:sldLayoutId id="2147488593" r:id="rId4"/>
    <p:sldLayoutId id="2147488594" r:id="rId5"/>
    <p:sldLayoutId id="2147488595" r:id="rId6"/>
    <p:sldLayoutId id="2147488596" r:id="rId7"/>
    <p:sldLayoutId id="2147488597" r:id="rId8"/>
    <p:sldLayoutId id="2147488598" r:id="rId9"/>
    <p:sldLayoutId id="2147488599" r:id="rId10"/>
    <p:sldLayoutId id="2147488600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67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02" r:id="rId1"/>
    <p:sldLayoutId id="2147488603" r:id="rId2"/>
    <p:sldLayoutId id="2147488604" r:id="rId3"/>
    <p:sldLayoutId id="2147488605" r:id="rId4"/>
    <p:sldLayoutId id="2147488606" r:id="rId5"/>
    <p:sldLayoutId id="2147488607" r:id="rId6"/>
    <p:sldLayoutId id="2147488608" r:id="rId7"/>
    <p:sldLayoutId id="2147488609" r:id="rId8"/>
    <p:sldLayoutId id="2147488610" r:id="rId9"/>
    <p:sldLayoutId id="2147488611" r:id="rId10"/>
    <p:sldLayoutId id="2147488612" r:id="rId11"/>
    <p:sldLayoutId id="214748861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99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15" r:id="rId1"/>
    <p:sldLayoutId id="2147488616" r:id="rId2"/>
    <p:sldLayoutId id="2147488617" r:id="rId3"/>
    <p:sldLayoutId id="2147488618" r:id="rId4"/>
    <p:sldLayoutId id="2147488619" r:id="rId5"/>
    <p:sldLayoutId id="2147488620" r:id="rId6"/>
    <p:sldLayoutId id="2147488621" r:id="rId7"/>
    <p:sldLayoutId id="2147488622" r:id="rId8"/>
    <p:sldLayoutId id="2147488623" r:id="rId9"/>
    <p:sldLayoutId id="2147488624" r:id="rId10"/>
    <p:sldLayoutId id="2147488625" r:id="rId11"/>
    <p:sldLayoutId id="21474886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7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28" r:id="rId1"/>
    <p:sldLayoutId id="2147488629" r:id="rId2"/>
    <p:sldLayoutId id="2147488630" r:id="rId3"/>
    <p:sldLayoutId id="2147488631" r:id="rId4"/>
    <p:sldLayoutId id="2147488632" r:id="rId5"/>
    <p:sldLayoutId id="2147488633" r:id="rId6"/>
    <p:sldLayoutId id="2147488634" r:id="rId7"/>
    <p:sldLayoutId id="2147488635" r:id="rId8"/>
    <p:sldLayoutId id="2147488636" r:id="rId9"/>
    <p:sldLayoutId id="2147488637" r:id="rId10"/>
    <p:sldLayoutId id="214748863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85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40" r:id="rId1"/>
    <p:sldLayoutId id="2147488641" r:id="rId2"/>
    <p:sldLayoutId id="2147488642" r:id="rId3"/>
    <p:sldLayoutId id="2147488643" r:id="rId4"/>
    <p:sldLayoutId id="2147488644" r:id="rId5"/>
    <p:sldLayoutId id="2147488645" r:id="rId6"/>
    <p:sldLayoutId id="2147488646" r:id="rId7"/>
    <p:sldLayoutId id="2147488647" r:id="rId8"/>
    <p:sldLayoutId id="2147488648" r:id="rId9"/>
    <p:sldLayoutId id="2147488649" r:id="rId10"/>
    <p:sldLayoutId id="21474886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96850"/>
            <a:ext cx="8077200" cy="558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1047750"/>
            <a:ext cx="8077200" cy="5175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Myriad Pro Bold Cond" charset="0"/>
              </a:rPr>
              <a:t>Click to edit Master text styles</a:t>
            </a:r>
          </a:p>
          <a:p>
            <a:pPr lvl="1"/>
            <a:r>
              <a:rPr lang="en-US">
                <a:sym typeface="Myriad Pro Bold Cond" charset="0"/>
              </a:rPr>
              <a:t>Second level</a:t>
            </a:r>
          </a:p>
          <a:p>
            <a:pPr lvl="2"/>
            <a:r>
              <a:rPr lang="en-US">
                <a:sym typeface="Myriad Pro Bold Cond" charset="0"/>
              </a:rPr>
              <a:t>Third level</a:t>
            </a:r>
          </a:p>
          <a:p>
            <a:pPr lvl="3"/>
            <a:r>
              <a:rPr lang="en-US">
                <a:sym typeface="Myriad Pro Bold Cond" charset="0"/>
              </a:rPr>
              <a:t>Fourth level</a:t>
            </a:r>
          </a:p>
          <a:p>
            <a:pPr lvl="4"/>
            <a:r>
              <a:rPr lang="en-US">
                <a:sym typeface="Myriad Pro Bold Con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856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52" r:id="rId1"/>
    <p:sldLayoutId id="2147488653" r:id="rId2"/>
    <p:sldLayoutId id="2147488654" r:id="rId3"/>
    <p:sldLayoutId id="2147488655" r:id="rId4"/>
    <p:sldLayoutId id="2147488656" r:id="rId5"/>
    <p:sldLayoutId id="2147488657" r:id="rId6"/>
    <p:sldLayoutId id="2147488658" r:id="rId7"/>
    <p:sldLayoutId id="2147488659" r:id="rId8"/>
    <p:sldLayoutId id="2147488660" r:id="rId9"/>
    <p:sldLayoutId id="2147488661" r:id="rId10"/>
    <p:sldLayoutId id="214748866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2286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4572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6858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914400" algn="l" rtl="0" fontAlgn="base">
        <a:spcBef>
          <a:spcPct val="0"/>
        </a:spcBef>
        <a:spcAft>
          <a:spcPct val="0"/>
        </a:spcAft>
        <a:defRPr sz="4200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400050" indent="-400050" algn="l" rtl="0" fontAlgn="base">
        <a:spcBef>
          <a:spcPts val="700"/>
        </a:spcBef>
        <a:spcAft>
          <a:spcPct val="0"/>
        </a:spcAft>
        <a:buSzPct val="120000"/>
        <a:buFont typeface="Lucida Grande" charset="0"/>
        <a:buChar char="▪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6921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10287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135890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16954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19240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21526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23812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2609850" indent="-317500" algn="l" rtl="0" fontAlgn="base">
        <a:spcBef>
          <a:spcPts val="700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2800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2286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eaLnBrk="1" hangingPunct="1"/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eaLnBrk="1" hangingPunct="1"/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5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64" r:id="rId1"/>
    <p:sldLayoutId id="2147488665" r:id="rId2"/>
    <p:sldLayoutId id="2147488666" r:id="rId3"/>
    <p:sldLayoutId id="2147488667" r:id="rId4"/>
    <p:sldLayoutId id="2147488668" r:id="rId5"/>
    <p:sldLayoutId id="2147488669" r:id="rId6"/>
    <p:sldLayoutId id="2147488670" r:id="rId7"/>
    <p:sldLayoutId id="2147488671" r:id="rId8"/>
    <p:sldLayoutId id="2147488672" r:id="rId9"/>
    <p:sldLayoutId id="2147488673" r:id="rId10"/>
    <p:sldLayoutId id="2147488674" r:id="rId11"/>
    <p:sldLayoutId id="2147488675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45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77" r:id="rId1"/>
    <p:sldLayoutId id="2147488678" r:id="rId2"/>
    <p:sldLayoutId id="2147488679" r:id="rId3"/>
    <p:sldLayoutId id="2147488680" r:id="rId4"/>
    <p:sldLayoutId id="2147488681" r:id="rId5"/>
    <p:sldLayoutId id="2147488682" r:id="rId6"/>
    <p:sldLayoutId id="2147488683" r:id="rId7"/>
    <p:sldLayoutId id="2147488684" r:id="rId8"/>
    <p:sldLayoutId id="2147488685" r:id="rId9"/>
    <p:sldLayoutId id="2147488686" r:id="rId10"/>
    <p:sldLayoutId id="2147488687" r:id="rId11"/>
    <p:sldLayoutId id="2147488688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1026">
            <a:extLst>
              <a:ext uri="{FF2B5EF4-FFF2-40B4-BE49-F238E27FC236}">
                <a16:creationId xmlns:a16="http://schemas.microsoft.com/office/drawing/2014/main" id="{767842EF-2E87-9649-8E4C-4EF07515E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25667" name="Rectangle 1027">
            <a:extLst>
              <a:ext uri="{FF2B5EF4-FFF2-40B4-BE49-F238E27FC236}">
                <a16:creationId xmlns:a16="http://schemas.microsoft.com/office/drawing/2014/main" id="{7F46E882-405C-294F-A176-5EB4B6E5E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955FDDD-00C5-1D4C-912E-1BDB0E3BD3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2C1267A1-BE40-C34F-A587-D92B7D4A5D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B1C60925-3F6D-0244-A63C-8428EA4EFD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25670" name="Line 1032">
            <a:extLst>
              <a:ext uri="{FF2B5EF4-FFF2-40B4-BE49-F238E27FC236}">
                <a16:creationId xmlns:a16="http://schemas.microsoft.com/office/drawing/2014/main" id="{BEFE2080-76AE-4B40-AEAD-392FD767B1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5671" name="Line 1033">
            <a:extLst>
              <a:ext uri="{FF2B5EF4-FFF2-40B4-BE49-F238E27FC236}">
                <a16:creationId xmlns:a16="http://schemas.microsoft.com/office/drawing/2014/main" id="{23A53299-EA82-2047-A09E-6BA50065689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2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90" r:id="rId1"/>
    <p:sldLayoutId id="2147488691" r:id="rId2"/>
    <p:sldLayoutId id="2147488692" r:id="rId3"/>
    <p:sldLayoutId id="2147488693" r:id="rId4"/>
    <p:sldLayoutId id="2147488694" r:id="rId5"/>
    <p:sldLayoutId id="2147488695" r:id="rId6"/>
    <p:sldLayoutId id="2147488696" r:id="rId7"/>
    <p:sldLayoutId id="2147488697" r:id="rId8"/>
    <p:sldLayoutId id="2147488698" r:id="rId9"/>
    <p:sldLayoutId id="2147488699" r:id="rId10"/>
    <p:sldLayoutId id="2147488700" r:id="rId11"/>
    <p:sldLayoutId id="21474887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10/16/21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8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03" r:id="rId1"/>
    <p:sldLayoutId id="2147488704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87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09" r:id="rId1"/>
    <p:sldLayoutId id="2147488710" r:id="rId2"/>
    <p:sldLayoutId id="2147488711" r:id="rId3"/>
    <p:sldLayoutId id="2147488712" r:id="rId4"/>
    <p:sldLayoutId id="2147488713" r:id="rId5"/>
    <p:sldLayoutId id="2147488714" r:id="rId6"/>
    <p:sldLayoutId id="2147488715" r:id="rId7"/>
    <p:sldLayoutId id="2147488716" r:id="rId8"/>
    <p:sldLayoutId id="2147488717" r:id="rId9"/>
    <p:sldLayoutId id="2147488718" r:id="rId10"/>
    <p:sldLayoutId id="2147488719" r:id="rId11"/>
    <p:sldLayoutId id="214748872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332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22" r:id="rId1"/>
    <p:sldLayoutId id="2147488723" r:id="rId2"/>
    <p:sldLayoutId id="2147488724" r:id="rId3"/>
    <p:sldLayoutId id="2147488725" r:id="rId4"/>
    <p:sldLayoutId id="2147488726" r:id="rId5"/>
    <p:sldLayoutId id="2147488727" r:id="rId6"/>
    <p:sldLayoutId id="2147488728" r:id="rId7"/>
    <p:sldLayoutId id="2147488729" r:id="rId8"/>
    <p:sldLayoutId id="2147488730" r:id="rId9"/>
    <p:sldLayoutId id="2147488731" r:id="rId10"/>
    <p:sldLayoutId id="214748873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10/16/21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95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34" r:id="rId1"/>
    <p:sldLayoutId id="2147488735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864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37" r:id="rId1"/>
    <p:sldLayoutId id="214748873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47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40" r:id="rId1"/>
    <p:sldLayoutId id="214748874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4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2" Type="http://schemas.openxmlformats.org/officeDocument/2006/relationships/hyperlink" Target="https://people.inf.ethz.ch/omutlu/" TargetMode="External"/><Relationship Id="rId1" Type="http://schemas.openxmlformats.org/officeDocument/2006/relationships/slideLayout" Target="../slideLayouts/slideLayout435.xml"/><Relationship Id="rId5" Type="http://schemas.openxmlformats.org/officeDocument/2006/relationships/image" Target="../media/image12.png"/><Relationship Id="rId4" Type="http://schemas.openxmlformats.org/officeDocument/2006/relationships/hyperlink" Target="https://people.inf.ethz.ch/omutlu/projects.ht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://www.safari.ethz.ch/" TargetMode="External"/><Relationship Id="rId1" Type="http://schemas.openxmlformats.org/officeDocument/2006/relationships/slideLayout" Target="../slideLayouts/slideLayout480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81.xml"/><Relationship Id="rId6" Type="http://schemas.openxmlformats.org/officeDocument/2006/relationships/hyperlink" Target="https://safari.ethz.ch/safari-newsletter-april-2020/" TargetMode="External"/><Relationship Id="rId5" Type="http://schemas.openxmlformats.org/officeDocument/2006/relationships/image" Target="../media/image22.jpeg"/><Relationship Id="rId4" Type="http://schemas.openxmlformats.org/officeDocument/2006/relationships/hyperlink" Target="http://www.safari.ethz.ch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safari.ethz.ch/safari-newsletter-january-2021/" TargetMode="External"/><Relationship Id="rId1" Type="http://schemas.openxmlformats.org/officeDocument/2006/relationships/slideLayout" Target="../slideLayouts/slideLayout48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afari.ethz.ch/safari-alumni/" TargetMode="External"/><Relationship Id="rId1" Type="http://schemas.openxmlformats.org/officeDocument/2006/relationships/slideLayout" Target="../slideLayouts/slideLayout4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sgd7PHQQ1AI&amp;list=PL5Q2soXY2Zi8D_5MGV6EnXEJHnV2YFBJl&amp;index=39" TargetMode="External"/><Relationship Id="rId3" Type="http://schemas.openxmlformats.org/officeDocument/2006/relationships/hyperlink" Target="https://www.youtube.com/watch?v=kgiZlSOcGFM&amp;list=PL5Q2soXY2Zi8D_5MGV6EnXEJHnV2YFBJl&amp;index=1" TargetMode="External"/><Relationship Id="rId7" Type="http://schemas.openxmlformats.org/officeDocument/2006/relationships/hyperlink" Target="https://www.youtube.com/watch?v=c6_LgzuNdkw&amp;list=PL5Q2soXY2Zi8D_5MGV6EnXEJHnV2YFBJl&amp;index=25" TargetMode="External"/><Relationship Id="rId2" Type="http://schemas.openxmlformats.org/officeDocument/2006/relationships/hyperlink" Target="https://www.youtube.com/onurmutlulectures" TargetMode="External"/><Relationship Id="rId1" Type="http://schemas.openxmlformats.org/officeDocument/2006/relationships/slideLayout" Target="../slideLayouts/slideLayout585.xml"/><Relationship Id="rId6" Type="http://schemas.openxmlformats.org/officeDocument/2006/relationships/hyperlink" Target="https://www.youtube.com/watch?v=F7xZLNMIY1E&amp;list=PL5Q2soXY2Zi8D_5MGV6EnXEJHnV2YFBJl&amp;index=3" TargetMode="External"/><Relationship Id="rId5" Type="http://schemas.openxmlformats.org/officeDocument/2006/relationships/hyperlink" Target="https://www.youtube.com/watch?v=r7sn41lH-4A&amp;list=PL5Q2soXY2Zi8D_5MGV6EnXEJHnV2YFBJl&amp;index=41" TargetMode="External"/><Relationship Id="rId4" Type="http://schemas.openxmlformats.org/officeDocument/2006/relationships/hyperlink" Target="https://www.youtube.com/watch?v=njX_14584Jw&amp;list=PL5Q2soXY2Zi8D_5MGV6EnXEJHnV2YFBJl&amp;index=1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3mPdZA-Fmc&amp;list=PL5Q2soXY2Zi9xidyIgBxUz7xRPS-wisBN" TargetMode="External"/><Relationship Id="rId2" Type="http://schemas.openxmlformats.org/officeDocument/2006/relationships/hyperlink" Target="https://www.youtube.com/watch?v=LbC0EZY8yw4&amp;list=PL5Q2soXY2Zi_uej3aY39YB5pfW4SJ7LlN" TargetMode="External"/><Relationship Id="rId1" Type="http://schemas.openxmlformats.org/officeDocument/2006/relationships/slideLayout" Target="../slideLayouts/slideLayout585.xml"/><Relationship Id="rId4" Type="http://schemas.openxmlformats.org/officeDocument/2006/relationships/hyperlink" Target="https://www.youtube.com/onurmutlulecture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onurmutlulectures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8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bC0EZY8yw4&amp;list=PL5Q2soXY2Zi_uej3aY39YB5pfW4SJ7LlN" TargetMode="External"/><Relationship Id="rId2" Type="http://schemas.openxmlformats.org/officeDocument/2006/relationships/hyperlink" Target="https://safari.ethz.ch/digitaltechnik/spring2021/doku.php?id=schedule" TargetMode="External"/><Relationship Id="rId1" Type="http://schemas.openxmlformats.org/officeDocument/2006/relationships/slideLayout" Target="../slideLayouts/slideLayout585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3mPdZA-Fmc&amp;list=PL5Q2soXY2Zi9xidyIgBxUz7xRPS-wisBN" TargetMode="External"/><Relationship Id="rId2" Type="http://schemas.openxmlformats.org/officeDocument/2006/relationships/hyperlink" Target="https://safari.ethz.ch/architecture/fall2020/doku.php?id=schedule" TargetMode="External"/><Relationship Id="rId1" Type="http://schemas.openxmlformats.org/officeDocument/2006/relationships/slideLayout" Target="../slideLayouts/slideLayout585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yfkM_5EFgo&amp;list=PL5Q2soXY2Zi-Mnk1PxjEIG32HAGILkTOF" TargetMode="External"/><Relationship Id="rId2" Type="http://schemas.openxmlformats.org/officeDocument/2006/relationships/hyperlink" Target="https://safari.ethz.ch/architecture/fall2021/doku.php?id=schedule" TargetMode="External"/><Relationship Id="rId1" Type="http://schemas.openxmlformats.org/officeDocument/2006/relationships/slideLayout" Target="../slideLayouts/slideLayout480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3m93ZpLOyw&amp;list=PL5Q2soXY2Zi_awYdjmWVIUegsbY7TPGW4" TargetMode="External"/><Relationship Id="rId2" Type="http://schemas.openxmlformats.org/officeDocument/2006/relationships/hyperlink" Target="https://safari.ethz.ch/architecture_seminar/spring2021/doku.php?id=schedule" TargetMode="External"/><Relationship Id="rId1" Type="http://schemas.openxmlformats.org/officeDocument/2006/relationships/slideLayout" Target="../slideLayouts/slideLayout585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TcP297mdsI&amp;list=PL5Q2soXY2Zi_7UBNmC9B8Yr5JSwTG9yH4" TargetMode="External"/><Relationship Id="rId2" Type="http://schemas.openxmlformats.org/officeDocument/2006/relationships/hyperlink" Target="https://safari.ethz.ch/architecture_seminar/fall2021/doku.php?id=schedule" TargetMode="External"/><Relationship Id="rId1" Type="http://schemas.openxmlformats.org/officeDocument/2006/relationships/slideLayout" Target="../slideLayouts/slideLayout585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image" Target="../media/image31.tiff"/><Relationship Id="rId7" Type="http://schemas.openxmlformats.org/officeDocument/2006/relationships/hyperlink" Target="https://safari.ethz.ch/safari-seminar-series/" TargetMode="External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688.xml"/><Relationship Id="rId6" Type="http://schemas.openxmlformats.org/officeDocument/2006/relationships/image" Target="../media/image34.tiff"/><Relationship Id="rId11" Type="http://schemas.openxmlformats.org/officeDocument/2006/relationships/image" Target="../media/image38.png"/><Relationship Id="rId5" Type="http://schemas.openxmlformats.org/officeDocument/2006/relationships/image" Target="../media/image33.tiff"/><Relationship Id="rId10" Type="http://schemas.openxmlformats.org/officeDocument/2006/relationships/image" Target="../media/image37.tiff"/><Relationship Id="rId4" Type="http://schemas.openxmlformats.org/officeDocument/2006/relationships/image" Target="../media/image32.tiff"/><Relationship Id="rId9" Type="http://schemas.openxmlformats.org/officeDocument/2006/relationships/image" Target="../media/image36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www.youtube.com/watch?v=XIfPHtvA9rw&amp;list=PL5Q2soXY2Zi_tOTAYm--dYByNPL7JhwR9&amp;index=10" TargetMode="External"/><Relationship Id="rId1" Type="http://schemas.openxmlformats.org/officeDocument/2006/relationships/slideLayout" Target="../slideLayouts/slideLayout68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youtube.com/watch?v=83tlorht7Mc&amp;list=PL5Q2soXY2Zi8D_5MGV6EnXEJHnV2YFBJl&amp;index=54" TargetMode="External"/><Relationship Id="rId1" Type="http://schemas.openxmlformats.org/officeDocument/2006/relationships/slideLayout" Target="../slideLayouts/slideLayout58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github.com/CMU-SAFARI/" TargetMode="External"/><Relationship Id="rId1" Type="http://schemas.openxmlformats.org/officeDocument/2006/relationships/slideLayout" Target="../slideLayouts/slideLayout48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rojects.htm" TargetMode="External"/><Relationship Id="rId1" Type="http://schemas.openxmlformats.org/officeDocument/2006/relationships/slideLayout" Target="../slideLayouts/slideLayout60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3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3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1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1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://www.economist.com/news/21631808-so-much-genetic-data-so-many-uses-genes-unzipped" TargetMode="Externa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8.emf"/><Relationship Id="rId2" Type="http://schemas.openxmlformats.org/officeDocument/2006/relationships/slideLayout" Target="../slideLayouts/slideLayout39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1.jpeg"/><Relationship Id="rId4" Type="http://schemas.openxmlformats.org/officeDocument/2006/relationships/image" Target="../media/image60.png"/><Relationship Id="rId9" Type="http://schemas.openxmlformats.org/officeDocument/2006/relationships/image" Target="../media/image59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559.xml"/><Relationship Id="rId4" Type="http://schemas.openxmlformats.org/officeDocument/2006/relationships/image" Target="../media/image6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559.xml"/><Relationship Id="rId4" Type="http://schemas.openxmlformats.org/officeDocument/2006/relationships/image" Target="../media/image6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64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ASM-approximate-string-matching-framework-for-genome-analysis_micro20-talk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srQVqPJFqjo" TargetMode="External"/><Relationship Id="rId2" Type="http://schemas.openxmlformats.org/officeDocument/2006/relationships/hyperlink" Target="https://people.inf.ethz.ch/omutlu/pub/GenASM-approximate-string-matching-framework-for-genome-analysis_micro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GenASM-approximate-string-matching-framework-for-genome-analysis_micro20-lightning-talk.pdf" TargetMode="External"/><Relationship Id="rId5" Type="http://schemas.openxmlformats.org/officeDocument/2006/relationships/hyperlink" Target="https://people.inf.ethz.ch/omutlu/pub/GenASM-approximate-string-matching-framework-for-genome-analysis_micro20-lightning-talk.pptx" TargetMode="External"/><Relationship Id="rId10" Type="http://schemas.openxmlformats.org/officeDocument/2006/relationships/image" Target="../media/image65.png"/><Relationship Id="rId4" Type="http://schemas.openxmlformats.org/officeDocument/2006/relationships/hyperlink" Target="https://www.youtube.com/watch?v=nJs3RRnvk_k" TargetMode="External"/><Relationship Id="rId9" Type="http://schemas.openxmlformats.org/officeDocument/2006/relationships/hyperlink" Target="https://people.inf.ethz.ch/omutlu/pub/GenASM-approximate-string-matching-framework-for-genome-analysis_micro20-talk.pdf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2" Type="http://schemas.openxmlformats.org/officeDocument/2006/relationships/hyperlink" Target="https://arxiv.org/pdf/2106.06433.pdf" TargetMode="External"/><Relationship Id="rId1" Type="http://schemas.openxmlformats.org/officeDocument/2006/relationships/slideLayout" Target="../slideLayouts/slideLayout559.xml"/><Relationship Id="rId4" Type="http://schemas.openxmlformats.org/officeDocument/2006/relationships/image" Target="../media/image6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hnion.ac.il/en/" TargetMode="External"/><Relationship Id="rId7" Type="http://schemas.openxmlformats.org/officeDocument/2006/relationships/image" Target="../media/image69.png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AcceleratingGenomeAnalysis_ieeemicro20.pdf" TargetMode="External"/><Relationship Id="rId5" Type="http://schemas.openxmlformats.org/officeDocument/2006/relationships/hyperlink" Target="https://www.youtube.com/watch?v=r7sn41lH-4A" TargetMode="External"/><Relationship Id="rId4" Type="http://schemas.openxmlformats.org/officeDocument/2006/relationships/hyperlink" Target="https://people.inf.ethz.ch/omutlu/pub/onur-Technion-AcceleratingGenomeAnalysis-Jan-26-2021-final.pdf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mQpdDTL7o&amp;list=PL5Q2soXY2Zi9xidyIgBxUz7xRPS-wisBN&amp;index=14" TargetMode="External"/><Relationship Id="rId2" Type="http://schemas.openxmlformats.org/officeDocument/2006/relationships/hyperlink" Target="https://www.youtube.com/watch?v=CrRb32v7SJc&amp;list=PL5Q2soXY2Zi9xidyIgBxUz7xRPS-wisBN&amp;index=5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rgjl8ZyLsAg&amp;list=PL5Q2soXY2Zi9E2bBVAgCqLgwiDRQDTyId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tif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5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36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14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631.xml"/><Relationship Id="rId4" Type="http://schemas.openxmlformats.org/officeDocument/2006/relationships/image" Target="../media/image74.tiff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5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631.xml"/><Relationship Id="rId5" Type="http://schemas.openxmlformats.org/officeDocument/2006/relationships/image" Target="../media/image76.png"/><Relationship Id="rId4" Type="http://schemas.openxmlformats.org/officeDocument/2006/relationships/hyperlink" Target="https://arxiv.org/pdf/1903.03988.pdf" TargetMode="Externa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3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631.xml"/><Relationship Id="rId4" Type="http://schemas.openxmlformats.org/officeDocument/2006/relationships/image" Target="../media/image79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ambit-bulk-bitwise-dram_micro17-poster.pptx" TargetMode="External"/><Relationship Id="rId3" Type="http://schemas.openxmlformats.org/officeDocument/2006/relationships/hyperlink" Target="http://www.microarch.org/micro50/" TargetMode="External"/><Relationship Id="rId7" Type="http://schemas.openxmlformats.org/officeDocument/2006/relationships/hyperlink" Target="https://people.inf.ethz.ch/omutlu/pub/ambit-bulk-bitwise-dram_micro17-lightning-talk.pdf" TargetMode="External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eople.inf.ethz.ch/omutlu/pub/ambit-bulk-bitwise-dram_micro17-lightning-talk.pptx" TargetMode="External"/><Relationship Id="rId5" Type="http://schemas.openxmlformats.org/officeDocument/2006/relationships/hyperlink" Target="https://people.inf.ethz.ch/omutlu/pub/ambit-bulk-bitwise-dram_micro17-talk.pdf" TargetMode="External"/><Relationship Id="rId10" Type="http://schemas.openxmlformats.org/officeDocument/2006/relationships/image" Target="../media/image80.tiff"/><Relationship Id="rId4" Type="http://schemas.openxmlformats.org/officeDocument/2006/relationships/hyperlink" Target="https://people.inf.ethz.ch/omutlu/pub/ambit-bulk-bitwise-dram_micro17-talk.pptx" TargetMode="External"/><Relationship Id="rId9" Type="http://schemas.openxmlformats.org/officeDocument/2006/relationships/hyperlink" Target="https://people.inf.ethz.ch/omutlu/pub/ambit-bulk-bitwise-dram_micro17-poster.pdf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64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SIMDRAM_asplos21-talk.pdf" TargetMode="External"/><Relationship Id="rId3" Type="http://schemas.openxmlformats.org/officeDocument/2006/relationships/hyperlink" Target="https://asplos-conference.org/" TargetMode="External"/><Relationship Id="rId7" Type="http://schemas.openxmlformats.org/officeDocument/2006/relationships/hyperlink" Target="https://people.inf.ethz.ch/omutlu/pub/SIMDRAM_asplos21-talk.pptx" TargetMode="External"/><Relationship Id="rId2" Type="http://schemas.openxmlformats.org/officeDocument/2006/relationships/hyperlink" Target="https://people.inf.ethz.ch/omutlu/pub/SIMDRAM_asplos21.pdf" TargetMode="External"/><Relationship Id="rId1" Type="http://schemas.openxmlformats.org/officeDocument/2006/relationships/slideLayout" Target="../slideLayouts/slideLayout642.xml"/><Relationship Id="rId6" Type="http://schemas.openxmlformats.org/officeDocument/2006/relationships/hyperlink" Target="https://people.inf.ethz.ch/omutlu/pub/SIMDRAM_asplos21-short-talk.pdf" TargetMode="External"/><Relationship Id="rId11" Type="http://schemas.openxmlformats.org/officeDocument/2006/relationships/image" Target="../media/image82.png"/><Relationship Id="rId5" Type="http://schemas.openxmlformats.org/officeDocument/2006/relationships/hyperlink" Target="https://people.inf.ethz.ch/omutlu/pub/SIMDRAM_asplos21-short-talk.pptx" TargetMode="External"/><Relationship Id="rId10" Type="http://schemas.openxmlformats.org/officeDocument/2006/relationships/hyperlink" Target="https://www.youtube.com/watch?v=bas9U7djW_8&amp;list=PL5Q2soXY2Zi8_VVChACnON4sfh2bJ5IrD&amp;index=116" TargetMode="External"/><Relationship Id="rId4" Type="http://schemas.openxmlformats.org/officeDocument/2006/relationships/hyperlink" Target="https://people.inf.ethz.ch/omutlu/pub/SIMDRAM_asplos21-extended-abstract.pdf" TargetMode="External"/><Relationship Id="rId9" Type="http://schemas.openxmlformats.org/officeDocument/2006/relationships/hyperlink" Target="https://www.youtube.com/watch?v=g0fE1c7w0xk&amp;list=PL5Q2soXY2Zi8_VVChACnON4sfh2bJ5IrD&amp;index=115" TargetMode="Externa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2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7" Type="http://schemas.openxmlformats.org/officeDocument/2006/relationships/image" Target="../media/image15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29.xml"/><Relationship Id="rId6" Type="http://schemas.openxmlformats.org/officeDocument/2006/relationships/image" Target="../media/image1000.png"/><Relationship Id="rId5" Type="http://schemas.openxmlformats.org/officeDocument/2006/relationships/image" Target="../media/image1440.png"/><Relationship Id="rId4" Type="http://schemas.openxmlformats.org/officeDocument/2006/relationships/image" Target="../media/image1360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2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29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536.xml"/><Relationship Id="rId5" Type="http://schemas.openxmlformats.org/officeDocument/2006/relationships/hyperlink" Target="https://www.upmem.com/video-upmem-presenting-its-true-processing-in-memory-solution-hot-chips-2019/" TargetMode="External"/><Relationship Id="rId4" Type="http://schemas.openxmlformats.org/officeDocument/2006/relationships/image" Target="../media/image84.tif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0.xml"/><Relationship Id="rId4" Type="http://schemas.openxmlformats.org/officeDocument/2006/relationships/hyperlink" Target="http://www.upmem.com/" TargetMode="Externa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13" Type="http://schemas.openxmlformats.org/officeDocument/2006/relationships/hyperlink" Target="https://arxiv.org/pdf/2105.03814.pdf" TargetMode="External"/><Relationship Id="rId3" Type="http://schemas.openxmlformats.org/officeDocument/2006/relationships/image" Target="../media/image86.emf"/><Relationship Id="rId7" Type="http://schemas.openxmlformats.org/officeDocument/2006/relationships/image" Target="../media/image90.emf"/><Relationship Id="rId12" Type="http://schemas.openxmlformats.org/officeDocument/2006/relationships/image" Target="../media/image9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36.xml"/><Relationship Id="rId6" Type="http://schemas.openxmlformats.org/officeDocument/2006/relationships/image" Target="../media/image89.emf"/><Relationship Id="rId11" Type="http://schemas.openxmlformats.org/officeDocument/2006/relationships/image" Target="../media/image94.emf"/><Relationship Id="rId5" Type="http://schemas.openxmlformats.org/officeDocument/2006/relationships/image" Target="../media/image88.emf"/><Relationship Id="rId10" Type="http://schemas.openxmlformats.org/officeDocument/2006/relationships/image" Target="../media/image93.emf"/><Relationship Id="rId4" Type="http://schemas.openxmlformats.org/officeDocument/2006/relationships/image" Target="../media/image87.emf"/><Relationship Id="rId9" Type="http://schemas.openxmlformats.org/officeDocument/2006/relationships/image" Target="../media/image92.emf"/><Relationship Id="rId14" Type="http://schemas.openxmlformats.org/officeDocument/2006/relationships/image" Target="../media/image9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hyperlink" Target="https://www.youtube.com/watch?v=Sscy1Wrr22A&amp;list=PL5Q2soXY2Zi9xidyIgBxUz7xRPS-wisBN&amp;index=26" TargetMode="External"/><Relationship Id="rId1" Type="http://schemas.openxmlformats.org/officeDocument/2006/relationships/slideLayout" Target="../slideLayouts/slideLayout23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53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rim-benchmark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25.xml"/><Relationship Id="rId4" Type="http://schemas.openxmlformats.org/officeDocument/2006/relationships/image" Target="../media/image98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2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2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2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5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hyperlink" Target="http://people.inf.ethz.ch/omutlu/pub/PrIM-UPMEM-Tutorial-Analysis-Benchmarking-1hour-2021-07-04-talk.pdf" TargetMode="External"/><Relationship Id="rId13" Type="http://schemas.openxmlformats.org/officeDocument/2006/relationships/hyperlink" Target="https://www.youtube.com/watch?v=D8Hjy2iU9l4&amp;list=PL5Q2soXY2Zi_tOTAYm--dYByNPL7JhwR9" TargetMode="External"/><Relationship Id="rId3" Type="http://schemas.openxmlformats.org/officeDocument/2006/relationships/hyperlink" Target="https://arxiv.org/abs/2105.03814" TargetMode="External"/><Relationship Id="rId7" Type="http://schemas.openxmlformats.org/officeDocument/2006/relationships/hyperlink" Target="http://people.inf.ethz.ch/omutlu/pub/PrIM-UPMEM-Tutorial-Analysis-Benchmarking-1hour-2021-07-04-talk.pptx" TargetMode="External"/><Relationship Id="rId12" Type="http://schemas.openxmlformats.org/officeDocument/2006/relationships/hyperlink" Target="http://people.inf.ethz.ch/omutlu/pub/PrIM-UPMEM-Tutorial-Analysis-Benchmarking-SAFARI-Live-Seminar-2021-07-12-talk.pdf" TargetMode="External"/><Relationship Id="rId17" Type="http://schemas.openxmlformats.org/officeDocument/2006/relationships/image" Target="../media/image99.png"/><Relationship Id="rId2" Type="http://schemas.openxmlformats.org/officeDocument/2006/relationships/hyperlink" Target="https://arxiv.org/pdf/2105.03814.pdf" TargetMode="External"/><Relationship Id="rId16" Type="http://schemas.openxmlformats.org/officeDocument/2006/relationships/hyperlink" Target="https://www.youtube.com/watch?v=6Ws3h_CQO_Q&amp;list=PL5Q2soXY2Zi8_VVChACnON4sfh2bJ5IrD&amp;index=165" TargetMode="Externa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://people.inf.ethz.ch/omutlu/pub/PrIM-UPMEM-Tutorial-Analysis-Benchmarking-20min-2021-07-04-talk.pdf" TargetMode="External"/><Relationship Id="rId11" Type="http://schemas.openxmlformats.org/officeDocument/2006/relationships/hyperlink" Target="http://people.inf.ethz.ch/omutlu/pub/PrIM-UPMEM-Tutorial-Analysis-Benchmarking-SAFARI-Live-Seminar-2021-07-12-talk.pptx" TargetMode="External"/><Relationship Id="rId5" Type="http://schemas.openxmlformats.org/officeDocument/2006/relationships/hyperlink" Target="http://people.inf.ethz.ch/omutlu/pub/PrIM-UPMEM-Tutorial-Analysis-Benchmarking-20min-2021-07-04-talk.pptx" TargetMode="External"/><Relationship Id="rId15" Type="http://schemas.openxmlformats.org/officeDocument/2006/relationships/hyperlink" Target="https://www.youtube.com/watch?v=Pp9jSU2b9oM&amp;list=PL5Q2soXY2Zi8_VVChACnON4sfh2bJ5IrD&amp;index=159" TargetMode="External"/><Relationship Id="rId10" Type="http://schemas.openxmlformats.org/officeDocument/2006/relationships/hyperlink" Target="http://people.inf.ethz.ch/omutlu/pub/PrIM-UPMEM-Tutorial-Analysis-Benchmarking-3min-2021-07-04-talk.pdf" TargetMode="External"/><Relationship Id="rId4" Type="http://schemas.openxmlformats.org/officeDocument/2006/relationships/hyperlink" Target="https://github.com/CMU-SAFARI/prim-benchmarks" TargetMode="External"/><Relationship Id="rId9" Type="http://schemas.openxmlformats.org/officeDocument/2006/relationships/hyperlink" Target="http://people.inf.ethz.ch/omutlu/pub/PrIM-UPMEM-Tutorial-Analysis-Benchmarking-3min-2021-07-04-talk.pptx" TargetMode="External"/><Relationship Id="rId14" Type="http://schemas.openxmlformats.org/officeDocument/2006/relationships/hyperlink" Target="https://www.youtube.com/watch?v=SrFD_u46EDA&amp;list=PL5Q2soXY2Zi8_VVChACnON4sfh2bJ5IrD&amp;index=152" TargetMode="Externa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8Hjy2iU9l4&amp;list=PL5Q2soXY2Zi_tOTAYm--dYByNPL7JhwR9" TargetMode="Externa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3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hyperlink" Target="https://www.youtube.com/watch?v=D8Hjy2iU9l4&amp;list=PL5Q2soXY2Zi_tOTAYm--dYByNPL7JhwR9" TargetMode="External"/><Relationship Id="rId1" Type="http://schemas.openxmlformats.org/officeDocument/2006/relationships/slideLayout" Target="../slideLayouts/slideLayout23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hyperlink" Target="https://www.youtube.com/watch?v=Pp9jSU2b9oM&amp;list=PL5Q2soXY2Zi8_VVChACnON4sfh2bJ5IrD&amp;index=159" TargetMode="External"/><Relationship Id="rId1" Type="http://schemas.openxmlformats.org/officeDocument/2006/relationships/slideLayout" Target="../slideLayouts/slideLayout23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2" Type="http://schemas.openxmlformats.org/officeDocument/2006/relationships/hyperlink" Target="https://arxiv.org/pdf/2106.06433.pdf" TargetMode="External"/><Relationship Id="rId1" Type="http://schemas.openxmlformats.org/officeDocument/2006/relationships/slideLayout" Target="../slideLayouts/slideLayout559.xml"/><Relationship Id="rId4" Type="http://schemas.openxmlformats.org/officeDocument/2006/relationships/image" Target="../media/image6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725.pdf" TargetMode="Externa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5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2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2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27.xml"/><Relationship Id="rId4" Type="http://schemas.microsoft.com/office/2007/relationships/hdphoto" Target="../media/hdphoto3.wdp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27.xml"/><Relationship Id="rId4" Type="http://schemas.microsoft.com/office/2007/relationships/hdphoto" Target="../media/hdphoto3.wdp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2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2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27.xml"/><Relationship Id="rId4" Type="http://schemas.openxmlformats.org/officeDocument/2006/relationships/hyperlink" Target="https://github.com/CMU-SAFARI/DAMOV" TargetMode="Externa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hyperlink" Target="https://www.youtube.com/watch?v=GWideVyo0nM&amp;list=PL5Q2soXY2Zi_tOTAYm--dYByNPL7JhwR9&amp;index=3" TargetMode="External"/><Relationship Id="rId1" Type="http://schemas.openxmlformats.org/officeDocument/2006/relationships/slideLayout" Target="../slideLayouts/slideLayout236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hyperlink" Target="https://arxiv.org/abs/2105.03725" TargetMode="External"/><Relationship Id="rId7" Type="http://schemas.openxmlformats.org/officeDocument/2006/relationships/hyperlink" Target="https://www.youtube.com/watch?v=HkMYuYMuZOg&amp;list=PL5Q2soXY2Zi8_VVChACnON4sfh2bJ5IrD&amp;index=161" TargetMode="External"/><Relationship Id="rId2" Type="http://schemas.openxmlformats.org/officeDocument/2006/relationships/hyperlink" Target="http://people.inf.ethz.ch/omutlu/pub/DAMOV-Bottleneck-Analysis-and-DataMovement-Benchmarks_arxiv21.pdf" TargetMode="Externa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s://www.youtube.com/watch?v=GWideVyo0nM&amp;list=PL5Q2soXY2Zi8_VVChACnON4sfh2bJ5IrD&amp;index=156" TargetMode="External"/><Relationship Id="rId5" Type="http://schemas.openxmlformats.org/officeDocument/2006/relationships/hyperlink" Target="https://github.com/CMU-SAFARI/DAMOV" TargetMode="External"/><Relationship Id="rId4" Type="http://schemas.openxmlformats.org/officeDocument/2006/relationships/hyperlink" Target="https://arxiv.org/pdf/2105.03725.pdf" TargetMode="Externa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13" Type="http://schemas.openxmlformats.org/officeDocument/2006/relationships/image" Target="../media/image108.png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3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34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hyperlink" Target="https://people.inf.ethz.ch/omutlu" TargetMode="Externa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34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wisc.edu/uarch2021" TargetMode="External"/><Relationship Id="rId2" Type="http://schemas.openxmlformats.org/officeDocument/2006/relationships/hyperlink" Target="https://people.inf.ethz.ch/omutlu/pub/onur-ISCA-UndergraduateMentoringWorkshopPanel-ApplyingToGradSchool-June-13-2021.pptx" TargetMode="External"/><Relationship Id="rId1" Type="http://schemas.openxmlformats.org/officeDocument/2006/relationships/slideLayout" Target="../slideLayouts/slideLayout434.xml"/><Relationship Id="rId6" Type="http://schemas.openxmlformats.org/officeDocument/2006/relationships/hyperlink" Target="https://www.youtube.com/watch?v=83tlorht7Mc&amp;list=PL5Q2soXY2Zi8D_5MGV6EnXEJHnV2YFBJl&amp;index=54" TargetMode="External"/><Relationship Id="rId5" Type="http://schemas.openxmlformats.org/officeDocument/2006/relationships/hyperlink" Target="https://people.inf.ethz.ch/omutlu/pub/onur-ISCA-UndergraduateMentoringWorkshopPanel-ApplyingToGradSchool-June-13-2021.pdf" TargetMode="External"/><Relationship Id="rId4" Type="http://schemas.openxmlformats.org/officeDocument/2006/relationships/hyperlink" Target="https://iscaconf.org/isca2021/" TargetMode="Externa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youtube.com/watch?v=83tlorht7Mc&amp;list=PL5Q2soXY2Zi8D_5MGV6EnXEJHnV2YFBJl&amp;index=54" TargetMode="External"/><Relationship Id="rId1" Type="http://schemas.openxmlformats.org/officeDocument/2006/relationships/slideLayout" Target="../slideLayouts/slideLayout585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6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64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ASM-approximate-string-matching-framework-for-genome-analysis_micro20-talk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srQVqPJFqjo" TargetMode="External"/><Relationship Id="rId2" Type="http://schemas.openxmlformats.org/officeDocument/2006/relationships/hyperlink" Target="https://people.inf.ethz.ch/omutlu/pub/GenASM-approximate-string-matching-framework-for-genome-analysis_micro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GenASM-approximate-string-matching-framework-for-genome-analysis_micro20-lightning-talk.pdf" TargetMode="External"/><Relationship Id="rId5" Type="http://schemas.openxmlformats.org/officeDocument/2006/relationships/hyperlink" Target="https://people.inf.ethz.ch/omutlu/pub/GenASM-approximate-string-matching-framework-for-genome-analysis_micro20-lightning-talk.pptx" TargetMode="External"/><Relationship Id="rId10" Type="http://schemas.openxmlformats.org/officeDocument/2006/relationships/image" Target="../media/image65.png"/><Relationship Id="rId4" Type="http://schemas.openxmlformats.org/officeDocument/2006/relationships/hyperlink" Target="https://www.youtube.com/watch?v=nJs3RRnvk_k" TargetMode="External"/><Relationship Id="rId9" Type="http://schemas.openxmlformats.org/officeDocument/2006/relationships/hyperlink" Target="https://people.inf.ethz.ch/omutlu/pub/GenASM-approximate-string-matching-framework-for-genome-analysis_micro20-talk.pdf" TargetMode="Externa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hyperlink" Target="https://www.technion.ac.il/en/" TargetMode="External"/><Relationship Id="rId7" Type="http://schemas.openxmlformats.org/officeDocument/2006/relationships/hyperlink" Target="https://www.youtube.com/watch?v=r7sn41lH-4A&amp;list=PL5Q2soXY2Zi8D_5MGV6EnXEJHnV2YFBJl&amp;index=41" TargetMode="External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AcceleratingGenomeAnalysis_ieeemicro20.pdf" TargetMode="External"/><Relationship Id="rId5" Type="http://schemas.openxmlformats.org/officeDocument/2006/relationships/hyperlink" Target="https://www.youtube.com/watch?v=r7sn41lH-4A" TargetMode="External"/><Relationship Id="rId4" Type="http://schemas.openxmlformats.org/officeDocument/2006/relationships/hyperlink" Target="https://people.inf.ethz.ch/omutlu/pub/onur-Technion-AcceleratingGenomeAnalysis-Jan-26-2021-final.pdf" TargetMode="Externa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mQpdDTL7o&amp;list=PL5Q2soXY2Zi9xidyIgBxUz7xRPS-wisBN&amp;index=14" TargetMode="External"/><Relationship Id="rId2" Type="http://schemas.openxmlformats.org/officeDocument/2006/relationships/hyperlink" Target="https://www.youtube.com/watch?v=CrRb32v7SJc&amp;list=PL5Q2soXY2Zi9xidyIgBxUz7xRPS-wisBN&amp;index=5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rgjl8ZyLsAg&amp;list=PL5Q2soXY2Zi9E2bBVAgCqLgwiDRQDTyId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59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memory-scaling_memcon13.pdf" TargetMode="External"/><Relationship Id="rId3" Type="http://schemas.openxmlformats.org/officeDocument/2006/relationships/hyperlink" Target="http://www.ewh.ieee.org/soc/eds/imw/" TargetMode="External"/><Relationship Id="rId7" Type="http://schemas.openxmlformats.org/officeDocument/2006/relationships/image" Target="../media/image112.png"/><Relationship Id="rId2" Type="http://schemas.openxmlformats.org/officeDocument/2006/relationships/hyperlink" Target="https://people.inf.ethz.ch/omutlu/pub/memory-scaling_imw13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www.eetimes.com/document.asp?doc_id=1280950" TargetMode="External"/><Relationship Id="rId5" Type="http://schemas.openxmlformats.org/officeDocument/2006/relationships/hyperlink" Target="https://people.inf.ethz.ch/omutlu/pub/mutlu_memory-scaling_imw13_invited-talk.pdf" TargetMode="External"/><Relationship Id="rId4" Type="http://schemas.openxmlformats.org/officeDocument/2006/relationships/hyperlink" Target="https://people.inf.ethz.ch/omutlu/pub/mutlu_memory-scaling_imw13_invited-talk.pptx" TargetMode="Externa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avatar-dram-refresh_dsn15.pdf" TargetMode="External"/><Relationship Id="rId3" Type="http://schemas.openxmlformats.org/officeDocument/2006/relationships/image" Target="../media/image114.png"/><Relationship Id="rId7" Type="http://schemas.openxmlformats.org/officeDocument/2006/relationships/hyperlink" Target="http://users.ece.cmu.edu/~omutlu/pub/adaptive-latency-dram_hpca15.pdf" TargetMode="Externa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users.ece.cmu.edu/~omutlu/pub/error-mitigation-for-intermittent-dram-failures_sigmetrics14.pdf" TargetMode="External"/><Relationship Id="rId4" Type="http://schemas.openxmlformats.org/officeDocument/2006/relationships/hyperlink" Target="http://users.ece.cmu.edu/~omutlu/pub/dram-retention-time-characterization_isca13.pdf" TargetMode="Externa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hyperlink" Target="https://github.com/CMU-SAFARI/SoftMC" TargetMode="Externa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googleprojectzero.blogspot.com/2015/03/exploiting-dram-rowhammer-bug-to-gain.html" TargetMode="External"/><Relationship Id="rId4" Type="http://schemas.openxmlformats.org/officeDocument/2006/relationships/image" Target="../media/image122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0.xml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dram-row-hammer_kim_talk_isca14.pdf" TargetMode="External"/><Relationship Id="rId5" Type="http://schemas.openxmlformats.org/officeDocument/2006/relationships/hyperlink" Target="https://people.inf.ethz.ch/omutlu/pub/dram-row-hammer_kim_talk_isca14.pptx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rowhammer-and-other-memory-issues_date17.pdf" TargetMode="External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s://people.inf.ethz.ch/omutlu/pub/onur-Rowhammer-Memory-Security_date17-invited-talk.pdf" TargetMode="External"/><Relationship Id="rId5" Type="http://schemas.openxmlformats.org/officeDocument/2006/relationships/hyperlink" Target="https://people.inf.ethz.ch/omutlu/pub/onur-Rowhammer-Memory-Security_date17-invited-talk.pptx" TargetMode="External"/><Relationship Id="rId4" Type="http://schemas.openxmlformats.org/officeDocument/2006/relationships/hyperlink" Target="http://www.date-conference.com/" TargetMode="External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B58YT9hZM4g" TargetMode="External"/><Relationship Id="rId3" Type="http://schemas.openxmlformats.org/officeDocument/2006/relationships/hyperlink" Target="https://ieeexplore.ieee.org/xpl/RecentIssue.jsp?punumber=43" TargetMode="External"/><Relationship Id="rId7" Type="http://schemas.openxmlformats.org/officeDocument/2006/relationships/hyperlink" Target="http://people.inf.ethz.ch/omutlu/pub/onur-RowHammer-VLSI-SOC-October-9-2020.pdf" TargetMode="External"/><Relationship Id="rId2" Type="http://schemas.openxmlformats.org/officeDocument/2006/relationships/hyperlink" Target="http://people.inf.ethz.ch/omutlu/pub/RowHammer-Retrospective_ieee_tcad19.pdf" TargetMode="External"/><Relationship Id="rId1" Type="http://schemas.openxmlformats.org/officeDocument/2006/relationships/slideLayout" Target="../slideLayouts/slideLayout260.xml"/><Relationship Id="rId6" Type="http://schemas.openxmlformats.org/officeDocument/2006/relationships/hyperlink" Target="http://people.inf.ethz.ch/omutlu/pub/onur-RowHammer-VLSI-SOC-October-9-2020.pptx" TargetMode="External"/><Relationship Id="rId5" Type="http://schemas.openxmlformats.org/officeDocument/2006/relationships/hyperlink" Target="http://people.inf.ethz.ch/omutlu/pub/onur-RowHammer-COSADE-Keynote-April-4-2019.pptx" TargetMode="External"/><Relationship Id="rId4" Type="http://schemas.openxmlformats.org/officeDocument/2006/relationships/hyperlink" Target="https://arxiv.org/pdf/1904.09724.pdf" TargetMode="External"/><Relationship Id="rId9" Type="http://schemas.openxmlformats.org/officeDocument/2006/relationships/image" Target="../media/image126.png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5.xml"/></Relationships>
</file>

<file path=ppt/slides/_rels/slide14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Lqxc4_ToMUw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Revisiting-RowHammer_isca20-lightning-talk.pdf" TargetMode="External"/><Relationship Id="rId2" Type="http://schemas.openxmlformats.org/officeDocument/2006/relationships/hyperlink" Target="https://people.inf.ethz.ch/omutlu/pub/Revisiting-RowHammer_isca20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people.inf.ethz.ch/omutlu/pub/Revisiting-RowHammer_isca20-lightning-talk.pptx" TargetMode="External"/><Relationship Id="rId5" Type="http://schemas.openxmlformats.org/officeDocument/2006/relationships/hyperlink" Target="https://people.inf.ethz.ch/omutlu/pub/Revisiting-RowHammer_isca20-talk.pdf" TargetMode="External"/><Relationship Id="rId10" Type="http://schemas.openxmlformats.org/officeDocument/2006/relationships/image" Target="../media/image127.png"/><Relationship Id="rId4" Type="http://schemas.openxmlformats.org/officeDocument/2006/relationships/hyperlink" Target="https://people.inf.ethz.ch/omutlu/pub/Revisiting-RowHammer_isca20-talk.pptx" TargetMode="External"/><Relationship Id="rId9" Type="http://schemas.openxmlformats.org/officeDocument/2006/relationships/hyperlink" Target="https://youtu.be/wDhqi3f1a3Q" TargetMode="External"/></Relationships>
</file>

<file path=ppt/slides/_rels/slide15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u2C0prK-w7Q" TargetMode="External"/><Relationship Id="rId13" Type="http://schemas.openxmlformats.org/officeDocument/2006/relationships/image" Target="../media/image128.png"/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hyperlink" Target="https://safari.ethz.ch/architecture/fall2020/lib/exe/fetch.php?media=onur-comparch-fall2020-lecture5a-rowhammerin2020-trrespass-afterlecture.pdf" TargetMode="External"/><Relationship Id="rId12" Type="http://schemas.openxmlformats.org/officeDocument/2006/relationships/hyperlink" Target="https://pwnies.com/winners/" TargetMode="External"/><Relationship Id="rId2" Type="http://schemas.openxmlformats.org/officeDocument/2006/relationships/hyperlink" Target="http://people.inf.ethz.ch/omutlu/pub/rowhammer-TRRespass_ieee_security_privacy20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safari.ethz.ch/architecture/fall2020/lib/exe/fetch.php?media=onur-comparch-fall2020-lecture5a-rowhammerin2020-trrespass-afterlecture.pptx" TargetMode="External"/><Relationship Id="rId11" Type="http://schemas.openxmlformats.org/officeDocument/2006/relationships/hyperlink" Target="https://www.vusec.net/projects/trrespass/" TargetMode="External"/><Relationship Id="rId5" Type="http://schemas.openxmlformats.org/officeDocument/2006/relationships/hyperlink" Target="http://people.inf.ethz.ch/omutlu/pub/rowhammer-TRRespass_ieee_security_privacy20-talk.pdf" TargetMode="External"/><Relationship Id="rId10" Type="http://schemas.openxmlformats.org/officeDocument/2006/relationships/hyperlink" Target="https://github.com/vusec/trrespass" TargetMode="External"/><Relationship Id="rId4" Type="http://schemas.openxmlformats.org/officeDocument/2006/relationships/hyperlink" Target="http://people.inf.ethz.ch/omutlu/pub/rowhammer-TRRespass_ieee_security_privacy20-talk.pptx" TargetMode="External"/><Relationship Id="rId9" Type="http://schemas.openxmlformats.org/officeDocument/2006/relationships/hyperlink" Target="https://www.youtube.com/watch?v=pwRw7QqK_qA" TargetMode="Externa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9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image" Target="../media/image129.png"/><Relationship Id="rId2" Type="http://schemas.openxmlformats.org/officeDocument/2006/relationships/hyperlink" Target="https://people.inf.ethz.ch/omutlu/pub/rowhammer-vulnerability-testing-methodology-for-cloud_ieee_security_privacy20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watch?v=XP1SvxmJoHE" TargetMode="External"/><Relationship Id="rId5" Type="http://schemas.openxmlformats.org/officeDocument/2006/relationships/hyperlink" Target="https://people.inf.ethz.ch/omutlu/pub/rowhammer-vulnerability-testing-methodology-for-cloud_ieee_security_privacy20-talk.pdf" TargetMode="External"/><Relationship Id="rId4" Type="http://schemas.openxmlformats.org/officeDocument/2006/relationships/hyperlink" Target="https://people.inf.ethz.ch/omutlu/pub/rowhammer-vulnerability-testing-methodology-for-cloud_ieee_security_privacy20-talk.pptx" TargetMode="External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cWbW4qoDFds" TargetMode="External"/><Relationship Id="rId3" Type="http://schemas.openxmlformats.org/officeDocument/2006/relationships/hyperlink" Target="https://www.hpca-conf.org/2021/" TargetMode="External"/><Relationship Id="rId7" Type="http://schemas.openxmlformats.org/officeDocument/2006/relationships/hyperlink" Target="https://people.inf.ethz.ch/omutlu/pub/BlockHammer-preventing-rowhammer-at-low-cost-by-blacklisting-rapidly-accessed-dram-rows_hpca21-short-talk.pdf" TargetMode="External"/><Relationship Id="rId2" Type="http://schemas.openxmlformats.org/officeDocument/2006/relationships/hyperlink" Target="https://people.inf.ethz.ch/omutlu/pub/BlockHammer_preventing-DRAM-rowhammer-at-low-cost_hpca21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people.inf.ethz.ch/omutlu/pub/BlockHammer-preventing-rowhammer-at-low-cost-by-blacklisting-rapidly-accessed-dram-rows_hpca21-short-talk.pptx" TargetMode="External"/><Relationship Id="rId5" Type="http://schemas.openxmlformats.org/officeDocument/2006/relationships/hyperlink" Target="https://people.inf.ethz.ch/omutlu/pub/BlockHammer-preventing-rowhammer-at-low-cost-by-blacklisting-rapidly-accessed-dram-rows_hpca21-talk.pdf" TargetMode="External"/><Relationship Id="rId10" Type="http://schemas.openxmlformats.org/officeDocument/2006/relationships/image" Target="../media/image130.tiff"/><Relationship Id="rId4" Type="http://schemas.openxmlformats.org/officeDocument/2006/relationships/hyperlink" Target="https://people.inf.ethz.ch/omutlu/pub/BlockHammer-preventing-rowhammer-at-low-cost-by-blacklisting-rapidly-accessed-dram-rows_hpca21-talk.pptx" TargetMode="External"/><Relationship Id="rId9" Type="http://schemas.openxmlformats.org/officeDocument/2006/relationships/hyperlink" Target="https://www.youtube.com/watch?v=40SXSKXW5kY" TargetMode="Externa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wRw7QqK_qA&amp;list=PL5Q2soXY2Zi9xidyIgBxUz7xRPS-wisBN&amp;index=9" TargetMode="External"/><Relationship Id="rId2" Type="http://schemas.openxmlformats.org/officeDocument/2006/relationships/hyperlink" Target="https://www.youtube.com/watch?v=KDy632z23UE&amp;list=PL5Q2soXY2Zi9xidyIgBxUz7xRPS-wisBN&amp;index=8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HvswnsfG3oQ&amp;list=PL5Q2soXY2Zi9xidyIgBxUz7xRPS-wisBN&amp;index=11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V1uc1kOt04" TargetMode="External"/><Relationship Id="rId7" Type="http://schemas.openxmlformats.org/officeDocument/2006/relationships/image" Target="../media/image131.png"/><Relationship Id="rId2" Type="http://schemas.openxmlformats.org/officeDocument/2006/relationships/hyperlink" Target="https://people.inf.ethz.ch/omutlu/pub/onur-RowHammer-SEHAS-Keynote-HiPEAC-January-19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sgd7PHQQ1AI" TargetMode="External"/><Relationship Id="rId5" Type="http://schemas.openxmlformats.org/officeDocument/2006/relationships/hyperlink" Target="https://people.inf.ethz.ch/omutlu/pub/onur-RowHammer-SEHAS-Keynote-HiPEAC-January-19-2021-final.pdf" TargetMode="External"/><Relationship Id="rId4" Type="http://schemas.openxmlformats.org/officeDocument/2006/relationships/hyperlink" Target="https://www.hipeac.net/2021/budapest/#/" TargetMode="Externa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36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tiff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1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631.xml"/><Relationship Id="rId5" Type="http://schemas.openxmlformats.org/officeDocument/2006/relationships/image" Target="../media/image76.png"/><Relationship Id="rId4" Type="http://schemas.openxmlformats.org/officeDocument/2006/relationships/hyperlink" Target="https://arxiv.org/pdf/1903.03988.pdf" TargetMode="Externa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631.xml"/><Relationship Id="rId4" Type="http://schemas.openxmlformats.org/officeDocument/2006/relationships/image" Target="../media/image79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631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346.xml"/></Relationships>
</file>

<file path=ppt/slides/_rels/slide174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SIMDRAM_asplos21-talk.pdf" TargetMode="External"/><Relationship Id="rId3" Type="http://schemas.openxmlformats.org/officeDocument/2006/relationships/hyperlink" Target="https://asplos-conference.org/" TargetMode="External"/><Relationship Id="rId7" Type="http://schemas.openxmlformats.org/officeDocument/2006/relationships/hyperlink" Target="https://people.inf.ethz.ch/omutlu/pub/SIMDRAM_asplos21-talk.pptx" TargetMode="External"/><Relationship Id="rId2" Type="http://schemas.openxmlformats.org/officeDocument/2006/relationships/hyperlink" Target="https://people.inf.ethz.ch/omutlu/pub/SIMDRAM_asplos21.pdf" TargetMode="External"/><Relationship Id="rId1" Type="http://schemas.openxmlformats.org/officeDocument/2006/relationships/slideLayout" Target="../slideLayouts/slideLayout642.xml"/><Relationship Id="rId6" Type="http://schemas.openxmlformats.org/officeDocument/2006/relationships/hyperlink" Target="https://people.inf.ethz.ch/omutlu/pub/SIMDRAM_asplos21-short-talk.pdf" TargetMode="External"/><Relationship Id="rId11" Type="http://schemas.openxmlformats.org/officeDocument/2006/relationships/image" Target="../media/image82.png"/><Relationship Id="rId5" Type="http://schemas.openxmlformats.org/officeDocument/2006/relationships/hyperlink" Target="https://people.inf.ethz.ch/omutlu/pub/SIMDRAM_asplos21-short-talk.pptx" TargetMode="External"/><Relationship Id="rId10" Type="http://schemas.openxmlformats.org/officeDocument/2006/relationships/hyperlink" Target="https://www.youtube.com/watch?v=bas9U7djW_8&amp;list=PL5Q2soXY2Zi8_VVChACnON4sfh2bJ5IrD&amp;index=116" TargetMode="External"/><Relationship Id="rId4" Type="http://schemas.openxmlformats.org/officeDocument/2006/relationships/hyperlink" Target="https://people.inf.ethz.ch/omutlu/pub/SIMDRAM_asplos21-extended-abstract.pdf" TargetMode="External"/><Relationship Id="rId9" Type="http://schemas.openxmlformats.org/officeDocument/2006/relationships/hyperlink" Target="https://www.youtube.com/watch?v=g0fE1c7w0xk&amp;list=PL5Q2soXY2Zi8_VVChACnON4sfh2bJ5IrD&amp;index=115" TargetMode="Externa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tesseract-pim-architecture-for-graph-processing_isca15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4.png"/><Relationship Id="rId5" Type="http://schemas.openxmlformats.org/officeDocument/2006/relationships/hyperlink" Target="http://users.ece.cmu.edu/~omutlu/pub/tesseract-pim-architecture-for-graph-processing_isca15-lightning-talk.pdf" TargetMode="External"/><Relationship Id="rId4" Type="http://schemas.openxmlformats.org/officeDocument/2006/relationships/hyperlink" Target="http://users.ece.cmu.edu/~omutlu/pub/tesseract-pim-architecture-for-graph-processing_isca15-talk.pdf" TargetMode="Externa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tiff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pim-enabled-instructons-for-low-overhead-pim_isca15.pdf" TargetMode="External"/><Relationship Id="rId1" Type="http://schemas.openxmlformats.org/officeDocument/2006/relationships/slideLayout" Target="../slideLayouts/slideLayout346.xml"/><Relationship Id="rId6" Type="http://schemas.openxmlformats.org/officeDocument/2006/relationships/image" Target="../media/image135.png"/><Relationship Id="rId5" Type="http://schemas.openxmlformats.org/officeDocument/2006/relationships/hyperlink" Target="http://users.ece.cmu.edu/~omutlu/pub/pim-enabled-instructons-for-low-overhead-pim_isca15-lightning-talk.pdf" TargetMode="External"/><Relationship Id="rId4" Type="http://schemas.openxmlformats.org/officeDocument/2006/relationships/hyperlink" Target="http://users.ece.cmu.edu/~omutlu/pub/pim-enabled-instructons-for-low-overhead-pim_isca15-talk.pdf" TargetMode="External"/></Relationships>
</file>

<file path=ppt/slides/_rels/slide178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latency-puf_hpca18_lightning-talk.pdf" TargetMode="External"/><Relationship Id="rId3" Type="http://schemas.openxmlformats.org/officeDocument/2006/relationships/hyperlink" Target="https://hpca2018.ece.ucsb.edu/" TargetMode="External"/><Relationship Id="rId7" Type="http://schemas.openxmlformats.org/officeDocument/2006/relationships/hyperlink" Target="https://people.inf.ethz.ch/omutlu/pub/dram-latency-puf_hpca18_lightning-talk.pptx" TargetMode="External"/><Relationship Id="rId2" Type="http://schemas.openxmlformats.org/officeDocument/2006/relationships/hyperlink" Target="https://people.inf.ethz.ch/omutlu/pub/dram-latency-puf_hpca18.pdf" TargetMode="External"/><Relationship Id="rId1" Type="http://schemas.openxmlformats.org/officeDocument/2006/relationships/slideLayout" Target="../slideLayouts/slideLayout559.xml"/><Relationship Id="rId6" Type="http://schemas.openxmlformats.org/officeDocument/2006/relationships/hyperlink" Target="https://people.inf.ethz.ch/omutlu/pub/dram-latency-puf_hpca18_talk.pdf" TargetMode="External"/><Relationship Id="rId5" Type="http://schemas.openxmlformats.org/officeDocument/2006/relationships/hyperlink" Target="https://people.inf.ethz.ch/omutlu/pub/dram-latency-puf_hpca18_talk.pptx" TargetMode="External"/><Relationship Id="rId10" Type="http://schemas.openxmlformats.org/officeDocument/2006/relationships/image" Target="../media/image136.png"/><Relationship Id="rId4" Type="http://schemas.openxmlformats.org/officeDocument/2006/relationships/hyperlink" Target="https://www.youtube.com/watch?v=Xw0laEEDmsM&amp;feature=youtu.be" TargetMode="External"/><Relationship Id="rId9" Type="http://schemas.openxmlformats.org/officeDocument/2006/relationships/hyperlink" Target="https://www.youtube.com/watch?v=7gqnrTZpjxE" TargetMode="External"/></Relationships>
</file>

<file path=ppt/slides/_rels/slide1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hyperlink" Target="http://hpca2019.seas.gwu.edu/" TargetMode="External"/><Relationship Id="rId7" Type="http://schemas.openxmlformats.org/officeDocument/2006/relationships/hyperlink" Target="https://www.youtube.com/watch?v=Y3hPv1I5f8Y&amp;list=PL5Q2soXY2Zi-DyoI3HbqcdtUm9YWRR_z-&amp;index=16" TargetMode="External"/><Relationship Id="rId2" Type="http://schemas.openxmlformats.org/officeDocument/2006/relationships/hyperlink" Target="https://people.inf.ethz.ch/omutlu/pub/drange-dram-latency-based-true-random-number-generator_hpca19.pdf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watch?v=g_GtYdzIPK4&amp;list=PL5Q2soXY2Zi8_VVChACnON4sfh2bJ5IrD&amp;index=19" TargetMode="External"/><Relationship Id="rId5" Type="http://schemas.openxmlformats.org/officeDocument/2006/relationships/hyperlink" Target="https://people.inf.ethz.ch/omutlu/pub/drange-dram-latency-based-true-random-number-generator_hpca19-talk.pdf" TargetMode="External"/><Relationship Id="rId4" Type="http://schemas.openxmlformats.org/officeDocument/2006/relationships/hyperlink" Target="https://people.inf.ethz.ch/omutlu/pub/drange-dram-latency-based-true-random-number-generator_hpca19-talk.pptx" TargetMode="Externa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688.xml"/><Relationship Id="rId5" Type="http://schemas.openxmlformats.org/officeDocument/2006/relationships/image" Target="../media/image84.tiff"/><Relationship Id="rId4" Type="http://schemas.openxmlformats.org/officeDocument/2006/relationships/hyperlink" Target="https://www.upmem.com/video-upmem-presenting-its-true-processing-in-memory-solution-hot-chips-2019/" TargetMode="Externa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00.xml"/><Relationship Id="rId4" Type="http://schemas.openxmlformats.org/officeDocument/2006/relationships/hyperlink" Target="http://www.upmem.com/" TargetMode="Externa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00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hyperlink" Target="https://www.youtube.com/watch?v=Sscy1Wrr22A&amp;list=PL5Q2soXY2Zi9xidyIgBxUz7xRPS-wisBN&amp;index=26" TargetMode="External"/><Relationship Id="rId1" Type="http://schemas.openxmlformats.org/officeDocument/2006/relationships/slideLayout" Target="../slideLayouts/slideLayout236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hyperlink" Target="https://arxiv.org/pdf/2105.03814.pdf" TargetMode="External"/><Relationship Id="rId1" Type="http://schemas.openxmlformats.org/officeDocument/2006/relationships/slideLayout" Target="../slideLayouts/slideLayout536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5.03725.pdf" TargetMode="External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59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2GIigqn1Qw&amp;list=PL5Q2soXY2Zi9xidyIgBxUz7xRPS-wisBN&amp;index=13" TargetMode="External"/><Relationship Id="rId2" Type="http://schemas.openxmlformats.org/officeDocument/2006/relationships/hyperlink" Target="https://www.youtube.com/watch?v=oGcZAGwfEUE&amp;list=PL5Q2soXY2Zi9xidyIgBxUz7xRPS-wisBN&amp;index=12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Sscy1Wrr22A&amp;list=PL5Q2soXY2Zi9xidyIgBxUz7xRPS-wisBN&amp;index=25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www.youtube.com/watch?v=gR7XR-Eepcg&amp;list=PL5Q2soXY2Zi9xidyIgBxUz7xRPS-wisBN&amp;index=10" TargetMode="External"/><Relationship Id="rId1" Type="http://schemas.openxmlformats.org/officeDocument/2006/relationships/slideLayout" Target="../slideLayouts/slideLayout619.xml"/></Relationships>
</file>

<file path=ppt/slides/_rels/slide19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19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S9P5-i4EuI" TargetMode="External"/><Relationship Id="rId13" Type="http://schemas.openxmlformats.org/officeDocument/2006/relationships/image" Target="../media/image108.png"/><Relationship Id="rId3" Type="http://schemas.openxmlformats.org/officeDocument/2006/relationships/hyperlink" Target="https://ieee-iedm.org/program/tutorials/" TargetMode="External"/><Relationship Id="rId7" Type="http://schemas.openxmlformats.org/officeDocument/2006/relationships/hyperlink" Target="https://www.youtube.com/watch?v=H3sEaINPBOE" TargetMode="External"/><Relationship Id="rId12" Type="http://schemas.openxmlformats.org/officeDocument/2006/relationships/hyperlink" Target="https://www.youtube.com/onurmutlulectures" TargetMode="External"/><Relationship Id="rId2" Type="http://schemas.openxmlformats.org/officeDocument/2006/relationships/hyperlink" Target="https://people.inf.ethz.ch/omutlu/pub/onur-IEDM-Tutorial-MemoryCentricComputingSystems-December-12-2020-FINAL.pptx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IEDM-Tutorial-ExecutiveSummary-MemoryCentricComputingSystems-December-12-2020-FINAL.pdf" TargetMode="External"/><Relationship Id="rId11" Type="http://schemas.openxmlformats.org/officeDocument/2006/relationships/hyperlink" Target="https://people.inf.ethz.ch/omutlu/pub/ModernPrimerOnPIM_springer-emerging-computing-bookchapter21.pdf" TargetMode="External"/><Relationship Id="rId5" Type="http://schemas.openxmlformats.org/officeDocument/2006/relationships/hyperlink" Target="https://people.inf.ethz.ch/omutlu/pub/onur-IEDM-Tutorial-ExecutiveSummary-MemoryCentricComputingSystems-December-12-2020-FINAL.pptx" TargetMode="External"/><Relationship Id="rId10" Type="http://schemas.openxmlformats.org/officeDocument/2006/relationships/hyperlink" Target="https://people.inf.ethz.ch/omutlu/pub/intelligent-architectures-for-intelligent-machines_keynote-paper_VLSI20.pdf" TargetMode="External"/><Relationship Id="rId4" Type="http://schemas.openxmlformats.org/officeDocument/2006/relationships/hyperlink" Target="https://people.inf.ethz.ch/omutlu/pub/onur-IEDM-Tutorial-MemoryCentricComputingSystems-December-12-2020-FINAL.pdf" TargetMode="External"/><Relationship Id="rId9" Type="http://schemas.openxmlformats.org/officeDocument/2006/relationships/hyperlink" Target="https://ieee-iedm.org/wp-content/uploads/2020/11/Mutlu.pdf" TargetMode="Externa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64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hyperlink" Target="https://www.technion.ac.il/en/" TargetMode="External"/><Relationship Id="rId7" Type="http://schemas.openxmlformats.org/officeDocument/2006/relationships/hyperlink" Target="https://www.youtube.com/watch?v=r7sn41lH-4A&amp;list=PL5Q2soXY2Zi8D_5MGV6EnXEJHnV2YFBJl&amp;index=41" TargetMode="External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AcceleratingGenomeAnalysis_ieeemicro20.pdf" TargetMode="External"/><Relationship Id="rId5" Type="http://schemas.openxmlformats.org/officeDocument/2006/relationships/hyperlink" Target="https://www.youtube.com/watch?v=r7sn41lH-4A" TargetMode="External"/><Relationship Id="rId4" Type="http://schemas.openxmlformats.org/officeDocument/2006/relationships/hyperlink" Target="https://people.inf.ethz.ch/omutlu/pub/onur-Technion-AcceleratingGenomeAnalysis-Jan-26-2021-final.pdf" TargetMode="Externa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gmQpdDTL7o&amp;list=PL5Q2soXY2Zi9xidyIgBxUz7xRPS-wisBN&amp;index=14" TargetMode="External"/><Relationship Id="rId2" Type="http://schemas.openxmlformats.org/officeDocument/2006/relationships/hyperlink" Target="https://www.youtube.com/watch?v=CrRb32v7SJc&amp;list=PL5Q2soXY2Zi9xidyIgBxUz7xRPS-wisBN&amp;index=5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rgjl8ZyLsAg&amp;list=PL5Q2soXY2Zi9E2bBVAgCqLgwiDRQDTyId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5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tah.edu/~lizhang/HPCA19/" TargetMode="External"/><Relationship Id="rId2" Type="http://schemas.openxmlformats.org/officeDocument/2006/relationships/hyperlink" Target="http://users.ece.cmu.edu/~omutlu/pub/tldram_hpca13.pdf" TargetMode="External"/><Relationship Id="rId1" Type="http://schemas.openxmlformats.org/officeDocument/2006/relationships/slideLayout" Target="../slideLayouts/slideLayout424.xml"/><Relationship Id="rId5" Type="http://schemas.openxmlformats.org/officeDocument/2006/relationships/image" Target="../media/image139.png"/><Relationship Id="rId4" Type="http://schemas.openxmlformats.org/officeDocument/2006/relationships/hyperlink" Target="http://users.ece.cmu.edu/~omutlu/pub/lee_hpca13_talk.pptx" TargetMode="Externa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hyperlink" Target="http://darksilicon.org/hpca/" TargetMode="External"/><Relationship Id="rId7" Type="http://schemas.openxmlformats.org/officeDocument/2006/relationships/image" Target="../media/image140.png"/><Relationship Id="rId2" Type="http://schemas.openxmlformats.org/officeDocument/2006/relationships/hyperlink" Target="http://users.ece.cmu.edu/~omutlu/pub/adaptive-latency-dram_hpca15.pdf" TargetMode="External"/><Relationship Id="rId1" Type="http://schemas.openxmlformats.org/officeDocument/2006/relationships/slideLayout" Target="../slideLayouts/slideLayout664.xml"/><Relationship Id="rId6" Type="http://schemas.openxmlformats.org/officeDocument/2006/relationships/hyperlink" Target="http://www.ece.cmu.edu/~safari/tools/aldram-hpca2015-fulldata.html" TargetMode="External"/><Relationship Id="rId5" Type="http://schemas.openxmlformats.org/officeDocument/2006/relationships/hyperlink" Target="http://users.ece.cmu.edu/~omutlu/pub/adaptive-latency-dram_donghyuk_hpca15-talk.pdf" TargetMode="External"/><Relationship Id="rId4" Type="http://schemas.openxmlformats.org/officeDocument/2006/relationships/hyperlink" Target="http://users.ece.cmu.edu/~omutlu/pub/adaptive-latency-dram_donghyuk_hpca15-talk.pptx" TargetMode="External"/></Relationships>
</file>

<file path=ppt/slides/_rels/slide2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hyperlink" Target="http://www.sigmetrics.org/sigmetrics2016/" TargetMode="External"/><Relationship Id="rId7" Type="http://schemas.openxmlformats.org/officeDocument/2006/relationships/image" Target="../media/image141.png"/><Relationship Id="rId2" Type="http://schemas.openxmlformats.org/officeDocument/2006/relationships/hyperlink" Target="https://users.ece.cmu.edu/~omutlu/pub/understanding-latency-variation-in-DRAM-chips_sigmetrics16.pdf" TargetMode="External"/><Relationship Id="rId1" Type="http://schemas.openxmlformats.org/officeDocument/2006/relationships/slideLayout" Target="../slideLayouts/slideLayout424.xml"/><Relationship Id="rId6" Type="http://schemas.openxmlformats.org/officeDocument/2006/relationships/hyperlink" Target="https://github.com/CMU-SAFARI/DRAM-Latency-Variation-Study" TargetMode="External"/><Relationship Id="rId5" Type="http://schemas.openxmlformats.org/officeDocument/2006/relationships/hyperlink" Target="https://users.ece.cmu.edu/~omutlu/pub/understanding-latency-variation-in-DRAM-chips_kevinchang_sigmetrics16-talk.pdf" TargetMode="External"/><Relationship Id="rId4" Type="http://schemas.openxmlformats.org/officeDocument/2006/relationships/hyperlink" Target="https://users.ece.cmu.edu/~omutlu/pub/understanding-latency-variation-in-DRAM-chips_kevinchang_sigmetrics16-talk.pptx" TargetMode="Externa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gmetrics.org/sigmetrics2017/" TargetMode="External"/><Relationship Id="rId2" Type="http://schemas.openxmlformats.org/officeDocument/2006/relationships/hyperlink" Target="https://people.inf.ethz.ch/omutlu/pub/DIVA-low-latency-DRAM_sigmetrics17-paper.pdf" TargetMode="External"/><Relationship Id="rId1" Type="http://schemas.openxmlformats.org/officeDocument/2006/relationships/slideLayout" Target="../slideLayouts/slideLayout424.xml"/><Relationship Id="rId4" Type="http://schemas.openxmlformats.org/officeDocument/2006/relationships/image" Target="../media/image143.pn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cd-conf.com/" TargetMode="External"/><Relationship Id="rId7" Type="http://schemas.openxmlformats.org/officeDocument/2006/relationships/image" Target="../media/image144.png"/><Relationship Id="rId2" Type="http://schemas.openxmlformats.org/officeDocument/2006/relationships/hyperlink" Target="https://people.inf.ethz.ch/omutlu/pub/solar-dram-for-reduced-latency-memory_iccd18.pdf" TargetMode="External"/><Relationship Id="rId1" Type="http://schemas.openxmlformats.org/officeDocument/2006/relationships/slideLayout" Target="../slideLayouts/slideLayout424.xml"/><Relationship Id="rId6" Type="http://schemas.openxmlformats.org/officeDocument/2006/relationships/hyperlink" Target="https://www.youtube.com/watch?v=WPmDIx1mKrU" TargetMode="External"/><Relationship Id="rId5" Type="http://schemas.openxmlformats.org/officeDocument/2006/relationships/hyperlink" Target="https://people.inf.ethz.ch/omutlu/pub/solar-dram-for-reduced-latency-memory_iccd18-talk.pdf" TargetMode="External"/><Relationship Id="rId4" Type="http://schemas.openxmlformats.org/officeDocument/2006/relationships/hyperlink" Target="https://people.inf.ethz.ch/omutlu/pub/solar-dram-for-reduced-latency-memory_iccd18-talk.pptx" TargetMode="External"/></Relationships>
</file>

<file path=ppt/slides/_rels/slide20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L3Y1eOF9C7U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CLR-DRAM_capacity-latency-reconfigurable-DRAM_isca20-lightning-talk.pdf" TargetMode="External"/><Relationship Id="rId2" Type="http://schemas.openxmlformats.org/officeDocument/2006/relationships/hyperlink" Target="https://people.inf.ethz.ch/omutlu/pub/CLR-DRAM_capacity-latency-reconfigurable-DRAM_isca20.pdf" TargetMode="External"/><Relationship Id="rId1" Type="http://schemas.openxmlformats.org/officeDocument/2006/relationships/slideLayout" Target="../slideLayouts/slideLayout676.xml"/><Relationship Id="rId6" Type="http://schemas.openxmlformats.org/officeDocument/2006/relationships/hyperlink" Target="https://people.inf.ethz.ch/omutlu/pub/CLR-DRAM_capacity-latency-reconfigurable-DRAM_isca20-lightning-talk.pptx" TargetMode="External"/><Relationship Id="rId5" Type="http://schemas.openxmlformats.org/officeDocument/2006/relationships/hyperlink" Target="https://people.inf.ethz.ch/omutlu/pub/CLR-DRAM_capacity-latency-reconfigurable-DRAM_isca20-talk.pdf" TargetMode="External"/><Relationship Id="rId10" Type="http://schemas.openxmlformats.org/officeDocument/2006/relationships/image" Target="../media/image145.png"/><Relationship Id="rId4" Type="http://schemas.openxmlformats.org/officeDocument/2006/relationships/hyperlink" Target="https://people.inf.ethz.ch/omutlu/pub/CLR-DRAM_capacity-latency-reconfigurable-DRAM_isca20-talk.pptx" TargetMode="External"/><Relationship Id="rId9" Type="http://schemas.openxmlformats.org/officeDocument/2006/relationships/hyperlink" Target="https://www.youtube.com/watch?v=zg1RO9uaymY" TargetMode="External"/></Relationships>
</file>

<file path=ppt/slides/_rels/slide205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Reducing-SSD-Read-Latency-by-Optimizing-Read-Retry_asplos21-full-talk.pdf" TargetMode="External"/><Relationship Id="rId3" Type="http://schemas.openxmlformats.org/officeDocument/2006/relationships/hyperlink" Target="https://asplos-conference.org/" TargetMode="External"/><Relationship Id="rId7" Type="http://schemas.openxmlformats.org/officeDocument/2006/relationships/hyperlink" Target="https://people.inf.ethz.ch/omutlu/pub/Reducing-SSD-Read-Latency-by-Optimizing-Read-Retry_asplos21-full-talk.pptx" TargetMode="External"/><Relationship Id="rId2" Type="http://schemas.openxmlformats.org/officeDocument/2006/relationships/hyperlink" Target="https://people.inf.ethz.ch/omutlu/pub/Reducing-SSD-Read-Latency-by-Optimizing-Read-Retry_asplos21.pdf" TargetMode="External"/><Relationship Id="rId1" Type="http://schemas.openxmlformats.org/officeDocument/2006/relationships/slideLayout" Target="../slideLayouts/slideLayout676.xml"/><Relationship Id="rId6" Type="http://schemas.openxmlformats.org/officeDocument/2006/relationships/hyperlink" Target="https://people.inf.ethz.ch/omutlu/pub/Reducing-SSD-Read-Latency-by-Optimizing-Read-Retry_asplos21-short-talk.pdf" TargetMode="External"/><Relationship Id="rId11" Type="http://schemas.openxmlformats.org/officeDocument/2006/relationships/image" Target="../media/image146.png"/><Relationship Id="rId5" Type="http://schemas.openxmlformats.org/officeDocument/2006/relationships/hyperlink" Target="https://people.inf.ethz.ch/omutlu/pub/Reducing-SSD-Read-Latency-by-Optimizing-Read-Retry_asplos21-short-talk.pptx" TargetMode="External"/><Relationship Id="rId10" Type="http://schemas.openxmlformats.org/officeDocument/2006/relationships/hyperlink" Target="https://www.youtube.com/watch?v=S87ufwEENMA&amp;list=PL5Q2soXY2Zi8_VVChACnON4sfh2bJ5IrD&amp;index=118" TargetMode="External"/><Relationship Id="rId4" Type="http://schemas.openxmlformats.org/officeDocument/2006/relationships/hyperlink" Target="https://people.inf.ethz.ch/omutlu/pub/Reducing-SSD-Read-Latency-by-Optimizing-Read-Retry_asplos21-extended-abstract.pdf" TargetMode="External"/><Relationship Id="rId9" Type="http://schemas.openxmlformats.org/officeDocument/2006/relationships/hyperlink" Target="https://www.youtube.com/watch?v=u48LFxYE-w0&amp;list=PL5Q2soXY2Zi8_VVChACnON4sfh2bJ5IrD&amp;index=117" TargetMode="Externa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UtPFW3jxq4&amp;list=PL5Q2soXY2Zi9xidyIgBxUz7xRPS-wisBN&amp;index=23" TargetMode="External"/><Relationship Id="rId2" Type="http://schemas.openxmlformats.org/officeDocument/2006/relationships/hyperlink" Target="https://www.youtube.com/watch?v=vQd1YgOH1Mw&amp;list=PL5Q2soXY2Zi9xidyIgBxUz7xRPS-wisBN&amp;index=19" TargetMode="External"/><Relationship Id="rId1" Type="http://schemas.openxmlformats.org/officeDocument/2006/relationships/slideLayout" Target="../slideLayouts/slideLayout619.xml"/><Relationship Id="rId6" Type="http://schemas.openxmlformats.org/officeDocument/2006/relationships/hyperlink" Target="https://www.youtube.com/onurmutlulectures" TargetMode="External"/><Relationship Id="rId5" Type="http://schemas.openxmlformats.org/officeDocument/2006/relationships/hyperlink" Target="https://www.youtube.com/watch?v=Y3hPv1I5f8Y&amp;list=PL5Q2soXY2Zi-DyoI3HbqcdtUm9YWRR_z-&amp;index=16" TargetMode="External"/><Relationship Id="rId4" Type="http://schemas.openxmlformats.org/officeDocument/2006/relationships/hyperlink" Target="https://www.youtube.com/watch?v=gR7XR-Eepcg&amp;list=PL5Q2soXY2Zi9xidyIgBxUz7xRPS-wisBN&amp;index=10" TargetMode="Externa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hyperlink" Target="https://www.youtube.com/onurmutlulectures" TargetMode="External"/><Relationship Id="rId1" Type="http://schemas.openxmlformats.org/officeDocument/2006/relationships/slideLayout" Target="../slideLayouts/slideLayout236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9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" TargetMode="Externa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ramulator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rowhammer" TargetMode="External"/><Relationship Id="rId1" Type="http://schemas.openxmlformats.org/officeDocument/2006/relationships/slideLayout" Target="../slideLayouts/slideLayout412.xml"/><Relationship Id="rId6" Type="http://schemas.openxmlformats.org/officeDocument/2006/relationships/hyperlink" Target="https://github.com/CMU-SAFARI/SoftMC" TargetMode="External"/><Relationship Id="rId5" Type="http://schemas.openxmlformats.org/officeDocument/2006/relationships/hyperlink" Target="https://github.com/CMU-SAFARI/NOCulator" TargetMode="External"/><Relationship Id="rId4" Type="http://schemas.openxmlformats.org/officeDocument/2006/relationships/hyperlink" Target="https://github.com/CMU-SAFARI/memsim" TargetMode="External"/></Relationships>
</file>

<file path=ppt/slides/_rels/slide2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Mosaic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MQSim" TargetMode="External"/><Relationship Id="rId1" Type="http://schemas.openxmlformats.org/officeDocument/2006/relationships/slideLayout" Target="../slideLayouts/slideLayout412.xml"/><Relationship Id="rId6" Type="http://schemas.openxmlformats.org/officeDocument/2006/relationships/hyperlink" Target="https://github.com/CMU-SAFARI/HWASim" TargetMode="External"/><Relationship Id="rId5" Type="http://schemas.openxmlformats.org/officeDocument/2006/relationships/hyperlink" Target="https://github.com/CMU-SAFARI/SMLA" TargetMode="External"/><Relationship Id="rId4" Type="http://schemas.openxmlformats.org/officeDocument/2006/relationships/hyperlink" Target="https://github.com/CMU-SAFARI/IMPICA" TargetMode="Externa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hyperlink" Target="https://github.com/CMU-SAFARI/" TargetMode="External"/><Relationship Id="rId1" Type="http://schemas.openxmlformats.org/officeDocument/2006/relationships/slideLayout" Target="../slideLayouts/slideLayout412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412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19 October 2021</a:t>
            </a:r>
          </a:p>
          <a:p>
            <a:r>
              <a:rPr lang="en-US" sz="2200" dirty="0"/>
              <a:t>EFCL Huawei Day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43608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SAFARI Research Group</a:t>
            </a:r>
            <a:br>
              <a:rPr lang="en-US" sz="5000" dirty="0"/>
            </a:br>
            <a:r>
              <a:rPr lang="en-US" sz="5000" dirty="0">
                <a:solidFill>
                  <a:srgbClr val="C00000"/>
                </a:solidFill>
              </a:rPr>
              <a:t>Introduction &amp; Research</a:t>
            </a:r>
            <a:endParaRPr lang="en-US" sz="4000" dirty="0">
              <a:solidFill>
                <a:srgbClr val="C0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2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>
            <a:extLst>
              <a:ext uri="{FF2B5EF4-FFF2-40B4-BE49-F238E27FC236}">
                <a16:creationId xmlns:a16="http://schemas.microsoft.com/office/drawing/2014/main" id="{0DF95D71-4717-9641-A2B1-944FC903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Brief Self Introduction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CD130D2-C623-7247-B0C8-1800F218D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5194300"/>
          </a:xfrm>
        </p:spPr>
        <p:txBody>
          <a:bodyPr/>
          <a:lstStyle/>
          <a:p>
            <a:r>
              <a:rPr lang="en-US" altLang="en-US" sz="2200" dirty="0">
                <a:ea typeface="ＭＳ Ｐゴシック" panose="020B0600070205080204" pitchFamily="34" charset="-128"/>
              </a:rPr>
              <a:t>Onur Mutlu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Full Professor @ ETH Zurich ITET (INFK), since September 2015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Strecker Professor @ Carnegie Mellon University ECE/CS, 2009-2016, 2016-…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PhD from UT-Austin, worked at Google, VMware, Microsoft Research, Intel, AMD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2"/>
              </a:rPr>
              <a:t>https://people.inf.ethz.ch/omutlu/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3"/>
              </a:rPr>
              <a:t>omutlu@gmail.com</a:t>
            </a:r>
            <a:r>
              <a:rPr lang="en-US" altLang="en-US" sz="1800" dirty="0">
                <a:ea typeface="ＭＳ Ｐゴシック" panose="020B0600070205080204" pitchFamily="34" charset="-128"/>
              </a:rPr>
              <a:t> (Best way to reach me)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hlinkClick r:id="rId4"/>
              </a:rPr>
              <a:t>https://people.inf.ethz.ch/omutlu/projects.htm</a:t>
            </a:r>
            <a:r>
              <a:rPr lang="en-US" sz="1800" dirty="0">
                <a:latin typeface="Tahoma" charset="0"/>
                <a:ea typeface="ＭＳ Ｐゴシック" charset="0"/>
              </a:rPr>
              <a:t> </a:t>
            </a:r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sz="2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Research and Teaching in: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Computer architecture, computer systems, hardware security, bioinformatics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Memory and storage systems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 security, safety, predictability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Fault tolerance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Hardware/software cooperation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Architectures for bioinformatics, health, medicine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… 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9011" name="Slide Number Placeholder 3">
            <a:extLst>
              <a:ext uri="{FF2B5EF4-FFF2-40B4-BE49-F238E27FC236}">
                <a16:creationId xmlns:a16="http://schemas.microsoft.com/office/drawing/2014/main" id="{382C1846-515D-6048-9FA0-627CDD03D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3043E-DAD2-F347-A0C9-60754FCE566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99012" name="Picture 1">
            <a:extLst>
              <a:ext uri="{FF2B5EF4-FFF2-40B4-BE49-F238E27FC236}">
                <a16:creationId xmlns:a16="http://schemas.microsoft.com/office/drawing/2014/main" id="{EDA8380A-00B6-2F46-A5D1-F19A2EE59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4000" y="0"/>
            <a:ext cx="1270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699481"/>
      </p:ext>
    </p:ext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-52900" y="10514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458" y="2705198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7165083" y="1912953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498591" y="4977878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665" y="4191392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304126" y="3812751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376771" y="3295761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00780" y="2453452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885168" y="2550397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510960" y="3220136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328" y="1979091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2582353" y="1923945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794" y="2093914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886609" y="2566532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233759" y="2969690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864928" y="3372447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5" y="5570018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Mission</a:t>
            </a:r>
          </a:p>
        </p:txBody>
      </p:sp>
    </p:spTree>
    <p:extLst>
      <p:ext uri="{BB962C8B-B14F-4D97-AF65-F5344CB8AC3E}">
        <p14:creationId xmlns:p14="http://schemas.microsoft.com/office/powerpoint/2010/main" val="340565272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Current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and Predictable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AI/ML, Genomics, Medicine, Health,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00422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Transformation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248223" y="369081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248223" y="3319339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245048" y="265502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245048" y="228354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245048" y="1916832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248223" y="4063876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248223" y="4435351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248223" y="2996952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 rot="5400000">
            <a:off x="3865004" y="2538028"/>
            <a:ext cx="79208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3249811" y="4790951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508104" y="3356992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(narrow view)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139619" y="2394012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-32025" y="3284984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(expanded view)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077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5" grpId="1"/>
      <p:bldP spid="16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To achieve the highest </a:t>
            </a:r>
            <a:r>
              <a:rPr lang="en-US" dirty="0">
                <a:solidFill>
                  <a:srgbClr val="FF0000"/>
                </a:solidFill>
              </a:rPr>
              <a:t>energy efficiency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performance</a:t>
            </a:r>
            <a:r>
              <a:rPr lang="en-US" dirty="0"/>
              <a:t>:</a:t>
            </a:r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FF"/>
                </a:solidFill>
              </a:rPr>
              <a:t>we must take the expanded view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of computer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259208" y="4842942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2259208" y="4471467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2256033" y="380714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2256033" y="343567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2256033" y="3068960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2259208" y="5216004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2259208" y="5587479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2259208" y="4149080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2260796" y="5943079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 rot="5400000">
            <a:off x="2150604" y="3546140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47252" y="4077072"/>
            <a:ext cx="4661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Co-design across the hierarchy: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Algorithms to devices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1163" y="5157192"/>
            <a:ext cx="4493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Specialize as much as possible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within the design goals</a:t>
            </a:r>
          </a:p>
        </p:txBody>
      </p:sp>
    </p:spTree>
    <p:extLst>
      <p:ext uri="{BB962C8B-B14F-4D97-AF65-F5344CB8AC3E}">
        <p14:creationId xmlns:p14="http://schemas.microsoft.com/office/powerpoint/2010/main" val="870592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 Mission &amp; Major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5876" y="1554517"/>
            <a:ext cx="6228184" cy="4619600"/>
          </a:xfrm>
        </p:spPr>
        <p:txBody>
          <a:bodyPr/>
          <a:lstStyle/>
          <a:p>
            <a:r>
              <a:rPr lang="en-US" sz="2200" dirty="0">
                <a:solidFill>
                  <a:srgbClr val="0432FF"/>
                </a:solidFill>
              </a:rPr>
              <a:t>Data-centric arch. for low energy &amp; high perf.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Proc. in Mem/DRAM, NVM, unified mem/storage 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Low-latency &amp; predictable architectures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Low-latency, low-energy yet low-cost memory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QoS-aware and predictable memory systems </a:t>
            </a:r>
          </a:p>
          <a:p>
            <a:pPr lvl="1"/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Fundamentally secure/reliable/safe arch.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Tolerating all bit flips; patchable HW; secure mem </a:t>
            </a:r>
          </a:p>
          <a:p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Architectures for ML/AI/Genomics/Health/Med 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Algorithm/arch./logic co-design; full heterogeneity</a:t>
            </a:r>
          </a:p>
          <a:p>
            <a:pPr lvl="1"/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Data-driven and data-aware architectures</a:t>
            </a:r>
          </a:p>
          <a:p>
            <a:pPr lvl="1">
              <a:buClr>
                <a:srgbClr val="3B812F"/>
              </a:buClr>
            </a:pPr>
            <a:r>
              <a:rPr lang="en-US" sz="1900" dirty="0">
                <a:solidFill>
                  <a:srgbClr val="7030A0"/>
                </a:solidFill>
              </a:rPr>
              <a:t>ML/AI-driven architectural controllers and design</a:t>
            </a:r>
          </a:p>
          <a:p>
            <a:pPr lvl="1">
              <a:buClr>
                <a:srgbClr val="3B812F"/>
              </a:buClr>
            </a:pPr>
            <a:r>
              <a:rPr lang="en-US" sz="1900" dirty="0">
                <a:solidFill>
                  <a:srgbClr val="7030A0"/>
                </a:solidFill>
              </a:rPr>
              <a:t>Expressive memory and expressive systems</a:t>
            </a:r>
          </a:p>
          <a:p>
            <a:pPr lvl="1"/>
            <a:endParaRPr lang="en-US" sz="20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51813" y="3731647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451813" y="3360172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448638" y="269585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448638" y="232437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448638" y="1957665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451813" y="4104709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451813" y="447618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451813" y="3037785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453401" y="4831784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43209" y="2434845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062A41-3105-574A-A93A-80C76A4AB0E5}"/>
              </a:ext>
            </a:extLst>
          </p:cNvPr>
          <p:cNvSpPr txBox="1"/>
          <p:nvPr/>
        </p:nvSpPr>
        <p:spPr>
          <a:xfrm>
            <a:off x="196668" y="900222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2F057F-2C07-F047-BF1C-E9AD5B942280}"/>
              </a:ext>
            </a:extLst>
          </p:cNvPr>
          <p:cNvSpPr txBox="1"/>
          <p:nvPr/>
        </p:nvSpPr>
        <p:spPr>
          <a:xfrm>
            <a:off x="0" y="5285285"/>
            <a:ext cx="296587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Broad research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spanning apps, systems, logic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with architecture at the center</a:t>
            </a:r>
          </a:p>
        </p:txBody>
      </p:sp>
    </p:spTree>
    <p:extLst>
      <p:ext uri="{BB962C8B-B14F-4D97-AF65-F5344CB8AC3E}">
        <p14:creationId xmlns:p14="http://schemas.microsoft.com/office/powerpoint/2010/main" val="412625214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908719"/>
          </a:xfrm>
        </p:spPr>
        <p:txBody>
          <a:bodyPr anchor="ctr"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SAFARI Research Group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50F304-EB81-1C45-9F43-338BF2D95059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20308FE-2DB7-BE46-A9A0-BA74A2CC6B83}"/>
              </a:ext>
            </a:extLst>
          </p:cNvPr>
          <p:cNvSpPr txBox="1"/>
          <p:nvPr/>
        </p:nvSpPr>
        <p:spPr>
          <a:xfrm>
            <a:off x="650894" y="4568785"/>
            <a:ext cx="8068234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</a:rPr>
              <a:t>Think BIG, Aim HIGH!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0"/>
              <a:solidFill>
                <a:srgbClr val="CC99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3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22225">
                <a:solidFill>
                  <a:srgbClr val="35742A">
                    <a:lumMod val="50000"/>
                  </a:srgbClr>
                </a:solidFill>
                <a:prstDash val="solid"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4B6B2-EBBD-DB4E-AC7D-91CAD4D09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4784"/>
            <a:ext cx="7200000" cy="286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9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8737600" y="8324851"/>
            <a:ext cx="2844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9170" rtl="0" eaLnBrk="1" latinLnBrk="0" hangingPunct="1">
              <a:defRPr sz="2133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213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  <a:sym typeface="Arial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135684-0FF0-F248-9E0B-F2E232609C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colorTemperature colorTemp="5739"/>
                    </a14:imgEffect>
                    <a14:imgEffect>
                      <a14:saturation sat="153000"/>
                    </a14:imgEffect>
                    <a14:imgEffect>
                      <a14:brightnessContrast bright="45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44707"/>
            <a:ext cx="9144000" cy="398168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32295A3-5F7B-5F43-9181-1BEE72DB19A3}"/>
              </a:ext>
            </a:extLst>
          </p:cNvPr>
          <p:cNvSpPr txBox="1"/>
          <p:nvPr/>
        </p:nvSpPr>
        <p:spPr>
          <a:xfrm>
            <a:off x="827584" y="1988234"/>
            <a:ext cx="8173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srgbClr val="0000FF"/>
                </a:solidFill>
                <a:latin typeface="Arial"/>
                <a:ea typeface="ＭＳ Ｐゴシック" panose="020B0600070205080204" pitchFamily="34" charset="-128"/>
                <a:cs typeface="Arial"/>
                <a:sym typeface="Arial"/>
              </a:rPr>
              <a:t>40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 panose="020B0600070205080204" pitchFamily="34" charset="-128"/>
                <a:cs typeface="Arial"/>
                <a:sym typeface="Arial"/>
              </a:rPr>
              <a:t>+ Researchers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919E19-D41C-ED45-9955-893D0E136C12}"/>
              </a:ext>
            </a:extLst>
          </p:cNvPr>
          <p:cNvSpPr txBox="1"/>
          <p:nvPr/>
        </p:nvSpPr>
        <p:spPr>
          <a:xfrm>
            <a:off x="567029" y="5622340"/>
            <a:ext cx="827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ＭＳ Ｐゴシック" panose="020B0600070205080204" pitchFamily="34" charset="-128"/>
                <a:cs typeface="Apple Chancery" panose="03020702040506060504" pitchFamily="66" charset="-79"/>
                <a:sym typeface="Arial"/>
              </a:rPr>
              <a:t>Think BIG, Aim HIGH!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DC32EF-6916-C042-B579-9A528D144145}"/>
              </a:ext>
            </a:extLst>
          </p:cNvPr>
          <p:cNvSpPr/>
          <p:nvPr/>
        </p:nvSpPr>
        <p:spPr>
          <a:xfrm>
            <a:off x="3192109" y="6375455"/>
            <a:ext cx="2759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DD5283-F5C7-B94B-B7ED-8F1609BDF9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1941" y="5229201"/>
            <a:ext cx="1329363" cy="47166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C808981-2A78-D64E-A0DF-A6572C6FB0AB}"/>
              </a:ext>
            </a:extLst>
          </p:cNvPr>
          <p:cNvSpPr txBox="1">
            <a:spLocks/>
          </p:cNvSpPr>
          <p:nvPr/>
        </p:nvSpPr>
        <p:spPr bwMode="auto">
          <a:xfrm>
            <a:off x="228600" y="0"/>
            <a:ext cx="8610600" cy="908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Onur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Mutlu’s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 SAFARI Research Group</a:t>
            </a:r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C5DB1A9-C9CF-E447-9055-3E8366E5C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1" y="82492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security, memory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0BE4A6-A2E2-5245-9CEB-9E430FB09439}"/>
              </a:ext>
            </a:extLst>
          </p:cNvPr>
          <p:cNvSpPr txBox="1"/>
          <p:nvPr/>
        </p:nvSpPr>
        <p:spPr>
          <a:xfrm>
            <a:off x="2108985" y="1271883"/>
            <a:ext cx="4926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https://safari.ethz.ch/safari-newsletter-april-2020/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97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724D9-BF4B-C84C-BCD5-7809879BF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Newsletter January 2021 Edition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6061-CFC4-E042-9823-D90AFA8BA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https://safari.ethz.ch/safari-newsletter-january-2021/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651E-CB74-5546-88F0-4BFB0FAD26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4A22B3-8AF7-AF4E-A7B5-355DA9145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587726"/>
            <a:ext cx="5172394" cy="525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029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5834-7BF4-9943-8A82-003424C4F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SAFARI PhD and Post-Doc Alumni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8545D-6BE8-214F-8FA8-31D6D671D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267672"/>
          </a:xfrm>
        </p:spPr>
        <p:txBody>
          <a:bodyPr/>
          <a:lstStyle/>
          <a:p>
            <a:r>
              <a:rPr lang="en-US" sz="18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https://safari.ethz.ch/safari-alumni/</a:t>
            </a:r>
            <a:endParaRPr lang="en-US" sz="1800" dirty="0">
              <a:solidFill>
                <a:srgbClr val="0000FF"/>
              </a:solidFill>
            </a:endParaRPr>
          </a:p>
          <a:p>
            <a:endParaRPr lang="en-US" sz="800" dirty="0"/>
          </a:p>
          <a:p>
            <a:endParaRPr lang="en-US" sz="800" dirty="0"/>
          </a:p>
          <a:p>
            <a:r>
              <a:rPr lang="en-US" sz="1200" dirty="0" err="1"/>
              <a:t>Damla</a:t>
            </a:r>
            <a:r>
              <a:rPr lang="en-US" sz="1200" dirty="0"/>
              <a:t> </a:t>
            </a:r>
            <a:r>
              <a:rPr lang="en-US" sz="1200" dirty="0" err="1"/>
              <a:t>Senol</a:t>
            </a:r>
            <a:r>
              <a:rPr lang="en-US" sz="1200" dirty="0"/>
              <a:t> Cali (</a:t>
            </a:r>
            <a:r>
              <a:rPr lang="en-US" sz="1200" dirty="0" err="1"/>
              <a:t>Bionano</a:t>
            </a:r>
            <a:r>
              <a:rPr lang="en-US" sz="1200" dirty="0"/>
              <a:t> Genomics)</a:t>
            </a:r>
          </a:p>
          <a:p>
            <a:r>
              <a:rPr lang="en-US" sz="1200" dirty="0" err="1"/>
              <a:t>Nastaran</a:t>
            </a:r>
            <a:r>
              <a:rPr lang="en-US" sz="1200" dirty="0"/>
              <a:t> </a:t>
            </a:r>
            <a:r>
              <a:rPr lang="en-US" sz="1200" dirty="0" err="1"/>
              <a:t>Hajinazar</a:t>
            </a:r>
            <a:r>
              <a:rPr lang="en-US" sz="1200" dirty="0"/>
              <a:t> (ETH Zurich)</a:t>
            </a:r>
          </a:p>
          <a:p>
            <a:r>
              <a:rPr lang="en-US" sz="1200" dirty="0"/>
              <a:t>Gagandeep Singh (ETH Zurich)</a:t>
            </a:r>
          </a:p>
          <a:p>
            <a:r>
              <a:rPr lang="en-US" sz="1200" dirty="0" err="1"/>
              <a:t>Amirali</a:t>
            </a:r>
            <a:r>
              <a:rPr lang="en-US" sz="1200" dirty="0"/>
              <a:t> </a:t>
            </a:r>
            <a:r>
              <a:rPr lang="en-US" sz="1200" dirty="0" err="1"/>
              <a:t>Boroumand</a:t>
            </a:r>
            <a:r>
              <a:rPr lang="en-US" sz="1200" dirty="0"/>
              <a:t> (Stanford Univ </a:t>
            </a:r>
            <a:r>
              <a:rPr lang="en-US" sz="1200" dirty="0">
                <a:sym typeface="Wingdings" pitchFamily="2" charset="2"/>
              </a:rPr>
              <a:t> Google</a:t>
            </a:r>
            <a:r>
              <a:rPr lang="en-US" sz="1200" dirty="0"/>
              <a:t>)</a:t>
            </a:r>
          </a:p>
          <a:p>
            <a:r>
              <a:rPr lang="en-US" sz="1200" dirty="0" err="1"/>
              <a:t>Jeremie</a:t>
            </a:r>
            <a:r>
              <a:rPr lang="en-US" sz="1200" dirty="0"/>
              <a:t> Kim (ETH Zurich)</a:t>
            </a:r>
          </a:p>
          <a:p>
            <a:r>
              <a:rPr lang="en-US" sz="1200" dirty="0"/>
              <a:t>Nandita Vijaykumar (Univ. of Toronto, Assistant Professor)</a:t>
            </a:r>
          </a:p>
          <a:p>
            <a:r>
              <a:rPr lang="en-US" sz="1200" dirty="0"/>
              <a:t>Kevin Hsieh (Microsoft Research, Senior Researcher)</a:t>
            </a:r>
          </a:p>
          <a:p>
            <a:r>
              <a:rPr lang="en-US" sz="1200" dirty="0"/>
              <a:t>Justin Meza (Facebook)</a:t>
            </a:r>
          </a:p>
          <a:p>
            <a:r>
              <a:rPr lang="en-US" sz="1200" dirty="0"/>
              <a:t>Mohammed Alser (ETH Zurich)</a:t>
            </a:r>
          </a:p>
          <a:p>
            <a:r>
              <a:rPr lang="en-US" sz="1200" dirty="0"/>
              <a:t>Yixin Luo (Google)</a:t>
            </a:r>
          </a:p>
          <a:p>
            <a:r>
              <a:rPr lang="en-US" sz="1200" dirty="0"/>
              <a:t>Kevin Chang (Facebook)</a:t>
            </a:r>
          </a:p>
          <a:p>
            <a:r>
              <a:rPr lang="en-US" sz="1200" dirty="0" err="1"/>
              <a:t>Rachata</a:t>
            </a:r>
            <a:r>
              <a:rPr lang="en-US" sz="1200" dirty="0"/>
              <a:t> Ausavarungnirun (KMUNTB, Assistant Professor)</a:t>
            </a:r>
          </a:p>
          <a:p>
            <a:r>
              <a:rPr lang="en-US" sz="1200" dirty="0"/>
              <a:t>Gennady Pekhimenko (Univ. of Toronto, Assistant Professor)</a:t>
            </a:r>
          </a:p>
          <a:p>
            <a:r>
              <a:rPr lang="en-US" sz="1200" dirty="0" err="1"/>
              <a:t>Vivek</a:t>
            </a:r>
            <a:r>
              <a:rPr lang="en-US" sz="1200" dirty="0"/>
              <a:t> Seshadri (Microsoft Research)</a:t>
            </a:r>
          </a:p>
          <a:p>
            <a:r>
              <a:rPr lang="en-US" sz="1200" dirty="0" err="1"/>
              <a:t>Donghyuk</a:t>
            </a:r>
            <a:r>
              <a:rPr lang="en-US" sz="1200" dirty="0"/>
              <a:t> Lee (NVIDIA Research, Senior Researcher)</a:t>
            </a:r>
          </a:p>
          <a:p>
            <a:r>
              <a:rPr lang="en-US" sz="1200" dirty="0" err="1"/>
              <a:t>Yoongu</a:t>
            </a:r>
            <a:r>
              <a:rPr lang="en-US" sz="1200" dirty="0"/>
              <a:t> Kim (Software Robotics </a:t>
            </a:r>
            <a:r>
              <a:rPr lang="en-US" sz="1200" dirty="0">
                <a:sym typeface="Wingdings" pitchFamily="2" charset="2"/>
              </a:rPr>
              <a:t> </a:t>
            </a:r>
            <a:r>
              <a:rPr lang="en-US" sz="1200" dirty="0"/>
              <a:t>Google)</a:t>
            </a:r>
          </a:p>
          <a:p>
            <a:r>
              <a:rPr lang="en-US" sz="1200" dirty="0"/>
              <a:t>Lavanya Subramanian (Intel Labs </a:t>
            </a:r>
            <a:r>
              <a:rPr lang="en-US" sz="1200" dirty="0">
                <a:sym typeface="Wingdings" pitchFamily="2" charset="2"/>
              </a:rPr>
              <a:t> Facebook)</a:t>
            </a:r>
          </a:p>
          <a:p>
            <a:endParaRPr lang="en-US" sz="1200" dirty="0">
              <a:sym typeface="Wingdings" pitchFamily="2" charset="2"/>
            </a:endParaRPr>
          </a:p>
          <a:p>
            <a:r>
              <a:rPr lang="en-US" sz="1200" dirty="0">
                <a:sym typeface="Wingdings" pitchFamily="2" charset="2"/>
              </a:rPr>
              <a:t>Samira Khan (Univ. of Virginia, </a:t>
            </a:r>
            <a:r>
              <a:rPr lang="en-US" sz="1200" dirty="0"/>
              <a:t>Assistant Professor)</a:t>
            </a:r>
          </a:p>
          <a:p>
            <a:r>
              <a:rPr lang="en-US" sz="1200" dirty="0"/>
              <a:t>Saugata Ghose (Univ. of Illinois, Assistant Professor)</a:t>
            </a:r>
          </a:p>
          <a:p>
            <a:r>
              <a:rPr lang="en-US" sz="1200" dirty="0"/>
              <a:t>Jawad Haj-Yahya (Huawei Research Zurich, Principal Researcher)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01774-BE9E-3D42-B94B-B8FF6A081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38579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Teaching and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Teaching drives Research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Research drives Teaching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432FF"/>
                </a:solidFill>
              </a:rPr>
              <a:t>… 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2312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83A0-CBB7-2C49-A54F-7D0B3851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Research &amp; Teaching: Some Overview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D894C-D45D-7449-8FC5-648E1A97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915400" cy="5456535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lang="en-US" sz="1600" b="1" dirty="0">
              <a:solidFill>
                <a:srgbClr val="0432FF"/>
              </a:solidFill>
            </a:endParaRPr>
          </a:p>
          <a:p>
            <a:pPr marL="0" indent="0" algn="ctr">
              <a:buNone/>
            </a:pPr>
            <a:endParaRPr lang="en-US" sz="1100" dirty="0"/>
          </a:p>
          <a:p>
            <a:pPr marL="0" indent="0" algn="ctr">
              <a:buNone/>
            </a:pPr>
            <a:endParaRPr lang="en-US" sz="200" dirty="0"/>
          </a:p>
          <a:p>
            <a:r>
              <a:rPr lang="en-US" dirty="0"/>
              <a:t>Future Computing Architectures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https://www.youtube.com/watch?v=kgiZlSOcGFM&amp;list=PL5Q2soXY2Zi8D_5MGV6EnXEJHnV2YFBJl&amp;index=1</a:t>
            </a:r>
            <a:endParaRPr lang="en-US" sz="1300" dirty="0">
              <a:solidFill>
                <a:srgbClr val="0432FF"/>
              </a:solidFill>
            </a:endParaRPr>
          </a:p>
          <a:p>
            <a:pPr lvl="1"/>
            <a:endParaRPr lang="en-US" sz="800" dirty="0"/>
          </a:p>
          <a:p>
            <a:r>
              <a:rPr lang="en-US" dirty="0"/>
              <a:t>Enabling In-Memory Computation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https://www.youtube.com/watch?v=njX_14584Jw&amp;list=PL5Q2soXY2Zi8D_5MGV6EnXEJHnV2YFBJl&amp;index=16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Accelerating Genome Analysis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https://www.youtube.com/watch?v=r7sn41lH-4A&amp;list=PL5Q2soXY2Zi8D_5MGV6EnXEJHnV2YFBJl&amp;index=41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Rethinking Memory System Design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https://www.youtube.com/watch?v=F7xZLNMIY1E&amp;list=PL5Q2soXY2Zi8D_5MGV6EnXEJHnV2YFBJl&amp;index=3</a:t>
            </a:r>
            <a:endParaRPr lang="en-US" sz="1300" dirty="0">
              <a:solidFill>
                <a:srgbClr val="0432FF"/>
              </a:solidFill>
            </a:endParaRPr>
          </a:p>
          <a:p>
            <a:pPr lvl="1"/>
            <a:endParaRPr lang="en-US" sz="800" dirty="0"/>
          </a:p>
          <a:p>
            <a:r>
              <a:rPr lang="en-US" dirty="0"/>
              <a:t>Intelligent Architectures for Intelligent Machines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https://www.youtube.com/watch?v=c6_LgzuNdkw&amp;list=PL5Q2soXY2Zi8D_5MGV6EnXEJHnV2YFBJl&amp;index=25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sz="800" dirty="0"/>
          </a:p>
          <a:p>
            <a:r>
              <a:rPr lang="en-US" dirty="0"/>
              <a:t>The Story of RowHammer</a:t>
            </a:r>
          </a:p>
          <a:p>
            <a:pPr lvl="1"/>
            <a:r>
              <a:rPr lang="en-US" sz="1300" dirty="0">
                <a:solidFill>
                  <a:srgbClr val="0432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https://www.youtube.com/watch?v=sgd7PHQQ1AI&amp;list=PL5Q2soXY2Zi8D_5MGV6EnXEJHnV2YFBJl&amp;index=39</a:t>
            </a:r>
            <a:r>
              <a:rPr lang="en-US" sz="13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C77FB-9ABB-7441-88CE-6327AE3144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38489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C03F-D161-E245-931A-AD7F4A463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Courses &amp;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AA677-0510-9649-A9AF-28360FF80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97964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First Computer Architecture &amp; Digital Design Course</a:t>
            </a:r>
          </a:p>
          <a:p>
            <a:pPr lvl="1"/>
            <a:r>
              <a:rPr lang="en-US" dirty="0"/>
              <a:t>Digital Design and Computer Architecture </a:t>
            </a:r>
          </a:p>
          <a:p>
            <a:pPr lvl="1"/>
            <a:r>
              <a:rPr lang="en-US" dirty="0"/>
              <a:t>Spring 2021 Livestream Edition: </a:t>
            </a:r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https://www.youtube.com/watch?v=LbC0EZY8yw4&amp;list=PL5Q2soXY2Zi_uej3aY39YB5pfW4SJ7LlN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  <a:p>
            <a:pPr lvl="1"/>
            <a:endParaRPr lang="en-US" dirty="0">
              <a:solidFill>
                <a:srgbClr val="0432FF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Advanced Computer Architecture Course</a:t>
            </a:r>
          </a:p>
          <a:p>
            <a:pPr lvl="1"/>
            <a:r>
              <a:rPr lang="en-US" dirty="0"/>
              <a:t>Computer Architecture</a:t>
            </a:r>
          </a:p>
          <a:p>
            <a:pPr lvl="1"/>
            <a:r>
              <a:rPr lang="en-US" dirty="0" err="1"/>
              <a:t>Falll</a:t>
            </a:r>
            <a:r>
              <a:rPr lang="en-US" dirty="0"/>
              <a:t> 2020 Edition: </a:t>
            </a:r>
            <a:r>
              <a:rPr lang="en-US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https://www.youtube.com/watch?v=c3mPdZA-Fmc&amp;list=PL5Q2soXY2Zi9xidyIgBxUz7xRPS-wisBN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A7E02-2643-AE47-9E89-F1453DDD1E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5FA6F-504C-B945-91C4-019393BC2F64}"/>
              </a:ext>
            </a:extLst>
          </p:cNvPr>
          <p:cNvSpPr txBox="1"/>
          <p:nvPr/>
        </p:nvSpPr>
        <p:spPr>
          <a:xfrm>
            <a:off x="1835696" y="6400800"/>
            <a:ext cx="5610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lang="en-US" b="1" dirty="0">
              <a:solidFill>
                <a:srgbClr val="0432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1901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48D39F-6516-0B4D-8586-9DC3102EB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915" y="0"/>
            <a:ext cx="652816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A7E02-2643-AE47-9E89-F1453DDD1E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85FA6F-504C-B945-91C4-019393BC2F64}"/>
              </a:ext>
            </a:extLst>
          </p:cNvPr>
          <p:cNvSpPr txBox="1"/>
          <p:nvPr/>
        </p:nvSpPr>
        <p:spPr>
          <a:xfrm>
            <a:off x="1835696" y="6527085"/>
            <a:ext cx="5610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792608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DDCA (Spring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3767336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https://safari.ethz.ch/digitaltechnik/spring2021/doku.php?id=schedule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https://www.youtube.com/watch?v=LbC0EZY8yw4&amp;list=PL5Q2soXY2Zi_uej3aY39YB5pfW4SJ7LlN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Bachelor’s course</a:t>
            </a:r>
          </a:p>
          <a:p>
            <a:pPr lvl="1"/>
            <a:r>
              <a:rPr lang="en-US" sz="1400" dirty="0"/>
              <a:t>2</a:t>
            </a:r>
            <a:r>
              <a:rPr lang="en-US" sz="1400" baseline="30000" dirty="0"/>
              <a:t>nd</a:t>
            </a:r>
            <a:r>
              <a:rPr lang="en-US" sz="1400" dirty="0"/>
              <a:t> semester at ETH Zurich</a:t>
            </a:r>
          </a:p>
          <a:p>
            <a:pPr lvl="1"/>
            <a:r>
              <a:rPr lang="en-US" sz="1400" dirty="0"/>
              <a:t>Rigorous introduction into “How Computers Work”</a:t>
            </a:r>
          </a:p>
          <a:p>
            <a:pPr lvl="1"/>
            <a:r>
              <a:rPr lang="en-US" sz="1400" dirty="0"/>
              <a:t>Digital Design/Logic</a:t>
            </a:r>
          </a:p>
          <a:p>
            <a:pPr lvl="1"/>
            <a:r>
              <a:rPr lang="en-US" sz="1400" dirty="0"/>
              <a:t>Computer Architecture</a:t>
            </a:r>
          </a:p>
          <a:p>
            <a:pPr lvl="1"/>
            <a:r>
              <a:rPr lang="en-US" sz="1400" dirty="0"/>
              <a:t>10 FPGA Lab Assignments</a:t>
            </a:r>
          </a:p>
          <a:p>
            <a:pPr marL="344487" lvl="1" indent="0">
              <a:buNone/>
            </a:pPr>
            <a:endParaRPr lang="en-US" sz="1400" dirty="0"/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677CC6-D719-7241-A215-F041FDC91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0"/>
            <a:ext cx="4841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9141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Comp Arch (Fall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4127376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https://safari.ethz.ch/architecture/fall2020/doku.php?id=schedule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https://www.youtube.com/watch?v=c3mPdZA-Fmc&amp;list=PL5Q2soXY2Zi9xidyIgBxUz7xRPS-wisBN</a:t>
            </a:r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Master’s level course</a:t>
            </a:r>
          </a:p>
          <a:p>
            <a:pPr lvl="1"/>
            <a:r>
              <a:rPr lang="en-US" sz="1400" dirty="0"/>
              <a:t>Taken by Bachelor’s/Masters/PhD students</a:t>
            </a:r>
          </a:p>
          <a:p>
            <a:pPr lvl="1"/>
            <a:r>
              <a:rPr lang="en-US" sz="1400" dirty="0"/>
              <a:t>Cutting-edge research topics + fundamentals in Computer Architecture</a:t>
            </a:r>
          </a:p>
          <a:p>
            <a:pPr lvl="1"/>
            <a:r>
              <a:rPr lang="en-US" sz="1400" dirty="0"/>
              <a:t>5 Simulator-based Lab Assignments</a:t>
            </a:r>
          </a:p>
          <a:p>
            <a:pPr lvl="1"/>
            <a:r>
              <a:rPr lang="en-US" sz="1400" dirty="0"/>
              <a:t>Potential research exploration</a:t>
            </a:r>
          </a:p>
          <a:p>
            <a:pPr lvl="1"/>
            <a:r>
              <a:rPr lang="en-US" sz="1400" dirty="0"/>
              <a:t>Many research readings</a:t>
            </a: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47789A-BBAC-2448-B054-F1A7DF0E8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219" y="0"/>
            <a:ext cx="4841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3546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FD41-9F6D-2143-9F90-BFDEA0FB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b="1" dirty="0"/>
              <a:t>Comp Arch (Current)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2CB04-4AC0-1446-84A7-E56C0F7E0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4127376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https://safari.ethz.ch/architecture/fall2021/doku.php?id=schedule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Livestream:</a:t>
            </a:r>
          </a:p>
          <a:p>
            <a:pPr lvl="1"/>
            <a:r>
              <a:rPr lang="en-US" sz="14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https://www.youtube.com/watch?v=4yfkM_5EFgo&amp;list=PL5Q2soXY2Zi-Mnk1PxjEIG32HAGILkTOF</a:t>
            </a:r>
            <a:r>
              <a:rPr lang="en-US" sz="14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Master’s level course</a:t>
            </a:r>
          </a:p>
          <a:p>
            <a:pPr lvl="1"/>
            <a:r>
              <a:rPr lang="en-US" sz="1400" dirty="0"/>
              <a:t>Taken by Bachelor’s/Masters/PhD students</a:t>
            </a:r>
          </a:p>
          <a:p>
            <a:pPr lvl="1"/>
            <a:r>
              <a:rPr lang="en-US" sz="1400" dirty="0"/>
              <a:t>Cutting-edge research topics + fundamentals in Computer Architecture</a:t>
            </a:r>
          </a:p>
          <a:p>
            <a:pPr lvl="1"/>
            <a:r>
              <a:rPr lang="en-US" sz="1400" dirty="0"/>
              <a:t>5 Simulator-based Lab Assignments</a:t>
            </a:r>
          </a:p>
          <a:p>
            <a:pPr lvl="1"/>
            <a:r>
              <a:rPr lang="en-US" sz="1400" dirty="0"/>
              <a:t>Potential research exploration</a:t>
            </a:r>
          </a:p>
          <a:p>
            <a:pPr lvl="1"/>
            <a:r>
              <a:rPr lang="en-US" sz="1400" dirty="0"/>
              <a:t>Many research readings</a:t>
            </a: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A543-CA72-7D4F-8DC0-45297D949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2B39F-F9F6-0D45-86BF-3F9C84862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0"/>
            <a:ext cx="4074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7970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24DBD-7386-E548-9311-2557F3BA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Seminar (Spring’21)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A17E6-9C4E-9E40-AEFE-0119F6C9C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4193300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https://safari.ethz.ch/architecture_seminar/spring2021/doku.php?id=schedule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https://www.youtube.com/watch?v=t3m93ZpLOyw&amp;list=PL5Q2soXY2Zi_awYdjmWVIUegsbY7TPGW4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Critical analysis course</a:t>
            </a:r>
          </a:p>
          <a:p>
            <a:pPr lvl="1"/>
            <a:r>
              <a:rPr lang="en-US" sz="1400" dirty="0"/>
              <a:t>Taken by Bachelor’s/Masters/PhD students</a:t>
            </a:r>
          </a:p>
          <a:p>
            <a:pPr lvl="1"/>
            <a:r>
              <a:rPr lang="en-US" sz="1400" dirty="0"/>
              <a:t>Cutting-edge research topics + fundamentals in Computer Architecture</a:t>
            </a:r>
          </a:p>
          <a:p>
            <a:pPr lvl="1"/>
            <a:r>
              <a:rPr lang="en-US" sz="1400" dirty="0"/>
              <a:t>20+ research papers, presentations, analyses</a:t>
            </a: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944DD-6FE4-684A-91BA-12699182CB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456FBE-004E-7A41-8602-1B82C654E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900" y="0"/>
            <a:ext cx="4758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44172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24DBD-7386-E548-9311-2557F3BA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Seminar (Current)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A17E6-9C4E-9E40-AEFE-0119F6C9C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4193300" cy="4876800"/>
          </a:xfrm>
        </p:spPr>
        <p:txBody>
          <a:bodyPr/>
          <a:lstStyle/>
          <a:p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https://safari.ethz.ch/architecture_seminar/fall2021/doku.php?id=schedule</a:t>
            </a:r>
            <a:r>
              <a:rPr lang="en-US" sz="16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 Livestream:</a:t>
            </a:r>
          </a:p>
          <a:p>
            <a:pPr lvl="1"/>
            <a:r>
              <a:rPr lang="en-US" sz="1400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https://www.youtube.com/watch?v=4TcP297mdsI&amp;list=PL5Q2soXY2Zi_7UBNmC9B8Yr5JSwTG9yH4</a:t>
            </a:r>
            <a:r>
              <a:rPr lang="en-US" sz="1400" dirty="0">
                <a:solidFill>
                  <a:srgbClr val="0432FF"/>
                </a:solidFill>
              </a:rPr>
              <a:t> </a:t>
            </a:r>
          </a:p>
          <a:p>
            <a:endParaRPr lang="en-US" sz="1600" dirty="0">
              <a:solidFill>
                <a:srgbClr val="0432FF"/>
              </a:solidFill>
            </a:endParaRPr>
          </a:p>
          <a:p>
            <a:endParaRPr lang="en-US" sz="1600" dirty="0">
              <a:solidFill>
                <a:srgbClr val="0432FF"/>
              </a:solidFill>
            </a:endParaRPr>
          </a:p>
          <a:p>
            <a:r>
              <a:rPr lang="en-US" sz="1600" dirty="0"/>
              <a:t>Critical analysis course</a:t>
            </a:r>
          </a:p>
          <a:p>
            <a:pPr lvl="1"/>
            <a:r>
              <a:rPr lang="en-US" sz="1400" dirty="0"/>
              <a:t>Taken by Bachelor’s/Masters/PhD students</a:t>
            </a:r>
          </a:p>
          <a:p>
            <a:pPr lvl="1"/>
            <a:r>
              <a:rPr lang="en-US" sz="1400" dirty="0"/>
              <a:t>Cutting-edge research topics + fundamentals in Computer Architecture</a:t>
            </a:r>
          </a:p>
          <a:p>
            <a:pPr lvl="1"/>
            <a:r>
              <a:rPr lang="en-US" sz="1400" dirty="0"/>
              <a:t>20+ research papers, presentations, analyses</a:t>
            </a:r>
          </a:p>
          <a:p>
            <a:endParaRPr lang="en-US" sz="16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944DD-6FE4-684A-91BA-12699182CB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D6533C-6454-F341-BC2C-62C956DFF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9728" y="980728"/>
            <a:ext cx="4670638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61343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C991E-8D5D-6A42-868B-F019E75D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>
                <a:latin typeface="Garamond" panose="02020404030301010803" pitchFamily="18" charset="0"/>
              </a:rPr>
              <a:t>SAFARI Live Seminars</a:t>
            </a:r>
            <a:endParaRPr lang="en-US" sz="3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FF465F-35B8-3D4E-8DA5-38E24AECB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0270"/>
            <a:ext cx="3039099" cy="171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54DC66-ED14-844E-8686-B69F57607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558" y="1020270"/>
            <a:ext cx="3039098" cy="171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F330DA-3E78-7E48-AC12-54161AE29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116" y="1020270"/>
            <a:ext cx="3039099" cy="171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16D881-8FB2-A140-9F8C-D3F584507C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8" y="2776218"/>
            <a:ext cx="3039099" cy="171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86B28A-F786-A44D-ABCB-2ACBE8BFD1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8696" y="2776218"/>
            <a:ext cx="3039099" cy="1710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9082E93-FD98-EF49-ADB5-A2C10837F371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safari.ethz.ch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/safari-seminar-series/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79B7153-B3C1-9347-A817-5DE9E1ACEE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457" y="2778583"/>
            <a:ext cx="3044415" cy="17129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F1308B-5778-FA4C-B9E4-0EAB1DD7CF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584281"/>
            <a:ext cx="3044415" cy="17129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B181AB-1E41-A649-86DE-C317E98B20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8000" y="4576919"/>
            <a:ext cx="3057500" cy="17203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A91E93-ADBE-F741-88D4-DCF10BB72F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1872" y="4605272"/>
            <a:ext cx="3022128" cy="16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256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C991E-8D5D-6A42-868B-F019E75D7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>
                <a:latin typeface="Garamond" panose="02020404030301010803" pitchFamily="18" charset="0"/>
              </a:rPr>
              <a:t>Upcoming SAFARI Live Seminar: Oct 27</a:t>
            </a:r>
            <a:endParaRPr lang="en-US" sz="3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082E93-FD98-EF49-ADB5-A2C10837F371}"/>
              </a:ext>
            </a:extLst>
          </p:cNvPr>
          <p:cNvSpPr/>
          <p:nvPr/>
        </p:nvSpPr>
        <p:spPr>
          <a:xfrm>
            <a:off x="755576" y="6536377"/>
            <a:ext cx="77768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https://www.youtube.com/watch?v=XIfPHtvA9rw&amp;list=PL5Q2soXY2Zi_tOTAYm--dYByNPL7JhwR9&amp;index=10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0982E1-90D2-914E-924F-040166FDF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265" y="990600"/>
            <a:ext cx="5785471" cy="532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44557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1EAB-761A-E348-B335-E0E410C6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Our Research &amp; Teaching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726AD-987B-2848-AD67-E881431FE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96CCF-B819-EB4D-B48C-D0F7B7B86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E4B76-6AAF-1041-9885-AAD0BFDFEA4C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https://www.youtube.com/watch?v=83tlorht7Mc&amp;list=PL5Q2soXY2Zi8D_5MGV6EnXEJHnV2YFBJl&amp;index=54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8B1DC4-854D-CC48-8A53-63A089706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739" y="908720"/>
            <a:ext cx="7413669" cy="539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0548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Open-Source Artifacts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007624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Tools: SAFARI GitHub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AA7D28-7410-C24A-A6ED-5E77A789D28D}"/>
              </a:ext>
            </a:extLst>
          </p:cNvPr>
          <p:cNvSpPr txBox="1"/>
          <p:nvPr/>
        </p:nvSpPr>
        <p:spPr>
          <a:xfrm>
            <a:off x="2461487" y="6488668"/>
            <a:ext cx="4221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/CMU-SAFARI/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33925B-5EFF-634A-B5E3-0801A7BBA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998982"/>
            <a:ext cx="6934200" cy="547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8366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04EF9-6311-1645-A0CB-2E4DC613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4E5EE-14A7-4C49-8B8C-B0C403B9F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C2AC1-FD9E-7A4A-BF0C-C9A332C41C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C307D-DE3D-4346-9EEC-849FEAAA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725" y="7184"/>
            <a:ext cx="538454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871ED2-6771-8148-B0D9-0B21E966C7C8}"/>
              </a:ext>
            </a:extLst>
          </p:cNvPr>
          <p:cNvSpPr txBox="1"/>
          <p:nvPr/>
        </p:nvSpPr>
        <p:spPr>
          <a:xfrm>
            <a:off x="4963649" y="5269399"/>
            <a:ext cx="415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140827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Papers, Talks, Videos, Artifacts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All are available at</a:t>
            </a:r>
          </a:p>
          <a:p>
            <a:pPr marL="0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https://people.inf.ethz.ch/omutlu/projects.htm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  <a:p>
            <a:pPr marL="344487" lvl="1" indent="0">
              <a:buNone/>
            </a:pPr>
            <a:endParaRPr lang="en-US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r>
              <a:rPr lang="en-US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  <a:p>
            <a:pPr marL="344487" lvl="1" indent="0"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r>
              <a:rPr lang="en-US" b="1" u="sng" dirty="0">
                <a:solidFill>
                  <a:srgbClr val="0432FF"/>
                </a:solidFill>
              </a:rPr>
              <a:t>https://</a:t>
            </a:r>
            <a:r>
              <a:rPr lang="en-US" b="1" u="sng" dirty="0" err="1">
                <a:solidFill>
                  <a:srgbClr val="0432FF"/>
                </a:solidFill>
              </a:rPr>
              <a:t>github.com</a:t>
            </a:r>
            <a:r>
              <a:rPr lang="en-US" b="1" u="sng" dirty="0">
                <a:solidFill>
                  <a:srgbClr val="0432FF"/>
                </a:solidFill>
              </a:rPr>
              <a:t>/CMU-SAFARI/ </a:t>
            </a:r>
          </a:p>
          <a:p>
            <a:pPr marL="344487" lvl="1" indent="0">
              <a:buNone/>
            </a:pPr>
            <a:endParaRPr lang="en-US" b="1" dirty="0">
              <a:solidFill>
                <a:srgbClr val="0432FF"/>
              </a:solidFill>
            </a:endParaRPr>
          </a:p>
          <a:p>
            <a:pPr marL="344487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58556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Alibaba, AMD, ASML, </a:t>
            </a:r>
            <a:r>
              <a:rPr lang="en-US" dirty="0">
                <a:solidFill>
                  <a:srgbClr val="0432FF"/>
                </a:solidFill>
              </a:rPr>
              <a:t>Google</a:t>
            </a:r>
            <a:r>
              <a:rPr lang="en-US" dirty="0"/>
              <a:t>, Facebook, </a:t>
            </a:r>
            <a:r>
              <a:rPr lang="en-US" dirty="0">
                <a:solidFill>
                  <a:srgbClr val="0432FF"/>
                </a:solidFill>
              </a:rPr>
              <a:t>Hi-Silicon</a:t>
            </a:r>
            <a:r>
              <a:rPr lang="en-US" dirty="0"/>
              <a:t>, HP Labs, </a:t>
            </a:r>
            <a:r>
              <a:rPr lang="en-US" dirty="0">
                <a:solidFill>
                  <a:srgbClr val="0432FF"/>
                </a:solidFill>
              </a:rPr>
              <a:t>Huawei</a:t>
            </a:r>
            <a:r>
              <a:rPr lang="en-US" dirty="0"/>
              <a:t>, IBM, </a:t>
            </a:r>
            <a:r>
              <a:rPr lang="en-US" dirty="0">
                <a:solidFill>
                  <a:srgbClr val="0432FF"/>
                </a:solidFill>
              </a:rPr>
              <a:t>Intel</a:t>
            </a:r>
            <a:r>
              <a:rPr lang="en-US" dirty="0"/>
              <a:t>, </a:t>
            </a:r>
            <a:r>
              <a:rPr lang="en-US" dirty="0">
                <a:solidFill>
                  <a:srgbClr val="0432FF"/>
                </a:solidFill>
              </a:rPr>
              <a:t>Microsoft</a:t>
            </a:r>
            <a:r>
              <a:rPr lang="en-US" dirty="0"/>
              <a:t>, Nvidia, Oracle, Qualcomm, Rambus, Samsung, Seagate, </a:t>
            </a:r>
            <a:r>
              <a:rPr lang="en-US" dirty="0">
                <a:solidFill>
                  <a:srgbClr val="0432FF"/>
                </a:solidFill>
              </a:rPr>
              <a:t>VMware</a:t>
            </a:r>
          </a:p>
          <a:p>
            <a:r>
              <a:rPr lang="en-US" dirty="0"/>
              <a:t>NSF</a:t>
            </a:r>
          </a:p>
          <a:p>
            <a:r>
              <a:rPr lang="en-US" dirty="0"/>
              <a:t>NIH</a:t>
            </a:r>
          </a:p>
          <a:p>
            <a:r>
              <a:rPr lang="en-US" dirty="0"/>
              <a:t>GSRC</a:t>
            </a:r>
          </a:p>
          <a:p>
            <a:r>
              <a:rPr lang="en-US" dirty="0">
                <a:solidFill>
                  <a:srgbClr val="0432FF"/>
                </a:solidFill>
              </a:rPr>
              <a:t>SRC</a:t>
            </a:r>
          </a:p>
          <a:p>
            <a:r>
              <a:rPr lang="en-US" dirty="0" err="1"/>
              <a:t>CyLab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20385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27584"/>
            <a:ext cx="7924800" cy="2001416"/>
          </a:xfrm>
        </p:spPr>
        <p:txBody>
          <a:bodyPr/>
          <a:lstStyle/>
          <a:p>
            <a:pPr algn="ctr"/>
            <a:r>
              <a:rPr lang="en-US" dirty="0"/>
              <a:t>Example Research Topics:</a:t>
            </a:r>
            <a:br>
              <a:rPr lang="en-US" dirty="0"/>
            </a:br>
            <a:r>
              <a:rPr lang="en-US" dirty="0"/>
              <a:t>Quick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12151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-52900" y="10514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458" y="2705198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7165083" y="1912953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498591" y="4977878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665" y="4191392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304126" y="3812751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376771" y="3295761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00780" y="2453452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885168" y="2550397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510960" y="3220136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328" y="1979091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2582353" y="1923945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794" y="2093914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886609" y="2566532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233759" y="2969690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864928" y="3372447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5" y="5570018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Mission</a:t>
            </a:r>
          </a:p>
        </p:txBody>
      </p:sp>
    </p:spTree>
    <p:extLst>
      <p:ext uri="{BB962C8B-B14F-4D97-AF65-F5344CB8AC3E}">
        <p14:creationId xmlns:p14="http://schemas.microsoft.com/office/powerpoint/2010/main" val="2116815016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Issues in Future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and Predictable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AI/ML, Genomics, Medicine,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08952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064306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571C7-661C-4147-8816-A3292E71F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EFCL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C2420-C500-B841-AB16-DE1A95668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/>
              <a:t>“A New Methodology and Open-Source Benchmark Suite for Evaluating Data Movement Bottlenecks: A Processing-in-Memory Case Study” 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Data-centric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dirty="0"/>
              <a:t>“Machine-Learning-Assisted Intelligent Microarchitectures to Reduce Memory Access Latency”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Data-driven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dirty="0"/>
              <a:t>“Cross-layer Hardware/Software Techniques to Enable Powerful Computation and Memory Optimizations”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8475B-7FD5-4846-8F3A-650CFE4178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33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3544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Computing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is Bottlenecked by Data</a:t>
            </a:r>
            <a:endParaRPr lang="en-US" sz="64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344649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is Key for AI, ML, Genomics,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Important workloads are all data intensive</a:t>
            </a:r>
          </a:p>
          <a:p>
            <a:pPr marL="344487" lvl="1" indent="0">
              <a:buNone/>
            </a:pPr>
            <a:endParaRPr lang="en-US" dirty="0"/>
          </a:p>
          <a:p>
            <a:pPr marL="344487" lvl="1" indent="0">
              <a:buNone/>
            </a:pPr>
            <a:endParaRPr lang="en-US" dirty="0"/>
          </a:p>
          <a:p>
            <a:r>
              <a:rPr lang="en-US" dirty="0"/>
              <a:t>They require rapid and efficient processing of large amounts of data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Data is increasing</a:t>
            </a:r>
          </a:p>
          <a:p>
            <a:pPr lvl="1"/>
            <a:r>
              <a:rPr lang="en-US" dirty="0"/>
              <a:t>We can generate more than we can process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555060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>
                <a:solidFill>
                  <a:srgbClr val="006633"/>
                </a:solidFill>
              </a:rPr>
              <a:t>Data is Key for Future Workloads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14416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/>
              <a:t>Data Overwhelms Modern Machines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498644999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2C30508-BBE9-0049-8B62-499400F76D8D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is Key for Future Workloads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86792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850848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0151101_stc002_59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713" y="2799766"/>
            <a:ext cx="7602783" cy="3552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rgbClr val="006633"/>
                </a:solidFill>
              </a:rPr>
              <a:t>Data is Key for Future Workloads</a:t>
            </a:r>
            <a:endParaRPr lang="en-US" sz="4400" dirty="0">
              <a:solidFill>
                <a:srgbClr val="0066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2" descr="https://www.genome.gov/images/content/costpermb2015_4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011651"/>
            <a:ext cx="3764149" cy="277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966911" y="1688007"/>
            <a:ext cx="228825" cy="228825"/>
          </a:xfrm>
          <a:prstGeom prst="ellipse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9912" y="1198493"/>
            <a:ext cx="354068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development of high-throughput sequencing (HTS) technologies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355978" y="2060848"/>
            <a:ext cx="288030" cy="432048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Image result for the economist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485" y="5963008"/>
            <a:ext cx="790158" cy="4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530363" y="6460344"/>
            <a:ext cx="72901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http://www.economist.com/news/21631808-so-much-genetic-data-so-many-uses-genes-unzipped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3" name="Down Arrow 2"/>
          <p:cNvSpPr/>
          <p:nvPr/>
        </p:nvSpPr>
        <p:spPr>
          <a:xfrm rot="4961981">
            <a:off x="2655370" y="840988"/>
            <a:ext cx="517315" cy="138204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924" y="4006805"/>
            <a:ext cx="230584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Number of Genomes Sequenced</a:t>
            </a:r>
          </a:p>
        </p:txBody>
      </p:sp>
    </p:spTree>
    <p:extLst>
      <p:ext uri="{BB962C8B-B14F-4D97-AF65-F5344CB8AC3E}">
        <p14:creationId xmlns:p14="http://schemas.microsoft.com/office/powerpoint/2010/main" val="78683253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1591" y="0"/>
            <a:ext cx="914585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34400" y="4129073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1" name="Picture 70" descr="http://www.nextplatform.com/wp-content/uploads/2015/03/Glenn1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49" y="4094761"/>
            <a:ext cx="4224963" cy="18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5894" y="3689818"/>
            <a:ext cx="2867618" cy="2653333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8022677" y="4174288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628782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" y="338328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610761" y="2895290"/>
            <a:ext cx="2103160" cy="1077218"/>
          </a:xfrm>
          <a:prstGeom prst="rect">
            <a:avLst/>
          </a:prstGeom>
          <a:solidFill>
            <a:schemeClr val="bg1"/>
          </a:solidFill>
          <a:ln>
            <a:solidFill>
              <a:srgbClr val="1B65A8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Genome Analysis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311176" y="36301"/>
          <a:ext cx="3509639" cy="335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Visio" r:id="rId6" imgW="2695276" imgH="2509932" progId="Visio.Drawing.11">
                  <p:embed/>
                </p:oleObj>
              </mc:Choice>
              <mc:Fallback>
                <p:oleObj name="Visio" r:id="rId6" imgW="2695276" imgH="2509932" progId="Visio.Drawing.11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11176" y="36301"/>
                        <a:ext cx="3509639" cy="3353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77467" y="500679"/>
          <a:ext cx="4895872" cy="2150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" name="Visio" r:id="rId8" imgW="3859122" imgH="1695796" progId="Visio.Drawing.11">
                  <p:embed/>
                </p:oleObj>
              </mc:Choice>
              <mc:Fallback>
                <p:oleObj name="Visio" r:id="rId8" imgW="3859122" imgH="1695796" progId="Visio.Drawing.11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7467" y="500679"/>
                        <a:ext cx="4895872" cy="2150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nip Diagonal Corner Rectangle 80"/>
          <p:cNvSpPr/>
          <p:nvPr/>
        </p:nvSpPr>
        <p:spPr>
          <a:xfrm>
            <a:off x="0" y="292493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1</a:t>
            </a:r>
          </a:p>
        </p:txBody>
      </p:sp>
      <p:sp>
        <p:nvSpPr>
          <p:cNvPr id="82" name="Snip Diagonal Corner Rectangle 81"/>
          <p:cNvSpPr/>
          <p:nvPr/>
        </p:nvSpPr>
        <p:spPr>
          <a:xfrm>
            <a:off x="8675925" y="292493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8343" y="29249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Sequencing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04876" y="2916378"/>
            <a:ext cx="2473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Read Mapping</a:t>
            </a:r>
          </a:p>
        </p:txBody>
      </p:sp>
      <p:sp>
        <p:nvSpPr>
          <p:cNvPr id="85" name="Snip Diagonal Corner Rectangle 84"/>
          <p:cNvSpPr/>
          <p:nvPr/>
        </p:nvSpPr>
        <p:spPr>
          <a:xfrm>
            <a:off x="-11591" y="639965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3</a:t>
            </a:r>
          </a:p>
        </p:txBody>
      </p:sp>
      <p:sp>
        <p:nvSpPr>
          <p:cNvPr id="86" name="Snip Diagonal Corner Rectangle 85"/>
          <p:cNvSpPr/>
          <p:nvPr/>
        </p:nvSpPr>
        <p:spPr>
          <a:xfrm>
            <a:off x="8678558" y="639965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83743" y="63793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Variant Calling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8503" y="6399656"/>
            <a:ext cx="340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Scientific Discovery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CFF81F-F748-1245-84EF-EB79E2E2F17A}"/>
              </a:ext>
            </a:extLst>
          </p:cNvPr>
          <p:cNvSpPr/>
          <p:nvPr/>
        </p:nvSpPr>
        <p:spPr>
          <a:xfrm>
            <a:off x="0" y="4077072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3015872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Open arxiv.org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 version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910644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FF0AC-581D-AF4A-867C-DE5B8FA734E1}"/>
              </a:ext>
            </a:extLst>
          </p:cNvPr>
          <p:cNvSpPr/>
          <p:nvPr/>
        </p:nvSpPr>
        <p:spPr>
          <a:xfrm>
            <a:off x="0" y="5068079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559052536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Accelerating Genome Analysis </a:t>
            </a:r>
            <a:r>
              <a:rPr lang="en-US" sz="2200" b="1" dirty="0">
                <a:solidFill>
                  <a:srgbClr val="006633"/>
                </a:solidFill>
              </a:rPr>
              <a:t>[IEEE MICRO 2020]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700" dirty="0"/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41506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Framework </a:t>
            </a:r>
            <a:r>
              <a:rPr lang="en-US" sz="3000" b="1" dirty="0"/>
              <a:t>[MICRO 2020]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sz="1500" dirty="0"/>
              <a:t>Damla Senol Cali, Gurpreet S. Kalsi, </a:t>
            </a:r>
            <a:r>
              <a:rPr lang="en-US" sz="1500" dirty="0" err="1"/>
              <a:t>Zulal</a:t>
            </a:r>
            <a:r>
              <a:rPr lang="en-US" sz="1500" dirty="0"/>
              <a:t> </a:t>
            </a:r>
            <a:r>
              <a:rPr lang="en-US" sz="1500" dirty="0" err="1"/>
              <a:t>Bingol</a:t>
            </a:r>
            <a:r>
              <a:rPr lang="en-US" sz="1500" dirty="0"/>
              <a:t>, Can </a:t>
            </a:r>
            <a:r>
              <a:rPr lang="en-US" sz="1500" dirty="0" err="1"/>
              <a:t>Firtina</a:t>
            </a:r>
            <a:r>
              <a:rPr lang="en-US" sz="1500" dirty="0"/>
              <a:t>, Lavanya Subramanian,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Rachata</a:t>
            </a:r>
            <a:r>
              <a:rPr lang="en-US" sz="1500" dirty="0"/>
              <a:t> Ausavarungnirun, Mohammed Alser, Juan Gomez-Luna, Amirali Boroumand, Anant Nori, Allison </a:t>
            </a:r>
            <a:r>
              <a:rPr lang="en-US" sz="1500" dirty="0" err="1"/>
              <a:t>Scibisz</a:t>
            </a:r>
            <a:r>
              <a:rPr lang="en-US" sz="1500" dirty="0"/>
              <a:t>, Sreenivas Subramoney, Can Alkan, Saugata Ghose,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"GenASM: A High-Performance, Low-Power Approximate String Matching Acceleration Framework for Genome Sequence Analysis"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53rd International Symposium on Microarchitecture</a:t>
            </a:r>
            <a:r>
              <a:rPr lang="en-US" sz="1500" i="1" dirty="0"/>
              <a:t> (</a:t>
            </a:r>
            <a:r>
              <a:rPr lang="en-US" sz="1500" b="1" i="1" dirty="0"/>
              <a:t>MICRO</a:t>
            </a:r>
            <a:r>
              <a:rPr lang="en-US" sz="1500" i="1" dirty="0"/>
              <a:t>)</a:t>
            </a:r>
            <a:r>
              <a:rPr lang="en-US" sz="1500" dirty="0"/>
              <a:t>, Virtual, October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Lighting Talk Video</a:t>
            </a:r>
            <a:r>
              <a:rPr lang="en-US" sz="1500" dirty="0"/>
              <a:t> (1.5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Video</a:t>
            </a:r>
            <a:r>
              <a:rPr lang="en-US" sz="1500" dirty="0"/>
              <a:t> (18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</a:p>
          <a:p>
            <a:pPr marL="0" indent="0">
              <a:buNone/>
            </a:pP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4793-1AF6-E942-81F7-38877A7E3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13776"/>
            <a:ext cx="9144000" cy="24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2491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FPGA-based Processing Near Memory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800" dirty="0"/>
              <a:t>Gagandeep Singh, Mohammed </a:t>
            </a:r>
            <a:r>
              <a:rPr lang="en-US" sz="1800" dirty="0" err="1"/>
              <a:t>Alser</a:t>
            </a:r>
            <a:r>
              <a:rPr lang="en-US" sz="1800" dirty="0"/>
              <a:t>,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Cali, </a:t>
            </a:r>
            <a:r>
              <a:rPr lang="en-US" sz="1800" dirty="0" err="1"/>
              <a:t>Dionysios</a:t>
            </a:r>
            <a:r>
              <a:rPr lang="en-US" sz="1800" dirty="0"/>
              <a:t> Diamantopoulos, Juan Gómez-Luna, Henk </a:t>
            </a:r>
            <a:r>
              <a:rPr lang="en-US" sz="1800" dirty="0" err="1"/>
              <a:t>Corporaal</a:t>
            </a:r>
            <a:r>
              <a:rPr lang="en-US" sz="1800" dirty="0"/>
              <a:t>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"FPGA-based Near-Memory Acceleration of Modern Data-Intensive Applications"</a:t>
            </a:r>
            <a:br>
              <a:rPr lang="en-US" sz="1800" dirty="0">
                <a:solidFill>
                  <a:srgbClr val="0000FF"/>
                </a:solidFill>
              </a:rPr>
            </a:br>
            <a:r>
              <a:rPr lang="en-US" sz="1800" i="1" dirty="0">
                <a:hlinkClick r:id="rId3"/>
              </a:rPr>
              <a:t>IEEE Micro</a:t>
            </a:r>
            <a:r>
              <a:rPr lang="en-US" sz="1800" i="1" dirty="0"/>
              <a:t> (</a:t>
            </a:r>
            <a:r>
              <a:rPr lang="en-US" sz="1800" b="1" i="1" dirty="0"/>
              <a:t>IEEE MICRO</a:t>
            </a:r>
            <a:r>
              <a:rPr lang="en-US" sz="1800" i="1" dirty="0"/>
              <a:t>)</a:t>
            </a:r>
            <a:r>
              <a:rPr lang="en-US" sz="1800" dirty="0"/>
              <a:t>, 2021.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632BB-F849-E647-8BF3-F204B162F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36915"/>
            <a:ext cx="9144000" cy="347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54744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MinION from ONT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EA399-F01F-924B-AF8C-595F3906F92F}"/>
              </a:ext>
            </a:extLst>
          </p:cNvPr>
          <p:cNvSpPr txBox="1"/>
          <p:nvPr/>
        </p:nvSpPr>
        <p:spPr>
          <a:xfrm>
            <a:off x="1447547" y="6463844"/>
            <a:ext cx="7464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Alser+, "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Accelerating Genome Analysis: A Primer on an Ongoing Journey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Micro 2020.</a:t>
            </a:r>
          </a:p>
        </p:txBody>
      </p:sp>
    </p:spTree>
    <p:extLst>
      <p:ext uri="{BB962C8B-B14F-4D97-AF65-F5344CB8AC3E}">
        <p14:creationId xmlns:p14="http://schemas.microsoft.com/office/powerpoint/2010/main" val="895260285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800" dirty="0"/>
              <a:t>More on Fast &amp; Efficient Genome Analysis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600" dirty="0"/>
            </a:br>
            <a:r>
              <a:rPr lang="en-US" sz="1600" i="1" dirty="0"/>
              <a:t>Invited Lecture at </a:t>
            </a:r>
            <a:r>
              <a:rPr lang="en-US" sz="1600" i="1" dirty="0">
                <a:hlinkClick r:id="rId3"/>
              </a:rPr>
              <a:t>Technion</a:t>
            </a:r>
            <a:r>
              <a:rPr lang="en-US" sz="1600" dirty="0"/>
              <a:t>, Virtual, 26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solidFill>
                  <a:srgbClr val="FFC000"/>
                </a:solidFill>
                <a:hlinkClick r:id="rId2"/>
              </a:rPr>
              <a:t>Slides (pptx) </a:t>
            </a:r>
            <a:r>
              <a:rPr lang="en-US" sz="1600" dirty="0">
                <a:hlinkClick r:id="rId4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5"/>
              </a:rPr>
              <a:t>Talk Video </a:t>
            </a:r>
            <a:r>
              <a:rPr lang="en-US" sz="1600" dirty="0"/>
              <a:t>(1 hour 37 minutes, including Q&amp;A)]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Related Invited Paper (at IEEE Micro, 2020)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C4B3FF-961C-8E4D-8E32-9A70FB45E8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9080" y="2507031"/>
            <a:ext cx="6345839" cy="431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776210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3a</a:t>
            </a:r>
          </a:p>
          <a:p>
            <a:pPr lvl="1"/>
            <a:r>
              <a:rPr lang="en-US" sz="1800" b="1" dirty="0"/>
              <a:t>Introduction to Genome Sequence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https://www.youtube.com/watch?v=CrRb32v7SJc&amp;list=PL5Q2soXY2Zi9xidyIgBxUz7xRPS-wisBN&amp;index=5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8</a:t>
            </a:r>
          </a:p>
          <a:p>
            <a:pPr lvl="1"/>
            <a:r>
              <a:rPr lang="en-US" sz="1800" b="1" dirty="0"/>
              <a:t>Intelligent Genome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https://www.youtube.com/watch?v=ygmQpdDTL7o&amp;list=PL5Q2soXY2Zi9xidyIgBxUz7xRPS-wisBN&amp;index=14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9a</a:t>
            </a:r>
          </a:p>
          <a:p>
            <a:pPr lvl="1"/>
            <a:r>
              <a:rPr lang="en-US" sz="1800" b="1" dirty="0" err="1"/>
              <a:t>GenASM</a:t>
            </a:r>
            <a:r>
              <a:rPr lang="en-US" sz="1800" b="1" dirty="0"/>
              <a:t>: Approx. String Matching Accelerator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https://www.youtube.com/watch?v=XoLpzmN-Pas&amp;list=PL5Q2soXY2Zi9xidyIgBxUz7xRPS-wisBN&amp;index=15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Accelerating Genomics Project Course, Fall 2020, Lecture 1</a:t>
            </a:r>
          </a:p>
          <a:p>
            <a:pPr lvl="1"/>
            <a:r>
              <a:rPr lang="en-US" sz="2000" b="1" dirty="0"/>
              <a:t>Accelerating Genomics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https://www.youtube.com/watch?v=rgjl8ZyLsAg&amp;list=PL5Q2soXY2Zi9E2bBVAgCqLgwiDRQDTyId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4411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Overwhelms Modern Machines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Storage/memory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Communication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Computation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Greatly impacts robustness, energy, performance, cost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386005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Computing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key components</a:t>
            </a:r>
          </a:p>
          <a:p>
            <a:r>
              <a:rPr lang="en-US" dirty="0">
                <a:solidFill>
                  <a:srgbClr val="0000FF"/>
                </a:solidFill>
              </a:rPr>
              <a:t>Computation </a:t>
            </a:r>
          </a:p>
          <a:p>
            <a:r>
              <a:rPr lang="en-US" dirty="0">
                <a:solidFill>
                  <a:srgbClr val="0000FF"/>
                </a:solidFill>
              </a:rPr>
              <a:t>Communication</a:t>
            </a:r>
          </a:p>
          <a:p>
            <a:r>
              <a:rPr lang="en-US" dirty="0">
                <a:solidFill>
                  <a:srgbClr val="0000FF"/>
                </a:solidFill>
              </a:rPr>
              <a:t>Storage/memory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429000"/>
            <a:ext cx="72263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798168" y="2852936"/>
            <a:ext cx="8334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Burks, Goldstein, von Neumann,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Preliminary discussion of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logical design of an electronic computing instrument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1946.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3" y="152400"/>
            <a:ext cx="3255263" cy="25548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846" y="6630115"/>
            <a:ext cx="5666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Image source: https://lbsitbytes2010.wordpress.com/2013/03/29/john-von-neumann-roll-no-15/</a:t>
            </a:r>
          </a:p>
        </p:txBody>
      </p:sp>
      <p:sp>
        <p:nvSpPr>
          <p:cNvPr id="10" name="AutoShape 25">
            <a:extLst>
              <a:ext uri="{FF2B5EF4-FFF2-40B4-BE49-F238E27FC236}">
                <a16:creationId xmlns:a16="http://schemas.microsoft.com/office/drawing/2014/main" id="{D9E911D2-E77B-FF4B-9489-176C3DB0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6" y="3862079"/>
            <a:ext cx="1800200" cy="122413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840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Perils of Processor-Centric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99573"/>
            <a:ext cx="8610600" cy="519372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 descr="many-core3.eps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954782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6691556" y="2327775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6080368" y="3372350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6021288"/>
            <a:ext cx="7811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Most of the system is dedicated to storing and moving data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CEF70-8F9D-5742-A9F4-34F585403524}"/>
              </a:ext>
            </a:extLst>
          </p:cNvPr>
          <p:cNvSpPr txBox="1"/>
          <p:nvPr/>
        </p:nvSpPr>
        <p:spPr>
          <a:xfrm>
            <a:off x="1599443" y="6457890"/>
            <a:ext cx="58689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Yet,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system is still bottlenecked by memory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2154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315200" y="6492883"/>
            <a:ext cx="1828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2798802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1500" dirty="0">
                <a:solidFill>
                  <a:srgbClr val="0432FF"/>
                </a:solidFill>
              </a:rPr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movement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AED7D-7FD9-2A42-BDA3-4593BF0DF855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Movement Overwhelms Modern Machines </a:t>
            </a:r>
          </a:p>
        </p:txBody>
      </p:sp>
    </p:spTree>
    <p:extLst>
      <p:ext uri="{BB962C8B-B14F-4D97-AF65-F5344CB8AC3E}">
        <p14:creationId xmlns:p14="http://schemas.microsoft.com/office/powerpoint/2010/main" val="193598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</a:p>
        </p:txBody>
      </p:sp>
      <p:sp>
        <p:nvSpPr>
          <p:cNvPr id="27033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8AE50-A064-BF4D-97C5-B7B9F4FAAF3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Dally, HiPEAC 2015</a:t>
            </a: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971600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AutoShape 25"/>
          <p:cNvSpPr>
            <a:spLocks noChangeArrowheads="1"/>
          </p:cNvSpPr>
          <p:nvPr/>
        </p:nvSpPr>
        <p:spPr bwMode="auto">
          <a:xfrm>
            <a:off x="5724128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2358" y="4869160"/>
            <a:ext cx="9201750" cy="1261884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~100-1000X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695855351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An Intelligent Architecture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Handles Data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07119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A2A0-7490-744D-B60D-81215B72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 Data Well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39C49-7CA6-0A4F-B6A6-39271AEA7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96752"/>
            <a:ext cx="8610600" cy="4876800"/>
          </a:xfrm>
        </p:spPr>
        <p:txBody>
          <a:bodyPr/>
          <a:lstStyle/>
          <a:p>
            <a:r>
              <a:rPr lang="en-US" dirty="0"/>
              <a:t>Ensure data does not overwhelm the components</a:t>
            </a:r>
          </a:p>
          <a:p>
            <a:pPr lvl="1"/>
            <a:r>
              <a:rPr lang="en-US" dirty="0"/>
              <a:t>via intelligent algorithms</a:t>
            </a:r>
          </a:p>
          <a:p>
            <a:pPr lvl="1"/>
            <a:r>
              <a:rPr lang="en-US" dirty="0"/>
              <a:t>via intelligent architectures</a:t>
            </a:r>
          </a:p>
          <a:p>
            <a:pPr lvl="1"/>
            <a:r>
              <a:rPr lang="en-US" dirty="0"/>
              <a:t>via whole system designs: algorithm-architecture-devices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Take advantage of vast amounts of data and metadata</a:t>
            </a:r>
          </a:p>
          <a:p>
            <a:pPr lvl="1"/>
            <a:r>
              <a:rPr lang="en-US" dirty="0"/>
              <a:t>to improve architectural &amp; system-level decisions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Understand and exploit properties of (different) data</a:t>
            </a:r>
          </a:p>
          <a:p>
            <a:pPr lvl="1"/>
            <a:r>
              <a:rPr lang="en-US" dirty="0"/>
              <a:t>to improve algorithms &amp; architectures in various metrics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23FF48-EF17-B147-BE03-650132864B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002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8E84E-ADC1-5249-886C-95085282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Corollaries: Architectures Today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8612-8984-844F-B9E9-73680A050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dealing with data</a:t>
            </a:r>
          </a:p>
          <a:p>
            <a:pPr lvl="1"/>
            <a:r>
              <a:rPr lang="en-US" dirty="0"/>
              <a:t>Designed to mainly store and move data vs. to compute </a:t>
            </a:r>
          </a:p>
          <a:p>
            <a:pPr lvl="1"/>
            <a:r>
              <a:rPr lang="en-US" dirty="0"/>
              <a:t>They are </a:t>
            </a:r>
            <a:r>
              <a:rPr lang="en-US" dirty="0">
                <a:solidFill>
                  <a:srgbClr val="0432FF"/>
                </a:solidFill>
              </a:rPr>
              <a:t>processor-centric as opposed to </a:t>
            </a:r>
            <a:r>
              <a:rPr lang="en-US" b="1" dirty="0">
                <a:solidFill>
                  <a:srgbClr val="0432FF"/>
                </a:solidFill>
              </a:rPr>
              <a:t>data-centric</a:t>
            </a:r>
          </a:p>
          <a:p>
            <a:pPr lvl="1"/>
            <a:endParaRPr lang="en-US" dirty="0"/>
          </a:p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taking advantage of vast amounts of data </a:t>
            </a:r>
            <a:r>
              <a:rPr lang="en-US" dirty="0"/>
              <a:t>(and metadata) available to them</a:t>
            </a:r>
          </a:p>
          <a:p>
            <a:pPr lvl="1"/>
            <a:r>
              <a:rPr lang="en-US" dirty="0"/>
              <a:t>Designed to make simple decisions, ignoring lots of data </a:t>
            </a:r>
          </a:p>
          <a:p>
            <a:pPr lvl="1"/>
            <a:r>
              <a:rPr lang="en-US" dirty="0"/>
              <a:t>They make </a:t>
            </a:r>
            <a:r>
              <a:rPr lang="en-US" dirty="0">
                <a:solidFill>
                  <a:srgbClr val="0432FF"/>
                </a:solidFill>
              </a:rPr>
              <a:t>human-driven decisions vs. </a:t>
            </a:r>
            <a:r>
              <a:rPr lang="en-US" b="1" dirty="0">
                <a:solidFill>
                  <a:srgbClr val="0432FF"/>
                </a:solidFill>
              </a:rPr>
              <a:t>data-driven</a:t>
            </a:r>
            <a:endParaRPr lang="en-US" dirty="0">
              <a:solidFill>
                <a:srgbClr val="0432FF"/>
              </a:solidFill>
            </a:endParaRPr>
          </a:p>
          <a:p>
            <a:pPr lvl="1"/>
            <a:endParaRPr lang="en-US" dirty="0"/>
          </a:p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knowing and exploiting different properties of application data</a:t>
            </a:r>
          </a:p>
          <a:p>
            <a:pPr lvl="1"/>
            <a:r>
              <a:rPr lang="en-US" dirty="0"/>
              <a:t>Designed to treat all data as the same</a:t>
            </a:r>
          </a:p>
          <a:p>
            <a:pPr lvl="1"/>
            <a:r>
              <a:rPr lang="en-US" dirty="0"/>
              <a:t>They make </a:t>
            </a:r>
            <a:r>
              <a:rPr lang="en-US" dirty="0">
                <a:solidFill>
                  <a:srgbClr val="0000FF"/>
                </a:solidFill>
              </a:rPr>
              <a:t>component-aware decisions vs. </a:t>
            </a:r>
            <a:r>
              <a:rPr lang="en-US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336A3-DE7D-504A-A23C-315D49EE68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A839A51C-8802-D047-8CD0-32595BF41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052736"/>
            <a:ext cx="6192688" cy="480566"/>
          </a:xfrm>
          <a:prstGeom prst="roundRect">
            <a:avLst>
              <a:gd name="adj" fmla="val 16667"/>
            </a:avLst>
          </a:prstGeom>
          <a:noFill/>
          <a:ln w="79375">
            <a:solidFill>
              <a:srgbClr val="8C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72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6037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Data-Centric (Memory-Centric) Architectures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465672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A36DD-E071-084E-A698-25D80E2E2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Data-Centric Architectures: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915FF-65F1-9148-84F8-D897101D7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807896" cy="5123656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Process data where it resides </a:t>
            </a:r>
            <a:r>
              <a:rPr lang="en-US" dirty="0">
                <a:solidFill>
                  <a:srgbClr val="0000FF"/>
                </a:solidFill>
              </a:rPr>
              <a:t>(where it makes sense)</a:t>
            </a:r>
          </a:p>
          <a:p>
            <a:pPr lvl="1"/>
            <a:r>
              <a:rPr lang="en-US" dirty="0"/>
              <a:t>Processing in and near memory structures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Low-latency and low-energy data access</a:t>
            </a:r>
          </a:p>
          <a:p>
            <a:pPr lvl="1"/>
            <a:r>
              <a:rPr lang="en-US" dirty="0"/>
              <a:t>Low latency memory</a:t>
            </a:r>
          </a:p>
          <a:p>
            <a:pPr lvl="1"/>
            <a:r>
              <a:rPr lang="en-US" dirty="0"/>
              <a:t>Low energy memory</a:t>
            </a:r>
          </a:p>
          <a:p>
            <a:pPr marL="344487" lvl="1" indent="0">
              <a:buNone/>
            </a:pPr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Low-cost data storage and processing</a:t>
            </a:r>
          </a:p>
          <a:p>
            <a:pPr lvl="1"/>
            <a:r>
              <a:rPr lang="en-US" dirty="0"/>
              <a:t>High capacity memory at low cost: hybrid memory, compression</a:t>
            </a:r>
          </a:p>
          <a:p>
            <a:pPr lvl="1"/>
            <a:endParaRPr lang="en-US" dirty="0"/>
          </a:p>
          <a:p>
            <a:r>
              <a:rPr lang="en-US" b="1" dirty="0">
                <a:solidFill>
                  <a:srgbClr val="0000FF"/>
                </a:solidFill>
              </a:rPr>
              <a:t>Intelligent data management</a:t>
            </a:r>
          </a:p>
          <a:p>
            <a:pPr lvl="1"/>
            <a:r>
              <a:rPr lang="en-US" dirty="0"/>
              <a:t>Intelligent controllers handling robustness, security, cost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F47AA-F773-7243-876F-B38D973B45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F2DDA778-26A3-A449-9FF9-F9A4D7854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124744"/>
            <a:ext cx="7920880" cy="480566"/>
          </a:xfrm>
          <a:prstGeom prst="roundRect">
            <a:avLst>
              <a:gd name="adj" fmla="val 16667"/>
            </a:avLst>
          </a:prstGeom>
          <a:noFill/>
          <a:ln w="79375">
            <a:solidFill>
              <a:srgbClr val="8C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6247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924800" cy="1752600"/>
          </a:xfrm>
        </p:spPr>
        <p:txBody>
          <a:bodyPr/>
          <a:lstStyle/>
          <a:p>
            <a:r>
              <a:rPr lang="en-US" dirty="0"/>
              <a:t>Processing Data </a:t>
            </a:r>
            <a:br>
              <a:rPr lang="en-US" dirty="0"/>
            </a:br>
            <a:r>
              <a:rPr lang="en-US" dirty="0"/>
              <a:t>	        Where It Makes Sense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413268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9796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Data access is the major performance and energy bottleneck</a:t>
            </a:r>
          </a:p>
          <a:p>
            <a:endParaRPr lang="en-US" sz="1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000" dirty="0"/>
              <a:t>Our current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design principles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cause </a:t>
            </a:r>
            <a:r>
              <a:rPr lang="en-US" sz="5000" dirty="0">
                <a:solidFill>
                  <a:srgbClr val="FF0000"/>
                </a:solidFill>
              </a:rPr>
              <a:t>great energy waste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FF0000"/>
                </a:solidFill>
              </a:rPr>
              <a:t>(and great performance loss)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5926951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884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Processing</a:t>
            </a:r>
            <a:r>
              <a:rPr lang="en-US" sz="5000" dirty="0"/>
              <a:t> of data </a:t>
            </a:r>
          </a:p>
          <a:p>
            <a:pPr marL="0" indent="0" algn="ctr">
              <a:buNone/>
            </a:pPr>
            <a:r>
              <a:rPr lang="en-US" sz="5000" dirty="0"/>
              <a:t>is performed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far away from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0223846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Paradigm Shift To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Enable computation with </a:t>
            </a:r>
            <a:r>
              <a:rPr lang="en-US" sz="2800" dirty="0">
                <a:solidFill>
                  <a:srgbClr val="0000FF"/>
                </a:solidFill>
              </a:rPr>
              <a:t>minimal data movement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>
                <a:solidFill>
                  <a:srgbClr val="0000FF"/>
                </a:solidFill>
              </a:rPr>
              <a:t>Compute where it makes sense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where data resides</a:t>
            </a:r>
            <a:r>
              <a:rPr lang="en-US" sz="2800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Make computing architectures more </a:t>
            </a:r>
            <a:r>
              <a:rPr lang="en-US" sz="2800" dirty="0">
                <a:solidFill>
                  <a:srgbClr val="0000FF"/>
                </a:solidFill>
              </a:rPr>
              <a:t>data-centric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2290297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88776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Energy-Efficient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39809606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High-Performance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48372910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processor chip and in-memory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and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software, compilers,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 and theoretical </a:t>
            </a:r>
            <a:r>
              <a:rPr lang="en-US" dirty="0">
                <a:latin typeface="Tahoma"/>
                <a:cs typeface="Tahoma"/>
              </a:rPr>
              <a:t>f</a:t>
            </a:r>
            <a:r>
              <a:rPr lang="en-US" sz="2200" dirty="0">
                <a:latin typeface="Tahoma"/>
                <a:cs typeface="Tahoma"/>
              </a:rPr>
              <a:t>oundations?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D90B00"/>
                  </a:solidFill>
                  <a:effectLst/>
                  <a:uLnTx/>
                  <a:uFillTx/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0B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9695208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Mindset: Memory-Centric Computing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172966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53619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10087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51237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10087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005762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1526" y="6279703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ヒラギノ角ゴ ProN W6"/>
                <a:cs typeface="Tahoma"/>
              </a:rPr>
              <a:t>Memory similar to a “conventional” accelerator</a:t>
            </a:r>
          </a:p>
        </p:txBody>
      </p:sp>
    </p:spTree>
    <p:extLst>
      <p:ext uri="{BB962C8B-B14F-4D97-AF65-F5344CB8AC3E}">
        <p14:creationId xmlns:p14="http://schemas.microsoft.com/office/powerpoint/2010/main" val="305361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to be published in 2021.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6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567D-A796-D347-A81C-53A42C0F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D145C-B1CC-0248-8402-DB3B402EA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4E4B9-8C28-2246-BBD1-89AFB3653A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2E59C2-C60B-164F-8152-5EAEA0A62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50" y="196850"/>
            <a:ext cx="5473700" cy="64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61088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89408-568D-D849-B20B-D14F7C01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09458-3406-614B-8614-09C6E86A5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9EE78-77DE-774E-8E3C-547D297417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F97FCE-1C93-7F47-B714-6E5EA092E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617" y="0"/>
            <a:ext cx="5232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44290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0000FF"/>
                </a:solidFill>
              </a:rPr>
              <a:t>1. Processing using Memory</a:t>
            </a:r>
          </a:p>
          <a:p>
            <a:pPr algn="l"/>
            <a:r>
              <a:rPr lang="en-US" sz="3600" dirty="0"/>
              <a:t>2. Processing near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1958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Processing using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r>
              <a:rPr lang="en-US" dirty="0"/>
              <a:t>We can support </a:t>
            </a:r>
            <a:r>
              <a:rPr lang="en-US" dirty="0">
                <a:solidFill>
                  <a:srgbClr val="0000FF"/>
                </a:solidFill>
              </a:rPr>
              <a:t>in-DRAM AND, OR, NOT, MAJ</a:t>
            </a:r>
          </a:p>
          <a:p>
            <a:r>
              <a:rPr lang="en-US" dirty="0"/>
              <a:t>At low cost</a:t>
            </a:r>
          </a:p>
          <a:p>
            <a:r>
              <a:rPr lang="en-US" dirty="0">
                <a:solidFill>
                  <a:srgbClr val="0000FF"/>
                </a:solidFill>
              </a:rPr>
              <a:t>Using analog computation capability of DRAM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Idea: activating multiple rows performs computation</a:t>
            </a:r>
          </a:p>
          <a:p>
            <a:r>
              <a:rPr lang="en-US" dirty="0">
                <a:solidFill>
                  <a:srgbClr val="FF0000"/>
                </a:solidFill>
              </a:rPr>
              <a:t>30-60X performance and energy improvement</a:t>
            </a:r>
          </a:p>
          <a:p>
            <a:pPr lvl="1"/>
            <a:r>
              <a:rPr lang="en-US" sz="2000" dirty="0"/>
              <a:t>Seshadri+, “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Ambit: In-Memory Accelerator for Bulk Bitwise Operations Using Commodity DRAM Technology</a:t>
            </a:r>
            <a:r>
              <a:rPr lang="en-US" sz="2000" dirty="0"/>
              <a:t>,” MICRO 2017.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New memory technologies </a:t>
            </a:r>
            <a:r>
              <a:rPr lang="en-US" dirty="0"/>
              <a:t>enable even more opportunities</a:t>
            </a:r>
          </a:p>
          <a:p>
            <a:pPr lvl="1"/>
            <a:r>
              <a:rPr lang="en-US" dirty="0"/>
              <a:t>Memristors, resistive RAM, phase change </a:t>
            </a:r>
            <a:r>
              <a:rPr lang="en-US" dirty="0" err="1"/>
              <a:t>mem</a:t>
            </a:r>
            <a:r>
              <a:rPr lang="en-US" dirty="0"/>
              <a:t>, STT-MRAM, </a:t>
            </a:r>
            <a:r>
              <a:rPr lang="is-IS" dirty="0"/>
              <a:t>…</a:t>
            </a:r>
            <a:endParaRPr lang="en-US" dirty="0"/>
          </a:p>
          <a:p>
            <a:pPr lvl="1"/>
            <a:r>
              <a:rPr lang="en-US" dirty="0"/>
              <a:t>Can operate on data </a:t>
            </a:r>
            <a:r>
              <a:rPr lang="en-US" dirty="0">
                <a:solidFill>
                  <a:srgbClr val="FF0000"/>
                </a:solidFill>
              </a:rPr>
              <a:t>with minimal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14956878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066800"/>
          </a:xfrm>
        </p:spPr>
        <p:txBody>
          <a:bodyPr/>
          <a:lstStyle/>
          <a:p>
            <a:r>
              <a:rPr lang="en-US" dirty="0"/>
              <a:t>Ambit: Bulk-Bitwise in-DRAM Computation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sz="1800" dirty="0" err="1"/>
              <a:t>Vivek</a:t>
            </a:r>
            <a:r>
              <a:rPr lang="en-US" sz="1800" dirty="0"/>
              <a:t> Seshadri, </a:t>
            </a:r>
            <a:r>
              <a:rPr lang="en-US" sz="1800" dirty="0" err="1"/>
              <a:t>Donghyuk</a:t>
            </a:r>
            <a:r>
              <a:rPr lang="en-US" sz="1800" dirty="0"/>
              <a:t> Lee, Thomas Mullins, Hasan Hassan, Amirali Boroumand, </a:t>
            </a:r>
            <a:r>
              <a:rPr lang="en-US" sz="1800" dirty="0" err="1"/>
              <a:t>Jeremie</a:t>
            </a:r>
            <a:r>
              <a:rPr lang="en-US" sz="1800" dirty="0"/>
              <a:t> Kim, Michael A. </a:t>
            </a:r>
            <a:r>
              <a:rPr lang="en-US" sz="1800" dirty="0" err="1"/>
              <a:t>Kozuch</a:t>
            </a:r>
            <a:r>
              <a:rPr lang="en-US" sz="1800" dirty="0"/>
              <a:t>, Onur Mutlu, Phillip B. Gibbons, and Todd C. Mowry,</a:t>
            </a:r>
            <a:br>
              <a:rPr lang="en-US" sz="1800" dirty="0"/>
            </a:br>
            <a:r>
              <a:rPr lang="en-US" sz="18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"Ambit: In-Memory Accelerator for Bulk Bitwise Operations Using Commodity DRAM Technology"</a:t>
            </a:r>
            <a:br>
              <a:rPr lang="en-US" sz="1800" dirty="0">
                <a:solidFill>
                  <a:srgbClr val="0000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50th International Symposium on Microarchitecture</a:t>
            </a:r>
            <a:r>
              <a:rPr lang="en-US" sz="1800" i="1" dirty="0"/>
              <a:t> (</a:t>
            </a:r>
            <a:r>
              <a:rPr lang="en-US" sz="1800" b="1" i="1" dirty="0"/>
              <a:t>MICRO</a:t>
            </a:r>
            <a:r>
              <a:rPr lang="en-US" sz="1800" i="1" dirty="0"/>
              <a:t>)</a:t>
            </a:r>
            <a:r>
              <a:rPr lang="en-US" sz="1800" dirty="0"/>
              <a:t>, Boston, MA, USA, October 2017.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6"/>
              </a:rPr>
              <a:t>Lightning Session 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8"/>
              </a:rPr>
              <a:t>Poster (pptx)</a:t>
            </a:r>
            <a:r>
              <a:rPr lang="en-US" sz="1800" dirty="0"/>
              <a:t> </a:t>
            </a:r>
            <a:r>
              <a:rPr lang="en-US" sz="1800" dirty="0">
                <a:hlinkClick r:id="rId9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endParaRPr lang="en-US" sz="1800" dirty="0"/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  <a:p>
            <a:pPr lvl="1"/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2" y="4040262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0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900" dirty="0"/>
              <a:t>In-DRAM Bulk Bitwise Execution Paradigm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/>
              <a:t>Vivek Seshadri and Onur Mutlu,</a:t>
            </a:r>
            <a:br>
              <a:rPr lang="en-US" dirty="0"/>
            </a:b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"In-DRAM Bulk Bitwise Execution Engine"</a:t>
            </a:r>
            <a:r>
              <a:rPr lang="en-US" dirty="0">
                <a:solidFill>
                  <a:srgbClr val="0000FF"/>
                </a:solidFill>
              </a:rPr>
              <a:t> </a:t>
            </a:r>
            <a:br>
              <a:rPr lang="en-US" dirty="0"/>
            </a:br>
            <a:r>
              <a:rPr lang="en-US" i="1" dirty="0"/>
              <a:t>Invited Book Chapter in Advances in Computers</a:t>
            </a:r>
            <a:r>
              <a:rPr lang="en-US" dirty="0"/>
              <a:t>,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46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BFE0-AC75-EA4D-B294-B564E8EA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SIMDRAM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4B9AD-DEF9-4C4F-9DC2-DABFA4D56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sz="1500" dirty="0" err="1"/>
              <a:t>Nastaran</a:t>
            </a:r>
            <a:r>
              <a:rPr lang="en-US" sz="1500" dirty="0"/>
              <a:t> </a:t>
            </a:r>
            <a:r>
              <a:rPr lang="en-US" sz="1500" dirty="0" err="1"/>
              <a:t>Hajinazar</a:t>
            </a:r>
            <a:r>
              <a:rPr lang="en-US" sz="1500" dirty="0"/>
              <a:t>, Geraldo F. Oliveira, Sven Gregorio, Joao </a:t>
            </a:r>
            <a:r>
              <a:rPr lang="en-US" sz="1500" dirty="0" err="1"/>
              <a:t>Dinis</a:t>
            </a:r>
            <a:r>
              <a:rPr lang="en-US" sz="1500" dirty="0"/>
              <a:t> Ferreira, Nika Mansouri </a:t>
            </a:r>
            <a:r>
              <a:rPr lang="en-US" sz="1500" dirty="0" err="1"/>
              <a:t>Ghiasi</a:t>
            </a:r>
            <a:r>
              <a:rPr lang="en-US" sz="1500" dirty="0"/>
              <a:t>, </a:t>
            </a:r>
            <a:r>
              <a:rPr lang="en-US" sz="1500" dirty="0" err="1"/>
              <a:t>Minesh</a:t>
            </a:r>
            <a:r>
              <a:rPr lang="en-US" sz="1500" dirty="0"/>
              <a:t> Patel, Mohammed </a:t>
            </a:r>
            <a:r>
              <a:rPr lang="en-US" sz="1500" dirty="0" err="1"/>
              <a:t>Alser</a:t>
            </a:r>
            <a:r>
              <a:rPr lang="en-US" sz="1500" dirty="0"/>
              <a:t>, </a:t>
            </a:r>
            <a:r>
              <a:rPr lang="en-US" sz="1500" dirty="0" err="1"/>
              <a:t>Saugata</a:t>
            </a:r>
            <a:r>
              <a:rPr lang="en-US" sz="1500" dirty="0"/>
              <a:t> Ghose, Juan Gomez-Luna,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"SIMDRAM: An End-to-End Framework for Bit-Serial SIMD Computing in DRAM"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26th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Virtual, March-April 2021.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2-page Extended Abstract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Short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Slides (pptx)</a:t>
            </a:r>
            <a:r>
              <a:rPr lang="en-US" sz="1500" dirty="0"/>
              <a:t> </a:t>
            </a:r>
            <a:r>
              <a:rPr lang="en-US" sz="1500" dirty="0">
                <a:hlinkClick r:id="rId8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9"/>
              </a:rPr>
              <a:t>Short Talk Video</a:t>
            </a:r>
            <a:r>
              <a:rPr lang="en-US" sz="1500" dirty="0"/>
              <a:t> (5 mins)]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0"/>
              </a:rPr>
              <a:t>Full Talk Video</a:t>
            </a:r>
            <a:r>
              <a:rPr lang="en-US" sz="1500" dirty="0"/>
              <a:t> (27 mins)]</a:t>
            </a:r>
          </a:p>
          <a:p>
            <a:pPr marL="0" indent="0">
              <a:buNone/>
            </a:pPr>
            <a:br>
              <a:rPr lang="en-US" sz="1700" dirty="0"/>
            </a:b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CC07-ABC8-6047-856D-10E0B6E8E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2D6C2E-4B30-5D40-A601-57FD66ECFD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3934392"/>
            <a:ext cx="8218695" cy="21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57281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E973-379F-0E47-9237-8E81F18B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400" dirty="0"/>
              <a:t>SIMDRAM Key Idea </a:t>
            </a:r>
            <a:br>
              <a:rPr lang="en-CA" sz="4400" dirty="0"/>
            </a:b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3BDE8-46CC-8D47-991F-4D7596312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769623"/>
            <a:ext cx="8987622" cy="5763699"/>
          </a:xfrm>
        </p:spPr>
        <p:txBody>
          <a:bodyPr/>
          <a:lstStyle/>
          <a:p>
            <a:pPr lvl="1"/>
            <a:endParaRPr lang="en-US" sz="800" dirty="0"/>
          </a:p>
          <a:p>
            <a:pPr lvl="1"/>
            <a:endParaRPr lang="en-US" sz="800" dirty="0"/>
          </a:p>
          <a:p>
            <a:pPr marL="457200" lvl="1" indent="0">
              <a:buNone/>
            </a:pPr>
            <a:endParaRPr lang="en-US" sz="800" dirty="0"/>
          </a:p>
          <a:p>
            <a:pPr lvl="1"/>
            <a:endParaRPr lang="en-US" sz="800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SIMDRAM: </a:t>
            </a:r>
            <a:r>
              <a:rPr lang="en-US" dirty="0"/>
              <a:t>An end-to-end processing-using-DRAM framework that provides the </a:t>
            </a:r>
            <a:r>
              <a:rPr lang="en-US" dirty="0">
                <a:solidFill>
                  <a:schemeClr val="accent2"/>
                </a:solidFill>
              </a:rPr>
              <a:t>programming interface</a:t>
            </a:r>
            <a:r>
              <a:rPr lang="en-US" dirty="0"/>
              <a:t>, the </a:t>
            </a:r>
            <a:r>
              <a:rPr lang="en-US" dirty="0">
                <a:solidFill>
                  <a:schemeClr val="accent2"/>
                </a:solidFill>
              </a:rPr>
              <a:t>ISA</a:t>
            </a:r>
            <a:r>
              <a:rPr lang="en-US" dirty="0"/>
              <a:t>, and the </a:t>
            </a:r>
            <a:r>
              <a:rPr lang="en-US" dirty="0">
                <a:solidFill>
                  <a:schemeClr val="accent2"/>
                </a:solidFill>
              </a:rPr>
              <a:t>hardware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support</a:t>
            </a:r>
            <a:r>
              <a:rPr lang="en-US" dirty="0"/>
              <a:t> for:</a:t>
            </a:r>
          </a:p>
          <a:p>
            <a:endParaRPr lang="en-US" sz="2400" dirty="0"/>
          </a:p>
          <a:p>
            <a:pPr lvl="1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Efficiently</a:t>
            </a:r>
            <a:r>
              <a:rPr lang="en-US" dirty="0"/>
              <a:t> computing </a:t>
            </a:r>
            <a:r>
              <a:rPr lang="en-US" b="1" dirty="0">
                <a:solidFill>
                  <a:srgbClr val="C00000"/>
                </a:solidFill>
              </a:rPr>
              <a:t>complex</a:t>
            </a:r>
            <a:r>
              <a:rPr lang="en-US" dirty="0"/>
              <a:t> operations in DRAM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Providing the ability to implement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arbitrary</a:t>
            </a:r>
            <a:r>
              <a:rPr lang="en-US" dirty="0"/>
              <a:t> operations as required</a:t>
            </a:r>
          </a:p>
          <a:p>
            <a:pPr lvl="1"/>
            <a:endParaRPr lang="en-US" sz="800" dirty="0"/>
          </a:p>
          <a:p>
            <a:pPr lvl="1"/>
            <a:r>
              <a:rPr lang="en-US" dirty="0"/>
              <a:t>Using an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in-DRAM massively-parallel SIMD substrate</a:t>
            </a:r>
            <a:r>
              <a:rPr lang="en-US" dirty="0"/>
              <a:t> that requires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minimal</a:t>
            </a:r>
            <a:r>
              <a:rPr lang="en-US" dirty="0"/>
              <a:t> changes to DRAM architecture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33E8851-BF95-6842-9DAC-3E18705E07D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93264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4AC448A1-D8FC-074B-83B4-F13809959B84}"/>
              </a:ext>
            </a:extLst>
          </p:cNvPr>
          <p:cNvSpPr/>
          <p:nvPr/>
        </p:nvSpPr>
        <p:spPr>
          <a:xfrm>
            <a:off x="3056442" y="3767639"/>
            <a:ext cx="3907140" cy="2443475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15069BC-5B11-7743-B528-35178FAE71ED}"/>
              </a:ext>
            </a:extLst>
          </p:cNvPr>
          <p:cNvGrpSpPr/>
          <p:nvPr/>
        </p:nvGrpSpPr>
        <p:grpSpPr>
          <a:xfrm>
            <a:off x="7116062" y="3738583"/>
            <a:ext cx="2105825" cy="2379840"/>
            <a:chOff x="7116062" y="3738583"/>
            <a:chExt cx="2105825" cy="2379840"/>
          </a:xfrm>
        </p:grpSpPr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9AFA37DF-98AF-2A42-A277-2415E78A0DFE}"/>
                </a:ext>
              </a:extLst>
            </p:cNvPr>
            <p:cNvSpPr/>
            <p:nvPr/>
          </p:nvSpPr>
          <p:spPr>
            <a:xfrm>
              <a:off x="7279373" y="4036626"/>
              <a:ext cx="1779205" cy="20817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12" name="Rectangle 511">
              <a:extLst>
                <a:ext uri="{FF2B5EF4-FFF2-40B4-BE49-F238E27FC236}">
                  <a16:creationId xmlns:a16="http://schemas.microsoft.com/office/drawing/2014/main" id="{700FA02F-65ED-7C4E-A239-5A4A264BDB14}"/>
                </a:ext>
              </a:extLst>
            </p:cNvPr>
            <p:cNvSpPr/>
            <p:nvPr/>
          </p:nvSpPr>
          <p:spPr>
            <a:xfrm>
              <a:off x="7116062" y="3738583"/>
              <a:ext cx="210582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SIMDRAM Output</a:t>
              </a:r>
            </a:p>
          </p:txBody>
        </p:sp>
        <p:sp>
          <p:nvSpPr>
            <p:cNvPr id="527" name="Rectangle 526">
              <a:extLst>
                <a:ext uri="{FF2B5EF4-FFF2-40B4-BE49-F238E27FC236}">
                  <a16:creationId xmlns:a16="http://schemas.microsoft.com/office/drawing/2014/main" id="{9784C941-66A3-5040-BA46-DAC418472FA1}"/>
                </a:ext>
              </a:extLst>
            </p:cNvPr>
            <p:cNvSpPr/>
            <p:nvPr/>
          </p:nvSpPr>
          <p:spPr>
            <a:xfrm>
              <a:off x="7365094" y="4022208"/>
              <a:ext cx="1704313" cy="5841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Instruction result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in memory</a:t>
              </a:r>
            </a:p>
          </p:txBody>
        </p:sp>
      </p:grp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CE0A9994-29A9-8347-A12F-21F4FFB866BF}"/>
              </a:ext>
            </a:extLst>
          </p:cNvPr>
          <p:cNvSpPr/>
          <p:nvPr/>
        </p:nvSpPr>
        <p:spPr>
          <a:xfrm>
            <a:off x="4425755" y="906211"/>
            <a:ext cx="1809803" cy="2494674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57" name="Rounded Rectangle 156">
            <a:extLst>
              <a:ext uri="{FF2B5EF4-FFF2-40B4-BE49-F238E27FC236}">
                <a16:creationId xmlns:a16="http://schemas.microsoft.com/office/drawing/2014/main" id="{2989069A-F661-FE42-B264-D815DC8F0544}"/>
              </a:ext>
            </a:extLst>
          </p:cNvPr>
          <p:cNvSpPr/>
          <p:nvPr/>
        </p:nvSpPr>
        <p:spPr>
          <a:xfrm>
            <a:off x="2517838" y="871442"/>
            <a:ext cx="1754690" cy="2223831"/>
          </a:xfrm>
          <a:prstGeom prst="roundRect">
            <a:avLst/>
          </a:prstGeom>
          <a:solidFill>
            <a:srgbClr val="F9F2EF"/>
          </a:solidFill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539" name="Group 538">
            <a:extLst>
              <a:ext uri="{FF2B5EF4-FFF2-40B4-BE49-F238E27FC236}">
                <a16:creationId xmlns:a16="http://schemas.microsoft.com/office/drawing/2014/main" id="{69A25650-7088-E942-BE76-58AD68057FC5}"/>
              </a:ext>
            </a:extLst>
          </p:cNvPr>
          <p:cNvGrpSpPr/>
          <p:nvPr/>
        </p:nvGrpSpPr>
        <p:grpSpPr>
          <a:xfrm>
            <a:off x="2784191" y="3749514"/>
            <a:ext cx="4109777" cy="2461604"/>
            <a:chOff x="2784191" y="4268508"/>
            <a:chExt cx="4109777" cy="2461604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B6F33155-1D4A-2D44-8995-E31DEBF89CA4}"/>
                </a:ext>
              </a:extLst>
            </p:cNvPr>
            <p:cNvSpPr/>
            <p:nvPr/>
          </p:nvSpPr>
          <p:spPr>
            <a:xfrm>
              <a:off x="3159645" y="4569003"/>
              <a:ext cx="3707606" cy="1836613"/>
            </a:xfrm>
            <a:prstGeom prst="rect">
              <a:avLst/>
            </a:prstGeom>
            <a:solidFill>
              <a:srgbClr val="D4DAD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/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Step 3: </a:t>
                  </a:r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Execution according to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μ</m:t>
                      </m:r>
                    </m:oMath>
                  </a14:m>
                  <a:r>
                    <a:rPr kumimoji="0" lang="en-U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Program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506" name="Rectangle 505">
                  <a:extLst>
                    <a:ext uri="{FF2B5EF4-FFF2-40B4-BE49-F238E27FC236}">
                      <a16:creationId xmlns:a16="http://schemas.microsoft.com/office/drawing/2014/main" id="{AA201954-4CB7-F043-8993-22912F606D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2188" y="4268508"/>
                  <a:ext cx="3691780" cy="553998"/>
                </a:xfrm>
                <a:prstGeom prst="rect">
                  <a:avLst/>
                </a:prstGeom>
                <a:blipFill>
                  <a:blip r:embed="rId3"/>
                  <a:stretch>
                    <a:fillRect t="-2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9" name="Rectangle 508">
              <a:extLst>
                <a:ext uri="{FF2B5EF4-FFF2-40B4-BE49-F238E27FC236}">
                  <a16:creationId xmlns:a16="http://schemas.microsoft.com/office/drawing/2014/main" id="{11EEB551-2120-B245-8E0A-A96351D3B463}"/>
                </a:ext>
              </a:extLst>
            </p:cNvPr>
            <p:cNvSpPr/>
            <p:nvPr/>
          </p:nvSpPr>
          <p:spPr>
            <a:xfrm>
              <a:off x="4078736" y="6391878"/>
              <a:ext cx="1795300" cy="338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Memory Controller</a:t>
              </a:r>
            </a:p>
          </p:txBody>
        </p:sp>
        <p:sp>
          <p:nvSpPr>
            <p:cNvPr id="530" name="Right Arrow 529">
              <a:extLst>
                <a:ext uri="{FF2B5EF4-FFF2-40B4-BE49-F238E27FC236}">
                  <a16:creationId xmlns:a16="http://schemas.microsoft.com/office/drawing/2014/main" id="{7C5845D4-4CA6-3E42-B6D7-0362C943D4DB}"/>
                </a:ext>
              </a:extLst>
            </p:cNvPr>
            <p:cNvSpPr/>
            <p:nvPr/>
          </p:nvSpPr>
          <p:spPr>
            <a:xfrm>
              <a:off x="2784191" y="5423150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38" name="Group 537">
            <a:extLst>
              <a:ext uri="{FF2B5EF4-FFF2-40B4-BE49-F238E27FC236}">
                <a16:creationId xmlns:a16="http://schemas.microsoft.com/office/drawing/2014/main" id="{08AF0EC2-609C-F644-8103-F442ADEE8FB0}"/>
              </a:ext>
            </a:extLst>
          </p:cNvPr>
          <p:cNvGrpSpPr/>
          <p:nvPr/>
        </p:nvGrpSpPr>
        <p:grpSpPr>
          <a:xfrm>
            <a:off x="66283" y="3742548"/>
            <a:ext cx="2652598" cy="2143375"/>
            <a:chOff x="66283" y="4261542"/>
            <a:chExt cx="2652598" cy="2143375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7ECC5597-7531-DD4A-A762-4F493DD7DC72}"/>
                </a:ext>
              </a:extLst>
            </p:cNvPr>
            <p:cNvSpPr/>
            <p:nvPr/>
          </p:nvSpPr>
          <p:spPr>
            <a:xfrm>
              <a:off x="66283" y="4555620"/>
              <a:ext cx="2652598" cy="1849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483" name="Rounded Rectangle 482">
              <a:extLst>
                <a:ext uri="{FF2B5EF4-FFF2-40B4-BE49-F238E27FC236}">
                  <a16:creationId xmlns:a16="http://schemas.microsoft.com/office/drawing/2014/main" id="{98B3D348-B9C5-7E40-8AF0-F8D66D07DD9B}"/>
                </a:ext>
              </a:extLst>
            </p:cNvPr>
            <p:cNvSpPr/>
            <p:nvPr/>
          </p:nvSpPr>
          <p:spPr>
            <a:xfrm>
              <a:off x="174824" y="4882613"/>
              <a:ext cx="2446884" cy="1422183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26B285CE-11E6-1743-8406-B4E5D173D7B4}"/>
                </a:ext>
              </a:extLst>
            </p:cNvPr>
            <p:cNvSpPr/>
            <p:nvPr/>
          </p:nvSpPr>
          <p:spPr>
            <a:xfrm>
              <a:off x="777522" y="4261542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487" name="Rectangle 486">
              <a:extLst>
                <a:ext uri="{FF2B5EF4-FFF2-40B4-BE49-F238E27FC236}">
                  <a16:creationId xmlns:a16="http://schemas.microsoft.com/office/drawing/2014/main" id="{1BCC0FA6-6593-B848-B7BB-4CB32A174C35}"/>
                </a:ext>
              </a:extLst>
            </p:cNvPr>
            <p:cNvSpPr/>
            <p:nvPr/>
          </p:nvSpPr>
          <p:spPr>
            <a:xfrm>
              <a:off x="291206" y="5444803"/>
              <a:ext cx="2036555" cy="327477"/>
            </a:xfrm>
            <a:prstGeom prst="rect">
              <a:avLst/>
            </a:prstGeom>
            <a:solidFill>
              <a:srgbClr val="FFBF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26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11" name="Rectangle 510">
              <a:extLst>
                <a:ext uri="{FF2B5EF4-FFF2-40B4-BE49-F238E27FC236}">
                  <a16:creationId xmlns:a16="http://schemas.microsoft.com/office/drawing/2014/main" id="{6DEB2F96-2CE8-2048-A0CE-39C107EEA67F}"/>
                </a:ext>
              </a:extLst>
            </p:cNvPr>
            <p:cNvSpPr/>
            <p:nvPr/>
          </p:nvSpPr>
          <p:spPr>
            <a:xfrm>
              <a:off x="117482" y="4563039"/>
              <a:ext cx="2478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SIMDRAM-enabled application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9EB68DD-EA82-D94D-9067-B51AF57C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ambria" panose="02040503050406030204" pitchFamily="18" charset="0"/>
              </a:rPr>
              <a:t>SIMDRAM Framework: Overview </a:t>
            </a:r>
          </a:p>
        </p:txBody>
      </p:sp>
      <p:graphicFrame>
        <p:nvGraphicFramePr>
          <p:cNvPr id="311" name="Table 310">
            <a:extLst>
              <a:ext uri="{FF2B5EF4-FFF2-40B4-BE49-F238E27FC236}">
                <a16:creationId xmlns:a16="http://schemas.microsoft.com/office/drawing/2014/main" id="{50A10DFB-237C-1B45-AB7A-463F2C2CCC5B}"/>
              </a:ext>
            </a:extLst>
          </p:cNvPr>
          <p:cNvGraphicFramePr>
            <a:graphicFrameLocks noGrp="1"/>
          </p:cNvGraphicFramePr>
          <p:nvPr/>
        </p:nvGraphicFramePr>
        <p:xfrm>
          <a:off x="4600883" y="1699346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sp>
        <p:nvSpPr>
          <p:cNvPr id="312" name="Rectangle 311">
            <a:extLst>
              <a:ext uri="{FF2B5EF4-FFF2-40B4-BE49-F238E27FC236}">
                <a16:creationId xmlns:a16="http://schemas.microsoft.com/office/drawing/2014/main" id="{D7280049-9ED3-3947-9F28-E8F495F29C7B}"/>
              </a:ext>
            </a:extLst>
          </p:cNvPr>
          <p:cNvSpPr/>
          <p:nvPr/>
        </p:nvSpPr>
        <p:spPr>
          <a:xfrm>
            <a:off x="6271191" y="1235618"/>
            <a:ext cx="2800096" cy="2244457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1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989EFE27-25B1-1F44-B095-4CC257B80B80}"/>
              </a:ext>
            </a:extLst>
          </p:cNvPr>
          <p:cNvCxnSpPr>
            <a:cxnSpLocks/>
          </p:cNvCxnSpPr>
          <p:nvPr/>
        </p:nvCxnSpPr>
        <p:spPr>
          <a:xfrm>
            <a:off x="6114414" y="1827291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Oval 315">
            <a:extLst>
              <a:ext uri="{FF2B5EF4-FFF2-40B4-BE49-F238E27FC236}">
                <a16:creationId xmlns:a16="http://schemas.microsoft.com/office/drawing/2014/main" id="{6770D35C-7264-0049-95CD-58D4DDF3EDED}"/>
              </a:ext>
            </a:extLst>
          </p:cNvPr>
          <p:cNvSpPr/>
          <p:nvPr/>
        </p:nvSpPr>
        <p:spPr>
          <a:xfrm flipH="1">
            <a:off x="11015591" y="2382396"/>
            <a:ext cx="143179" cy="86362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1DC1A0F9-70D7-B448-BC54-7750CE6339AE}"/>
              </a:ext>
            </a:extLst>
          </p:cNvPr>
          <p:cNvSpPr/>
          <p:nvPr/>
        </p:nvSpPr>
        <p:spPr>
          <a:xfrm>
            <a:off x="6854162" y="912400"/>
            <a:ext cx="2105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SIMDRAM Output</a:t>
            </a:r>
          </a:p>
        </p:txBody>
      </p: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8A315B32-246B-344C-B00D-2D50360431A0}"/>
              </a:ext>
            </a:extLst>
          </p:cNvPr>
          <p:cNvGrpSpPr/>
          <p:nvPr/>
        </p:nvGrpSpPr>
        <p:grpSpPr>
          <a:xfrm>
            <a:off x="96203" y="908217"/>
            <a:ext cx="2108505" cy="2106083"/>
            <a:chOff x="185117" y="1916050"/>
            <a:chExt cx="2355144" cy="2549656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926A9443-4A7F-B340-B495-8DEC465CEB8F}"/>
                </a:ext>
              </a:extLst>
            </p:cNvPr>
            <p:cNvSpPr/>
            <p:nvPr/>
          </p:nvSpPr>
          <p:spPr>
            <a:xfrm>
              <a:off x="682041" y="1916050"/>
              <a:ext cx="119936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User Input</a:t>
              </a:r>
            </a:p>
          </p:txBody>
        </p:sp>
        <p:sp>
          <p:nvSpPr>
            <p:cNvPr id="348" name="Rectangle 347">
              <a:extLst>
                <a:ext uri="{FF2B5EF4-FFF2-40B4-BE49-F238E27FC236}">
                  <a16:creationId xmlns:a16="http://schemas.microsoft.com/office/drawing/2014/main" id="{5DC29713-5DE8-524E-A574-56227018A709}"/>
                </a:ext>
              </a:extLst>
            </p:cNvPr>
            <p:cNvSpPr/>
            <p:nvPr/>
          </p:nvSpPr>
          <p:spPr>
            <a:xfrm>
              <a:off x="185117" y="2303641"/>
              <a:ext cx="2355144" cy="2138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4BBB42AF-207D-8C44-9BEB-FC30D95D6D4B}"/>
                </a:ext>
              </a:extLst>
            </p:cNvPr>
            <p:cNvGrpSpPr/>
            <p:nvPr/>
          </p:nvGrpSpPr>
          <p:grpSpPr>
            <a:xfrm>
              <a:off x="290791" y="2622675"/>
              <a:ext cx="2112038" cy="1843031"/>
              <a:chOff x="290791" y="2622675"/>
              <a:chExt cx="2112038" cy="1843031"/>
            </a:xfrm>
          </p:grpSpPr>
          <p:sp>
            <p:nvSpPr>
              <p:cNvPr id="350" name="Rounded Rectangle 349">
                <a:extLst>
                  <a:ext uri="{FF2B5EF4-FFF2-40B4-BE49-F238E27FC236}">
                    <a16:creationId xmlns:a16="http://schemas.microsoft.com/office/drawing/2014/main" id="{6D3A1CD3-1656-4A4D-A9A0-DBA1702BECAE}"/>
                  </a:ext>
                </a:extLst>
              </p:cNvPr>
              <p:cNvSpPr/>
              <p:nvPr/>
            </p:nvSpPr>
            <p:spPr>
              <a:xfrm>
                <a:off x="290791" y="2622675"/>
                <a:ext cx="2112038" cy="1468592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grpSp>
            <p:nvGrpSpPr>
              <p:cNvPr id="351" name="Group 350">
                <a:extLst>
                  <a:ext uri="{FF2B5EF4-FFF2-40B4-BE49-F238E27FC236}">
                    <a16:creationId xmlns:a16="http://schemas.microsoft.com/office/drawing/2014/main" id="{5CC6CC20-848A-8E46-936F-05C4F53EC60E}"/>
                  </a:ext>
                </a:extLst>
              </p:cNvPr>
              <p:cNvGrpSpPr/>
              <p:nvPr/>
            </p:nvGrpSpPr>
            <p:grpSpPr>
              <a:xfrm>
                <a:off x="377937" y="2784891"/>
                <a:ext cx="1970675" cy="1263750"/>
                <a:chOff x="867018" y="2489687"/>
                <a:chExt cx="2314002" cy="1360547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D3E7F195-04A5-4B4D-B2B8-43EF22AD9995}"/>
                    </a:ext>
                  </a:extLst>
                </p:cNvPr>
                <p:cNvGrpSpPr/>
                <p:nvPr/>
              </p:nvGrpSpPr>
              <p:grpSpPr>
                <a:xfrm>
                  <a:off x="1143322" y="2489687"/>
                  <a:ext cx="1235746" cy="391038"/>
                  <a:chOff x="2411760" y="3068960"/>
                  <a:chExt cx="6065150" cy="1584176"/>
                </a:xfrm>
                <a:solidFill>
                  <a:schemeClr val="tx1"/>
                </a:solidFill>
              </p:grpSpPr>
              <p:sp>
                <p:nvSpPr>
                  <p:cNvPr id="373" name="Flowchart: Delay 3">
                    <a:extLst>
                      <a:ext uri="{FF2B5EF4-FFF2-40B4-BE49-F238E27FC236}">
                        <a16:creationId xmlns:a16="http://schemas.microsoft.com/office/drawing/2014/main" id="{26B61A90-35A5-B849-8852-2CD7EC13F006}"/>
                      </a:ext>
                    </a:extLst>
                  </p:cNvPr>
                  <p:cNvSpPr/>
                  <p:nvPr/>
                </p:nvSpPr>
                <p:spPr>
                  <a:xfrm>
                    <a:off x="3707904" y="3068960"/>
                    <a:ext cx="1728192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4" name="Straight Connector 373">
                    <a:extLst>
                      <a:ext uri="{FF2B5EF4-FFF2-40B4-BE49-F238E27FC236}">
                        <a16:creationId xmlns:a16="http://schemas.microsoft.com/office/drawing/2014/main" id="{9628BD32-F67E-7841-9609-8E2EAF01F2C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5" name="Straight Connector 374">
                    <a:extLst>
                      <a:ext uri="{FF2B5EF4-FFF2-40B4-BE49-F238E27FC236}">
                        <a16:creationId xmlns:a16="http://schemas.microsoft.com/office/drawing/2014/main" id="{BE6B1FC3-6068-1C4B-BCD7-1ADA7298461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4437112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6" name="Straight Connector 375">
                    <a:extLst>
                      <a:ext uri="{FF2B5EF4-FFF2-40B4-BE49-F238E27FC236}">
                        <a16:creationId xmlns:a16="http://schemas.microsoft.com/office/drawing/2014/main" id="{96839A2E-1158-9F4C-AE2B-5D4AF755002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436099" y="3838796"/>
                    <a:ext cx="3040811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sp>
                <p:nvSpPr>
                  <p:cNvPr id="377" name="Flowchart: Connector 8">
                    <a:extLst>
                      <a:ext uri="{FF2B5EF4-FFF2-40B4-BE49-F238E27FC236}">
                        <a16:creationId xmlns:a16="http://schemas.microsoft.com/office/drawing/2014/main" id="{60460D75-4240-344D-B9E2-7077639318F1}"/>
                      </a:ext>
                    </a:extLst>
                  </p:cNvPr>
                  <p:cNvSpPr/>
                  <p:nvPr/>
                </p:nvSpPr>
                <p:spPr>
                  <a:xfrm>
                    <a:off x="2411760" y="3176972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78" name="Flowchart: Connector 9">
                    <a:extLst>
                      <a:ext uri="{FF2B5EF4-FFF2-40B4-BE49-F238E27FC236}">
                        <a16:creationId xmlns:a16="http://schemas.microsoft.com/office/drawing/2014/main" id="{6C096043-331C-E44A-8DFE-DBD98FCF6BAF}"/>
                      </a:ext>
                    </a:extLst>
                  </p:cNvPr>
                  <p:cNvSpPr/>
                  <p:nvPr/>
                </p:nvSpPr>
                <p:spPr>
                  <a:xfrm>
                    <a:off x="2435000" y="4329100"/>
                    <a:ext cx="216024" cy="216024"/>
                  </a:xfrm>
                  <a:prstGeom prst="flowChartConnector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54" name="Group 353">
                  <a:extLst>
                    <a:ext uri="{FF2B5EF4-FFF2-40B4-BE49-F238E27FC236}">
                      <a16:creationId xmlns:a16="http://schemas.microsoft.com/office/drawing/2014/main" id="{A4AA7C71-A6FF-2A47-B81E-D0A8BBD9DB39}"/>
                    </a:ext>
                  </a:extLst>
                </p:cNvPr>
                <p:cNvGrpSpPr/>
                <p:nvPr/>
              </p:nvGrpSpPr>
              <p:grpSpPr>
                <a:xfrm>
                  <a:off x="1170063" y="3244568"/>
                  <a:ext cx="1457426" cy="391038"/>
                  <a:chOff x="-636961" y="3068958"/>
                  <a:chExt cx="7153177" cy="1584176"/>
                </a:xfrm>
                <a:solidFill>
                  <a:schemeClr val="tx1"/>
                </a:solidFill>
              </p:grpSpPr>
              <p:sp>
                <p:nvSpPr>
                  <p:cNvPr id="370" name="Flowchart: Delay 3">
                    <a:extLst>
                      <a:ext uri="{FF2B5EF4-FFF2-40B4-BE49-F238E27FC236}">
                        <a16:creationId xmlns:a16="http://schemas.microsoft.com/office/drawing/2014/main" id="{30504E93-59F7-684B-A507-813F29BF6977}"/>
                      </a:ext>
                    </a:extLst>
                  </p:cNvPr>
                  <p:cNvSpPr/>
                  <p:nvPr/>
                </p:nvSpPr>
                <p:spPr>
                  <a:xfrm>
                    <a:off x="3707903" y="3068958"/>
                    <a:ext cx="1728193" cy="1584176"/>
                  </a:xfrm>
                  <a:prstGeom prst="flowChartDelay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371" name="Straight Connector 370">
                    <a:extLst>
                      <a:ext uri="{FF2B5EF4-FFF2-40B4-BE49-F238E27FC236}">
                        <a16:creationId xmlns:a16="http://schemas.microsoft.com/office/drawing/2014/main" id="{4FF3FDE9-AABF-EC44-B7B5-E4AFB0F3C8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-636961" y="4437111"/>
                    <a:ext cx="4344865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2" name="Straight Connector 371">
                    <a:extLst>
                      <a:ext uri="{FF2B5EF4-FFF2-40B4-BE49-F238E27FC236}">
                        <a16:creationId xmlns:a16="http://schemas.microsoft.com/office/drawing/2014/main" id="{48D9C89C-98F2-464D-A5AF-B7A2A5D7A1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chemeClr val="tx1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5" name="Group 354">
                  <a:extLst>
                    <a:ext uri="{FF2B5EF4-FFF2-40B4-BE49-F238E27FC236}">
                      <a16:creationId xmlns:a16="http://schemas.microsoft.com/office/drawing/2014/main" id="{7454E905-B01C-064A-AF64-5A8F34B38732}"/>
                    </a:ext>
                  </a:extLst>
                </p:cNvPr>
                <p:cNvGrpSpPr/>
                <p:nvPr/>
              </p:nvGrpSpPr>
              <p:grpSpPr>
                <a:xfrm>
                  <a:off x="1253356" y="3106816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6" name="Straight Connector 365">
                    <a:extLst>
                      <a:ext uri="{FF2B5EF4-FFF2-40B4-BE49-F238E27FC236}">
                        <a16:creationId xmlns:a16="http://schemas.microsoft.com/office/drawing/2014/main" id="{F5F217FA-089B-AC49-9004-4DFD2A03B6D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7" name="Straight Connector 366">
                    <a:extLst>
                      <a:ext uri="{FF2B5EF4-FFF2-40B4-BE49-F238E27FC236}">
                        <a16:creationId xmlns:a16="http://schemas.microsoft.com/office/drawing/2014/main" id="{AA4E303F-3306-7545-93AB-B999238ABC0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3059829" y="4437113"/>
                    <a:ext cx="648074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8" name="Straight Connector 367">
                    <a:extLst>
                      <a:ext uri="{FF2B5EF4-FFF2-40B4-BE49-F238E27FC236}">
                        <a16:creationId xmlns:a16="http://schemas.microsoft.com/office/drawing/2014/main" id="{E9205109-4956-B64B-84C3-F775CF6E84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9" name="Flowchart: Stored Data 4">
                    <a:extLst>
                      <a:ext uri="{FF2B5EF4-FFF2-40B4-BE49-F238E27FC236}">
                        <a16:creationId xmlns:a16="http://schemas.microsoft.com/office/drawing/2014/main" id="{CC6CED34-8F4A-5A42-A308-A36DA0341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56" name="Straight Connector 355">
                  <a:extLst>
                    <a:ext uri="{FF2B5EF4-FFF2-40B4-BE49-F238E27FC236}">
                      <a16:creationId xmlns:a16="http://schemas.microsoft.com/office/drawing/2014/main" id="{F3100D61-190D-3A45-8CDA-FF7262E0AC57}"/>
                    </a:ext>
                  </a:extLst>
                </p:cNvPr>
                <p:cNvCxnSpPr/>
                <p:nvPr/>
              </p:nvCxnSpPr>
              <p:spPr>
                <a:xfrm>
                  <a:off x="1266365" y="2536344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7" name="Straight Connector 356">
                  <a:extLst>
                    <a:ext uri="{FF2B5EF4-FFF2-40B4-BE49-F238E27FC236}">
                      <a16:creationId xmlns:a16="http://schemas.microsoft.com/office/drawing/2014/main" id="{E0D6ABBF-36FD-F74C-ADAC-B1ADDDDEBC6B}"/>
                    </a:ext>
                  </a:extLst>
                </p:cNvPr>
                <p:cNvCxnSpPr/>
                <p:nvPr/>
              </p:nvCxnSpPr>
              <p:spPr>
                <a:xfrm>
                  <a:off x="1341383" y="2818929"/>
                  <a:ext cx="0" cy="6287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" name="Flowchart: Connector 9">
                  <a:extLst>
                    <a:ext uri="{FF2B5EF4-FFF2-40B4-BE49-F238E27FC236}">
                      <a16:creationId xmlns:a16="http://schemas.microsoft.com/office/drawing/2014/main" id="{EFD37F48-0A01-FC4C-9164-E0C476E8E86C}"/>
                    </a:ext>
                  </a:extLst>
                </p:cNvPr>
                <p:cNvSpPr/>
                <p:nvPr/>
              </p:nvSpPr>
              <p:spPr>
                <a:xfrm>
                  <a:off x="1148056" y="3555622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9" name="Rectangle 358">
                  <a:extLst>
                    <a:ext uri="{FF2B5EF4-FFF2-40B4-BE49-F238E27FC236}">
                      <a16:creationId xmlns:a16="http://schemas.microsoft.com/office/drawing/2014/main" id="{2D59317E-919D-D54C-8BEA-6FC827BDD41A}"/>
                    </a:ext>
                  </a:extLst>
                </p:cNvPr>
                <p:cNvSpPr/>
                <p:nvPr/>
              </p:nvSpPr>
              <p:spPr>
                <a:xfrm>
                  <a:off x="867018" y="3462467"/>
                  <a:ext cx="242288" cy="387767"/>
                </a:xfrm>
                <a:prstGeom prst="rect">
                  <a:avLst/>
                </a:prstGeom>
                <a:ln w="12700"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60" name="Group 359">
                  <a:extLst>
                    <a:ext uri="{FF2B5EF4-FFF2-40B4-BE49-F238E27FC236}">
                      <a16:creationId xmlns:a16="http://schemas.microsoft.com/office/drawing/2014/main" id="{2344E00C-07C5-2848-8171-BE21DAFBD530}"/>
                    </a:ext>
                  </a:extLst>
                </p:cNvPr>
                <p:cNvGrpSpPr/>
                <p:nvPr/>
              </p:nvGrpSpPr>
              <p:grpSpPr>
                <a:xfrm>
                  <a:off x="2364779" y="3102978"/>
                  <a:ext cx="792250" cy="386595"/>
                  <a:chOff x="2627784" y="3086962"/>
                  <a:chExt cx="3888432" cy="1566174"/>
                </a:xfrm>
                <a:solidFill>
                  <a:schemeClr val="tx1"/>
                </a:solidFill>
              </p:grpSpPr>
              <p:cxnSp>
                <p:nvCxnSpPr>
                  <p:cNvPr id="363" name="Straight Connector 362">
                    <a:extLst>
                      <a:ext uri="{FF2B5EF4-FFF2-40B4-BE49-F238E27FC236}">
                        <a16:creationId xmlns:a16="http://schemas.microsoft.com/office/drawing/2014/main" id="{65C91438-F58E-724F-8870-724BC34DB66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627784" y="3284984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4" name="Straight Connector 363">
                    <a:extLst>
                      <a:ext uri="{FF2B5EF4-FFF2-40B4-BE49-F238E27FC236}">
                        <a16:creationId xmlns:a16="http://schemas.microsoft.com/office/drawing/2014/main" id="{C8F7712D-BC82-E847-96B0-2DBD452D286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6096" y="3838795"/>
                    <a:ext cx="1080120" cy="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5" name="Flowchart: Stored Data 4">
                    <a:extLst>
                      <a:ext uri="{FF2B5EF4-FFF2-40B4-BE49-F238E27FC236}">
                        <a16:creationId xmlns:a16="http://schemas.microsoft.com/office/drawing/2014/main" id="{EE06E169-9E9E-B741-939C-F0AFDB6AE5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491880" y="3086962"/>
                    <a:ext cx="1944216" cy="1566174"/>
                  </a:xfrm>
                  <a:prstGeom prst="flowChartOnlineStorag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1761043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cxnSp>
              <p:nvCxnSpPr>
                <p:cNvPr id="361" name="Straight Connector 360">
                  <a:extLst>
                    <a:ext uri="{FF2B5EF4-FFF2-40B4-BE49-F238E27FC236}">
                      <a16:creationId xmlns:a16="http://schemas.microsoft.com/office/drawing/2014/main" id="{A55E3C17-B8F6-2E47-BEB5-1EB898F935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371923" y="2683463"/>
                  <a:ext cx="0" cy="47553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2" name="Flowchart: Connector 11">
                  <a:extLst>
                    <a:ext uri="{FF2B5EF4-FFF2-40B4-BE49-F238E27FC236}">
                      <a16:creationId xmlns:a16="http://schemas.microsoft.com/office/drawing/2014/main" id="{1F485AEE-B408-DC4D-8F1C-F6AB053C3062}"/>
                    </a:ext>
                  </a:extLst>
                </p:cNvPr>
                <p:cNvSpPr/>
                <p:nvPr/>
              </p:nvSpPr>
              <p:spPr>
                <a:xfrm>
                  <a:off x="3137006" y="3261899"/>
                  <a:ext cx="44014" cy="53323"/>
                </a:xfrm>
                <a:prstGeom prst="flowChartConnector">
                  <a:avLst/>
                </a:prstGeom>
                <a:solidFill>
                  <a:schemeClr val="tx1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76104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07DC30E6-1B5F-0F4F-8959-97CE64645BA2}"/>
                  </a:ext>
                </a:extLst>
              </p:cNvPr>
              <p:cNvSpPr/>
              <p:nvPr/>
            </p:nvSpPr>
            <p:spPr>
              <a:xfrm>
                <a:off x="361555" y="4093106"/>
                <a:ext cx="1905463" cy="3726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AND/OR/NOT logic</a:t>
                </a:r>
              </a:p>
            </p:txBody>
          </p:sp>
        </p:grpSp>
        <p:sp>
          <p:nvSpPr>
            <p:cNvPr id="400" name="Rectangle 399">
              <a:extLst>
                <a:ext uri="{FF2B5EF4-FFF2-40B4-BE49-F238E27FC236}">
                  <a16:creationId xmlns:a16="http://schemas.microsoft.com/office/drawing/2014/main" id="{E336A133-A62A-9446-B18C-C1137BE6BB28}"/>
                </a:ext>
              </a:extLst>
            </p:cNvPr>
            <p:cNvSpPr/>
            <p:nvPr/>
          </p:nvSpPr>
          <p:spPr>
            <a:xfrm>
              <a:off x="407761" y="2294229"/>
              <a:ext cx="1802097" cy="3726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Desired operation</a:t>
              </a:r>
            </a:p>
          </p:txBody>
        </p:sp>
      </p:grpSp>
      <p:sp>
        <p:nvSpPr>
          <p:cNvPr id="402" name="Rectangle 401">
            <a:extLst>
              <a:ext uri="{FF2B5EF4-FFF2-40B4-BE49-F238E27FC236}">
                <a16:creationId xmlns:a16="http://schemas.microsoft.com/office/drawing/2014/main" id="{A4C2B0B1-F109-BF40-86A2-AF13430F2E5D}"/>
              </a:ext>
            </a:extLst>
          </p:cNvPr>
          <p:cNvSpPr/>
          <p:nvPr/>
        </p:nvSpPr>
        <p:spPr>
          <a:xfrm>
            <a:off x="6886746" y="2166938"/>
            <a:ext cx="1423788" cy="338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8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Main memory</a:t>
            </a:r>
          </a:p>
        </p:txBody>
      </p: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683F3061-9834-6644-B7F1-5ED1C37BD9E5}"/>
              </a:ext>
            </a:extLst>
          </p:cNvPr>
          <p:cNvGrpSpPr/>
          <p:nvPr/>
        </p:nvGrpSpPr>
        <p:grpSpPr>
          <a:xfrm>
            <a:off x="6324048" y="2565491"/>
            <a:ext cx="2666557" cy="944792"/>
            <a:chOff x="6324048" y="3191579"/>
            <a:chExt cx="2666557" cy="944792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94490D99-D821-E243-93B4-A3FF1AF53E3B}"/>
                </a:ext>
              </a:extLst>
            </p:cNvPr>
            <p:cNvGrpSpPr/>
            <p:nvPr/>
          </p:nvGrpSpPr>
          <p:grpSpPr>
            <a:xfrm>
              <a:off x="7658494" y="3191579"/>
              <a:ext cx="1332111" cy="757166"/>
              <a:chOff x="8712770" y="3601416"/>
              <a:chExt cx="1332111" cy="757166"/>
            </a:xfrm>
          </p:grpSpPr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FE0C7429-FA54-754D-8C1D-5BF9B31B050D}"/>
                  </a:ext>
                </a:extLst>
              </p:cNvPr>
              <p:cNvGrpSpPr/>
              <p:nvPr/>
            </p:nvGrpSpPr>
            <p:grpSpPr>
              <a:xfrm>
                <a:off x="9235986" y="3601416"/>
                <a:ext cx="808895" cy="757166"/>
                <a:chOff x="4180572" y="1209835"/>
                <a:chExt cx="420003" cy="393144"/>
              </a:xfrm>
            </p:grpSpPr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34F1355F-1BFB-C047-BC57-D543E8F10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17898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C1CFE73E-19C4-B643-A9BD-39BE8B85C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57152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F0BB670D-9CEE-BA48-A6A0-071258D823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196406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5" name="Straight Connector 334">
                  <a:extLst>
                    <a:ext uri="{FF2B5EF4-FFF2-40B4-BE49-F238E27FC236}">
                      <a16:creationId xmlns:a16="http://schemas.microsoft.com/office/drawing/2014/main" id="{F2CD54D5-0F3E-B346-AB6D-588F2D60A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35660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>
                  <a:extLst>
                    <a:ext uri="{FF2B5EF4-FFF2-40B4-BE49-F238E27FC236}">
                      <a16:creationId xmlns:a16="http://schemas.microsoft.com/office/drawing/2014/main" id="{EF7C06F5-062E-9240-B458-4F9F35B238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274913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>
                  <a:extLst>
                    <a:ext uri="{FF2B5EF4-FFF2-40B4-BE49-F238E27FC236}">
                      <a16:creationId xmlns:a16="http://schemas.microsoft.com/office/drawing/2014/main" id="{101AEF7E-71CD-744C-A3E6-029BFA850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078644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>
                  <a:extLst>
                    <a:ext uri="{FF2B5EF4-FFF2-40B4-BE49-F238E27FC236}">
                      <a16:creationId xmlns:a16="http://schemas.microsoft.com/office/drawing/2014/main" id="{392E9778-4BD5-0B40-9454-8D6E5B7A6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4390574" y="1314167"/>
                  <a:ext cx="0" cy="420003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>
                  <a:extLst>
                    <a:ext uri="{FF2B5EF4-FFF2-40B4-BE49-F238E27FC236}">
                      <a16:creationId xmlns:a16="http://schemas.microsoft.com/office/drawing/2014/main" id="{EBC9AE41-85FD-E840-AB4B-9B311BA89C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6703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>
                  <a:extLst>
                    <a:ext uri="{FF2B5EF4-FFF2-40B4-BE49-F238E27FC236}">
                      <a16:creationId xmlns:a16="http://schemas.microsoft.com/office/drawing/2014/main" id="{E16BDAD3-622F-ED48-8001-40C3260A57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4863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>
                  <a:extLst>
                    <a:ext uri="{FF2B5EF4-FFF2-40B4-BE49-F238E27FC236}">
                      <a16:creationId xmlns:a16="http://schemas.microsoft.com/office/drawing/2014/main" id="{BFC1505F-B406-394F-BCF5-F52F283D10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90575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4AC61C37-3EC1-D244-B3CB-BE318676DB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32510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>
                  <a:extLst>
                    <a:ext uri="{FF2B5EF4-FFF2-40B4-BE49-F238E27FC236}">
                      <a16:creationId xmlns:a16="http://schemas.microsoft.com/office/drawing/2014/main" id="{0B04ED13-D8A4-B846-80FC-8F089810E8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74446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>
                  <a:extLst>
                    <a:ext uri="{FF2B5EF4-FFF2-40B4-BE49-F238E27FC236}">
                      <a16:creationId xmlns:a16="http://schemas.microsoft.com/office/drawing/2014/main" id="{DA1CA297-36D5-7746-A2EE-CB518FCB47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64768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5" name="Straight Connector 344">
                  <a:extLst>
                    <a:ext uri="{FF2B5EF4-FFF2-40B4-BE49-F238E27FC236}">
                      <a16:creationId xmlns:a16="http://schemas.microsoft.com/office/drawing/2014/main" id="{712090C9-6421-DE43-BD72-8E242FCC30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16382" y="1209835"/>
                  <a:ext cx="0" cy="393144"/>
                </a:xfrm>
                <a:prstGeom prst="line">
                  <a:avLst/>
                </a:prstGeom>
                <a:solidFill>
                  <a:schemeClr val="bg1">
                    <a:lumMod val="65000"/>
                  </a:schemeClr>
                </a:solidFill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8" name="Straight Arrow Connector 327">
                <a:extLst>
                  <a:ext uri="{FF2B5EF4-FFF2-40B4-BE49-F238E27FC236}">
                    <a16:creationId xmlns:a16="http://schemas.microsoft.com/office/drawing/2014/main" id="{2CF305BB-4A2B-6D4E-A77F-915E56B2720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12770" y="3786178"/>
                <a:ext cx="497162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prstDash val="sysDot"/>
                <a:headEnd type="none" w="med" len="med"/>
                <a:tail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Alternate Process 328">
                <a:extLst>
                  <a:ext uri="{FF2B5EF4-FFF2-40B4-BE49-F238E27FC236}">
                    <a16:creationId xmlns:a16="http://schemas.microsoft.com/office/drawing/2014/main" id="{979AE97D-8066-A045-A4B3-8C6A639EC3A6}"/>
                  </a:ext>
                </a:extLst>
              </p:cNvPr>
              <p:cNvSpPr/>
              <p:nvPr/>
            </p:nvSpPr>
            <p:spPr>
              <a:xfrm>
                <a:off x="9328542" y="3681756"/>
                <a:ext cx="616373" cy="616373"/>
              </a:xfrm>
              <a:prstGeom prst="flowChartAlternateProcess">
                <a:avLst/>
              </a:prstGeom>
              <a:solidFill>
                <a:srgbClr val="BFBF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30" name="Alternate Process 329">
                <a:extLst>
                  <a:ext uri="{FF2B5EF4-FFF2-40B4-BE49-F238E27FC236}">
                    <a16:creationId xmlns:a16="http://schemas.microsoft.com/office/drawing/2014/main" id="{3091CE4C-BB11-544F-A61C-EAE97BB2D73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413187" y="3772082"/>
                <a:ext cx="440267" cy="440267"/>
              </a:xfrm>
              <a:prstGeom prst="flowChartAlternateProcess">
                <a:avLst/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31" name="Rectangle 330">
                <a:extLst>
                  <a:ext uri="{FF2B5EF4-FFF2-40B4-BE49-F238E27FC236}">
                    <a16:creationId xmlns:a16="http://schemas.microsoft.com/office/drawing/2014/main" id="{880C3E18-32D4-F948-BCBB-7B676F25A018}"/>
                  </a:ext>
                </a:extLst>
              </p:cNvPr>
              <p:cNvSpPr/>
              <p:nvPr/>
            </p:nvSpPr>
            <p:spPr>
              <a:xfrm>
                <a:off x="9383793" y="3824517"/>
                <a:ext cx="479811" cy="3294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54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ISA</a:t>
                </a:r>
                <a:endParaRPr kumimoji="0" lang="en-US" sz="1541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03" name="Alternate Process 402">
              <a:extLst>
                <a:ext uri="{FF2B5EF4-FFF2-40B4-BE49-F238E27FC236}">
                  <a16:creationId xmlns:a16="http://schemas.microsoft.com/office/drawing/2014/main" id="{5FC3BDFA-A94E-B34F-BDB2-72466C92F8DF}"/>
                </a:ext>
              </a:extLst>
            </p:cNvPr>
            <p:cNvSpPr/>
            <p:nvPr/>
          </p:nvSpPr>
          <p:spPr>
            <a:xfrm>
              <a:off x="6396862" y="3213312"/>
              <a:ext cx="1226000" cy="347543"/>
            </a:xfrm>
            <a:prstGeom prst="flowChartAlternateProcess">
              <a:avLst/>
            </a:prstGeom>
            <a:solidFill>
              <a:srgbClr val="FFBFBF">
                <a:alpha val="20000"/>
              </a:srgbClr>
            </a:solidFill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tIns="52832" bIns="52832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48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Courier New" panose="02070309020205020404" pitchFamily="49" charset="0"/>
                </a:rPr>
                <a:t>bbop_new</a:t>
              </a:r>
              <a:endParaRPr kumimoji="0" lang="en-US" sz="1348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E378B32C-66DC-EE4B-9A94-EBF4BB4C270D}"/>
                </a:ext>
              </a:extLst>
            </p:cNvPr>
            <p:cNvSpPr/>
            <p:nvPr/>
          </p:nvSpPr>
          <p:spPr>
            <a:xfrm>
              <a:off x="6324048" y="3551596"/>
              <a:ext cx="167706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New SIMDRAM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2E5597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instruction</a:t>
              </a:r>
            </a:p>
          </p:txBody>
        </p:sp>
      </p:grpSp>
      <p:sp>
        <p:nvSpPr>
          <p:cNvPr id="417" name="Right Arrow 416">
            <a:extLst>
              <a:ext uri="{FF2B5EF4-FFF2-40B4-BE49-F238E27FC236}">
                <a16:creationId xmlns:a16="http://schemas.microsoft.com/office/drawing/2014/main" id="{15CAE4DC-0951-124F-ACDB-2F0D941D15E4}"/>
              </a:ext>
            </a:extLst>
          </p:cNvPr>
          <p:cNvSpPr/>
          <p:nvPr/>
        </p:nvSpPr>
        <p:spPr>
          <a:xfrm>
            <a:off x="4225141" y="1957109"/>
            <a:ext cx="280794" cy="258213"/>
          </a:xfrm>
          <a:prstGeom prst="rightArrow">
            <a:avLst/>
          </a:prstGeom>
          <a:ln w="12700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18" name="Rectangle 417">
            <a:extLst>
              <a:ext uri="{FF2B5EF4-FFF2-40B4-BE49-F238E27FC236}">
                <a16:creationId xmlns:a16="http://schemas.microsoft.com/office/drawing/2014/main" id="{66BB5B68-297B-8C48-BE99-8A29882E520B}"/>
              </a:ext>
            </a:extLst>
          </p:cNvPr>
          <p:cNvSpPr/>
          <p:nvPr/>
        </p:nvSpPr>
        <p:spPr>
          <a:xfrm>
            <a:off x="4220177" y="978920"/>
            <a:ext cx="220821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Step 2: Generate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sequence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DRAM commands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22" name="Straight Arrow Connector 421">
            <a:extLst>
              <a:ext uri="{FF2B5EF4-FFF2-40B4-BE49-F238E27FC236}">
                <a16:creationId xmlns:a16="http://schemas.microsoft.com/office/drawing/2014/main" id="{847CFCE8-060D-8545-A201-97FA8F015EC6}"/>
              </a:ext>
            </a:extLst>
          </p:cNvPr>
          <p:cNvCxnSpPr>
            <a:cxnSpLocks/>
          </p:cNvCxnSpPr>
          <p:nvPr/>
        </p:nvCxnSpPr>
        <p:spPr>
          <a:xfrm>
            <a:off x="6114413" y="2625799"/>
            <a:ext cx="156777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6" name="Table 485">
            <a:extLst>
              <a:ext uri="{FF2B5EF4-FFF2-40B4-BE49-F238E27FC236}">
                <a16:creationId xmlns:a16="http://schemas.microsoft.com/office/drawing/2014/main" id="{78791F7B-E9B4-9249-8D57-C9EF7EE495EA}"/>
              </a:ext>
            </a:extLst>
          </p:cNvPr>
          <p:cNvGraphicFramePr>
            <a:graphicFrameLocks noGrp="1"/>
          </p:cNvGraphicFramePr>
          <p:nvPr/>
        </p:nvGraphicFramePr>
        <p:xfrm>
          <a:off x="209136" y="4358395"/>
          <a:ext cx="2444077" cy="13563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4077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341188">
                <a:tc>
                  <a:txBody>
                    <a:bodyPr/>
                    <a:lstStyle/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foo () {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04063">
                <a:tc>
                  <a:txBody>
                    <a:bodyPr/>
                    <a:lstStyle/>
                    <a:p>
                      <a:endParaRPr lang="en-US" sz="6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110005"/>
                  </a:ext>
                </a:extLst>
              </a:tr>
              <a:tr h="341188">
                <a:tc>
                  <a:txBody>
                    <a:bodyPr/>
                    <a:lstStyle/>
                    <a:p>
                      <a:r>
                        <a:rPr lang="en-US" sz="1500" b="0" i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500" b="0" i="1" dirty="0" err="1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bbop_new</a:t>
                      </a:r>
                      <a:endParaRPr lang="en-US" sz="1500" b="0" i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655706"/>
                  </a:ext>
                </a:extLst>
              </a:tr>
              <a:tr h="4254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1" dirty="0">
                          <a:solidFill>
                            <a:schemeClr val="tx2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  <a:p>
                      <a:r>
                        <a:rPr lang="en-US" sz="15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} </a:t>
                      </a:r>
                    </a:p>
                  </a:txBody>
                  <a:tcPr marL="121921" marR="121921" marT="60959" marB="60959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320"/>
                  </a:ext>
                </a:extLst>
              </a:tr>
            </a:tbl>
          </a:graphicData>
        </a:graphic>
      </p:graphicFrame>
      <p:cxnSp>
        <p:nvCxnSpPr>
          <p:cNvPr id="490" name="Straight Arrow Connector 489">
            <a:extLst>
              <a:ext uri="{FF2B5EF4-FFF2-40B4-BE49-F238E27FC236}">
                <a16:creationId xmlns:a16="http://schemas.microsoft.com/office/drawing/2014/main" id="{3B85649E-AF19-C741-9832-0401BA82F27F}"/>
              </a:ext>
            </a:extLst>
          </p:cNvPr>
          <p:cNvCxnSpPr>
            <a:cxnSpLocks/>
          </p:cNvCxnSpPr>
          <p:nvPr/>
        </p:nvCxnSpPr>
        <p:spPr>
          <a:xfrm>
            <a:off x="4773682" y="4972819"/>
            <a:ext cx="239766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A08F4D0E-7D3F-7A48-86B1-0434036B7964}"/>
              </a:ext>
            </a:extLst>
          </p:cNvPr>
          <p:cNvGrpSpPr/>
          <p:nvPr/>
        </p:nvGrpSpPr>
        <p:grpSpPr>
          <a:xfrm>
            <a:off x="3268356" y="4230462"/>
            <a:ext cx="1427824" cy="1662994"/>
            <a:chOff x="2217624" y="4009629"/>
            <a:chExt cx="741370" cy="863478"/>
          </a:xfrm>
        </p:grpSpPr>
        <p:sp>
          <p:nvSpPr>
            <p:cNvPr id="515" name="Rounded Rectangle 514">
              <a:extLst>
                <a:ext uri="{FF2B5EF4-FFF2-40B4-BE49-F238E27FC236}">
                  <a16:creationId xmlns:a16="http://schemas.microsoft.com/office/drawing/2014/main" id="{08AF774E-E94E-4947-BF44-FD03B960F8C4}"/>
                </a:ext>
              </a:extLst>
            </p:cNvPr>
            <p:cNvSpPr/>
            <p:nvPr/>
          </p:nvSpPr>
          <p:spPr>
            <a:xfrm>
              <a:off x="2217624" y="4009629"/>
              <a:ext cx="741370" cy="72341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16" name="Rectangle 515">
              <a:extLst>
                <a:ext uri="{FF2B5EF4-FFF2-40B4-BE49-F238E27FC236}">
                  <a16:creationId xmlns:a16="http://schemas.microsoft.com/office/drawing/2014/main" id="{DD609931-2E46-0A4C-B315-50004B55606A}"/>
                </a:ext>
              </a:extLst>
            </p:cNvPr>
            <p:cNvSpPr/>
            <p:nvPr/>
          </p:nvSpPr>
          <p:spPr>
            <a:xfrm>
              <a:off x="2263266" y="4697485"/>
              <a:ext cx="636798" cy="175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98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Control Unit</a:t>
              </a:r>
            </a:p>
          </p:txBody>
        </p:sp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id="{38957CF0-65A1-AA45-80C1-0E8CD7734AB4}"/>
                </a:ext>
              </a:extLst>
            </p:cNvPr>
            <p:cNvGrpSpPr/>
            <p:nvPr/>
          </p:nvGrpSpPr>
          <p:grpSpPr>
            <a:xfrm>
              <a:off x="2389421" y="4106286"/>
              <a:ext cx="472920" cy="530098"/>
              <a:chOff x="1825441" y="5257201"/>
              <a:chExt cx="348402" cy="390525"/>
            </a:xfrm>
          </p:grpSpPr>
          <p:sp>
            <p:nvSpPr>
              <p:cNvPr id="518" name="Oval 517">
                <a:extLst>
                  <a:ext uri="{FF2B5EF4-FFF2-40B4-BE49-F238E27FC236}">
                    <a16:creationId xmlns:a16="http://schemas.microsoft.com/office/drawing/2014/main" id="{82D077C6-3D0F-3541-A76C-EB4E48A284DB}"/>
                  </a:ext>
                </a:extLst>
              </p:cNvPr>
              <p:cNvSpPr/>
              <p:nvPr/>
            </p:nvSpPr>
            <p:spPr>
              <a:xfrm>
                <a:off x="1825441" y="525720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9" name="Oval 518">
                <a:extLst>
                  <a:ext uri="{FF2B5EF4-FFF2-40B4-BE49-F238E27FC236}">
                    <a16:creationId xmlns:a16="http://schemas.microsoft.com/office/drawing/2014/main" id="{AB48AD88-6CB8-1D40-843A-730A6C34712D}"/>
                  </a:ext>
                </a:extLst>
              </p:cNvPr>
              <p:cNvSpPr/>
              <p:nvPr/>
            </p:nvSpPr>
            <p:spPr>
              <a:xfrm>
                <a:off x="2054971" y="5374676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0" name="Oval 519">
                <a:extLst>
                  <a:ext uri="{FF2B5EF4-FFF2-40B4-BE49-F238E27FC236}">
                    <a16:creationId xmlns:a16="http://schemas.microsoft.com/office/drawing/2014/main" id="{7F44A061-D99D-5A43-9E51-DE4141D729AD}"/>
                  </a:ext>
                </a:extLst>
              </p:cNvPr>
              <p:cNvSpPr/>
              <p:nvPr/>
            </p:nvSpPr>
            <p:spPr>
              <a:xfrm>
                <a:off x="1825441" y="5530251"/>
                <a:ext cx="118872" cy="117475"/>
              </a:xfrm>
              <a:prstGeom prst="ellipse">
                <a:avLst/>
              </a:prstGeom>
              <a:solidFill>
                <a:srgbClr val="E5EAF4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cxnSp>
            <p:nvCxnSpPr>
              <p:cNvPr id="521" name="Curved Connector 520">
                <a:extLst>
                  <a:ext uri="{FF2B5EF4-FFF2-40B4-BE49-F238E27FC236}">
                    <a16:creationId xmlns:a16="http://schemas.microsoft.com/office/drawing/2014/main" id="{C9579566-E314-B146-8DAA-B14A04E4AFFF}"/>
                  </a:ext>
                </a:extLst>
              </p:cNvPr>
              <p:cNvCxnSpPr>
                <a:cxnSpLocks/>
                <a:stCxn id="518" idx="6"/>
                <a:endCxn id="519" idx="0"/>
              </p:cNvCxnSpPr>
              <p:nvPr/>
            </p:nvCxnSpPr>
            <p:spPr>
              <a:xfrm>
                <a:off x="1944313" y="5315939"/>
                <a:ext cx="170094" cy="58737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Curved Connector 521">
                <a:extLst>
                  <a:ext uri="{FF2B5EF4-FFF2-40B4-BE49-F238E27FC236}">
                    <a16:creationId xmlns:a16="http://schemas.microsoft.com/office/drawing/2014/main" id="{3BED516E-BF3A-9747-9B5C-4087A9D12BE7}"/>
                  </a:ext>
                </a:extLst>
              </p:cNvPr>
              <p:cNvCxnSpPr>
                <a:cxnSpLocks/>
                <a:stCxn id="519" idx="2"/>
                <a:endCxn id="518" idx="4"/>
              </p:cNvCxnSpPr>
              <p:nvPr/>
            </p:nvCxnSpPr>
            <p:spPr>
              <a:xfrm rot="10800000">
                <a:off x="1884877" y="5374676"/>
                <a:ext cx="170094" cy="58738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Curved Connector 522">
                <a:extLst>
                  <a:ext uri="{FF2B5EF4-FFF2-40B4-BE49-F238E27FC236}">
                    <a16:creationId xmlns:a16="http://schemas.microsoft.com/office/drawing/2014/main" id="{A76A2905-4981-4548-BFC9-8FA901B9F259}"/>
                  </a:ext>
                </a:extLst>
              </p:cNvPr>
              <p:cNvCxnSpPr>
                <a:cxnSpLocks/>
                <a:stCxn id="519" idx="4"/>
                <a:endCxn id="520" idx="6"/>
              </p:cNvCxnSpPr>
              <p:nvPr/>
            </p:nvCxnSpPr>
            <p:spPr>
              <a:xfrm rot="5400000">
                <a:off x="1980941" y="5455523"/>
                <a:ext cx="96838" cy="170094"/>
              </a:xfrm>
              <a:prstGeom prst="curvedConnector2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Curved Connector 523">
                <a:extLst>
                  <a:ext uri="{FF2B5EF4-FFF2-40B4-BE49-F238E27FC236}">
                    <a16:creationId xmlns:a16="http://schemas.microsoft.com/office/drawing/2014/main" id="{9FDFB617-090F-4840-B030-712021578D5C}"/>
                  </a:ext>
                </a:extLst>
              </p:cNvPr>
              <p:cNvCxnSpPr>
                <a:cxnSpLocks/>
                <a:stCxn id="520" idx="1"/>
                <a:endCxn id="518" idx="3"/>
              </p:cNvCxnSpPr>
              <p:nvPr/>
            </p:nvCxnSpPr>
            <p:spPr>
              <a:xfrm rot="5400000" flipH="1" flipV="1">
                <a:off x="1747858" y="5452464"/>
                <a:ext cx="189983" cy="12700"/>
              </a:xfrm>
              <a:prstGeom prst="curvedConnector3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91" name="Straight Arrow Connector 490">
            <a:extLst>
              <a:ext uri="{FF2B5EF4-FFF2-40B4-BE49-F238E27FC236}">
                <a16:creationId xmlns:a16="http://schemas.microsoft.com/office/drawing/2014/main" id="{B31F4B60-71E4-B941-8828-4F3B9440474D}"/>
              </a:ext>
            </a:extLst>
          </p:cNvPr>
          <p:cNvCxnSpPr>
            <a:cxnSpLocks/>
          </p:cNvCxnSpPr>
          <p:nvPr/>
        </p:nvCxnSpPr>
        <p:spPr>
          <a:xfrm>
            <a:off x="6855040" y="5072342"/>
            <a:ext cx="424333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2" name="Oval 491">
            <a:extLst>
              <a:ext uri="{FF2B5EF4-FFF2-40B4-BE49-F238E27FC236}">
                <a16:creationId xmlns:a16="http://schemas.microsoft.com/office/drawing/2014/main" id="{12A4C154-7025-FD47-A024-BDD217DDFD58}"/>
              </a:ext>
            </a:extLst>
          </p:cNvPr>
          <p:cNvSpPr/>
          <p:nvPr/>
        </p:nvSpPr>
        <p:spPr>
          <a:xfrm rot="16200000" flipH="1">
            <a:off x="8866977" y="5952703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2874F35A-5065-F44D-AA27-27A15C79842D}"/>
              </a:ext>
            </a:extLst>
          </p:cNvPr>
          <p:cNvSpPr/>
          <p:nvPr/>
        </p:nvSpPr>
        <p:spPr>
          <a:xfrm rot="16200000" flipH="1">
            <a:off x="8866977" y="4841244"/>
            <a:ext cx="22083" cy="20871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FFF311-89B6-074A-8E50-84D97135160F}"/>
              </a:ext>
            </a:extLst>
          </p:cNvPr>
          <p:cNvGrpSpPr/>
          <p:nvPr/>
        </p:nvGrpSpPr>
        <p:grpSpPr>
          <a:xfrm>
            <a:off x="7378326" y="4574023"/>
            <a:ext cx="1598850" cy="1447274"/>
            <a:chOff x="7378326" y="4574023"/>
            <a:chExt cx="1598850" cy="1447274"/>
          </a:xfrm>
        </p:grpSpPr>
        <p:sp>
          <p:nvSpPr>
            <p:cNvPr id="481" name="Rounded Rectangle 480">
              <a:extLst>
                <a:ext uri="{FF2B5EF4-FFF2-40B4-BE49-F238E27FC236}">
                  <a16:creationId xmlns:a16="http://schemas.microsoft.com/office/drawing/2014/main" id="{4CC62BDE-543A-A646-AD15-2F6D0BA003C8}"/>
                </a:ext>
              </a:extLst>
            </p:cNvPr>
            <p:cNvSpPr/>
            <p:nvPr/>
          </p:nvSpPr>
          <p:spPr>
            <a:xfrm>
              <a:off x="7378326" y="4574023"/>
              <a:ext cx="1598850" cy="144727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16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508" name="Rectangle 507">
              <a:extLst>
                <a:ext uri="{FF2B5EF4-FFF2-40B4-BE49-F238E27FC236}">
                  <a16:creationId xmlns:a16="http://schemas.microsoft.com/office/drawing/2014/main" id="{1674EF55-FBAC-C140-B105-969C7E8487A7}"/>
                </a:ext>
              </a:extLst>
            </p:cNvPr>
            <p:cNvSpPr/>
            <p:nvPr/>
          </p:nvSpPr>
          <p:spPr>
            <a:xfrm rot="16200000">
              <a:off x="7050052" y="5149985"/>
              <a:ext cx="1117742" cy="3590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3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Courier New" panose="02070309020205020404" pitchFamily="49" charset="0"/>
                </a:rPr>
                <a:t>ACT/PRE</a:t>
              </a:r>
            </a:p>
          </p:txBody>
        </p:sp>
        <p:cxnSp>
          <p:nvCxnSpPr>
            <p:cNvPr id="513" name="Straight Arrow Connector 512">
              <a:extLst>
                <a:ext uri="{FF2B5EF4-FFF2-40B4-BE49-F238E27FC236}">
                  <a16:creationId xmlns:a16="http://schemas.microsoft.com/office/drawing/2014/main" id="{67315A1D-7333-AF40-992D-CD542F832E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56927" y="5327935"/>
              <a:ext cx="497162" cy="2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sysDot"/>
              <a:headEnd type="none" w="med" len="med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6EEC01-1B3C-E648-9FD9-9FAA1DBE32F6}"/>
                </a:ext>
              </a:extLst>
            </p:cNvPr>
            <p:cNvGrpSpPr/>
            <p:nvPr/>
          </p:nvGrpSpPr>
          <p:grpSpPr>
            <a:xfrm>
              <a:off x="8308041" y="4657875"/>
              <a:ext cx="557538" cy="1269957"/>
              <a:chOff x="8308041" y="4657875"/>
              <a:chExt cx="557538" cy="1269957"/>
            </a:xfrm>
          </p:grpSpPr>
          <p:grpSp>
            <p:nvGrpSpPr>
              <p:cNvPr id="494" name="Group 493">
                <a:extLst>
                  <a:ext uri="{FF2B5EF4-FFF2-40B4-BE49-F238E27FC236}">
                    <a16:creationId xmlns:a16="http://schemas.microsoft.com/office/drawing/2014/main" id="{274DF094-4A4F-EE40-A2C8-396255F6A071}"/>
                  </a:ext>
                </a:extLst>
              </p:cNvPr>
              <p:cNvGrpSpPr/>
              <p:nvPr/>
            </p:nvGrpSpPr>
            <p:grpSpPr>
              <a:xfrm>
                <a:off x="8308041" y="4657875"/>
                <a:ext cx="557538" cy="1269957"/>
                <a:chOff x="4830795" y="4111398"/>
                <a:chExt cx="289491" cy="755921"/>
              </a:xfrm>
            </p:grpSpPr>
            <p:grpSp>
              <p:nvGrpSpPr>
                <p:cNvPr id="495" name="Group 494">
                  <a:extLst>
                    <a:ext uri="{FF2B5EF4-FFF2-40B4-BE49-F238E27FC236}">
                      <a16:creationId xmlns:a16="http://schemas.microsoft.com/office/drawing/2014/main" id="{E5755728-FCB9-8C4E-A32A-4028662ECD5C}"/>
                    </a:ext>
                  </a:extLst>
                </p:cNvPr>
                <p:cNvGrpSpPr/>
                <p:nvPr/>
              </p:nvGrpSpPr>
              <p:grpSpPr>
                <a:xfrm>
                  <a:off x="4830795" y="4111398"/>
                  <a:ext cx="289489" cy="755921"/>
                  <a:chOff x="4830795" y="4111398"/>
                  <a:chExt cx="289489" cy="755921"/>
                </a:xfrm>
              </p:grpSpPr>
              <p:sp>
                <p:nvSpPr>
                  <p:cNvPr id="497" name="Rectangle 496">
                    <a:extLst>
                      <a:ext uri="{FF2B5EF4-FFF2-40B4-BE49-F238E27FC236}">
                        <a16:creationId xmlns:a16="http://schemas.microsoft.com/office/drawing/2014/main" id="{4CF51F47-9CF9-E246-8AF7-923C6DFFD20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614131" y="4344138"/>
                    <a:ext cx="722817" cy="289489"/>
                  </a:xfrm>
                  <a:prstGeom prst="rect">
                    <a:avLst/>
                  </a:prstGeom>
                  <a:solidFill>
                    <a:srgbClr val="70AD47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08F4B84C-DC65-DC4A-9941-F10662BD6C08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E795B588-B028-1E44-97F4-6AC8A2F616A4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832470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189C9B04-5FAE-244B-9F2B-53D0DCC3CAEB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4928537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EBEE26E3-3CFD-3E45-AFAA-C5A356787197}"/>
                      </a:ext>
                    </a:extLst>
                  </p:cNvPr>
                  <p:cNvSpPr/>
                  <p:nvPr/>
                </p:nvSpPr>
                <p:spPr>
                  <a:xfrm rot="16200000" flipH="1">
                    <a:off x="5018879" y="4112379"/>
                    <a:ext cx="35830" cy="33867"/>
                  </a:xfrm>
                  <a:prstGeom prst="ellipse">
                    <a:avLst/>
                  </a:prstGeom>
                  <a:solidFill>
                    <a:srgbClr val="FEFEFE"/>
                  </a:solidFill>
                  <a:ln w="12700" cap="flat" cmpd="sng" algn="ctr">
                    <a:solidFill>
                      <a:srgbClr val="FEFEFE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96" name="Rectangle 495">
                  <a:extLst>
                    <a:ext uri="{FF2B5EF4-FFF2-40B4-BE49-F238E27FC236}">
                      <a16:creationId xmlns:a16="http://schemas.microsoft.com/office/drawing/2014/main" id="{D894887A-25F1-1F44-BEEE-9C506341120D}"/>
                    </a:ext>
                  </a:extLst>
                </p:cNvPr>
                <p:cNvSpPr/>
                <p:nvPr/>
              </p:nvSpPr>
              <p:spPr>
                <a:xfrm rot="16200000">
                  <a:off x="4819059" y="4476133"/>
                  <a:ext cx="575362" cy="27093"/>
                </a:xfrm>
                <a:prstGeom prst="rect">
                  <a:avLst/>
                </a:prstGeom>
                <a:pattFill prst="dkVert">
                  <a:fgClr>
                    <a:srgbClr val="FFC000">
                      <a:lumMod val="60000"/>
                      <a:lumOff val="40000"/>
                    </a:srgbClr>
                  </a:fgClr>
                  <a:bgClr>
                    <a:sysClr val="window" lastClr="FFFFFF"/>
                  </a:bgClr>
                </a:patt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2DB1DD8B-FB18-8849-9A9F-035F264A4AC8}"/>
                  </a:ext>
                </a:extLst>
              </p:cNvPr>
              <p:cNvGrpSpPr/>
              <p:nvPr/>
            </p:nvGrpSpPr>
            <p:grpSpPr>
              <a:xfrm rot="16200000">
                <a:off x="8185361" y="5143465"/>
                <a:ext cx="756076" cy="293602"/>
                <a:chOff x="4340198" y="1826549"/>
                <a:chExt cx="485918" cy="276639"/>
              </a:xfrm>
            </p:grpSpPr>
            <p:sp>
              <p:nvSpPr>
                <p:cNvPr id="503" name="Rectangle 502">
                  <a:extLst>
                    <a:ext uri="{FF2B5EF4-FFF2-40B4-BE49-F238E27FC236}">
                      <a16:creationId xmlns:a16="http://schemas.microsoft.com/office/drawing/2014/main" id="{8F40DD31-E5D3-1949-BB4A-77B0A48B9C3C}"/>
                    </a:ext>
                  </a:extLst>
                </p:cNvPr>
                <p:cNvSpPr/>
                <p:nvPr/>
              </p:nvSpPr>
              <p:spPr>
                <a:xfrm>
                  <a:off x="4340198" y="1826549"/>
                  <a:ext cx="174612" cy="276637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504" name="Rectangle 503">
                  <a:extLst>
                    <a:ext uri="{FF2B5EF4-FFF2-40B4-BE49-F238E27FC236}">
                      <a16:creationId xmlns:a16="http://schemas.microsoft.com/office/drawing/2014/main" id="{A95F48CB-8E25-8B4E-AE80-FF1A55ADD162}"/>
                    </a:ext>
                  </a:extLst>
                </p:cNvPr>
                <p:cNvSpPr/>
                <p:nvPr/>
              </p:nvSpPr>
              <p:spPr>
                <a:xfrm>
                  <a:off x="4651504" y="1826550"/>
                  <a:ext cx="174612" cy="276638"/>
                </a:xfrm>
                <a:prstGeom prst="rect">
                  <a:avLst/>
                </a:prstGeom>
                <a:solidFill>
                  <a:sysClr val="windowText" lastClr="000000"/>
                </a:solidFill>
                <a:ln w="12700" cap="flat" cmpd="sng" algn="ctr">
                  <a:solidFill>
                    <a:sysClr val="window" lastClr="FFFFFF">
                      <a:lumMod val="85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8" name="Oval 527">
                <a:extLst>
                  <a:ext uri="{FF2B5EF4-FFF2-40B4-BE49-F238E27FC236}">
                    <a16:creationId xmlns:a16="http://schemas.microsoft.com/office/drawing/2014/main" id="{18A4C544-1AC7-8549-9BF1-30B0708AB6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8782" y="582428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9" name="Oval 528">
                <a:extLst>
                  <a:ext uri="{FF2B5EF4-FFF2-40B4-BE49-F238E27FC236}">
                    <a16:creationId xmlns:a16="http://schemas.microsoft.com/office/drawing/2014/main" id="{5EC38BF4-30F8-1543-A138-A684F818BB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782340" y="4720793"/>
                <a:ext cx="52832" cy="52832"/>
              </a:xfrm>
              <a:prstGeom prst="ellipse">
                <a:avLst/>
              </a:prstGeom>
              <a:solidFill>
                <a:srgbClr val="FEFEF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531" name="Table 530">
            <a:extLst>
              <a:ext uri="{FF2B5EF4-FFF2-40B4-BE49-F238E27FC236}">
                <a16:creationId xmlns:a16="http://schemas.microsoft.com/office/drawing/2014/main" id="{1229032C-D001-F644-92AC-B94E443D54F6}"/>
              </a:ext>
            </a:extLst>
          </p:cNvPr>
          <p:cNvGraphicFramePr>
            <a:graphicFrameLocks noGrp="1"/>
          </p:cNvGraphicFramePr>
          <p:nvPr/>
        </p:nvGraphicFramePr>
        <p:xfrm>
          <a:off x="5082745" y="4275721"/>
          <a:ext cx="1513531" cy="1348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3531">
                  <a:extLst>
                    <a:ext uri="{9D8B030D-6E8A-4147-A177-3AD203B41FA5}">
                      <a16:colId xmlns:a16="http://schemas.microsoft.com/office/drawing/2014/main" val="3411314267"/>
                    </a:ext>
                  </a:extLst>
                </a:gridCol>
              </a:tblGrid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64133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732602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392560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ACT/PRE/PRE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D4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523024"/>
                  </a:ext>
                </a:extLst>
              </a:tr>
              <a:tr h="269666"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done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27766"/>
                  </a:ext>
                </a:extLst>
              </a:tr>
            </a:tbl>
          </a:graphicData>
        </a:graphic>
      </p:graphicFrame>
      <p:cxnSp>
        <p:nvCxnSpPr>
          <p:cNvPr id="533" name="Straight Connector 532">
            <a:extLst>
              <a:ext uri="{FF2B5EF4-FFF2-40B4-BE49-F238E27FC236}">
                <a16:creationId xmlns:a16="http://schemas.microsoft.com/office/drawing/2014/main" id="{9F194B97-A4A4-1F4A-A3A1-1A1C65904476}"/>
              </a:ext>
            </a:extLst>
          </p:cNvPr>
          <p:cNvCxnSpPr/>
          <p:nvPr/>
        </p:nvCxnSpPr>
        <p:spPr>
          <a:xfrm>
            <a:off x="129785" y="3596854"/>
            <a:ext cx="8884429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5" name="Group 534">
            <a:extLst>
              <a:ext uri="{FF2B5EF4-FFF2-40B4-BE49-F238E27FC236}">
                <a16:creationId xmlns:a16="http://schemas.microsoft.com/office/drawing/2014/main" id="{96685389-20B3-8146-B6CF-E569C240BE1C}"/>
              </a:ext>
            </a:extLst>
          </p:cNvPr>
          <p:cNvGrpSpPr/>
          <p:nvPr/>
        </p:nvGrpSpPr>
        <p:grpSpPr>
          <a:xfrm>
            <a:off x="2307434" y="931164"/>
            <a:ext cx="1931355" cy="2049796"/>
            <a:chOff x="2307434" y="1557252"/>
            <a:chExt cx="1931355" cy="2049796"/>
          </a:xfrm>
        </p:grpSpPr>
        <p:grpSp>
          <p:nvGrpSpPr>
            <p:cNvPr id="416" name="Group 415">
              <a:extLst>
                <a:ext uri="{FF2B5EF4-FFF2-40B4-BE49-F238E27FC236}">
                  <a16:creationId xmlns:a16="http://schemas.microsoft.com/office/drawing/2014/main" id="{D06BFF73-B8EA-3D47-ADEB-7CFAD8555C79}"/>
                </a:ext>
              </a:extLst>
            </p:cNvPr>
            <p:cNvGrpSpPr/>
            <p:nvPr/>
          </p:nvGrpSpPr>
          <p:grpSpPr>
            <a:xfrm>
              <a:off x="2660496" y="1557252"/>
              <a:ext cx="1578293" cy="2049796"/>
              <a:chOff x="2755612" y="1974313"/>
              <a:chExt cx="1578293" cy="2049796"/>
            </a:xfrm>
          </p:grpSpPr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8D26F9AA-55CA-5743-8D81-55784DD770A5}"/>
                  </a:ext>
                </a:extLst>
              </p:cNvPr>
              <p:cNvGrpSpPr/>
              <p:nvPr/>
            </p:nvGrpSpPr>
            <p:grpSpPr>
              <a:xfrm>
                <a:off x="2755612" y="2475443"/>
                <a:ext cx="1578293" cy="1548666"/>
                <a:chOff x="3211452" y="2874384"/>
                <a:chExt cx="1578293" cy="1548666"/>
              </a:xfrm>
            </p:grpSpPr>
            <p:sp>
              <p:nvSpPr>
                <p:cNvPr id="379" name="Rounded Rectangle 378">
                  <a:extLst>
                    <a:ext uri="{FF2B5EF4-FFF2-40B4-BE49-F238E27FC236}">
                      <a16:creationId xmlns:a16="http://schemas.microsoft.com/office/drawing/2014/main" id="{2E7BFECB-70FA-7F47-80F2-805C0314D392}"/>
                    </a:ext>
                  </a:extLst>
                </p:cNvPr>
                <p:cNvSpPr/>
                <p:nvPr/>
              </p:nvSpPr>
              <p:spPr>
                <a:xfrm>
                  <a:off x="3211452" y="2874384"/>
                  <a:ext cx="1466613" cy="1204068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6163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endParaRPr>
                </a:p>
              </p:txBody>
            </p:sp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A14FF517-2E12-FC47-882D-2E8C59A93BBB}"/>
                    </a:ext>
                  </a:extLst>
                </p:cNvPr>
                <p:cNvGrpSpPr/>
                <p:nvPr/>
              </p:nvGrpSpPr>
              <p:grpSpPr>
                <a:xfrm>
                  <a:off x="3412005" y="3198852"/>
                  <a:ext cx="1161942" cy="528322"/>
                  <a:chOff x="3412005" y="3198852"/>
                  <a:chExt cx="1161942" cy="528322"/>
                </a:xfrm>
              </p:grpSpPr>
              <p:grpSp>
                <p:nvGrpSpPr>
                  <p:cNvPr id="381" name="Group 380">
                    <a:extLst>
                      <a:ext uri="{FF2B5EF4-FFF2-40B4-BE49-F238E27FC236}">
                        <a16:creationId xmlns:a16="http://schemas.microsoft.com/office/drawing/2014/main" id="{2E0EFF5E-6202-DA47-8AD7-65046C1735C1}"/>
                      </a:ext>
                    </a:extLst>
                  </p:cNvPr>
                  <p:cNvGrpSpPr/>
                  <p:nvPr/>
                </p:nvGrpSpPr>
                <p:grpSpPr>
                  <a:xfrm>
                    <a:off x="3412005" y="3198852"/>
                    <a:ext cx="1128558" cy="528322"/>
                    <a:chOff x="1332999" y="4174190"/>
                    <a:chExt cx="1175252" cy="550180"/>
                  </a:xfrm>
                </p:grpSpPr>
                <p:grpSp>
                  <p:nvGrpSpPr>
                    <p:cNvPr id="383" name="Group 382">
                      <a:extLst>
                        <a:ext uri="{FF2B5EF4-FFF2-40B4-BE49-F238E27FC236}">
                          <a16:creationId xmlns:a16="http://schemas.microsoft.com/office/drawing/2014/main" id="{90112E02-8E4D-764B-81E5-B5AE4341602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47787" y="4431167"/>
                      <a:ext cx="360464" cy="69048"/>
                      <a:chOff x="4793112" y="4167661"/>
                      <a:chExt cx="360464" cy="69048"/>
                    </a:xfrm>
                  </p:grpSpPr>
                  <p:cxnSp>
                    <p:nvCxnSpPr>
                      <p:cNvPr id="394" name="Straight Connector 393">
                        <a:extLst>
                          <a:ext uri="{FF2B5EF4-FFF2-40B4-BE49-F238E27FC236}">
                            <a16:creationId xmlns:a16="http://schemas.microsoft.com/office/drawing/2014/main" id="{0F5DE70C-DCDB-9047-8B2D-0972443A5BD8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4793112" y="4202185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95" name="Flowchart: Connector 11">
                        <a:extLst>
                          <a:ext uri="{FF2B5EF4-FFF2-40B4-BE49-F238E27FC236}">
                            <a16:creationId xmlns:a16="http://schemas.microsoft.com/office/drawing/2014/main" id="{2632382D-A056-FD43-AD2C-A7F8EA1831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84528" y="4167661"/>
                        <a:ext cx="69048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84" name="Group 383">
                      <a:extLst>
                        <a:ext uri="{FF2B5EF4-FFF2-40B4-BE49-F238E27FC236}">
                          <a16:creationId xmlns:a16="http://schemas.microsoft.com/office/drawing/2014/main" id="{DC6B394D-4AC6-4D4B-9472-BE87C07F22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3740" y="4250347"/>
                      <a:ext cx="414294" cy="69048"/>
                      <a:chOff x="3838217" y="3992220"/>
                      <a:chExt cx="414294" cy="69048"/>
                    </a:xfrm>
                  </p:grpSpPr>
                  <p:cxnSp>
                    <p:nvCxnSpPr>
                      <p:cNvPr id="392" name="Straight Connector 391">
                        <a:extLst>
                          <a:ext uri="{FF2B5EF4-FFF2-40B4-BE49-F238E27FC236}">
                            <a16:creationId xmlns:a16="http://schemas.microsoft.com/office/drawing/2014/main" id="{7430DEA5-979B-1E4D-8B44-1B147801909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026731"/>
                        <a:ext cx="345245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3" name="Flowchart: Connector 8">
                        <a:extLst>
                          <a:ext uri="{FF2B5EF4-FFF2-40B4-BE49-F238E27FC236}">
                            <a16:creationId xmlns:a16="http://schemas.microsoft.com/office/drawing/2014/main" id="{E95AB8CB-F0A3-7D42-88D4-8FD7C5BFF5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38217" y="3992220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85" name="Group 384">
                      <a:extLst>
                        <a:ext uri="{FF2B5EF4-FFF2-40B4-BE49-F238E27FC236}">
                          <a16:creationId xmlns:a16="http://schemas.microsoft.com/office/drawing/2014/main" id="{1C6DFE12-5613-F64E-9744-3B5530C3E6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41169" y="4431167"/>
                      <a:ext cx="406864" cy="69048"/>
                      <a:chOff x="3845646" y="4269682"/>
                      <a:chExt cx="406864" cy="69048"/>
                    </a:xfrm>
                  </p:grpSpPr>
                  <p:cxnSp>
                    <p:nvCxnSpPr>
                      <p:cNvPr id="390" name="Straight Connector 389">
                        <a:extLst>
                          <a:ext uri="{FF2B5EF4-FFF2-40B4-BE49-F238E27FC236}">
                            <a16:creationId xmlns:a16="http://schemas.microsoft.com/office/drawing/2014/main" id="{5923A7B9-B94E-A848-A136-F6DE99FC773A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907266" y="4304207"/>
                        <a:ext cx="345244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  <p:sp>
                    <p:nvSpPr>
                      <p:cNvPr id="391" name="Flowchart: Connector 9">
                        <a:extLst>
                          <a:ext uri="{FF2B5EF4-FFF2-40B4-BE49-F238E27FC236}">
                            <a16:creationId xmlns:a16="http://schemas.microsoft.com/office/drawing/2014/main" id="{4B77B613-2F03-6E4A-AD34-B8504D2382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6" y="4269682"/>
                        <a:ext cx="69049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86" name="Group 385">
                      <a:extLst>
                        <a:ext uri="{FF2B5EF4-FFF2-40B4-BE49-F238E27FC236}">
                          <a16:creationId xmlns:a16="http://schemas.microsoft.com/office/drawing/2014/main" id="{C0A2E64F-6546-F042-811A-622AC14A99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332999" y="4593843"/>
                      <a:ext cx="390964" cy="69048"/>
                      <a:chOff x="3845645" y="4571954"/>
                      <a:chExt cx="390964" cy="69048"/>
                    </a:xfrm>
                  </p:grpSpPr>
                  <p:sp>
                    <p:nvSpPr>
                      <p:cNvPr id="388" name="Flowchart: Connector 9">
                        <a:extLst>
                          <a:ext uri="{FF2B5EF4-FFF2-40B4-BE49-F238E27FC236}">
                            <a16:creationId xmlns:a16="http://schemas.microsoft.com/office/drawing/2014/main" id="{CFB88838-9CFC-BE4E-998E-9F66DC09873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45645" y="4571954"/>
                        <a:ext cx="69047" cy="69048"/>
                      </a:xfrm>
                      <a:prstGeom prst="flowChartConnector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1761043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3467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389" name="Straight Connector 388">
                        <a:extLst>
                          <a:ext uri="{FF2B5EF4-FFF2-40B4-BE49-F238E27FC236}">
                            <a16:creationId xmlns:a16="http://schemas.microsoft.com/office/drawing/2014/main" id="{38D784D0-9C48-EA4C-9B1D-0EDF227F3BAE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891367" y="4615548"/>
                        <a:ext cx="345242" cy="0"/>
                      </a:xfrm>
                      <a:prstGeom prst="line">
                        <a:avLst/>
                      </a:prstGeom>
                      <a:solidFill>
                        <a:schemeClr val="tx1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</a:ln>
                      <a:effectLst/>
                    </p:spPr>
                  </p:cxnSp>
                </p:grpSp>
                <p:sp>
                  <p:nvSpPr>
                    <p:cNvPr id="387" name="Oval 386">
                      <a:extLst>
                        <a:ext uri="{FF2B5EF4-FFF2-40B4-BE49-F238E27FC236}">
                          <a16:creationId xmlns:a16="http://schemas.microsoft.com/office/drawing/2014/main" id="{B9309423-001F-EC4B-A985-B4DEBFFAD98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1650303" y="4174190"/>
                      <a:ext cx="550179" cy="550180"/>
                    </a:xfrm>
                    <a:prstGeom prst="ellipse">
                      <a:avLst/>
                    </a:prstGeom>
                    <a:solidFill>
                      <a:srgbClr val="D3DBD5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17610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022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0169CB78-9A64-3943-AAF8-0F621B786CF9}"/>
                      </a:ext>
                    </a:extLst>
                  </p:cNvPr>
                  <p:cNvSpPr txBox="1"/>
                  <p:nvPr/>
                </p:nvSpPr>
                <p:spPr>
                  <a:xfrm>
                    <a:off x="3694179" y="3310909"/>
                    <a:ext cx="879768" cy="3294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541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rPr>
                      <a:t>MAJ</a:t>
                    </a:r>
                  </a:p>
                </p:txBody>
              </p:sp>
            </p:grpSp>
            <p:sp>
              <p:nvSpPr>
                <p:cNvPr id="396" name="Rectangle 395">
                  <a:extLst>
                    <a:ext uri="{FF2B5EF4-FFF2-40B4-BE49-F238E27FC236}">
                      <a16:creationId xmlns:a16="http://schemas.microsoft.com/office/drawing/2014/main" id="{253C3A41-5E8D-9945-B93A-5F07E7684541}"/>
                    </a:ext>
                  </a:extLst>
                </p:cNvPr>
                <p:cNvSpPr/>
                <p:nvPr/>
              </p:nvSpPr>
              <p:spPr>
                <a:xfrm>
                  <a:off x="3226497" y="4084496"/>
                  <a:ext cx="156324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MAJ/NOT logic</a:t>
                  </a:r>
                </a:p>
              </p:txBody>
            </p:sp>
          </p:grp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D2DF1CC8-CF8C-4941-8135-FD7570C97FD7}"/>
                  </a:ext>
                </a:extLst>
              </p:cNvPr>
              <p:cNvSpPr/>
              <p:nvPr/>
            </p:nvSpPr>
            <p:spPr>
              <a:xfrm>
                <a:off x="2785694" y="1974313"/>
                <a:ext cx="14439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Step 1: Generate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MAJ logic</a:t>
                </a:r>
              </a:p>
            </p:txBody>
          </p:sp>
        </p:grpSp>
        <p:sp>
          <p:nvSpPr>
            <p:cNvPr id="534" name="Right Arrow 533">
              <a:extLst>
                <a:ext uri="{FF2B5EF4-FFF2-40B4-BE49-F238E27FC236}">
                  <a16:creationId xmlns:a16="http://schemas.microsoft.com/office/drawing/2014/main" id="{444D3331-2F50-DA42-AB1E-B39351D5CBEF}"/>
                </a:ext>
              </a:extLst>
            </p:cNvPr>
            <p:cNvSpPr/>
            <p:nvPr/>
          </p:nvSpPr>
          <p:spPr>
            <a:xfrm>
              <a:off x="2307434" y="2619261"/>
              <a:ext cx="280794" cy="258213"/>
            </a:xfrm>
            <a:prstGeom prst="rightArrow">
              <a:avLst/>
            </a:prstGeom>
            <a:ln w="12700">
              <a:prstDash val="soli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/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EF9D8263-4725-9041-8503-14C3B10464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574" y="3029879"/>
                <a:ext cx="1559686" cy="338554"/>
              </a:xfrm>
              <a:prstGeom prst="rect">
                <a:avLst/>
              </a:prstGeom>
              <a:blipFill>
                <a:blip r:embed="rId4"/>
                <a:stretch>
                  <a:fillRect t="-3571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8" name="Slide Number Placeholder 2">
            <a:extLst>
              <a:ext uri="{FF2B5EF4-FFF2-40B4-BE49-F238E27FC236}">
                <a16:creationId xmlns:a16="http://schemas.microsoft.com/office/drawing/2014/main" id="{BA3DC310-E70E-2A4C-98E9-E7CE8D146EDA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13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𝑃𝑟𝑜𝑔𝑟𝑎𝑚</m:t>
                                </m:r>
                              </m:oMath>
                            </m:oMathPara>
                          </a14:m>
                          <a:endParaRPr lang="en-US" sz="13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13" name="Table 312">
                <a:extLst>
                  <a:ext uri="{FF2B5EF4-FFF2-40B4-BE49-F238E27FC236}">
                    <a16:creationId xmlns:a16="http://schemas.microsoft.com/office/drawing/2014/main" id="{D0429E05-B3ED-384C-BF0B-8DDE60CBE7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212060"/>
                  </p:ext>
                </p:extLst>
              </p:nvPr>
            </p:nvGraphicFramePr>
            <p:xfrm>
              <a:off x="6446659" y="1583134"/>
              <a:ext cx="2479168" cy="57415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33238">
                      <a:extLst>
                        <a:ext uri="{9D8B030D-6E8A-4147-A177-3AD203B41FA5}">
                          <a16:colId xmlns:a16="http://schemas.microsoft.com/office/drawing/2014/main" val="2789733682"/>
                        </a:ext>
                      </a:extLst>
                    </a:gridCol>
                    <a:gridCol w="1245930">
                      <a:extLst>
                        <a:ext uri="{9D8B030D-6E8A-4147-A177-3AD203B41FA5}">
                          <a16:colId xmlns:a16="http://schemas.microsoft.com/office/drawing/2014/main" val="2094255041"/>
                        </a:ext>
                      </a:extLst>
                    </a:gridCol>
                  </a:tblGrid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T w="12700" cmpd="sng">
                          <a:noFill/>
                        </a:lnT>
                        <a:blipFill>
                          <a:blip r:embed="rId5"/>
                          <a:stretch>
                            <a:fillRect r="-103093" b="-10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T w="12700" cmpd="sng">
                          <a:noFill/>
                        </a:lnT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34241827"/>
                      </a:ext>
                    </a:extLst>
                  </a:tr>
                  <a:tr h="287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21921" marR="121921" marT="0" marB="0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5"/>
                          <a:stretch>
                            <a:fillRect t="-100000" r="-103093" b="-43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1300" dirty="0"/>
                        </a:p>
                      </a:txBody>
                      <a:tcPr marL="121921" marR="121921" marT="0" marB="0">
                        <a:lnR w="12700" cmpd="sng">
                          <a:noFill/>
                        </a:lnR>
                        <a:lnB w="12700" cmpd="sng">
                          <a:noFill/>
                        </a:lnB>
                        <a:solidFill>
                          <a:srgbClr val="FFBFBF">
                            <a:alpha val="2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9152306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36" name="Group 535">
            <a:extLst>
              <a:ext uri="{FF2B5EF4-FFF2-40B4-BE49-F238E27FC236}">
                <a16:creationId xmlns:a16="http://schemas.microsoft.com/office/drawing/2014/main" id="{2560DD54-9826-2C47-AB02-2D240A0B9D80}"/>
              </a:ext>
            </a:extLst>
          </p:cNvPr>
          <p:cNvGrpSpPr/>
          <p:nvPr/>
        </p:nvGrpSpPr>
        <p:grpSpPr>
          <a:xfrm>
            <a:off x="6427968" y="1254721"/>
            <a:ext cx="2581861" cy="876925"/>
            <a:chOff x="6398771" y="1855706"/>
            <a:chExt cx="2581861" cy="876925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FF418A7D-059D-6D42-81F6-DBE7E7D21647}"/>
                </a:ext>
              </a:extLst>
            </p:cNvPr>
            <p:cNvGrpSpPr/>
            <p:nvPr/>
          </p:nvGrpSpPr>
          <p:grpSpPr>
            <a:xfrm>
              <a:off x="7799060" y="2499642"/>
              <a:ext cx="981071" cy="194415"/>
              <a:chOff x="8915995" y="2957417"/>
              <a:chExt cx="981071" cy="194415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C992AC50-DC13-E74F-88D1-7802744C36A9}"/>
                  </a:ext>
                </a:extLst>
              </p:cNvPr>
              <p:cNvSpPr/>
              <p:nvPr/>
            </p:nvSpPr>
            <p:spPr>
              <a:xfrm>
                <a:off x="8915995" y="2960414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D80906D0-E127-714F-9EEF-4E0EBC42F894}"/>
                  </a:ext>
                </a:extLst>
              </p:cNvPr>
              <p:cNvSpPr/>
              <p:nvPr/>
            </p:nvSpPr>
            <p:spPr>
              <a:xfrm>
                <a:off x="9115367" y="2960414"/>
                <a:ext cx="193681" cy="181779"/>
              </a:xfrm>
              <a:prstGeom prst="rect">
                <a:avLst/>
              </a:prstGeom>
              <a:solidFill>
                <a:srgbClr val="FFF5CC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E73B4CC9-DBE2-9A44-A34E-CCAD535F3A01}"/>
                  </a:ext>
                </a:extLst>
              </p:cNvPr>
              <p:cNvSpPr/>
              <p:nvPr/>
            </p:nvSpPr>
            <p:spPr>
              <a:xfrm>
                <a:off x="9302399" y="2958834"/>
                <a:ext cx="193681" cy="181779"/>
              </a:xfrm>
              <a:prstGeom prst="rect">
                <a:avLst/>
              </a:prstGeom>
              <a:solidFill>
                <a:srgbClr val="CCDFFF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FD7D0DC0-81B9-D944-BADC-40C28F06EC59}"/>
                  </a:ext>
                </a:extLst>
              </p:cNvPr>
              <p:cNvSpPr/>
              <p:nvPr/>
            </p:nvSpPr>
            <p:spPr>
              <a:xfrm>
                <a:off x="9498287" y="2957417"/>
                <a:ext cx="193681" cy="181779"/>
              </a:xfrm>
              <a:prstGeom prst="rect">
                <a:avLst/>
              </a:prstGeom>
              <a:solidFill>
                <a:srgbClr val="A8D4AA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2BB41B32-4625-3E4E-879F-E44646621104}"/>
                  </a:ext>
                </a:extLst>
              </p:cNvPr>
              <p:cNvSpPr/>
              <p:nvPr/>
            </p:nvSpPr>
            <p:spPr>
              <a:xfrm>
                <a:off x="9695138" y="2958836"/>
                <a:ext cx="193681" cy="18177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23" name="Rectangle 322">
                <a:extLst>
                  <a:ext uri="{FF2B5EF4-FFF2-40B4-BE49-F238E27FC236}">
                    <a16:creationId xmlns:a16="http://schemas.microsoft.com/office/drawing/2014/main" id="{B16A6573-C63A-604E-BCF7-11033B6B437F}"/>
                  </a:ext>
                </a:extLst>
              </p:cNvPr>
              <p:cNvSpPr/>
              <p:nvPr/>
            </p:nvSpPr>
            <p:spPr>
              <a:xfrm>
                <a:off x="8924556" y="2970053"/>
                <a:ext cx="972510" cy="18177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163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24" name="Alternate Process 323">
              <a:extLst>
                <a:ext uri="{FF2B5EF4-FFF2-40B4-BE49-F238E27FC236}">
                  <a16:creationId xmlns:a16="http://schemas.microsoft.com/office/drawing/2014/main" id="{38133FEE-43AB-C44A-8F12-40B52477EF96}"/>
                </a:ext>
              </a:extLst>
            </p:cNvPr>
            <p:cNvSpPr/>
            <p:nvPr/>
          </p:nvSpPr>
          <p:spPr>
            <a:xfrm>
              <a:off x="6413697" y="2171484"/>
              <a:ext cx="2507323" cy="561147"/>
            </a:xfrm>
            <a:prstGeom prst="flowChartAlternateProcess">
              <a:avLst/>
            </a:prstGeom>
            <a:noFill/>
            <a:ln w="25400">
              <a:solidFill>
                <a:schemeClr val="tx1"/>
              </a:solidFill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1348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 Math" panose="02040503050406030204" pitchFamily="18" charset="0"/>
                  <a:cs typeface="Courier New" panose="02070309020205020404" pitchFamily="49" charset="0"/>
                </a:rPr>
              </a:br>
              <a:endParaRPr kumimoji="0" lang="en-US" sz="1348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/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New SIMDRAM </a:t>
                  </a:r>
                  <a14:m>
                    <m:oMath xmlns:m="http://schemas.openxmlformats.org/officeDocument/2006/math">
                      <m:r>
                        <a:rPr kumimoji="0" lang="en-US" sz="16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559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𝜇</m:t>
                      </m:r>
                    </m:oMath>
                  </a14:m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E5597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Program</a:t>
                  </a:r>
                </a:p>
              </p:txBody>
            </p:sp>
          </mc:Choice>
          <mc:Fallback xmlns=""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DDEC419-1959-D94D-A13C-5010ED3DF0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8771" y="1855706"/>
                  <a:ext cx="2581861" cy="338554"/>
                </a:xfrm>
                <a:prstGeom prst="rect">
                  <a:avLst/>
                </a:prstGeom>
                <a:blipFill>
                  <a:blip r:embed="rId6"/>
                  <a:stretch>
                    <a:fillRect t="-3571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/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𝜇</m:t>
                    </m:r>
                  </m:oMath>
                </a14:m>
                <a:r>
                  <a:rPr kumimoji="0" lang="en-US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Program</a:t>
                </a:r>
              </a:p>
            </p:txBody>
          </p:sp>
        </mc:Choice>
        <mc:Fallback xmlns=""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9C6CE501-A4E7-5B41-86A1-C530B64A34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752" y="5549825"/>
                <a:ext cx="1559686" cy="338554"/>
              </a:xfrm>
              <a:prstGeom prst="rect">
                <a:avLst/>
              </a:prstGeom>
              <a:blipFill>
                <a:blip r:embed="rId7"/>
                <a:stretch>
                  <a:fillRect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538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159" grpId="0" animBg="1"/>
      <p:bldP spid="159" grpId="1" animBg="1"/>
      <p:bldP spid="157" grpId="0" animBg="1"/>
      <p:bldP spid="157" grpId="1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4AB7-AB37-0A4D-8C50-DBAC614E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SIMDRAM 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FDE68-9981-7943-A013-F882D934F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1" y="911224"/>
            <a:ext cx="8987622" cy="586732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Evaluated on:</a:t>
            </a:r>
            <a:endParaRPr lang="en-US" sz="800" dirty="0"/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16 complex in-DRAM operations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7 commonly-used real-world applications</a:t>
            </a:r>
          </a:p>
          <a:p>
            <a:pPr lvl="1"/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/>
              <a:t>SIMDRAM provides:</a:t>
            </a:r>
          </a:p>
          <a:p>
            <a:pPr marL="0" indent="0">
              <a:buNone/>
            </a:pPr>
            <a:endParaRPr lang="en-US" sz="800" b="1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88×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5.8×</a:t>
            </a:r>
            <a:r>
              <a:rPr lang="en-US" dirty="0"/>
              <a:t>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throughput</a:t>
            </a:r>
            <a:r>
              <a:rPr lang="en-US" dirty="0"/>
              <a:t> of a </a:t>
            </a:r>
            <a:r>
              <a:rPr lang="en-US" b="1" dirty="0">
                <a:solidFill>
                  <a:srgbClr val="C00000"/>
                </a:solidFill>
              </a:rPr>
              <a:t>CPU</a:t>
            </a:r>
            <a:r>
              <a:rPr lang="en-US" dirty="0"/>
              <a:t> and a</a:t>
            </a:r>
            <a:r>
              <a:rPr lang="en-US" b="1" dirty="0">
                <a:solidFill>
                  <a:srgbClr val="C00000"/>
                </a:solidFill>
              </a:rPr>
              <a:t> high-end GPU</a:t>
            </a:r>
            <a:r>
              <a:rPr lang="en-US" dirty="0"/>
              <a:t>, respectively, over </a:t>
            </a:r>
            <a:r>
              <a:rPr lang="en-US" b="1" dirty="0"/>
              <a:t>16 operations</a:t>
            </a:r>
          </a:p>
          <a:p>
            <a:endParaRPr lang="en-US" sz="800" b="1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257×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31× </a:t>
            </a:r>
            <a:r>
              <a:rPr lang="en-US" dirty="0"/>
              <a:t>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energy efficiency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/>
              <a:t>of a </a:t>
            </a:r>
            <a:r>
              <a:rPr lang="en-US" b="1" dirty="0">
                <a:solidFill>
                  <a:srgbClr val="C00000"/>
                </a:solidFill>
              </a:rPr>
              <a:t>CPU</a:t>
            </a:r>
            <a:r>
              <a:rPr lang="en-US" dirty="0"/>
              <a:t> and a </a:t>
            </a:r>
            <a:r>
              <a:rPr lang="en-US" b="1" dirty="0">
                <a:solidFill>
                  <a:srgbClr val="C00000"/>
                </a:solidFill>
              </a:rPr>
              <a:t>high-end GPU</a:t>
            </a:r>
            <a:r>
              <a:rPr lang="en-US" dirty="0"/>
              <a:t>, respectively, over</a:t>
            </a:r>
            <a:r>
              <a:rPr lang="en-US" b="1" dirty="0"/>
              <a:t> 16 operations</a:t>
            </a:r>
          </a:p>
          <a:p>
            <a:endParaRPr lang="en-US" sz="800" b="1" dirty="0"/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21×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2.1×</a:t>
            </a:r>
            <a:r>
              <a:rPr lang="en-US" dirty="0"/>
              <a:t>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performance</a:t>
            </a:r>
            <a:r>
              <a:rPr lang="en-US" dirty="0"/>
              <a:t> of a </a:t>
            </a:r>
            <a:r>
              <a:rPr lang="en-US" b="1" dirty="0">
                <a:solidFill>
                  <a:srgbClr val="C00000"/>
                </a:solidFill>
              </a:rPr>
              <a:t>CPU</a:t>
            </a:r>
            <a:r>
              <a:rPr lang="en-US" dirty="0"/>
              <a:t> an a </a:t>
            </a:r>
            <a:r>
              <a:rPr lang="en-US" b="1" dirty="0">
                <a:solidFill>
                  <a:srgbClr val="C00000"/>
                </a:solidFill>
              </a:rPr>
              <a:t>high-end GPU</a:t>
            </a:r>
            <a:r>
              <a:rPr lang="en-US" dirty="0"/>
              <a:t>, over </a:t>
            </a:r>
            <a:r>
              <a:rPr lang="en-US" b="1" dirty="0"/>
              <a:t>seven real-world applications</a:t>
            </a:r>
          </a:p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DB34F72-6636-6140-8537-F243F81620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CF43C-0A86-4E39-9C12-F39370374F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470713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4AB7-AB37-0A4D-8C50-DBAC614E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SIMDRAM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FDE68-9981-7943-A013-F882D934F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89" y="738132"/>
            <a:ext cx="8987622" cy="5867329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SIMDRAM:</a:t>
            </a:r>
          </a:p>
          <a:p>
            <a:pPr lvl="1"/>
            <a:r>
              <a:rPr lang="en-US" dirty="0"/>
              <a:t>Enables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efficient</a:t>
            </a:r>
            <a:r>
              <a:rPr lang="en-US" dirty="0"/>
              <a:t> computation of a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flexible</a:t>
            </a:r>
            <a:r>
              <a:rPr lang="en-US" dirty="0"/>
              <a:t> set and wide range of operations in a PuM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massively parallel</a:t>
            </a:r>
            <a:r>
              <a:rPr lang="en-US" dirty="0"/>
              <a:t> SIMD substrate</a:t>
            </a:r>
          </a:p>
          <a:p>
            <a:pPr lvl="1"/>
            <a:endParaRPr lang="en-US" sz="100" dirty="0"/>
          </a:p>
          <a:p>
            <a:pPr lvl="1"/>
            <a:r>
              <a:rPr lang="en-US" dirty="0"/>
              <a:t>Provides the hardware, programming, and ISA support, to:</a:t>
            </a:r>
          </a:p>
          <a:p>
            <a:pPr lvl="2"/>
            <a:r>
              <a:rPr lang="en-US" dirty="0"/>
              <a:t>Address key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system integration </a:t>
            </a:r>
            <a:r>
              <a:rPr lang="en-US" dirty="0"/>
              <a:t>challenges</a:t>
            </a:r>
          </a:p>
          <a:p>
            <a:pPr lvl="2"/>
            <a:r>
              <a:rPr lang="en-US" dirty="0"/>
              <a:t>Allow programmers to define and employ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new operations </a:t>
            </a:r>
            <a:r>
              <a:rPr lang="en-US" dirty="0"/>
              <a:t>without hardware changes</a:t>
            </a:r>
          </a:p>
          <a:p>
            <a:pPr lvl="2"/>
            <a:endParaRPr lang="en-US" sz="100" dirty="0"/>
          </a:p>
          <a:p>
            <a:r>
              <a:rPr lang="en-US" sz="2400" b="1" dirty="0"/>
              <a:t>More in the paper:</a:t>
            </a:r>
          </a:p>
          <a:p>
            <a:pPr lvl="1"/>
            <a:r>
              <a:rPr lang="en-US" sz="2000" dirty="0"/>
              <a:t>Efficiently transposing data</a:t>
            </a:r>
          </a:p>
          <a:p>
            <a:pPr lvl="1"/>
            <a:r>
              <a:rPr lang="en-US" sz="2000" dirty="0"/>
              <a:t>Programming interface</a:t>
            </a:r>
          </a:p>
          <a:p>
            <a:pPr lvl="1"/>
            <a:r>
              <a:rPr lang="en-US" sz="2000" dirty="0"/>
              <a:t>Handling page faults, address translation, coherence, and interrupts</a:t>
            </a:r>
          </a:p>
          <a:p>
            <a:pPr lvl="1"/>
            <a:r>
              <a:rPr lang="en-US" sz="2000" dirty="0"/>
              <a:t>Security implications</a:t>
            </a:r>
          </a:p>
          <a:p>
            <a:pPr lvl="1"/>
            <a:r>
              <a:rPr lang="en-US" sz="2000" dirty="0"/>
              <a:t>Reliability evaluation</a:t>
            </a:r>
          </a:p>
          <a:p>
            <a:pPr lvl="1"/>
            <a:r>
              <a:rPr lang="en-US" sz="2000" dirty="0"/>
              <a:t>Comparison to in-cache computing</a:t>
            </a:r>
          </a:p>
          <a:p>
            <a:pPr lvl="1"/>
            <a:r>
              <a:rPr lang="en-US" sz="2000" dirty="0"/>
              <a:t>And more …</a:t>
            </a:r>
          </a:p>
          <a:p>
            <a:pPr lvl="1"/>
            <a:endParaRPr lang="en-US" sz="2000" b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B4F04E-7A37-5C4E-973E-212A33AC2E0F}"/>
              </a:ext>
            </a:extLst>
          </p:cNvPr>
          <p:cNvSpPr/>
          <p:nvPr/>
        </p:nvSpPr>
        <p:spPr>
          <a:xfrm>
            <a:off x="78189" y="3428999"/>
            <a:ext cx="9090583" cy="289429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DB34F72-6636-6140-8537-F243F816202B}"/>
              </a:ext>
            </a:extLst>
          </p:cNvPr>
          <p:cNvSpPr txBox="1">
            <a:spLocks/>
          </p:cNvSpPr>
          <p:nvPr/>
        </p:nvSpPr>
        <p:spPr>
          <a:xfrm>
            <a:off x="5498152" y="6345828"/>
            <a:ext cx="342767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0CF43C-0A86-4E39-9C12-F39370374F4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77532-1772-9144-8FB8-0B81291D0717}"/>
              </a:ext>
            </a:extLst>
          </p:cNvPr>
          <p:cNvSpPr txBox="1"/>
          <p:nvPr/>
        </p:nvSpPr>
        <p:spPr>
          <a:xfrm>
            <a:off x="243662" y="3668225"/>
            <a:ext cx="8656675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mbria" charset="0"/>
              <a:ea typeface="Cambria" charset="0"/>
              <a:cs typeface="Cambria" charset="0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SIMDRAM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 is a promising PuM framework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Can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ease the adoption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of processing-using-DRAM architectures 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Improves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performance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and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efficiency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charset="0"/>
                <a:ea typeface="Cambria" charset="0"/>
                <a:cs typeface="Cambria" charset="0"/>
              </a:rPr>
              <a:t> of processing-using-memory architectures</a:t>
            </a:r>
          </a:p>
          <a:p>
            <a:pPr marL="914400" marR="0" lvl="1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28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/>
              <a:t>1. Processing using Memory</a:t>
            </a:r>
          </a:p>
          <a:p>
            <a:pPr algn="l"/>
            <a:r>
              <a:rPr lang="en-US" sz="3600" dirty="0">
                <a:solidFill>
                  <a:srgbClr val="0432FF"/>
                </a:solidFill>
              </a:rPr>
              <a:t>2. Processing near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9107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9665" y="6392637"/>
            <a:ext cx="6714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https://www.anandtech.com/show/14750/hot-chips-31-analysis-inmemory-processing-by-upmem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DF79F1-207B-C34F-AF17-579F237B3E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4724400"/>
            <a:ext cx="8754585" cy="17096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-17231" y="6594579"/>
            <a:ext cx="91759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5"/>
              </a:rPr>
              <a:t>https://www.upmem.com/video-upmem-presenting-its-true-processing-in-memory-solution-hot-chips-2019/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032683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Memory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E19: 8 chips DIMM (1 rank). DPUs @ 267 MHz</a:t>
            </a:r>
          </a:p>
          <a:p>
            <a:r>
              <a:rPr lang="en-US" sz="2600" dirty="0"/>
              <a:t>P21: 16 chips DIMM (2 ranks). DPUs @ 350 MHz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C2AE4-3B3A-DE4A-A3A4-2A8ADB7D2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37" y="2058625"/>
            <a:ext cx="5694726" cy="4141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AC973-70A2-804A-B666-069E89D6CF82}"/>
              </a:ext>
            </a:extLst>
          </p:cNvPr>
          <p:cNvSpPr txBox="1"/>
          <p:nvPr/>
        </p:nvSpPr>
        <p:spPr>
          <a:xfrm>
            <a:off x="3996362" y="6479300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4"/>
              </a:rPr>
              <a:t>www.upmem.com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07864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2,560-DPU Processing-in-Memory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E8E657-497E-D34D-9E02-32886203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309" y="903296"/>
            <a:ext cx="5851473" cy="55737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106EDF-1A4E-6145-9E03-9FF99CE57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245" y="2904293"/>
            <a:ext cx="3012711" cy="21189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0F6870-38D1-E447-9353-7D4BF290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30" y="1674985"/>
            <a:ext cx="2066388" cy="9192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B32921E-5AA3-B844-8F27-9D5D6227F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8623" y="3439859"/>
            <a:ext cx="2592924" cy="20016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6C4920E-CFD7-B344-BBAC-B77FDC25C7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7595" y="1887464"/>
            <a:ext cx="2070100" cy="8685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EC4595-5C2B-D74E-A7AB-93038825B5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1083" y="2294202"/>
            <a:ext cx="2809502" cy="14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1B5F0-E7C8-A94D-A239-6162094D42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2690" y="2066443"/>
            <a:ext cx="2320496" cy="1008022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05FFEEB-275A-6D48-A0BA-4952CDBF4E51}"/>
              </a:ext>
            </a:extLst>
          </p:cNvPr>
          <p:cNvGrpSpPr/>
          <p:nvPr/>
        </p:nvGrpSpPr>
        <p:grpSpPr>
          <a:xfrm>
            <a:off x="6813095" y="975827"/>
            <a:ext cx="2281552" cy="1398315"/>
            <a:chOff x="5480050" y="921748"/>
            <a:chExt cx="2281552" cy="13983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6CE7DF7-C4B4-D04D-8FF2-ED61BC62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80050" y="1249462"/>
              <a:ext cx="2120900" cy="750472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4550289-053A-BA48-9FBD-B9F4A7CC5957}"/>
                </a:ext>
              </a:extLst>
            </p:cNvPr>
            <p:cNvSpPr/>
            <p:nvPr/>
          </p:nvSpPr>
          <p:spPr>
            <a:xfrm>
              <a:off x="7506375" y="921748"/>
              <a:ext cx="255227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1AF7B0-9D5C-3D46-B511-5F0408593525}"/>
              </a:ext>
            </a:extLst>
          </p:cNvPr>
          <p:cNvGrpSpPr/>
          <p:nvPr/>
        </p:nvGrpSpPr>
        <p:grpSpPr>
          <a:xfrm>
            <a:off x="2111632" y="3614951"/>
            <a:ext cx="3211780" cy="2660400"/>
            <a:chOff x="778587" y="3625968"/>
            <a:chExt cx="3211780" cy="2660400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0E57DCB-2F0D-BD41-A724-67B83D67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22110" y="3625968"/>
              <a:ext cx="3068257" cy="2660400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9138301-4BD6-DD49-9B22-015A6C780208}"/>
                </a:ext>
              </a:extLst>
            </p:cNvPr>
            <p:cNvSpPr/>
            <p:nvPr/>
          </p:nvSpPr>
          <p:spPr>
            <a:xfrm>
              <a:off x="778587" y="3625968"/>
              <a:ext cx="853178" cy="13983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0ADAA6C-C5FB-CB44-A9E6-6E964C8200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6062" y="990600"/>
            <a:ext cx="2729538" cy="3213445"/>
          </a:xfrm>
          <a:prstGeom prst="rect">
            <a:avLst/>
          </a:prstGeom>
        </p:spPr>
      </p:pic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DD0B0116-900A-2E42-B946-6D64B4AF61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77038" y="6318250"/>
            <a:ext cx="2133600" cy="45720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498B5C-ED8C-5E45-ADFE-D336315F8238}"/>
              </a:ext>
            </a:extLst>
          </p:cNvPr>
          <p:cNvSpPr txBox="1"/>
          <p:nvPr/>
        </p:nvSpPr>
        <p:spPr>
          <a:xfrm>
            <a:off x="2514600" y="6516469"/>
            <a:ext cx="4742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1C71662-8A7A-2045-B226-D20EE146E94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062" y="4367231"/>
            <a:ext cx="2405112" cy="242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059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the UPMEM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https://www.youtube.com/watch?v=Sscy1Wrr22A&amp;list=PL5Q2soXY2Zi9xidyIgBxUz7xRPS-wisBN&amp;index=26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9E9B4F-8A34-9544-86B1-2FE3041A6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29271"/>
            <a:ext cx="7848600" cy="551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99754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200" dirty="0"/>
              <a:t>Experimental Analysis of the UPMEM PIM Engine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39010-5FA7-AA42-A731-A388AD812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E92A9-1CB3-0F44-AB44-B64795F93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793" y="905635"/>
            <a:ext cx="5628366" cy="56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851763"/>
      </p:ext>
    </p:extLst>
  </p:cSld>
  <p:clrMapOvr>
    <a:masterClrMapping/>
  </p:clrMapOvr>
  <p:transition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322C-BB72-CE42-B0AA-57E42394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Benchmarks: Application Domains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42219D4-777D-6E42-9BED-8AB0204C0E4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8275" y="936626"/>
          <a:ext cx="8894763" cy="54315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964921">
                  <a:extLst>
                    <a:ext uri="{9D8B030D-6E8A-4147-A177-3AD203B41FA5}">
                      <a16:colId xmlns:a16="http://schemas.microsoft.com/office/drawing/2014/main" val="1839206127"/>
                    </a:ext>
                  </a:extLst>
                </a:gridCol>
                <a:gridCol w="4165675">
                  <a:extLst>
                    <a:ext uri="{9D8B030D-6E8A-4147-A177-3AD203B41FA5}">
                      <a16:colId xmlns:a16="http://schemas.microsoft.com/office/drawing/2014/main" val="3573282612"/>
                    </a:ext>
                  </a:extLst>
                </a:gridCol>
                <a:gridCol w="1764167">
                  <a:extLst>
                    <a:ext uri="{9D8B030D-6E8A-4147-A177-3AD203B41FA5}">
                      <a16:colId xmlns:a16="http://schemas.microsoft.com/office/drawing/2014/main" val="362133022"/>
                    </a:ext>
                  </a:extLst>
                </a:gridCol>
              </a:tblGrid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Domain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Benchmark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Short name</a:t>
                      </a:r>
                      <a:endParaRPr lang="en-US" sz="1400" dirty="0">
                        <a:solidFill>
                          <a:schemeClr val="bg1"/>
                        </a:solidFill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0433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Dense linear algebra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90206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GEMV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24206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linear algebra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Sparse Matrix-Vector 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Candara" panose="020E0502030303020204" pitchFamily="34" charset="0"/>
                        </a:rPr>
                        <a:t>SpMV</a:t>
                      </a:r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201907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Databases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4675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32571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Data analytics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Binary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51127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Time Series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8381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Graph processing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Breadth-First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8143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Neural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Multilayer Perceptron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MLP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20618"/>
                  </a:ext>
                </a:extLst>
              </a:tr>
              <a:tr h="31950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Bioinformatics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Needleman-Wunsch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NW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05944"/>
                  </a:ext>
                </a:extLst>
              </a:tr>
              <a:tr h="319501">
                <a:tc rowSpan="2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processing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(short)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3920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Image histogram (large)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HST-L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67408"/>
                  </a:ext>
                </a:extLst>
              </a:tr>
              <a:tr h="319501">
                <a:tc rowSpan="4"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Parallel primitives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72034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(scan-scan-add)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633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Prefix sum (reduce-scan-scan)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SCAN-RSS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5761"/>
                  </a:ext>
                </a:extLst>
              </a:tr>
              <a:tr h="319501">
                <a:tc vMerge="1">
                  <a:txBody>
                    <a:bodyPr/>
                    <a:lstStyle/>
                    <a:p>
                      <a:endParaRPr lang="en-US" sz="1400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Matrix transposition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ndara" panose="020E0502030303020204" pitchFamily="34" charset="0"/>
                        </a:rPr>
                        <a:t>TRNS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61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0494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PrIM</a:t>
            </a:r>
            <a:r>
              <a:rPr lang="en-US" dirty="0"/>
              <a:t> Benchmarks are Open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9F76A-5B3C-E64B-A07F-5EB4408B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microbenchmarks, benchmarks, and scripts</a:t>
            </a:r>
          </a:p>
          <a:p>
            <a:r>
              <a:rPr lang="en-US" sz="24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lang="en-US" sz="2400" dirty="0">
              <a:solidFill>
                <a:srgbClr val="0000FF"/>
              </a:solidFill>
            </a:endParaRP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A27B2-6CC8-5C4B-B68F-F810D4173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11" y="1813559"/>
            <a:ext cx="6433378" cy="45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6444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1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59BB4B7-D308-A343-86BB-DEF6AAC242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136" y="1172483"/>
          <a:ext cx="4680000" cy="279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EED77566-CAFF-0D40-9517-F4F799C2325B}"/>
              </a:ext>
            </a:extLst>
          </p:cNvPr>
          <p:cNvGrpSpPr/>
          <p:nvPr/>
        </p:nvGrpSpPr>
        <p:grpSpPr>
          <a:xfrm>
            <a:off x="925804" y="1172483"/>
            <a:ext cx="2484000" cy="1999152"/>
            <a:chOff x="842679" y="887483"/>
            <a:chExt cx="2484000" cy="1999152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39F54316-3400-BE47-91D0-5BF8A2AF3573}"/>
                </a:ext>
              </a:extLst>
            </p:cNvPr>
            <p:cNvSpPr/>
            <p:nvPr/>
          </p:nvSpPr>
          <p:spPr>
            <a:xfrm flipH="1">
              <a:off x="842679" y="887483"/>
              <a:ext cx="2484000" cy="1999152"/>
            </a:xfrm>
            <a:prstGeom prst="rtTriangle">
              <a:avLst/>
            </a:prstGeom>
            <a:solidFill>
              <a:srgbClr val="FF2600">
                <a:alpha val="25098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7FDA02-7327-B546-9210-4967490D3EDA}"/>
                </a:ext>
              </a:extLst>
            </p:cNvPr>
            <p:cNvSpPr txBox="1"/>
            <p:nvPr/>
          </p:nvSpPr>
          <p:spPr>
            <a:xfrm>
              <a:off x="1691936" y="2160494"/>
              <a:ext cx="14411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Memory-bound region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D4D2BF-C849-4E45-9193-07B0974758A9}"/>
              </a:ext>
            </a:extLst>
          </p:cNvPr>
          <p:cNvGrpSpPr/>
          <p:nvPr/>
        </p:nvGrpSpPr>
        <p:grpSpPr>
          <a:xfrm>
            <a:off x="3155624" y="1172483"/>
            <a:ext cx="1819835" cy="1999152"/>
            <a:chOff x="3072499" y="887483"/>
            <a:chExt cx="1819835" cy="1999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CB3CFB-184D-CA49-B103-8255F9C8EFE1}"/>
                </a:ext>
              </a:extLst>
            </p:cNvPr>
            <p:cNvSpPr/>
            <p:nvPr/>
          </p:nvSpPr>
          <p:spPr>
            <a:xfrm>
              <a:off x="3371849" y="887483"/>
              <a:ext cx="1224000" cy="1999152"/>
            </a:xfrm>
            <a:prstGeom prst="rect">
              <a:avLst/>
            </a:prstGeom>
            <a:solidFill>
              <a:srgbClr val="00B0F0">
                <a:alpha val="25098"/>
              </a:srgb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C1BB2-D09D-D043-9330-2E346F10189A}"/>
                </a:ext>
              </a:extLst>
            </p:cNvPr>
            <p:cNvSpPr txBox="1"/>
            <p:nvPr/>
          </p:nvSpPr>
          <p:spPr>
            <a:xfrm>
              <a:off x="3072499" y="2160494"/>
              <a:ext cx="18198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Compute-bound region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162ED09-6690-754B-9E64-C17091975622}"/>
              </a:ext>
            </a:extLst>
          </p:cNvPr>
          <p:cNvSpPr/>
          <p:nvPr/>
        </p:nvSpPr>
        <p:spPr>
          <a:xfrm>
            <a:off x="5247860" y="1172483"/>
            <a:ext cx="3392169" cy="2365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The throughput saturation point is as low as ¼ OP/B,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i.e.,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 integer addition per every 32-bit element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fetched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0EB9356-6B63-CE48-9614-A37E15880C50}"/>
              </a:ext>
            </a:extLst>
          </p:cNvPr>
          <p:cNvSpPr/>
          <p:nvPr/>
        </p:nvSpPr>
        <p:spPr>
          <a:xfrm>
            <a:off x="700200" y="4590270"/>
            <a:ext cx="7733584" cy="1130415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id="{9BA37741-816E-554A-BC80-B489AA341C30}"/>
              </a:ext>
            </a:extLst>
          </p:cNvPr>
          <p:cNvSpPr/>
          <p:nvPr/>
        </p:nvSpPr>
        <p:spPr>
          <a:xfrm>
            <a:off x="700200" y="4590267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746EAB-FF17-3E42-8BF7-565BF59B1C19}"/>
              </a:ext>
            </a:extLst>
          </p:cNvPr>
          <p:cNvSpPr txBox="1"/>
          <p:nvPr/>
        </p:nvSpPr>
        <p:spPr>
          <a:xfrm>
            <a:off x="710216" y="5012799"/>
            <a:ext cx="7733584" cy="707886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UPMEM PIM architecture is fundamentally compute bound.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As a result,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suitable workloads are memory-bound.</a:t>
            </a:r>
          </a:p>
        </p:txBody>
      </p:sp>
    </p:spTree>
    <p:extLst>
      <p:ext uri="{BB962C8B-B14F-4D97-AF65-F5344CB8AC3E}">
        <p14:creationId xmlns:p14="http://schemas.microsoft.com/office/powerpoint/2010/main" val="35917788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2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630703" y="5224836"/>
            <a:ext cx="7930201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use no arithmetic operations or use only simple operations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(e.g., bitwise operations and integer addition/subtraction).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01558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3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29964FF-8838-AA42-9258-BD8354F304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00" y="913302"/>
          <a:ext cx="9000000" cy="3807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0466AB-D48B-B946-9216-CA80DEDD9699}"/>
              </a:ext>
            </a:extLst>
          </p:cNvPr>
          <p:cNvSpPr/>
          <p:nvPr/>
        </p:nvSpPr>
        <p:spPr>
          <a:xfrm>
            <a:off x="700200" y="4815559"/>
            <a:ext cx="7733584" cy="1438192"/>
          </a:xfrm>
          <a:prstGeom prst="roundRect">
            <a:avLst>
              <a:gd name="adj" fmla="val 9070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3" name="Round Same Side Corner Rectangle 12">
            <a:extLst>
              <a:ext uri="{FF2B5EF4-FFF2-40B4-BE49-F238E27FC236}">
                <a16:creationId xmlns:a16="http://schemas.microsoft.com/office/drawing/2014/main" id="{C54532F2-4500-5440-9AB6-1DCBD691C46C}"/>
              </a:ext>
            </a:extLst>
          </p:cNvPr>
          <p:cNvSpPr/>
          <p:nvPr/>
        </p:nvSpPr>
        <p:spPr>
          <a:xfrm>
            <a:off x="700200" y="4815556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0E3122-1510-E540-8497-0CFCEB1E25D7}"/>
              </a:ext>
            </a:extLst>
          </p:cNvPr>
          <p:cNvSpPr txBox="1"/>
          <p:nvPr/>
        </p:nvSpPr>
        <p:spPr>
          <a:xfrm>
            <a:off x="700200" y="5224836"/>
            <a:ext cx="7733584" cy="1015663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The most well-suited workloads for the UPMEM PIM architecture require little or no communication across DPUs (inter-DPU communication). 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BF7BF4-E564-CC47-8F9A-21CA64555889}"/>
              </a:ext>
            </a:extLst>
          </p:cNvPr>
          <p:cNvSpPr/>
          <p:nvPr/>
        </p:nvSpPr>
        <p:spPr>
          <a:xfrm>
            <a:off x="1232452" y="1298713"/>
            <a:ext cx="3631095" cy="303474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34056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D415-242A-5346-BA91-3DFC4D923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 4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B3C4AA8-C8CD-064D-9979-C3650E7F070B}"/>
              </a:ext>
            </a:extLst>
          </p:cNvPr>
          <p:cNvSpPr/>
          <p:nvPr/>
        </p:nvSpPr>
        <p:spPr>
          <a:xfrm>
            <a:off x="766461" y="1648286"/>
            <a:ext cx="7733584" cy="3887152"/>
          </a:xfrm>
          <a:prstGeom prst="roundRect">
            <a:avLst>
              <a:gd name="adj" fmla="val 2252"/>
            </a:avLst>
          </a:prstGeom>
          <a:solidFill>
            <a:srgbClr val="F9F2F2"/>
          </a:solidFill>
          <a:ln w="44450"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solidFill>
                  <a:srgbClr val="70AD47">
                    <a:lumMod val="75000"/>
                  </a:srgbClr>
                </a:solidFill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B93526BC-9435-E84F-B68B-2C60EEB365A4}"/>
              </a:ext>
            </a:extLst>
          </p:cNvPr>
          <p:cNvSpPr/>
          <p:nvPr/>
        </p:nvSpPr>
        <p:spPr>
          <a:xfrm>
            <a:off x="766461" y="1648283"/>
            <a:ext cx="7733584" cy="396000"/>
          </a:xfrm>
          <a:prstGeom prst="round2SameRect">
            <a:avLst>
              <a:gd name="adj1" fmla="val 30308"/>
              <a:gd name="adj2" fmla="val 0"/>
            </a:avLst>
          </a:prstGeom>
          <a:solidFill>
            <a:srgbClr val="660000"/>
          </a:solidFill>
          <a:ln>
            <a:solidFill>
              <a:srgbClr val="6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KEY TAKEAWAY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96DD57-61CF-F14F-A41B-75B4CACDC863}"/>
              </a:ext>
            </a:extLst>
          </p:cNvPr>
          <p:cNvSpPr txBox="1"/>
          <p:nvPr/>
        </p:nvSpPr>
        <p:spPr>
          <a:xfrm>
            <a:off x="766461" y="2057563"/>
            <a:ext cx="7733584" cy="3477875"/>
          </a:xfrm>
          <a:prstGeom prst="rect">
            <a:avLst/>
          </a:prstGeom>
          <a:noFill/>
          <a:ln>
            <a:noFill/>
          </a:ln>
        </p:spPr>
        <p:txBody>
          <a:bodyPr wrap="square" lIns="180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CPUs in terms of performance and energy efficiency on most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outperform state-of-the-art GPUs on a majority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PrIM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, and the outlook is even more positive for future PIM systems.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• UPMEM-based PIM systems are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more energy-efficient than state-of-the-art CPUs and GPUs on workloads that they provide performance improvements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over the CPUs and the GPUs. </a:t>
            </a:r>
          </a:p>
        </p:txBody>
      </p:sp>
    </p:spTree>
    <p:extLst>
      <p:ext uri="{BB962C8B-B14F-4D97-AF65-F5344CB8AC3E}">
        <p14:creationId xmlns:p14="http://schemas.microsoft.com/office/powerpoint/2010/main" val="13059037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B247-8B3E-024A-9717-C4ABA7B3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UPMEM System &amp;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9A10E-D91C-A242-904A-DBA59907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97632"/>
            <a:ext cx="9036496" cy="5195664"/>
          </a:xfrm>
        </p:spPr>
        <p:txBody>
          <a:bodyPr/>
          <a:lstStyle/>
          <a:p>
            <a:r>
              <a:rPr lang="en-US" sz="1400" dirty="0"/>
              <a:t>Juan Gomez-Luna, Izzat El Hajj, Ivan Fernandez, Christina </a:t>
            </a:r>
            <a:r>
              <a:rPr lang="en-US" sz="1400" dirty="0" err="1"/>
              <a:t>Giannoula</a:t>
            </a:r>
            <a:r>
              <a:rPr lang="en-US" sz="1400" dirty="0"/>
              <a:t>, Geraldo F. Oliveira, and Onur Mutlu,</a:t>
            </a:r>
            <a:br>
              <a:rPr lang="en-US" sz="1400" dirty="0"/>
            </a:br>
            <a:r>
              <a:rPr lang="en-US" sz="14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"Benchmarking a New Paradigm: An Experimental Analysis of a Real Processing-in-Memory Architecture"</a:t>
            </a:r>
            <a:br>
              <a:rPr lang="en-US" sz="1400" dirty="0"/>
            </a:br>
            <a:r>
              <a:rPr lang="en-US" sz="1400" i="1" dirty="0"/>
              <a:t>Preprint in </a:t>
            </a:r>
            <a:r>
              <a:rPr lang="en-US" sz="1400" b="1" i="1" dirty="0">
                <a:hlinkClick r:id="rId3"/>
              </a:rPr>
              <a:t>arXiv</a:t>
            </a:r>
            <a:r>
              <a:rPr lang="en-US" sz="1400" dirty="0"/>
              <a:t>, 9 May 2021.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2"/>
              </a:rPr>
              <a:t>arXiv preprint</a:t>
            </a:r>
            <a:r>
              <a:rPr lang="en-US" sz="1400" dirty="0"/>
              <a:t>]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4"/>
              </a:rPr>
              <a:t>PrIM Benchmarks Source Code</a:t>
            </a:r>
            <a:r>
              <a:rPr lang="en-US" sz="1400" dirty="0"/>
              <a:t>]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5"/>
              </a:rPr>
              <a:t>Slides (pptx)</a:t>
            </a:r>
            <a:r>
              <a:rPr lang="en-US" sz="1400" dirty="0"/>
              <a:t> </a:t>
            </a:r>
            <a:r>
              <a:rPr lang="en-US" sz="1400" dirty="0">
                <a:hlinkClick r:id="rId6"/>
              </a:rPr>
              <a:t>(pdf)</a:t>
            </a:r>
            <a:r>
              <a:rPr lang="en-US" sz="1400" dirty="0"/>
              <a:t>]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7"/>
              </a:rPr>
              <a:t>Long Talk Slides (pptx)</a:t>
            </a:r>
            <a:r>
              <a:rPr lang="en-US" sz="1400" dirty="0"/>
              <a:t> </a:t>
            </a:r>
            <a:r>
              <a:rPr lang="en-US" sz="1400" dirty="0">
                <a:hlinkClick r:id="rId8"/>
              </a:rPr>
              <a:t>(pdf)</a:t>
            </a:r>
            <a:r>
              <a:rPr lang="en-US" sz="1400" dirty="0"/>
              <a:t>]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9"/>
              </a:rPr>
              <a:t>Short Talk Slides (pptx)</a:t>
            </a:r>
            <a:r>
              <a:rPr lang="en-US" sz="1400" dirty="0"/>
              <a:t> </a:t>
            </a:r>
            <a:r>
              <a:rPr lang="en-US" sz="1400" dirty="0">
                <a:hlinkClick r:id="rId10"/>
              </a:rPr>
              <a:t>(pdf)</a:t>
            </a:r>
            <a:r>
              <a:rPr lang="en-US" sz="1400" dirty="0"/>
              <a:t>]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11"/>
              </a:rPr>
              <a:t>SAFARI Live Seminar Slides (pptx)</a:t>
            </a:r>
            <a:r>
              <a:rPr lang="en-US" sz="1400" dirty="0"/>
              <a:t> </a:t>
            </a:r>
            <a:r>
              <a:rPr lang="en-US" sz="1400" dirty="0">
                <a:hlinkClick r:id="rId12"/>
              </a:rPr>
              <a:t>(pdf)</a:t>
            </a:r>
            <a:r>
              <a:rPr lang="en-US" sz="1400" dirty="0"/>
              <a:t>]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13"/>
              </a:rPr>
              <a:t>SAFARI Live Seminar Video</a:t>
            </a:r>
            <a:r>
              <a:rPr lang="en-US" sz="1400" dirty="0"/>
              <a:t> (2 </a:t>
            </a:r>
            <a:r>
              <a:rPr lang="en-US" sz="1400" dirty="0" err="1"/>
              <a:t>hrs</a:t>
            </a:r>
            <a:r>
              <a:rPr lang="en-US" sz="1400" dirty="0"/>
              <a:t> 57 mins)]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14"/>
              </a:rPr>
              <a:t>Lightning Talk Video</a:t>
            </a:r>
            <a:r>
              <a:rPr lang="en-US" sz="1400" dirty="0"/>
              <a:t> (3 minutes)]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15"/>
              </a:rPr>
              <a:t>Short Talk Video</a:t>
            </a:r>
            <a:r>
              <a:rPr lang="en-US" sz="1400" dirty="0"/>
              <a:t> (21 minutes)]</a:t>
            </a:r>
            <a:br>
              <a:rPr lang="en-US" sz="1400" dirty="0"/>
            </a:br>
            <a:r>
              <a:rPr lang="en-US" sz="1400" dirty="0"/>
              <a:t>[</a:t>
            </a:r>
            <a:r>
              <a:rPr lang="en-US" sz="1400" dirty="0">
                <a:hlinkClick r:id="rId16"/>
              </a:rPr>
              <a:t>1-hour Talk Video</a:t>
            </a:r>
            <a:r>
              <a:rPr lang="en-US" sz="1400" dirty="0"/>
              <a:t> (58 minutes)]</a:t>
            </a:r>
          </a:p>
          <a:p>
            <a:pPr marL="0" indent="0">
              <a:buNone/>
            </a:pPr>
            <a:br>
              <a:rPr lang="en-US" sz="1400" dirty="0"/>
            </a:br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D8C28-F3C5-4847-B73F-7269464021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F001AB-760A-2443-87E3-B7E28D6035B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4149080"/>
            <a:ext cx="9131300" cy="1930400"/>
          </a:xfrm>
          <a:prstGeom prst="rect">
            <a:avLst/>
          </a:prstGeom>
        </p:spPr>
      </p:pic>
      <p:sp>
        <p:nvSpPr>
          <p:cNvPr id="7" name="Subtitle 1">
            <a:extLst>
              <a:ext uri="{FF2B5EF4-FFF2-40B4-BE49-F238E27FC236}">
                <a16:creationId xmlns:a16="http://schemas.microsoft.com/office/drawing/2014/main" id="{D269A2AD-67DF-E240-AEA9-933F87D913C5}"/>
              </a:ext>
            </a:extLst>
          </p:cNvPr>
          <p:cNvSpPr txBox="1">
            <a:spLocks/>
          </p:cNvSpPr>
          <p:nvPr/>
        </p:nvSpPr>
        <p:spPr>
          <a:xfrm>
            <a:off x="1106731" y="6369425"/>
            <a:ext cx="6858000" cy="80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1" i="0" u="sng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endParaRPr kumimoji="0" lang="en-US" sz="1500" b="1" i="0" u="sng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https://github.com/CMU-SAFARI/prim-benchmarks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300294"/>
      </p:ext>
    </p:extLst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Understanding a Modern PIM Architecture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381580-1F1F-5944-AEC7-1891060AC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15" y="914400"/>
            <a:ext cx="7369769" cy="55069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65C192-4893-AD4D-A97C-499395E42DF0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https://www.youtube.com/watch?v=D8Hjy2iU9l4&amp;list=PL5Q2soXY2Zi_tOTAYm--dYByNPL7JhwR9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5048692"/>
      </p:ext>
    </p:extLst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>
                <a:solidFill>
                  <a:srgbClr val="006633"/>
                </a:solidFill>
                <a:ea typeface="ＭＳ Ｐゴシック" charset="0"/>
              </a:rPr>
              <a:t>More on Analysis of the UPMEM PIM Engine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https://www.youtube.com/watch?v=D8Hjy2iU9l4&amp;list=PL5Q2soXY2Zi_tOTAYm--dYByNPL7JhwR9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D3EBD6-4727-A94F-9498-A2F5AD447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37" y="936128"/>
            <a:ext cx="7454547" cy="551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51550"/>
      </p:ext>
    </p:extLst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>
                <a:solidFill>
                  <a:srgbClr val="006633"/>
                </a:solidFill>
                <a:ea typeface="ＭＳ Ｐゴシック" charset="0"/>
              </a:rPr>
              <a:t>More on Analysis of the UPMEM PIM Engine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https://www.youtube.com/watch?v=Pp9jSU2b9oM&amp;list=PL5Q2soXY2Zi8_VVChACnON4sfh2bJ5IrD&amp;index=159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908769-F1A3-3149-BEAD-28F09753D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93" y="894920"/>
            <a:ext cx="7809413" cy="555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23104"/>
      </p:ext>
    </p:extLst>
  </p:cSld>
  <p:clrMapOvr>
    <a:masterClrMapping/>
  </p:clrMapOvr>
  <p:transition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FPGA-based Processing Near Memory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800" dirty="0"/>
              <a:t>Gagandeep Singh, Mohammed </a:t>
            </a:r>
            <a:r>
              <a:rPr lang="en-US" sz="1800" dirty="0" err="1"/>
              <a:t>Alser</a:t>
            </a:r>
            <a:r>
              <a:rPr lang="en-US" sz="1800" dirty="0"/>
              <a:t>,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Cali, </a:t>
            </a:r>
            <a:r>
              <a:rPr lang="en-US" sz="1800" dirty="0" err="1"/>
              <a:t>Dionysios</a:t>
            </a:r>
            <a:r>
              <a:rPr lang="en-US" sz="1800" dirty="0"/>
              <a:t> Diamantopoulos, Juan Gómez-Luna, Henk </a:t>
            </a:r>
            <a:r>
              <a:rPr lang="en-US" sz="1800" dirty="0" err="1"/>
              <a:t>Corporaal</a:t>
            </a:r>
            <a:r>
              <a:rPr lang="en-US" sz="1800" dirty="0"/>
              <a:t>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"FPGA-based Near-Memory Acceleration of Modern Data-Intensive Applications"</a:t>
            </a:r>
            <a:br>
              <a:rPr lang="en-US" sz="1800" dirty="0">
                <a:solidFill>
                  <a:srgbClr val="0000FF"/>
                </a:solidFill>
              </a:rPr>
            </a:br>
            <a:r>
              <a:rPr lang="en-US" sz="1800" i="1" dirty="0">
                <a:hlinkClick r:id="rId3"/>
              </a:rPr>
              <a:t>IEEE Micro</a:t>
            </a:r>
            <a:r>
              <a:rPr lang="en-US" sz="1800" i="1" dirty="0"/>
              <a:t> (</a:t>
            </a:r>
            <a:r>
              <a:rPr lang="en-US" sz="1800" b="1" i="1" dirty="0"/>
              <a:t>IEEE MICRO</a:t>
            </a:r>
            <a:r>
              <a:rPr lang="en-US" sz="1800" i="1" dirty="0"/>
              <a:t>)</a:t>
            </a:r>
            <a:r>
              <a:rPr lang="en-US" sz="1800" dirty="0"/>
              <a:t>, to appear, 2021.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632BB-F849-E647-8BF3-F204B162F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36915"/>
            <a:ext cx="9144000" cy="347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469025"/>
      </p:ext>
    </p:extLst>
  </p:cSld>
  <p:clrMapOvr>
    <a:masterClrMapping/>
  </p:clrMapOvr>
  <p:transition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600" dirty="0"/>
              <a:t>DAMOV Analysis Methodology &amp; Workloads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39010-5FA7-AA42-A731-A388AD812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15779-7C5C-DE4E-8C08-440276A7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759" y="947766"/>
            <a:ext cx="5406441" cy="5724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https://arxiv.org/pdf/2105.03725.pdf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0131864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A870B-0E44-2546-B851-356F8AC5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Employ Near-Data Processing? 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F60FE34-5F58-5C43-A7A4-77B1B8F44DB1}"/>
              </a:ext>
            </a:extLst>
          </p:cNvPr>
          <p:cNvSpPr/>
          <p:nvPr/>
        </p:nvSpPr>
        <p:spPr>
          <a:xfrm>
            <a:off x="2973154" y="2305585"/>
            <a:ext cx="3211232" cy="1524000"/>
          </a:xfrm>
          <a:prstGeom prst="ellipse">
            <a:avLst/>
          </a:prstGeom>
          <a:solidFill>
            <a:srgbClr val="77BF6F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Near-Data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Processing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1768E1-C8A0-AC4B-A3C0-E84FC09A9E37}"/>
              </a:ext>
            </a:extLst>
          </p:cNvPr>
          <p:cNvGrpSpPr/>
          <p:nvPr/>
        </p:nvGrpSpPr>
        <p:grpSpPr>
          <a:xfrm>
            <a:off x="2878320" y="726328"/>
            <a:ext cx="4195700" cy="1596033"/>
            <a:chOff x="3073303" y="1009850"/>
            <a:chExt cx="4195700" cy="190601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F58A94-356A-374D-B404-C4DCAD3A28F7}"/>
                </a:ext>
              </a:extLst>
            </p:cNvPr>
            <p:cNvSpPr txBox="1"/>
            <p:nvPr/>
          </p:nvSpPr>
          <p:spPr>
            <a:xfrm>
              <a:off x="3073303" y="1009850"/>
              <a:ext cx="4195700" cy="918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Mobile consumer workloads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(GoogleWL</a:t>
              </a:r>
              <a:r>
                <a:rPr kumimoji="0" lang="en-US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7" name="Freeform: Shape 14">
              <a:extLst>
                <a:ext uri="{FF2B5EF4-FFF2-40B4-BE49-F238E27FC236}">
                  <a16:creationId xmlns:a16="http://schemas.microsoft.com/office/drawing/2014/main" id="{9C2F4064-4929-6B49-9090-210D8274FF50}"/>
                </a:ext>
              </a:extLst>
            </p:cNvPr>
            <p:cNvSpPr/>
            <p:nvPr/>
          </p:nvSpPr>
          <p:spPr>
            <a:xfrm>
              <a:off x="4907738" y="1889401"/>
              <a:ext cx="245642" cy="1026460"/>
            </a:xfrm>
            <a:custGeom>
              <a:avLst/>
              <a:gdLst>
                <a:gd name="connsiteX0" fmla="*/ 0 w 255373"/>
                <a:gd name="connsiteY0" fmla="*/ 1087395 h 1087395"/>
                <a:gd name="connsiteX1" fmla="*/ 255373 w 255373"/>
                <a:gd name="connsiteY1" fmla="*/ 0 h 1087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5373" h="1087395">
                  <a:moveTo>
                    <a:pt x="0" y="1087395"/>
                  </a:moveTo>
                  <a:lnTo>
                    <a:pt x="255373" y="0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3176FD9-5713-E045-AB72-4E4C8FE4ECDC}"/>
              </a:ext>
            </a:extLst>
          </p:cNvPr>
          <p:cNvGrpSpPr/>
          <p:nvPr/>
        </p:nvGrpSpPr>
        <p:grpSpPr>
          <a:xfrm>
            <a:off x="6078311" y="1818163"/>
            <a:ext cx="2793846" cy="988283"/>
            <a:chOff x="6204399" y="2374826"/>
            <a:chExt cx="2793846" cy="98828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85E0C8A-A665-744E-8154-AB774FD00FB8}"/>
                </a:ext>
              </a:extLst>
            </p:cNvPr>
            <p:cNvSpPr txBox="1"/>
            <p:nvPr/>
          </p:nvSpPr>
          <p:spPr>
            <a:xfrm>
              <a:off x="6453767" y="2374826"/>
              <a:ext cx="25444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Neural networks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GoogleWL</a:t>
              </a:r>
              <a:r>
                <a:rPr kumimoji="0" lang="en-US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2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10" name="Freeform: Shape 15">
              <a:extLst>
                <a:ext uri="{FF2B5EF4-FFF2-40B4-BE49-F238E27FC236}">
                  <a16:creationId xmlns:a16="http://schemas.microsoft.com/office/drawing/2014/main" id="{1387FE78-FC48-E641-A6C6-D9D0335D9CBE}"/>
                </a:ext>
              </a:extLst>
            </p:cNvPr>
            <p:cNvSpPr/>
            <p:nvPr/>
          </p:nvSpPr>
          <p:spPr>
            <a:xfrm>
              <a:off x="6204399" y="2870886"/>
              <a:ext cx="729800" cy="492223"/>
            </a:xfrm>
            <a:custGeom>
              <a:avLst/>
              <a:gdLst>
                <a:gd name="connsiteX0" fmla="*/ 0 w 906162"/>
                <a:gd name="connsiteY0" fmla="*/ 329514 h 329514"/>
                <a:gd name="connsiteX1" fmla="*/ 906162 w 906162"/>
                <a:gd name="connsiteY1" fmla="*/ 0 h 32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6162" h="329514">
                  <a:moveTo>
                    <a:pt x="0" y="329514"/>
                  </a:moveTo>
                  <a:lnTo>
                    <a:pt x="906162" y="0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2126128-81FA-7C48-B816-9DF271AAF36B}"/>
              </a:ext>
            </a:extLst>
          </p:cNvPr>
          <p:cNvGrpSpPr/>
          <p:nvPr/>
        </p:nvGrpSpPr>
        <p:grpSpPr>
          <a:xfrm>
            <a:off x="75991" y="1461673"/>
            <a:ext cx="3096410" cy="1223332"/>
            <a:chOff x="738224" y="1853584"/>
            <a:chExt cx="3322976" cy="114654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13E577-CE22-6E40-8770-A413B64FB467}"/>
                </a:ext>
              </a:extLst>
            </p:cNvPr>
            <p:cNvSpPr txBox="1"/>
            <p:nvPr/>
          </p:nvSpPr>
          <p:spPr>
            <a:xfrm>
              <a:off x="738224" y="1853584"/>
              <a:ext cx="2843511" cy="7211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Graph processing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(Tesseract</a:t>
              </a:r>
              <a:r>
                <a:rPr kumimoji="0" lang="en-US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13" name="Freeform: Shape 16">
              <a:extLst>
                <a:ext uri="{FF2B5EF4-FFF2-40B4-BE49-F238E27FC236}">
                  <a16:creationId xmlns:a16="http://schemas.microsoft.com/office/drawing/2014/main" id="{936AAEE9-A7CE-1A4B-BBC9-EA000415F476}"/>
                </a:ext>
              </a:extLst>
            </p:cNvPr>
            <p:cNvSpPr/>
            <p:nvPr/>
          </p:nvSpPr>
          <p:spPr>
            <a:xfrm>
              <a:off x="3047999" y="2285999"/>
              <a:ext cx="1013201" cy="714128"/>
            </a:xfrm>
            <a:custGeom>
              <a:avLst/>
              <a:gdLst>
                <a:gd name="connsiteX0" fmla="*/ 848497 w 848497"/>
                <a:gd name="connsiteY0" fmla="*/ 667265 h 667265"/>
                <a:gd name="connsiteX1" fmla="*/ 0 w 848497"/>
                <a:gd name="connsiteY1" fmla="*/ 0 h 667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8497" h="667265">
                  <a:moveTo>
                    <a:pt x="848497" y="667265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23AF05-902E-CD45-A520-45559293161E}"/>
              </a:ext>
            </a:extLst>
          </p:cNvPr>
          <p:cNvGrpSpPr/>
          <p:nvPr/>
        </p:nvGrpSpPr>
        <p:grpSpPr>
          <a:xfrm>
            <a:off x="991661" y="3668461"/>
            <a:ext cx="3037883" cy="1378984"/>
            <a:chOff x="2414397" y="4686438"/>
            <a:chExt cx="3037883" cy="137898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D70FED-B881-9C46-B6CE-6490B7D34038}"/>
                </a:ext>
              </a:extLst>
            </p:cNvPr>
            <p:cNvSpPr txBox="1"/>
            <p:nvPr/>
          </p:nvSpPr>
          <p:spPr>
            <a:xfrm>
              <a:off x="2414397" y="5295981"/>
              <a:ext cx="303788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Time series analysis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(NATSA</a:t>
              </a:r>
              <a:r>
                <a:rPr kumimoji="0" lang="en-US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6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)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CE2BD0-303A-AB48-B631-BDA3A49F15FD}"/>
                </a:ext>
              </a:extLst>
            </p:cNvPr>
            <p:cNvSpPr/>
            <p:nvPr/>
          </p:nvSpPr>
          <p:spPr>
            <a:xfrm>
              <a:off x="4085967" y="4686438"/>
              <a:ext cx="890244" cy="692870"/>
            </a:xfrm>
            <a:custGeom>
              <a:avLst/>
              <a:gdLst>
                <a:gd name="connsiteX0" fmla="*/ 345989 w 345989"/>
                <a:gd name="connsiteY0" fmla="*/ 0 h 1194487"/>
                <a:gd name="connsiteX1" fmla="*/ 0 w 345989"/>
                <a:gd name="connsiteY1" fmla="*/ 1194487 h 119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989" h="1194487">
                  <a:moveTo>
                    <a:pt x="345989" y="0"/>
                  </a:moveTo>
                  <a:lnTo>
                    <a:pt x="0" y="1194487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9732F72-DF5A-BD41-941A-7F12D6A5CBD1}"/>
              </a:ext>
            </a:extLst>
          </p:cNvPr>
          <p:cNvGrpSpPr/>
          <p:nvPr/>
        </p:nvGrpSpPr>
        <p:grpSpPr>
          <a:xfrm>
            <a:off x="5821319" y="3543093"/>
            <a:ext cx="3326459" cy="1337976"/>
            <a:chOff x="5774167" y="4000439"/>
            <a:chExt cx="3326459" cy="133797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0EC3CA-FA70-314F-84AB-B4AC1BCE23A6}"/>
                </a:ext>
              </a:extLst>
            </p:cNvPr>
            <p:cNvSpPr txBox="1"/>
            <p:nvPr/>
          </p:nvSpPr>
          <p:spPr>
            <a:xfrm>
              <a:off x="6004906" y="4199642"/>
              <a:ext cx="3095720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DNA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sequence mapping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(GenASM</a:t>
              </a:r>
              <a:r>
                <a:rPr kumimoji="0" lang="en-US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3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;</a:t>
              </a:r>
              <a:r>
                <a:rPr kumimoji="0" lang="en-US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GRIM-Filter</a:t>
              </a:r>
              <a:r>
                <a:rPr kumimoji="0" lang="en-US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4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)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2" name="Freeform: Shape 19">
              <a:extLst>
                <a:ext uri="{FF2B5EF4-FFF2-40B4-BE49-F238E27FC236}">
                  <a16:creationId xmlns:a16="http://schemas.microsoft.com/office/drawing/2014/main" id="{72861EC4-3668-8F43-8B16-7169AA4EA8A0}"/>
                </a:ext>
              </a:extLst>
            </p:cNvPr>
            <p:cNvSpPr/>
            <p:nvPr/>
          </p:nvSpPr>
          <p:spPr>
            <a:xfrm>
              <a:off x="5774167" y="4000439"/>
              <a:ext cx="1057818" cy="584559"/>
            </a:xfrm>
            <a:custGeom>
              <a:avLst/>
              <a:gdLst>
                <a:gd name="connsiteX0" fmla="*/ 0 w 955589"/>
                <a:gd name="connsiteY0" fmla="*/ 0 h 634314"/>
                <a:gd name="connsiteX1" fmla="*/ 955589 w 955589"/>
                <a:gd name="connsiteY1" fmla="*/ 634314 h 63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5589" h="634314">
                  <a:moveTo>
                    <a:pt x="0" y="0"/>
                  </a:moveTo>
                  <a:lnTo>
                    <a:pt x="955589" y="634314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4EBAD0-D45A-9341-B0F5-3A74AB265177}"/>
              </a:ext>
            </a:extLst>
          </p:cNvPr>
          <p:cNvGrpSpPr/>
          <p:nvPr/>
        </p:nvGrpSpPr>
        <p:grpSpPr>
          <a:xfrm>
            <a:off x="4712755" y="3829585"/>
            <a:ext cx="837586" cy="991412"/>
            <a:chOff x="3420385" y="4013776"/>
            <a:chExt cx="837586" cy="143356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46697F-1C07-C942-884C-732484FE316B}"/>
                </a:ext>
              </a:extLst>
            </p:cNvPr>
            <p:cNvSpPr txBox="1"/>
            <p:nvPr/>
          </p:nvSpPr>
          <p:spPr>
            <a:xfrm>
              <a:off x="3784764" y="4862570"/>
              <a:ext cx="473207" cy="584774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...</a:t>
              </a:r>
            </a:p>
          </p:txBody>
        </p:sp>
        <p:sp>
          <p:nvSpPr>
            <p:cNvPr id="25" name="Freeform: Shape 23">
              <a:extLst>
                <a:ext uri="{FF2B5EF4-FFF2-40B4-BE49-F238E27FC236}">
                  <a16:creationId xmlns:a16="http://schemas.microsoft.com/office/drawing/2014/main" id="{2B2DB8C3-200D-5341-8C5D-C6FDAAAB9454}"/>
                </a:ext>
              </a:extLst>
            </p:cNvPr>
            <p:cNvSpPr/>
            <p:nvPr/>
          </p:nvSpPr>
          <p:spPr>
            <a:xfrm flipH="1">
              <a:off x="3420385" y="4013776"/>
              <a:ext cx="533400" cy="1219200"/>
            </a:xfrm>
            <a:custGeom>
              <a:avLst/>
              <a:gdLst>
                <a:gd name="connsiteX0" fmla="*/ 345989 w 345989"/>
                <a:gd name="connsiteY0" fmla="*/ 0 h 1194487"/>
                <a:gd name="connsiteX1" fmla="*/ 0 w 345989"/>
                <a:gd name="connsiteY1" fmla="*/ 1194487 h 119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5989" h="1194487">
                  <a:moveTo>
                    <a:pt x="345989" y="0"/>
                  </a:moveTo>
                  <a:lnTo>
                    <a:pt x="0" y="1194487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9FA6965-BE90-B747-B56B-EDB7DCD11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09" y="5021585"/>
            <a:ext cx="9094167" cy="160677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[1] 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</a:rPr>
              <a:t>Ahn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+, “A Scalable Processing-in-Memory Accelerator for Parallel Graph Processing," ISCA, 2015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[2] 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</a:rPr>
              <a:t>Boroumand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+, "Google Workloads for Consumer Devices: Mitigating Data Movement Bottlenecks,” ASPLOS, 2018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[3] Cali+, "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</a:rPr>
              <a:t>GenASM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: A High-Performance, Low-Power Approximate String Matching Acceleration Framework for Genome Sequence Analysis,” MICRO, 2020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[4] Kim+, "GRIM-Filter: Fast Seed Location Filtering in DNA Read Mapping Using Processing-in-Memory Technologies,” BMC Genomics, 2018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[5] 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</a:rPr>
              <a:t>Boroumand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+, "Polynesia: Enabling Effective Hybrid Transactional/Analytical Databases with Specialized Hardware/Software Co-Design,” arXiv:2103.00798 [</a:t>
            </a:r>
            <a:r>
              <a:rPr lang="en-US" sz="1050" dirty="0" err="1">
                <a:solidFill>
                  <a:schemeClr val="bg1">
                    <a:lumMod val="75000"/>
                  </a:schemeClr>
                </a:solidFill>
              </a:rPr>
              <a:t>cs.AR</a:t>
            </a: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], 2021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050" dirty="0">
                <a:solidFill>
                  <a:schemeClr val="bg1">
                    <a:lumMod val="75000"/>
                  </a:schemeClr>
                </a:solidFill>
              </a:rPr>
              <a:t>[6] Fernandez+, “NATSA: A Near-Data Processing Accelerator for Time Series Analysis,” ICCD, 2020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5D9B580A-0251-D240-84A1-581A3C334AD4}"/>
              </a:ext>
            </a:extLst>
          </p:cNvPr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8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B9EB573-9041-9A4C-9CC2-CC99C223D078}"/>
              </a:ext>
            </a:extLst>
          </p:cNvPr>
          <p:cNvGrpSpPr/>
          <p:nvPr/>
        </p:nvGrpSpPr>
        <p:grpSpPr>
          <a:xfrm>
            <a:off x="669675" y="2878258"/>
            <a:ext cx="2329883" cy="769441"/>
            <a:chOff x="1309638" y="2475710"/>
            <a:chExt cx="2500362" cy="72114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5D42B10-C369-5C42-BC9A-3CC32429ECA8}"/>
                </a:ext>
              </a:extLst>
            </p:cNvPr>
            <p:cNvSpPr txBox="1"/>
            <p:nvPr/>
          </p:nvSpPr>
          <p:spPr>
            <a:xfrm>
              <a:off x="1309638" y="2475710"/>
              <a:ext cx="1756767" cy="7211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Databases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(Polynesia</a:t>
              </a:r>
              <a:r>
                <a:rPr kumimoji="0" lang="en-US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5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30" name="Freeform: Shape 16">
              <a:extLst>
                <a:ext uri="{FF2B5EF4-FFF2-40B4-BE49-F238E27FC236}">
                  <a16:creationId xmlns:a16="http://schemas.microsoft.com/office/drawing/2014/main" id="{2E59F70C-46FC-D144-A989-A6CAA3BCE549}"/>
                </a:ext>
              </a:extLst>
            </p:cNvPr>
            <p:cNvSpPr/>
            <p:nvPr/>
          </p:nvSpPr>
          <p:spPr>
            <a:xfrm flipV="1">
              <a:off x="3048001" y="2771992"/>
              <a:ext cx="761999" cy="42849"/>
            </a:xfrm>
            <a:custGeom>
              <a:avLst/>
              <a:gdLst>
                <a:gd name="connsiteX0" fmla="*/ 848497 w 848497"/>
                <a:gd name="connsiteY0" fmla="*/ 667265 h 667265"/>
                <a:gd name="connsiteX1" fmla="*/ 0 w 848497"/>
                <a:gd name="connsiteY1" fmla="*/ 0 h 667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8497" h="667265">
                  <a:moveTo>
                    <a:pt x="848497" y="667265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5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640632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1E7AE-8CFA-7E47-958C-1A1E590DF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635D6-5918-5E45-9E3D-69AFC31E0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New </a:t>
            </a:r>
            <a:r>
              <a:rPr lang="en-US" sz="2600" dirty="0">
                <a:solidFill>
                  <a:schemeClr val="accent2"/>
                </a:solidFill>
              </a:rPr>
              <a:t>workload characterization methodology </a:t>
            </a:r>
            <a:r>
              <a:rPr lang="en-US" sz="2600" dirty="0"/>
              <a:t>to analyze:</a:t>
            </a:r>
          </a:p>
          <a:p>
            <a:pPr lvl="1"/>
            <a:r>
              <a:rPr lang="en-US" dirty="0"/>
              <a:t> data movement bottlenecks</a:t>
            </a:r>
            <a:endParaRPr lang="en-US" sz="1200" dirty="0"/>
          </a:p>
          <a:p>
            <a:pPr lvl="1"/>
            <a:r>
              <a:rPr lang="en-US" dirty="0"/>
              <a:t> suitability of different data movement mitigation mechanisms</a:t>
            </a:r>
            <a:br>
              <a:rPr lang="en-US" dirty="0">
                <a:solidFill>
                  <a:srgbClr val="C00000"/>
                </a:solidFill>
              </a:rPr>
            </a:br>
            <a:endParaRPr lang="en-US" sz="1400" dirty="0"/>
          </a:p>
          <a:p>
            <a:r>
              <a:rPr lang="en-US" sz="2600" dirty="0"/>
              <a:t>Two main profiling strategies: </a:t>
            </a:r>
          </a:p>
          <a:p>
            <a:pPr marL="457200" lvl="1" indent="0">
              <a:buNone/>
            </a:pP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90E2399-870C-0C47-9E12-589E1D39E470}"/>
              </a:ext>
            </a:extLst>
          </p:cNvPr>
          <p:cNvSpPr/>
          <p:nvPr/>
        </p:nvSpPr>
        <p:spPr>
          <a:xfrm>
            <a:off x="874520" y="2743011"/>
            <a:ext cx="7390563" cy="17706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Architecture-independent profiling: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characterizes the memory behavior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independently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of the underlying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hardware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12E0635-1FC6-7940-8F14-8D3A8E08ED90}"/>
              </a:ext>
            </a:extLst>
          </p:cNvPr>
          <p:cNvSpPr/>
          <p:nvPr/>
        </p:nvSpPr>
        <p:spPr>
          <a:xfrm>
            <a:off x="874520" y="4627489"/>
            <a:ext cx="7390563" cy="17706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Architecture-dependent profiling:</a:t>
            </a:r>
            <a:b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evaluates 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impact of the system configuration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on the memory behavior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</a:b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21157A-6FB5-BF49-A6C2-85591AF37EB7}"/>
              </a:ext>
            </a:extLst>
          </p:cNvPr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30801653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0128B3D-06F1-A742-9EFC-3057B2F894DC}"/>
              </a:ext>
            </a:extLst>
          </p:cNvPr>
          <p:cNvGrpSpPr/>
          <p:nvPr/>
        </p:nvGrpSpPr>
        <p:grpSpPr>
          <a:xfrm>
            <a:off x="4724304" y="713530"/>
            <a:ext cx="4141533" cy="2030902"/>
            <a:chOff x="4724304" y="713530"/>
            <a:chExt cx="4141533" cy="2030902"/>
          </a:xfrm>
        </p:grpSpPr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4903B581-16B6-0B4D-A946-6E72B6FBB0AC}"/>
                </a:ext>
              </a:extLst>
            </p:cNvPr>
            <p:cNvCxnSpPr>
              <a:cxnSpLocks/>
              <a:endCxn id="139" idx="2"/>
            </p:cNvCxnSpPr>
            <p:nvPr/>
          </p:nvCxnSpPr>
          <p:spPr>
            <a:xfrm>
              <a:off x="4724304" y="1855585"/>
              <a:ext cx="652861" cy="207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Rounded Rectangle 138">
              <a:extLst>
                <a:ext uri="{FF2B5EF4-FFF2-40B4-BE49-F238E27FC236}">
                  <a16:creationId xmlns:a16="http://schemas.microsoft.com/office/drawing/2014/main" id="{EFE3BEFE-96D6-C14D-AA82-13C30AFCDCD0}"/>
                </a:ext>
              </a:extLst>
            </p:cNvPr>
            <p:cNvSpPr/>
            <p:nvPr/>
          </p:nvSpPr>
          <p:spPr>
            <a:xfrm rot="5400000">
              <a:off x="6234732" y="113326"/>
              <a:ext cx="1773538" cy="3488673"/>
            </a:xfrm>
            <a:prstGeom prst="roundRect">
              <a:avLst/>
            </a:prstGeom>
            <a:solidFill>
              <a:schemeClr val="bg1">
                <a:lumMod val="95000"/>
                <a:alpha val="61961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86EE8E19-8D71-6B47-BD7B-884D9CB5B35A}"/>
                </a:ext>
              </a:extLst>
            </p:cNvPr>
            <p:cNvGrpSpPr/>
            <p:nvPr/>
          </p:nvGrpSpPr>
          <p:grpSpPr>
            <a:xfrm>
              <a:off x="5812044" y="713530"/>
              <a:ext cx="2646942" cy="385689"/>
              <a:chOff x="5882737" y="736482"/>
              <a:chExt cx="2646942" cy="385689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7E831CC8-3F85-C94A-A4AF-E27F0E91C85E}"/>
                  </a:ext>
                </a:extLst>
              </p:cNvPr>
              <p:cNvSpPr/>
              <p:nvPr/>
            </p:nvSpPr>
            <p:spPr>
              <a:xfrm>
                <a:off x="5911178" y="736482"/>
                <a:ext cx="2574994" cy="37411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CE861CA-9EAB-1C41-8482-FD1A334726E8}"/>
                  </a:ext>
                </a:extLst>
              </p:cNvPr>
              <p:cNvSpPr/>
              <p:nvPr/>
            </p:nvSpPr>
            <p:spPr>
              <a:xfrm>
                <a:off x="5882737" y="752839"/>
                <a:ext cx="26469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DAMOV-SIM Simulator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AD8854D-8663-1F44-8304-A9A8ADA5F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Overview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9E67D19-0D1D-734B-8BCE-80743330CA30}"/>
              </a:ext>
            </a:extLst>
          </p:cNvPr>
          <p:cNvGrpSpPr/>
          <p:nvPr/>
        </p:nvGrpSpPr>
        <p:grpSpPr>
          <a:xfrm>
            <a:off x="6785733" y="1218477"/>
            <a:ext cx="2210591" cy="1542941"/>
            <a:chOff x="5278720" y="1343992"/>
            <a:chExt cx="2210591" cy="1542941"/>
          </a:xfrm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AC5EEB1-2EB4-FD4C-9E79-9E081BAE1FA9}"/>
                </a:ext>
              </a:extLst>
            </p:cNvPr>
            <p:cNvGrpSpPr/>
            <p:nvPr/>
          </p:nvGrpSpPr>
          <p:grpSpPr>
            <a:xfrm>
              <a:off x="5575960" y="1343992"/>
              <a:ext cx="1616112" cy="1147904"/>
              <a:chOff x="4488719" y="4513526"/>
              <a:chExt cx="1141898" cy="834926"/>
            </a:xfrm>
          </p:grpSpPr>
          <p:sp>
            <p:nvSpPr>
              <p:cNvPr id="142" name="Rounded Rectangle 141">
                <a:extLst>
                  <a:ext uri="{FF2B5EF4-FFF2-40B4-BE49-F238E27FC236}">
                    <a16:creationId xmlns:a16="http://schemas.microsoft.com/office/drawing/2014/main" id="{AEFC4FB3-8FDC-974E-B63A-118BB63FB7F6}"/>
                  </a:ext>
                </a:extLst>
              </p:cNvPr>
              <p:cNvSpPr/>
              <p:nvPr/>
            </p:nvSpPr>
            <p:spPr>
              <a:xfrm>
                <a:off x="4488719" y="4513526"/>
                <a:ext cx="1141898" cy="824697"/>
              </a:xfrm>
              <a:prstGeom prst="roundRect">
                <a:avLst/>
              </a:prstGeom>
              <a:solidFill>
                <a:schemeClr val="accent5">
                  <a:lumMod val="20000"/>
                  <a:lumOff val="80000"/>
                  <a:alpha val="61961"/>
                </a:schemeClr>
              </a:solidFill>
              <a:ln w="19050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20000"/>
                      <a:lumOff val="8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B7B7D6DF-87F6-734C-8FCB-EFECD068A804}"/>
                  </a:ext>
                </a:extLst>
              </p:cNvPr>
              <p:cNvGrpSpPr/>
              <p:nvPr/>
            </p:nvGrpSpPr>
            <p:grpSpPr>
              <a:xfrm>
                <a:off x="4612752" y="4562853"/>
                <a:ext cx="950503" cy="785599"/>
                <a:chOff x="5407524" y="3939604"/>
                <a:chExt cx="1291345" cy="1067309"/>
              </a:xfrm>
            </p:grpSpPr>
            <p:grpSp>
              <p:nvGrpSpPr>
                <p:cNvPr id="144" name="Group 143">
                  <a:extLst>
                    <a:ext uri="{FF2B5EF4-FFF2-40B4-BE49-F238E27FC236}">
                      <a16:creationId xmlns:a16="http://schemas.microsoft.com/office/drawing/2014/main" id="{80364CE7-912F-8544-8BA5-042D507BC3DB}"/>
                    </a:ext>
                  </a:extLst>
                </p:cNvPr>
                <p:cNvGrpSpPr/>
                <p:nvPr/>
              </p:nvGrpSpPr>
              <p:grpSpPr>
                <a:xfrm>
                  <a:off x="5407524" y="3939604"/>
                  <a:ext cx="1291345" cy="820577"/>
                  <a:chOff x="5850860" y="2018859"/>
                  <a:chExt cx="953311" cy="622201"/>
                </a:xfrm>
              </p:grpSpPr>
              <p:cxnSp>
                <p:nvCxnSpPr>
                  <p:cNvPr id="146" name="Straight Connector 145">
                    <a:extLst>
                      <a:ext uri="{FF2B5EF4-FFF2-40B4-BE49-F238E27FC236}">
                        <a16:creationId xmlns:a16="http://schemas.microsoft.com/office/drawing/2014/main" id="{2ACC59DF-75D5-D54D-B5C2-B62E5290844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857604" y="2072110"/>
                    <a:ext cx="0" cy="56895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7" name="Straight Connector 146">
                    <a:extLst>
                      <a:ext uri="{FF2B5EF4-FFF2-40B4-BE49-F238E27FC236}">
                        <a16:creationId xmlns:a16="http://schemas.microsoft.com/office/drawing/2014/main" id="{9F72A853-F47E-1847-9016-CDCBF1DF68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850860" y="2632970"/>
                    <a:ext cx="953311" cy="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8" name="Freeform 147">
                    <a:extLst>
                      <a:ext uri="{FF2B5EF4-FFF2-40B4-BE49-F238E27FC236}">
                        <a16:creationId xmlns:a16="http://schemas.microsoft.com/office/drawing/2014/main" id="{5852C268-227A-7842-885B-8C3B3184386B}"/>
                      </a:ext>
                    </a:extLst>
                  </p:cNvPr>
                  <p:cNvSpPr/>
                  <p:nvPr/>
                </p:nvSpPr>
                <p:spPr>
                  <a:xfrm>
                    <a:off x="5984064" y="2018859"/>
                    <a:ext cx="583660" cy="510331"/>
                  </a:xfrm>
                  <a:custGeom>
                    <a:avLst/>
                    <a:gdLst>
                      <a:gd name="connsiteX0" fmla="*/ 0 w 583660"/>
                      <a:gd name="connsiteY0" fmla="*/ 719847 h 719847"/>
                      <a:gd name="connsiteX1" fmla="*/ 428017 w 583660"/>
                      <a:gd name="connsiteY1" fmla="*/ 496111 h 719847"/>
                      <a:gd name="connsiteX2" fmla="*/ 583660 w 583660"/>
                      <a:gd name="connsiteY2" fmla="*/ 0 h 7198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83660" h="719847">
                        <a:moveTo>
                          <a:pt x="0" y="719847"/>
                        </a:moveTo>
                        <a:cubicBezTo>
                          <a:pt x="165370" y="667966"/>
                          <a:pt x="330740" y="616085"/>
                          <a:pt x="428017" y="496111"/>
                        </a:cubicBezTo>
                        <a:cubicBezTo>
                          <a:pt x="525294" y="376137"/>
                          <a:pt x="554477" y="188068"/>
                          <a:pt x="583660" y="0"/>
                        </a:cubicBezTo>
                      </a:path>
                    </a:pathLst>
                  </a:custGeom>
                  <a:noFill/>
                  <a:ln w="3810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45" name="Rectangle 144">
                  <a:extLst>
                    <a:ext uri="{FF2B5EF4-FFF2-40B4-BE49-F238E27FC236}">
                      <a16:creationId xmlns:a16="http://schemas.microsoft.com/office/drawing/2014/main" id="{49DB8BFA-8F33-3F4D-BC2A-4EE42529E116}"/>
                    </a:ext>
                  </a:extLst>
                </p:cNvPr>
                <p:cNvSpPr/>
                <p:nvPr/>
              </p:nvSpPr>
              <p:spPr>
                <a:xfrm>
                  <a:off x="5655576" y="4733191"/>
                  <a:ext cx="680391" cy="27372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# Cores</a:t>
                  </a:r>
                </a:p>
              </p:txBody>
            </p:sp>
          </p:grpSp>
        </p:grp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1487CEED-2F02-BC43-9AED-813047BDC611}"/>
                </a:ext>
              </a:extLst>
            </p:cNvPr>
            <p:cNvSpPr/>
            <p:nvPr/>
          </p:nvSpPr>
          <p:spPr>
            <a:xfrm>
              <a:off x="5278720" y="2548379"/>
              <a:ext cx="221059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Scalability Analysis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2517510-9925-8B41-B0FA-C5F09ABC0D10}"/>
              </a:ext>
            </a:extLst>
          </p:cNvPr>
          <p:cNvGrpSpPr/>
          <p:nvPr/>
        </p:nvGrpSpPr>
        <p:grpSpPr>
          <a:xfrm rot="16200000">
            <a:off x="5453686" y="677030"/>
            <a:ext cx="1530486" cy="2640128"/>
            <a:chOff x="7112697" y="787969"/>
            <a:chExt cx="1062812" cy="2210591"/>
          </a:xfrm>
        </p:grpSpPr>
        <p:sp>
          <p:nvSpPr>
            <p:cNvPr id="149" name="Rounded Rectangle 148">
              <a:extLst>
                <a:ext uri="{FF2B5EF4-FFF2-40B4-BE49-F238E27FC236}">
                  <a16:creationId xmlns:a16="http://schemas.microsoft.com/office/drawing/2014/main" id="{9FBAF9CD-8058-224F-8AB5-AF398CCFB2DD}"/>
                </a:ext>
              </a:extLst>
            </p:cNvPr>
            <p:cNvSpPr/>
            <p:nvPr/>
          </p:nvSpPr>
          <p:spPr>
            <a:xfrm rot="5400000">
              <a:off x="7211727" y="1477264"/>
              <a:ext cx="1141898" cy="785666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61961"/>
              </a:schemeClr>
            </a:solidFill>
            <a:ln w="190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ld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0xFF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st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0xAF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ld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0xFF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st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0xAF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ld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0xFF</a:t>
              </a: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C1855432-2E64-9C42-9271-0FC4CCBD7782}"/>
                </a:ext>
              </a:extLst>
            </p:cNvPr>
            <p:cNvSpPr/>
            <p:nvPr/>
          </p:nvSpPr>
          <p:spPr>
            <a:xfrm rot="5400000">
              <a:off x="6124952" y="1775714"/>
              <a:ext cx="2210591" cy="2351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Memory Traces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23D9014-BE5E-8E4E-A303-D535A2F18003}"/>
              </a:ext>
            </a:extLst>
          </p:cNvPr>
          <p:cNvGrpSpPr/>
          <p:nvPr/>
        </p:nvGrpSpPr>
        <p:grpSpPr>
          <a:xfrm>
            <a:off x="2467989" y="3303722"/>
            <a:ext cx="3314426" cy="3480557"/>
            <a:chOff x="2467989" y="3303722"/>
            <a:chExt cx="3314426" cy="348055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4623BCE-2854-2C46-B128-C8E281464909}"/>
                </a:ext>
              </a:extLst>
            </p:cNvPr>
            <p:cNvGrpSpPr/>
            <p:nvPr/>
          </p:nvGrpSpPr>
          <p:grpSpPr>
            <a:xfrm>
              <a:off x="2467989" y="3801760"/>
              <a:ext cx="2827135" cy="2353616"/>
              <a:chOff x="2485184" y="3820139"/>
              <a:chExt cx="2827135" cy="2353616"/>
            </a:xfrm>
          </p:grpSpPr>
          <p:sp>
            <p:nvSpPr>
              <p:cNvPr id="271" name="Rounded Rectangle 270">
                <a:extLst>
                  <a:ext uri="{FF2B5EF4-FFF2-40B4-BE49-F238E27FC236}">
                    <a16:creationId xmlns:a16="http://schemas.microsoft.com/office/drawing/2014/main" id="{F4B7EBF3-5B7F-984A-87B0-15625C5A71F6}"/>
                  </a:ext>
                </a:extLst>
              </p:cNvPr>
              <p:cNvSpPr/>
              <p:nvPr/>
            </p:nvSpPr>
            <p:spPr>
              <a:xfrm rot="5400000">
                <a:off x="4588192" y="4505406"/>
                <a:ext cx="524709" cy="923544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Temp. Locality</a:t>
                </a:r>
              </a:p>
            </p:txBody>
          </p:sp>
          <p:sp>
            <p:nvSpPr>
              <p:cNvPr id="272" name="Rounded Rectangle 271">
                <a:extLst>
                  <a:ext uri="{FF2B5EF4-FFF2-40B4-BE49-F238E27FC236}">
                    <a16:creationId xmlns:a16="http://schemas.microsoft.com/office/drawing/2014/main" id="{F4448581-A2FB-DE42-8FE6-AF92F52D8CFC}"/>
                  </a:ext>
                </a:extLst>
              </p:cNvPr>
              <p:cNvSpPr/>
              <p:nvPr/>
            </p:nvSpPr>
            <p:spPr>
              <a:xfrm rot="5400000">
                <a:off x="3384521" y="4024726"/>
                <a:ext cx="411480" cy="926575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LFMR</a:t>
                </a:r>
              </a:p>
            </p:txBody>
          </p:sp>
          <p:cxnSp>
            <p:nvCxnSpPr>
              <p:cNvPr id="273" name="Elbow Connector 272">
                <a:extLst>
                  <a:ext uri="{FF2B5EF4-FFF2-40B4-BE49-F238E27FC236}">
                    <a16:creationId xmlns:a16="http://schemas.microsoft.com/office/drawing/2014/main" id="{82C13051-583E-924F-89E6-8DC3E55B7A6F}"/>
                  </a:ext>
                </a:extLst>
              </p:cNvPr>
              <p:cNvCxnSpPr>
                <a:cxnSpLocks/>
                <a:stCxn id="271" idx="2"/>
                <a:endCxn id="270" idx="0"/>
              </p:cNvCxnSpPr>
              <p:nvPr/>
            </p:nvCxnSpPr>
            <p:spPr>
              <a:xfrm rot="10800000" flipV="1">
                <a:off x="4050775" y="4967179"/>
                <a:ext cx="338000" cy="463094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Elbow Connector 273">
                <a:extLst>
                  <a:ext uri="{FF2B5EF4-FFF2-40B4-BE49-F238E27FC236}">
                    <a16:creationId xmlns:a16="http://schemas.microsoft.com/office/drawing/2014/main" id="{A7D3C12C-2FA5-6348-AB00-9F9708A613A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4043821" y="4488015"/>
                <a:ext cx="335226" cy="479165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0" name="Rounded Rectangle 269">
                <a:extLst>
                  <a:ext uri="{FF2B5EF4-FFF2-40B4-BE49-F238E27FC236}">
                    <a16:creationId xmlns:a16="http://schemas.microsoft.com/office/drawing/2014/main" id="{675BB5C0-C382-8045-BE41-7D12917FBE0B}"/>
                  </a:ext>
                </a:extLst>
              </p:cNvPr>
              <p:cNvSpPr/>
              <p:nvPr/>
            </p:nvSpPr>
            <p:spPr>
              <a:xfrm rot="5400000">
                <a:off x="3383263" y="4968501"/>
                <a:ext cx="411480" cy="923544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20000"/>
                        <a:lumOff val="8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LFMR</a:t>
                </a: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F4503AC4-80B6-8E43-8876-7E8519C3D7D8}"/>
                  </a:ext>
                </a:extLst>
              </p:cNvPr>
              <p:cNvSpPr/>
              <p:nvPr/>
            </p:nvSpPr>
            <p:spPr>
              <a:xfrm>
                <a:off x="4252976" y="5394644"/>
                <a:ext cx="5421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Low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F034F961-FD4A-824B-B66F-2B67DA01EF28}"/>
                  </a:ext>
                </a:extLst>
              </p:cNvPr>
              <p:cNvSpPr/>
              <p:nvPr/>
            </p:nvSpPr>
            <p:spPr>
              <a:xfrm>
                <a:off x="4254505" y="4276945"/>
                <a:ext cx="5822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High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249" name="Elbow Connector 248">
                <a:extLst>
                  <a:ext uri="{FF2B5EF4-FFF2-40B4-BE49-F238E27FC236}">
                    <a16:creationId xmlns:a16="http://schemas.microsoft.com/office/drawing/2014/main" id="{A3A215D8-9A3D-C144-8370-BCE59BC20CD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83835" y="4430184"/>
                <a:ext cx="334967" cy="524709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Elbow Connector 249">
                <a:extLst>
                  <a:ext uri="{FF2B5EF4-FFF2-40B4-BE49-F238E27FC236}">
                    <a16:creationId xmlns:a16="http://schemas.microsoft.com/office/drawing/2014/main" id="{DEF25A4C-F396-2B4F-9AA2-44F6958C153C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2786611" y="3905473"/>
                <a:ext cx="332191" cy="524709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Elbow Connector 250">
                <a:extLst>
                  <a:ext uri="{FF2B5EF4-FFF2-40B4-BE49-F238E27FC236}">
                    <a16:creationId xmlns:a16="http://schemas.microsoft.com/office/drawing/2014/main" id="{771E5C1B-F2C5-4545-8D77-C9DF5F89D29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783835" y="5503384"/>
                <a:ext cx="334967" cy="524709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Elbow Connector 251">
                <a:extLst>
                  <a:ext uri="{FF2B5EF4-FFF2-40B4-BE49-F238E27FC236}">
                    <a16:creationId xmlns:a16="http://schemas.microsoft.com/office/drawing/2014/main" id="{DE342E5D-2C05-024D-9B23-9FA85D8B8BB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2786611" y="4978673"/>
                <a:ext cx="332191" cy="524709"/>
              </a:xfrm>
              <a:prstGeom prst="bentConnector3">
                <a:avLst>
                  <a:gd name="adj1" fmla="val 50000"/>
                </a:avLst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79DB50EF-7C2F-2446-920E-11AFFB7F5BED}"/>
                  </a:ext>
                </a:extLst>
              </p:cNvPr>
              <p:cNvSpPr/>
              <p:nvPr/>
            </p:nvSpPr>
            <p:spPr>
              <a:xfrm>
                <a:off x="2960725" y="3820139"/>
                <a:ext cx="56977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High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id="{9BAE29C0-D51E-AE45-85BF-D49E901350C2}"/>
                  </a:ext>
                </a:extLst>
              </p:cNvPr>
              <p:cNvSpPr/>
              <p:nvPr/>
            </p:nvSpPr>
            <p:spPr>
              <a:xfrm>
                <a:off x="2975840" y="5865978"/>
                <a:ext cx="5421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Low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0" name="Rectangle 259">
                <a:extLst>
                  <a:ext uri="{FF2B5EF4-FFF2-40B4-BE49-F238E27FC236}">
                    <a16:creationId xmlns:a16="http://schemas.microsoft.com/office/drawing/2014/main" id="{5BD04208-6D2D-5B49-9F2D-B7543F1BF695}"/>
                  </a:ext>
                </a:extLst>
              </p:cNvPr>
              <p:cNvSpPr/>
              <p:nvPr/>
            </p:nvSpPr>
            <p:spPr>
              <a:xfrm>
                <a:off x="2485184" y="4726091"/>
                <a:ext cx="34336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…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19030FB5-8968-B74A-976B-EFEAD50506F0}"/>
                </a:ext>
              </a:extLst>
            </p:cNvPr>
            <p:cNvGrpSpPr/>
            <p:nvPr/>
          </p:nvGrpSpPr>
          <p:grpSpPr>
            <a:xfrm rot="10800000">
              <a:off x="5231505" y="3303722"/>
              <a:ext cx="550910" cy="3480557"/>
              <a:chOff x="8565895" y="1384438"/>
              <a:chExt cx="1138776" cy="1819527"/>
            </a:xfrm>
          </p:grpSpPr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EC3FBC3C-82F0-AE40-9D3E-B74067B69DF2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 flipV="1">
                <a:off x="8714828" y="1384438"/>
                <a:ext cx="840907" cy="78755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20F26345-A536-084E-B74A-4E3D62B57CA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8565895" y="2519526"/>
                <a:ext cx="1138776" cy="684439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CA935D6-493F-FC42-AA51-7C8AE9F62A72}"/>
              </a:ext>
            </a:extLst>
          </p:cNvPr>
          <p:cNvGrpSpPr/>
          <p:nvPr/>
        </p:nvGrpSpPr>
        <p:grpSpPr>
          <a:xfrm>
            <a:off x="1884871" y="736482"/>
            <a:ext cx="2839433" cy="2268045"/>
            <a:chOff x="1884871" y="736482"/>
            <a:chExt cx="2839433" cy="2268045"/>
          </a:xfrm>
        </p:grpSpPr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552D9466-1009-2841-83C6-299787C48245}"/>
                </a:ext>
              </a:extLst>
            </p:cNvPr>
            <p:cNvSpPr/>
            <p:nvPr/>
          </p:nvSpPr>
          <p:spPr>
            <a:xfrm>
              <a:off x="2302219" y="1158829"/>
              <a:ext cx="2422085" cy="184569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5EEA9854-1096-154D-B64C-2C426A8C38BA}"/>
                </a:ext>
              </a:extLst>
            </p:cNvPr>
            <p:cNvGrpSpPr/>
            <p:nvPr/>
          </p:nvGrpSpPr>
          <p:grpSpPr>
            <a:xfrm>
              <a:off x="2428971" y="1680938"/>
              <a:ext cx="1083631" cy="731005"/>
              <a:chOff x="1223341" y="1265937"/>
              <a:chExt cx="1083631" cy="731005"/>
            </a:xfrm>
          </p:grpSpPr>
          <p:pic>
            <p:nvPicPr>
              <p:cNvPr id="112" name="Picture 111">
                <a:extLst>
                  <a:ext uri="{FF2B5EF4-FFF2-40B4-BE49-F238E27FC236}">
                    <a16:creationId xmlns:a16="http://schemas.microsoft.com/office/drawing/2014/main" id="{47DFACDD-18DB-774E-B641-26E654A7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5886174">
                <a:off x="1254005" y="1235273"/>
                <a:ext cx="731005" cy="792333"/>
              </a:xfrm>
              <a:prstGeom prst="rect">
                <a:avLst/>
              </a:prstGeom>
            </p:spPr>
          </p:pic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1C492B5-B4BE-B843-9BB5-E1EE418D59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09187" y="1310000"/>
                <a:ext cx="797785" cy="83724"/>
              </a:xfrm>
              <a:prstGeom prst="line">
                <a:avLst/>
              </a:prstGeom>
              <a:ln w="190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119612AD-77FA-604B-A1C8-9DFAC3B0DA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9367" y="1704111"/>
                <a:ext cx="812012" cy="196821"/>
              </a:xfrm>
              <a:prstGeom prst="line">
                <a:avLst/>
              </a:prstGeom>
              <a:ln w="19050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6DFE94AB-4A69-E046-BE6A-A3D42A1066FC}"/>
                </a:ext>
              </a:extLst>
            </p:cNvPr>
            <p:cNvGrpSpPr/>
            <p:nvPr/>
          </p:nvGrpSpPr>
          <p:grpSpPr>
            <a:xfrm>
              <a:off x="3484207" y="1373468"/>
              <a:ext cx="1150668" cy="1506436"/>
              <a:chOff x="2372838" y="1450082"/>
              <a:chExt cx="1150668" cy="1630903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E741F835-2386-9044-BB82-98209F29FC95}"/>
                  </a:ext>
                </a:extLst>
              </p:cNvPr>
              <p:cNvGrpSpPr/>
              <p:nvPr/>
            </p:nvGrpSpPr>
            <p:grpSpPr>
              <a:xfrm>
                <a:off x="2372839" y="1450082"/>
                <a:ext cx="1150667" cy="1630903"/>
                <a:chOff x="384443" y="1798097"/>
                <a:chExt cx="1150667" cy="1630903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76168B57-E29E-2045-9CA4-117F654A6B63}"/>
                    </a:ext>
                  </a:extLst>
                </p:cNvPr>
                <p:cNvSpPr/>
                <p:nvPr/>
              </p:nvSpPr>
              <p:spPr>
                <a:xfrm>
                  <a:off x="384443" y="1798097"/>
                  <a:ext cx="1150667" cy="163090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" name="Freeform 120">
                  <a:extLst>
                    <a:ext uri="{FF2B5EF4-FFF2-40B4-BE49-F238E27FC236}">
                      <a16:creationId xmlns:a16="http://schemas.microsoft.com/office/drawing/2014/main" id="{D5CF91B9-543D-E94E-B059-C0CBC8B314FE}"/>
                    </a:ext>
                  </a:extLst>
                </p:cNvPr>
                <p:cNvSpPr/>
                <p:nvPr/>
              </p:nvSpPr>
              <p:spPr>
                <a:xfrm>
                  <a:off x="610872" y="2314417"/>
                  <a:ext cx="690880" cy="99550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rgbClr val="F222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" name="Freeform 121">
                  <a:extLst>
                    <a:ext uri="{FF2B5EF4-FFF2-40B4-BE49-F238E27FC236}">
                      <a16:creationId xmlns:a16="http://schemas.microsoft.com/office/drawing/2014/main" id="{E946E497-9AE1-1E44-84B6-3AD7CA3C6285}"/>
                    </a:ext>
                  </a:extLst>
                </p:cNvPr>
                <p:cNvSpPr/>
                <p:nvPr/>
              </p:nvSpPr>
              <p:spPr>
                <a:xfrm>
                  <a:off x="615844" y="2585184"/>
                  <a:ext cx="690880" cy="99550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rgbClr val="F222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43DEDFA-9611-494A-9222-A5F73DC15CC1}"/>
                  </a:ext>
                </a:extLst>
              </p:cNvPr>
              <p:cNvSpPr/>
              <p:nvPr/>
            </p:nvSpPr>
            <p:spPr>
              <a:xfrm>
                <a:off x="2372838" y="1848744"/>
                <a:ext cx="1150667" cy="586103"/>
              </a:xfrm>
              <a:prstGeom prst="rect">
                <a:avLst/>
              </a:prstGeom>
              <a:solidFill>
                <a:srgbClr val="F22200">
                  <a:alpha val="16863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3C2FFFA4-176C-F242-BBBA-7B521BD13F09}"/>
                  </a:ext>
                </a:extLst>
              </p:cNvPr>
              <p:cNvSpPr/>
              <p:nvPr/>
            </p:nvSpPr>
            <p:spPr>
              <a:xfrm>
                <a:off x="2451653" y="1577642"/>
                <a:ext cx="1021433" cy="299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roi_begin</a:t>
                </a: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A18BA5B8-20CD-8D46-B8E0-0C58ADCBB220}"/>
                  </a:ext>
                </a:extLst>
              </p:cNvPr>
              <p:cNvSpPr/>
              <p:nvPr/>
            </p:nvSpPr>
            <p:spPr>
              <a:xfrm>
                <a:off x="2547920" y="2377110"/>
                <a:ext cx="835485" cy="299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urier New" panose="02070309020205020404" pitchFamily="49" charset="0"/>
                    <a:ea typeface="+mn-ea"/>
                    <a:cs typeface="Courier New" panose="02070309020205020404" pitchFamily="49" charset="0"/>
                  </a:rPr>
                  <a:t>roi_end</a:t>
                </a: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endParaRPr>
              </a:p>
            </p:txBody>
          </p:sp>
        </p:grp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D7D8FFA7-89ED-424A-87D1-F1EE8759A63B}"/>
                </a:ext>
              </a:extLst>
            </p:cNvPr>
            <p:cNvSpPr/>
            <p:nvPr/>
          </p:nvSpPr>
          <p:spPr>
            <a:xfrm>
              <a:off x="2404952" y="2404426"/>
              <a:ext cx="104387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Profiler</a:t>
              </a:r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F954D159-745E-AE42-84CF-77C789CBFBBC}"/>
                </a:ext>
              </a:extLst>
            </p:cNvPr>
            <p:cNvGrpSpPr/>
            <p:nvPr/>
          </p:nvGrpSpPr>
          <p:grpSpPr>
            <a:xfrm>
              <a:off x="1884871" y="1125488"/>
              <a:ext cx="534754" cy="1801990"/>
              <a:chOff x="8556981" y="1480516"/>
              <a:chExt cx="639488" cy="1801990"/>
            </a:xfrm>
          </p:grpSpPr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997DE847-D98D-514A-894F-E8DC4E8CCF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56981" y="1480516"/>
                <a:ext cx="624180" cy="62175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>
                <a:extLst>
                  <a:ext uri="{FF2B5EF4-FFF2-40B4-BE49-F238E27FC236}">
                    <a16:creationId xmlns:a16="http://schemas.microsoft.com/office/drawing/2014/main" id="{F84EBE10-4F34-A64B-BFBA-0E1240FC09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556981" y="2534349"/>
                <a:ext cx="639488" cy="748157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354BE9-0D6A-254D-B5C1-2096414C69DD}"/>
                </a:ext>
              </a:extLst>
            </p:cNvPr>
            <p:cNvSpPr/>
            <p:nvPr/>
          </p:nvSpPr>
          <p:spPr>
            <a:xfrm>
              <a:off x="2302219" y="736482"/>
              <a:ext cx="2422085" cy="557784"/>
            </a:xfrm>
            <a:prstGeom prst="rect">
              <a:avLst/>
            </a:prstGeom>
            <a:solidFill>
              <a:schemeClr val="tx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Step 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Application Profiling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55067FD7-77FA-044F-93C2-734C41DD09EA}"/>
              </a:ext>
            </a:extLst>
          </p:cNvPr>
          <p:cNvGrpSpPr/>
          <p:nvPr/>
        </p:nvGrpSpPr>
        <p:grpSpPr>
          <a:xfrm>
            <a:off x="34219" y="618869"/>
            <a:ext cx="1970246" cy="2370428"/>
            <a:chOff x="34219" y="618869"/>
            <a:chExt cx="1970246" cy="2370428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D2AA2CEE-B166-D74D-B04E-1942696CF979}"/>
                </a:ext>
              </a:extLst>
            </p:cNvPr>
            <p:cNvSpPr/>
            <p:nvPr/>
          </p:nvSpPr>
          <p:spPr>
            <a:xfrm>
              <a:off x="34219" y="1008115"/>
              <a:ext cx="197024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Target Application</a:t>
              </a: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2CB0CEF-C999-9C43-A230-0F857D001E90}"/>
                </a:ext>
              </a:extLst>
            </p:cNvPr>
            <p:cNvGrpSpPr/>
            <p:nvPr/>
          </p:nvGrpSpPr>
          <p:grpSpPr>
            <a:xfrm>
              <a:off x="219760" y="618869"/>
              <a:ext cx="1568207" cy="2370428"/>
              <a:chOff x="219760" y="618869"/>
              <a:chExt cx="1568207" cy="2370428"/>
            </a:xfrm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DE179687-1111-3D40-9DBC-D6F753B7D399}"/>
                  </a:ext>
                </a:extLst>
              </p:cNvPr>
              <p:cNvSpPr/>
              <p:nvPr/>
            </p:nvSpPr>
            <p:spPr>
              <a:xfrm>
                <a:off x="245270" y="979903"/>
                <a:ext cx="1542697" cy="200939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  <a:alpha val="20000"/>
                </a:schemeClr>
              </a:solidFill>
              <a:ln w="1905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0CAC0D48-CABA-B04C-B9F6-C11ED3B1A67C}"/>
                  </a:ext>
                </a:extLst>
              </p:cNvPr>
              <p:cNvGrpSpPr/>
              <p:nvPr/>
            </p:nvGrpSpPr>
            <p:grpSpPr>
              <a:xfrm>
                <a:off x="502434" y="1345308"/>
                <a:ext cx="1161012" cy="1542683"/>
                <a:chOff x="192558" y="815374"/>
                <a:chExt cx="1161012" cy="1542683"/>
              </a:xfrm>
            </p:grpSpPr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0E00CFA-F899-0143-9343-FFB229492A8B}"/>
                    </a:ext>
                  </a:extLst>
                </p:cNvPr>
                <p:cNvSpPr/>
                <p:nvPr/>
              </p:nvSpPr>
              <p:spPr>
                <a:xfrm>
                  <a:off x="192558" y="815374"/>
                  <a:ext cx="1161012" cy="15426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9" name="Freeform 128">
                  <a:extLst>
                    <a:ext uri="{FF2B5EF4-FFF2-40B4-BE49-F238E27FC236}">
                      <a16:creationId xmlns:a16="http://schemas.microsoft.com/office/drawing/2014/main" id="{CE23A6B4-93C3-A948-BA91-EAAE76BFD94F}"/>
                    </a:ext>
                  </a:extLst>
                </p:cNvPr>
                <p:cNvSpPr/>
                <p:nvPr/>
              </p:nvSpPr>
              <p:spPr>
                <a:xfrm>
                  <a:off x="447346" y="1008621"/>
                  <a:ext cx="697091" cy="94165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Freeform 129">
                  <a:extLst>
                    <a:ext uri="{FF2B5EF4-FFF2-40B4-BE49-F238E27FC236}">
                      <a16:creationId xmlns:a16="http://schemas.microsoft.com/office/drawing/2014/main" id="{E8618E44-97A3-144A-92F6-35AB0200FA97}"/>
                    </a:ext>
                  </a:extLst>
                </p:cNvPr>
                <p:cNvSpPr/>
                <p:nvPr/>
              </p:nvSpPr>
              <p:spPr>
                <a:xfrm>
                  <a:off x="474576" y="1340336"/>
                  <a:ext cx="697091" cy="94165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1" name="Freeform 130">
                  <a:extLst>
                    <a:ext uri="{FF2B5EF4-FFF2-40B4-BE49-F238E27FC236}">
                      <a16:creationId xmlns:a16="http://schemas.microsoft.com/office/drawing/2014/main" id="{433D34DB-2DAC-5049-A0DB-695CF0613FA6}"/>
                    </a:ext>
                  </a:extLst>
                </p:cNvPr>
                <p:cNvSpPr/>
                <p:nvPr/>
              </p:nvSpPr>
              <p:spPr>
                <a:xfrm>
                  <a:off x="460805" y="1668670"/>
                  <a:ext cx="697091" cy="94165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" name="Freeform 131">
                  <a:extLst>
                    <a:ext uri="{FF2B5EF4-FFF2-40B4-BE49-F238E27FC236}">
                      <a16:creationId xmlns:a16="http://schemas.microsoft.com/office/drawing/2014/main" id="{CF0E0D82-95BB-E543-8547-B99A9DCA7232}"/>
                    </a:ext>
                  </a:extLst>
                </p:cNvPr>
                <p:cNvSpPr/>
                <p:nvPr/>
              </p:nvSpPr>
              <p:spPr>
                <a:xfrm>
                  <a:off x="474576" y="2001282"/>
                  <a:ext cx="697091" cy="94165"/>
                </a:xfrm>
                <a:custGeom>
                  <a:avLst/>
                  <a:gdLst>
                    <a:gd name="connsiteX0" fmla="*/ 0 w 690880"/>
                    <a:gd name="connsiteY0" fmla="*/ 182902 h 193206"/>
                    <a:gd name="connsiteX1" fmla="*/ 294640 w 690880"/>
                    <a:gd name="connsiteY1" fmla="*/ 22 h 193206"/>
                    <a:gd name="connsiteX2" fmla="*/ 508000 w 690880"/>
                    <a:gd name="connsiteY2" fmla="*/ 193062 h 193206"/>
                    <a:gd name="connsiteX3" fmla="*/ 690880 w 690880"/>
                    <a:gd name="connsiteY3" fmla="*/ 30502 h 19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90880" h="193206">
                      <a:moveTo>
                        <a:pt x="0" y="182902"/>
                      </a:moveTo>
                      <a:cubicBezTo>
                        <a:pt x="104986" y="90615"/>
                        <a:pt x="209973" y="-1671"/>
                        <a:pt x="294640" y="22"/>
                      </a:cubicBezTo>
                      <a:cubicBezTo>
                        <a:pt x="379307" y="1715"/>
                        <a:pt x="441960" y="187982"/>
                        <a:pt x="508000" y="193062"/>
                      </a:cubicBezTo>
                      <a:cubicBezTo>
                        <a:pt x="574040" y="198142"/>
                        <a:pt x="658707" y="67755"/>
                        <a:pt x="690880" y="30502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01ADA81E-9F22-2E49-823A-EAFE228161ED}"/>
                  </a:ext>
                </a:extLst>
              </p:cNvPr>
              <p:cNvSpPr/>
              <p:nvPr/>
            </p:nvSpPr>
            <p:spPr>
              <a:xfrm rot="16200000">
                <a:off x="-399340" y="1924514"/>
                <a:ext cx="1545978" cy="307777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75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Source Code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A1734DD-09B8-1841-9E15-E9630DC408F1}"/>
                  </a:ext>
                </a:extLst>
              </p:cNvPr>
              <p:cNvSpPr/>
              <p:nvPr/>
            </p:nvSpPr>
            <p:spPr>
              <a:xfrm>
                <a:off x="309531" y="618869"/>
                <a:ext cx="141417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>
                        <a:lumMod val="75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User Input</a:t>
                </a:r>
              </a:p>
            </p:txBody>
          </p:sp>
        </p:grp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5BD3EBE0-D55D-7447-8AC7-BDF8C4055E14}"/>
              </a:ext>
            </a:extLst>
          </p:cNvPr>
          <p:cNvGrpSpPr/>
          <p:nvPr/>
        </p:nvGrpSpPr>
        <p:grpSpPr>
          <a:xfrm>
            <a:off x="5846808" y="1853559"/>
            <a:ext cx="3155090" cy="2745983"/>
            <a:chOff x="5846808" y="1853559"/>
            <a:chExt cx="3155090" cy="2745983"/>
          </a:xfrm>
        </p:grpSpPr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E153CD6E-2330-764F-861D-132A1A97E7B4}"/>
                </a:ext>
              </a:extLst>
            </p:cNvPr>
            <p:cNvSpPr/>
            <p:nvPr/>
          </p:nvSpPr>
          <p:spPr>
            <a:xfrm>
              <a:off x="5846809" y="3317160"/>
              <a:ext cx="2726377" cy="128238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67AD5102-16EE-7E4D-972A-B8A99542D2EC}"/>
                </a:ext>
              </a:extLst>
            </p:cNvPr>
            <p:cNvGrpSpPr/>
            <p:nvPr/>
          </p:nvGrpSpPr>
          <p:grpSpPr>
            <a:xfrm>
              <a:off x="5846808" y="1853559"/>
              <a:ext cx="3155090" cy="2664079"/>
              <a:chOff x="5846808" y="1853559"/>
              <a:chExt cx="3155090" cy="2664079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F53F1044-246E-FA45-9464-8B0EDCE08219}"/>
                  </a:ext>
                </a:extLst>
              </p:cNvPr>
              <p:cNvGrpSpPr/>
              <p:nvPr/>
            </p:nvGrpSpPr>
            <p:grpSpPr>
              <a:xfrm>
                <a:off x="6040999" y="3877225"/>
                <a:ext cx="2290141" cy="640413"/>
                <a:chOff x="4488784" y="987542"/>
                <a:chExt cx="1498728" cy="640413"/>
              </a:xfrm>
            </p:grpSpPr>
            <p:sp>
              <p:nvSpPr>
                <p:cNvPr id="136" name="Rounded Rectangle 135">
                  <a:extLst>
                    <a:ext uri="{FF2B5EF4-FFF2-40B4-BE49-F238E27FC236}">
                      <a16:creationId xmlns:a16="http://schemas.microsoft.com/office/drawing/2014/main" id="{29EE075D-A1FF-AE42-AA04-06F10B5B4FDE}"/>
                    </a:ext>
                  </a:extLst>
                </p:cNvPr>
                <p:cNvSpPr/>
                <p:nvPr/>
              </p:nvSpPr>
              <p:spPr>
                <a:xfrm>
                  <a:off x="4489453" y="987542"/>
                  <a:ext cx="1498059" cy="265176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C000">
                          <a:lumMod val="20000"/>
                          <a:lumOff val="8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Temporal Locality</a:t>
                  </a:r>
                </a:p>
              </p:txBody>
            </p:sp>
            <p:sp>
              <p:nvSpPr>
                <p:cNvPr id="135" name="Rounded Rectangle 134">
                  <a:extLst>
                    <a:ext uri="{FF2B5EF4-FFF2-40B4-BE49-F238E27FC236}">
                      <a16:creationId xmlns:a16="http://schemas.microsoft.com/office/drawing/2014/main" id="{42D6631A-2C26-5D4E-9358-2B5A0E2F0C36}"/>
                    </a:ext>
                  </a:extLst>
                </p:cNvPr>
                <p:cNvSpPr/>
                <p:nvPr/>
              </p:nvSpPr>
              <p:spPr>
                <a:xfrm>
                  <a:off x="4488784" y="1362779"/>
                  <a:ext cx="1498059" cy="265176"/>
                </a:xfrm>
                <a:prstGeom prst="round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C000">
                          <a:lumMod val="20000"/>
                          <a:lumOff val="8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Spatial Locality</a:t>
                  </a:r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430DDD9A-9449-5049-B09B-EECEECBCF1A8}"/>
                  </a:ext>
                </a:extLst>
              </p:cNvPr>
              <p:cNvGrpSpPr/>
              <p:nvPr/>
            </p:nvGrpSpPr>
            <p:grpSpPr>
              <a:xfrm>
                <a:off x="8573186" y="1853559"/>
                <a:ext cx="428712" cy="2107967"/>
                <a:chOff x="8573186" y="1853559"/>
                <a:chExt cx="428712" cy="2107967"/>
              </a:xfrm>
            </p:grpSpPr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9E84DC83-5B2A-D54F-AB18-AC9064914AF8}"/>
                    </a:ext>
                  </a:extLst>
                </p:cNvPr>
                <p:cNvCxnSpPr>
                  <a:cxnSpLocks/>
                  <a:stCxn id="139" idx="0"/>
                </p:cNvCxnSpPr>
                <p:nvPr/>
              </p:nvCxnSpPr>
              <p:spPr>
                <a:xfrm flipV="1">
                  <a:off x="8865838" y="1855380"/>
                  <a:ext cx="136058" cy="228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34195A58-2D91-054E-B8AB-48789FC344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01896" y="1853559"/>
                  <a:ext cx="0" cy="210796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A6CD66EA-53C8-7244-94B6-615DE3E753F8}"/>
                    </a:ext>
                  </a:extLst>
                </p:cNvPr>
                <p:cNvCxnSpPr>
                  <a:cxnSpLocks/>
                  <a:endCxn id="176" idx="3"/>
                </p:cNvCxnSpPr>
                <p:nvPr/>
              </p:nvCxnSpPr>
              <p:spPr>
                <a:xfrm flipH="1" flipV="1">
                  <a:off x="8573186" y="3958351"/>
                  <a:ext cx="428712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E29F4AB6-70A6-434D-9153-52FFF003F570}"/>
                  </a:ext>
                </a:extLst>
              </p:cNvPr>
              <p:cNvSpPr/>
              <p:nvPr/>
            </p:nvSpPr>
            <p:spPr>
              <a:xfrm>
                <a:off x="5846808" y="3201169"/>
                <a:ext cx="2726379" cy="557784"/>
              </a:xfrm>
              <a:prstGeom prst="rect">
                <a:avLst/>
              </a:prstGeom>
              <a:solidFill>
                <a:schemeClr val="tx2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Step 2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Locality-based Clustering</a:t>
                </a:r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5A69F14A-5249-5844-A11D-44A658F0C3B5}"/>
              </a:ext>
            </a:extLst>
          </p:cNvPr>
          <p:cNvGrpSpPr/>
          <p:nvPr/>
        </p:nvGrpSpPr>
        <p:grpSpPr>
          <a:xfrm>
            <a:off x="-183966" y="2730453"/>
            <a:ext cx="2930889" cy="4572000"/>
            <a:chOff x="-183966" y="2730453"/>
            <a:chExt cx="2930889" cy="4572000"/>
          </a:xfrm>
        </p:grpSpPr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110AF91-9BFD-BF44-8777-B9D6729B6640}"/>
                </a:ext>
              </a:extLst>
            </p:cNvPr>
            <p:cNvSpPr/>
            <p:nvPr/>
          </p:nvSpPr>
          <p:spPr>
            <a:xfrm rot="5400000">
              <a:off x="-122633" y="3778992"/>
              <a:ext cx="2820431" cy="2423184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20000"/>
              </a:schemeClr>
            </a:solidFill>
            <a:ln w="1905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20000"/>
                    <a:lumOff val="8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8177D05-EC2A-8043-904F-E5DD0E5C5930}"/>
                </a:ext>
              </a:extLst>
            </p:cNvPr>
            <p:cNvGrpSpPr/>
            <p:nvPr/>
          </p:nvGrpSpPr>
          <p:grpSpPr>
            <a:xfrm>
              <a:off x="537511" y="3721170"/>
              <a:ext cx="1857490" cy="288229"/>
              <a:chOff x="576273" y="3731512"/>
              <a:chExt cx="1857490" cy="288229"/>
            </a:xfrm>
          </p:grpSpPr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ACB84EEB-EC73-2841-B1E5-A92005F0ED1D}"/>
                  </a:ext>
                </a:extLst>
              </p:cNvPr>
              <p:cNvSpPr/>
              <p:nvPr/>
            </p:nvSpPr>
            <p:spPr>
              <a:xfrm rot="5400000">
                <a:off x="1314554" y="2993231"/>
                <a:ext cx="288229" cy="1764792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  <a:alpha val="61961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DRAM Bandwidth</a:t>
                </a:r>
              </a:p>
            </p:txBody>
          </p: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DBDF9D33-3D1A-6E48-9277-3B7CA035F23E}"/>
                  </a:ext>
                </a:extLst>
              </p:cNvPr>
              <p:cNvCxnSpPr>
                <a:cxnSpLocks/>
                <a:endCxn id="245" idx="0"/>
              </p:cNvCxnSpPr>
              <p:nvPr/>
            </p:nvCxnSpPr>
            <p:spPr>
              <a:xfrm flipH="1" flipV="1">
                <a:off x="2341065" y="3875628"/>
                <a:ext cx="92698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381FF2A-3F17-AC4A-8677-E2107E14D795}"/>
                </a:ext>
              </a:extLst>
            </p:cNvPr>
            <p:cNvGrpSpPr/>
            <p:nvPr/>
          </p:nvGrpSpPr>
          <p:grpSpPr>
            <a:xfrm>
              <a:off x="537240" y="4143333"/>
              <a:ext cx="1856232" cy="288230"/>
              <a:chOff x="576272" y="4143333"/>
              <a:chExt cx="1856232" cy="288230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255" name="Rectangle 254">
                <a:extLst>
                  <a:ext uri="{FF2B5EF4-FFF2-40B4-BE49-F238E27FC236}">
                    <a16:creationId xmlns:a16="http://schemas.microsoft.com/office/drawing/2014/main" id="{8DF493D5-66AC-684E-9433-AB8474F65F37}"/>
                  </a:ext>
                </a:extLst>
              </p:cNvPr>
              <p:cNvSpPr/>
              <p:nvPr/>
            </p:nvSpPr>
            <p:spPr>
              <a:xfrm rot="5400000">
                <a:off x="1314553" y="3405052"/>
                <a:ext cx="288230" cy="1764792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DRAM Latency</a:t>
                </a:r>
              </a:p>
            </p:txBody>
          </p: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7F9EF865-00ED-2240-B1DB-10225B23141B}"/>
                  </a:ext>
                </a:extLst>
              </p:cNvPr>
              <p:cNvCxnSpPr>
                <a:cxnSpLocks/>
                <a:endCxn id="255" idx="0"/>
              </p:cNvCxnSpPr>
              <p:nvPr/>
            </p:nvCxnSpPr>
            <p:spPr>
              <a:xfrm flipH="1">
                <a:off x="2341064" y="4285703"/>
                <a:ext cx="91440" cy="1745"/>
              </a:xfrm>
              <a:prstGeom prst="line">
                <a:avLst/>
              </a:prstGeom>
              <a:grpFill/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FC33E29-F3B7-DD43-BECE-190EB0D1A404}"/>
                </a:ext>
              </a:extLst>
            </p:cNvPr>
            <p:cNvGrpSpPr/>
            <p:nvPr/>
          </p:nvGrpSpPr>
          <p:grpSpPr>
            <a:xfrm>
              <a:off x="534289" y="4563596"/>
              <a:ext cx="1854318" cy="288231"/>
              <a:chOff x="578390" y="4555153"/>
              <a:chExt cx="1854318" cy="288231"/>
            </a:xfrm>
          </p:grpSpPr>
          <p:sp>
            <p:nvSpPr>
              <p:cNvPr id="256" name="Rectangle 255">
                <a:extLst>
                  <a:ext uri="{FF2B5EF4-FFF2-40B4-BE49-F238E27FC236}">
                    <a16:creationId xmlns:a16="http://schemas.microsoft.com/office/drawing/2014/main" id="{9C8FBBB3-355B-D546-B52D-4DE5262ED37C}"/>
                  </a:ext>
                </a:extLst>
              </p:cNvPr>
              <p:cNvSpPr/>
              <p:nvPr/>
            </p:nvSpPr>
            <p:spPr>
              <a:xfrm rot="5400000">
                <a:off x="1315992" y="3817551"/>
                <a:ext cx="288231" cy="1763436"/>
              </a:xfrm>
              <a:prstGeom prst="rect">
                <a:avLst/>
              </a:prstGeom>
              <a:solidFill>
                <a:srgbClr val="F7CCA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L1/L2 Cache Capacity</a:t>
                </a:r>
              </a:p>
            </p:txBody>
          </p: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4091E32D-BE45-4E46-9423-0A5A22AFF43B}"/>
                  </a:ext>
                </a:extLst>
              </p:cNvPr>
              <p:cNvCxnSpPr>
                <a:cxnSpLocks/>
                <a:endCxn id="256" idx="0"/>
              </p:cNvCxnSpPr>
              <p:nvPr/>
            </p:nvCxnSpPr>
            <p:spPr>
              <a:xfrm flipH="1" flipV="1">
                <a:off x="2341826" y="4699270"/>
                <a:ext cx="90882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843D8023-BF1C-884C-9AA7-78A7368A784D}"/>
                </a:ext>
              </a:extLst>
            </p:cNvPr>
            <p:cNvGrpSpPr/>
            <p:nvPr/>
          </p:nvGrpSpPr>
          <p:grpSpPr>
            <a:xfrm>
              <a:off x="534274" y="4986563"/>
              <a:ext cx="1854876" cy="292608"/>
              <a:chOff x="578389" y="4966974"/>
              <a:chExt cx="1854876" cy="292608"/>
            </a:xfrm>
            <a:solidFill>
              <a:srgbClr val="F7CCAD"/>
            </a:solidFill>
          </p:grpSpPr>
          <p:sp>
            <p:nvSpPr>
              <p:cNvPr id="257" name="Rectangle 256">
                <a:extLst>
                  <a:ext uri="{FF2B5EF4-FFF2-40B4-BE49-F238E27FC236}">
                    <a16:creationId xmlns:a16="http://schemas.microsoft.com/office/drawing/2014/main" id="{47B93715-DF46-DF4A-89C9-1D9271404F65}"/>
                  </a:ext>
                </a:extLst>
              </p:cNvPr>
              <p:cNvSpPr/>
              <p:nvPr/>
            </p:nvSpPr>
            <p:spPr>
              <a:xfrm rot="5400000">
                <a:off x="1313803" y="4231560"/>
                <a:ext cx="292608" cy="1763435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L3 Cache Contention</a:t>
                </a:r>
              </a:p>
            </p:txBody>
          </p: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E4CAE7BE-3FC3-BD4D-9D73-2137D190BB26}"/>
                  </a:ext>
                </a:extLst>
              </p:cNvPr>
              <p:cNvCxnSpPr>
                <a:cxnSpLocks/>
                <a:endCxn id="257" idx="0"/>
              </p:cNvCxnSpPr>
              <p:nvPr/>
            </p:nvCxnSpPr>
            <p:spPr>
              <a:xfrm flipH="1" flipV="1">
                <a:off x="2341825" y="5113278"/>
                <a:ext cx="91440" cy="0"/>
              </a:xfrm>
              <a:prstGeom prst="line">
                <a:avLst/>
              </a:prstGeom>
              <a:grpFill/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E64C76E6-8EA4-6543-B24D-A034083EA913}"/>
                </a:ext>
              </a:extLst>
            </p:cNvPr>
            <p:cNvGrpSpPr/>
            <p:nvPr/>
          </p:nvGrpSpPr>
          <p:grpSpPr>
            <a:xfrm>
              <a:off x="530314" y="5428381"/>
              <a:ext cx="1855866" cy="292608"/>
              <a:chOff x="578390" y="5377499"/>
              <a:chExt cx="1855866" cy="292805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A0D24CE7-D35A-C843-871B-8ABD67784FAB}"/>
                  </a:ext>
                </a:extLst>
              </p:cNvPr>
              <p:cNvSpPr/>
              <p:nvPr/>
            </p:nvSpPr>
            <p:spPr>
              <a:xfrm rot="5400000">
                <a:off x="1314008" y="4641881"/>
                <a:ext cx="292805" cy="1764041"/>
              </a:xfrm>
              <a:prstGeom prst="rect">
                <a:avLst/>
              </a:prstGeom>
              <a:solidFill>
                <a:srgbClr val="F7CCA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L1 Cache Capacity</a:t>
                </a:r>
              </a:p>
            </p:txBody>
          </p: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A00127A9-DE25-974F-BB19-3BFCBE74F2E8}"/>
                  </a:ext>
                </a:extLst>
              </p:cNvPr>
              <p:cNvCxnSpPr>
                <a:cxnSpLocks/>
                <a:endCxn id="258" idx="0"/>
              </p:cNvCxnSpPr>
              <p:nvPr/>
            </p:nvCxnSpPr>
            <p:spPr>
              <a:xfrm flipH="1" flipV="1">
                <a:off x="2342432" y="5523903"/>
                <a:ext cx="91824" cy="0"/>
              </a:xfrm>
              <a:prstGeom prst="line">
                <a:avLst/>
              </a:prstGeom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2FF01A75-0F98-F642-822C-21CB13110432}"/>
                </a:ext>
              </a:extLst>
            </p:cNvPr>
            <p:cNvGrpSpPr/>
            <p:nvPr/>
          </p:nvGrpSpPr>
          <p:grpSpPr>
            <a:xfrm>
              <a:off x="530973" y="5870200"/>
              <a:ext cx="1858714" cy="292608"/>
              <a:chOff x="578389" y="5789319"/>
              <a:chExt cx="1858714" cy="292608"/>
            </a:xfrm>
            <a:solidFill>
              <a:srgbClr val="F7CCAD"/>
            </a:solidFill>
          </p:grpSpPr>
          <p:sp>
            <p:nvSpPr>
              <p:cNvPr id="259" name="Rectangle 258">
                <a:extLst>
                  <a:ext uri="{FF2B5EF4-FFF2-40B4-BE49-F238E27FC236}">
                    <a16:creationId xmlns:a16="http://schemas.microsoft.com/office/drawing/2014/main" id="{8A56611B-D5C3-9B48-B68B-267D7CEC58F6}"/>
                  </a:ext>
                </a:extLst>
              </p:cNvPr>
              <p:cNvSpPr/>
              <p:nvPr/>
            </p:nvSpPr>
            <p:spPr>
              <a:xfrm rot="5400000">
                <a:off x="1314106" y="5053602"/>
                <a:ext cx="292608" cy="1764042"/>
              </a:xfrm>
              <a:prstGeom prst="rect">
                <a:avLst/>
              </a:prstGeom>
              <a:grp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rPr>
                  <a:t>Compute-Bound</a:t>
                </a:r>
              </a:p>
            </p:txBody>
          </p: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C2B32F69-526B-2041-8DFD-F26911037B49}"/>
                  </a:ext>
                </a:extLst>
              </p:cNvPr>
              <p:cNvCxnSpPr>
                <a:cxnSpLocks/>
                <a:endCxn id="259" idx="0"/>
              </p:cNvCxnSpPr>
              <p:nvPr/>
            </p:nvCxnSpPr>
            <p:spPr>
              <a:xfrm flipH="1" flipV="1">
                <a:off x="2342431" y="5935623"/>
                <a:ext cx="94672" cy="0"/>
              </a:xfrm>
              <a:prstGeom prst="line">
                <a:avLst/>
              </a:prstGeom>
              <a:grpFill/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AED7BDFC-6819-A546-B750-007439F4C1E6}"/>
                </a:ext>
              </a:extLst>
            </p:cNvPr>
            <p:cNvSpPr/>
            <p:nvPr/>
          </p:nvSpPr>
          <p:spPr>
            <a:xfrm rot="16200000">
              <a:off x="-2005341" y="4847176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Memory Bottleneck Classes</a:t>
              </a: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09C1FB5C-1A31-494E-9FF6-6AD0C88F744A}"/>
                </a:ext>
              </a:extLst>
            </p:cNvPr>
            <p:cNvSpPr/>
            <p:nvPr/>
          </p:nvSpPr>
          <p:spPr>
            <a:xfrm>
              <a:off x="-183966" y="3224820"/>
              <a:ext cx="29308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rPr>
                <a:t>Methodology Output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BD2A736-93A3-1348-BB50-5C925BE3867E}"/>
              </a:ext>
            </a:extLst>
          </p:cNvPr>
          <p:cNvGrpSpPr/>
          <p:nvPr/>
        </p:nvGrpSpPr>
        <p:grpSpPr>
          <a:xfrm>
            <a:off x="5839230" y="3958351"/>
            <a:ext cx="3162666" cy="2825927"/>
            <a:chOff x="5839230" y="3958351"/>
            <a:chExt cx="3162666" cy="2825927"/>
          </a:xfrm>
        </p:grpSpPr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0220B01A-B958-CD45-864B-20A0AEE3B640}"/>
                </a:ext>
              </a:extLst>
            </p:cNvPr>
            <p:cNvGrpSpPr/>
            <p:nvPr/>
          </p:nvGrpSpPr>
          <p:grpSpPr>
            <a:xfrm>
              <a:off x="5839232" y="4712174"/>
              <a:ext cx="2733954" cy="2072104"/>
              <a:chOff x="6709876" y="2394997"/>
              <a:chExt cx="2733954" cy="2072104"/>
            </a:xfrm>
          </p:grpSpPr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FBD98893-3B55-1540-B6DC-C5EA9FC39F24}"/>
                  </a:ext>
                </a:extLst>
              </p:cNvPr>
              <p:cNvSpPr/>
              <p:nvPr/>
            </p:nvSpPr>
            <p:spPr>
              <a:xfrm>
                <a:off x="6709876" y="2394997"/>
                <a:ext cx="2733954" cy="2072104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26A3FA54-59C6-6A41-8243-D059022367D3}"/>
                  </a:ext>
                </a:extLst>
              </p:cNvPr>
              <p:cNvGrpSpPr/>
              <p:nvPr/>
            </p:nvGrpSpPr>
            <p:grpSpPr>
              <a:xfrm>
                <a:off x="6911643" y="3037437"/>
                <a:ext cx="2287368" cy="1336136"/>
                <a:chOff x="7342803" y="785533"/>
                <a:chExt cx="2287368" cy="1336136"/>
              </a:xfrm>
            </p:grpSpPr>
            <p:grpSp>
              <p:nvGrpSpPr>
                <p:cNvPr id="167" name="Group 166">
                  <a:extLst>
                    <a:ext uri="{FF2B5EF4-FFF2-40B4-BE49-F238E27FC236}">
                      <a16:creationId xmlns:a16="http://schemas.microsoft.com/office/drawing/2014/main" id="{2BD570D6-697F-C940-9CF1-F18F374158E6}"/>
                    </a:ext>
                  </a:extLst>
                </p:cNvPr>
                <p:cNvGrpSpPr/>
                <p:nvPr/>
              </p:nvGrpSpPr>
              <p:grpSpPr>
                <a:xfrm>
                  <a:off x="7342803" y="1190909"/>
                  <a:ext cx="2268820" cy="930760"/>
                  <a:chOff x="4856024" y="2742516"/>
                  <a:chExt cx="2268820" cy="930760"/>
                </a:xfrm>
              </p:grpSpPr>
              <p:sp>
                <p:nvSpPr>
                  <p:cNvPr id="169" name="Rounded Rectangle 168">
                    <a:extLst>
                      <a:ext uri="{FF2B5EF4-FFF2-40B4-BE49-F238E27FC236}">
                        <a16:creationId xmlns:a16="http://schemas.microsoft.com/office/drawing/2014/main" id="{9E8C29A8-F117-2445-BCAE-D643E82DE6E0}"/>
                      </a:ext>
                    </a:extLst>
                  </p:cNvPr>
                  <p:cNvSpPr/>
                  <p:nvPr/>
                </p:nvSpPr>
                <p:spPr>
                  <a:xfrm>
                    <a:off x="4856024" y="2742516"/>
                    <a:ext cx="2268820" cy="323519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rPr>
                      <a:t>LLC MPKI</a:t>
                    </a:r>
                  </a:p>
                </p:txBody>
              </p:sp>
              <p:sp>
                <p:nvSpPr>
                  <p:cNvPr id="170" name="Rounded Rectangle 169">
                    <a:extLst>
                      <a:ext uri="{FF2B5EF4-FFF2-40B4-BE49-F238E27FC236}">
                        <a16:creationId xmlns:a16="http://schemas.microsoft.com/office/drawing/2014/main" id="{A91CF9B5-CB62-2347-86B3-10DBCF38E5AB}"/>
                      </a:ext>
                    </a:extLst>
                  </p:cNvPr>
                  <p:cNvSpPr/>
                  <p:nvPr/>
                </p:nvSpPr>
                <p:spPr>
                  <a:xfrm>
                    <a:off x="4856024" y="3160205"/>
                    <a:ext cx="2268819" cy="513071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rPr>
                      <a:t>Last-to-First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B9BD5">
                            <a:lumMod val="20000"/>
                            <a:lumOff val="80000"/>
                          </a:srgbClr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+mn-ea"/>
                        <a:cs typeface="Arial" panose="020B0604020202020204" pitchFamily="34" charset="0"/>
                      </a:rPr>
                      <a:t>Miss Ratio (LFMR)</a:t>
                    </a:r>
                  </a:p>
                </p:txBody>
              </p:sp>
            </p:grpSp>
            <p:sp>
              <p:nvSpPr>
                <p:cNvPr id="166" name="Rounded Rectangle 165">
                  <a:extLst>
                    <a:ext uri="{FF2B5EF4-FFF2-40B4-BE49-F238E27FC236}">
                      <a16:creationId xmlns:a16="http://schemas.microsoft.com/office/drawing/2014/main" id="{03EDAE7C-784D-2A4E-8C34-AAC75FE6602D}"/>
                    </a:ext>
                  </a:extLst>
                </p:cNvPr>
                <p:cNvSpPr/>
                <p:nvPr/>
              </p:nvSpPr>
              <p:spPr>
                <a:xfrm>
                  <a:off x="7342803" y="785533"/>
                  <a:ext cx="2287368" cy="314220"/>
                </a:xfrm>
                <a:prstGeom prst="round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5B9BD5">
                          <a:lumMod val="20000"/>
                          <a:lumOff val="8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+mn-ea"/>
                      <a:cs typeface="Arial" panose="020B0604020202020204" pitchFamily="34" charset="0"/>
                    </a:rPr>
                    <a:t>Arithmetic Intensity</a:t>
                  </a:r>
                </a:p>
              </p:txBody>
            </p:sp>
          </p:grpSp>
        </p:grp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A16657A7-B43E-744C-9D7C-AA01AD285B96}"/>
                </a:ext>
              </a:extLst>
            </p:cNvPr>
            <p:cNvSpPr/>
            <p:nvPr/>
          </p:nvSpPr>
          <p:spPr>
            <a:xfrm>
              <a:off x="5839230" y="4719979"/>
              <a:ext cx="2733956" cy="557784"/>
            </a:xfrm>
            <a:prstGeom prst="rect">
              <a:avLst/>
            </a:prstGeom>
            <a:solidFill>
              <a:srgbClr val="333F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Step 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Memory Bottleneck Class.</a:t>
              </a: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C077B7A4-27FC-2D45-88F0-FA4DE83CBDB3}"/>
                </a:ext>
              </a:extLst>
            </p:cNvPr>
            <p:cNvGrpSpPr/>
            <p:nvPr/>
          </p:nvGrpSpPr>
          <p:grpSpPr>
            <a:xfrm>
              <a:off x="8565610" y="3958351"/>
              <a:ext cx="436286" cy="1817116"/>
              <a:chOff x="8565610" y="3958351"/>
              <a:chExt cx="436286" cy="1817116"/>
            </a:xfrm>
          </p:grpSpPr>
          <p:cxnSp>
            <p:nvCxnSpPr>
              <p:cNvPr id="179" name="Straight Arrow Connector 178">
                <a:extLst>
                  <a:ext uri="{FF2B5EF4-FFF2-40B4-BE49-F238E27FC236}">
                    <a16:creationId xmlns:a16="http://schemas.microsoft.com/office/drawing/2014/main" id="{EF1A96B5-9A92-EC4B-8A85-EAE616D9A4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65610" y="5775467"/>
                <a:ext cx="43628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34009172-7064-4346-9621-ABE20B301D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01125" y="3958351"/>
                <a:ext cx="0" cy="181711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5605DF4A-F3F2-CC4D-9023-CFBE3E0AB169}"/>
              </a:ext>
            </a:extLst>
          </p:cNvPr>
          <p:cNvCxnSpPr>
            <a:cxnSpLocks/>
          </p:cNvCxnSpPr>
          <p:nvPr/>
        </p:nvCxnSpPr>
        <p:spPr>
          <a:xfrm>
            <a:off x="309531" y="3108880"/>
            <a:ext cx="838955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Slide Number Placeholder 5">
            <a:extLst>
              <a:ext uri="{FF2B5EF4-FFF2-40B4-BE49-F238E27FC236}">
                <a16:creationId xmlns:a16="http://schemas.microsoft.com/office/drawing/2014/main" id="{DBCE0256-B1BC-9D4B-9F7B-572FD2EB8930}"/>
              </a:ext>
            </a:extLst>
          </p:cNvPr>
          <p:cNvSpPr txBox="1">
            <a:spLocks/>
          </p:cNvSpPr>
          <p:nvPr/>
        </p:nvSpPr>
        <p:spPr>
          <a:xfrm>
            <a:off x="8016285" y="6363563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 Math" panose="02040503050406030204" pitchFamily="18" charset="0"/>
                <a:cs typeface="+mn-c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0245187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576D68-840D-4751-9C30-8884D8792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Application Profiling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0EBD8F-8878-4F45-A76A-C50D581603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We analyze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345 applications</a:t>
            </a:r>
            <a:r>
              <a:rPr lang="en-US" sz="2400" dirty="0"/>
              <a:t> from distinct domains</a:t>
            </a:r>
            <a:r>
              <a:rPr lang="en-US" sz="2400" b="1" dirty="0"/>
              <a:t>:</a:t>
            </a:r>
          </a:p>
          <a:p>
            <a:pPr marL="0" indent="0">
              <a:buNone/>
            </a:pPr>
            <a:endParaRPr lang="en-US" sz="2400" b="1" dirty="0"/>
          </a:p>
          <a:p>
            <a:pPr>
              <a:buFontTx/>
              <a:buChar char="-"/>
            </a:pPr>
            <a:endParaRPr lang="en-US" b="1" dirty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25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EDCFFB-9755-1C42-A8EE-85CF2AD143F5}"/>
              </a:ext>
            </a:extLst>
          </p:cNvPr>
          <p:cNvSpPr/>
          <p:nvPr/>
        </p:nvSpPr>
        <p:spPr>
          <a:xfrm>
            <a:off x="134788" y="1325018"/>
            <a:ext cx="487003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Graph Processing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Deep Neural Networks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Physics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High-Performance Computing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Genomics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Machine Learning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Databases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Data Reorganization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Image Processing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Map-Reduce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Benchmarking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Linear Algebra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 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D4CD789-CE14-EF4A-8D29-43A108585B77}"/>
              </a:ext>
            </a:extLst>
          </p:cNvPr>
          <p:cNvGrpSpPr/>
          <p:nvPr/>
        </p:nvGrpSpPr>
        <p:grpSpPr>
          <a:xfrm>
            <a:off x="4669559" y="1554109"/>
            <a:ext cx="4474441" cy="4188560"/>
            <a:chOff x="287318" y="2244751"/>
            <a:chExt cx="3915641" cy="366546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03C7A51-D54F-C44F-9C79-87901EA49EAE}"/>
                </a:ext>
              </a:extLst>
            </p:cNvPr>
            <p:cNvGrpSpPr/>
            <p:nvPr/>
          </p:nvGrpSpPr>
          <p:grpSpPr>
            <a:xfrm>
              <a:off x="287318" y="2244751"/>
              <a:ext cx="3412488" cy="3665463"/>
              <a:chOff x="287318" y="2244751"/>
              <a:chExt cx="3412488" cy="3665463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56E51B3A-D7E7-7746-B109-B736D012BF11}"/>
                  </a:ext>
                </a:extLst>
              </p:cNvPr>
              <p:cNvSpPr/>
              <p:nvPr/>
            </p:nvSpPr>
            <p:spPr>
              <a:xfrm>
                <a:off x="1627961" y="4813397"/>
                <a:ext cx="985872" cy="896895"/>
              </a:xfrm>
              <a:prstGeom prst="ellipse">
                <a:avLst/>
              </a:prstGeom>
              <a:solidFill>
                <a:srgbClr val="8D74A1"/>
              </a:solidFill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Physics</a:t>
                </a: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8BDF4EF2-647A-CA4E-A51D-30DB819BC088}"/>
                  </a:ext>
                </a:extLst>
              </p:cNvPr>
              <p:cNvSpPr/>
              <p:nvPr/>
            </p:nvSpPr>
            <p:spPr>
              <a:xfrm>
                <a:off x="1333547" y="3488458"/>
                <a:ext cx="1075636" cy="839943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Security</a:t>
                </a: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05D425B0-9644-E142-A9E9-E1CEE6E3425B}"/>
                  </a:ext>
                </a:extLst>
              </p:cNvPr>
              <p:cNvSpPr/>
              <p:nvPr/>
            </p:nvSpPr>
            <p:spPr>
              <a:xfrm>
                <a:off x="287318" y="2441408"/>
                <a:ext cx="1187064" cy="1152189"/>
              </a:xfrm>
              <a:prstGeom prst="ellipse">
                <a:avLst/>
              </a:prstGeom>
              <a:solidFill>
                <a:schemeClr val="accent5"/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Machine learning</a:t>
                </a: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D19B34A-5341-6B4D-86EA-8F34223C95D2}"/>
                  </a:ext>
                </a:extLst>
              </p:cNvPr>
              <p:cNvSpPr/>
              <p:nvPr/>
            </p:nvSpPr>
            <p:spPr>
              <a:xfrm>
                <a:off x="2456967" y="4692047"/>
                <a:ext cx="1178427" cy="971402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Database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3B2254A-50C7-B449-A205-B6978BCDD313}"/>
                  </a:ext>
                </a:extLst>
              </p:cNvPr>
              <p:cNvSpPr/>
              <p:nvPr/>
            </p:nvSpPr>
            <p:spPr>
              <a:xfrm>
                <a:off x="365224" y="4775910"/>
                <a:ext cx="1519205" cy="1134304"/>
              </a:xfrm>
              <a:prstGeom prst="ellipse">
                <a:avLst/>
              </a:prstGeom>
              <a:solidFill>
                <a:schemeClr val="accent6"/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Graph processing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472A0705-9BC1-E943-9C33-1F609CBF2CE1}"/>
                  </a:ext>
                </a:extLst>
              </p:cNvPr>
              <p:cNvSpPr/>
              <p:nvPr/>
            </p:nvSpPr>
            <p:spPr>
              <a:xfrm>
                <a:off x="1900160" y="2608766"/>
                <a:ext cx="1171584" cy="1352980"/>
              </a:xfrm>
              <a:prstGeom prst="ellipse">
                <a:avLst/>
              </a:prstGeom>
              <a:solidFill>
                <a:srgbClr val="8D74A1"/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Data analytics</a:t>
                </a: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DBEECCB-BA0E-6A43-BEBB-6C8C0BF71C32}"/>
                  </a:ext>
                </a:extLst>
              </p:cNvPr>
              <p:cNvSpPr/>
              <p:nvPr/>
            </p:nvSpPr>
            <p:spPr>
              <a:xfrm>
                <a:off x="321538" y="4088978"/>
                <a:ext cx="1680173" cy="1060798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Data reorganization</a:t>
                </a: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C2D8E6A-ECE2-2B47-A176-D727694397FF}"/>
                  </a:ext>
                </a:extLst>
              </p:cNvPr>
              <p:cNvSpPr/>
              <p:nvPr/>
            </p:nvSpPr>
            <p:spPr>
              <a:xfrm>
                <a:off x="913332" y="3020526"/>
                <a:ext cx="1259688" cy="656169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Genomics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9D21C273-818C-7741-9C4F-B3ADD5B707BE}"/>
                  </a:ext>
                </a:extLst>
              </p:cNvPr>
              <p:cNvSpPr/>
              <p:nvPr/>
            </p:nvSpPr>
            <p:spPr>
              <a:xfrm>
                <a:off x="342002" y="3376187"/>
                <a:ext cx="1176724" cy="981981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Deep Neural Networks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4C41485A-98AA-EF40-A37F-D723C5A2CCBA}"/>
                  </a:ext>
                </a:extLst>
              </p:cNvPr>
              <p:cNvSpPr/>
              <p:nvPr/>
            </p:nvSpPr>
            <p:spPr>
              <a:xfrm>
                <a:off x="1582339" y="3845299"/>
                <a:ext cx="1335156" cy="114990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Image processing</a:t>
                </a: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AD777D6-308D-7741-A6B7-04C7FD732DE6}"/>
                  </a:ext>
                </a:extLst>
              </p:cNvPr>
              <p:cNvSpPr/>
              <p:nvPr/>
            </p:nvSpPr>
            <p:spPr>
              <a:xfrm>
                <a:off x="2577018" y="3467859"/>
                <a:ext cx="1122788" cy="1345054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Linear algebra</a:t>
                </a: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CAB46374-DEE7-904E-BC56-86E772055EB1}"/>
                  </a:ext>
                </a:extLst>
              </p:cNvPr>
              <p:cNvSpPr/>
              <p:nvPr/>
            </p:nvSpPr>
            <p:spPr>
              <a:xfrm>
                <a:off x="1222538" y="2244751"/>
                <a:ext cx="1354479" cy="1041463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Signal processing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207C48DF-CDA6-094A-82E8-F66155CC5DCC}"/>
                  </a:ext>
                </a:extLst>
              </p:cNvPr>
              <p:cNvSpPr/>
              <p:nvPr/>
            </p:nvSpPr>
            <p:spPr>
              <a:xfrm>
                <a:off x="2684917" y="2477665"/>
                <a:ext cx="988009" cy="1079673"/>
              </a:xfrm>
              <a:prstGeom prst="ellipse">
                <a:avLst/>
              </a:prstGeom>
              <a:solidFill>
                <a:srgbClr val="4372C4"/>
              </a:solidFill>
              <a:ln>
                <a:noFill/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+mn-ea"/>
                    <a:cs typeface="+mn-cs"/>
                  </a:rPr>
                  <a:t>Data mining</a:t>
                </a:r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F9EC09B-DC22-3948-9655-D28F73170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5886174">
              <a:off x="2540729" y="3442581"/>
              <a:ext cx="1648931" cy="1675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741941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6F0144-A6C5-4349-8B72-1B493B479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Memory Bottleneck Analysis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643BDBE9-E2FB-7F40-AC99-750DC2EFE20A}"/>
              </a:ext>
            </a:extLst>
          </p:cNvPr>
          <p:cNvSpPr/>
          <p:nvPr/>
        </p:nvSpPr>
        <p:spPr>
          <a:xfrm>
            <a:off x="75991" y="3443391"/>
            <a:ext cx="1278479" cy="5799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Temporal Locality</a:t>
            </a:r>
          </a:p>
        </p:txBody>
      </p: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40705735-90E3-254A-AF5A-AB9D58B8FAAC}"/>
              </a:ext>
            </a:extLst>
          </p:cNvPr>
          <p:cNvCxnSpPr>
            <a:cxnSpLocks/>
          </p:cNvCxnSpPr>
          <p:nvPr/>
        </p:nvCxnSpPr>
        <p:spPr>
          <a:xfrm rot="10800000" flipH="1">
            <a:off x="1354473" y="2368004"/>
            <a:ext cx="330071" cy="1365346"/>
          </a:xfrm>
          <a:prstGeom prst="bentConnector3">
            <a:avLst>
              <a:gd name="adj1" fmla="val 50000"/>
            </a:avLst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A43D521C-197C-7247-8312-22DD5CAE5CC2}"/>
              </a:ext>
            </a:extLst>
          </p:cNvPr>
          <p:cNvCxnSpPr>
            <a:cxnSpLocks/>
          </p:cNvCxnSpPr>
          <p:nvPr/>
        </p:nvCxnSpPr>
        <p:spPr>
          <a:xfrm>
            <a:off x="1354476" y="3733347"/>
            <a:ext cx="327335" cy="1365346"/>
          </a:xfrm>
          <a:prstGeom prst="bentConnector3">
            <a:avLst>
              <a:gd name="adj1" fmla="val 50000"/>
            </a:avLst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61CD614B-37F2-B244-B610-D217F9E5BBA6}"/>
              </a:ext>
            </a:extLst>
          </p:cNvPr>
          <p:cNvSpPr/>
          <p:nvPr/>
        </p:nvSpPr>
        <p:spPr>
          <a:xfrm>
            <a:off x="1071271" y="2016162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CCEDE15C-84AB-6C45-A922-AFBF41D8B9CA}"/>
              </a:ext>
            </a:extLst>
          </p:cNvPr>
          <p:cNvSpPr/>
          <p:nvPr/>
        </p:nvSpPr>
        <p:spPr>
          <a:xfrm>
            <a:off x="1048539" y="507674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High</a:t>
            </a:r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A831447C-BD49-E14D-BC10-FF8AF2158F79}"/>
              </a:ext>
            </a:extLst>
          </p:cNvPr>
          <p:cNvSpPr/>
          <p:nvPr/>
        </p:nvSpPr>
        <p:spPr>
          <a:xfrm>
            <a:off x="1676779" y="2188696"/>
            <a:ext cx="834418" cy="3772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LFMR</a:t>
            </a: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11FD250-1D0F-D04C-A2D2-FCD40DDEB358}"/>
              </a:ext>
            </a:extLst>
          </p:cNvPr>
          <p:cNvGrpSpPr/>
          <p:nvPr/>
        </p:nvGrpSpPr>
        <p:grpSpPr>
          <a:xfrm rot="16200000">
            <a:off x="2285562" y="1957389"/>
            <a:ext cx="1296903" cy="820764"/>
            <a:chOff x="3270773" y="4911119"/>
            <a:chExt cx="981344" cy="613301"/>
          </a:xfrm>
        </p:grpSpPr>
        <p:cxnSp>
          <p:nvCxnSpPr>
            <p:cNvPr id="169" name="Elbow Connector 168">
              <a:extLst>
                <a:ext uri="{FF2B5EF4-FFF2-40B4-BE49-F238E27FC236}">
                  <a16:creationId xmlns:a16="http://schemas.microsoft.com/office/drawing/2014/main" id="{19C7B5D6-CCBC-6441-9918-C6942BCAB94C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830751" y="4819824"/>
              <a:ext cx="330071" cy="512661"/>
            </a:xfrm>
            <a:prstGeom prst="bentConnector3">
              <a:avLst>
                <a:gd name="adj1" fmla="val 50000"/>
              </a:avLst>
            </a:prstGeom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Elbow Connector 169">
              <a:extLst>
                <a:ext uri="{FF2B5EF4-FFF2-40B4-BE49-F238E27FC236}">
                  <a16:creationId xmlns:a16="http://schemas.microsoft.com/office/drawing/2014/main" id="{DB376B02-5260-A948-8A29-6992AE74F7B9}"/>
                </a:ext>
              </a:extLst>
            </p:cNvPr>
            <p:cNvCxnSpPr>
              <a:cxnSpLocks/>
              <a:endCxn id="259" idx="1"/>
            </p:cNvCxnSpPr>
            <p:nvPr/>
          </p:nvCxnSpPr>
          <p:spPr>
            <a:xfrm rot="5400000">
              <a:off x="3198464" y="4983429"/>
              <a:ext cx="613300" cy="468682"/>
            </a:xfrm>
            <a:prstGeom prst="bentConnector3">
              <a:avLst>
                <a:gd name="adj1" fmla="val 27370"/>
              </a:avLst>
            </a:prstGeom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1" name="Rectangle 170">
            <a:extLst>
              <a:ext uri="{FF2B5EF4-FFF2-40B4-BE49-F238E27FC236}">
                <a16:creationId xmlns:a16="http://schemas.microsoft.com/office/drawing/2014/main" id="{8E25B451-5E0F-F94E-8C79-7B44F5EA6A77}"/>
              </a:ext>
            </a:extLst>
          </p:cNvPr>
          <p:cNvSpPr/>
          <p:nvPr/>
        </p:nvSpPr>
        <p:spPr>
          <a:xfrm>
            <a:off x="2146226" y="2955747"/>
            <a:ext cx="1324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Decreasing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F4A9FF02-084E-444C-95C7-63969E4D9CA8}"/>
              </a:ext>
            </a:extLst>
          </p:cNvPr>
          <p:cNvCxnSpPr>
            <a:cxnSpLocks/>
          </p:cNvCxnSpPr>
          <p:nvPr/>
        </p:nvCxnSpPr>
        <p:spPr>
          <a:xfrm>
            <a:off x="2736705" y="1714961"/>
            <a:ext cx="621537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ectangle 175">
            <a:extLst>
              <a:ext uri="{FF2B5EF4-FFF2-40B4-BE49-F238E27FC236}">
                <a16:creationId xmlns:a16="http://schemas.microsoft.com/office/drawing/2014/main" id="{C11D3D82-B5DA-6842-BD5D-4C3BCBAFB6B8}"/>
              </a:ext>
            </a:extLst>
          </p:cNvPr>
          <p:cNvSpPr/>
          <p:nvPr/>
        </p:nvSpPr>
        <p:spPr>
          <a:xfrm>
            <a:off x="2452481" y="135788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High</a:t>
            </a:r>
          </a:p>
        </p:txBody>
      </p:sp>
      <p:sp>
        <p:nvSpPr>
          <p:cNvPr id="178" name="Rounded Rectangle 177">
            <a:extLst>
              <a:ext uri="{FF2B5EF4-FFF2-40B4-BE49-F238E27FC236}">
                <a16:creationId xmlns:a16="http://schemas.microsoft.com/office/drawing/2014/main" id="{23831667-E180-E34C-B21C-B0FFD3AB7C18}"/>
              </a:ext>
            </a:extLst>
          </p:cNvPr>
          <p:cNvSpPr/>
          <p:nvPr/>
        </p:nvSpPr>
        <p:spPr>
          <a:xfrm>
            <a:off x="3358242" y="1530930"/>
            <a:ext cx="834418" cy="3772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MPKI</a:t>
            </a:r>
          </a:p>
        </p:txBody>
      </p: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B7A1EC7A-2269-3E42-9E81-B5C7A7526BC4}"/>
              </a:ext>
            </a:extLst>
          </p:cNvPr>
          <p:cNvGrpSpPr/>
          <p:nvPr/>
        </p:nvGrpSpPr>
        <p:grpSpPr>
          <a:xfrm rot="16200000">
            <a:off x="4254205" y="1353923"/>
            <a:ext cx="654625" cy="753677"/>
            <a:chOff x="3195934" y="4911119"/>
            <a:chExt cx="1056183" cy="753677"/>
          </a:xfrm>
        </p:grpSpPr>
        <p:cxnSp>
          <p:nvCxnSpPr>
            <p:cNvPr id="213" name="Elbow Connector 212">
              <a:extLst>
                <a:ext uri="{FF2B5EF4-FFF2-40B4-BE49-F238E27FC236}">
                  <a16:creationId xmlns:a16="http://schemas.microsoft.com/office/drawing/2014/main" id="{26ADE1EF-0AEC-874D-9F67-2416336BBE8C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830751" y="4819824"/>
              <a:ext cx="330071" cy="512661"/>
            </a:xfrm>
            <a:prstGeom prst="bentConnector3">
              <a:avLst>
                <a:gd name="adj1" fmla="val 50000"/>
              </a:avLst>
            </a:prstGeom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Elbow Connector 213">
              <a:extLst>
                <a:ext uri="{FF2B5EF4-FFF2-40B4-BE49-F238E27FC236}">
                  <a16:creationId xmlns:a16="http://schemas.microsoft.com/office/drawing/2014/main" id="{3EFB2FB2-40B5-F94B-8442-34B571167C1B}"/>
                </a:ext>
              </a:extLst>
            </p:cNvPr>
            <p:cNvCxnSpPr>
              <a:cxnSpLocks/>
              <a:endCxn id="217" idx="1"/>
            </p:cNvCxnSpPr>
            <p:nvPr/>
          </p:nvCxnSpPr>
          <p:spPr>
            <a:xfrm rot="5400000">
              <a:off x="3090856" y="5016197"/>
              <a:ext cx="753677" cy="543521"/>
            </a:xfrm>
            <a:prstGeom prst="bentConnector3">
              <a:avLst>
                <a:gd name="adj1" fmla="val 21565"/>
              </a:avLst>
            </a:prstGeom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F796F1BF-99FA-3A44-910B-45B1595E2A86}"/>
              </a:ext>
            </a:extLst>
          </p:cNvPr>
          <p:cNvCxnSpPr>
            <a:cxnSpLocks/>
          </p:cNvCxnSpPr>
          <p:nvPr/>
        </p:nvCxnSpPr>
        <p:spPr>
          <a:xfrm>
            <a:off x="4347236" y="1401708"/>
            <a:ext cx="621537" cy="0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Rectangle 210">
            <a:extLst>
              <a:ext uri="{FF2B5EF4-FFF2-40B4-BE49-F238E27FC236}">
                <a16:creationId xmlns:a16="http://schemas.microsoft.com/office/drawing/2014/main" id="{F7576F9E-4DD1-064F-87B4-9321E6D7E90A}"/>
              </a:ext>
            </a:extLst>
          </p:cNvPr>
          <p:cNvSpPr/>
          <p:nvPr/>
        </p:nvSpPr>
        <p:spPr>
          <a:xfrm>
            <a:off x="4142293" y="103732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High</a:t>
            </a:r>
          </a:p>
        </p:txBody>
      </p:sp>
      <p:sp>
        <p:nvSpPr>
          <p:cNvPr id="216" name="Rounded Rectangle 215">
            <a:extLst>
              <a:ext uri="{FF2B5EF4-FFF2-40B4-BE49-F238E27FC236}">
                <a16:creationId xmlns:a16="http://schemas.microsoft.com/office/drawing/2014/main" id="{CF43DACB-9410-7940-AC53-C170D22E9888}"/>
              </a:ext>
            </a:extLst>
          </p:cNvPr>
          <p:cNvSpPr/>
          <p:nvPr/>
        </p:nvSpPr>
        <p:spPr>
          <a:xfrm>
            <a:off x="4950162" y="1223649"/>
            <a:ext cx="834418" cy="377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AI</a:t>
            </a:r>
          </a:p>
        </p:txBody>
      </p:sp>
      <p:sp>
        <p:nvSpPr>
          <p:cNvPr id="217" name="Rounded Rectangle 216">
            <a:extLst>
              <a:ext uri="{FF2B5EF4-FFF2-40B4-BE49-F238E27FC236}">
                <a16:creationId xmlns:a16="http://schemas.microsoft.com/office/drawing/2014/main" id="{5E2C267E-6F2E-2D4C-9030-2C0709320ED8}"/>
              </a:ext>
            </a:extLst>
          </p:cNvPr>
          <p:cNvSpPr/>
          <p:nvPr/>
        </p:nvSpPr>
        <p:spPr>
          <a:xfrm>
            <a:off x="4958356" y="1869442"/>
            <a:ext cx="834418" cy="377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AI</a:t>
            </a:r>
          </a:p>
        </p:txBody>
      </p:sp>
      <p:sp>
        <p:nvSpPr>
          <p:cNvPr id="259" name="Rounded Rectangle 258">
            <a:extLst>
              <a:ext uri="{FF2B5EF4-FFF2-40B4-BE49-F238E27FC236}">
                <a16:creationId xmlns:a16="http://schemas.microsoft.com/office/drawing/2014/main" id="{3CBB8A5A-A289-3541-818C-126F17163587}"/>
              </a:ext>
            </a:extLst>
          </p:cNvPr>
          <p:cNvSpPr/>
          <p:nvPr/>
        </p:nvSpPr>
        <p:spPr>
          <a:xfrm>
            <a:off x="3344398" y="2827589"/>
            <a:ext cx="834418" cy="3772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MPKI</a:t>
            </a:r>
          </a:p>
        </p:txBody>
      </p:sp>
      <p:sp>
        <p:nvSpPr>
          <p:cNvPr id="268" name="Rounded Rectangle 267">
            <a:extLst>
              <a:ext uri="{FF2B5EF4-FFF2-40B4-BE49-F238E27FC236}">
                <a16:creationId xmlns:a16="http://schemas.microsoft.com/office/drawing/2014/main" id="{879424EC-FC35-624F-A770-79EF5BD6E4DD}"/>
              </a:ext>
            </a:extLst>
          </p:cNvPr>
          <p:cNvSpPr/>
          <p:nvPr/>
        </p:nvSpPr>
        <p:spPr>
          <a:xfrm>
            <a:off x="4969867" y="2824696"/>
            <a:ext cx="834418" cy="377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AI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6B2737C7-2FB7-1243-BE8B-8949F1F1A368}"/>
              </a:ext>
            </a:extLst>
          </p:cNvPr>
          <p:cNvSpPr/>
          <p:nvPr/>
        </p:nvSpPr>
        <p:spPr>
          <a:xfrm>
            <a:off x="1684544" y="4922943"/>
            <a:ext cx="834418" cy="37726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LFMR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EA8A33A-6F4C-784D-8920-97F8E0CC26AB}"/>
              </a:ext>
            </a:extLst>
          </p:cNvPr>
          <p:cNvGrpSpPr/>
          <p:nvPr/>
        </p:nvGrpSpPr>
        <p:grpSpPr>
          <a:xfrm rot="16200000">
            <a:off x="2269482" y="4690182"/>
            <a:ext cx="1353074" cy="856055"/>
            <a:chOff x="3228482" y="4911118"/>
            <a:chExt cx="1023847" cy="639671"/>
          </a:xfrm>
        </p:grpSpPr>
        <p:cxnSp>
          <p:nvCxnSpPr>
            <p:cNvPr id="54" name="Elbow Connector 53">
              <a:extLst>
                <a:ext uri="{FF2B5EF4-FFF2-40B4-BE49-F238E27FC236}">
                  <a16:creationId xmlns:a16="http://schemas.microsoft.com/office/drawing/2014/main" id="{52C7FB9D-E730-8042-811F-C0D5EA260200}"/>
                </a:ext>
              </a:extLst>
            </p:cNvPr>
            <p:cNvCxnSpPr>
              <a:cxnSpLocks/>
              <a:endCxn id="113" idx="1"/>
            </p:cNvCxnSpPr>
            <p:nvPr/>
          </p:nvCxnSpPr>
          <p:spPr>
            <a:xfrm rot="5400000" flipV="1">
              <a:off x="3700780" y="4949796"/>
              <a:ext cx="590225" cy="512873"/>
            </a:xfrm>
            <a:prstGeom prst="bentConnector3">
              <a:avLst>
                <a:gd name="adj1" fmla="val 28294"/>
              </a:avLst>
            </a:prstGeom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Elbow Connector 54">
              <a:extLst>
                <a:ext uri="{FF2B5EF4-FFF2-40B4-BE49-F238E27FC236}">
                  <a16:creationId xmlns:a16="http://schemas.microsoft.com/office/drawing/2014/main" id="{3B345F68-CC7E-5846-B7F5-DB02FC0B60DC}"/>
                </a:ext>
              </a:extLst>
            </p:cNvPr>
            <p:cNvCxnSpPr>
              <a:cxnSpLocks/>
              <a:endCxn id="114" idx="1"/>
            </p:cNvCxnSpPr>
            <p:nvPr/>
          </p:nvCxnSpPr>
          <p:spPr>
            <a:xfrm rot="5400000">
              <a:off x="3164133" y="4975467"/>
              <a:ext cx="639671" cy="510973"/>
            </a:xfrm>
            <a:prstGeom prst="bentConnector3">
              <a:avLst>
                <a:gd name="adj1" fmla="val 26634"/>
              </a:avLst>
            </a:prstGeom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4001AD76-8A66-9D4A-8C40-BF4927FE8B79}"/>
              </a:ext>
            </a:extLst>
          </p:cNvPr>
          <p:cNvSpPr/>
          <p:nvPr/>
        </p:nvSpPr>
        <p:spPr>
          <a:xfrm>
            <a:off x="3307875" y="4253043"/>
            <a:ext cx="834418" cy="3772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MPKI</a:t>
            </a:r>
          </a:p>
        </p:txBody>
      </p: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5CA36008-AA34-A440-96CA-03BBD5B82D69}"/>
              </a:ext>
            </a:extLst>
          </p:cNvPr>
          <p:cNvSpPr/>
          <p:nvPr/>
        </p:nvSpPr>
        <p:spPr>
          <a:xfrm>
            <a:off x="3374049" y="5606115"/>
            <a:ext cx="834418" cy="3772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MPKI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437E05F-CA10-6B47-B091-5E5E3FEFA89B}"/>
              </a:ext>
            </a:extLst>
          </p:cNvPr>
          <p:cNvSpPr/>
          <p:nvPr/>
        </p:nvSpPr>
        <p:spPr>
          <a:xfrm>
            <a:off x="2488786" y="5804245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B8C6938-8194-7540-9900-7C9B71D111B7}"/>
              </a:ext>
            </a:extLst>
          </p:cNvPr>
          <p:cNvSpPr/>
          <p:nvPr/>
        </p:nvSpPr>
        <p:spPr>
          <a:xfrm>
            <a:off x="2146244" y="4064413"/>
            <a:ext cx="1211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Increasing</a:t>
            </a: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4F10B253-58BC-4A4B-83AF-F2BD6DBBF2C4}"/>
              </a:ext>
            </a:extLst>
          </p:cNvPr>
          <p:cNvSpPr/>
          <p:nvPr/>
        </p:nvSpPr>
        <p:spPr>
          <a:xfrm>
            <a:off x="4955043" y="4253043"/>
            <a:ext cx="834418" cy="377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AI</a:t>
            </a: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C241EEFB-8720-6C46-9804-F0D5BBA5213A}"/>
              </a:ext>
            </a:extLst>
          </p:cNvPr>
          <p:cNvSpPr/>
          <p:nvPr/>
        </p:nvSpPr>
        <p:spPr>
          <a:xfrm>
            <a:off x="4959879" y="5606115"/>
            <a:ext cx="854393" cy="377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AI</a:t>
            </a:r>
          </a:p>
        </p:txBody>
      </p:sp>
      <p:cxnSp>
        <p:nvCxnSpPr>
          <p:cNvPr id="248" name="Elbow Connector 247">
            <a:extLst>
              <a:ext uri="{FF2B5EF4-FFF2-40B4-BE49-F238E27FC236}">
                <a16:creationId xmlns:a16="http://schemas.microsoft.com/office/drawing/2014/main" id="{16BA4EFE-5EAE-D84E-A89F-0B9EC4F2202A}"/>
              </a:ext>
            </a:extLst>
          </p:cNvPr>
          <p:cNvCxnSpPr>
            <a:cxnSpLocks/>
            <a:stCxn id="147" idx="3"/>
            <a:endCxn id="295" idx="1"/>
          </p:cNvCxnSpPr>
          <p:nvPr/>
        </p:nvCxnSpPr>
        <p:spPr>
          <a:xfrm flipV="1">
            <a:off x="5814272" y="5317424"/>
            <a:ext cx="755302" cy="477323"/>
          </a:xfrm>
          <a:prstGeom prst="bentConnector3">
            <a:avLst>
              <a:gd name="adj1" fmla="val 50000"/>
            </a:avLst>
          </a:prstGeom>
          <a:ln w="57150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Elbow Connector 248">
            <a:extLst>
              <a:ext uri="{FF2B5EF4-FFF2-40B4-BE49-F238E27FC236}">
                <a16:creationId xmlns:a16="http://schemas.microsoft.com/office/drawing/2014/main" id="{C1758A04-E348-F240-B67E-AE7482A808F4}"/>
              </a:ext>
            </a:extLst>
          </p:cNvPr>
          <p:cNvCxnSpPr>
            <a:cxnSpLocks/>
            <a:stCxn id="147" idx="3"/>
            <a:endCxn id="291" idx="1"/>
          </p:cNvCxnSpPr>
          <p:nvPr/>
        </p:nvCxnSpPr>
        <p:spPr>
          <a:xfrm>
            <a:off x="5814272" y="5794747"/>
            <a:ext cx="765722" cy="482677"/>
          </a:xfrm>
          <a:prstGeom prst="bentConnector3">
            <a:avLst>
              <a:gd name="adj1" fmla="val 50000"/>
            </a:avLst>
          </a:prstGeom>
          <a:ln w="57150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E89221D-47B2-0A41-BE80-DF926D4C98C6}"/>
              </a:ext>
            </a:extLst>
          </p:cNvPr>
          <p:cNvCxnSpPr>
            <a:stCxn id="259" idx="3"/>
            <a:endCxn id="268" idx="1"/>
          </p:cNvCxnSpPr>
          <p:nvPr/>
        </p:nvCxnSpPr>
        <p:spPr>
          <a:xfrm flipV="1">
            <a:off x="4178816" y="3013328"/>
            <a:ext cx="791051" cy="289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2422C35-A2F5-5740-B50E-84460D1B8F6F}"/>
              </a:ext>
            </a:extLst>
          </p:cNvPr>
          <p:cNvCxnSpPr>
            <a:cxnSpLocks/>
            <a:stCxn id="216" idx="3"/>
            <a:endCxn id="292" idx="1"/>
          </p:cNvCxnSpPr>
          <p:nvPr/>
        </p:nvCxnSpPr>
        <p:spPr>
          <a:xfrm flipV="1">
            <a:off x="5784580" y="1412254"/>
            <a:ext cx="806779" cy="2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407D979A-087F-C341-832C-D77F4A3511A7}"/>
              </a:ext>
            </a:extLst>
          </p:cNvPr>
          <p:cNvCxnSpPr>
            <a:cxnSpLocks/>
            <a:stCxn id="217" idx="3"/>
            <a:endCxn id="293" idx="1"/>
          </p:cNvCxnSpPr>
          <p:nvPr/>
        </p:nvCxnSpPr>
        <p:spPr>
          <a:xfrm>
            <a:off x="5792774" y="2058074"/>
            <a:ext cx="798584" cy="219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013821E4-B9A9-1E47-917C-255E2A1FD9E9}"/>
              </a:ext>
            </a:extLst>
          </p:cNvPr>
          <p:cNvCxnSpPr>
            <a:cxnSpLocks/>
            <a:stCxn id="268" idx="3"/>
            <a:endCxn id="294" idx="1"/>
          </p:cNvCxnSpPr>
          <p:nvPr/>
        </p:nvCxnSpPr>
        <p:spPr>
          <a:xfrm>
            <a:off x="5804285" y="3013328"/>
            <a:ext cx="787073" cy="303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D8E378C-FCB0-244B-9AEA-8D4A1B1B5FFF}"/>
              </a:ext>
            </a:extLst>
          </p:cNvPr>
          <p:cNvCxnSpPr>
            <a:stCxn id="113" idx="3"/>
            <a:endCxn id="133" idx="1"/>
          </p:cNvCxnSpPr>
          <p:nvPr/>
        </p:nvCxnSpPr>
        <p:spPr>
          <a:xfrm>
            <a:off x="4142293" y="4441675"/>
            <a:ext cx="81275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4C701D3-6D34-964F-9119-04854084FF9F}"/>
              </a:ext>
            </a:extLst>
          </p:cNvPr>
          <p:cNvCxnSpPr>
            <a:stCxn id="114" idx="3"/>
            <a:endCxn id="147" idx="1"/>
          </p:cNvCxnSpPr>
          <p:nvPr/>
        </p:nvCxnSpPr>
        <p:spPr>
          <a:xfrm>
            <a:off x="4208467" y="5794747"/>
            <a:ext cx="75141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03D1A70E-27D2-1040-97E1-917318921929}"/>
              </a:ext>
            </a:extLst>
          </p:cNvPr>
          <p:cNvCxnSpPr>
            <a:cxnSpLocks/>
            <a:stCxn id="133" idx="3"/>
            <a:endCxn id="27" idx="1"/>
          </p:cNvCxnSpPr>
          <p:nvPr/>
        </p:nvCxnSpPr>
        <p:spPr>
          <a:xfrm flipV="1">
            <a:off x="5789461" y="4441674"/>
            <a:ext cx="806921" cy="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F8756E2-3028-9B44-A547-3A08D98693B1}"/>
              </a:ext>
            </a:extLst>
          </p:cNvPr>
          <p:cNvSpPr/>
          <p:nvPr/>
        </p:nvSpPr>
        <p:spPr>
          <a:xfrm>
            <a:off x="4170049" y="2021250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49D8A377-DA90-BC43-BF8A-CC8C4E61B4FA}"/>
              </a:ext>
            </a:extLst>
          </p:cNvPr>
          <p:cNvSpPr/>
          <p:nvPr/>
        </p:nvSpPr>
        <p:spPr>
          <a:xfrm>
            <a:off x="4265193" y="2687104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6E82DB8-AAF0-1044-83E2-449E804B9963}"/>
              </a:ext>
            </a:extLst>
          </p:cNvPr>
          <p:cNvSpPr/>
          <p:nvPr/>
        </p:nvSpPr>
        <p:spPr>
          <a:xfrm>
            <a:off x="4203821" y="4067715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A01EC710-2621-0540-B4DE-69958AE75A8E}"/>
              </a:ext>
            </a:extLst>
          </p:cNvPr>
          <p:cNvSpPr/>
          <p:nvPr/>
        </p:nvSpPr>
        <p:spPr>
          <a:xfrm>
            <a:off x="4273142" y="5790118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5C9AA83E-6A52-534A-9E67-38E370A5EB6C}"/>
              </a:ext>
            </a:extLst>
          </p:cNvPr>
          <p:cNvSpPr/>
          <p:nvPr/>
        </p:nvSpPr>
        <p:spPr>
          <a:xfrm>
            <a:off x="5913987" y="627207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High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E257CBB5-FD31-3D43-AB14-3ED9548F07DF}"/>
              </a:ext>
            </a:extLst>
          </p:cNvPr>
          <p:cNvSpPr/>
          <p:nvPr/>
        </p:nvSpPr>
        <p:spPr>
          <a:xfrm>
            <a:off x="5765314" y="1057850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6B9BFE6A-A959-9549-A635-20339A9B9A74}"/>
              </a:ext>
            </a:extLst>
          </p:cNvPr>
          <p:cNvSpPr/>
          <p:nvPr/>
        </p:nvSpPr>
        <p:spPr>
          <a:xfrm>
            <a:off x="5785639" y="1724362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E976140D-CF12-7D4B-8FB7-BAF3288B431B}"/>
              </a:ext>
            </a:extLst>
          </p:cNvPr>
          <p:cNvSpPr/>
          <p:nvPr/>
        </p:nvSpPr>
        <p:spPr>
          <a:xfrm>
            <a:off x="5814272" y="2681345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31CEE361-002E-D243-8A3D-38B9125601E5}"/>
              </a:ext>
            </a:extLst>
          </p:cNvPr>
          <p:cNvSpPr/>
          <p:nvPr/>
        </p:nvSpPr>
        <p:spPr>
          <a:xfrm>
            <a:off x="5814272" y="4050026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7E5A93BB-DE85-AA45-9BDB-57CDD69863B4}"/>
              </a:ext>
            </a:extLst>
          </p:cNvPr>
          <p:cNvSpPr/>
          <p:nvPr/>
        </p:nvSpPr>
        <p:spPr>
          <a:xfrm>
            <a:off x="5817590" y="4946382"/>
            <a:ext cx="608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Low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BF1E46F-55BD-6644-AA4D-3A4E8BDFA619}"/>
              </a:ext>
            </a:extLst>
          </p:cNvPr>
          <p:cNvSpPr/>
          <p:nvPr/>
        </p:nvSpPr>
        <p:spPr>
          <a:xfrm>
            <a:off x="5016058" y="6383671"/>
            <a:ext cx="3899341" cy="44369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9CB9BB-E451-D940-BD9C-E7A53900C843}"/>
              </a:ext>
            </a:extLst>
          </p:cNvPr>
          <p:cNvSpPr/>
          <p:nvPr/>
        </p:nvSpPr>
        <p:spPr>
          <a:xfrm>
            <a:off x="75990" y="695617"/>
            <a:ext cx="9068009" cy="5676608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4A1377A-2721-FA4D-B83D-AEABA5CBB04E}"/>
              </a:ext>
            </a:extLst>
          </p:cNvPr>
          <p:cNvSpPr/>
          <p:nvPr/>
        </p:nvSpPr>
        <p:spPr>
          <a:xfrm>
            <a:off x="6353247" y="695618"/>
            <a:ext cx="2759653" cy="5943600"/>
          </a:xfrm>
          <a:prstGeom prst="roundRect">
            <a:avLst>
              <a:gd name="adj" fmla="val 3593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579BF855-92CB-9546-87E6-31F231AF73A2}"/>
              </a:ext>
            </a:extLst>
          </p:cNvPr>
          <p:cNvSpPr/>
          <p:nvPr/>
        </p:nvSpPr>
        <p:spPr>
          <a:xfrm>
            <a:off x="6591359" y="1115074"/>
            <a:ext cx="2324041" cy="59436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1a: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DRAM Bandwidth</a:t>
            </a: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EE807EDB-1517-CC4E-BFE3-D57C54419B5C}"/>
              </a:ext>
            </a:extLst>
          </p:cNvPr>
          <p:cNvSpPr/>
          <p:nvPr/>
        </p:nvSpPr>
        <p:spPr>
          <a:xfrm>
            <a:off x="6591358" y="1763093"/>
            <a:ext cx="2324041" cy="59436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1b: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DRAM Latency</a:t>
            </a: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F0B7A44E-A476-AF42-906A-F3CEAB99A9A0}"/>
              </a:ext>
            </a:extLst>
          </p:cNvPr>
          <p:cNvSpPr/>
          <p:nvPr/>
        </p:nvSpPr>
        <p:spPr>
          <a:xfrm>
            <a:off x="6591358" y="2720354"/>
            <a:ext cx="2324041" cy="592009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1c: L1/L2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Cache Capacity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B3994-32AE-1444-B1F7-B0BCCA531C01}"/>
              </a:ext>
            </a:extLst>
          </p:cNvPr>
          <p:cNvSpPr/>
          <p:nvPr/>
        </p:nvSpPr>
        <p:spPr>
          <a:xfrm>
            <a:off x="6596382" y="4144494"/>
            <a:ext cx="2319017" cy="59436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2a: L3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Cache Contention</a:t>
            </a: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1E1CE50-4A35-5045-88B1-E3861B82A761}"/>
              </a:ext>
            </a:extLst>
          </p:cNvPr>
          <p:cNvSpPr/>
          <p:nvPr/>
        </p:nvSpPr>
        <p:spPr>
          <a:xfrm>
            <a:off x="6579994" y="5980244"/>
            <a:ext cx="2335405" cy="59436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2c: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Compute-Bound</a:t>
            </a: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529C6FE1-A040-534C-869A-B42C9A528B71}"/>
              </a:ext>
            </a:extLst>
          </p:cNvPr>
          <p:cNvSpPr/>
          <p:nvPr/>
        </p:nvSpPr>
        <p:spPr>
          <a:xfrm>
            <a:off x="6569574" y="5020244"/>
            <a:ext cx="2345826" cy="594360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2b: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L1 Cache Capacity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D337A0F-219D-9045-9726-E2147F7B4783}"/>
              </a:ext>
            </a:extLst>
          </p:cNvPr>
          <p:cNvSpPr/>
          <p:nvPr/>
        </p:nvSpPr>
        <p:spPr>
          <a:xfrm>
            <a:off x="6057157" y="695617"/>
            <a:ext cx="337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Memory Bottleneck Class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27063B40-663B-6947-A34B-31F097D89AD9}"/>
              </a:ext>
            </a:extLst>
          </p:cNvPr>
          <p:cNvSpPr/>
          <p:nvPr/>
        </p:nvSpPr>
        <p:spPr>
          <a:xfrm>
            <a:off x="145310" y="2186107"/>
            <a:ext cx="5903567" cy="2485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Six classes of 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data movement bottlenecks: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E7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each class ↔ data movement</a:t>
            </a: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mitigation mechanism </a:t>
            </a:r>
          </a:p>
        </p:txBody>
      </p:sp>
      <p:sp>
        <p:nvSpPr>
          <p:cNvPr id="68" name="Slide Number Placeholder 5">
            <a:extLst>
              <a:ext uri="{FF2B5EF4-FFF2-40B4-BE49-F238E27FC236}">
                <a16:creationId xmlns:a16="http://schemas.microsoft.com/office/drawing/2014/main" id="{33ACF114-F24B-2245-AC6B-E325DDBBFED8}"/>
              </a:ext>
            </a:extLst>
          </p:cNvPr>
          <p:cNvSpPr txBox="1">
            <a:spLocks/>
          </p:cNvSpPr>
          <p:nvPr/>
        </p:nvSpPr>
        <p:spPr>
          <a:xfrm>
            <a:off x="7924799" y="6544756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36152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6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AF52-21F7-AF46-B0F3-D1953405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DAMOV is Open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CD795-C093-2B41-9221-BD1BC99E4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open-source our </a:t>
            </a:r>
            <a:r>
              <a:rPr lang="en-US" dirty="0">
                <a:solidFill>
                  <a:srgbClr val="0000FF"/>
                </a:solidFill>
              </a:rPr>
              <a:t>benchmark suite </a:t>
            </a:r>
            <a:r>
              <a:rPr lang="en-US" dirty="0"/>
              <a:t>and our </a:t>
            </a:r>
            <a:r>
              <a:rPr lang="en-US" dirty="0">
                <a:solidFill>
                  <a:srgbClr val="0000FF"/>
                </a:solidFill>
              </a:rPr>
              <a:t>toolchain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20267C-CBDE-EF46-B778-E8AC9B64AF61}"/>
              </a:ext>
            </a:extLst>
          </p:cNvPr>
          <p:cNvGrpSpPr/>
          <p:nvPr/>
        </p:nvGrpSpPr>
        <p:grpSpPr>
          <a:xfrm>
            <a:off x="145521" y="1554109"/>
            <a:ext cx="8852958" cy="4666132"/>
            <a:chOff x="252268" y="1152197"/>
            <a:chExt cx="8639464" cy="45536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6E7B138-5B93-B148-9B77-BC0666989B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61" r="11807"/>
            <a:stretch/>
          </p:blipFill>
          <p:spPr>
            <a:xfrm>
              <a:off x="252268" y="1152197"/>
              <a:ext cx="8639464" cy="455360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16E0130-D316-5B42-B8E7-FBA54702DFD5}"/>
                </a:ext>
              </a:extLst>
            </p:cNvPr>
            <p:cNvSpPr/>
            <p:nvPr/>
          </p:nvSpPr>
          <p:spPr>
            <a:xfrm>
              <a:off x="1730215" y="1178805"/>
              <a:ext cx="352540" cy="176270"/>
            </a:xfrm>
            <a:prstGeom prst="rect">
              <a:avLst/>
            </a:prstGeom>
            <a:solidFill>
              <a:srgbClr val="FAFB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6B469FF-DDCA-1A40-9C48-E36AB90D6932}"/>
                </a:ext>
              </a:extLst>
            </p:cNvPr>
            <p:cNvSpPr/>
            <p:nvPr/>
          </p:nvSpPr>
          <p:spPr>
            <a:xfrm>
              <a:off x="309847" y="1152197"/>
              <a:ext cx="113390" cy="176270"/>
            </a:xfrm>
            <a:prstGeom prst="rect">
              <a:avLst/>
            </a:prstGeom>
            <a:solidFill>
              <a:srgbClr val="FAFB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26486B-DB2C-074C-A15F-0B6A8A0EC5B6}"/>
                </a:ext>
              </a:extLst>
            </p:cNvPr>
            <p:cNvSpPr/>
            <p:nvPr/>
          </p:nvSpPr>
          <p:spPr>
            <a:xfrm>
              <a:off x="7756546" y="1178805"/>
              <a:ext cx="1135186" cy="176270"/>
            </a:xfrm>
            <a:prstGeom prst="rect">
              <a:avLst/>
            </a:prstGeom>
            <a:solidFill>
              <a:srgbClr val="FAFB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BBB3A6-560E-D24A-910C-DA01186D7D6A}"/>
              </a:ext>
            </a:extLst>
          </p:cNvPr>
          <p:cNvGrpSpPr/>
          <p:nvPr/>
        </p:nvGrpSpPr>
        <p:grpSpPr>
          <a:xfrm>
            <a:off x="-15699" y="2918762"/>
            <a:ext cx="2663466" cy="369332"/>
            <a:chOff x="-15699" y="2562311"/>
            <a:chExt cx="2663466" cy="36933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38CE2FB-8BEB-7A40-AEF9-7D16CD2E67B4}"/>
                </a:ext>
              </a:extLst>
            </p:cNvPr>
            <p:cNvSpPr/>
            <p:nvPr/>
          </p:nvSpPr>
          <p:spPr>
            <a:xfrm>
              <a:off x="-15699" y="2562311"/>
              <a:ext cx="14011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DAMOV-SIM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43909CEA-9B18-FF48-85B4-2E540D3C24FA}"/>
                </a:ext>
              </a:extLst>
            </p:cNvPr>
            <p:cNvSpPr/>
            <p:nvPr/>
          </p:nvSpPr>
          <p:spPr>
            <a:xfrm>
              <a:off x="1385455" y="2615869"/>
              <a:ext cx="1262312" cy="262217"/>
            </a:xfrm>
            <a:prstGeom prst="roundRect">
              <a:avLst/>
            </a:prstGeom>
            <a:solidFill>
              <a:srgbClr val="FF0000">
                <a:alpha val="9804"/>
              </a:srgbClr>
            </a:solidFill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751DE1-1E78-D040-9898-61E9F03B7ADA}"/>
              </a:ext>
            </a:extLst>
          </p:cNvPr>
          <p:cNvGrpSpPr/>
          <p:nvPr/>
        </p:nvGrpSpPr>
        <p:grpSpPr>
          <a:xfrm>
            <a:off x="60292" y="3341652"/>
            <a:ext cx="2587475" cy="646331"/>
            <a:chOff x="60292" y="2985201"/>
            <a:chExt cx="2587475" cy="64633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46B9D0C-08EC-E745-91A5-6CB7531E913F}"/>
                </a:ext>
              </a:extLst>
            </p:cNvPr>
            <p:cNvSpPr/>
            <p:nvPr/>
          </p:nvSpPr>
          <p:spPr>
            <a:xfrm>
              <a:off x="60292" y="2985201"/>
              <a:ext cx="14011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DAMOV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Benchmarks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FACB314E-C336-3340-9731-B5B0B822CE99}"/>
                </a:ext>
              </a:extLst>
            </p:cNvPr>
            <p:cNvSpPr/>
            <p:nvPr/>
          </p:nvSpPr>
          <p:spPr>
            <a:xfrm>
              <a:off x="1385455" y="3070052"/>
              <a:ext cx="1262312" cy="262217"/>
            </a:xfrm>
            <a:prstGeom prst="roundRect">
              <a:avLst/>
            </a:prstGeom>
            <a:solidFill>
              <a:srgbClr val="FF0000">
                <a:alpha val="9804"/>
              </a:srgbClr>
            </a:solidFill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BC66A82-2219-E240-BAFB-4CEF16612443}"/>
              </a:ext>
            </a:extLst>
          </p:cNvPr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38724298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AF52-21F7-AF46-B0F3-D1953405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DAMOV is Open Source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CD795-C093-2B41-9221-BD1BC99E4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open-source our </a:t>
            </a:r>
            <a:r>
              <a:rPr lang="en-US" dirty="0">
                <a:solidFill>
                  <a:srgbClr val="0000FF"/>
                </a:solidFill>
              </a:rPr>
              <a:t>benchmark suite </a:t>
            </a:r>
            <a:r>
              <a:rPr lang="en-US" dirty="0"/>
              <a:t>and our </a:t>
            </a:r>
            <a:r>
              <a:rPr lang="en-US" dirty="0">
                <a:solidFill>
                  <a:srgbClr val="0000FF"/>
                </a:solidFill>
              </a:rPr>
              <a:t>toolchain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20267C-CBDE-EF46-B778-E8AC9B64AF61}"/>
              </a:ext>
            </a:extLst>
          </p:cNvPr>
          <p:cNvGrpSpPr/>
          <p:nvPr/>
        </p:nvGrpSpPr>
        <p:grpSpPr>
          <a:xfrm>
            <a:off x="145521" y="1554109"/>
            <a:ext cx="8852958" cy="4666132"/>
            <a:chOff x="252268" y="1152197"/>
            <a:chExt cx="8639464" cy="455360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6E7B138-5B93-B148-9B77-BC0666989B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861" r="11807"/>
            <a:stretch/>
          </p:blipFill>
          <p:spPr>
            <a:xfrm>
              <a:off x="252268" y="1152197"/>
              <a:ext cx="8639464" cy="455360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16E0130-D316-5B42-B8E7-FBA54702DFD5}"/>
                </a:ext>
              </a:extLst>
            </p:cNvPr>
            <p:cNvSpPr/>
            <p:nvPr/>
          </p:nvSpPr>
          <p:spPr>
            <a:xfrm>
              <a:off x="1730215" y="1178805"/>
              <a:ext cx="352540" cy="176270"/>
            </a:xfrm>
            <a:prstGeom prst="rect">
              <a:avLst/>
            </a:prstGeom>
            <a:solidFill>
              <a:srgbClr val="FAFB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6B469FF-DDCA-1A40-9C48-E36AB90D6932}"/>
                </a:ext>
              </a:extLst>
            </p:cNvPr>
            <p:cNvSpPr/>
            <p:nvPr/>
          </p:nvSpPr>
          <p:spPr>
            <a:xfrm>
              <a:off x="309847" y="1152197"/>
              <a:ext cx="113390" cy="176270"/>
            </a:xfrm>
            <a:prstGeom prst="rect">
              <a:avLst/>
            </a:prstGeom>
            <a:solidFill>
              <a:srgbClr val="FAFB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26486B-DB2C-074C-A15F-0B6A8A0EC5B6}"/>
                </a:ext>
              </a:extLst>
            </p:cNvPr>
            <p:cNvSpPr/>
            <p:nvPr/>
          </p:nvSpPr>
          <p:spPr>
            <a:xfrm>
              <a:off x="7756546" y="1178805"/>
              <a:ext cx="1135186" cy="176270"/>
            </a:xfrm>
            <a:prstGeom prst="rect">
              <a:avLst/>
            </a:prstGeom>
            <a:solidFill>
              <a:srgbClr val="FAFB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BBB3A6-560E-D24A-910C-DA01186D7D6A}"/>
              </a:ext>
            </a:extLst>
          </p:cNvPr>
          <p:cNvGrpSpPr/>
          <p:nvPr/>
        </p:nvGrpSpPr>
        <p:grpSpPr>
          <a:xfrm>
            <a:off x="-15699" y="2918762"/>
            <a:ext cx="2663466" cy="369332"/>
            <a:chOff x="-15699" y="2562311"/>
            <a:chExt cx="2663466" cy="36933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38CE2FB-8BEB-7A40-AEF9-7D16CD2E67B4}"/>
                </a:ext>
              </a:extLst>
            </p:cNvPr>
            <p:cNvSpPr/>
            <p:nvPr/>
          </p:nvSpPr>
          <p:spPr>
            <a:xfrm>
              <a:off x="-15699" y="2562311"/>
              <a:ext cx="140115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DAMOV-SIM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43909CEA-9B18-FF48-85B4-2E540D3C24FA}"/>
                </a:ext>
              </a:extLst>
            </p:cNvPr>
            <p:cNvSpPr/>
            <p:nvPr/>
          </p:nvSpPr>
          <p:spPr>
            <a:xfrm>
              <a:off x="1385455" y="2615869"/>
              <a:ext cx="1262312" cy="262217"/>
            </a:xfrm>
            <a:prstGeom prst="roundRect">
              <a:avLst/>
            </a:prstGeom>
            <a:solidFill>
              <a:srgbClr val="FF0000">
                <a:alpha val="9804"/>
              </a:srgbClr>
            </a:solidFill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751DE1-1E78-D040-9898-61E9F03B7ADA}"/>
              </a:ext>
            </a:extLst>
          </p:cNvPr>
          <p:cNvGrpSpPr/>
          <p:nvPr/>
        </p:nvGrpSpPr>
        <p:grpSpPr>
          <a:xfrm>
            <a:off x="60292" y="3341652"/>
            <a:ext cx="2587475" cy="646331"/>
            <a:chOff x="60292" y="2985201"/>
            <a:chExt cx="2587475" cy="64633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46B9D0C-08EC-E745-91A5-6CB7531E913F}"/>
                </a:ext>
              </a:extLst>
            </p:cNvPr>
            <p:cNvSpPr/>
            <p:nvPr/>
          </p:nvSpPr>
          <p:spPr>
            <a:xfrm>
              <a:off x="60292" y="2985201"/>
              <a:ext cx="14011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DAMOV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anose="020B0600070205080204" pitchFamily="34" charset="-128"/>
                  <a:cs typeface="+mn-cs"/>
                </a:rPr>
                <a:t>Benchmarks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FACB314E-C336-3340-9731-B5B0B822CE99}"/>
                </a:ext>
              </a:extLst>
            </p:cNvPr>
            <p:cNvSpPr/>
            <p:nvPr/>
          </p:nvSpPr>
          <p:spPr>
            <a:xfrm>
              <a:off x="1385455" y="3070052"/>
              <a:ext cx="1262312" cy="262217"/>
            </a:xfrm>
            <a:prstGeom prst="roundRect">
              <a:avLst/>
            </a:prstGeom>
            <a:solidFill>
              <a:srgbClr val="FF0000">
                <a:alpha val="9804"/>
              </a:srgbClr>
            </a:solidFill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BC66A82-2219-E240-BAFB-4CEF16612443}"/>
              </a:ext>
            </a:extLst>
          </p:cNvPr>
          <p:cNvSpPr txBox="1">
            <a:spLocks/>
          </p:cNvSpPr>
          <p:nvPr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44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4B9F11-828E-3D4A-A8C5-18AF04EEB038}"/>
              </a:ext>
            </a:extLst>
          </p:cNvPr>
          <p:cNvSpPr/>
          <p:nvPr/>
        </p:nvSpPr>
        <p:spPr>
          <a:xfrm>
            <a:off x="-15699" y="2780928"/>
            <a:ext cx="9167549" cy="1082348"/>
          </a:xfrm>
          <a:prstGeom prst="rect">
            <a:avLst/>
          </a:prstGeom>
          <a:solidFill>
            <a:srgbClr val="77BF6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8E702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Get DAMOV at: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hlinkClick r:id="rId4"/>
              </a:rPr>
              <a:t>https://github.com/CMU-SAFARI/DAMOV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4336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100" dirty="0"/>
              <a:t>More on DAMOV Analysis Methodology &amp;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https://www.youtube.com/watch?v=GWideVyo0nM&amp;list=PL5Q2soXY2Zi_tOTAYm--dYByNPL7JhwR9&amp;index=3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22E1A7-90CA-BD4A-96D7-2BBC406FE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924198"/>
            <a:ext cx="8065702" cy="552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16113"/>
      </p:ext>
    </p:extLst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B247-8B3E-024A-9717-C4ABA7B3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DAMOV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9A10E-D91C-A242-904A-DBA599077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sz="1900" dirty="0"/>
              <a:t>Geraldo F. Oliveira, Juan Gomez-Luna, Lois </a:t>
            </a:r>
            <a:r>
              <a:rPr lang="en-US" sz="1900" dirty="0" err="1"/>
              <a:t>Orosa</a:t>
            </a:r>
            <a:r>
              <a:rPr lang="en-US" sz="1900" dirty="0"/>
              <a:t>, </a:t>
            </a:r>
            <a:r>
              <a:rPr lang="en-US" sz="1900" dirty="0" err="1"/>
              <a:t>Saugata</a:t>
            </a:r>
            <a:r>
              <a:rPr lang="en-US" sz="1900" dirty="0"/>
              <a:t> Ghose, Nandita Vijaykumar, Ivan </a:t>
            </a:r>
            <a:r>
              <a:rPr lang="en-US" sz="1900" dirty="0" err="1"/>
              <a:t>fernandez</a:t>
            </a:r>
            <a:r>
              <a:rPr lang="en-US" sz="1900" dirty="0"/>
              <a:t>, Mohammad </a:t>
            </a:r>
            <a:r>
              <a:rPr lang="en-US" sz="1900" dirty="0" err="1"/>
              <a:t>Sadrosadati</a:t>
            </a:r>
            <a:r>
              <a:rPr lang="en-US" sz="1900" dirty="0"/>
              <a:t>, and Onur Mutlu,</a:t>
            </a:r>
            <a:br>
              <a:rPr lang="en-US" sz="1900" dirty="0"/>
            </a:br>
            <a:r>
              <a:rPr lang="en-US" sz="19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"DAMOV: A New Methodology and Benchmark Suite for Evaluating Data Movement Bottlenecks"</a:t>
            </a:r>
            <a:br>
              <a:rPr lang="en-US" sz="1900" dirty="0"/>
            </a:br>
            <a:r>
              <a:rPr lang="en-US" sz="1900" i="1" dirty="0"/>
              <a:t>Preprint in </a:t>
            </a:r>
            <a:r>
              <a:rPr lang="en-US" sz="1900" b="1" i="1" dirty="0">
                <a:hlinkClick r:id="rId3"/>
              </a:rPr>
              <a:t>arXiv</a:t>
            </a:r>
            <a:r>
              <a:rPr lang="en-US" sz="1900" dirty="0"/>
              <a:t>, 8 May 2021.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4"/>
              </a:rPr>
              <a:t>arXiv preprint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5"/>
              </a:rPr>
              <a:t>DAMOV Suite and Simulator Source Code</a:t>
            </a:r>
            <a:r>
              <a:rPr lang="en-US" sz="1900" dirty="0"/>
              <a:t>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6"/>
              </a:rPr>
              <a:t>SAFARI Live Seminar Video</a:t>
            </a:r>
            <a:r>
              <a:rPr lang="en-US" sz="1900" dirty="0"/>
              <a:t> (2 </a:t>
            </a:r>
            <a:r>
              <a:rPr lang="en-US" sz="1900" dirty="0" err="1"/>
              <a:t>hrs</a:t>
            </a:r>
            <a:r>
              <a:rPr lang="en-US" sz="1900" dirty="0"/>
              <a:t> 40 mins)]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7"/>
              </a:rPr>
              <a:t>Short Talk Video</a:t>
            </a:r>
            <a:r>
              <a:rPr lang="en-US" sz="1900" dirty="0"/>
              <a:t> (21 minutes)]</a:t>
            </a:r>
          </a:p>
          <a:p>
            <a:pPr marL="0" indent="0">
              <a:buNone/>
            </a:pPr>
            <a:br>
              <a:rPr lang="en-US" sz="1900" dirty="0"/>
            </a:br>
            <a:endParaRPr lang="en-US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D8C28-F3C5-4847-B73F-7269464021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798F91-C924-1941-860B-F0C51011C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1950" y="4135438"/>
            <a:ext cx="5803900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38901"/>
      </p:ext>
    </p:extLst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Eliminating the Adoption Barriers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</a:t>
            </a: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425902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Barriers to Adoption of PIM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432FF"/>
                </a:solidFill>
              </a:rPr>
              <a:t>1. </a:t>
            </a:r>
            <a:r>
              <a:rPr lang="en-US" b="1" dirty="0">
                <a:solidFill>
                  <a:srgbClr val="0432FF"/>
                </a:solidFill>
              </a:rPr>
              <a:t>Functionality</a:t>
            </a:r>
            <a:r>
              <a:rPr lang="en-US" dirty="0">
                <a:solidFill>
                  <a:srgbClr val="0432FF"/>
                </a:solidFill>
              </a:rPr>
              <a:t> and </a:t>
            </a:r>
            <a:r>
              <a:rPr lang="en-US" b="1" dirty="0">
                <a:solidFill>
                  <a:srgbClr val="0432FF"/>
                </a:solidFill>
              </a:rPr>
              <a:t>applications</a:t>
            </a:r>
            <a:r>
              <a:rPr lang="en-US" dirty="0">
                <a:solidFill>
                  <a:srgbClr val="0432FF"/>
                </a:solidFill>
              </a:rPr>
              <a:t> &amp; </a:t>
            </a:r>
            <a:r>
              <a:rPr lang="en-US" b="1" dirty="0">
                <a:solidFill>
                  <a:srgbClr val="0432FF"/>
                </a:solidFill>
              </a:rPr>
              <a:t>software</a:t>
            </a:r>
            <a:r>
              <a:rPr lang="en-US" dirty="0">
                <a:solidFill>
                  <a:srgbClr val="0432FF"/>
                </a:solidFill>
              </a:rPr>
              <a:t> for PIM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2. Ease of </a:t>
            </a:r>
            <a:r>
              <a:rPr lang="en-US" b="1" dirty="0">
                <a:solidFill>
                  <a:srgbClr val="7030A0"/>
                </a:solidFill>
              </a:rPr>
              <a:t>programming</a:t>
            </a:r>
            <a:r>
              <a:rPr lang="en-US" dirty="0">
                <a:solidFill>
                  <a:srgbClr val="7030A0"/>
                </a:solidFill>
              </a:rPr>
              <a:t> (interfaces and compiler/HW support)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8C0000"/>
                </a:solidFill>
              </a:rPr>
              <a:t>3. </a:t>
            </a:r>
            <a:r>
              <a:rPr lang="en-US" b="1" dirty="0">
                <a:solidFill>
                  <a:srgbClr val="8C0000"/>
                </a:solidFill>
              </a:rPr>
              <a:t>System</a:t>
            </a:r>
            <a:r>
              <a:rPr lang="en-US" dirty="0">
                <a:solidFill>
                  <a:srgbClr val="8C0000"/>
                </a:solidFill>
              </a:rPr>
              <a:t> support: coherence, synchronization, virtual memory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4. </a:t>
            </a:r>
            <a:r>
              <a:rPr lang="en-US" b="1" dirty="0">
                <a:solidFill>
                  <a:schemeClr val="tx2"/>
                </a:solidFill>
              </a:rPr>
              <a:t>Runtime</a:t>
            </a:r>
            <a:r>
              <a:rPr lang="en-US" dirty="0">
                <a:solidFill>
                  <a:schemeClr val="tx2"/>
                </a:solidFill>
              </a:rPr>
              <a:t> and </a:t>
            </a:r>
            <a:r>
              <a:rPr lang="en-US" b="1" dirty="0">
                <a:solidFill>
                  <a:schemeClr val="tx2"/>
                </a:solidFill>
              </a:rPr>
              <a:t>compilation</a:t>
            </a:r>
            <a:r>
              <a:rPr lang="en-US" dirty="0">
                <a:solidFill>
                  <a:schemeClr val="tx2"/>
                </a:solidFill>
              </a:rPr>
              <a:t> systems for adaptive scheduling, data mapping, access/sharing control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</a:rPr>
              <a:t>5. </a:t>
            </a:r>
            <a:r>
              <a:rPr lang="en-US" b="1" dirty="0">
                <a:solidFill>
                  <a:srgbClr val="0070C0"/>
                </a:solidFill>
              </a:rPr>
              <a:t>Infrastructures</a:t>
            </a:r>
            <a:r>
              <a:rPr lang="en-US" dirty="0">
                <a:solidFill>
                  <a:srgbClr val="0070C0"/>
                </a:solidFill>
              </a:rPr>
              <a:t> to assess benefits and feasibility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CA1410-DA7E-F643-8886-992AD3AF089B}"/>
              </a:ext>
            </a:extLst>
          </p:cNvPr>
          <p:cNvSpPr txBox="1"/>
          <p:nvPr/>
        </p:nvSpPr>
        <p:spPr>
          <a:xfrm>
            <a:off x="555870" y="5712931"/>
            <a:ext cx="8073044" cy="55399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All can be solved with change of mindset</a:t>
            </a:r>
            <a:endParaRPr kumimoji="0" lang="ko-KR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1430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486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Challenge and Opportunity for Future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b="1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Data-Driven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(Self-Optimizing)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 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534389"/>
      </p:ext>
    </p:extLst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Challenge and Opportunity for Future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b="1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Data-Aware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(Expressive)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 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309616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Info in This Tutorial…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4155525"/>
      </p:ext>
    </p:extLst>
  </p:cSld>
  <p:clrMapOvr>
    <a:masterClrMapping/>
  </p:clrMapOvr>
  <p:transition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hlinkClick r:id="rId2"/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19BEF1-D7AD-6145-A699-312C82831C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7358"/>
            <a:ext cx="9144000" cy="630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76963"/>
      </p:ext>
    </p:extLst>
  </p:cSld>
  <p:clrMapOvr>
    <a:masterClrMapping/>
  </p:clrMapOvr>
  <p:transition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9613925"/>
      </p:ext>
    </p:extLst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 descr="brain-MjYzMzAyM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3" y="116632"/>
            <a:ext cx="8328925" cy="62466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64296" y="649514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Source: http://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spectrum.ieee.org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/image/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MjYzMzAyMg.jpeg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683423"/>
      </p:ext>
    </p:extLst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19 October 2021</a:t>
            </a:r>
          </a:p>
          <a:p>
            <a:r>
              <a:rPr lang="en-US" sz="2200" dirty="0"/>
              <a:t>EFCL Huawei Day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536" y="1443608"/>
            <a:ext cx="8382000" cy="2201416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SAFARI Research Group</a:t>
            </a:r>
            <a:br>
              <a:rPr lang="en-US" sz="5000" dirty="0"/>
            </a:br>
            <a:r>
              <a:rPr lang="en-US" sz="5000" dirty="0">
                <a:solidFill>
                  <a:srgbClr val="C00000"/>
                </a:solidFill>
              </a:rPr>
              <a:t>Introduction &amp; Research</a:t>
            </a:r>
            <a:endParaRPr lang="en-US" sz="4000" dirty="0">
              <a:solidFill>
                <a:srgbClr val="C0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afari.png">
            <a:extLst>
              <a:ext uri="{FF2B5EF4-FFF2-40B4-BE49-F238E27FC236}">
                <a16:creationId xmlns:a16="http://schemas.microsoft.com/office/drawing/2014/main" id="{C9B17D3A-555D-294B-BA0B-7E8D65DE6AC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9127C22E-15AE-AE44-AF51-E3A55BC60E4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65909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081" y="1484784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5000" dirty="0">
                <a:latin typeface="Garamond" charset="0"/>
              </a:rPr>
              <a:t>More Detailed </a:t>
            </a:r>
            <a:br>
              <a:rPr lang="en-US" sz="5000" dirty="0">
                <a:latin typeface="Garamond" charset="0"/>
              </a:rPr>
            </a:br>
            <a:r>
              <a:rPr lang="en-US" sz="5000" dirty="0">
                <a:latin typeface="Garamond" charset="0"/>
              </a:rPr>
              <a:t>Research Overview 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239729"/>
      </p:ext>
    </p:extLst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532384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Slides from ISCA 2021 Mentoring Workshop Panel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z="2000" u="sng" dirty="0"/>
          </a:p>
          <a:p>
            <a:r>
              <a:rPr lang="en-US" sz="2000" u="sng" dirty="0"/>
              <a:t>Onur Mutlu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"Applying to Graduate School &amp; Doing Impactful Research"</a:t>
            </a:r>
            <a:br>
              <a:rPr lang="en-US" sz="2000" dirty="0"/>
            </a:br>
            <a:r>
              <a:rPr lang="en-US" sz="2000" i="1" dirty="0"/>
              <a:t>Invited Panel Talk at </a:t>
            </a:r>
            <a:r>
              <a:rPr lang="en-US" sz="2000" i="1" dirty="0">
                <a:hlinkClick r:id="rId3"/>
              </a:rPr>
              <a:t>the 3rd Undergraduate Mentoring Workshop</a:t>
            </a:r>
            <a:r>
              <a:rPr lang="en-US" sz="2000" i="1" dirty="0"/>
              <a:t>, held with </a:t>
            </a:r>
            <a:r>
              <a:rPr lang="en-US" sz="2000" i="1" dirty="0">
                <a:hlinkClick r:id="rId4"/>
              </a:rPr>
              <a:t>the 48th International Symposium on Computer Architecture (</a:t>
            </a:r>
            <a:r>
              <a:rPr lang="en-US" sz="2000" b="1" i="1" dirty="0">
                <a:hlinkClick r:id="rId4"/>
              </a:rPr>
              <a:t>ISCA</a:t>
            </a:r>
            <a:r>
              <a:rPr lang="en-US" sz="2000" i="1" dirty="0">
                <a:hlinkClick r:id="rId4"/>
              </a:rPr>
              <a:t>)</a:t>
            </a:r>
            <a:r>
              <a:rPr lang="en-US" sz="2000" dirty="0"/>
              <a:t>, Virtual, 18 June 2021.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2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(50 minutes)]</a:t>
            </a:r>
          </a:p>
          <a:p>
            <a:br>
              <a:rPr lang="en-US" sz="2000" dirty="0"/>
            </a:b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846986"/>
      </p:ext>
    </p:extLst>
  </p:cSld>
  <p:clrMapOvr>
    <a:masterClrMapping/>
  </p:clrMapOvr>
  <p:transition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1EAB-761A-E348-B335-E0E410C6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Talk on Impactful Research &amp; Teaching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726AD-987B-2848-AD67-E881431FE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96CCF-B819-EB4D-B48C-D0F7B7B86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AE4B76-6AAF-1041-9885-AAD0BFDFEA4C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https://www.youtube.com/watch?v=83tlorht7Mc&amp;list=PL5Q2soXY2Zi8D_5MGV6EnXEJHnV2YFBJl&amp;index=54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8B1DC4-854D-CC48-8A53-63A089706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739" y="908720"/>
            <a:ext cx="7413669" cy="539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72326"/>
      </p:ext>
    </p:extLst>
  </p:cSld>
  <p:clrMapOvr>
    <a:masterClrMapping/>
  </p:clrMapOvr>
  <p:transition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427584"/>
            <a:ext cx="7924800" cy="2001416"/>
          </a:xfrm>
        </p:spPr>
        <p:txBody>
          <a:bodyPr/>
          <a:lstStyle/>
          <a:p>
            <a:pPr algn="ctr"/>
            <a:r>
              <a:rPr lang="en-US" dirty="0"/>
              <a:t>Example Research Topics:</a:t>
            </a:r>
            <a:br>
              <a:rPr lang="en-US" dirty="0"/>
            </a:br>
            <a:r>
              <a:rPr lang="en-US" dirty="0"/>
              <a:t>Quick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034424"/>
      </p:ext>
    </p:extLst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32856"/>
            <a:ext cx="7776864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 Performance</a:t>
            </a:r>
          </a:p>
          <a:p>
            <a:pPr marL="0" indent="0" algn="ctr">
              <a:buNone/>
            </a:pPr>
            <a:endParaRPr lang="en-US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(to solve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the </a:t>
            </a:r>
            <a:r>
              <a:rPr lang="en-US" sz="4000" b="1" dirty="0">
                <a:solidFill>
                  <a:srgbClr val="FF0000"/>
                </a:solidFill>
              </a:rPr>
              <a:t>toughest </a:t>
            </a:r>
            <a:r>
              <a:rPr lang="en-US" sz="4000" dirty="0">
                <a:solidFill>
                  <a:srgbClr val="FF0000"/>
                </a:solidFill>
              </a:rPr>
              <a:t>&amp; </a:t>
            </a:r>
            <a:r>
              <a:rPr lang="en-US" sz="4000" b="1" dirty="0">
                <a:solidFill>
                  <a:srgbClr val="FF0000"/>
                </a:solidFill>
              </a:rPr>
              <a:t>all</a:t>
            </a:r>
            <a:r>
              <a:rPr lang="en-US" sz="4000" dirty="0">
                <a:solidFill>
                  <a:srgbClr val="FF0000"/>
                </a:solidFill>
              </a:rPr>
              <a:t> problems)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287161"/>
      </p:ext>
    </p:extLst>
  </p:cSld>
  <p:clrMapOvr>
    <a:masterClrMapping/>
  </p:clrMapOvr>
  <p:transition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8" y="2060848"/>
            <a:ext cx="8964488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Personalized and Private</a:t>
            </a:r>
          </a:p>
          <a:p>
            <a:pPr marL="0" indent="0" algn="ctr">
              <a:buNone/>
            </a:pPr>
            <a:endParaRPr lang="en-US" sz="40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(in every aspect of life: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health, medicine,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FF0000"/>
                </a:solidFill>
              </a:rPr>
              <a:t>spaces, devices, robotics, </a:t>
            </a:r>
            <a:r>
              <a:rPr lang="is-IS" sz="4000" dirty="0">
                <a:solidFill>
                  <a:srgbClr val="FF0000"/>
                </a:solidFill>
              </a:rPr>
              <a:t>…)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762325"/>
      </p:ext>
    </p:extLst>
  </p:cSld>
  <p:clrMapOvr>
    <a:masterClrMapping/>
  </p:clrMapOvr>
  <p:transition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700" dirty="0">
                <a:solidFill>
                  <a:srgbClr val="0432FF"/>
                </a:solidFill>
              </a:rPr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41866"/>
      </p:ext>
    </p:extLst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GenASM</a:t>
            </a:r>
            <a:r>
              <a:rPr lang="en-US" dirty="0"/>
              <a:t> Framework </a:t>
            </a:r>
            <a:r>
              <a:rPr lang="en-US" sz="3000" b="1" dirty="0"/>
              <a:t>[MICRO 2020]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sz="1500" dirty="0"/>
              <a:t>Damla Senol Cali, Gurpreet S. Kalsi, </a:t>
            </a:r>
            <a:r>
              <a:rPr lang="en-US" sz="1500" dirty="0" err="1"/>
              <a:t>Zulal</a:t>
            </a:r>
            <a:r>
              <a:rPr lang="en-US" sz="1500" dirty="0"/>
              <a:t> </a:t>
            </a:r>
            <a:r>
              <a:rPr lang="en-US" sz="1500" dirty="0" err="1"/>
              <a:t>Bingol</a:t>
            </a:r>
            <a:r>
              <a:rPr lang="en-US" sz="1500" dirty="0"/>
              <a:t>, Can </a:t>
            </a:r>
            <a:r>
              <a:rPr lang="en-US" sz="1500" dirty="0" err="1"/>
              <a:t>Firtina</a:t>
            </a:r>
            <a:r>
              <a:rPr lang="en-US" sz="1500" dirty="0"/>
              <a:t>, Lavanya Subramanian,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Rachata</a:t>
            </a:r>
            <a:r>
              <a:rPr lang="en-US" sz="1500" dirty="0"/>
              <a:t> Ausavarungnirun, Mohammed Alser, Juan Gomez-Luna, Amirali Boroumand, Anant Nori, Allison </a:t>
            </a:r>
            <a:r>
              <a:rPr lang="en-US" sz="1500" dirty="0" err="1"/>
              <a:t>Scibisz</a:t>
            </a:r>
            <a:r>
              <a:rPr lang="en-US" sz="1500" dirty="0"/>
              <a:t>, Sreenivas Subramoney, Can Alkan, Saugata Ghose,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"GenASM: A High-Performance, Low-Power Approximate String Matching Acceleration Framework for Genome Sequence Analysis"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53rd International Symposium on Microarchitecture</a:t>
            </a:r>
            <a:r>
              <a:rPr lang="en-US" sz="1500" i="1" dirty="0"/>
              <a:t> (</a:t>
            </a:r>
            <a:r>
              <a:rPr lang="en-US" sz="1500" b="1" i="1" dirty="0"/>
              <a:t>MICRO</a:t>
            </a:r>
            <a:r>
              <a:rPr lang="en-US" sz="1500" i="1" dirty="0"/>
              <a:t>)</a:t>
            </a:r>
            <a:r>
              <a:rPr lang="en-US" sz="1500" dirty="0"/>
              <a:t>, Virtual, October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Lighting Talk Video</a:t>
            </a:r>
            <a:r>
              <a:rPr lang="en-US" sz="1500" dirty="0"/>
              <a:t> (1.5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Video</a:t>
            </a:r>
            <a:r>
              <a:rPr lang="en-US" sz="1500" dirty="0"/>
              <a:t> (18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</a:p>
          <a:p>
            <a:pPr marL="0" indent="0">
              <a:buNone/>
            </a:pP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4793-1AF6-E942-81F7-38877A7E3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13776"/>
            <a:ext cx="9144000" cy="24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835822"/>
      </p:ext>
    </p:extLst>
  </p:cSld>
  <p:clrMapOvr>
    <a:masterClrMapping/>
  </p:clrMapOvr>
  <p:transition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826259"/>
      </p:ext>
    </p:extLst>
  </p:cSld>
  <p:clrMapOvr>
    <a:masterClrMapping/>
  </p:clrMapOvr>
  <p:transition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129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MinION from ONT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EA399-F01F-924B-AF8C-595F3906F92F}"/>
              </a:ext>
            </a:extLst>
          </p:cNvPr>
          <p:cNvSpPr txBox="1"/>
          <p:nvPr/>
        </p:nvSpPr>
        <p:spPr>
          <a:xfrm>
            <a:off x="1447547" y="6463844"/>
            <a:ext cx="7464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Alser+, "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Accelerating Genome Analysis: A Primer on an Ongoing Journey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”, IEEE Micro 2020.</a:t>
            </a:r>
          </a:p>
        </p:txBody>
      </p:sp>
    </p:spTree>
    <p:extLst>
      <p:ext uri="{BB962C8B-B14F-4D97-AF65-F5344CB8AC3E}">
        <p14:creationId xmlns:p14="http://schemas.microsoft.com/office/powerpoint/2010/main" val="1849614256"/>
      </p:ext>
    </p:extLst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More on Fast &amp; Efficient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Invited Lecture at </a:t>
            </a:r>
            <a:r>
              <a:rPr lang="en-US" sz="1600" i="1" dirty="0">
                <a:hlinkClick r:id="rId3"/>
              </a:rPr>
              <a:t>Technion</a:t>
            </a:r>
            <a:r>
              <a:rPr lang="en-US" sz="1600" dirty="0"/>
              <a:t>, Virtual, 26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4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5"/>
              </a:rPr>
              <a:t>Talk Video </a:t>
            </a:r>
            <a:r>
              <a:rPr lang="en-US" sz="1600" dirty="0"/>
              <a:t>(1 hour 37 minutes, including Q&amp;A)]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Related Invited Paper (at IEEE Micro, 2020)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hlinkClick r:id="rId7"/>
            <a:extLst>
              <a:ext uri="{FF2B5EF4-FFF2-40B4-BE49-F238E27FC236}">
                <a16:creationId xmlns:a16="http://schemas.microsoft.com/office/drawing/2014/main" id="{63062A44-6117-B242-BB5D-88FC9FCE61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80" y="2569425"/>
            <a:ext cx="6012160" cy="414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04390"/>
      </p:ext>
    </p:extLst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3a</a:t>
            </a:r>
          </a:p>
          <a:p>
            <a:pPr lvl="1"/>
            <a:r>
              <a:rPr lang="en-US" sz="1800" b="1" dirty="0"/>
              <a:t>Introduction to Genome Sequence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https://www.youtube.com/watch?v=CrRb32v7SJc&amp;list=PL5Q2soXY2Zi9xidyIgBxUz7xRPS-wisBN&amp;index=5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8</a:t>
            </a:r>
          </a:p>
          <a:p>
            <a:pPr lvl="1"/>
            <a:r>
              <a:rPr lang="en-US" sz="1800" b="1" dirty="0"/>
              <a:t>Intelligent Genome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https://www.youtube.com/watch?v=ygmQpdDTL7o&amp;list=PL5Q2soXY2Zi9xidyIgBxUz7xRPS-wisBN&amp;index=14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9a</a:t>
            </a:r>
          </a:p>
          <a:p>
            <a:pPr lvl="1"/>
            <a:r>
              <a:rPr lang="en-US" sz="1800" b="1" dirty="0" err="1"/>
              <a:t>GenASM</a:t>
            </a:r>
            <a:r>
              <a:rPr lang="en-US" sz="1800" b="1" dirty="0"/>
              <a:t>: Approx. String Matching Accelerator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https://www.youtube.com/watch?v=XoLpzmN-Pas&amp;list=PL5Q2soXY2Zi9xidyIgBxUz7xRPS-wisBN&amp;index=15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Accelerating Genomics Project Course, Fall 2020, Lecture 1</a:t>
            </a:r>
          </a:p>
          <a:p>
            <a:pPr lvl="1"/>
            <a:r>
              <a:rPr lang="en-US" sz="2000" b="1" dirty="0"/>
              <a:t>Accelerating Genomics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https://www.youtube.com/watch?v=rgjl8ZyLsAg&amp;list=PL5Q2soXY2Zi9E2bBVAgCqLgwiDRQDTyId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930905"/>
      </p:ext>
    </p:extLst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Computing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is Bottlenecked by Data</a:t>
            </a:r>
            <a:endParaRPr lang="en-US" sz="64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895535"/>
      </p:ext>
    </p:extLst>
  </p:cSld>
  <p:clrMapOvr>
    <a:masterClrMapping/>
  </p:clrMapOvr>
  <p:transition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Realization</a:t>
            </a:r>
          </a:p>
        </p:txBody>
      </p:sp>
      <p:sp>
        <p:nvSpPr>
          <p:cNvPr id="269314" name="Content Placeholder 2"/>
          <p:cNvSpPr>
            <a:spLocks noGrp="1"/>
          </p:cNvSpPr>
          <p:nvPr>
            <p:ph idx="1"/>
          </p:nvPr>
        </p:nvSpPr>
        <p:spPr>
          <a:xfrm>
            <a:off x="228600" y="1340768"/>
            <a:ext cx="8610600" cy="395068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Modern Systems are Bottlenecked by </a:t>
            </a:r>
          </a:p>
          <a:p>
            <a:pPr marL="0" indent="0" algn="ctr">
              <a:buNone/>
            </a:pPr>
            <a:endParaRPr lang="en-US" sz="1200" dirty="0">
              <a:solidFill>
                <a:srgbClr val="FF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Data Storage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and Movement</a:t>
            </a:r>
          </a:p>
        </p:txBody>
      </p:sp>
      <p:sp>
        <p:nvSpPr>
          <p:cNvPr id="2693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7E41B-EC3C-DB47-8DFF-6EEC54F56C5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356803"/>
      </p:ext>
    </p:extLst>
  </p:cSld>
  <p:clrMapOvr>
    <a:masterClrMapping/>
  </p:clrMapOvr>
  <p:transition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Realization Reworded</a:t>
            </a:r>
          </a:p>
        </p:txBody>
      </p:sp>
      <p:sp>
        <p:nvSpPr>
          <p:cNvPr id="269314" name="Content Placeholder 2"/>
          <p:cNvSpPr>
            <a:spLocks noGrp="1"/>
          </p:cNvSpPr>
          <p:nvPr>
            <p:ph idx="1"/>
          </p:nvPr>
        </p:nvSpPr>
        <p:spPr>
          <a:xfrm>
            <a:off x="228600" y="1638558"/>
            <a:ext cx="8610600" cy="395068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Modern Systems are Bottlenecked by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</a:t>
            </a:r>
          </a:p>
        </p:txBody>
      </p:sp>
      <p:sp>
        <p:nvSpPr>
          <p:cNvPr id="2693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47E41B-EC3C-DB47-8DFF-6EEC54F56C5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091860"/>
      </p:ext>
    </p:extLst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An “Early” Overview Paper…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915400" cy="5193723"/>
          </a:xfrm>
        </p:spPr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 Scaling: A Systems Architecture Perspective"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 </a:t>
            </a:r>
            <a:r>
              <a:rPr lang="en-US" i="1" dirty="0">
                <a:hlinkClick r:id="rId3"/>
              </a:rPr>
              <a:t>5th International Memory Workshop</a:t>
            </a:r>
            <a:r>
              <a:rPr lang="en-US" i="1" dirty="0"/>
              <a:t> (</a:t>
            </a:r>
            <a:r>
              <a:rPr lang="en-US" b="1" i="1" dirty="0"/>
              <a:t>IMW</a:t>
            </a:r>
            <a:r>
              <a:rPr lang="en-US" i="1" dirty="0"/>
              <a:t>)</a:t>
            </a:r>
            <a:r>
              <a:rPr lang="en-US" dirty="0"/>
              <a:t>, Monterey, CA, May 2013. </a:t>
            </a:r>
            <a:r>
              <a:rPr lang="en-US" dirty="0">
                <a:hlinkClick r:id="rId4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5"/>
              </a:rPr>
              <a:t>(pdf)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>
                <a:hlinkClick r:id="rId6"/>
              </a:rPr>
              <a:t>EETimes Reprint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149080"/>
            <a:ext cx="9144000" cy="1639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B311F9-F741-644A-9EB2-894E4CF2F735}"/>
              </a:ext>
            </a:extLst>
          </p:cNvPr>
          <p:cNvSpPr txBox="1"/>
          <p:nvPr/>
        </p:nvSpPr>
        <p:spPr>
          <a:xfrm>
            <a:off x="192006" y="6488668"/>
            <a:ext cx="868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8"/>
              </a:rPr>
              <a:t>https://people.inf.ethz.ch/omutlu/pub/memory-scaling_memcon13.pdf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361103"/>
      </p:ext>
    </p:extLst>
  </p:cSld>
  <p:clrMapOvr>
    <a:masterClrMapping/>
  </p:clrMapOvr>
  <p:transition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Secure, Reliable, Safe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25032044"/>
      </p:ext>
    </p:extLst>
  </p:cSld>
  <p:clrMapOvr>
    <a:masterClrMapping/>
  </p:clrMapOvr>
  <p:transition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052736"/>
            <a:ext cx="4378369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30" y="3573016"/>
            <a:ext cx="4170370" cy="284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1741" y="980728"/>
            <a:ext cx="4474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An Experimental Study of Data Retention Behavior in Modern DRAM Devices: Implications for Retention Time Profiling Mechanisms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(Liu et al., ISCA 2013)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5"/>
              </a:rPr>
              <a:t>The Efficacy of Error Mitigation Techniques for DRAM Retention Failures: A Comparative Experimental Study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(Khan et al., SIGMETRICS 2014)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37" y="3652570"/>
            <a:ext cx="469077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(Kim et al., ISCA 2014)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7"/>
              </a:rPr>
              <a:t>Adaptive-Latency DRAM: Optimizing DRAM Timing for the Common-Case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(Lee et al., HPCA 2015)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charset="0"/>
              <a:cs typeface="ＭＳ Ｐゴシック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8"/>
              </a:rPr>
              <a:t>AVATAR: A Variable-Retention-Time (VRT) Aware Refresh for DRAM Systems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Qureshi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et al., DSN 2015)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1547364"/>
      </p:ext>
    </p:extLst>
  </p:cSld>
  <p:clrMapOvr>
    <a:masterClrMapping/>
  </p:clrMapOvr>
  <p:transition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pic>
        <p:nvPicPr>
          <p:cNvPr id="5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228600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47664" y="6300608"/>
            <a:ext cx="6696744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Kim+, “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Flipping Bits in Memory Without Accessing Them: An Experimental Study of DRAM Disturbance Errors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504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Temperature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Controller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PC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74702" y="1962441"/>
            <a:ext cx="1447800" cy="31227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Heater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73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22502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FPGAs</a:t>
            </a:r>
          </a:p>
        </p:txBody>
      </p:sp>
    </p:spTree>
    <p:extLst>
      <p:ext uri="{BB962C8B-B14F-4D97-AF65-F5344CB8AC3E}">
        <p14:creationId xmlns:p14="http://schemas.microsoft.com/office/powerpoint/2010/main" val="1479474859"/>
      </p:ext>
    </p:extLst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79904" cy="1066800"/>
          </a:xfrm>
        </p:spPr>
        <p:txBody>
          <a:bodyPr/>
          <a:lstStyle/>
          <a:p>
            <a:r>
              <a:rPr lang="en-US" sz="3800" dirty="0"/>
              <a:t>SoftMC: Open Source DRAM Infrastructure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“</a:t>
            </a: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SoftMC: A Flexible and Practical Open-Source Infrastructure for Enabling Experimental DRAM Studies</a:t>
            </a:r>
            <a:r>
              <a:rPr lang="en-US" b="1" dirty="0"/>
              <a:t>,”</a:t>
            </a:r>
            <a:r>
              <a:rPr lang="en-US" dirty="0"/>
              <a:t> 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727" y="1232693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3727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07716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SoftMC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https://github.com/CMU-SAFARI/SoftMC</a:t>
            </a:r>
            <a:r>
              <a:rPr lang="en-US" dirty="0">
                <a:solidFill>
                  <a:srgbClr val="0432FF"/>
                </a:solidFill>
              </a:rPr>
              <a:t> 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5817"/>
            <a:ext cx="9144000" cy="238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6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Curious Discovery </a:t>
            </a:r>
            <a:r>
              <a:rPr lang="en-US" sz="3000" b="1" dirty="0"/>
              <a:t>[Kim et al., ISCA 2014]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88504"/>
            <a:ext cx="8610600" cy="4876800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One can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0000FF"/>
                </a:solidFill>
              </a:rPr>
              <a:t>predictably</a:t>
            </a:r>
            <a:r>
              <a:rPr lang="en-US" sz="4400" dirty="0"/>
              <a:t> </a:t>
            </a:r>
            <a:r>
              <a:rPr lang="en-US" sz="4400" dirty="0">
                <a:solidFill>
                  <a:srgbClr val="FF0000"/>
                </a:solidFill>
              </a:rPr>
              <a:t>induce errors </a:t>
            </a:r>
          </a:p>
          <a:p>
            <a:pPr marL="0" indent="0" algn="ctr">
              <a:buNone/>
            </a:pPr>
            <a:r>
              <a:rPr lang="en-US" sz="4400" dirty="0"/>
              <a:t>in </a:t>
            </a:r>
            <a:r>
              <a:rPr lang="en-US" sz="4400" dirty="0">
                <a:solidFill>
                  <a:srgbClr val="0000FF"/>
                </a:solidFill>
              </a:rPr>
              <a:t>most</a:t>
            </a:r>
            <a:r>
              <a:rPr lang="en-US" sz="4400" dirty="0"/>
              <a:t> DRAM </a:t>
            </a:r>
            <a:r>
              <a:rPr lang="en-US" sz="4400" dirty="0">
                <a:solidFill>
                  <a:srgbClr val="0000FF"/>
                </a:solidFill>
              </a:rPr>
              <a:t>memory</a:t>
            </a:r>
            <a:r>
              <a:rPr lang="en-US" sz="4400" dirty="0"/>
              <a:t> chips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667333"/>
      </p:ext>
    </p:extLst>
  </p:cSld>
  <p:clrMapOvr>
    <a:masterClrMapping/>
  </p:clrMapOvr>
  <p:transition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DRAM RowHammer</a:t>
            </a:r>
          </a:p>
        </p:txBody>
      </p:sp>
      <p:sp>
        <p:nvSpPr>
          <p:cNvPr id="231426" name="Content Placeholder 2"/>
          <p:cNvSpPr>
            <a:spLocks noGrp="1"/>
          </p:cNvSpPr>
          <p:nvPr>
            <p:ph idx="1"/>
          </p:nvPr>
        </p:nvSpPr>
        <p:spPr>
          <a:xfrm>
            <a:off x="228600" y="1115020"/>
            <a:ext cx="8610600" cy="51943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A simple hardware failure mechanism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can create a widespread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  <a:latin typeface="Tahoma" charset="0"/>
              </a:rPr>
              <a:t>system security vulnerability</a:t>
            </a:r>
          </a:p>
        </p:txBody>
      </p:sp>
      <p:sp>
        <p:nvSpPr>
          <p:cNvPr id="2304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2E3B1D-8F75-8B42-8367-02A3C0FD41CB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6413"/>
            <a:ext cx="9144000" cy="38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767822"/>
      </p:ext>
    </p:extLst>
  </p:cSld>
  <p:clrMapOvr>
    <a:masterClrMapping/>
  </p:clrMapOvr>
  <p:transition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400" dirty="0"/>
              <a:t>One Can Take Over an Otherwise-Secure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44824"/>
            <a:ext cx="6540500" cy="1257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48508"/>
            <a:ext cx="9144000" cy="34332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9" y="980728"/>
            <a:ext cx="9144000" cy="9527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0" y="5181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Exploiting the DRAM rowhammer bug to gain kernel privileges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Seaborn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+, 2015)</a:t>
            </a:r>
          </a:p>
        </p:txBody>
      </p:sp>
      <p:sp>
        <p:nvSpPr>
          <p:cNvPr id="9" name="Rectangle 8"/>
          <p:cNvSpPr/>
          <p:nvPr/>
        </p:nvSpPr>
        <p:spPr>
          <a:xfrm>
            <a:off x="3635896" y="3212976"/>
            <a:ext cx="5493596" cy="93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41681911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" y="404664"/>
            <a:ext cx="9144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36372"/>
      </p:ext>
    </p:extLst>
  </p:cSld>
  <p:clrMapOvr>
    <a:masterClrMapping/>
  </p:clrMapOvr>
  <p:transition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RowHammer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4071630"/>
            <a:ext cx="9144000" cy="235909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 err="1"/>
              <a:t>Yoongu</a:t>
            </a:r>
            <a:r>
              <a:rPr lang="en-US" sz="2000" dirty="0"/>
              <a:t> Kim, Ross Daly, </a:t>
            </a:r>
            <a:r>
              <a:rPr lang="en-US" sz="2000" dirty="0" err="1"/>
              <a:t>Jeremie</a:t>
            </a:r>
            <a:r>
              <a:rPr lang="en-US" sz="2000" dirty="0"/>
              <a:t> Kim, Chris </a:t>
            </a:r>
            <a:r>
              <a:rPr lang="en-US" sz="2000" dirty="0" err="1"/>
              <a:t>Fallin</a:t>
            </a:r>
            <a:r>
              <a:rPr lang="en-US" sz="2000" dirty="0"/>
              <a:t>, </a:t>
            </a:r>
            <a:r>
              <a:rPr lang="en-US" sz="2000" dirty="0" err="1"/>
              <a:t>Ji</a:t>
            </a:r>
            <a:r>
              <a:rPr lang="en-US" sz="2000" dirty="0"/>
              <a:t> </a:t>
            </a:r>
            <a:r>
              <a:rPr lang="en-US" sz="2000" dirty="0" err="1"/>
              <a:t>Hye</a:t>
            </a:r>
            <a:r>
              <a:rPr lang="en-US" sz="2000" dirty="0"/>
              <a:t> Lee, </a:t>
            </a:r>
            <a:r>
              <a:rPr lang="en-US" sz="2000" dirty="0" err="1"/>
              <a:t>Donghyuk</a:t>
            </a:r>
            <a:r>
              <a:rPr lang="en-US" sz="2000" dirty="0"/>
              <a:t> Lee, Chris Wilkerson, </a:t>
            </a:r>
            <a:r>
              <a:rPr lang="en-US" sz="2000" dirty="0" err="1"/>
              <a:t>Konrad</a:t>
            </a:r>
            <a:r>
              <a:rPr lang="en-US" sz="2000" dirty="0"/>
              <a:t> Lai,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"Flipping Bits in Memory Without Accessing Them: An Experimental Study of DRAM Disturbance Errors"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41st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Minneapolis, MN, June 2014.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9"/>
              </a:rPr>
              <a:t>Source Code and Data</a:t>
            </a:r>
            <a:r>
              <a:rPr lang="en-US" sz="2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732859901"/>
      </p:ext>
    </p:extLst>
  </p:cSld>
  <p:clrMapOvr>
    <a:masterClrMapping/>
  </p:clrMapOvr>
  <p:transition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of Memory </a:t>
            </a:r>
            <a:r>
              <a:rPr lang="en-US" sz="4400" dirty="0"/>
              <a:t>Reliability/Security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4" y="3789040"/>
            <a:ext cx="9144000" cy="20465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15616" y="6519446"/>
            <a:ext cx="9865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https://people.inf.ethz.ch/omutlu/pub/rowhammer-and-other-memory-issues_date17.pdf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/>
              <a:t>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RowHammer Problem and Other Issues We May Face as Memory Becomes Denser"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  <a:br>
              <a:rPr lang="en-US" sz="2000" dirty="0"/>
            </a:br>
            <a:r>
              <a:rPr lang="en-US" sz="2000" i="1" dirty="0"/>
              <a:t>Invited Paper in Proceedings of the </a:t>
            </a:r>
            <a:r>
              <a:rPr lang="en-US" sz="2000" i="1" dirty="0">
                <a:hlinkClick r:id="rId4"/>
              </a:rPr>
              <a:t>Design, Automation, and Test in Europe Conference</a:t>
            </a:r>
            <a:r>
              <a:rPr lang="en-US" sz="2000" i="1" dirty="0"/>
              <a:t> (</a:t>
            </a:r>
            <a:r>
              <a:rPr lang="en-US" sz="2000" b="1" i="1" dirty="0"/>
              <a:t>DATE</a:t>
            </a:r>
            <a:r>
              <a:rPr lang="en-US" sz="2000" i="1" dirty="0"/>
              <a:t>)</a:t>
            </a:r>
            <a:r>
              <a:rPr lang="en-US" sz="2000" dirty="0"/>
              <a:t>, Lausanne, Switzerland, March 2017.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2141485329"/>
      </p:ext>
    </p:extLst>
  </p:cSld>
  <p:clrMapOvr>
    <a:masterClrMapping/>
  </p:clrMapOvr>
  <p:transition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884238"/>
          </a:xfrm>
        </p:spPr>
        <p:txBody>
          <a:bodyPr/>
          <a:lstStyle/>
          <a:p>
            <a:r>
              <a:rPr lang="en-US" dirty="0"/>
              <a:t>A More Recent RowHammer Retrospective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Onur Mutlu and Jeremie Kim,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"RowHammer: A Retrospective"</a:t>
            </a:r>
            <a:br>
              <a:rPr lang="en-US" sz="2000" dirty="0"/>
            </a:br>
            <a:r>
              <a:rPr lang="en-US" sz="2000" i="1" dirty="0">
                <a:hlinkClick r:id="rId3"/>
              </a:rPr>
              <a:t>IEEE Transactions on Computer-Aided Design of Integrated Circuits and Systems</a:t>
            </a:r>
            <a:r>
              <a:rPr lang="en-US" sz="2000" i="1" dirty="0"/>
              <a:t> (</a:t>
            </a:r>
            <a:r>
              <a:rPr lang="en-US" sz="2000" b="1" i="1" dirty="0"/>
              <a:t>TCAD</a:t>
            </a:r>
            <a:r>
              <a:rPr lang="en-US" sz="2000" i="1" dirty="0"/>
              <a:t>) Special Issue on Top Picks in Hardware and Embedded Security</a:t>
            </a:r>
            <a:r>
              <a:rPr lang="en-US" sz="2000" dirty="0"/>
              <a:t>, 2019.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Preliminary arXiv version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from COSADE 2019 (pptx)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Slides from VLSI-SOC 2020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(30 minutes)]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600" y="4495800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2637"/>
      </p:ext>
    </p:extLst>
  </p:cSld>
  <p:clrMapOvr>
    <a:masterClrMapping/>
  </p:clrMapOvr>
  <p:transition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081" y="1772816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5000" dirty="0">
                <a:latin typeface="Garamond" charset="0"/>
              </a:rPr>
              <a:t>RowHammer in 2020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113267"/>
      </p:ext>
    </p:extLst>
  </p:cSld>
  <p:clrMapOvr>
    <a:masterClrMapping/>
  </p:clrMapOvr>
  <p:transition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in 2020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 err="1"/>
              <a:t>Jeremie</a:t>
            </a:r>
            <a:r>
              <a:rPr lang="en-US" sz="2000" dirty="0"/>
              <a:t> S. Kim, Minesh Patel, A. </a:t>
            </a:r>
            <a:r>
              <a:rPr lang="en-US" sz="2000" dirty="0" err="1"/>
              <a:t>Giray</a:t>
            </a:r>
            <a:r>
              <a:rPr lang="en-US" sz="2000" dirty="0"/>
              <a:t> </a:t>
            </a:r>
            <a:r>
              <a:rPr lang="en-US" sz="2000" dirty="0" err="1"/>
              <a:t>Yaglikci</a:t>
            </a:r>
            <a:r>
              <a:rPr lang="en-US" sz="2000" dirty="0"/>
              <a:t>, Hasan Hassan, </a:t>
            </a:r>
            <a:r>
              <a:rPr lang="en-US" sz="2000" dirty="0" err="1"/>
              <a:t>Roknoddin</a:t>
            </a:r>
            <a:r>
              <a:rPr lang="en-US" sz="2000" dirty="0"/>
              <a:t> Azizi, Lois </a:t>
            </a:r>
            <a:r>
              <a:rPr lang="en-US" sz="2000" dirty="0" err="1"/>
              <a:t>Orosa</a:t>
            </a:r>
            <a:r>
              <a:rPr lang="en-US" sz="2000" dirty="0"/>
              <a:t>, and 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"Revisiting RowHammer: An Experimental Analysis of Modern Devices and Mitigation Techniques"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47th International Symposium on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Valencia, Spain, June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Talk Slides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(20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9"/>
              </a:rPr>
              <a:t>Lightning Talk Video</a:t>
            </a:r>
            <a:r>
              <a:rPr lang="en-US" sz="2000" dirty="0"/>
              <a:t> (3 minutes)]</a:t>
            </a: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8FA82-42F6-114C-8941-25DAEAA640A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45871"/>
            <a:ext cx="9144000" cy="237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57293"/>
      </p:ext>
    </p:extLst>
  </p:cSld>
  <p:clrMapOvr>
    <a:masterClrMapping/>
  </p:clrMapOvr>
  <p:transition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RowHammer in 2020 (II)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1600" dirty="0"/>
              <a:t>Pietro </a:t>
            </a:r>
            <a:r>
              <a:rPr lang="en-US" sz="1600" dirty="0" err="1"/>
              <a:t>Frigo</a:t>
            </a:r>
            <a:r>
              <a:rPr lang="en-US" sz="1600" dirty="0"/>
              <a:t>, Emanuele </a:t>
            </a:r>
            <a:r>
              <a:rPr lang="en-US" sz="1600" dirty="0" err="1"/>
              <a:t>Vannacci</a:t>
            </a:r>
            <a:r>
              <a:rPr lang="en-US" sz="1600" dirty="0"/>
              <a:t>, Hasan Hassan, Victor van der Veen, Onur Mutlu, Cristiano Giuffrida, Herbert Bos, and Kaveh </a:t>
            </a:r>
            <a:r>
              <a:rPr lang="en-US" sz="1600" dirty="0" err="1"/>
              <a:t>Razavi</a:t>
            </a:r>
            <a:r>
              <a:rPr lang="en-US" sz="1600" dirty="0"/>
              <a:t>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"TRRespass: Exploiting the Many Sides of Target Row Refresh"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41st IEEE Symposium on Security and Privacy</a:t>
            </a:r>
            <a:r>
              <a:rPr lang="en-US" sz="1600" i="1" dirty="0"/>
              <a:t> (</a:t>
            </a:r>
            <a:r>
              <a:rPr lang="en-US" sz="1600" b="1" i="1" dirty="0"/>
              <a:t>S&amp;P</a:t>
            </a:r>
            <a:r>
              <a:rPr lang="en-US" sz="1600" i="1" dirty="0"/>
              <a:t>)</a:t>
            </a:r>
            <a:r>
              <a:rPr lang="en-US" sz="1600" dirty="0"/>
              <a:t>, San Francisco, CA, USA, May 2020.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Lecture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8"/>
              </a:rPr>
              <a:t>Talk Video</a:t>
            </a:r>
            <a:r>
              <a:rPr lang="en-US" sz="1600" dirty="0"/>
              <a:t> (17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9"/>
              </a:rPr>
              <a:t>Lecture Video</a:t>
            </a:r>
            <a:r>
              <a:rPr lang="en-US" sz="1600" dirty="0"/>
              <a:t> (59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0"/>
              </a:rPr>
              <a:t>Source Code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1"/>
              </a:rPr>
              <a:t>Web Article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b="1" i="1" dirty="0">
                <a:solidFill>
                  <a:srgbClr val="FF0000"/>
                </a:solidFill>
              </a:rPr>
              <a:t>Best paper award.</a:t>
            </a:r>
            <a:br>
              <a:rPr lang="en-US" sz="1600" dirty="0">
                <a:solidFill>
                  <a:srgbClr val="FF0000"/>
                </a:solidFill>
              </a:rPr>
            </a:br>
            <a:r>
              <a:rPr lang="en-US" sz="1600" b="1" i="1" dirty="0" err="1">
                <a:solidFill>
                  <a:srgbClr val="FF0000"/>
                </a:solidFill>
              </a:rPr>
              <a:t>Pwnie</a:t>
            </a:r>
            <a:r>
              <a:rPr lang="en-US" sz="1600" b="1" i="1" dirty="0">
                <a:solidFill>
                  <a:srgbClr val="FF0000"/>
                </a:solidFill>
              </a:rPr>
              <a:t> Award 2020 for Most Innovative Research.</a:t>
            </a:r>
            <a:r>
              <a:rPr lang="en-US" sz="1600" dirty="0">
                <a:solidFill>
                  <a:srgbClr val="FF0000"/>
                </a:solidFill>
              </a:rPr>
              <a:t> </a:t>
            </a:r>
            <a:r>
              <a:rPr lang="en-US" sz="1600" dirty="0">
                <a:hlinkClick r:id="rId12"/>
              </a:rPr>
              <a:t>Pwnie Awards 2020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B803B-2519-824E-AF70-2C1BC2D5315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35202"/>
            <a:ext cx="9144000" cy="25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36469"/>
      </p:ext>
    </p:extLst>
  </p:cSld>
  <p:clrMapOvr>
    <a:masterClrMapping/>
  </p:clrMapOvr>
  <p:transition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dirty="0" err="1"/>
              <a:t>TRRespass</a:t>
            </a:r>
            <a:r>
              <a:rPr lang="en-US" dirty="0"/>
              <a:t> 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6" y="332656"/>
            <a:ext cx="8784976" cy="5193723"/>
          </a:xfrm>
        </p:spPr>
        <p:txBody>
          <a:bodyPr/>
          <a:lstStyle/>
          <a:p>
            <a:pPr marL="0" indent="0" algn="ctr">
              <a:buNone/>
            </a:pPr>
            <a:endParaRPr lang="en-US" sz="5200" dirty="0"/>
          </a:p>
          <a:p>
            <a:pPr marL="0" indent="0" algn="ctr">
              <a:buNone/>
            </a:pPr>
            <a:r>
              <a:rPr lang="en-US" sz="5200" dirty="0">
                <a:solidFill>
                  <a:srgbClr val="0000FF"/>
                </a:solidFill>
              </a:rPr>
              <a:t>RowHammer is still </a:t>
            </a:r>
          </a:p>
          <a:p>
            <a:pPr marL="0" indent="0" algn="ctr">
              <a:buNone/>
            </a:pPr>
            <a:r>
              <a:rPr lang="en-US" sz="5200" dirty="0">
                <a:solidFill>
                  <a:srgbClr val="0000FF"/>
                </a:solidFill>
              </a:rPr>
              <a:t>an open problem</a:t>
            </a:r>
          </a:p>
          <a:p>
            <a:pPr marL="0" indent="0" algn="ctr">
              <a:buNone/>
            </a:pPr>
            <a:endParaRPr lang="en-US" sz="5200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5200" dirty="0">
                <a:solidFill>
                  <a:srgbClr val="FF0000"/>
                </a:solidFill>
              </a:rPr>
              <a:t>Security by obscurity </a:t>
            </a:r>
          </a:p>
          <a:p>
            <a:pPr marL="0" indent="0" algn="ctr">
              <a:buNone/>
            </a:pPr>
            <a:r>
              <a:rPr lang="en-US" sz="5200" dirty="0">
                <a:solidFill>
                  <a:srgbClr val="FF0000"/>
                </a:solidFill>
              </a:rPr>
              <a:t>is likely not a good solution</a:t>
            </a:r>
          </a:p>
          <a:p>
            <a:pPr marL="0" indent="0" algn="ctr">
              <a:buNone/>
            </a:pPr>
            <a:endParaRPr lang="en-US" sz="5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1368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RowHammer in 2020 (III)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/>
              <a:t>Lucian </a:t>
            </a:r>
            <a:r>
              <a:rPr lang="en-US" sz="2000" dirty="0" err="1"/>
              <a:t>Cojocar</a:t>
            </a:r>
            <a:r>
              <a:rPr lang="en-US" sz="2000" dirty="0"/>
              <a:t>, </a:t>
            </a:r>
            <a:r>
              <a:rPr lang="en-US" sz="2000" dirty="0" err="1"/>
              <a:t>Jeremie</a:t>
            </a:r>
            <a:r>
              <a:rPr lang="en-US" sz="2000" dirty="0"/>
              <a:t> Kim, Minesh Patel, Lillian Tsai, Stefan </a:t>
            </a:r>
            <a:r>
              <a:rPr lang="en-US" sz="2000" dirty="0" err="1"/>
              <a:t>Saroiu</a:t>
            </a:r>
            <a:r>
              <a:rPr lang="en-US" sz="2000" dirty="0"/>
              <a:t>, Alec Wolman, and 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"Are We Susceptible to Rowhammer? An End-to-End Methodology for Cloud Providers"</a:t>
            </a:r>
            <a:br>
              <a:rPr lang="en-US" sz="2000" dirty="0">
                <a:solidFill>
                  <a:srgbClr val="0432FF"/>
                </a:solidFill>
              </a:rPr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41st IEEE Symposium on Security and Privacy</a:t>
            </a:r>
            <a:r>
              <a:rPr lang="en-US" sz="2000" i="1" dirty="0"/>
              <a:t> (</a:t>
            </a:r>
            <a:r>
              <a:rPr lang="en-US" sz="2000" b="1" i="1" dirty="0"/>
              <a:t>S&amp;P</a:t>
            </a:r>
            <a:r>
              <a:rPr lang="en-US" sz="2000" i="1" dirty="0"/>
              <a:t>)</a:t>
            </a:r>
            <a:r>
              <a:rPr lang="en-US" sz="2000" dirty="0"/>
              <a:t>, San Francisco, CA, USA, May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(17 minutes)]</a:t>
            </a:r>
          </a:p>
          <a:p>
            <a:pPr marL="0" indent="0">
              <a:buNone/>
            </a:pP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A3E838-8085-B447-B8F6-3CEFA5A1BF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658" y="4038671"/>
            <a:ext cx="8887842" cy="207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77653"/>
      </p:ext>
    </p:extLst>
  </p:cSld>
  <p:clrMapOvr>
    <a:masterClrMapping/>
  </p:clrMapOvr>
  <p:transition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B0F1-22FF-5647-9EA2-576FA50F7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BlockHammer</a:t>
            </a:r>
            <a:r>
              <a:rPr lang="en-US" dirty="0"/>
              <a:t> Solution in 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2BFC6-3EA8-844B-B6B5-0C6543648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A. </a:t>
            </a:r>
            <a:r>
              <a:rPr lang="en-US" sz="1800" dirty="0" err="1"/>
              <a:t>Giray</a:t>
            </a:r>
            <a:r>
              <a:rPr lang="en-US" sz="1800" dirty="0"/>
              <a:t> </a:t>
            </a:r>
            <a:r>
              <a:rPr lang="en-US" sz="1800" dirty="0" err="1"/>
              <a:t>Yaglikci</a:t>
            </a:r>
            <a:r>
              <a:rPr lang="en-US" sz="1800" dirty="0"/>
              <a:t>, </a:t>
            </a:r>
            <a:r>
              <a:rPr lang="en-US" sz="1800" dirty="0" err="1"/>
              <a:t>Minesh</a:t>
            </a:r>
            <a:r>
              <a:rPr lang="en-US" sz="1800" dirty="0"/>
              <a:t> Patel, </a:t>
            </a:r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Roknoddin</a:t>
            </a:r>
            <a:r>
              <a:rPr lang="en-US" sz="1800" dirty="0"/>
              <a:t> Azizi, </a:t>
            </a:r>
            <a:r>
              <a:rPr lang="en-US" sz="1800" dirty="0" err="1"/>
              <a:t>Ataberk</a:t>
            </a:r>
            <a:r>
              <a:rPr lang="en-US" sz="1800" dirty="0"/>
              <a:t> </a:t>
            </a:r>
            <a:r>
              <a:rPr lang="en-US" sz="1800" dirty="0" err="1"/>
              <a:t>Olgun</a:t>
            </a:r>
            <a:r>
              <a:rPr lang="en-US" sz="1800" dirty="0"/>
              <a:t>, Lois </a:t>
            </a:r>
            <a:r>
              <a:rPr lang="en-US" sz="1800" dirty="0" err="1"/>
              <a:t>Orosa</a:t>
            </a:r>
            <a:r>
              <a:rPr lang="en-US" sz="1800" dirty="0"/>
              <a:t>, Hasan Hassan, </a:t>
            </a:r>
            <a:r>
              <a:rPr lang="en-US" sz="1800" dirty="0" err="1"/>
              <a:t>Jisung</a:t>
            </a:r>
            <a:r>
              <a:rPr lang="en-US" sz="1800" dirty="0"/>
              <a:t> Park, Konstantinos </a:t>
            </a:r>
            <a:r>
              <a:rPr lang="en-US" sz="1800" dirty="0" err="1"/>
              <a:t>Kanellopoulos</a:t>
            </a:r>
            <a:r>
              <a:rPr lang="en-US" sz="1800" dirty="0"/>
              <a:t>, Taha </a:t>
            </a:r>
            <a:r>
              <a:rPr lang="en-US" sz="1800" dirty="0" err="1"/>
              <a:t>Shahroodi</a:t>
            </a:r>
            <a:r>
              <a:rPr lang="en-US" sz="1800" dirty="0"/>
              <a:t>, </a:t>
            </a:r>
            <a:r>
              <a:rPr lang="en-US" sz="1800" dirty="0" err="1"/>
              <a:t>Saugata</a:t>
            </a:r>
            <a:r>
              <a:rPr lang="en-US" sz="1800" dirty="0"/>
              <a:t> Ghose,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"BlockHammer: Preventing RowHammer at Low Cost by Blacklisting Rapidly-Accessed DRAM Rows"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27th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Virtual, February-March 2021.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Short Talk 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8"/>
              </a:rPr>
              <a:t>Talk Video</a:t>
            </a:r>
            <a:r>
              <a:rPr lang="en-US" sz="1800" dirty="0"/>
              <a:t> (22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Short Talk Video</a:t>
            </a:r>
            <a:r>
              <a:rPr lang="en-US" sz="1800" dirty="0"/>
              <a:t> (7 minutes)]</a:t>
            </a: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D83A9-2106-8E46-A4D9-BF54A23B8A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8D06FD-75D7-A34F-BBF6-07F7398B75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667288"/>
            <a:ext cx="9144000" cy="149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15901"/>
      </p:ext>
    </p:extLst>
  </p:cSld>
  <p:clrMapOvr>
    <a:masterClrMapping/>
  </p:clrMapOvr>
  <p:transition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RowHammer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36638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4b</a:t>
            </a:r>
          </a:p>
          <a:p>
            <a:pPr lvl="1"/>
            <a:r>
              <a:rPr lang="en-US" sz="2000" dirty="0"/>
              <a:t>RowHammer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https://www.youtube.com/watch?v=KDy632z23UE&amp;list=PL5Q2soXY2Zi9xidyIgBxUz7xRPS-wisBN&amp;index=8</a:t>
            </a:r>
            <a:endParaRPr lang="en-US" sz="17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5a</a:t>
            </a:r>
          </a:p>
          <a:p>
            <a:pPr lvl="1"/>
            <a:r>
              <a:rPr lang="en-US" sz="2000" dirty="0"/>
              <a:t>RowHammer in 2020: </a:t>
            </a:r>
            <a:r>
              <a:rPr lang="en-US" sz="2000" dirty="0" err="1"/>
              <a:t>TRRespass</a:t>
            </a:r>
            <a:r>
              <a:rPr lang="en-US" sz="2000" dirty="0"/>
              <a:t>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https://www.youtube.com/watch?v=pwRw7QqK_qA&amp;list=PL5Q2soXY2Zi9xidyIgBxUz7xRPS-wisBN&amp;index=9</a:t>
            </a:r>
            <a:endParaRPr lang="en-US" sz="17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5b</a:t>
            </a:r>
          </a:p>
          <a:p>
            <a:pPr lvl="1"/>
            <a:r>
              <a:rPr lang="en-US" sz="2000" dirty="0"/>
              <a:t>RowHammer in 2020: Revisiting RowHammer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https://www.youtube.com/watch?v=gR7XR-Eepcg&amp;list=PL5Q2soXY2Zi9xidyIgBxUz7xRPS-wisBN&amp;index=10</a:t>
            </a:r>
            <a:endParaRPr lang="en-US" sz="17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5c</a:t>
            </a:r>
          </a:p>
          <a:p>
            <a:pPr lvl="1"/>
            <a:r>
              <a:rPr lang="en-US" sz="2000" dirty="0"/>
              <a:t>Secure and Reliable Memory 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https://www.youtube.com/watch?v=HvswnsfG3oQ&amp;list=PL5Q2soXY2Zi9xidyIgBxUz7xRPS-wisBN&amp;index=11</a:t>
            </a:r>
            <a:endParaRPr lang="en-US" sz="2000" dirty="0"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986810"/>
      </p:ext>
    </p:extLst>
  </p:cSld>
  <p:clrMapOvr>
    <a:masterClrMapping/>
  </p:clrMapOvr>
  <p:transition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Story of </a:t>
            </a:r>
            <a:r>
              <a:rPr lang="en-US" dirty="0" err="1"/>
              <a:t>RowHammer</a:t>
            </a:r>
            <a:r>
              <a:rPr lang="en-US" dirty="0"/>
              <a:t> Lecture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Story of RowHammer"</a:t>
            </a:r>
            <a:br>
              <a:rPr lang="en-US" sz="1600" dirty="0"/>
            </a:br>
            <a:r>
              <a:rPr lang="en-US" sz="1600" dirty="0"/>
              <a:t>Keynote Talk at </a:t>
            </a:r>
            <a:r>
              <a:rPr lang="en-US" sz="1600" i="1" dirty="0">
                <a:hlinkClick r:id="rId3"/>
              </a:rPr>
              <a:t>Secure Hardware, Architectures, and Operating Systems Workshop</a:t>
            </a:r>
            <a:r>
              <a:rPr lang="en-US" sz="1600" i="1" dirty="0"/>
              <a:t> (</a:t>
            </a:r>
            <a:r>
              <a:rPr lang="en-US" sz="1600" b="1" i="1" dirty="0" err="1"/>
              <a:t>SeHAS</a:t>
            </a:r>
            <a:r>
              <a:rPr lang="en-US" sz="1600" i="1" dirty="0"/>
              <a:t>), held with </a:t>
            </a:r>
            <a:r>
              <a:rPr lang="en-US" sz="1600" i="1" dirty="0">
                <a:hlinkClick r:id="rId4"/>
              </a:rPr>
              <a:t>HiPEAC 2021 Conference</a:t>
            </a:r>
            <a:r>
              <a:rPr lang="en-US" sz="1600" dirty="0"/>
              <a:t>, Virtual, 19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Talk Video</a:t>
            </a:r>
            <a:r>
              <a:rPr lang="en-US" sz="1600" dirty="0"/>
              <a:t> (1 </a:t>
            </a:r>
            <a:r>
              <a:rPr lang="en-US" sz="1600" dirty="0" err="1"/>
              <a:t>hr</a:t>
            </a:r>
            <a:r>
              <a:rPr lang="en-US" sz="1600" dirty="0"/>
              <a:t> 15 minutes, with Q&amp;A)]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6C85BC-E1D4-CE46-B0F7-E149869B2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7664" y="2422891"/>
            <a:ext cx="6264696" cy="431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76188"/>
      </p:ext>
    </p:extLst>
  </p:cSld>
  <p:clrMapOvr>
    <a:masterClrMapping/>
  </p:clrMapOvr>
  <p:transition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600" dirty="0"/>
              <a:t>Understanding Flash Memory &amp; SSD Reliability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05" y="1219200"/>
            <a:ext cx="8453023" cy="516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06939" y="1484784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3992862712"/>
      </p:ext>
    </p:extLst>
  </p:cSld>
  <p:clrMapOvr>
    <a:masterClrMapping/>
  </p:clrMapOvr>
  <p:transition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Understand and Model with Experiments (Flash)</a:t>
            </a:r>
            <a:endParaRPr lang="en-US" sz="3800" dirty="0"/>
          </a:p>
        </p:txBody>
      </p:sp>
      <p:pic>
        <p:nvPicPr>
          <p:cNvPr id="33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81088"/>
            <a:ext cx="68580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46"/>
          <p:cNvGrpSpPr>
            <a:grpSpLocks/>
          </p:cNvGrpSpPr>
          <p:nvPr/>
        </p:nvGrpSpPr>
        <p:grpSpPr bwMode="auto">
          <a:xfrm>
            <a:off x="5181600" y="1995488"/>
            <a:ext cx="2101850" cy="1066800"/>
            <a:chOff x="3264" y="1536"/>
            <a:chExt cx="1324" cy="672"/>
          </a:xfrm>
        </p:grpSpPr>
        <p:sp>
          <p:nvSpPr>
            <p:cNvPr id="35" name="Rectangle 21"/>
            <p:cNvSpPr>
              <a:spLocks noChangeArrowheads="1"/>
            </p:cNvSpPr>
            <p:nvPr/>
          </p:nvSpPr>
          <p:spPr bwMode="auto">
            <a:xfrm>
              <a:off x="3264" y="2016"/>
              <a:ext cx="288" cy="19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840" y="1536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USB Jack</a:t>
              </a:r>
            </a:p>
          </p:txBody>
        </p:sp>
        <p:sp>
          <p:nvSpPr>
            <p:cNvPr id="37" name="Line 23"/>
            <p:cNvSpPr>
              <a:spLocks noChangeShapeType="1"/>
            </p:cNvSpPr>
            <p:nvPr/>
          </p:nvSpPr>
          <p:spPr bwMode="auto">
            <a:xfrm flipH="1">
              <a:off x="3552" y="1728"/>
              <a:ext cx="384" cy="2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38" name="Group 47"/>
          <p:cNvGrpSpPr>
            <a:grpSpLocks/>
          </p:cNvGrpSpPr>
          <p:nvPr/>
        </p:nvGrpSpPr>
        <p:grpSpPr bwMode="auto">
          <a:xfrm>
            <a:off x="5538788" y="3233738"/>
            <a:ext cx="2392362" cy="984250"/>
            <a:chOff x="3489" y="2316"/>
            <a:chExt cx="1507" cy="620"/>
          </a:xfrm>
        </p:grpSpPr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3489" y="2696"/>
              <a:ext cx="288" cy="24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0" name="Text Box 25"/>
            <p:cNvSpPr txBox="1">
              <a:spLocks noChangeArrowheads="1"/>
            </p:cNvSpPr>
            <p:nvPr/>
          </p:nvSpPr>
          <p:spPr bwMode="auto">
            <a:xfrm>
              <a:off x="3846" y="2316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Virtex-II Pro</a:t>
              </a:r>
            </a:p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(USB controller)</a:t>
              </a:r>
            </a:p>
          </p:txBody>
        </p:sp>
        <p:sp>
          <p:nvSpPr>
            <p:cNvPr id="41" name="Line 26"/>
            <p:cNvSpPr>
              <a:spLocks noChangeShapeType="1"/>
            </p:cNvSpPr>
            <p:nvPr/>
          </p:nvSpPr>
          <p:spPr bwMode="auto">
            <a:xfrm flipH="1">
              <a:off x="3738" y="2529"/>
              <a:ext cx="198" cy="1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5232400" y="4533900"/>
            <a:ext cx="838200" cy="838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857500" y="4021138"/>
            <a:ext cx="2038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Virtex-V FPGA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(NAND Controller)</a:t>
            </a:r>
          </a:p>
        </p:txBody>
      </p:sp>
      <p:sp>
        <p:nvSpPr>
          <p:cNvPr id="44" name="Line 29"/>
          <p:cNvSpPr>
            <a:spLocks noChangeShapeType="1"/>
          </p:cNvSpPr>
          <p:nvPr/>
        </p:nvSpPr>
        <p:spPr bwMode="auto">
          <a:xfrm>
            <a:off x="4000500" y="4586288"/>
            <a:ext cx="12192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5" name="Rectangle 30"/>
          <p:cNvSpPr>
            <a:spLocks noChangeArrowheads="1"/>
          </p:cNvSpPr>
          <p:nvPr/>
        </p:nvSpPr>
        <p:spPr bwMode="auto">
          <a:xfrm>
            <a:off x="6629400" y="4738688"/>
            <a:ext cx="3810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6" name="Line 32"/>
          <p:cNvSpPr>
            <a:spLocks noChangeShapeType="1"/>
          </p:cNvSpPr>
          <p:nvPr/>
        </p:nvSpPr>
        <p:spPr bwMode="auto">
          <a:xfrm flipH="1">
            <a:off x="6858000" y="4357688"/>
            <a:ext cx="2286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47" name="Group 37"/>
          <p:cNvGrpSpPr>
            <a:grpSpLocks/>
          </p:cNvGrpSpPr>
          <p:nvPr/>
        </p:nvGrpSpPr>
        <p:grpSpPr bwMode="auto">
          <a:xfrm>
            <a:off x="228600" y="2833688"/>
            <a:ext cx="6858000" cy="2895600"/>
            <a:chOff x="144" y="2064"/>
            <a:chExt cx="4320" cy="1824"/>
          </a:xfrm>
        </p:grpSpPr>
        <p:sp>
          <p:nvSpPr>
            <p:cNvPr id="48" name="Rectangle 33"/>
            <p:cNvSpPr>
              <a:spLocks noChangeArrowheads="1"/>
            </p:cNvSpPr>
            <p:nvPr/>
          </p:nvSpPr>
          <p:spPr bwMode="auto">
            <a:xfrm>
              <a:off x="1056" y="2400"/>
              <a:ext cx="3408" cy="148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49" name="Text Box 34"/>
            <p:cNvSpPr txBox="1">
              <a:spLocks noChangeArrowheads="1"/>
            </p:cNvSpPr>
            <p:nvPr/>
          </p:nvSpPr>
          <p:spPr bwMode="auto">
            <a:xfrm>
              <a:off x="144" y="2064"/>
              <a:ext cx="16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HAPS-52 Mother Board</a:t>
              </a:r>
            </a:p>
          </p:txBody>
        </p:sp>
        <p:sp>
          <p:nvSpPr>
            <p:cNvPr id="50" name="Line 35"/>
            <p:cNvSpPr>
              <a:spLocks noChangeShapeType="1"/>
            </p:cNvSpPr>
            <p:nvPr/>
          </p:nvSpPr>
          <p:spPr bwMode="auto">
            <a:xfrm>
              <a:off x="480" y="2256"/>
              <a:ext cx="528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51" name="Group 41"/>
          <p:cNvGrpSpPr>
            <a:grpSpLocks/>
          </p:cNvGrpSpPr>
          <p:nvPr/>
        </p:nvGrpSpPr>
        <p:grpSpPr bwMode="auto">
          <a:xfrm>
            <a:off x="3276600" y="1309688"/>
            <a:ext cx="2819400" cy="3048000"/>
            <a:chOff x="2064" y="1104"/>
            <a:chExt cx="1776" cy="1920"/>
          </a:xfrm>
        </p:grpSpPr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3216" y="1680"/>
              <a:ext cx="624" cy="134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3" name="Text Box 39"/>
            <p:cNvSpPr txBox="1">
              <a:spLocks noChangeArrowheads="1"/>
            </p:cNvSpPr>
            <p:nvPr/>
          </p:nvSpPr>
          <p:spPr bwMode="auto">
            <a:xfrm>
              <a:off x="2064" y="1104"/>
              <a:ext cx="1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USB Daughter Board</a:t>
              </a:r>
            </a:p>
          </p:txBody>
        </p:sp>
        <p:sp>
          <p:nvSpPr>
            <p:cNvPr id="54" name="Line 40"/>
            <p:cNvSpPr>
              <a:spLocks noChangeShapeType="1"/>
            </p:cNvSpPr>
            <p:nvPr/>
          </p:nvSpPr>
          <p:spPr bwMode="auto">
            <a:xfrm>
              <a:off x="2688" y="1296"/>
              <a:ext cx="528" cy="3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55" name="Group 45"/>
          <p:cNvGrpSpPr>
            <a:grpSpLocks/>
          </p:cNvGrpSpPr>
          <p:nvPr/>
        </p:nvGrpSpPr>
        <p:grpSpPr bwMode="auto">
          <a:xfrm>
            <a:off x="6172201" y="4433889"/>
            <a:ext cx="2852738" cy="1809750"/>
            <a:chOff x="3888" y="3072"/>
            <a:chExt cx="1797" cy="1140"/>
          </a:xfrm>
        </p:grpSpPr>
        <p:sp>
          <p:nvSpPr>
            <p:cNvPr id="56" name="Rectangle 42"/>
            <p:cNvSpPr>
              <a:spLocks noChangeArrowheads="1"/>
            </p:cNvSpPr>
            <p:nvPr/>
          </p:nvSpPr>
          <p:spPr bwMode="auto">
            <a:xfrm>
              <a:off x="3888" y="3072"/>
              <a:ext cx="528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57" name="Text Box 43"/>
            <p:cNvSpPr txBox="1">
              <a:spLocks noChangeArrowheads="1"/>
            </p:cNvSpPr>
            <p:nvPr/>
          </p:nvSpPr>
          <p:spPr bwMode="auto">
            <a:xfrm>
              <a:off x="4105" y="3981"/>
              <a:ext cx="15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NAND Daughter Board</a:t>
              </a:r>
            </a:p>
          </p:txBody>
        </p:sp>
        <p:sp>
          <p:nvSpPr>
            <p:cNvPr id="58" name="Line 44"/>
            <p:cNvSpPr>
              <a:spLocks noChangeShapeType="1"/>
            </p:cNvSpPr>
            <p:nvPr/>
          </p:nvSpPr>
          <p:spPr bwMode="auto">
            <a:xfrm flipH="1" flipV="1">
              <a:off x="4176" y="3840"/>
              <a:ext cx="384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sp>
        <p:nvSpPr>
          <p:cNvPr id="59" name="Rectangle 32"/>
          <p:cNvSpPr>
            <a:spLocks noChangeArrowheads="1"/>
          </p:cNvSpPr>
          <p:nvPr/>
        </p:nvSpPr>
        <p:spPr bwMode="auto">
          <a:xfrm>
            <a:off x="6388100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60" name="Text Box 31"/>
          <p:cNvSpPr txBox="1">
            <a:spLocks noChangeArrowheads="1"/>
          </p:cNvSpPr>
          <p:nvPr/>
        </p:nvSpPr>
        <p:spPr bwMode="auto">
          <a:xfrm>
            <a:off x="6400800" y="3805238"/>
            <a:ext cx="146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1x-nm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MS PGothic" charset="0"/>
              </a:rPr>
              <a:t>NAND Flash</a:t>
            </a:r>
          </a:p>
        </p:txBody>
      </p:sp>
      <p:sp>
        <p:nvSpPr>
          <p:cNvPr id="61" name="Rectangle 60"/>
          <p:cNvSpPr/>
          <p:nvPr/>
        </p:nvSpPr>
        <p:spPr>
          <a:xfrm>
            <a:off x="-36512" y="5805264"/>
            <a:ext cx="68580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[DATE 2012, ICCD 2012, DATE 2013, ITJ 2013, ICCD 2013, SIGMETRICS 2014, HPCA 2015, DSN 2015, MSST 2015, JSAC 2016, HPCA 2017, DFRWS 2017,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PIEEE 2017, HPCA 2018, SIGMETRICS 2018]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9422" y="6496146"/>
            <a:ext cx="9332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Cai+,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Error Characterization, Mitigation, and Recovery in Flash Memory Based Solid State Drives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Proc. IEEE 2017.</a:t>
            </a:r>
          </a:p>
        </p:txBody>
      </p:sp>
    </p:spTree>
    <p:extLst>
      <p:ext uri="{BB962C8B-B14F-4D97-AF65-F5344CB8AC3E}">
        <p14:creationId xmlns:p14="http://schemas.microsoft.com/office/powerpoint/2010/main" val="3683024715"/>
      </p:ext>
    </p:extLst>
  </p:cSld>
  <p:clrMapOvr>
    <a:masterClrMapping/>
  </p:clrMapOvr>
  <p:transition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One Important Takeaway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Main Memory Needs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Intelligent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800800"/>
      </p:ext>
    </p:extLst>
  </p:cSld>
  <p:clrMapOvr>
    <a:masterClrMapping/>
  </p:clrMapOvr>
  <p:transition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Another Challenge and Opportunity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844824"/>
            <a:ext cx="7128792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 Performance,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Energy Efficient,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Sustainable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371010"/>
      </p:ext>
    </p:extLst>
  </p:cSld>
  <p:clrMapOvr>
    <a:masterClrMapping/>
  </p:clrMapOvr>
  <p:transition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884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Processing</a:t>
            </a:r>
            <a:r>
              <a:rPr lang="en-US" sz="5000" dirty="0"/>
              <a:t> of data </a:t>
            </a:r>
          </a:p>
          <a:p>
            <a:pPr marL="0" indent="0" algn="ctr">
              <a:buNone/>
            </a:pPr>
            <a:r>
              <a:rPr lang="en-US" sz="5000" dirty="0"/>
              <a:t>is performed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FF0000"/>
                </a:solidFill>
              </a:rPr>
              <a:t>far away from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1988"/>
      </p:ext>
    </p:extLst>
  </p:cSld>
  <p:clrMapOvr>
    <a:masterClrMapping/>
  </p:clrMapOvr>
  <p:transition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Waste in Mobile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1500" dirty="0">
                <a:solidFill>
                  <a:srgbClr val="0432FF"/>
                </a:solidFill>
              </a:rPr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movement</a:t>
            </a:r>
          </a:p>
        </p:txBody>
      </p:sp>
    </p:spTree>
    <p:extLst>
      <p:ext uri="{BB962C8B-B14F-4D97-AF65-F5344CB8AC3E}">
        <p14:creationId xmlns:p14="http://schemas.microsoft.com/office/powerpoint/2010/main" val="273088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9796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Data access is the major performance and energy bottleneck</a:t>
            </a:r>
          </a:p>
          <a:p>
            <a:endParaRPr lang="en-US" sz="1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000" dirty="0"/>
              <a:t>Our current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design principles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cause </a:t>
            </a:r>
            <a:r>
              <a:rPr lang="en-US" sz="5000" dirty="0">
                <a:solidFill>
                  <a:srgbClr val="FF0000"/>
                </a:solidFill>
              </a:rPr>
              <a:t>great energy waste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FF0000"/>
                </a:solidFill>
              </a:rPr>
              <a:t>(and great performance loss)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328436"/>
      </p:ext>
    </p:extLst>
  </p:cSld>
  <p:clrMapOvr>
    <a:masterClrMapping/>
  </p:clrMapOvr>
  <p:transition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Paradigm Shift To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Enable computation with </a:t>
            </a:r>
            <a:r>
              <a:rPr lang="en-US" sz="2800" dirty="0">
                <a:solidFill>
                  <a:srgbClr val="0000FF"/>
                </a:solidFill>
              </a:rPr>
              <a:t>minimal data movement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>
                <a:solidFill>
                  <a:srgbClr val="0000FF"/>
                </a:solidFill>
              </a:rPr>
              <a:t>Compute where it makes sense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where data resides</a:t>
            </a:r>
            <a:r>
              <a:rPr lang="en-US" sz="2800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Make computing architectures more </a:t>
            </a:r>
            <a:r>
              <a:rPr lang="en-US" sz="2800" dirty="0">
                <a:solidFill>
                  <a:srgbClr val="0000FF"/>
                </a:solidFill>
              </a:rPr>
              <a:t>data-centric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9058262"/>
      </p:ext>
    </p:extLst>
  </p:cSld>
  <p:clrMapOvr>
    <a:masterClrMapping/>
  </p:clrMapOvr>
  <p:transition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71671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Energy-Efficient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7464823"/>
      </p:ext>
    </p:extLst>
  </p:cSld>
  <p:clrMapOvr>
    <a:masterClrMapping/>
  </p:clrMapOvr>
  <p:transition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High-Performance</a:t>
            </a:r>
          </a:p>
          <a:p>
            <a:pPr marL="0" indent="0" algn="ctr">
              <a:buNone/>
            </a:pPr>
            <a:r>
              <a:rPr lang="en-US" sz="6400" b="1" dirty="0">
                <a:solidFill>
                  <a:srgbClr val="0000FF"/>
                </a:solidFill>
              </a:rPr>
              <a:t>(Data-Centric)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5117740"/>
      </p:ext>
    </p:extLst>
  </p:cSld>
  <p:clrMapOvr>
    <a:masterClrMapping/>
  </p:clrMapOvr>
  <p:transition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processor chip and in-memory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and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software, compilers,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 and theoretical </a:t>
            </a:r>
            <a:r>
              <a:rPr lang="en-US" dirty="0">
                <a:latin typeface="Tahoma"/>
                <a:cs typeface="Tahoma"/>
              </a:rPr>
              <a:t>f</a:t>
            </a:r>
            <a:r>
              <a:rPr lang="en-US" sz="2200" dirty="0">
                <a:latin typeface="Tahoma"/>
                <a:cs typeface="Tahoma"/>
              </a:rPr>
              <a:t>oundations?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D90B00"/>
                  </a:solidFill>
                  <a:effectLst/>
                  <a:uLnTx/>
                  <a:uFillTx/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0B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967311"/>
      </p:ext>
    </p:extLst>
  </p:cSld>
  <p:clrMapOvr>
    <a:masterClrMapping/>
  </p:clrMapOvr>
  <p:transition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412750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3289300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Memory as an Accelerator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6921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1062323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1924050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2296604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6921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10647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1924050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2296604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3155950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172966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155950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313402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4025900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4053619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4984750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5010087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4025900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4051237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4984750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5010087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3930650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3" name="Rectangle 25"/>
          <p:cNvSpPr>
            <a:spLocks/>
          </p:cNvSpPr>
          <p:nvPr/>
        </p:nvSpPr>
        <p:spPr bwMode="auto">
          <a:xfrm>
            <a:off x="692150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4" name="Rectangle 26"/>
          <p:cNvSpPr>
            <a:spLocks/>
          </p:cNvSpPr>
          <p:nvPr/>
        </p:nvSpPr>
        <p:spPr bwMode="auto">
          <a:xfrm>
            <a:off x="3188665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2555" name="Rectangle 27"/>
          <p:cNvSpPr>
            <a:spLocks/>
          </p:cNvSpPr>
          <p:nvPr/>
        </p:nvSpPr>
        <p:spPr bwMode="auto">
          <a:xfrm>
            <a:off x="2444750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6" name="Rectangle 28"/>
          <p:cNvSpPr>
            <a:spLocks/>
          </p:cNvSpPr>
          <p:nvPr/>
        </p:nvSpPr>
        <p:spPr bwMode="auto">
          <a:xfrm>
            <a:off x="2702571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22557" name="Rectangle 29"/>
          <p:cNvSpPr>
            <a:spLocks/>
          </p:cNvSpPr>
          <p:nvPr/>
        </p:nvSpPr>
        <p:spPr bwMode="auto">
          <a:xfrm>
            <a:off x="6965950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58" name="Rectangle 30"/>
          <p:cNvSpPr>
            <a:spLocks/>
          </p:cNvSpPr>
          <p:nvPr/>
        </p:nvSpPr>
        <p:spPr bwMode="auto">
          <a:xfrm>
            <a:off x="7005762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22559" name="Rectangle 31"/>
          <p:cNvSpPr>
            <a:spLocks/>
          </p:cNvSpPr>
          <p:nvPr/>
        </p:nvSpPr>
        <p:spPr bwMode="auto">
          <a:xfrm>
            <a:off x="6654800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0" name="Rectangle 32"/>
          <p:cNvSpPr>
            <a:spLocks/>
          </p:cNvSpPr>
          <p:nvPr/>
        </p:nvSpPr>
        <p:spPr bwMode="auto">
          <a:xfrm>
            <a:off x="7542787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22561" name="Rectangle 33"/>
          <p:cNvSpPr>
            <a:spLocks/>
          </p:cNvSpPr>
          <p:nvPr/>
        </p:nvSpPr>
        <p:spPr bwMode="auto">
          <a:xfrm>
            <a:off x="6718300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2" name="Rectangle 34"/>
          <p:cNvSpPr>
            <a:spLocks/>
          </p:cNvSpPr>
          <p:nvPr/>
        </p:nvSpPr>
        <p:spPr bwMode="auto">
          <a:xfrm>
            <a:off x="3149600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3" name="Rectangle 35"/>
          <p:cNvSpPr>
            <a:spLocks/>
          </p:cNvSpPr>
          <p:nvPr/>
        </p:nvSpPr>
        <p:spPr bwMode="auto">
          <a:xfrm>
            <a:off x="3245710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564" name="Rectangle 36"/>
          <p:cNvSpPr>
            <a:spLocks/>
          </p:cNvSpPr>
          <p:nvPr/>
        </p:nvSpPr>
        <p:spPr bwMode="auto">
          <a:xfrm>
            <a:off x="4311318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22565" name="Line 37"/>
          <p:cNvSpPr>
            <a:spLocks noChangeShapeType="1"/>
          </p:cNvSpPr>
          <p:nvPr/>
        </p:nvSpPr>
        <p:spPr bwMode="auto">
          <a:xfrm rot="10800000" flipH="1">
            <a:off x="416722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7816850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Rounded Rectangle 43"/>
          <p:cNvSpPr>
            <a:spLocks noChangeArrowheads="1"/>
          </p:cNvSpPr>
          <p:nvPr/>
        </p:nvSpPr>
        <p:spPr bwMode="auto">
          <a:xfrm rot="5400000">
            <a:off x="6712425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61526" y="6279703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ヒラギノ角ゴ ProN W6"/>
                <a:cs typeface="Tahoma"/>
              </a:rPr>
              <a:t>Memory similar to a “conventional” accelerator</a:t>
            </a:r>
          </a:p>
        </p:txBody>
      </p:sp>
    </p:spTree>
    <p:extLst>
      <p:ext uri="{BB962C8B-B14F-4D97-AF65-F5344CB8AC3E}">
        <p14:creationId xmlns:p14="http://schemas.microsoft.com/office/powerpoint/2010/main" val="127287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0000FF"/>
                </a:solidFill>
              </a:rPr>
              <a:t>1. Processing using Memory</a:t>
            </a:r>
          </a:p>
          <a:p>
            <a:pPr algn="l"/>
            <a:r>
              <a:rPr lang="en-US" sz="3600" dirty="0">
                <a:solidFill>
                  <a:srgbClr val="FF0000"/>
                </a:solidFill>
              </a:rPr>
              <a:t>2. Processing near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415887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Book Chapter in 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Emerging Computing: From Devices to Systems - Looking Beyond Moore and Von Neumann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Springer, to be published in 2021.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8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More on Processing in Memory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et al., </a:t>
            </a:r>
            <a:r>
              <a:rPr lang="en-US" dirty="0">
                <a:solidFill>
                  <a:srgbClr val="0432FF"/>
                </a:solidFill>
              </a:rPr>
              <a:t>“</a:t>
            </a: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Ambit: In-Memory Accelerator for Bulk Bitwise Operations Using Commodity DRAM Technology</a:t>
            </a:r>
            <a:r>
              <a:rPr lang="en-US" dirty="0">
                <a:solidFill>
                  <a:srgbClr val="0432FF"/>
                </a:solidFill>
              </a:rPr>
              <a:t>,”</a:t>
            </a:r>
            <a:r>
              <a:rPr lang="en-US" dirty="0"/>
              <a:t> MICRO 2017.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41055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95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More on Processing in Memory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"In-DRAM Bulk Bitwise Execution Engine"</a:t>
            </a:r>
            <a:r>
              <a:rPr lang="en-US" dirty="0">
                <a:solidFill>
                  <a:srgbClr val="0432FF"/>
                </a:solidFill>
              </a:rPr>
              <a:t> 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5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BFE0-AC75-EA4D-B294-B564E8EA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4B9AD-DEF9-4C4F-9DC2-DABFA4D56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sz="1500" dirty="0" err="1"/>
              <a:t>Nastaran</a:t>
            </a:r>
            <a:r>
              <a:rPr lang="en-US" sz="1500" dirty="0"/>
              <a:t> </a:t>
            </a:r>
            <a:r>
              <a:rPr lang="en-US" sz="1500" dirty="0" err="1"/>
              <a:t>Hajinazar</a:t>
            </a:r>
            <a:r>
              <a:rPr lang="en-US" sz="1500" dirty="0"/>
              <a:t>, Geraldo F. Oliveira, Sven Gregorio, Joao </a:t>
            </a:r>
            <a:r>
              <a:rPr lang="en-US" sz="1500" dirty="0" err="1"/>
              <a:t>Dinis</a:t>
            </a:r>
            <a:r>
              <a:rPr lang="en-US" sz="1500" dirty="0"/>
              <a:t> Ferreira, Nika Mansouri </a:t>
            </a:r>
            <a:r>
              <a:rPr lang="en-US" sz="1500" dirty="0" err="1"/>
              <a:t>Ghiasi</a:t>
            </a:r>
            <a:r>
              <a:rPr lang="en-US" sz="1500" dirty="0"/>
              <a:t>, </a:t>
            </a:r>
            <a:r>
              <a:rPr lang="en-US" sz="1500" dirty="0" err="1"/>
              <a:t>Minesh</a:t>
            </a:r>
            <a:r>
              <a:rPr lang="en-US" sz="1500" dirty="0"/>
              <a:t> Patel, Mohammed </a:t>
            </a:r>
            <a:r>
              <a:rPr lang="en-US" sz="1500" dirty="0" err="1"/>
              <a:t>Alser</a:t>
            </a:r>
            <a:r>
              <a:rPr lang="en-US" sz="1500" dirty="0"/>
              <a:t>, </a:t>
            </a:r>
            <a:r>
              <a:rPr lang="en-US" sz="1500" dirty="0" err="1"/>
              <a:t>Saugata</a:t>
            </a:r>
            <a:r>
              <a:rPr lang="en-US" sz="1500" dirty="0"/>
              <a:t> Ghose, Juan Gomez-Luna, and Onur Mutlu,</a:t>
            </a:r>
            <a:br>
              <a:rPr lang="en-US" sz="1500" dirty="0"/>
            </a:br>
            <a:r>
              <a:rPr lang="en-US" sz="15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"SIMDRAM: An End-to-End Framework for Bit-Serial SIMD Computing in DRAM"</a:t>
            </a:r>
            <a:br>
              <a:rPr lang="en-US" sz="1500" dirty="0">
                <a:solidFill>
                  <a:srgbClr val="0432FF"/>
                </a:solidFill>
              </a:rPr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26th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Virtual, March-April 2021.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2-page Extended Abstract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Short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Slides (pptx)</a:t>
            </a:r>
            <a:r>
              <a:rPr lang="en-US" sz="1500" dirty="0"/>
              <a:t> </a:t>
            </a:r>
            <a:r>
              <a:rPr lang="en-US" sz="1500" dirty="0">
                <a:hlinkClick r:id="rId8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9"/>
              </a:rPr>
              <a:t>Short Talk Video</a:t>
            </a:r>
            <a:r>
              <a:rPr lang="en-US" sz="1500" dirty="0"/>
              <a:t> (5 mins)]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10"/>
              </a:rPr>
              <a:t>Full Talk Video</a:t>
            </a:r>
            <a:r>
              <a:rPr lang="en-US" sz="1500" dirty="0"/>
              <a:t> (27 mins)]</a:t>
            </a:r>
          </a:p>
          <a:p>
            <a:pPr marL="0" indent="0">
              <a:buNone/>
            </a:pPr>
            <a:br>
              <a:rPr lang="en-US" sz="1700" dirty="0"/>
            </a:b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CC07-ABC8-6047-856D-10E0B6E8E5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2D6C2E-4B30-5D40-A601-57FD66ECFD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3934392"/>
            <a:ext cx="8218695" cy="2152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40228"/>
      </p:ext>
    </p:extLst>
  </p:cSld>
  <p:clrMapOvr>
    <a:masterClrMapping/>
  </p:clrMapOvr>
  <p:transition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Sungpack</a:t>
            </a:r>
            <a:r>
              <a:rPr lang="en-US" dirty="0"/>
              <a:t> Hong,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Scalable Processing-in-Memory Accelerator for Parallel Graph Processing"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25144"/>
            <a:ext cx="9144000" cy="149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2100" dirty="0"/>
              <a:t>Amirali Boroumand, Saugata Ghose, </a:t>
            </a:r>
            <a:r>
              <a:rPr lang="en-US" sz="2100" dirty="0" err="1"/>
              <a:t>Youngsok</a:t>
            </a:r>
            <a:r>
              <a:rPr lang="en-US" sz="2100" dirty="0"/>
              <a:t> Kim, </a:t>
            </a:r>
            <a:r>
              <a:rPr lang="en-US" sz="2100" dirty="0" err="1"/>
              <a:t>Rachata</a:t>
            </a:r>
            <a:r>
              <a:rPr lang="en-US" sz="2100" dirty="0"/>
              <a:t> </a:t>
            </a:r>
            <a:r>
              <a:rPr lang="en-US" sz="2100" dirty="0" err="1"/>
              <a:t>Ausavarungnirun</a:t>
            </a:r>
            <a:r>
              <a:rPr lang="en-US" sz="2100" dirty="0"/>
              <a:t>, Eric </a:t>
            </a:r>
            <a:r>
              <a:rPr lang="en-US" sz="2100" dirty="0" err="1"/>
              <a:t>Shiu</a:t>
            </a:r>
            <a:r>
              <a:rPr lang="en-US" sz="2100" dirty="0"/>
              <a:t>, Rahul Thakur, </a:t>
            </a:r>
            <a:r>
              <a:rPr lang="en-US" sz="2100" dirty="0" err="1"/>
              <a:t>Daehyun</a:t>
            </a:r>
            <a:r>
              <a:rPr lang="en-US" sz="2100" dirty="0"/>
              <a:t> Kim, Aki </a:t>
            </a:r>
            <a:r>
              <a:rPr lang="en-US" sz="2100" dirty="0" err="1"/>
              <a:t>Kuusela</a:t>
            </a:r>
            <a:r>
              <a:rPr lang="en-US" sz="2100" dirty="0"/>
              <a:t>, Allan </a:t>
            </a:r>
            <a:r>
              <a:rPr lang="en-US" sz="2100" dirty="0" err="1"/>
              <a:t>Knies</a:t>
            </a:r>
            <a:r>
              <a:rPr lang="en-US" sz="2100" dirty="0"/>
              <a:t>, </a:t>
            </a:r>
            <a:r>
              <a:rPr lang="en-US" sz="2100" dirty="0" err="1"/>
              <a:t>Parthasarathy</a:t>
            </a:r>
            <a:r>
              <a:rPr lang="en-US" sz="2100" dirty="0"/>
              <a:t> </a:t>
            </a:r>
            <a:r>
              <a:rPr lang="en-US" sz="2100" dirty="0" err="1"/>
              <a:t>Ranganathan</a:t>
            </a:r>
            <a:r>
              <a:rPr lang="en-US" sz="2100" dirty="0"/>
              <a:t>, and Onur Mutlu,</a:t>
            </a:r>
            <a:br>
              <a:rPr lang="en-US" sz="2100" dirty="0"/>
            </a:br>
            <a:r>
              <a:rPr lang="en-US" sz="21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"Google Workloads for Consumer Devices: Mitigating Data Movement Bottlenecks"</a:t>
            </a:r>
            <a:r>
              <a:rPr lang="en-US" sz="2100" dirty="0">
                <a:solidFill>
                  <a:srgbClr val="0432FF"/>
                </a:solidFill>
              </a:rPr>
              <a:t> </a:t>
            </a:r>
            <a:br>
              <a:rPr lang="en-US" sz="2100" dirty="0"/>
            </a:br>
            <a:r>
              <a:rPr lang="en-US" sz="2100" i="1" dirty="0"/>
              <a:t>Proceedings of the </a:t>
            </a:r>
            <a:r>
              <a:rPr lang="en-US" sz="21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2100" i="1" dirty="0"/>
              <a:t> (</a:t>
            </a:r>
            <a:r>
              <a:rPr lang="en-US" sz="2100" b="1" i="1" dirty="0"/>
              <a:t>ASPLOS</a:t>
            </a:r>
            <a:r>
              <a:rPr lang="en-US" sz="2100" i="1" dirty="0"/>
              <a:t>)</a:t>
            </a:r>
            <a:r>
              <a:rPr lang="en-US" sz="21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7072"/>
            <a:ext cx="91440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7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"PIM-Enabled Instructions: A Low-Overhead, Locality-Aware Processing-in-Memory Architecture"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77496"/>
            <a:ext cx="9144000" cy="22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0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dirty="0"/>
              <a:t>In-DRAM Physical Unclonable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3589"/>
            <a:ext cx="8915400" cy="5193723"/>
          </a:xfrm>
        </p:spPr>
        <p:txBody>
          <a:bodyPr/>
          <a:lstStyle/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Minesh</a:t>
            </a:r>
            <a:r>
              <a:rPr lang="en-US" sz="1800" dirty="0"/>
              <a:t> Patel, Hasan Hassan,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"The DRAM Latency PUF: Quickly Evaluating Physical Unclonable Functions by Exploiting the Latency-Reliability Tradeoff in Modern DRAM Devices"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24th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Vienna, Austria, February 2018.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Lightning Talk Video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7"/>
              </a:rPr>
              <a:t>Lightning Session Slides (pptx)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Full Talk Lecture Video</a:t>
            </a:r>
            <a:r>
              <a:rPr lang="en-US" sz="1800" dirty="0"/>
              <a:t> (28 minutes)]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A8ACC-E91F-5740-B3B1-88F1F612091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24367"/>
            <a:ext cx="9144000" cy="172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0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95928" cy="884238"/>
          </a:xfrm>
        </p:spPr>
        <p:txBody>
          <a:bodyPr/>
          <a:lstStyle/>
          <a:p>
            <a:r>
              <a:rPr lang="en-US" sz="3900" dirty="0"/>
              <a:t>In-DRAM True Random Number Generation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652239"/>
            <a:ext cx="8915400" cy="5153025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Minesh</a:t>
            </a:r>
            <a:r>
              <a:rPr lang="en-US" sz="1800" dirty="0"/>
              <a:t> Patel, Hasan Hassan, Lois </a:t>
            </a:r>
            <a:r>
              <a:rPr lang="en-US" sz="1800" dirty="0" err="1"/>
              <a:t>Orosa</a:t>
            </a:r>
            <a:r>
              <a:rPr lang="en-US" sz="1800" dirty="0"/>
              <a:t>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"D-RaNGe: Using Commodity DRAM Devices to Generate True Random Numbers with Low Latency and High Throughput"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25th International Symposium on High-Performance Computer Architecture</a:t>
            </a:r>
            <a:r>
              <a:rPr lang="en-US" sz="1800" i="1" dirty="0"/>
              <a:t> (</a:t>
            </a:r>
            <a:r>
              <a:rPr lang="en-US" sz="1800" b="1" i="1" dirty="0"/>
              <a:t>HPCA</a:t>
            </a:r>
            <a:r>
              <a:rPr lang="en-US" sz="1800" i="1" dirty="0"/>
              <a:t>)</a:t>
            </a:r>
            <a:r>
              <a:rPr lang="en-US" sz="1800" dirty="0"/>
              <a:t>, Washington, DC, USA, February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Full Talk Video</a:t>
            </a:r>
            <a:r>
              <a:rPr lang="en-US" sz="1800" dirty="0"/>
              <a:t> (21 minutes)]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Full Talk Lecture Video</a:t>
            </a:r>
            <a:r>
              <a:rPr lang="en-US" sz="1800" dirty="0"/>
              <a:t> (27 minutes)]</a:t>
            </a:r>
            <a:br>
              <a:rPr lang="en-US" sz="1800" dirty="0"/>
            </a:br>
            <a:r>
              <a:rPr lang="en-US" sz="1800" b="1" i="1" dirty="0">
                <a:solidFill>
                  <a:srgbClr val="FF0000"/>
                </a:solidFill>
              </a:rPr>
              <a:t>Top Picks Honorable Mention by IEEE Micro.</a:t>
            </a: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1800" dirty="0"/>
            </a:b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A301F4-CBFE-074F-8AB7-6C9F3BE4D6A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84812"/>
            <a:ext cx="9144000" cy="218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99466"/>
      </p:ext>
    </p:extLst>
  </p:cSld>
  <p:clrMapOvr>
    <a:masterClrMapping/>
  </p:clrMapOvr>
  <p:transition/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Eliminating the Adoption Barriers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</a:t>
            </a: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Processing in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222012"/>
      </p:ext>
    </p:extLst>
  </p:cSld>
  <p:clrMapOvr>
    <a:masterClrMapping/>
  </p:clrMapOvr>
  <p:transition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9997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182</a:t>
            </a:fld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228600" y="6441780"/>
            <a:ext cx="61927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https://www.anandtech.com/show/14750/hot-chips-31-analysis-inmemory-processing-by-upmem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228600" y="6602262"/>
            <a:ext cx="733243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4"/>
              </a:rPr>
              <a:t>https://www.upmem.com/video-upmem-presenting-its-true-processing-in-memory-solution-hot-chips-2019/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506766-B570-B545-B275-3559CFC233C5}"/>
              </a:ext>
            </a:extLst>
          </p:cNvPr>
          <p:cNvGrpSpPr/>
          <p:nvPr/>
        </p:nvGrpSpPr>
        <p:grpSpPr>
          <a:xfrm>
            <a:off x="228600" y="4724400"/>
            <a:ext cx="8754585" cy="1709697"/>
            <a:chOff x="228600" y="4724400"/>
            <a:chExt cx="8754585" cy="170969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DF79F1-207B-C34F-AF17-579F237B3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4724400"/>
              <a:ext cx="8754585" cy="1709697"/>
            </a:xfrm>
            <a:prstGeom prst="rect">
              <a:avLst/>
            </a:prstGeom>
          </p:spPr>
        </p:pic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A8C06B5-1135-5C4F-83E8-E38AAB98D67C}"/>
                </a:ext>
              </a:extLst>
            </p:cNvPr>
            <p:cNvSpPr/>
            <p:nvPr/>
          </p:nvSpPr>
          <p:spPr bwMode="auto">
            <a:xfrm>
              <a:off x="228600" y="4725144"/>
              <a:ext cx="1440160" cy="134427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CPU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rPr>
                <a:t>(x86, ARM, RV…)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C95700-D7D1-5644-851B-FF2666B58A9E}"/>
                </a:ext>
              </a:extLst>
            </p:cNvPr>
            <p:cNvGrpSpPr/>
            <p:nvPr/>
          </p:nvGrpSpPr>
          <p:grpSpPr>
            <a:xfrm>
              <a:off x="1727429" y="5030705"/>
              <a:ext cx="1247056" cy="733148"/>
              <a:chOff x="1740768" y="5013176"/>
              <a:chExt cx="1247056" cy="733148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251D41E-D38C-AC45-AD0E-16543ACA0601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3314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ＭＳ Ｐゴシック" panose="020B0600070205080204" pitchFamily="34" charset="-128"/>
                  <a:cs typeface="+mn-cs"/>
                </a:endParaRPr>
              </a:p>
            </p:txBody>
          </p:sp>
          <p:sp>
            <p:nvSpPr>
              <p:cNvPr id="6" name="Left-Right Arrow 5">
                <a:extLst>
                  <a:ext uri="{FF2B5EF4-FFF2-40B4-BE49-F238E27FC236}">
                    <a16:creationId xmlns:a16="http://schemas.microsoft.com/office/drawing/2014/main" id="{8C261558-8DDB-CE4D-A03B-11579E0FA88F}"/>
                  </a:ext>
                </a:extLst>
              </p:cNvPr>
              <p:cNvSpPr/>
              <p:nvPr/>
            </p:nvSpPr>
            <p:spPr bwMode="auto">
              <a:xfrm>
                <a:off x="1740768" y="5013176"/>
                <a:ext cx="1247056" cy="720080"/>
              </a:xfrm>
              <a:prstGeom prst="leftRightArrow">
                <a:avLst/>
              </a:prstGeom>
              <a:solidFill>
                <a:schemeClr val="bg1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DDR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itchFamily="34" charset="0"/>
                    <a:ea typeface="ＭＳ Ｐゴシック" panose="020B0600070205080204" pitchFamily="34" charset="-128"/>
                    <a:cs typeface="+mn-cs"/>
                  </a:rPr>
                  <a:t>Data bus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7067370"/>
      </p:ext>
    </p:extLst>
  </p:cSld>
  <p:clrMapOvr>
    <a:masterClrMapping/>
  </p:clrMapOvr>
  <p:transition/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UPMEM Memory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E19: 8 chips DIMM (1 rank). DPUs @ 267 MHz</a:t>
            </a:r>
          </a:p>
          <a:p>
            <a:r>
              <a:rPr lang="en-US" sz="2600" dirty="0"/>
              <a:t>P21: 16 chips DIMM (2 ranks). DPUs @ 350 MHz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C2AE4-3B3A-DE4A-A3A4-2A8ADB7D2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637" y="2058625"/>
            <a:ext cx="5694726" cy="4141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AC973-70A2-804A-B666-069E89D6CF82}"/>
              </a:ext>
            </a:extLst>
          </p:cNvPr>
          <p:cNvSpPr txBox="1"/>
          <p:nvPr/>
        </p:nvSpPr>
        <p:spPr>
          <a:xfrm>
            <a:off x="3996362" y="6479300"/>
            <a:ext cx="11512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  <a:hlinkClick r:id="rId4"/>
              </a:rPr>
              <a:t>www.upmem.com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272244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6BF00-CBE8-814D-B088-82A94D9E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 System 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3EBD4-3CCC-C145-B4CE-E1E9E7261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UPMEM-based PIM system with </a:t>
            </a:r>
            <a:r>
              <a:rPr lang="en-US" sz="2600" dirty="0">
                <a:solidFill>
                  <a:srgbClr val="00B050"/>
                </a:solidFill>
              </a:rPr>
              <a:t>20 UPMEM memory modules of 16 chips each (40 ranks) </a:t>
            </a:r>
            <a:r>
              <a:rPr lang="en-US" sz="2600" dirty="0">
                <a:solidFill>
                  <a:srgbClr val="00B050"/>
                </a:solidFill>
                <a:sym typeface="Wingdings" pitchFamily="2" charset="2"/>
              </a:rPr>
              <a:t> 2560 DPUs</a:t>
            </a:r>
            <a:endParaRPr lang="en-US" sz="2600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58845B-7079-974C-8E30-D3C7BC4A9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506" y="1844713"/>
            <a:ext cx="510961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63422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the UPMEM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-76200" y="6535579"/>
            <a:ext cx="91535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https://www.youtube.com/watch?v=Sscy1Wrr22A&amp;list=PL5Q2soXY2Zi9xidyIgBxUz7xRPS-wisBN&amp;index=26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9E9B4F-8A34-9544-86B1-2FE3041A6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29271"/>
            <a:ext cx="7848600" cy="551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447642"/>
      </p:ext>
    </p:extLst>
  </p:cSld>
  <p:clrMapOvr>
    <a:masterClrMapping/>
  </p:clrMapOvr>
  <p:transition/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200" dirty="0"/>
              <a:t>Experimental Analysis of the UPMEM PIM Engine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39010-5FA7-AA42-A731-A388AD812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https://arxiv.org/pdf/2105.03814.pdf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E92A9-1CB3-0F44-AB44-B64795F93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793" y="905635"/>
            <a:ext cx="5628366" cy="566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554601"/>
      </p:ext>
    </p:extLst>
  </p:cSld>
  <p:clrMapOvr>
    <a:masterClrMapping/>
  </p:clrMapOvr>
  <p:transition/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BC16C-9759-FC44-89ED-791187DE9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9023920" cy="1066800"/>
          </a:xfrm>
        </p:spPr>
        <p:txBody>
          <a:bodyPr/>
          <a:lstStyle/>
          <a:p>
            <a:r>
              <a:rPr lang="en-US" sz="3200" dirty="0"/>
              <a:t>DAMOV Methodology &amp; Workloads</a:t>
            </a:r>
            <a:endParaRPr lang="en-US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39010-5FA7-AA42-A731-A388AD812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15779-7C5C-DE4E-8C08-440276A7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759" y="947766"/>
            <a:ext cx="5406441" cy="57244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4A979B-A23E-4F49-9F1F-3DE77918710A}"/>
              </a:ext>
            </a:extLst>
          </p:cNvPr>
          <p:cNvSpPr txBox="1"/>
          <p:nvPr/>
        </p:nvSpPr>
        <p:spPr>
          <a:xfrm>
            <a:off x="4355976" y="6502956"/>
            <a:ext cx="42482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https://arxiv.org/pdf/2105.03725.pdf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5794310"/>
      </p:ext>
    </p:extLst>
  </p:cSld>
  <p:clrMapOvr>
    <a:masterClrMapping/>
  </p:clrMapOvr>
  <p:transition/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PIM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6</a:t>
            </a:r>
          </a:p>
          <a:p>
            <a:pPr lvl="1"/>
            <a:r>
              <a:rPr lang="en-US" sz="2000" b="1" dirty="0"/>
              <a:t>Computation in Memory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https://www.youtube.com/watch?v=oGcZAGwfEUE&amp;list=PL5Q2soXY2Zi9xidyIgBxUz7xRPS-wisBN&amp;index=12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7</a:t>
            </a:r>
          </a:p>
          <a:p>
            <a:pPr lvl="1"/>
            <a:r>
              <a:rPr lang="en-US" sz="2000" b="1" dirty="0"/>
              <a:t>Near-Data Processing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https://www.youtube.com/watch?v=j2GIigqn1Qw&amp;list=PL5Q2soXY2Zi9xidyIgBxUz7xRPS-wisBN&amp;index=13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11a</a:t>
            </a:r>
          </a:p>
          <a:p>
            <a:pPr lvl="1"/>
            <a:r>
              <a:rPr lang="en-US" sz="2000" b="1" dirty="0"/>
              <a:t>Memory Controllers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https://www.youtube.com/watch?v=TeG773OgiMQ&amp;list=PL5Q2soXY2Zi9xidyIgBxUz7xRPS-wisBN&amp;index=20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12d</a:t>
            </a:r>
          </a:p>
          <a:p>
            <a:pPr lvl="1"/>
            <a:r>
              <a:rPr lang="en-US" sz="2000" b="1" dirty="0"/>
              <a:t>Real Processing-in-DRAM with UPMEM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https://www.youtube.com/watch?v=Sscy1Wrr22A&amp;list=PL5Q2soXY2Zi9xidyIgBxUz7xRPS-wisBN&amp;index=25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507145"/>
      </p:ext>
    </p:extLst>
  </p:cSld>
  <p:clrMapOvr>
    <a:masterClrMapping/>
  </p:clrMapOvr>
  <p:transition/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PIM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36638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15</a:t>
            </a:r>
          </a:p>
          <a:p>
            <a:pPr lvl="1"/>
            <a:r>
              <a:rPr lang="en-US" sz="2000" b="1" dirty="0"/>
              <a:t>Emerging Memory Technologies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https://www.youtube.com/watch?v=AlE1rD9G_YU&amp;list=PL5Q2soXY2Zi9xidyIgBxUz7xRPS-wisBN&amp;index=28</a:t>
            </a:r>
          </a:p>
          <a:p>
            <a:pPr lvl="1"/>
            <a:endParaRPr lang="en-US" sz="1700" dirty="0">
              <a:solidFill>
                <a:srgbClr val="0000FF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16a</a:t>
            </a:r>
          </a:p>
          <a:p>
            <a:pPr lvl="1"/>
            <a:r>
              <a:rPr lang="en-US" sz="2000" b="1" dirty="0"/>
              <a:t>Opportunities &amp; Challenges of Emerging Memory Technologies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https://www.youtube.com/watch?v=pmLszWGmMGQ&amp;list=PL5Q2soXY2Zi9xidyIgBxUz7xRPS-wisBN&amp;index=29</a:t>
            </a:r>
          </a:p>
          <a:p>
            <a:pPr lvl="1"/>
            <a:endParaRPr lang="en-US" sz="1700" dirty="0">
              <a:solidFill>
                <a:srgbClr val="0000FF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Guest Lecture</a:t>
            </a:r>
          </a:p>
          <a:p>
            <a:pPr lvl="1"/>
            <a:r>
              <a:rPr lang="en-US" sz="2000" b="1" dirty="0"/>
              <a:t>In-Memory Computing: Memory Devices &amp; Applications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https://www.youtube.com/watch?v=wNmqQHiEZNk&amp;list=PL5Q2soXY2Zi9xidyIgBxUz7xRPS-wisBN&amp;index=41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763417"/>
      </p:ext>
    </p:extLst>
  </p:cSld>
  <p:clrMapOvr>
    <a:masterClrMapping/>
  </p:clrMapOvr>
  <p:transition/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3D00-D671-7A49-9903-3A6903D905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7043793"/>
      </p:ext>
    </p:extLst>
  </p:cSld>
  <p:clrMapOvr>
    <a:masterClrMapping/>
  </p:clrMapOvr>
  <p:transition/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hlinkClick r:id="rId2"/>
              </a:rPr>
              <a:t>"Memory-Centric Computing Systems"</a:t>
            </a:r>
            <a:br>
              <a:rPr lang="en-US" dirty="0"/>
            </a:br>
            <a:r>
              <a:rPr lang="en-US" dirty="0"/>
              <a:t>Invited Tutorial at </a:t>
            </a:r>
            <a:r>
              <a:rPr lang="en-US" i="1" dirty="0">
                <a:hlinkClick r:id="rId3"/>
              </a:rPr>
              <a:t>66th International Electron Devices Meeting (</a:t>
            </a:r>
            <a:r>
              <a:rPr lang="en-US" b="1" i="1" dirty="0">
                <a:hlinkClick r:id="rId3"/>
              </a:rPr>
              <a:t>IEDM</a:t>
            </a:r>
            <a:r>
              <a:rPr lang="en-US" i="1" dirty="0">
                <a:hlinkClick r:id="rId3"/>
              </a:rPr>
              <a:t>)</a:t>
            </a:r>
            <a:r>
              <a:rPr lang="en-US" dirty="0"/>
              <a:t>, Virtual, 12 December 2020.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Slides (pptx)</a:t>
            </a:r>
            <a:r>
              <a:rPr lang="en-US" dirty="0"/>
              <a:t> </a:t>
            </a:r>
            <a:r>
              <a:rPr lang="en-US" dirty="0">
                <a:hlinkClick r:id="rId4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5"/>
              </a:rPr>
              <a:t>Executive Summary Slides (pptx)</a:t>
            </a:r>
            <a:r>
              <a:rPr lang="en-US" dirty="0"/>
              <a:t> </a:t>
            </a:r>
            <a:r>
              <a:rPr lang="en-US" dirty="0">
                <a:hlinkClick r:id="rId6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7"/>
              </a:rPr>
              <a:t>Tutorial Video</a:t>
            </a:r>
            <a:r>
              <a:rPr lang="en-US" dirty="0"/>
              <a:t> (1 hour 51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8"/>
              </a:rPr>
              <a:t>Executive Summary Video</a:t>
            </a:r>
            <a:r>
              <a:rPr lang="en-US" dirty="0"/>
              <a:t> (2 minutes)]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9"/>
              </a:rPr>
              <a:t>Abstract and Bio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0"/>
              </a:rPr>
              <a:t>Related Keynote Paper from VLSI-DAT 2020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11"/>
              </a:rPr>
              <a:t>Related Review Paper on Processing in Memory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https://www.youtube.com/watch?v=H3sEaINPBOE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19BEF1-D7AD-6145-A699-312C82831C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77358"/>
            <a:ext cx="9144000" cy="6303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29140"/>
      </p:ext>
    </p:extLst>
  </p:cSld>
  <p:clrMapOvr>
    <a:masterClrMapping/>
  </p:clrMapOvr>
  <p:transition/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PIM Can Enable New Medical Platforms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152209"/>
      </p:ext>
    </p:extLst>
  </p:cSld>
  <p:clrMapOvr>
    <a:masterClrMapping/>
  </p:clrMapOvr>
  <p:transition/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193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ＭＳ Ｐゴシック" panose="020B0600070205080204" pitchFamily="34" charset="-128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ＭＳ Ｐゴシック" panose="020B0600070205080204" pitchFamily="34" charset="-128"/>
                <a:cs typeface="+mn-cs"/>
              </a:rPr>
              <a:t>MinION from ONT</a:t>
            </a:r>
          </a:p>
        </p:txBody>
      </p:sp>
    </p:spTree>
    <p:extLst>
      <p:ext uri="{BB962C8B-B14F-4D97-AF65-F5344CB8AC3E}">
        <p14:creationId xmlns:p14="http://schemas.microsoft.com/office/powerpoint/2010/main" val="4209417424"/>
      </p:ext>
    </p:extLst>
  </p:cSld>
  <p:clrMapOvr>
    <a:masterClrMapping/>
  </p:clrMapOvr>
  <p:transition/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Analysis: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700" dirty="0">
                <a:solidFill>
                  <a:srgbClr val="0432FF"/>
                </a:solidFill>
              </a:rPr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03997"/>
      </p:ext>
    </p:extLst>
  </p:cSld>
  <p:clrMapOvr>
    <a:masterClrMapping/>
  </p:clrMapOvr>
  <p:transition/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AD78-64D2-9C47-B050-A2D2C6E7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Fast Genome Analysis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2AAD-62B5-594C-82AB-3F845A081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339680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"Accelerating Genome Analysis: A Primer on an Ongoing Journey"</a:t>
            </a:r>
            <a:br>
              <a:rPr lang="en-US" sz="1600" dirty="0">
                <a:solidFill>
                  <a:srgbClr val="0432FF"/>
                </a:solidFill>
              </a:rPr>
            </a:br>
            <a:r>
              <a:rPr lang="en-US" sz="1600" i="1" dirty="0"/>
              <a:t>Invited Lecture at </a:t>
            </a:r>
            <a:r>
              <a:rPr lang="en-US" sz="1600" i="1" dirty="0">
                <a:hlinkClick r:id="rId3"/>
              </a:rPr>
              <a:t>Technion</a:t>
            </a:r>
            <a:r>
              <a:rPr lang="en-US" sz="1600" dirty="0"/>
              <a:t>, Virtual, 26 January 2021.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4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5"/>
              </a:rPr>
              <a:t>Talk Video </a:t>
            </a:r>
            <a:r>
              <a:rPr lang="en-US" sz="1600" dirty="0"/>
              <a:t>(1 hour 37 minutes, including Q&amp;A)]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Related Invited Paper (at IEEE Micro, 2020)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122B2-35CC-C64B-B5EA-4870A73033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hlinkClick r:id="rId7"/>
            <a:extLst>
              <a:ext uri="{FF2B5EF4-FFF2-40B4-BE49-F238E27FC236}">
                <a16:creationId xmlns:a16="http://schemas.microsoft.com/office/drawing/2014/main" id="{63062A44-6117-B242-BB5D-88FC9FCE61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80" y="2569425"/>
            <a:ext cx="6012160" cy="414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9"/>
      </p:ext>
    </p:extLst>
  </p:cSld>
  <p:clrMapOvr>
    <a:masterClrMapping/>
  </p:clrMapOvr>
  <p:transition/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Lectures on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3a</a:t>
            </a:r>
          </a:p>
          <a:p>
            <a:pPr lvl="1"/>
            <a:r>
              <a:rPr lang="en-US" sz="1800" b="1" dirty="0"/>
              <a:t>Introduction to Genome Sequence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https://www.youtube.com/watch?v=CrRb32v7SJc&amp;list=PL5Q2soXY2Zi9xidyIgBxUz7xRPS-wisBN&amp;index=5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8</a:t>
            </a:r>
          </a:p>
          <a:p>
            <a:pPr lvl="1"/>
            <a:r>
              <a:rPr lang="en-US" sz="1800" b="1" dirty="0"/>
              <a:t>Intelligent Genome Analysis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https://www.youtube.com/watch?v=ygmQpdDTL7o&amp;list=PL5Q2soXY2Zi9xidyIgBxUz7xRPS-wisBN&amp;index=14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9a</a:t>
            </a:r>
          </a:p>
          <a:p>
            <a:pPr lvl="1"/>
            <a:r>
              <a:rPr lang="en-US" sz="1800" b="1" dirty="0" err="1"/>
              <a:t>GenASM</a:t>
            </a:r>
            <a:r>
              <a:rPr lang="en-US" sz="1800" b="1" dirty="0"/>
              <a:t>: Approx. String Matching Accelerator </a:t>
            </a:r>
            <a:r>
              <a:rPr lang="en-US" sz="18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https://www.youtube.com/watch?v=XoLpzmN-Pas&amp;list=PL5Q2soXY2Zi9xidyIgBxUz7xRPS-wisBN&amp;index=15 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Accelerating Genomics Project Course, Fall 2020, Lecture 1</a:t>
            </a:r>
          </a:p>
          <a:p>
            <a:pPr lvl="1"/>
            <a:r>
              <a:rPr lang="en-US" sz="2000" b="1" dirty="0"/>
              <a:t>Accelerating Genomics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https://www.youtube.com/watch?v=rgjl8ZyLsAg&amp;list=PL5Q2soXY2Zi9E2bBVAgCqLgwiDRQDTyId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646850"/>
      </p:ext>
    </p:extLst>
  </p:cSld>
  <p:clrMapOvr>
    <a:masterClrMapping/>
  </p:clrMapOvr>
  <p:transition/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Fundamentally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Low-Latency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76100"/>
      </p:ext>
    </p:extLst>
  </p:cSld>
  <p:clrMapOvr>
    <a:masterClrMapping/>
  </p:clrMapOvr>
  <p:transition/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8062664" cy="17526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Truly Reducing Memory Latency</a:t>
            </a:r>
          </a:p>
        </p:txBody>
      </p:sp>
      <p:sp>
        <p:nvSpPr>
          <p:cNvPr id="15053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342A0-F66A-8349-9DE5-CDF9A06A589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300595"/>
      </p:ext>
    </p:extLst>
  </p:cSld>
  <p:clrMapOvr>
    <a:masterClrMapping/>
  </p:clrMapOvr>
  <p:transition/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Tiered-Latency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sz="2200" dirty="0"/>
              <a:t>Donghyuk Lee, Yoongu Kim, Vivek Seshadri, Jamie Liu, Lavanya Subramanian, and 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"Tiered-Latency DRAM: A Low Latency and Low Cost DRAM Architecture"</a:t>
            </a:r>
            <a:r>
              <a:rPr lang="en-US" sz="2200" dirty="0">
                <a:solidFill>
                  <a:srgbClr val="0432FF"/>
                </a:solidFill>
              </a:rPr>
              <a:t> 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19th International Symposium on High-Performance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HPCA</a:t>
            </a:r>
            <a:r>
              <a:rPr lang="en-US" sz="2200" i="1" dirty="0"/>
              <a:t>)</a:t>
            </a:r>
            <a:r>
              <a:rPr lang="en-US" sz="2200" dirty="0"/>
              <a:t>, Shenzhen, China, February 2013. </a:t>
            </a:r>
            <a:r>
              <a:rPr lang="en-US" sz="2200" dirty="0">
                <a:hlinkClick r:id="rId4"/>
              </a:rPr>
              <a:t>Slides (pptx)</a:t>
            </a:r>
            <a:endParaRPr lang="en-US" sz="2200" u="sng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09120"/>
            <a:ext cx="9144000" cy="108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1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Adaptive-Latency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Donghyuk Lee, Yoongu Kim, Gennady </a:t>
            </a:r>
            <a:r>
              <a:rPr lang="en-US" sz="2200" dirty="0" err="1"/>
              <a:t>Pekhimenko</a:t>
            </a:r>
            <a:r>
              <a:rPr lang="en-US" sz="2200" dirty="0"/>
              <a:t>, Samira Khan, Vivek Seshadri, Kevin Chang, and 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"Adaptive-Latency DRAM: Optimizing DRAM Timing for the Common-Case"</a:t>
            </a:r>
            <a:r>
              <a:rPr lang="en-US" sz="2200" dirty="0">
                <a:solidFill>
                  <a:srgbClr val="0432FF"/>
                </a:solidFill>
              </a:rPr>
              <a:t> 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21st International Symposium on High-Performance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HPCA</a:t>
            </a:r>
            <a:r>
              <a:rPr lang="en-US" sz="2200" i="1" dirty="0"/>
              <a:t>)</a:t>
            </a:r>
            <a:r>
              <a:rPr lang="en-US" sz="2200" dirty="0"/>
              <a:t>, Bay Area, CA, February 2015. 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 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 [</a:t>
            </a:r>
            <a:r>
              <a:rPr lang="en-US" sz="2200" dirty="0">
                <a:hlinkClick r:id="rId6"/>
              </a:rPr>
              <a:t>Full data sets</a:t>
            </a:r>
            <a:r>
              <a:rPr lang="en-US" sz="2200" dirty="0"/>
              <a:t>]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293096"/>
            <a:ext cx="9144000" cy="171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41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Analysis of Latency Variation in DRAM Chips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/>
              <a:t>Kevin Chang, </a:t>
            </a:r>
            <a:r>
              <a:rPr lang="en-US" sz="2000" dirty="0" err="1"/>
              <a:t>Abhijith</a:t>
            </a:r>
            <a:r>
              <a:rPr lang="en-US" sz="2000" dirty="0"/>
              <a:t> </a:t>
            </a:r>
            <a:r>
              <a:rPr lang="en-US" sz="2000" dirty="0" err="1"/>
              <a:t>Kashyap</a:t>
            </a:r>
            <a:r>
              <a:rPr lang="en-US" sz="2000" dirty="0"/>
              <a:t>, </a:t>
            </a:r>
            <a:r>
              <a:rPr lang="en-US" sz="2000" dirty="0" err="1"/>
              <a:t>Hasan</a:t>
            </a:r>
            <a:r>
              <a:rPr lang="en-US" sz="2000" dirty="0"/>
              <a:t> Hassan, Samira Khan, Kevin Hsieh, </a:t>
            </a:r>
            <a:r>
              <a:rPr lang="en-US" sz="2000" dirty="0" err="1"/>
              <a:t>Donghyuk</a:t>
            </a:r>
            <a:r>
              <a:rPr lang="en-US" sz="2000" dirty="0"/>
              <a:t> Lee,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Gennady Pekhimenko, </a:t>
            </a:r>
            <a:r>
              <a:rPr lang="en-US" sz="2000" dirty="0" err="1"/>
              <a:t>Tianshi</a:t>
            </a:r>
            <a:r>
              <a:rPr lang="en-US" sz="2000" dirty="0"/>
              <a:t> Li,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"Understanding Latency Variation in Modern DRAM Chips: Experimental Characterization, Analysis, and Optimization"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ACM International Conference on Measurement and Modeling of Computer Systems</a:t>
            </a:r>
            <a:r>
              <a:rPr lang="en-US" sz="2000" i="1" dirty="0"/>
              <a:t> (</a:t>
            </a:r>
            <a:r>
              <a:rPr lang="en-US" sz="2000" b="1" i="1" dirty="0"/>
              <a:t>SIGMETRICS</a:t>
            </a:r>
            <a:r>
              <a:rPr lang="en-US" sz="2000" i="1" dirty="0"/>
              <a:t>)</a:t>
            </a:r>
            <a:r>
              <a:rPr lang="en-US" sz="2000" dirty="0"/>
              <a:t>, Antibes Juan-Les-Pins, France,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Source Code</a:t>
            </a:r>
            <a:r>
              <a:rPr lang="en-US" sz="20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6234" y="4365104"/>
            <a:ext cx="9144000" cy="818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6512" y="5229200"/>
            <a:ext cx="9144000" cy="127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3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Design-Induced Latency Variation in DRAM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193723"/>
          </a:xfrm>
        </p:spPr>
        <p:txBody>
          <a:bodyPr/>
          <a:lstStyle/>
          <a:p>
            <a:r>
              <a:rPr lang="en-US" sz="2000" dirty="0" err="1"/>
              <a:t>Donghyuk</a:t>
            </a:r>
            <a:r>
              <a:rPr lang="en-US" sz="2000" dirty="0"/>
              <a:t> Lee, Samira Khan, Lavanya Subramanian,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</a:t>
            </a:r>
            <a:r>
              <a:rPr lang="en-US" sz="2000" dirty="0" err="1"/>
              <a:t>Rachata</a:t>
            </a:r>
            <a:r>
              <a:rPr lang="en-US" sz="2000" dirty="0"/>
              <a:t> </a:t>
            </a:r>
            <a:r>
              <a:rPr lang="en-US" sz="2000" dirty="0" err="1"/>
              <a:t>Ausavarungnirun</a:t>
            </a:r>
            <a:r>
              <a:rPr lang="en-US" sz="2000" dirty="0"/>
              <a:t>, Gennady Pekhimenko, </a:t>
            </a:r>
            <a:r>
              <a:rPr lang="en-US" sz="2000" dirty="0" err="1"/>
              <a:t>Vivek</a:t>
            </a:r>
            <a:r>
              <a:rPr lang="en-US" sz="2000" dirty="0"/>
              <a:t> Seshadri, and Onur Mutlu,</a:t>
            </a:r>
            <a:br>
              <a:rPr lang="en-US" sz="2000" dirty="0"/>
            </a:br>
            <a:r>
              <a:rPr lang="en-US" sz="20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"Design-Induced Latency Variation in Modern DRAM Chips: Characterization, Analysis, and Latency Reduction Mechanisms"</a:t>
            </a:r>
            <a:r>
              <a:rPr lang="en-US" sz="2000" dirty="0">
                <a:solidFill>
                  <a:srgbClr val="0432FF"/>
                </a:solidFill>
              </a:rPr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ACM International Conference on Measurement and Modeling of Computer Systems</a:t>
            </a:r>
            <a:r>
              <a:rPr lang="en-US" sz="2000" i="1" dirty="0"/>
              <a:t> (</a:t>
            </a:r>
            <a:r>
              <a:rPr lang="en-US" sz="2000" b="1" i="1" dirty="0"/>
              <a:t>SIGMETRICS</a:t>
            </a:r>
            <a:r>
              <a:rPr lang="en-US" sz="2000" i="1" dirty="0"/>
              <a:t>)</a:t>
            </a:r>
            <a:r>
              <a:rPr lang="en-US" sz="2000" dirty="0"/>
              <a:t>, Urbana-Champaign, IL, USA, June 2017.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37964"/>
            <a:ext cx="9144000" cy="254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6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A6333-34F0-B840-8F7C-8EE01BD05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Solar-DRAM: Putting It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3D3F7-8F9D-FA40-B1DE-900CFFDF9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sz="2200" dirty="0" err="1"/>
              <a:t>Jeremie</a:t>
            </a:r>
            <a:r>
              <a:rPr lang="en-US" sz="2200" dirty="0"/>
              <a:t> S. Kim, Minesh Patel, Hasan Hassan, and </a:t>
            </a:r>
            <a:r>
              <a:rPr lang="en-US" sz="2200" u="sng" dirty="0"/>
              <a:t>Onur Mutlu</a:t>
            </a:r>
            <a:r>
              <a:rPr lang="en-US" sz="2200" dirty="0"/>
              <a:t>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"Solar-DRAM: Reducing DRAM Access Latency by Exploiting the Variation in Local Bitlines"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i="1" dirty="0"/>
              <a:t>Proceedings of the </a:t>
            </a:r>
            <a:r>
              <a:rPr lang="en-US" sz="2200" i="1" dirty="0">
                <a:hlinkClick r:id="rId3"/>
              </a:rPr>
              <a:t>36th IEEE International Conference on Computer Design</a:t>
            </a:r>
            <a:r>
              <a:rPr lang="en-US" sz="2200" i="1" dirty="0"/>
              <a:t> (</a:t>
            </a:r>
            <a:r>
              <a:rPr lang="en-US" sz="2200" b="1" i="1" dirty="0"/>
              <a:t>ICCD</a:t>
            </a:r>
            <a:r>
              <a:rPr lang="en-US" sz="2200" i="1" dirty="0"/>
              <a:t>)</a:t>
            </a:r>
            <a:r>
              <a:rPr lang="en-US" sz="2200" dirty="0"/>
              <a:t>, Orlando, FL, USA, October 2018.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 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6"/>
              </a:rPr>
              <a:t>Talk Video</a:t>
            </a:r>
            <a:r>
              <a:rPr lang="en-US" sz="2200" dirty="0"/>
              <a:t> (16 minutes)] </a:t>
            </a:r>
            <a:br>
              <a:rPr lang="en-US" sz="2200" dirty="0"/>
            </a:br>
            <a:endParaRPr lang="en-US" sz="2200" dirty="0"/>
          </a:p>
          <a:p>
            <a:pPr marL="0" indent="0">
              <a:buNone/>
            </a:pPr>
            <a:br>
              <a:rPr lang="en-US" sz="2200" dirty="0"/>
            </a:b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DC2D37-A78C-0648-B151-5ED1AD10F3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69C954-FEAD-B845-8285-95B6ED75AC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2" y="4077072"/>
            <a:ext cx="9144000" cy="202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1320"/>
      </p:ext>
    </p:extLst>
  </p:cSld>
  <p:clrMapOvr>
    <a:masterClrMapping/>
  </p:clrMapOvr>
  <p:transition/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503BB-C474-3743-9AED-4F8E5978E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CLR-DRAM: Capacity-Latency Reconfigurability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38C27-AA63-F346-9B31-7ED0FA9A8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err="1"/>
              <a:t>Haocong</a:t>
            </a:r>
            <a:r>
              <a:rPr lang="en-US" sz="2200" dirty="0"/>
              <a:t> Luo, Taha </a:t>
            </a:r>
            <a:r>
              <a:rPr lang="en-US" sz="2200" dirty="0" err="1"/>
              <a:t>Shahroodi</a:t>
            </a:r>
            <a:r>
              <a:rPr lang="en-US" sz="2200" dirty="0"/>
              <a:t>, Hasan Hassan, Minesh Patel, A. </a:t>
            </a:r>
            <a:r>
              <a:rPr lang="en-US" sz="2200" dirty="0" err="1"/>
              <a:t>Giray</a:t>
            </a:r>
            <a:r>
              <a:rPr lang="en-US" sz="2200" dirty="0"/>
              <a:t> </a:t>
            </a:r>
            <a:r>
              <a:rPr lang="en-US" sz="2200" dirty="0" err="1"/>
              <a:t>Yaglikci</a:t>
            </a:r>
            <a:r>
              <a:rPr lang="en-US" sz="2200" dirty="0"/>
              <a:t>, Lois </a:t>
            </a:r>
            <a:r>
              <a:rPr lang="en-US" sz="2200" dirty="0" err="1"/>
              <a:t>Orosa</a:t>
            </a:r>
            <a:r>
              <a:rPr lang="en-US" sz="2200" dirty="0"/>
              <a:t>, Jisung Park, and Onur Mutlu,</a:t>
            </a:r>
            <a:br>
              <a:rPr lang="en-US" sz="2200" dirty="0"/>
            </a:br>
            <a:r>
              <a:rPr lang="en-US" sz="22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"CLR-DRAM: A Low-Cost DRAM Architecture Enabling Dynamic Capacity-Latency Trade-Off"</a:t>
            </a:r>
            <a:br>
              <a:rPr lang="en-US" sz="2200" dirty="0">
                <a:solidFill>
                  <a:srgbClr val="0432FF"/>
                </a:solidFill>
              </a:rPr>
            </a:br>
            <a:r>
              <a:rPr lang="en-US" sz="2200" i="1" dirty="0"/>
              <a:t>Proceedings of the </a:t>
            </a:r>
            <a:r>
              <a:rPr lang="en-US" sz="2200" i="1" dirty="0">
                <a:hlinkClick r:id="rId3"/>
              </a:rPr>
              <a:t>47th International Symposium on Computer Architecture</a:t>
            </a:r>
            <a:r>
              <a:rPr lang="en-US" sz="2200" i="1" dirty="0"/>
              <a:t> (</a:t>
            </a:r>
            <a:r>
              <a:rPr lang="en-US" sz="2200" b="1" i="1" dirty="0"/>
              <a:t>ISCA</a:t>
            </a:r>
            <a:r>
              <a:rPr lang="en-US" sz="2200" i="1" dirty="0"/>
              <a:t>)</a:t>
            </a:r>
            <a:r>
              <a:rPr lang="en-US" sz="2200" dirty="0"/>
              <a:t>, Valencia, Spain, June 2020.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Slides (pptx)</a:t>
            </a:r>
            <a:r>
              <a:rPr lang="en-US" sz="2200" dirty="0"/>
              <a:t> </a:t>
            </a:r>
            <a:r>
              <a:rPr lang="en-US" sz="2200" dirty="0">
                <a:hlinkClick r:id="rId5"/>
              </a:rPr>
              <a:t>(pdf)</a:t>
            </a:r>
            <a:r>
              <a:rPr lang="en-US" sz="2200" dirty="0"/>
              <a:t>]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6"/>
              </a:rPr>
              <a:t>Lightning Talk Slides (pptx)</a:t>
            </a:r>
            <a:r>
              <a:rPr lang="en-US" sz="2200" dirty="0"/>
              <a:t> </a:t>
            </a:r>
            <a:r>
              <a:rPr lang="en-US" sz="2200" dirty="0">
                <a:hlinkClick r:id="rId7"/>
              </a:rPr>
              <a:t>(pdf)</a:t>
            </a:r>
            <a:r>
              <a:rPr lang="en-US" sz="2200" dirty="0"/>
              <a:t>]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8"/>
              </a:rPr>
              <a:t>Talk Video</a:t>
            </a:r>
            <a:r>
              <a:rPr lang="en-US" sz="2200" dirty="0"/>
              <a:t> (20 minutes)]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9"/>
              </a:rPr>
              <a:t>Lightning Talk Video</a:t>
            </a:r>
            <a:r>
              <a:rPr lang="en-US" sz="2200" dirty="0"/>
              <a:t> (3 minutes)]</a:t>
            </a:r>
          </a:p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F525C-1573-0943-86E0-ACEB4B8A31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F14FA1-CD5D-204C-A4F6-152CF334C6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0142" y="4692650"/>
            <a:ext cx="64897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22614"/>
      </p:ext>
    </p:extLst>
  </p:cSld>
  <p:clrMapOvr>
    <a:masterClrMapping/>
  </p:clrMapOvr>
  <p:transition/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E88B5-7A7C-A043-A44E-29B73B82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Low-Latency Solid-State Drives (SSDs)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889EF-F57F-0D4E-AC1D-01AB8E41A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Jisung</a:t>
            </a:r>
            <a:r>
              <a:rPr lang="en-US" sz="1800" dirty="0"/>
              <a:t> Park, </a:t>
            </a:r>
            <a:r>
              <a:rPr lang="en-US" sz="1800" dirty="0" err="1"/>
              <a:t>Myungsuk</a:t>
            </a:r>
            <a:r>
              <a:rPr lang="en-US" sz="1800" dirty="0"/>
              <a:t> Kim, </a:t>
            </a:r>
            <a:r>
              <a:rPr lang="en-US" sz="1800" dirty="0" err="1"/>
              <a:t>Myoungjun</a:t>
            </a:r>
            <a:r>
              <a:rPr lang="en-US" sz="1800" dirty="0"/>
              <a:t> Chun, Lois </a:t>
            </a:r>
            <a:r>
              <a:rPr lang="en-US" sz="1800" dirty="0" err="1"/>
              <a:t>Orosa</a:t>
            </a:r>
            <a:r>
              <a:rPr lang="en-US" sz="1800" dirty="0"/>
              <a:t>, </a:t>
            </a:r>
            <a:r>
              <a:rPr lang="en-US" sz="1800" dirty="0" err="1"/>
              <a:t>Jihong</a:t>
            </a:r>
            <a:r>
              <a:rPr lang="en-US" sz="1800" dirty="0"/>
              <a:t> Kim, and Onur Mutlu,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"Reducing Solid-State Drive Read Latency by Optimizing Read-Retry"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26th International Conference on Architectural Support for Programming Languages and Operating Systems</a:t>
            </a:r>
            <a:r>
              <a:rPr lang="en-US" sz="1800" i="1" dirty="0"/>
              <a:t> (</a:t>
            </a:r>
            <a:r>
              <a:rPr lang="en-US" sz="1800" b="1" i="1" dirty="0"/>
              <a:t>ASPLOS</a:t>
            </a:r>
            <a:r>
              <a:rPr lang="en-US" sz="1800" i="1" dirty="0"/>
              <a:t>)</a:t>
            </a:r>
            <a:r>
              <a:rPr lang="en-US" sz="1800" dirty="0"/>
              <a:t>, Virtual, March-April 2021.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2-page Extended Abstract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Short Talk Slides (pptx)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Full Talk Slides (pptx)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Short Talk Video</a:t>
            </a:r>
            <a:r>
              <a:rPr lang="en-US" sz="1800" dirty="0"/>
              <a:t> (5 mins)]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10"/>
              </a:rPr>
              <a:t>Full Talk Video</a:t>
            </a:r>
            <a:r>
              <a:rPr lang="en-US" sz="1800" dirty="0"/>
              <a:t> (19 mins)]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51BA77-D8EF-A347-9AE3-829BB15DB0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752C56-4F8A-824F-A263-2404B5D536A2}" type="slidenum">
              <a:rPr lang="en-US" smtClean="0"/>
              <a:pPr/>
              <a:t>205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82170F-FB5F-504C-B982-222A17DDDF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600" y="4488904"/>
            <a:ext cx="81788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19095"/>
      </p:ext>
    </p:extLst>
  </p:cSld>
  <p:clrMapOvr>
    <a:masterClrMapping/>
  </p:clrMapOvr>
  <p:transition/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0937A-8480-B748-AF02-B14403ACF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Lectures on Low-Latency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8BD05-2E95-984E-8F35-2CBFD3B7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884955"/>
            <a:ext cx="8851900" cy="5211762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10</a:t>
            </a:r>
          </a:p>
          <a:p>
            <a:pPr lvl="1"/>
            <a:r>
              <a:rPr lang="en-US" sz="2000" b="1" dirty="0"/>
              <a:t>Low-Latency Memory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https://www.youtube.com/watch?v=vQd1YgOH1Mw&amp;list=PL5Q2soXY2Zi9xidyIgBxUz7xRPS-wisBN&amp;index=19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</a:p>
          <a:p>
            <a:pPr lvl="1"/>
            <a:endParaRPr lang="en-US" sz="600" dirty="0">
              <a:solidFill>
                <a:srgbClr val="FF0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2020, Lecture 12b</a:t>
            </a:r>
          </a:p>
          <a:p>
            <a:pPr lvl="1"/>
            <a:r>
              <a:rPr lang="en-US" sz="2000" b="1" dirty="0"/>
              <a:t>Capacity-Latency Reconfigurable DRAM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https://www.youtube.com/watch?v=DUtPFW3jxq4&amp;list=PL5Q2soXY2Zi9xidyIgBxUz7xRPS-wisBN&amp;index=23</a:t>
            </a:r>
            <a:endParaRPr lang="en-US" sz="1700" dirty="0">
              <a:solidFill>
                <a:srgbClr val="0000FF"/>
              </a:solidFill>
            </a:endParaRPr>
          </a:p>
          <a:p>
            <a:pPr lvl="1"/>
            <a:endParaRPr lang="en-US" sz="600" dirty="0">
              <a:solidFill>
                <a:srgbClr val="0000FF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2019, Lecture 11a</a:t>
            </a:r>
          </a:p>
          <a:p>
            <a:pPr lvl="1"/>
            <a:r>
              <a:rPr lang="en-US" sz="2000" b="1" dirty="0"/>
              <a:t>DRAM Latency PUF </a:t>
            </a:r>
            <a:r>
              <a:rPr lang="en-US" sz="2000" dirty="0"/>
              <a:t>(ETH Zürich, Fall 2019)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https://www.youtube.com/watch?v=7gqnrTZpjxE&amp;list=PL5Q2soXY2Zi-DyoI3HbqcdtUm9YWRR_z-&amp;index=15</a:t>
            </a:r>
          </a:p>
          <a:p>
            <a:pPr lvl="1"/>
            <a:endParaRPr lang="en-US" sz="600" dirty="0">
              <a:solidFill>
                <a:srgbClr val="0000F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Computer Architecture, Fall 2019, Lecture 11b</a:t>
            </a:r>
          </a:p>
          <a:p>
            <a:pPr lvl="1"/>
            <a:r>
              <a:rPr lang="en-US" sz="2000" b="1" dirty="0"/>
              <a:t>DRAM True Random Number Generator </a:t>
            </a:r>
            <a:r>
              <a:rPr lang="en-US" sz="2000" dirty="0"/>
              <a:t>(ETH Zürich, Fall 2020)</a:t>
            </a:r>
          </a:p>
          <a:p>
            <a:pPr lvl="1"/>
            <a:r>
              <a:rPr lang="en-US" sz="1700" dirty="0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https://www.youtube.com/watch?v=Y3hPv1I5f8Y&amp;list=PL5Q2soXY2Zi-DyoI3HbqcdtUm9YWRR_z-&amp;index=16</a:t>
            </a:r>
            <a:r>
              <a:rPr lang="en-US" sz="1700" dirty="0">
                <a:solidFill>
                  <a:srgbClr val="0000FF"/>
                </a:solidFill>
              </a:rPr>
              <a:t> </a:t>
            </a:r>
            <a:endParaRPr lang="en-US" sz="2000" dirty="0">
              <a:solidFill>
                <a:srgbClr val="0000FF"/>
              </a:solidFill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3B14-C38A-CD43-A830-5A9D199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A4FBF-90BC-A44A-80A5-E27853501F68}"/>
              </a:ext>
            </a:extLst>
          </p:cNvPr>
          <p:cNvSpPr txBox="1"/>
          <p:nvPr/>
        </p:nvSpPr>
        <p:spPr>
          <a:xfrm>
            <a:off x="1979712" y="6461778"/>
            <a:ext cx="5678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3186544"/>
      </p:ext>
    </p:extLst>
  </p:cSld>
  <p:clrMapOvr>
    <a:masterClrMapping/>
  </p:clrMapOvr>
  <p:transition/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Tutorial on Low-Latency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5F6AA-00E8-884F-968B-BE2AE34B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FA3366-29E6-914D-98EA-E6458972951E}"/>
              </a:ext>
            </a:extLst>
          </p:cNvPr>
          <p:cNvSpPr/>
          <p:nvPr/>
        </p:nvSpPr>
        <p:spPr>
          <a:xfrm>
            <a:off x="1590700" y="6475391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4C315B-6175-1249-A2EE-E9B28ADD4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69" y="908720"/>
            <a:ext cx="8095261" cy="556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24447"/>
      </p:ext>
    </p:extLst>
  </p:cSld>
  <p:clrMapOvr>
    <a:masterClrMapping/>
  </p:clrMapOvr>
  <p:transition/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Revisit the Entire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233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Open-Source Artifacts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042402"/>
      </p:ext>
    </p:extLst>
  </p:cSld>
  <p:clrMapOvr>
    <a:masterClrMapping/>
  </p:clrMapOvr>
  <p:transition/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04EF9-6311-1645-A0CB-2E4DC613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4E5EE-14A7-4C49-8B8C-B0C403B9F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C2AC1-FD9E-7A4A-BF0C-C9A332C41C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210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C307D-DE3D-4346-9EEC-849FEAAAC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725" y="7184"/>
            <a:ext cx="538454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871ED2-6771-8148-B0D9-0B21E966C7C8}"/>
              </a:ext>
            </a:extLst>
          </p:cNvPr>
          <p:cNvSpPr txBox="1"/>
          <p:nvPr/>
        </p:nvSpPr>
        <p:spPr>
          <a:xfrm>
            <a:off x="4963649" y="5269399"/>
            <a:ext cx="415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6001998"/>
      </p:ext>
    </p:extLst>
  </p:cSld>
  <p:clrMapOvr>
    <a:masterClrMapping/>
  </p:clrMapOvr>
  <p:transition/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Rowhammer</a:t>
            </a:r>
            <a:r>
              <a:rPr lang="en-US" dirty="0">
                <a:solidFill>
                  <a:srgbClr val="0000FF"/>
                </a:solidFill>
              </a:rPr>
              <a:t> – Program to Induce RowHammer Errors</a:t>
            </a:r>
          </a:p>
          <a:p>
            <a:pPr lvl="1"/>
            <a:r>
              <a:rPr lang="en-US" dirty="0">
                <a:hlinkClick r:id="rId2"/>
              </a:rPr>
              <a:t>https://github.com/CMU-SAFARI/rowhammer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Ramulator</a:t>
            </a:r>
            <a:r>
              <a:rPr lang="en-US" dirty="0">
                <a:solidFill>
                  <a:srgbClr val="0000FF"/>
                </a:solidFill>
              </a:rPr>
              <a:t> – Fast and Extensible DRAM Simulator</a:t>
            </a:r>
          </a:p>
          <a:p>
            <a:pPr lvl="1"/>
            <a:r>
              <a:rPr lang="en-US" dirty="0">
                <a:hlinkClick r:id="rId3"/>
              </a:rPr>
              <a:t>https://github.com/CMU-SAFARI/ramulator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MemSim</a:t>
            </a:r>
            <a:r>
              <a:rPr lang="en-US" dirty="0">
                <a:solidFill>
                  <a:srgbClr val="0000FF"/>
                </a:solidFill>
              </a:rPr>
              <a:t> – Simple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https://github.com/CMU-SAFARI/memsim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NOCulator</a:t>
            </a:r>
            <a:r>
              <a:rPr lang="en-US" dirty="0">
                <a:solidFill>
                  <a:srgbClr val="0000FF"/>
                </a:solidFill>
              </a:rPr>
              <a:t> – Flexible Network-on-Chip Simulator</a:t>
            </a:r>
          </a:p>
          <a:p>
            <a:pPr lvl="1"/>
            <a:r>
              <a:rPr lang="en-US" dirty="0">
                <a:hlinkClick r:id="rId5"/>
              </a:rPr>
              <a:t>https://github.com/CMU-SAFARI/NOCulator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0000FF"/>
                </a:solidFill>
              </a:rPr>
              <a:t>SoftMC – FPGA-Based DRAM Testing Infrastructure</a:t>
            </a:r>
          </a:p>
          <a:p>
            <a:pPr lvl="1"/>
            <a:r>
              <a:rPr lang="en-US" dirty="0">
                <a:hlinkClick r:id="rId6"/>
              </a:rPr>
              <a:t>https://github.com/CMU-SAFARI/SoftMC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337175"/>
      </p:ext>
    </p:extLst>
  </p:cSld>
  <p:clrMapOvr>
    <a:masterClrMapping/>
  </p:clrMapOvr>
  <p:transition/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MQSim</a:t>
            </a:r>
            <a:r>
              <a:rPr lang="en-US" dirty="0">
                <a:solidFill>
                  <a:srgbClr val="0000FF"/>
                </a:solidFill>
              </a:rPr>
              <a:t> – A Fast Modern SSD Simulator </a:t>
            </a:r>
          </a:p>
          <a:p>
            <a:pPr lvl="1"/>
            <a:r>
              <a:rPr lang="en-US" dirty="0">
                <a:hlinkClick r:id="rId2"/>
              </a:rPr>
              <a:t>https://github.com/CMU-SAFARI/MQSim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Mosaic – GPU Simulator Supporting Concurrent Applications</a:t>
            </a:r>
          </a:p>
          <a:p>
            <a:pPr lvl="1"/>
            <a:r>
              <a:rPr lang="en-US" dirty="0">
                <a:hlinkClick r:id="rId3"/>
              </a:rPr>
              <a:t>https://github.com/CMU-SAFARI/Mosaic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IMPICA – Processing in 3D-Stacked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https://github.com/CMU-SAFARI/IMPICA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SMLA – Detailed 3D-Stacked Memory Simulator</a:t>
            </a:r>
          </a:p>
          <a:p>
            <a:pPr lvl="1"/>
            <a:r>
              <a:rPr lang="en-US" dirty="0">
                <a:hlinkClick r:id="rId5"/>
              </a:rPr>
              <a:t>https://github.com/CMU-SAFARI/SMLA</a:t>
            </a:r>
            <a:r>
              <a:rPr lang="en-US" dirty="0"/>
              <a:t>  </a:t>
            </a:r>
          </a:p>
          <a:p>
            <a:r>
              <a:rPr lang="en-US" dirty="0" err="1">
                <a:solidFill>
                  <a:srgbClr val="0000FF"/>
                </a:solidFill>
              </a:rPr>
              <a:t>HWASim</a:t>
            </a:r>
            <a:r>
              <a:rPr lang="en-US" dirty="0">
                <a:solidFill>
                  <a:srgbClr val="0000FF"/>
                </a:solidFill>
              </a:rPr>
              <a:t> – Simulator for Heterogeneous CPU-HWA Systems</a:t>
            </a:r>
          </a:p>
          <a:p>
            <a:pPr lvl="1"/>
            <a:r>
              <a:rPr lang="en-US" dirty="0">
                <a:hlinkClick r:id="rId6"/>
              </a:rPr>
              <a:t>https://github.com/CMU-SAFARI/HWASim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595233"/>
      </p:ext>
    </p:extLst>
  </p:cSld>
  <p:clrMapOvr>
    <a:masterClrMapping/>
  </p:clrMapOvr>
  <p:transition/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Open Source Tools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92696"/>
            <a:ext cx="8610600" cy="5193723"/>
          </a:xfrm>
        </p:spPr>
        <p:txBody>
          <a:bodyPr/>
          <a:lstStyle/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A lot more open-source software from my group</a:t>
            </a:r>
          </a:p>
          <a:p>
            <a:pPr lvl="1"/>
            <a:r>
              <a:rPr lang="en-US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</a:t>
            </a:r>
            <a:r>
              <a:rPr lang="en-US" b="1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BA81C-47FC-7447-8E5B-774D1DE2A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1" y="2420888"/>
            <a:ext cx="7376851" cy="400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98114"/>
      </p:ext>
    </p:extLst>
  </p:cSld>
  <p:clrMapOvr>
    <a:masterClrMapping/>
  </p:clrMapOvr>
  <p:transition/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76E76-3DF3-9847-8A08-45FCD5298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7EBCD-5A6F-3340-B62D-91A3EF960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134AB-D416-9A48-BBCD-22A7C7648C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/>
              <a:pPr/>
              <a:t>214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3D586A-3EAB-D842-A65E-F7012BD4D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863"/>
            <a:ext cx="382307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6FE935-377A-4A4C-B041-D868F81E0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587" y="18078"/>
            <a:ext cx="3518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75433"/>
      </p:ext>
    </p:extLst>
  </p:cSld>
  <p:clrMapOvr>
    <a:masterClrMapping/>
  </p:clrMapOvr>
  <p:transition/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6081" y="1484784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5000" dirty="0">
                <a:latin typeface="Garamond" charset="0"/>
              </a:rPr>
              <a:t>End of Slides on More Detailed </a:t>
            </a:r>
            <a:br>
              <a:rPr lang="en-US" sz="5000" dirty="0">
                <a:latin typeface="Garamond" charset="0"/>
              </a:rPr>
            </a:br>
            <a:r>
              <a:rPr lang="en-US" sz="5000" dirty="0">
                <a:latin typeface="Garamond" charset="0"/>
              </a:rPr>
              <a:t>Research Overview 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19336"/>
      </p:ext>
    </p:extLst>
  </p:cSld>
  <p:clrMapOvr>
    <a:masterClrMapping/>
  </p:clrMapOvr>
  <p:transition/>
</p:sld>
</file>

<file path=ppt/theme/_rels/them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1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7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1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1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7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5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9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1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1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2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3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4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5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6.xml><?xml version="1.0" encoding="utf-8"?>
<a:theme xmlns:a="http://schemas.openxmlformats.org/drawingml/2006/main" name="100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7.xml><?xml version="1.0" encoding="utf-8"?>
<a:theme xmlns:a="http://schemas.openxmlformats.org/drawingml/2006/main" name="4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68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9.xml><?xml version="1.0" encoding="utf-8"?>
<a:theme xmlns:a="http://schemas.openxmlformats.org/drawingml/2006/main" name="8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0.xml><?xml version="1.0" encoding="utf-8"?>
<a:theme xmlns:a="http://schemas.openxmlformats.org/drawingml/2006/main" name="10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217565</TotalTime>
  <Words>12903</Words>
  <Application>Microsoft Macintosh PowerPoint</Application>
  <PresentationFormat>On-screen Show (4:3)</PresentationFormat>
  <Paragraphs>2004</Paragraphs>
  <Slides>215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22</vt:i4>
      </vt:variant>
      <vt:variant>
        <vt:lpstr>Theme</vt:lpstr>
      </vt:variant>
      <vt:variant>
        <vt:i4>70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215</vt:i4>
      </vt:variant>
    </vt:vector>
  </HeadingPairs>
  <TitlesOfParts>
    <vt:vector size="308" baseType="lpstr">
      <vt:lpstr>Adobe Garamond Pro</vt:lpstr>
      <vt:lpstr>Arial</vt:lpstr>
      <vt:lpstr>Arial Narrow</vt:lpstr>
      <vt:lpstr>Calibri</vt:lpstr>
      <vt:lpstr>Calibri Light</vt:lpstr>
      <vt:lpstr>Cambria</vt:lpstr>
      <vt:lpstr>Cambria Math</vt:lpstr>
      <vt:lpstr>Candara</vt:lpstr>
      <vt:lpstr>Chalkduster</vt:lpstr>
      <vt:lpstr>Corbel</vt:lpstr>
      <vt:lpstr>Courier New</vt:lpstr>
      <vt:lpstr>europa</vt:lpstr>
      <vt:lpstr>Futura Medium</vt:lpstr>
      <vt:lpstr>Garamond</vt:lpstr>
      <vt:lpstr>Gill Sans</vt:lpstr>
      <vt:lpstr>Gill Sans MT</vt:lpstr>
      <vt:lpstr>Lucida Grande</vt:lpstr>
      <vt:lpstr>Myriad Pro Bold Cond</vt:lpstr>
      <vt:lpstr>Segoe UI</vt:lpstr>
      <vt:lpstr>Tahoma</vt:lpstr>
      <vt:lpstr>Times New Roman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safari</vt:lpstr>
      <vt:lpstr>5_Edge</vt:lpstr>
      <vt:lpstr>7_Edge</vt:lpstr>
      <vt:lpstr>171_Edge</vt:lpstr>
      <vt:lpstr>18_Edge</vt:lpstr>
      <vt:lpstr>169_Edge</vt:lpstr>
      <vt:lpstr>14_Edge</vt:lpstr>
      <vt:lpstr>19_Edge</vt:lpstr>
      <vt:lpstr>12_Edge</vt:lpstr>
      <vt:lpstr>62_Edge</vt:lpstr>
      <vt:lpstr>2_Edge</vt:lpstr>
      <vt:lpstr>15_Edge</vt:lpstr>
      <vt:lpstr>155_Edge</vt:lpstr>
      <vt:lpstr>42_Edge</vt:lpstr>
      <vt:lpstr>16_Edge</vt:lpstr>
      <vt:lpstr>21_Edge</vt:lpstr>
      <vt:lpstr>22_Edge</vt:lpstr>
      <vt:lpstr>44_Edge</vt:lpstr>
      <vt:lpstr>7_Office Theme</vt:lpstr>
      <vt:lpstr>24_Edge</vt:lpstr>
      <vt:lpstr>25_Edge</vt:lpstr>
      <vt:lpstr>26_Edge</vt:lpstr>
      <vt:lpstr>99_Edge</vt:lpstr>
      <vt:lpstr>28_Edge</vt:lpstr>
      <vt:lpstr>157_Edge</vt:lpstr>
      <vt:lpstr>Title &amp; Bullets</vt:lpstr>
      <vt:lpstr>32_Edge</vt:lpstr>
      <vt:lpstr>33_Edge</vt:lpstr>
      <vt:lpstr>11_Edge</vt:lpstr>
      <vt:lpstr>Office Theme</vt:lpstr>
      <vt:lpstr>100_Edge</vt:lpstr>
      <vt:lpstr>4_sesha-theme</vt:lpstr>
      <vt:lpstr>9_Office Theme</vt:lpstr>
      <vt:lpstr>8_Office Theme</vt:lpstr>
      <vt:lpstr>10_Office Theme</vt:lpstr>
      <vt:lpstr>Visio</vt:lpstr>
      <vt:lpstr>SAFARI Research Group Introduction &amp; Research</vt:lpstr>
      <vt:lpstr>Brief Self Introduction</vt:lpstr>
      <vt:lpstr>Current Research Mission</vt:lpstr>
      <vt:lpstr>Four Key Current Directions</vt:lpstr>
      <vt:lpstr>The Transformation Hierarchy</vt:lpstr>
      <vt:lpstr>Axiom</vt:lpstr>
      <vt:lpstr>Current Research Mission &amp; Major Topics</vt:lpstr>
      <vt:lpstr>SAFARI Research Group</vt:lpstr>
      <vt:lpstr>PowerPoint Presentation</vt:lpstr>
      <vt:lpstr>SAFARI Newsletter January 2021 Edition</vt:lpstr>
      <vt:lpstr>SAFARI PhD and Post-Doc Alumni</vt:lpstr>
      <vt:lpstr>Principle: Teaching and Research</vt:lpstr>
      <vt:lpstr>Research &amp; Teaching: Some Overview Talks</vt:lpstr>
      <vt:lpstr>Online Courses &amp; Lectures</vt:lpstr>
      <vt:lpstr>PowerPoint Presentation</vt:lpstr>
      <vt:lpstr>DDCA (Spring 2021)</vt:lpstr>
      <vt:lpstr>Comp Arch (Fall 2020)</vt:lpstr>
      <vt:lpstr>Comp Arch (Current)</vt:lpstr>
      <vt:lpstr>Seminar (Spring’21)</vt:lpstr>
      <vt:lpstr>Seminar (Current)</vt:lpstr>
      <vt:lpstr>SAFARI Live Seminars</vt:lpstr>
      <vt:lpstr>Upcoming SAFARI Live Seminar: Oct 27</vt:lpstr>
      <vt:lpstr>More on Our Research &amp; Teaching</vt:lpstr>
      <vt:lpstr>Open-Source Artifacts</vt:lpstr>
      <vt:lpstr>Open Source Tools: SAFARI GitHub</vt:lpstr>
      <vt:lpstr>PowerPoint Presentation</vt:lpstr>
      <vt:lpstr>Papers, Talks, Videos, Artifacts</vt:lpstr>
      <vt:lpstr>Funding Acknowledgments</vt:lpstr>
      <vt:lpstr>Example Research Topics: Quick Overview</vt:lpstr>
      <vt:lpstr>Current Research Mission</vt:lpstr>
      <vt:lpstr>Four Key Issues in Future Platforms</vt:lpstr>
      <vt:lpstr>Architectures for Intelligent Machines</vt:lpstr>
      <vt:lpstr>Current EFCL Projects</vt:lpstr>
      <vt:lpstr>The Problem</vt:lpstr>
      <vt:lpstr>Data is Key for AI, ML, Genomics, …</vt:lpstr>
      <vt:lpstr>Data is Key for Future Workloads</vt:lpstr>
      <vt:lpstr>Data Overwhelms Modern Machines </vt:lpstr>
      <vt:lpstr>PowerPoint Presentation</vt:lpstr>
      <vt:lpstr>PowerPoint Presentation</vt:lpstr>
      <vt:lpstr>Data is Key for Future Workloads</vt:lpstr>
      <vt:lpstr>PowerPoint Presentation</vt:lpstr>
      <vt:lpstr>New Genome Sequencing Technologies</vt:lpstr>
      <vt:lpstr>New Genome Sequencing Technologies</vt:lpstr>
      <vt:lpstr>Accelerating Genome Analysis [IEEE MICRO 2020]</vt:lpstr>
      <vt:lpstr>GenASM Framework [MICRO 2020]</vt:lpstr>
      <vt:lpstr>FPGA-based Processing Near Memory</vt:lpstr>
      <vt:lpstr>Future of Genome Sequencing &amp; Analysis</vt:lpstr>
      <vt:lpstr>More on Fast &amp; Efficient Genome Analysis …</vt:lpstr>
      <vt:lpstr>Detailed Lectures on Genome Analysis</vt:lpstr>
      <vt:lpstr>Data Overwhelms Modern Machines …</vt:lpstr>
      <vt:lpstr>A Computing System</vt:lpstr>
      <vt:lpstr>Perils of Processor-Centric Design</vt:lpstr>
      <vt:lpstr>PowerPoint Presentation</vt:lpstr>
      <vt:lpstr>PowerPoint Presentation</vt:lpstr>
      <vt:lpstr>Data Movement vs. Computation Energy</vt:lpstr>
      <vt:lpstr>Axiom</vt:lpstr>
      <vt:lpstr>How to Handle Data Well</vt:lpstr>
      <vt:lpstr>Corollaries: Architectures Today …</vt:lpstr>
      <vt:lpstr>Data-Centric (Memory-Centric) Architectures</vt:lpstr>
      <vt:lpstr>Data-Centric Architectures: Properties</vt:lpstr>
      <vt:lpstr>Processing Data           Where It Makes Sense</vt:lpstr>
      <vt:lpstr>The Problem</vt:lpstr>
      <vt:lpstr>The Problem</vt:lpstr>
      <vt:lpstr>We Need A Paradigm Shift To …</vt:lpstr>
      <vt:lpstr>Challenge and Opportunity for Future</vt:lpstr>
      <vt:lpstr>Challenge and Opportunity for Future</vt:lpstr>
      <vt:lpstr>Challenge and Opportunity for Future</vt:lpstr>
      <vt:lpstr>Goal: Processing Inside Memory</vt:lpstr>
      <vt:lpstr>Mindset: Memory-Centric Computing</vt:lpstr>
      <vt:lpstr>PIM Review and Open Problems</vt:lpstr>
      <vt:lpstr>PowerPoint Presentation</vt:lpstr>
      <vt:lpstr>PowerPoint Presentation</vt:lpstr>
      <vt:lpstr>PIM Review and Open Problems (II)</vt:lpstr>
      <vt:lpstr>Processing in Memory:   Two Approaches</vt:lpstr>
      <vt:lpstr>Processing using Memory</vt:lpstr>
      <vt:lpstr>Ambit: Bulk-Bitwise in-DRAM Computation</vt:lpstr>
      <vt:lpstr>In-DRAM Bulk Bitwise Execution Paradigm</vt:lpstr>
      <vt:lpstr>SIMDRAM Framework</vt:lpstr>
      <vt:lpstr>SIMDRAM Key Idea  </vt:lpstr>
      <vt:lpstr>SIMDRAM Framework: Overview </vt:lpstr>
      <vt:lpstr>SIMDRAM Key Results</vt:lpstr>
      <vt:lpstr>SIMDRAM Conclusion</vt:lpstr>
      <vt:lpstr>Processing in Memory:   Two Approaches</vt:lpstr>
      <vt:lpstr>UPMEM Processing-in-DRAM Engine (2019)</vt:lpstr>
      <vt:lpstr>UPMEM Memory Modules</vt:lpstr>
      <vt:lpstr>2,560-DPU Processing-in-Memory System</vt:lpstr>
      <vt:lpstr>More on the UPMEM PIM System</vt:lpstr>
      <vt:lpstr>Experimental Analysis of the UPMEM PIM Engine</vt:lpstr>
      <vt:lpstr>PrIM Benchmarks: Application Domains</vt:lpstr>
      <vt:lpstr>PrIM Benchmarks are Open Source</vt:lpstr>
      <vt:lpstr>Key Takeaway 1</vt:lpstr>
      <vt:lpstr>Key Takeaway 2</vt:lpstr>
      <vt:lpstr>Key Takeaway 3</vt:lpstr>
      <vt:lpstr>Key Takeaway 4</vt:lpstr>
      <vt:lpstr>More on UPMEM System &amp; Analysis</vt:lpstr>
      <vt:lpstr>Understanding a Modern PIM Architecture</vt:lpstr>
      <vt:lpstr>More on Analysis of the UPMEM PIM Engine</vt:lpstr>
      <vt:lpstr>More on Analysis of the UPMEM PIM Engine</vt:lpstr>
      <vt:lpstr>FPGA-based Processing Near Memory</vt:lpstr>
      <vt:lpstr>DAMOV Analysis Methodology &amp; Workloads</vt:lpstr>
      <vt:lpstr>When to Employ Near-Data Processing? </vt:lpstr>
      <vt:lpstr>Key Approach</vt:lpstr>
      <vt:lpstr>Methodology Overview</vt:lpstr>
      <vt:lpstr>Step 1: Application Profiling </vt:lpstr>
      <vt:lpstr>Step 3: Memory Bottleneck Analysis</vt:lpstr>
      <vt:lpstr>DAMOV is Open Source</vt:lpstr>
      <vt:lpstr>DAMOV is Open Source</vt:lpstr>
      <vt:lpstr>More on DAMOV Analysis Methodology &amp; Workloads</vt:lpstr>
      <vt:lpstr>More on DAMOV</vt:lpstr>
      <vt:lpstr>Eliminating the Adoption Barriers</vt:lpstr>
      <vt:lpstr>Potential Barriers to Adoption of PIM</vt:lpstr>
      <vt:lpstr>We Need to Revisit the Entire Stack</vt:lpstr>
      <vt:lpstr>Challenge and Opportunity for Future</vt:lpstr>
      <vt:lpstr>Challenge and Opportunity for Future</vt:lpstr>
      <vt:lpstr>More Info in This Tutorial…</vt:lpstr>
      <vt:lpstr>A Tutorial on PIM</vt:lpstr>
      <vt:lpstr>Architectures for Intelligent Machines</vt:lpstr>
      <vt:lpstr>PowerPoint Presentation</vt:lpstr>
      <vt:lpstr>SAFARI Research Group Introduction &amp; Research</vt:lpstr>
      <vt:lpstr>More Detailed  Research Overview </vt:lpstr>
      <vt:lpstr>Slides from ISCA 2021 Mentoring Workshop Panel</vt:lpstr>
      <vt:lpstr>A Talk on Impactful Research &amp; Teaching</vt:lpstr>
      <vt:lpstr>Example Research Topics: Quick Overview</vt:lpstr>
      <vt:lpstr>Challenge and Opportunity for Future</vt:lpstr>
      <vt:lpstr>Challenge and Opportunity for Future</vt:lpstr>
      <vt:lpstr>Accelerating Genome Analysis</vt:lpstr>
      <vt:lpstr>GenASM Framework [MICRO 2020]</vt:lpstr>
      <vt:lpstr>New Genome Sequencing Technologies</vt:lpstr>
      <vt:lpstr>Future of Genome Sequencing &amp; Analysis</vt:lpstr>
      <vt:lpstr>More on Fast &amp; Efficient Genome Analysis</vt:lpstr>
      <vt:lpstr>Detailed Lectures on Genome Analysis</vt:lpstr>
      <vt:lpstr>The Problem</vt:lpstr>
      <vt:lpstr>Realization</vt:lpstr>
      <vt:lpstr>Realization Reworded</vt:lpstr>
      <vt:lpstr>An “Early” Overview Paper…</vt:lpstr>
      <vt:lpstr>Challenge and Opportunity for Future</vt:lpstr>
      <vt:lpstr>Infrastructures to Understand Such Issues</vt:lpstr>
      <vt:lpstr>Infrastructures to Understand Such Issues</vt:lpstr>
      <vt:lpstr>SoftMC: Open Source DRAM Infrastructure</vt:lpstr>
      <vt:lpstr>SoftMC</vt:lpstr>
      <vt:lpstr>A Curious Discovery [Kim et al., ISCA 2014]</vt:lpstr>
      <vt:lpstr>DRAM RowHammer</vt:lpstr>
      <vt:lpstr>One Can Take Over an Otherwise-Secure System</vt:lpstr>
      <vt:lpstr>PowerPoint Presentation</vt:lpstr>
      <vt:lpstr>First RowHammer Analysis</vt:lpstr>
      <vt:lpstr>Future of Memory Reliability/Security</vt:lpstr>
      <vt:lpstr>A More Recent RowHammer Retrospective</vt:lpstr>
      <vt:lpstr>RowHammer in 2020</vt:lpstr>
      <vt:lpstr>RowHammer in 2020 (I)</vt:lpstr>
      <vt:lpstr>RowHammer in 2020 (II)</vt:lpstr>
      <vt:lpstr>TRRespass Key Takeaways</vt:lpstr>
      <vt:lpstr>RowHammer in 2020 (III)</vt:lpstr>
      <vt:lpstr>BlockHammer Solution in 2021</vt:lpstr>
      <vt:lpstr>Detailed Lectures on RowHammer</vt:lpstr>
      <vt:lpstr>The Story of RowHammer Lecture …</vt:lpstr>
      <vt:lpstr>Understanding Flash Memory &amp; SSD Reliability</vt:lpstr>
      <vt:lpstr>Understand and Model with Experiments (Flash)</vt:lpstr>
      <vt:lpstr>One Important Takeaway</vt:lpstr>
      <vt:lpstr>Another Challenge and Opportunity</vt:lpstr>
      <vt:lpstr>The Problem</vt:lpstr>
      <vt:lpstr>Energy Waste in Mobile Devices</vt:lpstr>
      <vt:lpstr>The Problem</vt:lpstr>
      <vt:lpstr>We Need A Paradigm Shift To …</vt:lpstr>
      <vt:lpstr>Challenge and Opportunity for Future</vt:lpstr>
      <vt:lpstr>Challenge and Opportunity for Future</vt:lpstr>
      <vt:lpstr>Challenge and Opportunity for Future</vt:lpstr>
      <vt:lpstr>Goal: Processing Inside Memory</vt:lpstr>
      <vt:lpstr>Memory as an Accelerator</vt:lpstr>
      <vt:lpstr>Processing in Memory:   Two Approaches</vt:lpstr>
      <vt:lpstr>PIM Review and Open Problems</vt:lpstr>
      <vt:lpstr>PIM Review and Open Problems (II)</vt:lpstr>
      <vt:lpstr>More on Processing in Memory </vt:lpstr>
      <vt:lpstr>More on Processing in Memory </vt:lpstr>
      <vt:lpstr>More on Processing in Memory (II)</vt:lpstr>
      <vt:lpstr>More on Processing in Memory (III)</vt:lpstr>
      <vt:lpstr>More on Processing in Memory (IV)</vt:lpstr>
      <vt:lpstr>More on Processing in Memory (V)</vt:lpstr>
      <vt:lpstr>In-DRAM Physical Unclonable Functions</vt:lpstr>
      <vt:lpstr>In-DRAM True Random Number Generation</vt:lpstr>
      <vt:lpstr>Eliminating the Adoption Barriers</vt:lpstr>
      <vt:lpstr>We Need to Revisit the Entire Stack</vt:lpstr>
      <vt:lpstr>UPMEM Processing-in-DRAM Engine (2019)</vt:lpstr>
      <vt:lpstr>UPMEM Memory Modules</vt:lpstr>
      <vt:lpstr>PIM System Organization</vt:lpstr>
      <vt:lpstr>More on the UPMEM PIM System</vt:lpstr>
      <vt:lpstr>Experimental Analysis of the UPMEM PIM Engine</vt:lpstr>
      <vt:lpstr>DAMOV Methodology &amp; Workloads</vt:lpstr>
      <vt:lpstr>Detailed Lectures on PIM (I)</vt:lpstr>
      <vt:lpstr>Detailed Lectures on PIM (II)</vt:lpstr>
      <vt:lpstr>A Tutorial on PIM</vt:lpstr>
      <vt:lpstr>A Tutorial on PIM</vt:lpstr>
      <vt:lpstr>PIM Can Enable New Medical Platforms</vt:lpstr>
      <vt:lpstr>Future of Genome Sequencing &amp; Analysis</vt:lpstr>
      <vt:lpstr>Accelerating Genome Analysis: Overview</vt:lpstr>
      <vt:lpstr>More on Fast Genome Analysis …</vt:lpstr>
      <vt:lpstr>Detailed Lectures on Genome Analysis</vt:lpstr>
      <vt:lpstr>Challenge and Opportunity for Future</vt:lpstr>
      <vt:lpstr>Truly Reducing Memory Latency</vt:lpstr>
      <vt:lpstr>Tiered-Latency DRAM</vt:lpstr>
      <vt:lpstr>Adaptive-Latency DRAM</vt:lpstr>
      <vt:lpstr>Analysis of Latency Variation in DRAM Chips</vt:lpstr>
      <vt:lpstr>Design-Induced Latency Variation in DRAM</vt:lpstr>
      <vt:lpstr>Solar-DRAM: Putting It Together</vt:lpstr>
      <vt:lpstr>CLR-DRAM: Capacity-Latency Reconfigurability</vt:lpstr>
      <vt:lpstr>Low-Latency Solid-State Drives (SSDs)</vt:lpstr>
      <vt:lpstr>Lectures on Low-Latency Memory</vt:lpstr>
      <vt:lpstr>A Tutorial on Low-Latency Memory</vt:lpstr>
      <vt:lpstr>We Need to Revisit the Entire Stack</vt:lpstr>
      <vt:lpstr>Open-Source Artifacts</vt:lpstr>
      <vt:lpstr>PowerPoint Presentation</vt:lpstr>
      <vt:lpstr>Some Open Source Tools (I)</vt:lpstr>
      <vt:lpstr>Some Open Source Tools (II)</vt:lpstr>
      <vt:lpstr>More Open Source Tools (III)</vt:lpstr>
      <vt:lpstr>PowerPoint Presentation</vt:lpstr>
      <vt:lpstr>End of Slides on More Detailed  Research Overview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Mutlu  Onur</cp:lastModifiedBy>
  <cp:revision>2883</cp:revision>
  <cp:lastPrinted>2020-07-19T11:53:12Z</cp:lastPrinted>
  <dcterms:created xsi:type="dcterms:W3CDTF">2010-10-08T20:41:54Z</dcterms:created>
  <dcterms:modified xsi:type="dcterms:W3CDTF">2021-10-19T15:54:17Z</dcterms:modified>
</cp:coreProperties>
</file>