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5.xml" ContentType="application/vnd.openxmlformats-officedocument.theme+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0.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theme/theme61.xml" ContentType="application/vnd.openxmlformats-officedocument.theme+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theme/theme62.xml" ContentType="application/vnd.openxmlformats-officedocument.theme+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theme/theme63.xml" ContentType="application/vnd.openxmlformats-officedocument.theme+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theme/theme64.xml" ContentType="application/vnd.openxmlformats-officedocument.theme+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theme/theme65.xml" ContentType="application/vnd.openxmlformats-officedocument.theme+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theme/theme66.xml" ContentType="application/vnd.openxmlformats-officedocument.theme+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theme/theme67.xml" ContentType="application/vnd.openxmlformats-officedocument.theme+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theme/theme68.xml" ContentType="application/vnd.openxmlformats-officedocument.theme+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theme/theme69.xml" ContentType="application/vnd.openxmlformats-officedocument.theme+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theme/theme70.xml" ContentType="application/vnd.openxmlformats-officedocument.theme+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theme/theme71.xml" ContentType="application/vnd.openxmlformats-officedocument.theme+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theme/theme72.xml" ContentType="application/vnd.openxmlformats-officedocument.theme+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theme/theme73.xml" ContentType="application/vnd.openxmlformats-officedocument.theme+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theme/theme74.xml" ContentType="application/vnd.openxmlformats-officedocument.theme+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theme/theme75.xml" ContentType="application/vnd.openxmlformats-officedocument.theme+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theme/theme76.xml" ContentType="application/vnd.openxmlformats-officedocument.theme+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theme/theme77.xml" ContentType="application/vnd.openxmlformats-officedocument.theme+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theme/theme78.xml" ContentType="application/vnd.openxmlformats-officedocument.theme+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theme/theme79.xml" ContentType="application/vnd.openxmlformats-officedocument.theme+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theme/theme80.xml" ContentType="application/vnd.openxmlformats-officedocument.theme+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theme/theme81.xml" ContentType="application/vnd.openxmlformats-officedocument.theme+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theme/theme82.xml" ContentType="application/vnd.openxmlformats-officedocument.theme+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theme/theme83.xml" ContentType="application/vnd.openxmlformats-officedocument.theme+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theme/theme84.xml" ContentType="application/vnd.openxmlformats-officedocument.theme+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5.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theme/theme86.xml" ContentType="application/vnd.openxmlformats-officedocument.theme+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theme/theme87.xml" ContentType="application/vnd.openxmlformats-officedocument.theme+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theme/theme88.xml" ContentType="application/vnd.openxmlformats-officedocument.theme+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theme/theme89.xml" ContentType="application/vnd.openxmlformats-officedocument.theme+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theme/theme90.xml" ContentType="application/vnd.openxmlformats-officedocument.theme+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theme/theme91.xml" ContentType="application/vnd.openxmlformats-officedocument.theme+xml"/>
  <Override PartName="/ppt/theme/theme92.xml" ContentType="application/vnd.openxmlformats-officedocument.theme+xml"/>
  <Override PartName="/ppt/theme/theme9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6.xml" ContentType="application/vnd.openxmlformats-officedocument.drawingml.chart+xml"/>
  <Override PartName="/ppt/theme/themeOverride3.xml" ContentType="application/vnd.openxmlformats-officedocument.themeOverride+xml"/>
  <Override PartName="/ppt/notesSlides/notesSlide24.xml" ContentType="application/vnd.openxmlformats-officedocument.presentationml.notesSlide+xml"/>
  <Override PartName="/ppt/charts/chart7.xml" ContentType="application/vnd.openxmlformats-officedocument.drawingml.chart+xml"/>
  <Override PartName="/ppt/theme/themeOverride4.xml" ContentType="application/vnd.openxmlformats-officedocument.themeOverride+xml"/>
  <Override PartName="/ppt/charts/chart8.xml" ContentType="application/vnd.openxmlformats-officedocument.drawingml.chart+xml"/>
  <Override PartName="/ppt/theme/themeOverride5.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9.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charts/chart12.xml" ContentType="application/vnd.openxmlformats-officedocument.drawingml.chart+xml"/>
  <Override PartName="/ppt/charts/style5.xml" ContentType="application/vnd.ms-office.chartstyle+xml"/>
  <Override PartName="/ppt/charts/colors5.xml" ContentType="application/vnd.ms-office.chartcolorstyle+xml"/>
  <Override PartName="/ppt/charts/chart13.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tags/tag1.xml" ContentType="application/vnd.openxmlformats-officedocument.presentationml.tags+xml"/>
  <Override PartName="/ppt/notesSlides/notesSlide80.xml" ContentType="application/vnd.openxmlformats-officedocument.presentationml.notesSlide+xml"/>
  <Override PartName="/ppt/tags/tag2.xml" ContentType="application/vnd.openxmlformats-officedocument.presentationml.tags+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charts/chart14.xml" ContentType="application/vnd.openxmlformats-officedocument.drawingml.chart+xml"/>
  <Override PartName="/ppt/theme/themeOverride6.xml" ContentType="application/vnd.openxmlformats-officedocument.themeOverr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574" r:id="rId36"/>
    <p:sldMasterId id="2147487623" r:id="rId37"/>
    <p:sldMasterId id="2147487743" r:id="rId38"/>
    <p:sldMasterId id="2147488072" r:id="rId39"/>
    <p:sldMasterId id="2147488085" r:id="rId40"/>
    <p:sldMasterId id="2147488097" r:id="rId41"/>
    <p:sldMasterId id="2147488265" r:id="rId42"/>
    <p:sldMasterId id="2147488316" r:id="rId43"/>
    <p:sldMasterId id="2147488340" r:id="rId44"/>
    <p:sldMasterId id="2147488378" r:id="rId45"/>
    <p:sldMasterId id="2147488559" r:id="rId46"/>
    <p:sldMasterId id="2147488624" r:id="rId47"/>
    <p:sldMasterId id="2147488637" r:id="rId48"/>
    <p:sldMasterId id="2147488747" r:id="rId49"/>
    <p:sldMasterId id="2147488978" r:id="rId50"/>
    <p:sldMasterId id="2147488991" r:id="rId51"/>
    <p:sldMasterId id="2147489016" r:id="rId52"/>
    <p:sldMasterId id="2147489028" r:id="rId53"/>
    <p:sldMasterId id="2147489084" r:id="rId54"/>
    <p:sldMasterId id="2147489216" r:id="rId55"/>
    <p:sldMasterId id="2147489228" r:id="rId56"/>
    <p:sldMasterId id="2147489252" r:id="rId57"/>
    <p:sldMasterId id="2147489265" r:id="rId58"/>
    <p:sldMasterId id="2147489277" r:id="rId59"/>
    <p:sldMasterId id="2147489289" r:id="rId60"/>
    <p:sldMasterId id="2147489421" r:id="rId61"/>
    <p:sldMasterId id="2147489426" r:id="rId62"/>
    <p:sldMasterId id="2147489439" r:id="rId63"/>
    <p:sldMasterId id="2147489464" r:id="rId64"/>
    <p:sldMasterId id="2147489477" r:id="rId65"/>
    <p:sldMasterId id="2147489495" r:id="rId66"/>
    <p:sldMasterId id="2147489547" r:id="rId67"/>
    <p:sldMasterId id="2147489550" r:id="rId68"/>
    <p:sldMasterId id="2147489562" r:id="rId69"/>
    <p:sldMasterId id="2147489587" r:id="rId70"/>
    <p:sldMasterId id="2147489611" r:id="rId71"/>
    <p:sldMasterId id="2147489624" r:id="rId72"/>
    <p:sldMasterId id="2147489637" r:id="rId73"/>
    <p:sldMasterId id="2147489640" r:id="rId74"/>
    <p:sldMasterId id="2147489643" r:id="rId75"/>
    <p:sldMasterId id="2147489655" r:id="rId76"/>
    <p:sldMasterId id="2147489713" r:id="rId77"/>
    <p:sldMasterId id="2147489726" r:id="rId78"/>
    <p:sldMasterId id="2147489739" r:id="rId79"/>
    <p:sldMasterId id="2147489752" r:id="rId80"/>
    <p:sldMasterId id="2147489757" r:id="rId81"/>
    <p:sldMasterId id="2147489769" r:id="rId82"/>
    <p:sldMasterId id="2147489782" r:id="rId83"/>
    <p:sldMasterId id="2147489794" r:id="rId84"/>
    <p:sldMasterId id="2147489805" r:id="rId85"/>
    <p:sldMasterId id="2147489818" r:id="rId86"/>
    <p:sldMasterId id="2147489843" r:id="rId87"/>
    <p:sldMasterId id="2147489856" r:id="rId88"/>
    <p:sldMasterId id="2147489870" r:id="rId89"/>
    <p:sldMasterId id="2147489874" r:id="rId90"/>
    <p:sldMasterId id="2147489886" r:id="rId91"/>
  </p:sldMasterIdLst>
  <p:notesMasterIdLst>
    <p:notesMasterId r:id="rId530"/>
  </p:notesMasterIdLst>
  <p:handoutMasterIdLst>
    <p:handoutMasterId r:id="rId531"/>
  </p:handoutMasterIdLst>
  <p:sldIdLst>
    <p:sldId id="7035" r:id="rId92"/>
    <p:sldId id="5219" r:id="rId93"/>
    <p:sldId id="5218" r:id="rId94"/>
    <p:sldId id="5220" r:id="rId95"/>
    <p:sldId id="5221" r:id="rId96"/>
    <p:sldId id="5222" r:id="rId97"/>
    <p:sldId id="5223" r:id="rId98"/>
    <p:sldId id="4457" r:id="rId99"/>
    <p:sldId id="4436" r:id="rId100"/>
    <p:sldId id="4696" r:id="rId101"/>
    <p:sldId id="5742" r:id="rId102"/>
    <p:sldId id="6179" r:id="rId103"/>
    <p:sldId id="5835" r:id="rId104"/>
    <p:sldId id="6660" r:id="rId105"/>
    <p:sldId id="7037" r:id="rId106"/>
    <p:sldId id="7038" r:id="rId107"/>
    <p:sldId id="5715" r:id="rId108"/>
    <p:sldId id="6768" r:id="rId109"/>
    <p:sldId id="7040" r:id="rId110"/>
    <p:sldId id="6511" r:id="rId111"/>
    <p:sldId id="6042" r:id="rId112"/>
    <p:sldId id="5992" r:id="rId113"/>
    <p:sldId id="5224" r:id="rId114"/>
    <p:sldId id="5225" r:id="rId115"/>
    <p:sldId id="5232" r:id="rId116"/>
    <p:sldId id="7017" r:id="rId117"/>
    <p:sldId id="6227" r:id="rId118"/>
    <p:sldId id="7018" r:id="rId119"/>
    <p:sldId id="5227" r:id="rId120"/>
    <p:sldId id="5226" r:id="rId121"/>
    <p:sldId id="5228" r:id="rId122"/>
    <p:sldId id="5229" r:id="rId123"/>
    <p:sldId id="5230" r:id="rId124"/>
    <p:sldId id="6304" r:id="rId125"/>
    <p:sldId id="6303" r:id="rId126"/>
    <p:sldId id="5821" r:id="rId127"/>
    <p:sldId id="6644" r:id="rId128"/>
    <p:sldId id="6923" r:id="rId129"/>
    <p:sldId id="5374" r:id="rId130"/>
    <p:sldId id="5388" r:id="rId131"/>
    <p:sldId id="5233" r:id="rId132"/>
    <p:sldId id="6593" r:id="rId133"/>
    <p:sldId id="6594" r:id="rId134"/>
    <p:sldId id="5744" r:id="rId135"/>
    <p:sldId id="7020" r:id="rId136"/>
    <p:sldId id="5746" r:id="rId137"/>
    <p:sldId id="3582" r:id="rId138"/>
    <p:sldId id="3584" r:id="rId139"/>
    <p:sldId id="6050" r:id="rId140"/>
    <p:sldId id="3585" r:id="rId141"/>
    <p:sldId id="7021" r:id="rId142"/>
    <p:sldId id="7024" r:id="rId143"/>
    <p:sldId id="5654" r:id="rId144"/>
    <p:sldId id="7022" r:id="rId145"/>
    <p:sldId id="7023" r:id="rId146"/>
    <p:sldId id="3853" r:id="rId147"/>
    <p:sldId id="5751" r:id="rId148"/>
    <p:sldId id="6047" r:id="rId149"/>
    <p:sldId id="4143" r:id="rId150"/>
    <p:sldId id="4144" r:id="rId151"/>
    <p:sldId id="6661" r:id="rId152"/>
    <p:sldId id="6963" r:id="rId153"/>
    <p:sldId id="6964" r:id="rId154"/>
    <p:sldId id="7025" r:id="rId155"/>
    <p:sldId id="5215" r:id="rId156"/>
    <p:sldId id="6614" r:id="rId157"/>
    <p:sldId id="5754" r:id="rId158"/>
    <p:sldId id="5234" r:id="rId159"/>
    <p:sldId id="5235" r:id="rId160"/>
    <p:sldId id="5236" r:id="rId161"/>
    <p:sldId id="6852" r:id="rId162"/>
    <p:sldId id="5238" r:id="rId163"/>
    <p:sldId id="5239" r:id="rId164"/>
    <p:sldId id="5240" r:id="rId165"/>
    <p:sldId id="5241" r:id="rId166"/>
    <p:sldId id="5242" r:id="rId167"/>
    <p:sldId id="5400" r:id="rId168"/>
    <p:sldId id="5205" r:id="rId169"/>
    <p:sldId id="5245" r:id="rId170"/>
    <p:sldId id="5246" r:id="rId171"/>
    <p:sldId id="5247" r:id="rId172"/>
    <p:sldId id="5248" r:id="rId173"/>
    <p:sldId id="5249" r:id="rId174"/>
    <p:sldId id="5509" r:id="rId175"/>
    <p:sldId id="6156" r:id="rId176"/>
    <p:sldId id="7026" r:id="rId177"/>
    <p:sldId id="5251" r:id="rId178"/>
    <p:sldId id="6051" r:id="rId179"/>
    <p:sldId id="5253" r:id="rId180"/>
    <p:sldId id="5254" r:id="rId181"/>
    <p:sldId id="5540" r:id="rId182"/>
    <p:sldId id="6595" r:id="rId183"/>
    <p:sldId id="6369" r:id="rId184"/>
    <p:sldId id="6370" r:id="rId185"/>
    <p:sldId id="7044" r:id="rId186"/>
    <p:sldId id="5465" r:id="rId187"/>
    <p:sldId id="6053" r:id="rId188"/>
    <p:sldId id="2647" r:id="rId189"/>
    <p:sldId id="6007" r:id="rId190"/>
    <p:sldId id="6008" r:id="rId191"/>
    <p:sldId id="6009" r:id="rId192"/>
    <p:sldId id="6010" r:id="rId193"/>
    <p:sldId id="6011" r:id="rId194"/>
    <p:sldId id="6012" r:id="rId195"/>
    <p:sldId id="6013" r:id="rId196"/>
    <p:sldId id="6015" r:id="rId197"/>
    <p:sldId id="5294" r:id="rId198"/>
    <p:sldId id="6017" r:id="rId199"/>
    <p:sldId id="6018" r:id="rId200"/>
    <p:sldId id="6019" r:id="rId201"/>
    <p:sldId id="6020" r:id="rId202"/>
    <p:sldId id="6021" r:id="rId203"/>
    <p:sldId id="6022" r:id="rId204"/>
    <p:sldId id="6023" r:id="rId205"/>
    <p:sldId id="6024" r:id="rId206"/>
    <p:sldId id="5312" r:id="rId207"/>
    <p:sldId id="6058" r:id="rId208"/>
    <p:sldId id="6059" r:id="rId209"/>
    <p:sldId id="6060" r:id="rId210"/>
    <p:sldId id="3372" r:id="rId211"/>
    <p:sldId id="5759" r:id="rId212"/>
    <p:sldId id="5834" r:id="rId213"/>
    <p:sldId id="5837" r:id="rId214"/>
    <p:sldId id="6965" r:id="rId215"/>
    <p:sldId id="6061" r:id="rId216"/>
    <p:sldId id="6930" r:id="rId217"/>
    <p:sldId id="7043" r:id="rId218"/>
    <p:sldId id="6544" r:id="rId219"/>
    <p:sldId id="1317" r:id="rId220"/>
    <p:sldId id="1303" r:id="rId221"/>
    <p:sldId id="1296" r:id="rId222"/>
    <p:sldId id="1282" r:id="rId223"/>
    <p:sldId id="1077" r:id="rId224"/>
    <p:sldId id="1086" r:id="rId225"/>
    <p:sldId id="6647" r:id="rId226"/>
    <p:sldId id="6493" r:id="rId227"/>
    <p:sldId id="993" r:id="rId228"/>
    <p:sldId id="6664" r:id="rId229"/>
    <p:sldId id="6028" r:id="rId230"/>
    <p:sldId id="6029" r:id="rId231"/>
    <p:sldId id="6030" r:id="rId232"/>
    <p:sldId id="6052" r:id="rId233"/>
    <p:sldId id="6553" r:id="rId234"/>
    <p:sldId id="5260" r:id="rId235"/>
    <p:sldId id="5261" r:id="rId236"/>
    <p:sldId id="5263" r:id="rId237"/>
    <p:sldId id="5264" r:id="rId238"/>
    <p:sldId id="5265" r:id="rId239"/>
    <p:sldId id="6054" r:id="rId240"/>
    <p:sldId id="6662" r:id="rId241"/>
    <p:sldId id="7030" r:id="rId242"/>
    <p:sldId id="6577" r:id="rId243"/>
    <p:sldId id="6596" r:id="rId244"/>
    <p:sldId id="5976" r:id="rId245"/>
    <p:sldId id="5269" r:id="rId246"/>
    <p:sldId id="5274" r:id="rId247"/>
    <p:sldId id="3759" r:id="rId248"/>
    <p:sldId id="5979" r:id="rId249"/>
    <p:sldId id="5593" r:id="rId250"/>
    <p:sldId id="6055" r:id="rId251"/>
    <p:sldId id="552" r:id="rId252"/>
    <p:sldId id="754" r:id="rId253"/>
    <p:sldId id="6759" r:id="rId254"/>
    <p:sldId id="6056" r:id="rId255"/>
    <p:sldId id="6057" r:id="rId256"/>
    <p:sldId id="6491" r:id="rId257"/>
    <p:sldId id="6656" r:id="rId258"/>
    <p:sldId id="7042" r:id="rId259"/>
    <p:sldId id="5351" r:id="rId260"/>
    <p:sldId id="6547" r:id="rId261"/>
    <p:sldId id="5471" r:id="rId262"/>
    <p:sldId id="6938" r:id="rId263"/>
    <p:sldId id="6939" r:id="rId264"/>
    <p:sldId id="6940" r:id="rId265"/>
    <p:sldId id="6767" r:id="rId266"/>
    <p:sldId id="6941" r:id="rId267"/>
    <p:sldId id="6942" r:id="rId268"/>
    <p:sldId id="6959" r:id="rId269"/>
    <p:sldId id="6960" r:id="rId270"/>
    <p:sldId id="7041" r:id="rId271"/>
    <p:sldId id="6957" r:id="rId272"/>
    <p:sldId id="6948" r:id="rId273"/>
    <p:sldId id="6949" r:id="rId274"/>
    <p:sldId id="3926" r:id="rId275"/>
    <p:sldId id="6950" r:id="rId276"/>
    <p:sldId id="6951" r:id="rId277"/>
    <p:sldId id="6952" r:id="rId278"/>
    <p:sldId id="6665" r:id="rId279"/>
    <p:sldId id="6935" r:id="rId280"/>
    <p:sldId id="6031" r:id="rId281"/>
    <p:sldId id="5870" r:id="rId282"/>
    <p:sldId id="6495" r:id="rId283"/>
    <p:sldId id="6225" r:id="rId284"/>
    <p:sldId id="6065" r:id="rId285"/>
    <p:sldId id="6895" r:id="rId286"/>
    <p:sldId id="5968" r:id="rId287"/>
    <p:sldId id="6502" r:id="rId288"/>
    <p:sldId id="7031" r:id="rId289"/>
    <p:sldId id="6016" r:id="rId290"/>
    <p:sldId id="6496" r:id="rId291"/>
    <p:sldId id="6497" r:id="rId292"/>
    <p:sldId id="6367" r:id="rId293"/>
    <p:sldId id="6953" r:id="rId294"/>
    <p:sldId id="6292" r:id="rId295"/>
    <p:sldId id="6597" r:id="rId296"/>
    <p:sldId id="586" r:id="rId297"/>
    <p:sldId id="575" r:id="rId298"/>
    <p:sldId id="683" r:id="rId299"/>
    <p:sldId id="6598" r:id="rId300"/>
    <p:sldId id="6599" r:id="rId301"/>
    <p:sldId id="6600" r:id="rId302"/>
    <p:sldId id="6359" r:id="rId303"/>
    <p:sldId id="7032" r:id="rId304"/>
    <p:sldId id="6961" r:id="rId305"/>
    <p:sldId id="5918" r:id="rId306"/>
    <p:sldId id="5919" r:id="rId307"/>
    <p:sldId id="6002" r:id="rId308"/>
    <p:sldId id="6003" r:id="rId309"/>
    <p:sldId id="5920" r:id="rId310"/>
    <p:sldId id="6498" r:id="rId311"/>
    <p:sldId id="6921" r:id="rId312"/>
    <p:sldId id="6954" r:id="rId313"/>
    <p:sldId id="6226" r:id="rId314"/>
    <p:sldId id="6645" r:id="rId315"/>
    <p:sldId id="5982" r:id="rId316"/>
    <p:sldId id="5983" r:id="rId317"/>
    <p:sldId id="6648" r:id="rId318"/>
    <p:sldId id="6650" r:id="rId319"/>
    <p:sldId id="6063" r:id="rId320"/>
    <p:sldId id="6064" r:id="rId321"/>
    <p:sldId id="3792" r:id="rId322"/>
    <p:sldId id="6229" r:id="rId323"/>
    <p:sldId id="5500" r:id="rId324"/>
    <p:sldId id="5365" r:id="rId325"/>
    <p:sldId id="6230" r:id="rId326"/>
    <p:sldId id="6231" r:id="rId327"/>
    <p:sldId id="5614" r:id="rId328"/>
    <p:sldId id="6955" r:id="rId329"/>
    <p:sldId id="6306" r:id="rId330"/>
    <p:sldId id="5779" r:id="rId331"/>
    <p:sldId id="5368" r:id="rId332"/>
    <p:sldId id="5771" r:id="rId333"/>
    <p:sldId id="6519" r:id="rId334"/>
    <p:sldId id="5775" r:id="rId335"/>
    <p:sldId id="5776" r:id="rId336"/>
    <p:sldId id="5700" r:id="rId337"/>
    <p:sldId id="6659" r:id="rId338"/>
    <p:sldId id="6038" r:id="rId339"/>
    <p:sldId id="7060" r:id="rId340"/>
    <p:sldId id="6896" r:id="rId341"/>
    <p:sldId id="6849" r:id="rId342"/>
    <p:sldId id="6850" r:id="rId343"/>
    <p:sldId id="7039" r:id="rId344"/>
    <p:sldId id="5359" r:id="rId345"/>
    <p:sldId id="5952" r:id="rId346"/>
    <p:sldId id="5006" r:id="rId347"/>
    <p:sldId id="6667" r:id="rId348"/>
    <p:sldId id="6655" r:id="rId349"/>
    <p:sldId id="5855" r:id="rId350"/>
    <p:sldId id="5409" r:id="rId351"/>
    <p:sldId id="6668" r:id="rId352"/>
    <p:sldId id="6640" r:id="rId353"/>
    <p:sldId id="6641" r:id="rId354"/>
    <p:sldId id="6651" r:id="rId355"/>
    <p:sldId id="6652" r:id="rId356"/>
    <p:sldId id="6571" r:id="rId357"/>
    <p:sldId id="6572" r:id="rId358"/>
    <p:sldId id="6574" r:id="rId359"/>
    <p:sldId id="6653" r:id="rId360"/>
    <p:sldId id="6611" r:id="rId361"/>
    <p:sldId id="6309" r:id="rId362"/>
    <p:sldId id="6310" r:id="rId363"/>
    <p:sldId id="6311" r:id="rId364"/>
    <p:sldId id="6312" r:id="rId365"/>
    <p:sldId id="6313" r:id="rId366"/>
    <p:sldId id="6314" r:id="rId367"/>
    <p:sldId id="6315" r:id="rId368"/>
    <p:sldId id="6316" r:id="rId369"/>
    <p:sldId id="6317" r:id="rId370"/>
    <p:sldId id="6318" r:id="rId371"/>
    <p:sldId id="6319" r:id="rId372"/>
    <p:sldId id="6320" r:id="rId373"/>
    <p:sldId id="6321" r:id="rId374"/>
    <p:sldId id="6322" r:id="rId375"/>
    <p:sldId id="6323" r:id="rId376"/>
    <p:sldId id="6324" r:id="rId377"/>
    <p:sldId id="6325" r:id="rId378"/>
    <p:sldId id="6326" r:id="rId379"/>
    <p:sldId id="6327" r:id="rId380"/>
    <p:sldId id="6328" r:id="rId381"/>
    <p:sldId id="6615" r:id="rId382"/>
    <p:sldId id="397" r:id="rId383"/>
    <p:sldId id="349" r:id="rId384"/>
    <p:sldId id="301" r:id="rId385"/>
    <p:sldId id="307" r:id="rId386"/>
    <p:sldId id="345" r:id="rId387"/>
    <p:sldId id="309" r:id="rId388"/>
    <p:sldId id="310" r:id="rId389"/>
    <p:sldId id="314" r:id="rId390"/>
    <p:sldId id="317" r:id="rId391"/>
    <p:sldId id="390" r:id="rId392"/>
    <p:sldId id="318" r:id="rId393"/>
    <p:sldId id="353" r:id="rId394"/>
    <p:sldId id="320" r:id="rId395"/>
    <p:sldId id="321" r:id="rId396"/>
    <p:sldId id="373" r:id="rId397"/>
    <p:sldId id="391" r:id="rId398"/>
    <p:sldId id="326" r:id="rId399"/>
    <p:sldId id="401" r:id="rId400"/>
    <p:sldId id="6616" r:id="rId401"/>
    <p:sldId id="6975" r:id="rId402"/>
    <p:sldId id="256" r:id="rId403"/>
    <p:sldId id="257" r:id="rId404"/>
    <p:sldId id="259" r:id="rId405"/>
    <p:sldId id="260" r:id="rId406"/>
    <p:sldId id="261" r:id="rId407"/>
    <p:sldId id="262" r:id="rId408"/>
    <p:sldId id="263" r:id="rId409"/>
    <p:sldId id="264" r:id="rId410"/>
    <p:sldId id="265" r:id="rId411"/>
    <p:sldId id="267" r:id="rId412"/>
    <p:sldId id="268" r:id="rId413"/>
    <p:sldId id="270" r:id="rId414"/>
    <p:sldId id="271" r:id="rId415"/>
    <p:sldId id="273" r:id="rId416"/>
    <p:sldId id="281" r:id="rId417"/>
    <p:sldId id="283" r:id="rId418"/>
    <p:sldId id="7027" r:id="rId419"/>
    <p:sldId id="285" r:id="rId420"/>
    <p:sldId id="286" r:id="rId421"/>
    <p:sldId id="287" r:id="rId422"/>
    <p:sldId id="288" r:id="rId423"/>
    <p:sldId id="289" r:id="rId424"/>
    <p:sldId id="290" r:id="rId425"/>
    <p:sldId id="6772" r:id="rId426"/>
    <p:sldId id="292" r:id="rId427"/>
    <p:sldId id="6977" r:id="rId428"/>
    <p:sldId id="6329" r:id="rId429"/>
    <p:sldId id="6330" r:id="rId430"/>
    <p:sldId id="6331" r:id="rId431"/>
    <p:sldId id="6332" r:id="rId432"/>
    <p:sldId id="6333" r:id="rId433"/>
    <p:sldId id="6334" r:id="rId434"/>
    <p:sldId id="6335" r:id="rId435"/>
    <p:sldId id="6587" r:id="rId436"/>
    <p:sldId id="1242" r:id="rId437"/>
    <p:sldId id="1252" r:id="rId438"/>
    <p:sldId id="1224" r:id="rId439"/>
    <p:sldId id="5285" r:id="rId440"/>
    <p:sldId id="6337" r:id="rId441"/>
    <p:sldId id="6336" r:id="rId442"/>
    <p:sldId id="6338" r:id="rId443"/>
    <p:sldId id="452" r:id="rId444"/>
    <p:sldId id="6339" r:id="rId445"/>
    <p:sldId id="6340" r:id="rId446"/>
    <p:sldId id="6341" r:id="rId447"/>
    <p:sldId id="6342" r:id="rId448"/>
    <p:sldId id="6343" r:id="rId449"/>
    <p:sldId id="6605" r:id="rId450"/>
    <p:sldId id="6344" r:id="rId451"/>
    <p:sldId id="6345" r:id="rId452"/>
    <p:sldId id="284" r:id="rId453"/>
    <p:sldId id="323" r:id="rId454"/>
    <p:sldId id="324" r:id="rId455"/>
    <p:sldId id="6604" r:id="rId456"/>
    <p:sldId id="6346" r:id="rId457"/>
    <p:sldId id="6347" r:id="rId458"/>
    <p:sldId id="6348" r:id="rId459"/>
    <p:sldId id="6583" r:id="rId460"/>
    <p:sldId id="6584" r:id="rId461"/>
    <p:sldId id="6585" r:id="rId462"/>
    <p:sldId id="6586" r:id="rId463"/>
    <p:sldId id="6589" r:id="rId464"/>
    <p:sldId id="6590" r:id="rId465"/>
    <p:sldId id="6349" r:id="rId466"/>
    <p:sldId id="6592" r:id="rId467"/>
    <p:sldId id="6638" r:id="rId468"/>
    <p:sldId id="5790" r:id="rId469"/>
    <p:sldId id="5791" r:id="rId470"/>
    <p:sldId id="5792" r:id="rId471"/>
    <p:sldId id="5793" r:id="rId472"/>
    <p:sldId id="5794" r:id="rId473"/>
    <p:sldId id="5795" r:id="rId474"/>
    <p:sldId id="5796" r:id="rId475"/>
    <p:sldId id="5797" r:id="rId476"/>
    <p:sldId id="5798" r:id="rId477"/>
    <p:sldId id="5799" r:id="rId478"/>
    <p:sldId id="5800" r:id="rId479"/>
    <p:sldId id="5801" r:id="rId480"/>
    <p:sldId id="1863" r:id="rId481"/>
    <p:sldId id="6036" r:id="rId482"/>
    <p:sldId id="6232" r:id="rId483"/>
    <p:sldId id="6617" r:id="rId484"/>
    <p:sldId id="6618" r:id="rId485"/>
    <p:sldId id="6619" r:id="rId486"/>
    <p:sldId id="6620" r:id="rId487"/>
    <p:sldId id="6621" r:id="rId488"/>
    <p:sldId id="6622" r:id="rId489"/>
    <p:sldId id="6669" r:id="rId490"/>
    <p:sldId id="6623" r:id="rId491"/>
    <p:sldId id="6670" r:id="rId492"/>
    <p:sldId id="6672" r:id="rId493"/>
    <p:sldId id="6671" r:id="rId494"/>
    <p:sldId id="6637" r:id="rId495"/>
    <p:sldId id="6624" r:id="rId496"/>
    <p:sldId id="6081" r:id="rId497"/>
    <p:sldId id="6082" r:id="rId498"/>
    <p:sldId id="6097" r:id="rId499"/>
    <p:sldId id="6209" r:id="rId500"/>
    <p:sldId id="6625" r:id="rId501"/>
    <p:sldId id="6626" r:id="rId502"/>
    <p:sldId id="6749" r:id="rId503"/>
    <p:sldId id="6750" r:id="rId504"/>
    <p:sldId id="6751" r:id="rId505"/>
    <p:sldId id="6752" r:id="rId506"/>
    <p:sldId id="6753" r:id="rId507"/>
    <p:sldId id="6754" r:id="rId508"/>
    <p:sldId id="6755" r:id="rId509"/>
    <p:sldId id="6756" r:id="rId510"/>
    <p:sldId id="6633" r:id="rId511"/>
    <p:sldId id="6634" r:id="rId512"/>
    <p:sldId id="6757" r:id="rId513"/>
    <p:sldId id="6635" r:id="rId514"/>
    <p:sldId id="6758" r:id="rId515"/>
    <p:sldId id="5914" r:id="rId516"/>
    <p:sldId id="5915" r:id="rId517"/>
    <p:sldId id="6507" r:id="rId518"/>
    <p:sldId id="6636" r:id="rId519"/>
    <p:sldId id="6531" r:id="rId520"/>
    <p:sldId id="6086" r:id="rId521"/>
    <p:sldId id="6040" r:id="rId522"/>
    <p:sldId id="6486" r:id="rId523"/>
    <p:sldId id="6487" r:id="rId524"/>
    <p:sldId id="6488" r:id="rId525"/>
    <p:sldId id="6489" r:id="rId526"/>
    <p:sldId id="5829" r:id="rId527"/>
    <p:sldId id="6508" r:id="rId528"/>
    <p:sldId id="6639" r:id="rId5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1A5712"/>
    <a:srgbClr val="0432FF"/>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39" autoAdjust="0"/>
    <p:restoredTop sz="99433" autoAdjust="0"/>
  </p:normalViewPr>
  <p:slideViewPr>
    <p:cSldViewPr>
      <p:cViewPr varScale="1">
        <p:scale>
          <a:sx n="111" d="100"/>
          <a:sy n="111" d="100"/>
        </p:scale>
        <p:origin x="2064" y="2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6.xml"/><Relationship Id="rId21" Type="http://schemas.openxmlformats.org/officeDocument/2006/relationships/slideMaster" Target="slideMasters/slideMaster21.xml"/><Relationship Id="rId324" Type="http://schemas.openxmlformats.org/officeDocument/2006/relationships/slide" Target="slides/slide233.xml"/><Relationship Id="rId531" Type="http://schemas.openxmlformats.org/officeDocument/2006/relationships/handoutMaster" Target="handoutMasters/handoutMaster1.xml"/><Relationship Id="rId170" Type="http://schemas.openxmlformats.org/officeDocument/2006/relationships/slide" Target="slides/slide79.xml"/><Relationship Id="rId268" Type="http://schemas.openxmlformats.org/officeDocument/2006/relationships/slide" Target="slides/slide177.xml"/><Relationship Id="rId475" Type="http://schemas.openxmlformats.org/officeDocument/2006/relationships/slide" Target="slides/slide384.xml"/><Relationship Id="rId32" Type="http://schemas.openxmlformats.org/officeDocument/2006/relationships/slideMaster" Target="slideMasters/slideMaster32.xml"/><Relationship Id="rId128" Type="http://schemas.openxmlformats.org/officeDocument/2006/relationships/slide" Target="slides/slide37.xml"/><Relationship Id="rId335" Type="http://schemas.openxmlformats.org/officeDocument/2006/relationships/slide" Target="slides/slide244.xml"/><Relationship Id="rId181" Type="http://schemas.openxmlformats.org/officeDocument/2006/relationships/slide" Target="slides/slide90.xml"/><Relationship Id="rId402" Type="http://schemas.openxmlformats.org/officeDocument/2006/relationships/slide" Target="slides/slide311.xml"/><Relationship Id="rId279" Type="http://schemas.openxmlformats.org/officeDocument/2006/relationships/slide" Target="slides/slide188.xml"/><Relationship Id="rId444" Type="http://schemas.openxmlformats.org/officeDocument/2006/relationships/slide" Target="slides/slide353.xml"/><Relationship Id="rId486" Type="http://schemas.openxmlformats.org/officeDocument/2006/relationships/slide" Target="slides/slide395.xml"/><Relationship Id="rId43" Type="http://schemas.openxmlformats.org/officeDocument/2006/relationships/slideMaster" Target="slideMasters/slideMaster43.xml"/><Relationship Id="rId139" Type="http://schemas.openxmlformats.org/officeDocument/2006/relationships/slide" Target="slides/slide48.xml"/><Relationship Id="rId290" Type="http://schemas.openxmlformats.org/officeDocument/2006/relationships/slide" Target="slides/slide199.xml"/><Relationship Id="rId304" Type="http://schemas.openxmlformats.org/officeDocument/2006/relationships/slide" Target="slides/slide213.xml"/><Relationship Id="rId346" Type="http://schemas.openxmlformats.org/officeDocument/2006/relationships/slide" Target="slides/slide255.xml"/><Relationship Id="rId388" Type="http://schemas.openxmlformats.org/officeDocument/2006/relationships/slide" Target="slides/slide297.xml"/><Relationship Id="rId511" Type="http://schemas.openxmlformats.org/officeDocument/2006/relationships/slide" Target="slides/slide420.xml"/><Relationship Id="rId85" Type="http://schemas.openxmlformats.org/officeDocument/2006/relationships/slideMaster" Target="slideMasters/slideMaster85.xml"/><Relationship Id="rId150" Type="http://schemas.openxmlformats.org/officeDocument/2006/relationships/slide" Target="slides/slide59.xml"/><Relationship Id="rId192" Type="http://schemas.openxmlformats.org/officeDocument/2006/relationships/slide" Target="slides/slide101.xml"/><Relationship Id="rId206" Type="http://schemas.openxmlformats.org/officeDocument/2006/relationships/slide" Target="slides/slide115.xml"/><Relationship Id="rId413" Type="http://schemas.openxmlformats.org/officeDocument/2006/relationships/slide" Target="slides/slide322.xml"/><Relationship Id="rId248" Type="http://schemas.openxmlformats.org/officeDocument/2006/relationships/slide" Target="slides/slide157.xml"/><Relationship Id="rId455" Type="http://schemas.openxmlformats.org/officeDocument/2006/relationships/slide" Target="slides/slide364.xml"/><Relationship Id="rId497" Type="http://schemas.openxmlformats.org/officeDocument/2006/relationships/slide" Target="slides/slide406.xml"/><Relationship Id="rId12" Type="http://schemas.openxmlformats.org/officeDocument/2006/relationships/slideMaster" Target="slideMasters/slideMaster12.xml"/><Relationship Id="rId108" Type="http://schemas.openxmlformats.org/officeDocument/2006/relationships/slide" Target="slides/slide17.xml"/><Relationship Id="rId315" Type="http://schemas.openxmlformats.org/officeDocument/2006/relationships/slide" Target="slides/slide224.xml"/><Relationship Id="rId357" Type="http://schemas.openxmlformats.org/officeDocument/2006/relationships/slide" Target="slides/slide266.xml"/><Relationship Id="rId522" Type="http://schemas.openxmlformats.org/officeDocument/2006/relationships/slide" Target="slides/slide431.xml"/><Relationship Id="rId54" Type="http://schemas.openxmlformats.org/officeDocument/2006/relationships/slideMaster" Target="slideMasters/slideMaster54.xml"/><Relationship Id="rId96" Type="http://schemas.openxmlformats.org/officeDocument/2006/relationships/slide" Target="slides/slide5.xml"/><Relationship Id="rId161" Type="http://schemas.openxmlformats.org/officeDocument/2006/relationships/slide" Target="slides/slide70.xml"/><Relationship Id="rId217" Type="http://schemas.openxmlformats.org/officeDocument/2006/relationships/slide" Target="slides/slide126.xml"/><Relationship Id="rId399" Type="http://schemas.openxmlformats.org/officeDocument/2006/relationships/slide" Target="slides/slide308.xml"/><Relationship Id="rId259" Type="http://schemas.openxmlformats.org/officeDocument/2006/relationships/slide" Target="slides/slide168.xml"/><Relationship Id="rId424" Type="http://schemas.openxmlformats.org/officeDocument/2006/relationships/slide" Target="slides/slide333.xml"/><Relationship Id="rId466" Type="http://schemas.openxmlformats.org/officeDocument/2006/relationships/slide" Target="slides/slide375.xml"/><Relationship Id="rId23" Type="http://schemas.openxmlformats.org/officeDocument/2006/relationships/slideMaster" Target="slideMasters/slideMaster23.xml"/><Relationship Id="rId119" Type="http://schemas.openxmlformats.org/officeDocument/2006/relationships/slide" Target="slides/slide28.xml"/><Relationship Id="rId270" Type="http://schemas.openxmlformats.org/officeDocument/2006/relationships/slide" Target="slides/slide179.xml"/><Relationship Id="rId326" Type="http://schemas.openxmlformats.org/officeDocument/2006/relationships/slide" Target="slides/slide235.xml"/><Relationship Id="rId533" Type="http://schemas.openxmlformats.org/officeDocument/2006/relationships/viewProps" Target="viewProps.xml"/><Relationship Id="rId65" Type="http://schemas.openxmlformats.org/officeDocument/2006/relationships/slideMaster" Target="slideMasters/slideMaster65.xml"/><Relationship Id="rId130" Type="http://schemas.openxmlformats.org/officeDocument/2006/relationships/slide" Target="slides/slide39.xml"/><Relationship Id="rId368" Type="http://schemas.openxmlformats.org/officeDocument/2006/relationships/slide" Target="slides/slide277.xml"/><Relationship Id="rId172" Type="http://schemas.openxmlformats.org/officeDocument/2006/relationships/slide" Target="slides/slide81.xml"/><Relationship Id="rId228" Type="http://schemas.openxmlformats.org/officeDocument/2006/relationships/slide" Target="slides/slide137.xml"/><Relationship Id="rId435" Type="http://schemas.openxmlformats.org/officeDocument/2006/relationships/slide" Target="slides/slide344.xml"/><Relationship Id="rId477" Type="http://schemas.openxmlformats.org/officeDocument/2006/relationships/slide" Target="slides/slide386.xml"/><Relationship Id="rId281" Type="http://schemas.openxmlformats.org/officeDocument/2006/relationships/slide" Target="slides/slide190.xml"/><Relationship Id="rId337" Type="http://schemas.openxmlformats.org/officeDocument/2006/relationships/slide" Target="slides/slide246.xml"/><Relationship Id="rId502" Type="http://schemas.openxmlformats.org/officeDocument/2006/relationships/slide" Target="slides/slide411.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0.xml"/><Relationship Id="rId379" Type="http://schemas.openxmlformats.org/officeDocument/2006/relationships/slide" Target="slides/slide288.xml"/><Relationship Id="rId7" Type="http://schemas.openxmlformats.org/officeDocument/2006/relationships/slideMaster" Target="slideMasters/slideMaster7.xml"/><Relationship Id="rId183" Type="http://schemas.openxmlformats.org/officeDocument/2006/relationships/slide" Target="slides/slide92.xml"/><Relationship Id="rId239" Type="http://schemas.openxmlformats.org/officeDocument/2006/relationships/slide" Target="slides/slide148.xml"/><Relationship Id="rId390" Type="http://schemas.openxmlformats.org/officeDocument/2006/relationships/slide" Target="slides/slide299.xml"/><Relationship Id="rId404" Type="http://schemas.openxmlformats.org/officeDocument/2006/relationships/slide" Target="slides/slide313.xml"/><Relationship Id="rId446" Type="http://schemas.openxmlformats.org/officeDocument/2006/relationships/slide" Target="slides/slide355.xml"/><Relationship Id="rId250" Type="http://schemas.openxmlformats.org/officeDocument/2006/relationships/slide" Target="slides/slide159.xml"/><Relationship Id="rId292" Type="http://schemas.openxmlformats.org/officeDocument/2006/relationships/slide" Target="slides/slide201.xml"/><Relationship Id="rId306" Type="http://schemas.openxmlformats.org/officeDocument/2006/relationships/slide" Target="slides/slide215.xml"/><Relationship Id="rId488" Type="http://schemas.openxmlformats.org/officeDocument/2006/relationships/slide" Target="slides/slide397.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19.xml"/><Relationship Id="rId348" Type="http://schemas.openxmlformats.org/officeDocument/2006/relationships/slide" Target="slides/slide257.xml"/><Relationship Id="rId513" Type="http://schemas.openxmlformats.org/officeDocument/2006/relationships/slide" Target="slides/slide422.xml"/><Relationship Id="rId152" Type="http://schemas.openxmlformats.org/officeDocument/2006/relationships/slide" Target="slides/slide61.xml"/><Relationship Id="rId194" Type="http://schemas.openxmlformats.org/officeDocument/2006/relationships/slide" Target="slides/slide103.xml"/><Relationship Id="rId208" Type="http://schemas.openxmlformats.org/officeDocument/2006/relationships/slide" Target="slides/slide117.xml"/><Relationship Id="rId415" Type="http://schemas.openxmlformats.org/officeDocument/2006/relationships/slide" Target="slides/slide324.xml"/><Relationship Id="rId457" Type="http://schemas.openxmlformats.org/officeDocument/2006/relationships/slide" Target="slides/slide366.xml"/><Relationship Id="rId261" Type="http://schemas.openxmlformats.org/officeDocument/2006/relationships/slide" Target="slides/slide170.xml"/><Relationship Id="rId499" Type="http://schemas.openxmlformats.org/officeDocument/2006/relationships/slide" Target="slides/slide408.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6.xml"/><Relationship Id="rId359" Type="http://schemas.openxmlformats.org/officeDocument/2006/relationships/slide" Target="slides/slide268.xml"/><Relationship Id="rId524" Type="http://schemas.openxmlformats.org/officeDocument/2006/relationships/slide" Target="slides/slide433.xml"/><Relationship Id="rId98" Type="http://schemas.openxmlformats.org/officeDocument/2006/relationships/slide" Target="slides/slide7.xml"/><Relationship Id="rId121" Type="http://schemas.openxmlformats.org/officeDocument/2006/relationships/slide" Target="slides/slide30.xml"/><Relationship Id="rId163" Type="http://schemas.openxmlformats.org/officeDocument/2006/relationships/slide" Target="slides/slide72.xml"/><Relationship Id="rId219" Type="http://schemas.openxmlformats.org/officeDocument/2006/relationships/slide" Target="slides/slide128.xml"/><Relationship Id="rId370" Type="http://schemas.openxmlformats.org/officeDocument/2006/relationships/slide" Target="slides/slide279.xml"/><Relationship Id="rId426" Type="http://schemas.openxmlformats.org/officeDocument/2006/relationships/slide" Target="slides/slide335.xml"/><Relationship Id="rId230" Type="http://schemas.openxmlformats.org/officeDocument/2006/relationships/slide" Target="slides/slide139.xml"/><Relationship Id="rId468" Type="http://schemas.openxmlformats.org/officeDocument/2006/relationships/slide" Target="slides/slide377.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1.xml"/><Relationship Id="rId328" Type="http://schemas.openxmlformats.org/officeDocument/2006/relationships/slide" Target="slides/slide237.xml"/><Relationship Id="rId535" Type="http://schemas.openxmlformats.org/officeDocument/2006/relationships/tableStyles" Target="tableStyles.xml"/><Relationship Id="rId132" Type="http://schemas.openxmlformats.org/officeDocument/2006/relationships/slide" Target="slides/slide41.xml"/><Relationship Id="rId174" Type="http://schemas.openxmlformats.org/officeDocument/2006/relationships/slide" Target="slides/slide83.xml"/><Relationship Id="rId381" Type="http://schemas.openxmlformats.org/officeDocument/2006/relationships/slide" Target="slides/slide290.xml"/><Relationship Id="rId241" Type="http://schemas.openxmlformats.org/officeDocument/2006/relationships/slide" Target="slides/slide150.xml"/><Relationship Id="rId437" Type="http://schemas.openxmlformats.org/officeDocument/2006/relationships/slide" Target="slides/slide346.xml"/><Relationship Id="rId479" Type="http://schemas.openxmlformats.org/officeDocument/2006/relationships/slide" Target="slides/slide388.xml"/><Relationship Id="rId36" Type="http://schemas.openxmlformats.org/officeDocument/2006/relationships/slideMaster" Target="slideMasters/slideMaster36.xml"/><Relationship Id="rId283" Type="http://schemas.openxmlformats.org/officeDocument/2006/relationships/slide" Target="slides/slide192.xml"/><Relationship Id="rId339" Type="http://schemas.openxmlformats.org/officeDocument/2006/relationships/slide" Target="slides/slide248.xml"/><Relationship Id="rId490" Type="http://schemas.openxmlformats.org/officeDocument/2006/relationships/slide" Target="slides/slide399.xml"/><Relationship Id="rId504" Type="http://schemas.openxmlformats.org/officeDocument/2006/relationships/slide" Target="slides/slide413.xml"/><Relationship Id="rId78" Type="http://schemas.openxmlformats.org/officeDocument/2006/relationships/slideMaster" Target="slideMasters/slideMaster78.xml"/><Relationship Id="rId101" Type="http://schemas.openxmlformats.org/officeDocument/2006/relationships/slide" Target="slides/slide10.xml"/><Relationship Id="rId143" Type="http://schemas.openxmlformats.org/officeDocument/2006/relationships/slide" Target="slides/slide52.xml"/><Relationship Id="rId185" Type="http://schemas.openxmlformats.org/officeDocument/2006/relationships/slide" Target="slides/slide94.xml"/><Relationship Id="rId350" Type="http://schemas.openxmlformats.org/officeDocument/2006/relationships/slide" Target="slides/slide259.xml"/><Relationship Id="rId406" Type="http://schemas.openxmlformats.org/officeDocument/2006/relationships/slide" Target="slides/slide315.xml"/><Relationship Id="rId9" Type="http://schemas.openxmlformats.org/officeDocument/2006/relationships/slideMaster" Target="slideMasters/slideMaster9.xml"/><Relationship Id="rId210" Type="http://schemas.openxmlformats.org/officeDocument/2006/relationships/slide" Target="slides/slide119.xml"/><Relationship Id="rId392" Type="http://schemas.openxmlformats.org/officeDocument/2006/relationships/slide" Target="slides/slide301.xml"/><Relationship Id="rId448" Type="http://schemas.openxmlformats.org/officeDocument/2006/relationships/slide" Target="slides/slide357.xml"/><Relationship Id="rId252" Type="http://schemas.openxmlformats.org/officeDocument/2006/relationships/slide" Target="slides/slide161.xml"/><Relationship Id="rId294" Type="http://schemas.openxmlformats.org/officeDocument/2006/relationships/slide" Target="slides/slide203.xml"/><Relationship Id="rId308" Type="http://schemas.openxmlformats.org/officeDocument/2006/relationships/slide" Target="slides/slide217.xml"/><Relationship Id="rId515" Type="http://schemas.openxmlformats.org/officeDocument/2006/relationships/slide" Target="slides/slide424.xml"/><Relationship Id="rId47" Type="http://schemas.openxmlformats.org/officeDocument/2006/relationships/slideMaster" Target="slideMasters/slideMaster47.xml"/><Relationship Id="rId89" Type="http://schemas.openxmlformats.org/officeDocument/2006/relationships/slideMaster" Target="slideMasters/slideMaster89.xml"/><Relationship Id="rId112" Type="http://schemas.openxmlformats.org/officeDocument/2006/relationships/slide" Target="slides/slide21.xml"/><Relationship Id="rId154" Type="http://schemas.openxmlformats.org/officeDocument/2006/relationships/slide" Target="slides/slide63.xml"/><Relationship Id="rId361" Type="http://schemas.openxmlformats.org/officeDocument/2006/relationships/slide" Target="slides/slide270.xml"/><Relationship Id="rId196" Type="http://schemas.openxmlformats.org/officeDocument/2006/relationships/slide" Target="slides/slide105.xml"/><Relationship Id="rId417" Type="http://schemas.openxmlformats.org/officeDocument/2006/relationships/slide" Target="slides/slide326.xml"/><Relationship Id="rId459" Type="http://schemas.openxmlformats.org/officeDocument/2006/relationships/slide" Target="slides/slide368.xml"/><Relationship Id="rId16" Type="http://schemas.openxmlformats.org/officeDocument/2006/relationships/slideMaster" Target="slideMasters/slideMaster16.xml"/><Relationship Id="rId221" Type="http://schemas.openxmlformats.org/officeDocument/2006/relationships/slide" Target="slides/slide130.xml"/><Relationship Id="rId263" Type="http://schemas.openxmlformats.org/officeDocument/2006/relationships/slide" Target="slides/slide172.xml"/><Relationship Id="rId319" Type="http://schemas.openxmlformats.org/officeDocument/2006/relationships/slide" Target="slides/slide228.xml"/><Relationship Id="rId470" Type="http://schemas.openxmlformats.org/officeDocument/2006/relationships/slide" Target="slides/slide379.xml"/><Relationship Id="rId526" Type="http://schemas.openxmlformats.org/officeDocument/2006/relationships/slide" Target="slides/slide435.xml"/><Relationship Id="rId58" Type="http://schemas.openxmlformats.org/officeDocument/2006/relationships/slideMaster" Target="slideMasters/slideMaster58.xml"/><Relationship Id="rId123" Type="http://schemas.openxmlformats.org/officeDocument/2006/relationships/slide" Target="slides/slide32.xml"/><Relationship Id="rId330" Type="http://schemas.openxmlformats.org/officeDocument/2006/relationships/slide" Target="slides/slide239.xml"/><Relationship Id="rId165" Type="http://schemas.openxmlformats.org/officeDocument/2006/relationships/slide" Target="slides/slide74.xml"/><Relationship Id="rId372" Type="http://schemas.openxmlformats.org/officeDocument/2006/relationships/slide" Target="slides/slide281.xml"/><Relationship Id="rId428" Type="http://schemas.openxmlformats.org/officeDocument/2006/relationships/slide" Target="slides/slide337.xml"/><Relationship Id="rId232" Type="http://schemas.openxmlformats.org/officeDocument/2006/relationships/slide" Target="slides/slide141.xml"/><Relationship Id="rId274" Type="http://schemas.openxmlformats.org/officeDocument/2006/relationships/slide" Target="slides/slide183.xml"/><Relationship Id="rId481" Type="http://schemas.openxmlformats.org/officeDocument/2006/relationships/slide" Target="slides/slide390.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3.xml"/><Relationship Id="rId80" Type="http://schemas.openxmlformats.org/officeDocument/2006/relationships/slideMaster" Target="slideMasters/slideMaster80.xml"/><Relationship Id="rId176" Type="http://schemas.openxmlformats.org/officeDocument/2006/relationships/slide" Target="slides/slide85.xml"/><Relationship Id="rId341" Type="http://schemas.openxmlformats.org/officeDocument/2006/relationships/slide" Target="slides/slide250.xml"/><Relationship Id="rId383" Type="http://schemas.openxmlformats.org/officeDocument/2006/relationships/slide" Target="slides/slide292.xml"/><Relationship Id="rId439" Type="http://schemas.openxmlformats.org/officeDocument/2006/relationships/slide" Target="slides/slide348.xml"/><Relationship Id="rId201" Type="http://schemas.openxmlformats.org/officeDocument/2006/relationships/slide" Target="slides/slide110.xml"/><Relationship Id="rId243" Type="http://schemas.openxmlformats.org/officeDocument/2006/relationships/slide" Target="slides/slide152.xml"/><Relationship Id="rId285" Type="http://schemas.openxmlformats.org/officeDocument/2006/relationships/slide" Target="slides/slide194.xml"/><Relationship Id="rId450" Type="http://schemas.openxmlformats.org/officeDocument/2006/relationships/slide" Target="slides/slide359.xml"/><Relationship Id="rId506" Type="http://schemas.openxmlformats.org/officeDocument/2006/relationships/slide" Target="slides/slide415.xml"/><Relationship Id="rId38" Type="http://schemas.openxmlformats.org/officeDocument/2006/relationships/slideMaster" Target="slideMasters/slideMaster38.xml"/><Relationship Id="rId103" Type="http://schemas.openxmlformats.org/officeDocument/2006/relationships/slide" Target="slides/slide12.xml"/><Relationship Id="rId310" Type="http://schemas.openxmlformats.org/officeDocument/2006/relationships/slide" Target="slides/slide219.xml"/><Relationship Id="rId492" Type="http://schemas.openxmlformats.org/officeDocument/2006/relationships/slide" Target="slides/slide401.xml"/><Relationship Id="rId91" Type="http://schemas.openxmlformats.org/officeDocument/2006/relationships/slideMaster" Target="slideMasters/slideMaster91.xml"/><Relationship Id="rId145" Type="http://schemas.openxmlformats.org/officeDocument/2006/relationships/slide" Target="slides/slide54.xml"/><Relationship Id="rId187" Type="http://schemas.openxmlformats.org/officeDocument/2006/relationships/slide" Target="slides/slide96.xml"/><Relationship Id="rId352" Type="http://schemas.openxmlformats.org/officeDocument/2006/relationships/slide" Target="slides/slide261.xml"/><Relationship Id="rId394" Type="http://schemas.openxmlformats.org/officeDocument/2006/relationships/slide" Target="slides/slide303.xml"/><Relationship Id="rId408" Type="http://schemas.openxmlformats.org/officeDocument/2006/relationships/slide" Target="slides/slide317.xml"/><Relationship Id="rId212" Type="http://schemas.openxmlformats.org/officeDocument/2006/relationships/slide" Target="slides/slide121.xml"/><Relationship Id="rId254" Type="http://schemas.openxmlformats.org/officeDocument/2006/relationships/slide" Target="slides/slide163.xml"/><Relationship Id="rId49" Type="http://schemas.openxmlformats.org/officeDocument/2006/relationships/slideMaster" Target="slideMasters/slideMaster49.xml"/><Relationship Id="rId114" Type="http://schemas.openxmlformats.org/officeDocument/2006/relationships/slide" Target="slides/slide23.xml"/><Relationship Id="rId296" Type="http://schemas.openxmlformats.org/officeDocument/2006/relationships/slide" Target="slides/slide205.xml"/><Relationship Id="rId461" Type="http://schemas.openxmlformats.org/officeDocument/2006/relationships/slide" Target="slides/slide370.xml"/><Relationship Id="rId517" Type="http://schemas.openxmlformats.org/officeDocument/2006/relationships/slide" Target="slides/slide426.xml"/><Relationship Id="rId60" Type="http://schemas.openxmlformats.org/officeDocument/2006/relationships/slideMaster" Target="slideMasters/slideMaster60.xml"/><Relationship Id="rId156" Type="http://schemas.openxmlformats.org/officeDocument/2006/relationships/slide" Target="slides/slide65.xml"/><Relationship Id="rId198" Type="http://schemas.openxmlformats.org/officeDocument/2006/relationships/slide" Target="slides/slide107.xml"/><Relationship Id="rId321" Type="http://schemas.openxmlformats.org/officeDocument/2006/relationships/slide" Target="slides/slide230.xml"/><Relationship Id="rId363" Type="http://schemas.openxmlformats.org/officeDocument/2006/relationships/slide" Target="slides/slide272.xml"/><Relationship Id="rId419" Type="http://schemas.openxmlformats.org/officeDocument/2006/relationships/slide" Target="slides/slide328.xml"/><Relationship Id="rId223" Type="http://schemas.openxmlformats.org/officeDocument/2006/relationships/slide" Target="slides/slide132.xml"/><Relationship Id="rId430" Type="http://schemas.openxmlformats.org/officeDocument/2006/relationships/slide" Target="slides/slide339.xml"/><Relationship Id="rId18" Type="http://schemas.openxmlformats.org/officeDocument/2006/relationships/slideMaster" Target="slideMasters/slideMaster18.xml"/><Relationship Id="rId265" Type="http://schemas.openxmlformats.org/officeDocument/2006/relationships/slide" Target="slides/slide174.xml"/><Relationship Id="rId472" Type="http://schemas.openxmlformats.org/officeDocument/2006/relationships/slide" Target="slides/slide381.xml"/><Relationship Id="rId528" Type="http://schemas.openxmlformats.org/officeDocument/2006/relationships/slide" Target="slides/slide437.xml"/><Relationship Id="rId125" Type="http://schemas.openxmlformats.org/officeDocument/2006/relationships/slide" Target="slides/slide34.xml"/><Relationship Id="rId167" Type="http://schemas.openxmlformats.org/officeDocument/2006/relationships/slide" Target="slides/slide76.xml"/><Relationship Id="rId332" Type="http://schemas.openxmlformats.org/officeDocument/2006/relationships/slide" Target="slides/slide241.xml"/><Relationship Id="rId374" Type="http://schemas.openxmlformats.org/officeDocument/2006/relationships/slide" Target="slides/slide283.xml"/><Relationship Id="rId71" Type="http://schemas.openxmlformats.org/officeDocument/2006/relationships/slideMaster" Target="slideMasters/slideMaster71.xml"/><Relationship Id="rId234" Type="http://schemas.openxmlformats.org/officeDocument/2006/relationships/slide" Target="slides/slide14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85.xml"/><Relationship Id="rId441" Type="http://schemas.openxmlformats.org/officeDocument/2006/relationships/slide" Target="slides/slide350.xml"/><Relationship Id="rId483" Type="http://schemas.openxmlformats.org/officeDocument/2006/relationships/slide" Target="slides/slide392.xml"/><Relationship Id="rId40" Type="http://schemas.openxmlformats.org/officeDocument/2006/relationships/slideMaster" Target="slideMasters/slideMaster40.xml"/><Relationship Id="rId136" Type="http://schemas.openxmlformats.org/officeDocument/2006/relationships/slide" Target="slides/slide45.xml"/><Relationship Id="rId178" Type="http://schemas.openxmlformats.org/officeDocument/2006/relationships/slide" Target="slides/slide87.xml"/><Relationship Id="rId301" Type="http://schemas.openxmlformats.org/officeDocument/2006/relationships/slide" Target="slides/slide210.xml"/><Relationship Id="rId343" Type="http://schemas.openxmlformats.org/officeDocument/2006/relationships/slide" Target="slides/slide252.xml"/><Relationship Id="rId82" Type="http://schemas.openxmlformats.org/officeDocument/2006/relationships/slideMaster" Target="slideMasters/slideMaster82.xml"/><Relationship Id="rId203" Type="http://schemas.openxmlformats.org/officeDocument/2006/relationships/slide" Target="slides/slide112.xml"/><Relationship Id="rId385" Type="http://schemas.openxmlformats.org/officeDocument/2006/relationships/slide" Target="slides/slide294.xml"/><Relationship Id="rId245" Type="http://schemas.openxmlformats.org/officeDocument/2006/relationships/slide" Target="slides/slide154.xml"/><Relationship Id="rId287" Type="http://schemas.openxmlformats.org/officeDocument/2006/relationships/slide" Target="slides/slide196.xml"/><Relationship Id="rId410" Type="http://schemas.openxmlformats.org/officeDocument/2006/relationships/slide" Target="slides/slide319.xml"/><Relationship Id="rId452" Type="http://schemas.openxmlformats.org/officeDocument/2006/relationships/slide" Target="slides/slide361.xml"/><Relationship Id="rId494" Type="http://schemas.openxmlformats.org/officeDocument/2006/relationships/slide" Target="slides/slide403.xml"/><Relationship Id="rId508" Type="http://schemas.openxmlformats.org/officeDocument/2006/relationships/slide" Target="slides/slide417.xml"/><Relationship Id="rId105" Type="http://schemas.openxmlformats.org/officeDocument/2006/relationships/slide" Target="slides/slide14.xml"/><Relationship Id="rId147" Type="http://schemas.openxmlformats.org/officeDocument/2006/relationships/slide" Target="slides/slide56.xml"/><Relationship Id="rId312" Type="http://schemas.openxmlformats.org/officeDocument/2006/relationships/slide" Target="slides/slide221.xml"/><Relationship Id="rId354" Type="http://schemas.openxmlformats.org/officeDocument/2006/relationships/slide" Target="slides/slide263.xml"/><Relationship Id="rId51" Type="http://schemas.openxmlformats.org/officeDocument/2006/relationships/slideMaster" Target="slideMasters/slideMaster51.xml"/><Relationship Id="rId93" Type="http://schemas.openxmlformats.org/officeDocument/2006/relationships/slide" Target="slides/slide2.xml"/><Relationship Id="rId189" Type="http://schemas.openxmlformats.org/officeDocument/2006/relationships/slide" Target="slides/slide98.xml"/><Relationship Id="rId396" Type="http://schemas.openxmlformats.org/officeDocument/2006/relationships/slide" Target="slides/slide305.xml"/><Relationship Id="rId214" Type="http://schemas.openxmlformats.org/officeDocument/2006/relationships/slide" Target="slides/slide123.xml"/><Relationship Id="rId256" Type="http://schemas.openxmlformats.org/officeDocument/2006/relationships/slide" Target="slides/slide165.xml"/><Relationship Id="rId298" Type="http://schemas.openxmlformats.org/officeDocument/2006/relationships/slide" Target="slides/slide207.xml"/><Relationship Id="rId421" Type="http://schemas.openxmlformats.org/officeDocument/2006/relationships/slide" Target="slides/slide330.xml"/><Relationship Id="rId463" Type="http://schemas.openxmlformats.org/officeDocument/2006/relationships/slide" Target="slides/slide372.xml"/><Relationship Id="rId519" Type="http://schemas.openxmlformats.org/officeDocument/2006/relationships/slide" Target="slides/slide428.xml"/><Relationship Id="rId116" Type="http://schemas.openxmlformats.org/officeDocument/2006/relationships/slide" Target="slides/slide25.xml"/><Relationship Id="rId158" Type="http://schemas.openxmlformats.org/officeDocument/2006/relationships/slide" Target="slides/slide67.xml"/><Relationship Id="rId323" Type="http://schemas.openxmlformats.org/officeDocument/2006/relationships/slide" Target="slides/slide232.xml"/><Relationship Id="rId530" Type="http://schemas.openxmlformats.org/officeDocument/2006/relationships/notesMaster" Target="notesMasters/notesMaster1.xml"/><Relationship Id="rId20" Type="http://schemas.openxmlformats.org/officeDocument/2006/relationships/slideMaster" Target="slideMasters/slideMaster20.xml"/><Relationship Id="rId62" Type="http://schemas.openxmlformats.org/officeDocument/2006/relationships/slideMaster" Target="slideMasters/slideMaster62.xml"/><Relationship Id="rId365" Type="http://schemas.openxmlformats.org/officeDocument/2006/relationships/slide" Target="slides/slide274.xml"/><Relationship Id="rId225" Type="http://schemas.openxmlformats.org/officeDocument/2006/relationships/slide" Target="slides/slide134.xml"/><Relationship Id="rId267" Type="http://schemas.openxmlformats.org/officeDocument/2006/relationships/slide" Target="slides/slide176.xml"/><Relationship Id="rId432" Type="http://schemas.openxmlformats.org/officeDocument/2006/relationships/slide" Target="slides/slide341.xml"/><Relationship Id="rId474" Type="http://schemas.openxmlformats.org/officeDocument/2006/relationships/slide" Target="slides/slide383.xml"/><Relationship Id="rId127" Type="http://schemas.openxmlformats.org/officeDocument/2006/relationships/slide" Target="slides/slide36.xml"/><Relationship Id="rId31" Type="http://schemas.openxmlformats.org/officeDocument/2006/relationships/slideMaster" Target="slideMasters/slideMaster31.xml"/><Relationship Id="rId73" Type="http://schemas.openxmlformats.org/officeDocument/2006/relationships/slideMaster" Target="slideMasters/slideMaster73.xml"/><Relationship Id="rId169" Type="http://schemas.openxmlformats.org/officeDocument/2006/relationships/slide" Target="slides/slide78.xml"/><Relationship Id="rId334" Type="http://schemas.openxmlformats.org/officeDocument/2006/relationships/slide" Target="slides/slide243.xml"/><Relationship Id="rId376" Type="http://schemas.openxmlformats.org/officeDocument/2006/relationships/slide" Target="slides/slide285.xml"/><Relationship Id="rId4" Type="http://schemas.openxmlformats.org/officeDocument/2006/relationships/slideMaster" Target="slideMasters/slideMaster4.xml"/><Relationship Id="rId180" Type="http://schemas.openxmlformats.org/officeDocument/2006/relationships/slide" Target="slides/slide89.xml"/><Relationship Id="rId236" Type="http://schemas.openxmlformats.org/officeDocument/2006/relationships/slide" Target="slides/slide145.xml"/><Relationship Id="rId278" Type="http://schemas.openxmlformats.org/officeDocument/2006/relationships/slide" Target="slides/slide187.xml"/><Relationship Id="rId401" Type="http://schemas.openxmlformats.org/officeDocument/2006/relationships/slide" Target="slides/slide310.xml"/><Relationship Id="rId443" Type="http://schemas.openxmlformats.org/officeDocument/2006/relationships/slide" Target="slides/slide352.xml"/><Relationship Id="rId303" Type="http://schemas.openxmlformats.org/officeDocument/2006/relationships/slide" Target="slides/slide212.xml"/><Relationship Id="rId485" Type="http://schemas.openxmlformats.org/officeDocument/2006/relationships/slide" Target="slides/slide394.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47.xml"/><Relationship Id="rId345" Type="http://schemas.openxmlformats.org/officeDocument/2006/relationships/slide" Target="slides/slide254.xml"/><Relationship Id="rId387" Type="http://schemas.openxmlformats.org/officeDocument/2006/relationships/slide" Target="slides/slide296.xml"/><Relationship Id="rId510" Type="http://schemas.openxmlformats.org/officeDocument/2006/relationships/slide" Target="slides/slide419.xml"/><Relationship Id="rId191" Type="http://schemas.openxmlformats.org/officeDocument/2006/relationships/slide" Target="slides/slide100.xml"/><Relationship Id="rId205" Type="http://schemas.openxmlformats.org/officeDocument/2006/relationships/slide" Target="slides/slide114.xml"/><Relationship Id="rId247" Type="http://schemas.openxmlformats.org/officeDocument/2006/relationships/slide" Target="slides/slide156.xml"/><Relationship Id="rId412" Type="http://schemas.openxmlformats.org/officeDocument/2006/relationships/slide" Target="slides/slide321.xml"/><Relationship Id="rId107" Type="http://schemas.openxmlformats.org/officeDocument/2006/relationships/slide" Target="slides/slide16.xml"/><Relationship Id="rId289" Type="http://schemas.openxmlformats.org/officeDocument/2006/relationships/slide" Target="slides/slide198.xml"/><Relationship Id="rId454" Type="http://schemas.openxmlformats.org/officeDocument/2006/relationships/slide" Target="slides/slide363.xml"/><Relationship Id="rId496" Type="http://schemas.openxmlformats.org/officeDocument/2006/relationships/slide" Target="slides/slide405.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58.xml"/><Relationship Id="rId314" Type="http://schemas.openxmlformats.org/officeDocument/2006/relationships/slide" Target="slides/slide223.xml"/><Relationship Id="rId356" Type="http://schemas.openxmlformats.org/officeDocument/2006/relationships/slide" Target="slides/slide265.xml"/><Relationship Id="rId398" Type="http://schemas.openxmlformats.org/officeDocument/2006/relationships/slide" Target="slides/slide307.xml"/><Relationship Id="rId521" Type="http://schemas.openxmlformats.org/officeDocument/2006/relationships/slide" Target="slides/slide430.xml"/><Relationship Id="rId95" Type="http://schemas.openxmlformats.org/officeDocument/2006/relationships/slide" Target="slides/slide4.xml"/><Relationship Id="rId160" Type="http://schemas.openxmlformats.org/officeDocument/2006/relationships/slide" Target="slides/slide69.xml"/><Relationship Id="rId216" Type="http://schemas.openxmlformats.org/officeDocument/2006/relationships/slide" Target="slides/slide125.xml"/><Relationship Id="rId423" Type="http://schemas.openxmlformats.org/officeDocument/2006/relationships/slide" Target="slides/slide332.xml"/><Relationship Id="rId258" Type="http://schemas.openxmlformats.org/officeDocument/2006/relationships/slide" Target="slides/slide167.xml"/><Relationship Id="rId465" Type="http://schemas.openxmlformats.org/officeDocument/2006/relationships/slide" Target="slides/slide374.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27.xml"/><Relationship Id="rId325" Type="http://schemas.openxmlformats.org/officeDocument/2006/relationships/slide" Target="slides/slide234.xml"/><Relationship Id="rId367" Type="http://schemas.openxmlformats.org/officeDocument/2006/relationships/slide" Target="slides/slide276.xml"/><Relationship Id="rId532" Type="http://schemas.openxmlformats.org/officeDocument/2006/relationships/presProps" Target="presProps.xml"/><Relationship Id="rId171" Type="http://schemas.openxmlformats.org/officeDocument/2006/relationships/slide" Target="slides/slide80.xml"/><Relationship Id="rId227" Type="http://schemas.openxmlformats.org/officeDocument/2006/relationships/slide" Target="slides/slide136.xml"/><Relationship Id="rId269" Type="http://schemas.openxmlformats.org/officeDocument/2006/relationships/slide" Target="slides/slide178.xml"/><Relationship Id="rId434" Type="http://schemas.openxmlformats.org/officeDocument/2006/relationships/slide" Target="slides/slide343.xml"/><Relationship Id="rId476" Type="http://schemas.openxmlformats.org/officeDocument/2006/relationships/slide" Target="slides/slide385.xml"/><Relationship Id="rId33" Type="http://schemas.openxmlformats.org/officeDocument/2006/relationships/slideMaster" Target="slideMasters/slideMaster33.xml"/><Relationship Id="rId129" Type="http://schemas.openxmlformats.org/officeDocument/2006/relationships/slide" Target="slides/slide38.xml"/><Relationship Id="rId280" Type="http://schemas.openxmlformats.org/officeDocument/2006/relationships/slide" Target="slides/slide189.xml"/><Relationship Id="rId336" Type="http://schemas.openxmlformats.org/officeDocument/2006/relationships/slide" Target="slides/slide245.xml"/><Relationship Id="rId501" Type="http://schemas.openxmlformats.org/officeDocument/2006/relationships/slide" Target="slides/slide410.xml"/><Relationship Id="rId75" Type="http://schemas.openxmlformats.org/officeDocument/2006/relationships/slideMaster" Target="slideMasters/slideMaster75.xml"/><Relationship Id="rId140" Type="http://schemas.openxmlformats.org/officeDocument/2006/relationships/slide" Target="slides/slide49.xml"/><Relationship Id="rId182" Type="http://schemas.openxmlformats.org/officeDocument/2006/relationships/slide" Target="slides/slide91.xml"/><Relationship Id="rId378" Type="http://schemas.openxmlformats.org/officeDocument/2006/relationships/slide" Target="slides/slide287.xml"/><Relationship Id="rId403" Type="http://schemas.openxmlformats.org/officeDocument/2006/relationships/slide" Target="slides/slide312.xml"/><Relationship Id="rId6" Type="http://schemas.openxmlformats.org/officeDocument/2006/relationships/slideMaster" Target="slideMasters/slideMaster6.xml"/><Relationship Id="rId238" Type="http://schemas.openxmlformats.org/officeDocument/2006/relationships/slide" Target="slides/slide147.xml"/><Relationship Id="rId445" Type="http://schemas.openxmlformats.org/officeDocument/2006/relationships/slide" Target="slides/slide354.xml"/><Relationship Id="rId487" Type="http://schemas.openxmlformats.org/officeDocument/2006/relationships/slide" Target="slides/slide396.xml"/><Relationship Id="rId291" Type="http://schemas.openxmlformats.org/officeDocument/2006/relationships/slide" Target="slides/slide200.xml"/><Relationship Id="rId305" Type="http://schemas.openxmlformats.org/officeDocument/2006/relationships/slide" Target="slides/slide214.xml"/><Relationship Id="rId347" Type="http://schemas.openxmlformats.org/officeDocument/2006/relationships/slide" Target="slides/slide256.xml"/><Relationship Id="rId512" Type="http://schemas.openxmlformats.org/officeDocument/2006/relationships/slide" Target="slides/slide421.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60.xml"/><Relationship Id="rId389" Type="http://schemas.openxmlformats.org/officeDocument/2006/relationships/slide" Target="slides/slide298.xml"/><Relationship Id="rId193" Type="http://schemas.openxmlformats.org/officeDocument/2006/relationships/slide" Target="slides/slide102.xml"/><Relationship Id="rId207" Type="http://schemas.openxmlformats.org/officeDocument/2006/relationships/slide" Target="slides/slide116.xml"/><Relationship Id="rId249" Type="http://schemas.openxmlformats.org/officeDocument/2006/relationships/slide" Target="slides/slide158.xml"/><Relationship Id="rId414" Type="http://schemas.openxmlformats.org/officeDocument/2006/relationships/slide" Target="slides/slide323.xml"/><Relationship Id="rId456" Type="http://schemas.openxmlformats.org/officeDocument/2006/relationships/slide" Target="slides/slide365.xml"/><Relationship Id="rId498" Type="http://schemas.openxmlformats.org/officeDocument/2006/relationships/slide" Target="slides/slide407.xml"/><Relationship Id="rId13" Type="http://schemas.openxmlformats.org/officeDocument/2006/relationships/slideMaster" Target="slideMasters/slideMaster13.xml"/><Relationship Id="rId109" Type="http://schemas.openxmlformats.org/officeDocument/2006/relationships/slide" Target="slides/slide18.xml"/><Relationship Id="rId260" Type="http://schemas.openxmlformats.org/officeDocument/2006/relationships/slide" Target="slides/slide169.xml"/><Relationship Id="rId316" Type="http://schemas.openxmlformats.org/officeDocument/2006/relationships/slide" Target="slides/slide225.xml"/><Relationship Id="rId523" Type="http://schemas.openxmlformats.org/officeDocument/2006/relationships/slide" Target="slides/slide432.xml"/><Relationship Id="rId55" Type="http://schemas.openxmlformats.org/officeDocument/2006/relationships/slideMaster" Target="slideMasters/slideMaster55.xml"/><Relationship Id="rId97" Type="http://schemas.openxmlformats.org/officeDocument/2006/relationships/slide" Target="slides/slide6.xml"/><Relationship Id="rId120" Type="http://schemas.openxmlformats.org/officeDocument/2006/relationships/slide" Target="slides/slide29.xml"/><Relationship Id="rId358" Type="http://schemas.openxmlformats.org/officeDocument/2006/relationships/slide" Target="slides/slide267.xml"/><Relationship Id="rId162" Type="http://schemas.openxmlformats.org/officeDocument/2006/relationships/slide" Target="slides/slide71.xml"/><Relationship Id="rId218" Type="http://schemas.openxmlformats.org/officeDocument/2006/relationships/slide" Target="slides/slide127.xml"/><Relationship Id="rId425" Type="http://schemas.openxmlformats.org/officeDocument/2006/relationships/slide" Target="slides/slide334.xml"/><Relationship Id="rId467" Type="http://schemas.openxmlformats.org/officeDocument/2006/relationships/slide" Target="slides/slide376.xml"/><Relationship Id="rId271" Type="http://schemas.openxmlformats.org/officeDocument/2006/relationships/slide" Target="slides/slide180.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0.xml"/><Relationship Id="rId327" Type="http://schemas.openxmlformats.org/officeDocument/2006/relationships/slide" Target="slides/slide236.xml"/><Relationship Id="rId369" Type="http://schemas.openxmlformats.org/officeDocument/2006/relationships/slide" Target="slides/slide278.xml"/><Relationship Id="rId534" Type="http://schemas.openxmlformats.org/officeDocument/2006/relationships/theme" Target="theme/theme1.xml"/><Relationship Id="rId173" Type="http://schemas.openxmlformats.org/officeDocument/2006/relationships/slide" Target="slides/slide82.xml"/><Relationship Id="rId229" Type="http://schemas.openxmlformats.org/officeDocument/2006/relationships/slide" Target="slides/slide138.xml"/><Relationship Id="rId380" Type="http://schemas.openxmlformats.org/officeDocument/2006/relationships/slide" Target="slides/slide289.xml"/><Relationship Id="rId436" Type="http://schemas.openxmlformats.org/officeDocument/2006/relationships/slide" Target="slides/slide345.xml"/><Relationship Id="rId240" Type="http://schemas.openxmlformats.org/officeDocument/2006/relationships/slide" Target="slides/slide149.xml"/><Relationship Id="rId478" Type="http://schemas.openxmlformats.org/officeDocument/2006/relationships/slide" Target="slides/slide387.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9.xml"/><Relationship Id="rId282" Type="http://schemas.openxmlformats.org/officeDocument/2006/relationships/slide" Target="slides/slide191.xml"/><Relationship Id="rId338" Type="http://schemas.openxmlformats.org/officeDocument/2006/relationships/slide" Target="slides/slide247.xml"/><Relationship Id="rId503" Type="http://schemas.openxmlformats.org/officeDocument/2006/relationships/slide" Target="slides/slide412.xml"/><Relationship Id="rId8" Type="http://schemas.openxmlformats.org/officeDocument/2006/relationships/slideMaster" Target="slideMasters/slideMaster8.xml"/><Relationship Id="rId142" Type="http://schemas.openxmlformats.org/officeDocument/2006/relationships/slide" Target="slides/slide51.xml"/><Relationship Id="rId184" Type="http://schemas.openxmlformats.org/officeDocument/2006/relationships/slide" Target="slides/slide93.xml"/><Relationship Id="rId391" Type="http://schemas.openxmlformats.org/officeDocument/2006/relationships/slide" Target="slides/slide300.xml"/><Relationship Id="rId405" Type="http://schemas.openxmlformats.org/officeDocument/2006/relationships/slide" Target="slides/slide314.xml"/><Relationship Id="rId447" Type="http://schemas.openxmlformats.org/officeDocument/2006/relationships/slide" Target="slides/slide356.xml"/><Relationship Id="rId251" Type="http://schemas.openxmlformats.org/officeDocument/2006/relationships/slide" Target="slides/slide160.xml"/><Relationship Id="rId489" Type="http://schemas.openxmlformats.org/officeDocument/2006/relationships/slide" Target="slides/slide398.xml"/><Relationship Id="rId46" Type="http://schemas.openxmlformats.org/officeDocument/2006/relationships/slideMaster" Target="slideMasters/slideMaster46.xml"/><Relationship Id="rId293" Type="http://schemas.openxmlformats.org/officeDocument/2006/relationships/slide" Target="slides/slide202.xml"/><Relationship Id="rId307" Type="http://schemas.openxmlformats.org/officeDocument/2006/relationships/slide" Target="slides/slide216.xml"/><Relationship Id="rId349" Type="http://schemas.openxmlformats.org/officeDocument/2006/relationships/slide" Target="slides/slide258.xml"/><Relationship Id="rId514" Type="http://schemas.openxmlformats.org/officeDocument/2006/relationships/slide" Target="slides/slide423.xml"/><Relationship Id="rId88" Type="http://schemas.openxmlformats.org/officeDocument/2006/relationships/slideMaster" Target="slideMasters/slideMaster88.xml"/><Relationship Id="rId111" Type="http://schemas.openxmlformats.org/officeDocument/2006/relationships/slide" Target="slides/slide20.xml"/><Relationship Id="rId153" Type="http://schemas.openxmlformats.org/officeDocument/2006/relationships/slide" Target="slides/slide62.xml"/><Relationship Id="rId195" Type="http://schemas.openxmlformats.org/officeDocument/2006/relationships/slide" Target="slides/slide104.xml"/><Relationship Id="rId209" Type="http://schemas.openxmlformats.org/officeDocument/2006/relationships/slide" Target="slides/slide118.xml"/><Relationship Id="rId360" Type="http://schemas.openxmlformats.org/officeDocument/2006/relationships/slide" Target="slides/slide269.xml"/><Relationship Id="rId416" Type="http://schemas.openxmlformats.org/officeDocument/2006/relationships/slide" Target="slides/slide325.xml"/><Relationship Id="rId220" Type="http://schemas.openxmlformats.org/officeDocument/2006/relationships/slide" Target="slides/slide129.xml"/><Relationship Id="rId458" Type="http://schemas.openxmlformats.org/officeDocument/2006/relationships/slide" Target="slides/slide367.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1.xml"/><Relationship Id="rId318" Type="http://schemas.openxmlformats.org/officeDocument/2006/relationships/slide" Target="slides/slide227.xml"/><Relationship Id="rId525" Type="http://schemas.openxmlformats.org/officeDocument/2006/relationships/slide" Target="slides/slide434.xml"/><Relationship Id="rId99" Type="http://schemas.openxmlformats.org/officeDocument/2006/relationships/slide" Target="slides/slide8.xml"/><Relationship Id="rId122" Type="http://schemas.openxmlformats.org/officeDocument/2006/relationships/slide" Target="slides/slide31.xml"/><Relationship Id="rId164" Type="http://schemas.openxmlformats.org/officeDocument/2006/relationships/slide" Target="slides/slide73.xml"/><Relationship Id="rId371" Type="http://schemas.openxmlformats.org/officeDocument/2006/relationships/slide" Target="slides/slide280.xml"/><Relationship Id="rId427" Type="http://schemas.openxmlformats.org/officeDocument/2006/relationships/slide" Target="slides/slide336.xml"/><Relationship Id="rId469" Type="http://schemas.openxmlformats.org/officeDocument/2006/relationships/slide" Target="slides/slide378.xml"/><Relationship Id="rId26" Type="http://schemas.openxmlformats.org/officeDocument/2006/relationships/slideMaster" Target="slideMasters/slideMaster26.xml"/><Relationship Id="rId231" Type="http://schemas.openxmlformats.org/officeDocument/2006/relationships/slide" Target="slides/slide140.xml"/><Relationship Id="rId273" Type="http://schemas.openxmlformats.org/officeDocument/2006/relationships/slide" Target="slides/slide182.xml"/><Relationship Id="rId329" Type="http://schemas.openxmlformats.org/officeDocument/2006/relationships/slide" Target="slides/slide238.xml"/><Relationship Id="rId480" Type="http://schemas.openxmlformats.org/officeDocument/2006/relationships/slide" Target="slides/slide389.xml"/><Relationship Id="rId68" Type="http://schemas.openxmlformats.org/officeDocument/2006/relationships/slideMaster" Target="slideMasters/slideMaster68.xml"/><Relationship Id="rId133" Type="http://schemas.openxmlformats.org/officeDocument/2006/relationships/slide" Target="slides/slide42.xml"/><Relationship Id="rId175" Type="http://schemas.openxmlformats.org/officeDocument/2006/relationships/slide" Target="slides/slide84.xml"/><Relationship Id="rId340" Type="http://schemas.openxmlformats.org/officeDocument/2006/relationships/slide" Target="slides/slide249.xml"/><Relationship Id="rId200" Type="http://schemas.openxmlformats.org/officeDocument/2006/relationships/slide" Target="slides/slide109.xml"/><Relationship Id="rId382" Type="http://schemas.openxmlformats.org/officeDocument/2006/relationships/slide" Target="slides/slide291.xml"/><Relationship Id="rId438" Type="http://schemas.openxmlformats.org/officeDocument/2006/relationships/slide" Target="slides/slide347.xml"/><Relationship Id="rId242" Type="http://schemas.openxmlformats.org/officeDocument/2006/relationships/slide" Target="slides/slide151.xml"/><Relationship Id="rId284" Type="http://schemas.openxmlformats.org/officeDocument/2006/relationships/slide" Target="slides/slide193.xml"/><Relationship Id="rId491" Type="http://schemas.openxmlformats.org/officeDocument/2006/relationships/slide" Target="slides/slide400.xml"/><Relationship Id="rId505" Type="http://schemas.openxmlformats.org/officeDocument/2006/relationships/slide" Target="slides/slide414.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1.xml"/><Relationship Id="rId144" Type="http://schemas.openxmlformats.org/officeDocument/2006/relationships/slide" Target="slides/slide53.xml"/><Relationship Id="rId90" Type="http://schemas.openxmlformats.org/officeDocument/2006/relationships/slideMaster" Target="slideMasters/slideMaster90.xml"/><Relationship Id="rId186" Type="http://schemas.openxmlformats.org/officeDocument/2006/relationships/slide" Target="slides/slide95.xml"/><Relationship Id="rId351" Type="http://schemas.openxmlformats.org/officeDocument/2006/relationships/slide" Target="slides/slide260.xml"/><Relationship Id="rId393" Type="http://schemas.openxmlformats.org/officeDocument/2006/relationships/slide" Target="slides/slide302.xml"/><Relationship Id="rId407" Type="http://schemas.openxmlformats.org/officeDocument/2006/relationships/slide" Target="slides/slide316.xml"/><Relationship Id="rId449" Type="http://schemas.openxmlformats.org/officeDocument/2006/relationships/slide" Target="slides/slide358.xml"/><Relationship Id="rId211" Type="http://schemas.openxmlformats.org/officeDocument/2006/relationships/slide" Target="slides/slide120.xml"/><Relationship Id="rId253" Type="http://schemas.openxmlformats.org/officeDocument/2006/relationships/slide" Target="slides/slide162.xml"/><Relationship Id="rId295" Type="http://schemas.openxmlformats.org/officeDocument/2006/relationships/slide" Target="slides/slide204.xml"/><Relationship Id="rId309" Type="http://schemas.openxmlformats.org/officeDocument/2006/relationships/slide" Target="slides/slide218.xml"/><Relationship Id="rId460" Type="http://schemas.openxmlformats.org/officeDocument/2006/relationships/slide" Target="slides/slide369.xml"/><Relationship Id="rId516" Type="http://schemas.openxmlformats.org/officeDocument/2006/relationships/slide" Target="slides/slide425.xml"/><Relationship Id="rId48" Type="http://schemas.openxmlformats.org/officeDocument/2006/relationships/slideMaster" Target="slideMasters/slideMaster48.xml"/><Relationship Id="rId113" Type="http://schemas.openxmlformats.org/officeDocument/2006/relationships/slide" Target="slides/slide22.xml"/><Relationship Id="rId320" Type="http://schemas.openxmlformats.org/officeDocument/2006/relationships/slide" Target="slides/slide229.xml"/><Relationship Id="rId155" Type="http://schemas.openxmlformats.org/officeDocument/2006/relationships/slide" Target="slides/slide64.xml"/><Relationship Id="rId197" Type="http://schemas.openxmlformats.org/officeDocument/2006/relationships/slide" Target="slides/slide106.xml"/><Relationship Id="rId362" Type="http://schemas.openxmlformats.org/officeDocument/2006/relationships/slide" Target="slides/slide271.xml"/><Relationship Id="rId418" Type="http://schemas.openxmlformats.org/officeDocument/2006/relationships/slide" Target="slides/slide327.xml"/><Relationship Id="rId222" Type="http://schemas.openxmlformats.org/officeDocument/2006/relationships/slide" Target="slides/slide131.xml"/><Relationship Id="rId264" Type="http://schemas.openxmlformats.org/officeDocument/2006/relationships/slide" Target="slides/slide173.xml"/><Relationship Id="rId471" Type="http://schemas.openxmlformats.org/officeDocument/2006/relationships/slide" Target="slides/slide380.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3.xml"/><Relationship Id="rId527" Type="http://schemas.openxmlformats.org/officeDocument/2006/relationships/slide" Target="slides/slide436.xml"/><Relationship Id="rId70" Type="http://schemas.openxmlformats.org/officeDocument/2006/relationships/slideMaster" Target="slideMasters/slideMaster70.xml"/><Relationship Id="rId166" Type="http://schemas.openxmlformats.org/officeDocument/2006/relationships/slide" Target="slides/slide75.xml"/><Relationship Id="rId331" Type="http://schemas.openxmlformats.org/officeDocument/2006/relationships/slide" Target="slides/slide240.xml"/><Relationship Id="rId373" Type="http://schemas.openxmlformats.org/officeDocument/2006/relationships/slide" Target="slides/slide282.xml"/><Relationship Id="rId429" Type="http://schemas.openxmlformats.org/officeDocument/2006/relationships/slide" Target="slides/slide338.xml"/><Relationship Id="rId1" Type="http://schemas.openxmlformats.org/officeDocument/2006/relationships/slideMaster" Target="slideMasters/slideMaster1.xml"/><Relationship Id="rId233" Type="http://schemas.openxmlformats.org/officeDocument/2006/relationships/slide" Target="slides/slide142.xml"/><Relationship Id="rId440" Type="http://schemas.openxmlformats.org/officeDocument/2006/relationships/slide" Target="slides/slide349.xml"/><Relationship Id="rId28" Type="http://schemas.openxmlformats.org/officeDocument/2006/relationships/slideMaster" Target="slideMasters/slideMaster28.xml"/><Relationship Id="rId275" Type="http://schemas.openxmlformats.org/officeDocument/2006/relationships/slide" Target="slides/slide184.xml"/><Relationship Id="rId300" Type="http://schemas.openxmlformats.org/officeDocument/2006/relationships/slide" Target="slides/slide209.xml"/><Relationship Id="rId482" Type="http://schemas.openxmlformats.org/officeDocument/2006/relationships/slide" Target="slides/slide391.xml"/><Relationship Id="rId81" Type="http://schemas.openxmlformats.org/officeDocument/2006/relationships/slideMaster" Target="slideMasters/slideMaster81.xml"/><Relationship Id="rId135" Type="http://schemas.openxmlformats.org/officeDocument/2006/relationships/slide" Target="slides/slide44.xml"/><Relationship Id="rId177" Type="http://schemas.openxmlformats.org/officeDocument/2006/relationships/slide" Target="slides/slide86.xml"/><Relationship Id="rId342" Type="http://schemas.openxmlformats.org/officeDocument/2006/relationships/slide" Target="slides/slide251.xml"/><Relationship Id="rId384" Type="http://schemas.openxmlformats.org/officeDocument/2006/relationships/slide" Target="slides/slide293.xml"/><Relationship Id="rId202" Type="http://schemas.openxmlformats.org/officeDocument/2006/relationships/slide" Target="slides/slide111.xml"/><Relationship Id="rId244" Type="http://schemas.openxmlformats.org/officeDocument/2006/relationships/slide" Target="slides/slide153.xml"/><Relationship Id="rId39" Type="http://schemas.openxmlformats.org/officeDocument/2006/relationships/slideMaster" Target="slideMasters/slideMaster39.xml"/><Relationship Id="rId286" Type="http://schemas.openxmlformats.org/officeDocument/2006/relationships/slide" Target="slides/slide195.xml"/><Relationship Id="rId451" Type="http://schemas.openxmlformats.org/officeDocument/2006/relationships/slide" Target="slides/slide360.xml"/><Relationship Id="rId493" Type="http://schemas.openxmlformats.org/officeDocument/2006/relationships/slide" Target="slides/slide402.xml"/><Relationship Id="rId507" Type="http://schemas.openxmlformats.org/officeDocument/2006/relationships/slide" Target="slides/slide416.xml"/><Relationship Id="rId50" Type="http://schemas.openxmlformats.org/officeDocument/2006/relationships/slideMaster" Target="slideMasters/slideMaster50.xml"/><Relationship Id="rId104" Type="http://schemas.openxmlformats.org/officeDocument/2006/relationships/slide" Target="slides/slide13.xml"/><Relationship Id="rId146" Type="http://schemas.openxmlformats.org/officeDocument/2006/relationships/slide" Target="slides/slide55.xml"/><Relationship Id="rId188" Type="http://schemas.openxmlformats.org/officeDocument/2006/relationships/slide" Target="slides/slide97.xml"/><Relationship Id="rId311" Type="http://schemas.openxmlformats.org/officeDocument/2006/relationships/slide" Target="slides/slide220.xml"/><Relationship Id="rId353" Type="http://schemas.openxmlformats.org/officeDocument/2006/relationships/slide" Target="slides/slide262.xml"/><Relationship Id="rId395" Type="http://schemas.openxmlformats.org/officeDocument/2006/relationships/slide" Target="slides/slide304.xml"/><Relationship Id="rId409" Type="http://schemas.openxmlformats.org/officeDocument/2006/relationships/slide" Target="slides/slide318.xml"/><Relationship Id="rId92" Type="http://schemas.openxmlformats.org/officeDocument/2006/relationships/slide" Target="slides/slide1.xml"/><Relationship Id="rId213" Type="http://schemas.openxmlformats.org/officeDocument/2006/relationships/slide" Target="slides/slide122.xml"/><Relationship Id="rId420" Type="http://schemas.openxmlformats.org/officeDocument/2006/relationships/slide" Target="slides/slide329.xml"/><Relationship Id="rId255" Type="http://schemas.openxmlformats.org/officeDocument/2006/relationships/slide" Target="slides/slide164.xml"/><Relationship Id="rId297" Type="http://schemas.openxmlformats.org/officeDocument/2006/relationships/slide" Target="slides/slide206.xml"/><Relationship Id="rId462" Type="http://schemas.openxmlformats.org/officeDocument/2006/relationships/slide" Target="slides/slide371.xml"/><Relationship Id="rId518" Type="http://schemas.openxmlformats.org/officeDocument/2006/relationships/slide" Target="slides/slide427.xml"/><Relationship Id="rId115" Type="http://schemas.openxmlformats.org/officeDocument/2006/relationships/slide" Target="slides/slide24.xml"/><Relationship Id="rId157" Type="http://schemas.openxmlformats.org/officeDocument/2006/relationships/slide" Target="slides/slide66.xml"/><Relationship Id="rId322" Type="http://schemas.openxmlformats.org/officeDocument/2006/relationships/slide" Target="slides/slide231.xml"/><Relationship Id="rId364" Type="http://schemas.openxmlformats.org/officeDocument/2006/relationships/slide" Target="slides/slide273.xml"/><Relationship Id="rId61" Type="http://schemas.openxmlformats.org/officeDocument/2006/relationships/slideMaster" Target="slideMasters/slideMaster61.xml"/><Relationship Id="rId199" Type="http://schemas.openxmlformats.org/officeDocument/2006/relationships/slide" Target="slides/slide108.xml"/><Relationship Id="rId19" Type="http://schemas.openxmlformats.org/officeDocument/2006/relationships/slideMaster" Target="slideMasters/slideMaster19.xml"/><Relationship Id="rId224" Type="http://schemas.openxmlformats.org/officeDocument/2006/relationships/slide" Target="slides/slide133.xml"/><Relationship Id="rId266" Type="http://schemas.openxmlformats.org/officeDocument/2006/relationships/slide" Target="slides/slide175.xml"/><Relationship Id="rId431" Type="http://schemas.openxmlformats.org/officeDocument/2006/relationships/slide" Target="slides/slide340.xml"/><Relationship Id="rId473" Type="http://schemas.openxmlformats.org/officeDocument/2006/relationships/slide" Target="slides/slide382.xml"/><Relationship Id="rId529" Type="http://schemas.openxmlformats.org/officeDocument/2006/relationships/slide" Target="slides/slide438.xml"/><Relationship Id="rId30" Type="http://schemas.openxmlformats.org/officeDocument/2006/relationships/slideMaster" Target="slideMasters/slideMaster30.xml"/><Relationship Id="rId126" Type="http://schemas.openxmlformats.org/officeDocument/2006/relationships/slide" Target="slides/slide35.xml"/><Relationship Id="rId168" Type="http://schemas.openxmlformats.org/officeDocument/2006/relationships/slide" Target="slides/slide77.xml"/><Relationship Id="rId333" Type="http://schemas.openxmlformats.org/officeDocument/2006/relationships/slide" Target="slides/slide242.xml"/><Relationship Id="rId72" Type="http://schemas.openxmlformats.org/officeDocument/2006/relationships/slideMaster" Target="slideMasters/slideMaster72.xml"/><Relationship Id="rId375" Type="http://schemas.openxmlformats.org/officeDocument/2006/relationships/slide" Target="slides/slide284.xml"/><Relationship Id="rId3" Type="http://schemas.openxmlformats.org/officeDocument/2006/relationships/slideMaster" Target="slideMasters/slideMaster3.xml"/><Relationship Id="rId235" Type="http://schemas.openxmlformats.org/officeDocument/2006/relationships/slide" Target="slides/slide144.xml"/><Relationship Id="rId277" Type="http://schemas.openxmlformats.org/officeDocument/2006/relationships/slide" Target="slides/slide186.xml"/><Relationship Id="rId400" Type="http://schemas.openxmlformats.org/officeDocument/2006/relationships/slide" Target="slides/slide309.xml"/><Relationship Id="rId442" Type="http://schemas.openxmlformats.org/officeDocument/2006/relationships/slide" Target="slides/slide351.xml"/><Relationship Id="rId484" Type="http://schemas.openxmlformats.org/officeDocument/2006/relationships/slide" Target="slides/slide393.xml"/><Relationship Id="rId137" Type="http://schemas.openxmlformats.org/officeDocument/2006/relationships/slide" Target="slides/slide46.xml"/><Relationship Id="rId302" Type="http://schemas.openxmlformats.org/officeDocument/2006/relationships/slide" Target="slides/slide211.xml"/><Relationship Id="rId344" Type="http://schemas.openxmlformats.org/officeDocument/2006/relationships/slide" Target="slides/slide253.xml"/><Relationship Id="rId41" Type="http://schemas.openxmlformats.org/officeDocument/2006/relationships/slideMaster" Target="slideMasters/slideMaster41.xml"/><Relationship Id="rId83" Type="http://schemas.openxmlformats.org/officeDocument/2006/relationships/slideMaster" Target="slideMasters/slideMaster83.xml"/><Relationship Id="rId179" Type="http://schemas.openxmlformats.org/officeDocument/2006/relationships/slide" Target="slides/slide88.xml"/><Relationship Id="rId386" Type="http://schemas.openxmlformats.org/officeDocument/2006/relationships/slide" Target="slides/slide295.xml"/><Relationship Id="rId190" Type="http://schemas.openxmlformats.org/officeDocument/2006/relationships/slide" Target="slides/slide99.xml"/><Relationship Id="rId204" Type="http://schemas.openxmlformats.org/officeDocument/2006/relationships/slide" Target="slides/slide113.xml"/><Relationship Id="rId246" Type="http://schemas.openxmlformats.org/officeDocument/2006/relationships/slide" Target="slides/slide155.xml"/><Relationship Id="rId288" Type="http://schemas.openxmlformats.org/officeDocument/2006/relationships/slide" Target="slides/slide197.xml"/><Relationship Id="rId411" Type="http://schemas.openxmlformats.org/officeDocument/2006/relationships/slide" Target="slides/slide320.xml"/><Relationship Id="rId453" Type="http://schemas.openxmlformats.org/officeDocument/2006/relationships/slide" Target="slides/slide362.xml"/><Relationship Id="rId509" Type="http://schemas.openxmlformats.org/officeDocument/2006/relationships/slide" Target="slides/slide418.xml"/><Relationship Id="rId106" Type="http://schemas.openxmlformats.org/officeDocument/2006/relationships/slide" Target="slides/slide15.xml"/><Relationship Id="rId313" Type="http://schemas.openxmlformats.org/officeDocument/2006/relationships/slide" Target="slides/slide222.xml"/><Relationship Id="rId495" Type="http://schemas.openxmlformats.org/officeDocument/2006/relationships/slide" Target="slides/slide404.xml"/><Relationship Id="rId10" Type="http://schemas.openxmlformats.org/officeDocument/2006/relationships/slideMaster" Target="slideMasters/slideMaster10.xml"/><Relationship Id="rId52" Type="http://schemas.openxmlformats.org/officeDocument/2006/relationships/slideMaster" Target="slideMasters/slideMaster52.xml"/><Relationship Id="rId94" Type="http://schemas.openxmlformats.org/officeDocument/2006/relationships/slide" Target="slides/slide3.xml"/><Relationship Id="rId148" Type="http://schemas.openxmlformats.org/officeDocument/2006/relationships/slide" Target="slides/slide57.xml"/><Relationship Id="rId355" Type="http://schemas.openxmlformats.org/officeDocument/2006/relationships/slide" Target="slides/slide264.xml"/><Relationship Id="rId397" Type="http://schemas.openxmlformats.org/officeDocument/2006/relationships/slide" Target="slides/slide306.xml"/><Relationship Id="rId520" Type="http://schemas.openxmlformats.org/officeDocument/2006/relationships/slide" Target="slides/slide429.xml"/><Relationship Id="rId215" Type="http://schemas.openxmlformats.org/officeDocument/2006/relationships/slide" Target="slides/slide124.xml"/><Relationship Id="rId257" Type="http://schemas.openxmlformats.org/officeDocument/2006/relationships/slide" Target="slides/slide166.xml"/><Relationship Id="rId422" Type="http://schemas.openxmlformats.org/officeDocument/2006/relationships/slide" Target="slides/slide331.xml"/><Relationship Id="rId464" Type="http://schemas.openxmlformats.org/officeDocument/2006/relationships/slide" Target="slides/slide373.xml"/><Relationship Id="rId299" Type="http://schemas.openxmlformats.org/officeDocument/2006/relationships/slide" Target="slides/slide208.xml"/><Relationship Id="rId63" Type="http://schemas.openxmlformats.org/officeDocument/2006/relationships/slideMaster" Target="slideMasters/slideMaster63.xml"/><Relationship Id="rId159" Type="http://schemas.openxmlformats.org/officeDocument/2006/relationships/slide" Target="slides/slide68.xml"/><Relationship Id="rId366" Type="http://schemas.openxmlformats.org/officeDocument/2006/relationships/slide" Target="slides/slide275.xml"/><Relationship Id="rId226" Type="http://schemas.openxmlformats.org/officeDocument/2006/relationships/slide" Target="slides/slide135.xml"/><Relationship Id="rId433" Type="http://schemas.openxmlformats.org/officeDocument/2006/relationships/slide" Target="slides/slide342.xml"/><Relationship Id="rId74" Type="http://schemas.openxmlformats.org/officeDocument/2006/relationships/slideMaster" Target="slideMasters/slideMaster74.xml"/><Relationship Id="rId377" Type="http://schemas.openxmlformats.org/officeDocument/2006/relationships/slide" Target="slides/slide286.xml"/><Relationship Id="rId500" Type="http://schemas.openxmlformats.org/officeDocument/2006/relationships/slide" Target="slides/slide409.xml"/><Relationship Id="rId5" Type="http://schemas.openxmlformats.org/officeDocument/2006/relationships/slideMaster" Target="slideMasters/slideMaster5.xml"/><Relationship Id="rId237" Type="http://schemas.openxmlformats.org/officeDocument/2006/relationships/slide" Target="slides/slide146.xml"/></Relationships>
</file>

<file path=ppt/charts/_rels/chart1.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3.xml"/><Relationship Id="rId1" Type="http://schemas.microsoft.com/office/2011/relationships/chartStyle" Target="style3.xml"/></Relationships>
</file>

<file path=ppt/charts/_rels/chart11.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4.xml"/><Relationship Id="rId1" Type="http://schemas.microsoft.com/office/2011/relationships/chartStyle" Target="style4.xml"/></Relationships>
</file>

<file path=ppt/charts/_rels/chart12.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5.xml"/><Relationship Id="rId1" Type="http://schemas.microsoft.com/office/2011/relationships/chartStyle" Target="style5.xml"/></Relationships>
</file>

<file path=ppt/charts/_rels/chart13.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6.xml"/><Relationship Id="rId1" Type="http://schemas.microsoft.com/office/2011/relationships/chartStyle" Target="style6.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36974355054001"/>
          <c:y val="4.92979719188767E-2"/>
          <c:w val="0.66240083973819897"/>
          <c:h val="0.73333025188149803"/>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619D-334D-82BC-A9EB05CAF836}"/>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619D-334D-82BC-A9EB05CAF836}"/>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619D-334D-82BC-A9EB05CAF836}"/>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619D-334D-82BC-A9EB05CAF836}"/>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619D-334D-82BC-A9EB05CAF836}"/>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619D-334D-82BC-A9EB05CAF836}"/>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619D-334D-82BC-A9EB05CAF836}"/>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619D-334D-82BC-A9EB05CAF836}"/>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619D-334D-82BC-A9EB05CAF836}"/>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619D-334D-82BC-A9EB05CAF836}"/>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619D-334D-82BC-A9EB05CAF836}"/>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619D-334D-82BC-A9EB05CAF836}"/>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619D-334D-82BC-A9EB05CAF836}"/>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619D-334D-82BC-A9EB05CAF836}"/>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619D-334D-82BC-A9EB05CAF836}"/>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619D-334D-82BC-A9EB05CAF836}"/>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619D-334D-82BC-A9EB05CAF836}"/>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619D-334D-82BC-A9EB05CAF836}"/>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619D-334D-82BC-A9EB05CAF836}"/>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619D-334D-82BC-A9EB05CAF836}"/>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619D-334D-82BC-A9EB05CAF836}"/>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619D-334D-82BC-A9EB05CAF836}"/>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619D-334D-82BC-A9EB05CAF836}"/>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619D-334D-82BC-A9EB05CAF836}"/>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619D-334D-82BC-A9EB05CAF836}"/>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619D-334D-82BC-A9EB05CAF836}"/>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619D-334D-82BC-A9EB05CAF836}"/>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619D-334D-82BC-A9EB05CAF836}"/>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619D-334D-82BC-A9EB05CAF836}"/>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619D-334D-82BC-A9EB05CAF836}"/>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619D-334D-82BC-A9EB05CAF836}"/>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619D-334D-82BC-A9EB05CAF836}"/>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619D-334D-82BC-A9EB05CAF836}"/>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619D-334D-82BC-A9EB05CAF836}"/>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619D-334D-82BC-A9EB05CAF836}"/>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619D-334D-82BC-A9EB05CAF836}"/>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619D-334D-82BC-A9EB05CAF836}"/>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619D-334D-82BC-A9EB05CAF836}"/>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619D-334D-82BC-A9EB05CAF836}"/>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619D-334D-82BC-A9EB05CAF836}"/>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619D-334D-82BC-A9EB05CAF836}"/>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619D-334D-82BC-A9EB05CAF836}"/>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619D-334D-82BC-A9EB05CAF836}"/>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619D-334D-82BC-A9EB05CAF836}"/>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619D-334D-82BC-A9EB05CAF836}"/>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619D-334D-82BC-A9EB05CAF836}"/>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619D-334D-82BC-A9EB05CAF836}"/>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619D-334D-82BC-A9EB05CAF836}"/>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619D-334D-82BC-A9EB05CAF836}"/>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619D-334D-82BC-A9EB05CAF836}"/>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619D-334D-82BC-A9EB05CAF836}"/>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619D-334D-82BC-A9EB05CAF836}"/>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619D-334D-82BC-A9EB05CAF836}"/>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619D-334D-82BC-A9EB05CAF836}"/>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619D-334D-82BC-A9EB05CAF836}"/>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619D-334D-82BC-A9EB05CAF836}"/>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619D-334D-82BC-A9EB05CAF836}"/>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619D-334D-82BC-A9EB05CAF836}"/>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619D-334D-82BC-A9EB05CAF836}"/>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619D-334D-82BC-A9EB05CAF836}"/>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619D-334D-82BC-A9EB05CAF836}"/>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619D-334D-82BC-A9EB05CAF836}"/>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619D-334D-82BC-A9EB05CAF836}"/>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619D-334D-82BC-A9EB05CAF836}"/>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619D-334D-82BC-A9EB05CAF836}"/>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619D-334D-82BC-A9EB05CAF836}"/>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numRef>
              <c:f>Clustering!$G$13</c:f>
              <c:numCache>
                <c:formatCode>General</c:formatCode>
                <c:ptCount val="1"/>
                <c:pt idx="0">
                  <c:v>6.45</c:v>
                </c:pt>
              </c:numCache>
            </c:numRef>
          </c:xVal>
          <c:yVal>
            <c:numRef>
              <c:f>Clustering!$H$13</c:f>
              <c:numCache>
                <c:formatCode>General</c:formatCode>
                <c:ptCount val="1"/>
                <c:pt idx="0">
                  <c:v>1</c:v>
                </c:pt>
              </c:numCache>
            </c:numRef>
          </c:yVal>
          <c:smooth val="0"/>
          <c:extLst>
            <c:ext xmlns:c16="http://schemas.microsoft.com/office/drawing/2014/chart" uri="{C3380CC4-5D6E-409C-BE32-E72D297353CC}">
              <c16:uniqueId val="{00000044-619D-334D-82BC-A9EB05CAF836}"/>
            </c:ext>
          </c:extLst>
        </c:ser>
        <c:ser>
          <c:idx val="60"/>
          <c:order val="65"/>
          <c:tx>
            <c:strRef>
              <c:f>Clustering!$F$9</c:f>
              <c:strCache>
                <c:ptCount val="1"/>
                <c:pt idx="0">
                  <c:v>LSTM2</c:v>
                </c:pt>
              </c:strCache>
            </c:strRef>
          </c:tx>
          <c:spPr>
            <a:ln>
              <a:solidFill>
                <a:srgbClr val="000000"/>
              </a:solidFill>
            </a:ln>
          </c:spPr>
          <c:marker>
            <c:symbol val="square"/>
            <c:size val="10"/>
            <c:spPr>
              <a:solidFill>
                <a:srgbClr val="FDD768"/>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5-619D-334D-82BC-A9EB05CAF836}"/>
            </c:ext>
          </c:extLst>
        </c:ser>
        <c:ser>
          <c:idx val="67"/>
          <c:order val="66"/>
          <c:tx>
            <c:strRef>
              <c:f>Clustering!$F$14</c:f>
              <c:strCache>
                <c:ptCount val="1"/>
                <c:pt idx="0">
                  <c:v>Transd.3</c:v>
                </c:pt>
              </c:strCache>
            </c:strRef>
          </c:tx>
          <c:spPr>
            <a:ln>
              <a:solidFill>
                <a:srgbClr val="000000"/>
              </a:solidFill>
            </a:ln>
          </c:spPr>
          <c:marker>
            <c:symbol val="triangle"/>
            <c:size val="10"/>
            <c:spPr>
              <a:solidFill>
                <a:schemeClr val="accent3"/>
              </a:solidFill>
              <a:ln>
                <a:solidFill>
                  <a:srgbClr val="000000"/>
                </a:solidFill>
              </a:ln>
            </c:spPr>
          </c:marker>
          <c:xVal>
            <c:numRef>
              <c:f>Clustering!$G$14</c:f>
              <c:numCache>
                <c:formatCode>General</c:formatCode>
                <c:ptCount val="1"/>
                <c:pt idx="0">
                  <c:v>12.5</c:v>
                </c:pt>
              </c:numCache>
            </c:numRef>
          </c:xVal>
          <c:yVal>
            <c:numRef>
              <c:f>Clustering!$H$14</c:f>
              <c:numCache>
                <c:formatCode>General</c:formatCode>
                <c:ptCount val="1"/>
                <c:pt idx="0">
                  <c:v>1</c:v>
                </c:pt>
              </c:numCache>
            </c:numRef>
          </c:yVal>
          <c:smooth val="0"/>
          <c:extLst>
            <c:ext xmlns:c16="http://schemas.microsoft.com/office/drawing/2014/chart" uri="{C3380CC4-5D6E-409C-BE32-E72D297353CC}">
              <c16:uniqueId val="{00000046-619D-334D-82BC-A9EB05CAF836}"/>
            </c:ext>
          </c:extLst>
        </c:ser>
        <c:ser>
          <c:idx val="66"/>
          <c:order val="67"/>
          <c:tx>
            <c:strRef>
              <c:f>Clustering!$F$15</c:f>
              <c:strCache>
                <c:ptCount val="1"/>
                <c:pt idx="0">
                  <c:v>Transd.4</c:v>
                </c:pt>
              </c:strCache>
            </c:strRef>
          </c:tx>
          <c:spPr>
            <a:ln>
              <a:solidFill>
                <a:srgbClr val="000000"/>
              </a:solidFill>
            </a:ln>
          </c:spPr>
          <c:marker>
            <c:symbol val="triangle"/>
            <c:size val="10"/>
            <c:spPr>
              <a:solidFill>
                <a:schemeClr val="accent1"/>
              </a:solidFill>
              <a:ln>
                <a:solidFill>
                  <a:srgbClr val="000000"/>
                </a:solidFill>
              </a:ln>
            </c:spPr>
          </c:marker>
          <c:xVal>
            <c:numRef>
              <c:f>Clustering!$G$15</c:f>
              <c:numCache>
                <c:formatCode>General</c:formatCode>
                <c:ptCount val="1"/>
                <c:pt idx="0">
                  <c:v>17.25</c:v>
                </c:pt>
              </c:numCache>
            </c:numRef>
          </c:xVal>
          <c:yVal>
            <c:numRef>
              <c:f>Clustering!$H$15</c:f>
              <c:numCache>
                <c:formatCode>General</c:formatCode>
                <c:ptCount val="1"/>
                <c:pt idx="0">
                  <c:v>1</c:v>
                </c:pt>
              </c:numCache>
            </c:numRef>
          </c:yVal>
          <c:smooth val="0"/>
          <c:extLst>
            <c:ext xmlns:c16="http://schemas.microsoft.com/office/drawing/2014/chart" uri="{C3380CC4-5D6E-409C-BE32-E72D297353CC}">
              <c16:uniqueId val="{00000047-619D-334D-82BC-A9EB05CAF836}"/>
            </c:ext>
          </c:extLst>
        </c:ser>
        <c:dLbls>
          <c:showLegendKey val="0"/>
          <c:showVal val="0"/>
          <c:showCatName val="0"/>
          <c:showSerName val="0"/>
          <c:showPercent val="0"/>
          <c:showBubbleSize val="0"/>
        </c:dLbls>
        <c:axId val="1787615720"/>
        <c:axId val="1787623480"/>
      </c:scatterChart>
      <c:valAx>
        <c:axId val="1787615720"/>
        <c:scaling>
          <c:logBase val="10"/>
          <c:orientation val="minMax"/>
          <c:max val="100"/>
        </c:scaling>
        <c:delete val="0"/>
        <c:axPos val="b"/>
        <c:title>
          <c:tx>
            <c:rich>
              <a:bodyPr/>
              <a:lstStyle/>
              <a:p>
                <a:pPr>
                  <a:defRPr sz="1800">
                    <a:latin typeface="Gill Sans MT" panose="020B0502020104020203" pitchFamily="34" charset="77"/>
                  </a:defRPr>
                </a:pPr>
                <a:r>
                  <a:rPr lang="en-US" sz="1800">
                    <a:latin typeface="Gill Sans MT" panose="020B0502020104020203" pitchFamily="34" charset="77"/>
                  </a:rPr>
                  <a:t>Parameter Footprint (MB)</a:t>
                </a:r>
              </a:p>
            </c:rich>
          </c:tx>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23480"/>
        <c:crosses val="autoZero"/>
        <c:crossBetween val="midCat"/>
      </c:valAx>
      <c:valAx>
        <c:axId val="1787623480"/>
        <c:scaling>
          <c:logBase val="10"/>
          <c:orientation val="minMax"/>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FLOP/Byte</a:t>
                </a:r>
              </a:p>
            </c:rich>
          </c:tx>
          <c:layout>
            <c:manualLayout>
              <c:xMode val="edge"/>
              <c:yMode val="edge"/>
              <c:x val="9.7133932754298168E-3"/>
              <c:y val="0.1723593254939177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15720"/>
        <c:crossesAt val="1E-3"/>
        <c:crossBetween val="midCat"/>
      </c:valAx>
      <c:spPr>
        <a:ln>
          <a:solidFill>
            <a:schemeClr val="tx1"/>
          </a:solidFill>
        </a:ln>
      </c:spPr>
    </c:plotArea>
    <c:legend>
      <c:legendPos val="r"/>
      <c:legendEntry>
        <c:idx val="1"/>
        <c:delete val="1"/>
      </c:legendEntry>
      <c:legendEntry>
        <c:idx val="2"/>
        <c:delete val="1"/>
      </c:legendEntry>
      <c:legendEntry>
        <c:idx val="3"/>
        <c:delete val="1"/>
      </c:legendEntry>
      <c:legendEntry>
        <c:idx val="4"/>
        <c:delete val="1"/>
      </c:legendEntry>
      <c:legendEntry>
        <c:idx val="5"/>
        <c:delete val="1"/>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3"/>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40"/>
        <c:delete val="1"/>
      </c:legendEntry>
      <c:legendEntry>
        <c:idx val="41"/>
        <c:delete val="1"/>
      </c:legendEntry>
      <c:legendEntry>
        <c:idx val="42"/>
        <c:delete val="1"/>
      </c:legendEntry>
      <c:legendEntry>
        <c:idx val="43"/>
        <c:delete val="1"/>
      </c:legendEntry>
      <c:legendEntry>
        <c:idx val="44"/>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6"/>
        <c:delete val="1"/>
      </c:legendEntry>
      <c:legendEntry>
        <c:idx val="57"/>
        <c:delete val="1"/>
      </c:legendEntry>
      <c:legendEntry>
        <c:idx val="58"/>
        <c:delete val="1"/>
      </c:legendEntry>
      <c:legendEntry>
        <c:idx val="60"/>
        <c:delete val="1"/>
      </c:legendEntry>
      <c:legendEntry>
        <c:idx val="63"/>
        <c:delete val="1"/>
      </c:legendEntry>
      <c:legendEntry>
        <c:idx val="64"/>
        <c:delete val="1"/>
      </c:legendEntry>
      <c:layout>
        <c:manualLayout>
          <c:xMode val="edge"/>
          <c:yMode val="edge"/>
          <c:x val="0.84094995383792104"/>
          <c:y val="2.68494148866751E-2"/>
          <c:w val="0.15905004616207899"/>
          <c:h val="0.88361205367284901"/>
        </c:manualLayout>
      </c:layout>
      <c:overlay val="0"/>
      <c:txPr>
        <a:bodyPr/>
        <a:lstStyle/>
        <a:p>
          <a:pPr>
            <a:defRPr sz="1800">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Gill Sans MT" panose="020B0502020104020203" pitchFamily="34" charset="77"/>
              </a:defRPr>
            </a:pPr>
            <a:r>
              <a:rPr lang="en-US">
                <a:latin typeface="Gill Sans MT" panose="020B0502020104020203" pitchFamily="34" charset="77"/>
              </a:rPr>
              <a:t>CNN5</a:t>
            </a:r>
          </a:p>
        </c:rich>
      </c:tx>
      <c:layout>
        <c:manualLayout>
          <c:xMode val="edge"/>
          <c:yMode val="edge"/>
          <c:x val="0.52392257217847771"/>
          <c:y val="7.5437209901542721E-2"/>
        </c:manualLayout>
      </c:layout>
      <c:overlay val="0"/>
    </c:title>
    <c:autoTitleDeleted val="0"/>
    <c:plotArea>
      <c:layout>
        <c:manualLayout>
          <c:layoutTarget val="inner"/>
          <c:xMode val="edge"/>
          <c:yMode val="edge"/>
          <c:x val="0.22670538057742781"/>
          <c:y val="0.19929292003268045"/>
          <c:w val="0.7364470691163606"/>
          <c:h val="0.59693049429768352"/>
        </c:manualLayout>
      </c:layout>
      <c:lineChart>
        <c:grouping val="standard"/>
        <c:varyColors val="0"/>
        <c:ser>
          <c:idx val="0"/>
          <c:order val="0"/>
          <c:spPr>
            <a:ln>
              <a:solidFill>
                <a:srgbClr val="1F497D"/>
              </a:solidFill>
            </a:ln>
          </c:spPr>
          <c:marker>
            <c:symbol val="none"/>
          </c:marker>
          <c:val>
            <c:numRef>
              <c:f>'Noronha-Layer-Analysis'!$M$1132:$M$1191</c:f>
              <c:numCache>
                <c:formatCode>General</c:formatCode>
                <c:ptCount val="60"/>
                <c:pt idx="0">
                  <c:v>150.0625</c:v>
                </c:pt>
                <c:pt idx="1">
                  <c:v>12.25</c:v>
                </c:pt>
                <c:pt idx="2">
                  <c:v>110.25</c:v>
                </c:pt>
                <c:pt idx="3">
                  <c:v>98</c:v>
                </c:pt>
                <c:pt idx="4">
                  <c:v>24.5</c:v>
                </c:pt>
                <c:pt idx="5">
                  <c:v>110.25</c:v>
                </c:pt>
                <c:pt idx="6">
                  <c:v>49</c:v>
                </c:pt>
                <c:pt idx="7">
                  <c:v>49</c:v>
                </c:pt>
                <c:pt idx="8">
                  <c:v>110.25</c:v>
                </c:pt>
                <c:pt idx="9">
                  <c:v>49</c:v>
                </c:pt>
                <c:pt idx="10">
                  <c:v>49</c:v>
                </c:pt>
                <c:pt idx="11">
                  <c:v>110.25</c:v>
                </c:pt>
                <c:pt idx="12">
                  <c:v>49</c:v>
                </c:pt>
                <c:pt idx="13">
                  <c:v>49</c:v>
                </c:pt>
                <c:pt idx="14">
                  <c:v>27.5625</c:v>
                </c:pt>
                <c:pt idx="15">
                  <c:v>12.25</c:v>
                </c:pt>
                <c:pt idx="16">
                  <c:v>98</c:v>
                </c:pt>
                <c:pt idx="17">
                  <c:v>24.5</c:v>
                </c:pt>
                <c:pt idx="18">
                  <c:v>110.25</c:v>
                </c:pt>
                <c:pt idx="19">
                  <c:v>49</c:v>
                </c:pt>
                <c:pt idx="20">
                  <c:v>49</c:v>
                </c:pt>
                <c:pt idx="21">
                  <c:v>110.25</c:v>
                </c:pt>
                <c:pt idx="22">
                  <c:v>49</c:v>
                </c:pt>
                <c:pt idx="23">
                  <c:v>49</c:v>
                </c:pt>
                <c:pt idx="24">
                  <c:v>110.25</c:v>
                </c:pt>
                <c:pt idx="25">
                  <c:v>49</c:v>
                </c:pt>
                <c:pt idx="26">
                  <c:v>49</c:v>
                </c:pt>
                <c:pt idx="27">
                  <c:v>110.25</c:v>
                </c:pt>
                <c:pt idx="28">
                  <c:v>49</c:v>
                </c:pt>
                <c:pt idx="29">
                  <c:v>49</c:v>
                </c:pt>
                <c:pt idx="30">
                  <c:v>110.25</c:v>
                </c:pt>
                <c:pt idx="31">
                  <c:v>49</c:v>
                </c:pt>
                <c:pt idx="32">
                  <c:v>49</c:v>
                </c:pt>
                <c:pt idx="33">
                  <c:v>27.5625</c:v>
                </c:pt>
                <c:pt idx="34">
                  <c:v>12.25</c:v>
                </c:pt>
                <c:pt idx="35">
                  <c:v>98</c:v>
                </c:pt>
                <c:pt idx="36">
                  <c:v>24.5</c:v>
                </c:pt>
                <c:pt idx="37">
                  <c:v>110.25</c:v>
                </c:pt>
                <c:pt idx="38">
                  <c:v>49</c:v>
                </c:pt>
                <c:pt idx="39">
                  <c:v>49</c:v>
                </c:pt>
                <c:pt idx="40">
                  <c:v>110.25</c:v>
                </c:pt>
                <c:pt idx="41">
                  <c:v>49</c:v>
                </c:pt>
                <c:pt idx="42">
                  <c:v>49</c:v>
                </c:pt>
                <c:pt idx="43">
                  <c:v>110.25</c:v>
                </c:pt>
                <c:pt idx="44">
                  <c:v>49</c:v>
                </c:pt>
                <c:pt idx="45">
                  <c:v>95.703125</c:v>
                </c:pt>
                <c:pt idx="46">
                  <c:v>25.375</c:v>
                </c:pt>
                <c:pt idx="47">
                  <c:v>24.5</c:v>
                </c:pt>
                <c:pt idx="48">
                  <c:v>25.375</c:v>
                </c:pt>
                <c:pt idx="49">
                  <c:v>24.5</c:v>
                </c:pt>
                <c:pt idx="50">
                  <c:v>25.375</c:v>
                </c:pt>
                <c:pt idx="51">
                  <c:v>24.5</c:v>
                </c:pt>
                <c:pt idx="52">
                  <c:v>25.375</c:v>
                </c:pt>
                <c:pt idx="53">
                  <c:v>24.5</c:v>
                </c:pt>
                <c:pt idx="54">
                  <c:v>13.78125</c:v>
                </c:pt>
                <c:pt idx="55">
                  <c:v>13.78125</c:v>
                </c:pt>
                <c:pt idx="56">
                  <c:v>24.5</c:v>
                </c:pt>
                <c:pt idx="57">
                  <c:v>24.5</c:v>
                </c:pt>
                <c:pt idx="58">
                  <c:v>12.25</c:v>
                </c:pt>
                <c:pt idx="59">
                  <c:v>110.25</c:v>
                </c:pt>
              </c:numCache>
            </c:numRef>
          </c:val>
          <c:smooth val="1"/>
          <c:extLst>
            <c:ext xmlns:c16="http://schemas.microsoft.com/office/drawing/2014/chart" uri="{C3380CC4-5D6E-409C-BE32-E72D297353CC}">
              <c16:uniqueId val="{00000000-3091-3A42-9506-78DDC02DE3C8}"/>
            </c:ext>
          </c:extLst>
        </c:ser>
        <c:dLbls>
          <c:showLegendKey val="0"/>
          <c:showVal val="0"/>
          <c:showCatName val="0"/>
          <c:showSerName val="0"/>
          <c:showPercent val="0"/>
          <c:showBubbleSize val="0"/>
        </c:dLbls>
        <c:smooth val="0"/>
        <c:axId val="-2084099112"/>
        <c:axId val="-2084117752"/>
      </c:lineChart>
      <c:catAx>
        <c:axId val="-2084099112"/>
        <c:scaling>
          <c:orientation val="minMax"/>
        </c:scaling>
        <c:delete val="0"/>
        <c:axPos val="b"/>
        <c:title>
          <c:tx>
            <c:rich>
              <a:bodyPr/>
              <a:lstStyle/>
              <a:p>
                <a:pPr>
                  <a:defRPr sz="1800" b="1"/>
                </a:pPr>
                <a:r>
                  <a:rPr lang="en-US" sz="1800" b="1" dirty="0">
                    <a:latin typeface="Gill Sans MT" panose="020B0502020104020203" pitchFamily="34" charset="77"/>
                  </a:rPr>
                  <a:t>Layers</a:t>
                </a:r>
              </a:p>
            </c:rich>
          </c:tx>
          <c:layout>
            <c:manualLayout>
              <c:xMode val="edge"/>
              <c:yMode val="edge"/>
              <c:x val="0.49222422547648798"/>
              <c:y val="0.88611111111111096"/>
            </c:manualLayout>
          </c:layout>
          <c:overlay val="0"/>
        </c:title>
        <c:majorTickMark val="out"/>
        <c:minorTickMark val="none"/>
        <c:tickLblPos val="nextTo"/>
        <c:txPr>
          <a:bodyPr/>
          <a:lstStyle/>
          <a:p>
            <a:pPr>
              <a:defRPr sz="1400">
                <a:latin typeface="Gill Sans MT" panose="020B0502020104020203" pitchFamily="34" charset="77"/>
              </a:defRPr>
            </a:pPr>
            <a:endParaRPr lang="en-US"/>
          </a:p>
        </c:txPr>
        <c:crossAx val="-2084117752"/>
        <c:crosses val="autoZero"/>
        <c:auto val="1"/>
        <c:lblAlgn val="ctr"/>
        <c:lblOffset val="100"/>
        <c:tickLblSkip val="10"/>
        <c:tickMarkSkip val="1"/>
        <c:noMultiLvlLbl val="0"/>
      </c:catAx>
      <c:valAx>
        <c:axId val="-2084117752"/>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MACs</a:t>
                </a:r>
                <a:r>
                  <a:rPr lang="en-US" sz="1800" baseline="0" dirty="0">
                    <a:latin typeface="Gill Sans MT" panose="020B0502020104020203" pitchFamily="34" charset="77"/>
                  </a:rPr>
                  <a:t> (M)</a:t>
                </a:r>
                <a:endParaRPr lang="en-US" sz="1800" dirty="0">
                  <a:latin typeface="Gill Sans MT" panose="020B0502020104020203" pitchFamily="34" charset="77"/>
                </a:endParaRPr>
              </a:p>
            </c:rich>
          </c:tx>
          <c:layout>
            <c:manualLayout>
              <c:xMode val="edge"/>
              <c:yMode val="edge"/>
              <c:x val="2.1701388888888899E-2"/>
              <c:y val="0.2379629629629629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84099112"/>
        <c:crossesAt val="-1"/>
        <c:crossBetween val="between"/>
        <c:majorUnit val="50"/>
      </c:valAx>
      <c:spPr>
        <a:ln>
          <a:solidFill>
            <a:schemeClr val="tx1"/>
          </a:solidFill>
        </a:ln>
      </c:spPr>
    </c:plotArea>
    <c:plotVisOnly val="1"/>
    <c:dispBlanksAs val="gap"/>
    <c:showDLblsOverMax val="0"/>
  </c:chart>
  <c:spPr>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latin typeface="Gill Sans MT" panose="020B0502020104020203" pitchFamily="34" charset="77"/>
              </a:rPr>
              <a:t>CNN13</a:t>
            </a:r>
          </a:p>
        </c:rich>
      </c:tx>
      <c:layout>
        <c:manualLayout>
          <c:xMode val="edge"/>
          <c:yMode val="edge"/>
          <c:x val="0.47725028023840799"/>
          <c:y val="0"/>
        </c:manualLayout>
      </c:layout>
      <c:overlay val="0"/>
    </c:title>
    <c:autoTitleDeleted val="0"/>
    <c:plotArea>
      <c:layout>
        <c:manualLayout>
          <c:layoutTarget val="inner"/>
          <c:xMode val="edge"/>
          <c:yMode val="edge"/>
          <c:x val="0.250455387412511"/>
          <c:y val="0.123637520200805"/>
          <c:w val="0.711465082977909"/>
          <c:h val="0.6063381485936572"/>
        </c:manualLayout>
      </c:layout>
      <c:lineChart>
        <c:grouping val="standard"/>
        <c:varyColors val="0"/>
        <c:ser>
          <c:idx val="0"/>
          <c:order val="0"/>
          <c:spPr>
            <a:ln>
              <a:solidFill>
                <a:srgbClr val="1F497D"/>
              </a:solidFill>
            </a:ln>
          </c:spPr>
          <c:marker>
            <c:symbol val="none"/>
          </c:marker>
          <c:val>
            <c:numRef>
              <c:f>('Noronha-Layer-Analysis-3'!$J$1313:$J$1365,'Noronha-Layer-Analysis-3'!$J$1367:$J$1371,'Noronha-Layer-Analysis-3'!$J$1373:$J$1389)</c:f>
              <c:numCache>
                <c:formatCode>General</c:formatCode>
                <c:ptCount val="75"/>
                <c:pt idx="0">
                  <c:v>4096</c:v>
                </c:pt>
                <c:pt idx="1">
                  <c:v>1024</c:v>
                </c:pt>
                <c:pt idx="2">
                  <c:v>1024</c:v>
                </c:pt>
                <c:pt idx="3">
                  <c:v>256</c:v>
                </c:pt>
                <c:pt idx="4">
                  <c:v>256</c:v>
                </c:pt>
                <c:pt idx="5">
                  <c:v>256</c:v>
                </c:pt>
                <c:pt idx="6">
                  <c:v>64</c:v>
                </c:pt>
                <c:pt idx="7">
                  <c:v>64</c:v>
                </c:pt>
                <c:pt idx="8">
                  <c:v>64</c:v>
                </c:pt>
                <c:pt idx="9">
                  <c:v>64</c:v>
                </c:pt>
                <c:pt idx="10">
                  <c:v>64</c:v>
                </c:pt>
                <c:pt idx="11">
                  <c:v>64</c:v>
                </c:pt>
                <c:pt idx="12">
                  <c:v>64</c:v>
                </c:pt>
                <c:pt idx="13">
                  <c:v>16</c:v>
                </c:pt>
                <c:pt idx="14">
                  <c:v>16</c:v>
                </c:pt>
                <c:pt idx="15">
                  <c:v>16</c:v>
                </c:pt>
                <c:pt idx="16">
                  <c:v>16</c:v>
                </c:pt>
                <c:pt idx="17">
                  <c:v>4096</c:v>
                </c:pt>
                <c:pt idx="18">
                  <c:v>4096</c:v>
                </c:pt>
                <c:pt idx="19">
                  <c:v>4096</c:v>
                </c:pt>
                <c:pt idx="20">
                  <c:v>1024</c:v>
                </c:pt>
                <c:pt idx="21">
                  <c:v>1024</c:v>
                </c:pt>
                <c:pt idx="22">
                  <c:v>1024</c:v>
                </c:pt>
                <c:pt idx="23">
                  <c:v>1024</c:v>
                </c:pt>
                <c:pt idx="24">
                  <c:v>256</c:v>
                </c:pt>
                <c:pt idx="25">
                  <c:v>256</c:v>
                </c:pt>
                <c:pt idx="26">
                  <c:v>256</c:v>
                </c:pt>
                <c:pt idx="27">
                  <c:v>256</c:v>
                </c:pt>
                <c:pt idx="28">
                  <c:v>256</c:v>
                </c:pt>
                <c:pt idx="29">
                  <c:v>256</c:v>
                </c:pt>
                <c:pt idx="30">
                  <c:v>64</c:v>
                </c:pt>
                <c:pt idx="31">
                  <c:v>64</c:v>
                </c:pt>
                <c:pt idx="32">
                  <c:v>64</c:v>
                </c:pt>
                <c:pt idx="33">
                  <c:v>64</c:v>
                </c:pt>
                <c:pt idx="34">
                  <c:v>64</c:v>
                </c:pt>
                <c:pt idx="35">
                  <c:v>64</c:v>
                </c:pt>
                <c:pt idx="36">
                  <c:v>64</c:v>
                </c:pt>
                <c:pt idx="37">
                  <c:v>64</c:v>
                </c:pt>
                <c:pt idx="38">
                  <c:v>64</c:v>
                </c:pt>
                <c:pt idx="39">
                  <c:v>64</c:v>
                </c:pt>
                <c:pt idx="40">
                  <c:v>64</c:v>
                </c:pt>
                <c:pt idx="41">
                  <c:v>64</c:v>
                </c:pt>
                <c:pt idx="42">
                  <c:v>64</c:v>
                </c:pt>
                <c:pt idx="43">
                  <c:v>64</c:v>
                </c:pt>
                <c:pt idx="44">
                  <c:v>16</c:v>
                </c:pt>
                <c:pt idx="45">
                  <c:v>16</c:v>
                </c:pt>
                <c:pt idx="46">
                  <c:v>16</c:v>
                </c:pt>
                <c:pt idx="47">
                  <c:v>16</c:v>
                </c:pt>
                <c:pt idx="48">
                  <c:v>16</c:v>
                </c:pt>
                <c:pt idx="49">
                  <c:v>16</c:v>
                </c:pt>
                <c:pt idx="50">
                  <c:v>16</c:v>
                </c:pt>
                <c:pt idx="51">
                  <c:v>16</c:v>
                </c:pt>
                <c:pt idx="52">
                  <c:v>4</c:v>
                </c:pt>
                <c:pt idx="53">
                  <c:v>1</c:v>
                </c:pt>
                <c:pt idx="54">
                  <c:v>1</c:v>
                </c:pt>
                <c:pt idx="55">
                  <c:v>1</c:v>
                </c:pt>
                <c:pt idx="56">
                  <c:v>1</c:v>
                </c:pt>
                <c:pt idx="57">
                  <c:v>1</c:v>
                </c:pt>
                <c:pt idx="58">
                  <c:v>4096</c:v>
                </c:pt>
                <c:pt idx="59">
                  <c:v>1024</c:v>
                </c:pt>
                <c:pt idx="60">
                  <c:v>1024</c:v>
                </c:pt>
                <c:pt idx="61">
                  <c:v>256</c:v>
                </c:pt>
                <c:pt idx="62">
                  <c:v>256</c:v>
                </c:pt>
                <c:pt idx="63">
                  <c:v>256</c:v>
                </c:pt>
                <c:pt idx="64">
                  <c:v>64</c:v>
                </c:pt>
                <c:pt idx="65">
                  <c:v>64</c:v>
                </c:pt>
                <c:pt idx="66">
                  <c:v>64</c:v>
                </c:pt>
                <c:pt idx="67">
                  <c:v>64</c:v>
                </c:pt>
                <c:pt idx="68">
                  <c:v>64</c:v>
                </c:pt>
                <c:pt idx="69">
                  <c:v>64</c:v>
                </c:pt>
                <c:pt idx="70">
                  <c:v>64</c:v>
                </c:pt>
                <c:pt idx="71">
                  <c:v>16</c:v>
                </c:pt>
                <c:pt idx="72">
                  <c:v>16</c:v>
                </c:pt>
                <c:pt idx="73">
                  <c:v>16</c:v>
                </c:pt>
                <c:pt idx="74">
                  <c:v>16</c:v>
                </c:pt>
              </c:numCache>
            </c:numRef>
          </c:val>
          <c:smooth val="1"/>
          <c:extLst>
            <c:ext xmlns:c16="http://schemas.microsoft.com/office/drawing/2014/chart" uri="{C3380CC4-5D6E-409C-BE32-E72D297353CC}">
              <c16:uniqueId val="{00000000-0C0E-C443-866D-C79FA0EC2262}"/>
            </c:ext>
          </c:extLst>
        </c:ser>
        <c:dLbls>
          <c:showLegendKey val="0"/>
          <c:showVal val="0"/>
          <c:showCatName val="0"/>
          <c:showSerName val="0"/>
          <c:showPercent val="0"/>
          <c:showBubbleSize val="0"/>
        </c:dLbls>
        <c:smooth val="0"/>
        <c:axId val="-2056363032"/>
        <c:axId val="-2057213288"/>
      </c:lineChart>
      <c:catAx>
        <c:axId val="-2056363032"/>
        <c:scaling>
          <c:orientation val="minMax"/>
        </c:scaling>
        <c:delete val="0"/>
        <c:axPos val="b"/>
        <c:title>
          <c:tx>
            <c:rich>
              <a:bodyPr/>
              <a:lstStyle/>
              <a:p>
                <a:pPr>
                  <a:defRPr sz="1800"/>
                </a:pPr>
                <a:r>
                  <a:rPr lang="en-US" sz="1800" dirty="0">
                    <a:latin typeface="Gill Sans MT" panose="020B0502020104020203" pitchFamily="34" charset="77"/>
                  </a:rPr>
                  <a:t>Layers</a:t>
                </a:r>
              </a:p>
            </c:rich>
          </c:tx>
          <c:overlay val="0"/>
        </c:title>
        <c:majorTickMark val="out"/>
        <c:minorTickMark val="none"/>
        <c:tickLblPos val="nextTo"/>
        <c:txPr>
          <a:bodyPr/>
          <a:lstStyle/>
          <a:p>
            <a:pPr>
              <a:defRPr sz="1400">
                <a:latin typeface="Gill Sans MT" panose="020B0502020104020203" pitchFamily="34" charset="77"/>
              </a:defRPr>
            </a:pPr>
            <a:endParaRPr lang="en-US"/>
          </a:p>
        </c:txPr>
        <c:crossAx val="-2057213288"/>
        <c:crosses val="autoZero"/>
        <c:auto val="1"/>
        <c:lblAlgn val="ctr"/>
        <c:lblOffset val="100"/>
        <c:tickLblSkip val="10"/>
        <c:noMultiLvlLbl val="0"/>
      </c:catAx>
      <c:valAx>
        <c:axId val="-2057213288"/>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FLOP/Byte</a:t>
                </a:r>
              </a:p>
            </c:rich>
          </c:tx>
          <c:layout>
            <c:manualLayout>
              <c:xMode val="edge"/>
              <c:yMode val="edge"/>
              <c:x val="2.5348760115922998E-2"/>
              <c:y val="0.181497675083654"/>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56363032"/>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9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6/18/22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6/18/22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35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35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36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36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36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36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39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39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3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584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4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23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CCD = Core </a:t>
            </a:r>
            <a:r>
              <a:rPr lang="en-US" dirty="0" err="1">
                <a:latin typeface="medium-content-sans-serif-font"/>
              </a:rPr>
              <a:t>Chiplet</a:t>
            </a:r>
            <a:r>
              <a:rPr lang="en-US" dirty="0">
                <a:latin typeface="medium-content-sans-serif-font"/>
              </a:rPr>
              <a:t> Die</a:t>
            </a:r>
            <a:endParaRPr lang="en-US" dirty="0"/>
          </a:p>
          <a:p>
            <a:r>
              <a:rPr lang="en-US" dirty="0"/>
              <a:t>Structural silicon is used to equalize the height and facilitate heat dissipation from the cores.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3532741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8597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7103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2343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5466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73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7561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7186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9504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97846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We analyze inference execution on the accelerator using 24 edge NN models that serve as internal benchmarks for the Google Edge TPU, including</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6 RNN Transducers, used for applications such as automatic speech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13 convolutional neural networks (CNNs), typically used for applications such as image classification and object detection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dirty="0"/>
              <a:t>[CLICK] 2 long short-term memories (LSTMs), used for applications such as language translation and and handwriting recognition, and</a:t>
            </a:r>
          </a:p>
          <a:p>
            <a:endParaRPr lang="en-US" dirty="0"/>
          </a:p>
          <a:p>
            <a:r>
              <a:rPr lang="en-US" dirty="0"/>
              <a:t>[CLICK] 3 recurrent  convolutional neural networks  (RCNNs), used for applications such as image captioning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6330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draw key two insights from our model analysis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a large variation in terms of layer characteristics across different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To illustrate, the figure  shows the total parameter footprint vs. the FLOP/B ratio (or reuse) across the layers of representative CNNs, LSTMs, and Transducers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We observe from the figure that that layers from LSTMs and Transducers have larger parameter footprints and lower reuse than layers from CNNs.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16977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even within a single model, layers show variation in terms of layer characteristics </a:t>
            </a:r>
          </a:p>
          <a:p>
            <a:endParaRPr lang="en-US" dirty="0"/>
          </a:p>
          <a:p>
            <a:r>
              <a:rPr lang="en-US" dirty="0"/>
              <a:t>[CLICK] For example, we observe that layers in a single CNN models show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varying MAC intensity of up to 200x across different layers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a varying flop/byte ratio of up to 244x across  different layers</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93836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In a baseline system, different machine learning models are execute in a single, monolithic edge accelerator, which leads to performance and energy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other hand, Mensa distributes the layers from an NN model using a runtime scheduler across a collection of smaller hardware accelerators that are catered the properties of different layer types. By specializing each accelerator to a subset of layers, Mensa avoids the shortcomings of current monolithic edge ML accelerators, resulting in a highly-efficient and high-performance accelerator with a much smaller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I will give an brief overview of Mensa’s </a:t>
            </a:r>
            <a:r>
              <a:rPr lang="en-US" dirty="0" err="1"/>
              <a:t>ruy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1789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68935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39830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4680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210</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61163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276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26346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49958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First, I am going to start with an executive summary.</a:t>
            </a:r>
          </a:p>
          <a:p>
            <a:endParaRPr lang="en-US" dirty="0"/>
          </a:p>
          <a:p>
            <a:r>
              <a:rPr lang="en-US" dirty="0"/>
              <a:t>[CLICK] Prefetching is a speculative technique that predicts address of future memory requests by associating patterns in memory addresses with some program context. We call this context a feature.</a:t>
            </a:r>
          </a:p>
          <a:p>
            <a:endParaRPr lang="en-US" dirty="0"/>
          </a:p>
          <a:p>
            <a:r>
              <a:rPr lang="en-US" dirty="0"/>
              <a:t>[CLICK] We observe three key shortcomings in prior prefetchers: </a:t>
            </a:r>
          </a:p>
          <a:p>
            <a:r>
              <a:rPr lang="en-US" dirty="0"/>
              <a:t>First, they mainly use a single program feature for prediction.</a:t>
            </a:r>
          </a:p>
          <a:p>
            <a:r>
              <a:rPr lang="en-US" dirty="0"/>
              <a:t>Second, they lack inherent system awareness</a:t>
            </a:r>
          </a:p>
          <a:p>
            <a:r>
              <a:rPr lang="en-US" dirty="0"/>
              <a:t>Third, they also lack any customizability in silicon</a:t>
            </a:r>
          </a:p>
          <a:p>
            <a:endParaRPr lang="en-US" dirty="0"/>
          </a:p>
          <a:p>
            <a:r>
              <a:rPr lang="en-US" dirty="0"/>
              <a:t>[CLICK] Our goal in this work is to design a prefetching framework that</a:t>
            </a:r>
          </a:p>
          <a:p>
            <a:r>
              <a:rPr lang="en-US" dirty="0"/>
              <a:t>– can learn from multiple program features and inherent system-level feedback</a:t>
            </a:r>
          </a:p>
          <a:p>
            <a:r>
              <a:rPr lang="en-US" dirty="0"/>
              <a:t>-- and can be customized in silicon to change the features or the objective of the prefetcher</a:t>
            </a:r>
          </a:p>
          <a:p>
            <a:endParaRPr lang="en-US" dirty="0"/>
          </a:p>
          <a:p>
            <a:r>
              <a:rPr lang="en-US" dirty="0"/>
              <a:t>[CLICK] Towards this we propose Pythia, that formulates …</a:t>
            </a:r>
          </a:p>
          <a:p>
            <a:r>
              <a:rPr lang="en-US" dirty="0"/>
              <a:t>Pythia makes adaptive and autonomous …</a:t>
            </a:r>
          </a:p>
          <a:p>
            <a:r>
              <a:rPr lang="en-US" dirty="0"/>
              <a:t>Pythia also proposes a realistic and practical …</a:t>
            </a:r>
          </a:p>
          <a:p>
            <a:endParaRPr lang="en-US" dirty="0"/>
          </a:p>
          <a:p>
            <a:r>
              <a:rPr lang="en-US" dirty="0"/>
              <a:t>[CLICK] We extensively evaluate Pythia using …</a:t>
            </a:r>
          </a:p>
          <a:p>
            <a:r>
              <a:rPr lang="en-US" dirty="0"/>
              <a:t>We show that Pythia outperforms prior state-of-the-art …</a:t>
            </a:r>
          </a:p>
          <a:p>
            <a:endParaRPr lang="en-US" dirty="0"/>
          </a:p>
          <a:p>
            <a:r>
              <a:rPr lang="en-US" dirty="0"/>
              <a:t>Pythia is freely available in our GitHub repository.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2265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three key shortcomings in prior prefetchers that significantly limits their performance improvement</a:t>
            </a:r>
          </a:p>
          <a:p>
            <a:endParaRPr lang="en-US" dirty="0"/>
          </a:p>
          <a:p>
            <a:r>
              <a:rPr lang="en-US" dirty="0"/>
              <a:t>[CLICK] First, they predict mainly …</a:t>
            </a:r>
          </a:p>
          <a:p>
            <a:r>
              <a:rPr lang="en-US" dirty="0"/>
              <a:t>[CLICK] Second, they lack any inherent …</a:t>
            </a:r>
          </a:p>
          <a:p>
            <a:r>
              <a:rPr lang="en-US" dirty="0"/>
              <a:t>[CLICK] Third, the also lack any online in-silicon customizability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closer look at each of these shortcomings.</a:t>
            </a:r>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968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 that </a:t>
            </a:r>
          </a:p>
          <a:p>
            <a:endParaRPr lang="en-US" dirty="0"/>
          </a:p>
          <a:p>
            <a:r>
              <a:rPr lang="en-US" dirty="0"/>
              <a:t>[CLICK] …</a:t>
            </a:r>
          </a:p>
          <a:p>
            <a:endParaRPr lang="en-US" dirty="0"/>
          </a:p>
          <a:p>
            <a:r>
              <a:rPr lang="en-US" dirty="0"/>
              <a:t>[CLICK]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4275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endParaRPr lang="en-US" dirty="0"/>
          </a:p>
          <a:p>
            <a:r>
              <a:rPr lang="en-US" dirty="0"/>
              <a:t>Reinforcement learning, in its simplest form, is the ...</a:t>
            </a:r>
          </a:p>
          <a:p>
            <a:endParaRPr lang="en-US" dirty="0"/>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r>
              <a:rPr lang="en-US" dirty="0"/>
              <a:t>[CLICK] The agent stores …</a:t>
            </a:r>
          </a:p>
          <a:p>
            <a:r>
              <a:rPr lang="en-US" dirty="0"/>
              <a:t>Given a state, the agent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0404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Pythia, we formulate prefetching as a reinforcement learning problem.</a:t>
            </a:r>
          </a:p>
          <a:p>
            <a:endParaRPr lang="en-US" dirty="0"/>
          </a:p>
          <a:p>
            <a:r>
              <a:rPr lang="en-US" dirty="0"/>
              <a:t>[CLICK] The prefetcher acts as the agent, while [CLICK] the processor and memory subsystem acts as the environment.</a:t>
            </a:r>
          </a:p>
          <a:p>
            <a:endParaRPr lang="en-US" dirty="0"/>
          </a:p>
          <a:p>
            <a:r>
              <a:rPr lang="en-US" dirty="0"/>
              <a:t>[CLICK] Pythia extracts the program features from every demand request and use it as a state information to take a prefetch action [CLICK]</a:t>
            </a:r>
          </a:p>
          <a:p>
            <a:endParaRPr lang="en-US" dirty="0"/>
          </a:p>
          <a:p>
            <a:r>
              <a:rPr lang="en-US" dirty="0"/>
              <a:t>[CLICK] For every prefetch action, Pythia receives a numerical reward that evaluates the usefulness of the prefetch request, while considering various system-level feedbacks.</a:t>
            </a:r>
          </a:p>
          <a:p>
            <a:endParaRPr lang="en-US" dirty="0"/>
          </a:p>
          <a:p>
            <a:r>
              <a:rPr lang="en-US" dirty="0"/>
              <a:t>Not let’s concretely define the state, action, and the reward for Pythia.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9705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consists of two key components:</a:t>
            </a:r>
          </a:p>
          <a:p>
            <a:endParaRPr lang="en-US" dirty="0"/>
          </a:p>
          <a:p>
            <a:r>
              <a:rPr lang="en-US" dirty="0"/>
              <a:t>[CLICK] Q-value store, which is responsible for …</a:t>
            </a:r>
          </a:p>
          <a:p>
            <a:endParaRPr lang="en-US" dirty="0"/>
          </a:p>
          <a:p>
            <a:r>
              <a:rPr lang="en-US" dirty="0"/>
              <a:t>[CLICK] Evaluation queue, which is a first-in-first-out queue that stores the recently taken action. </a:t>
            </a:r>
          </a:p>
          <a:p>
            <a:r>
              <a:rPr lang="en-US" dirty="0"/>
              <a:t>As Pythia cannot always immediately assign a reward to a taken action </a:t>
            </a:r>
          </a:p>
          <a:p>
            <a:r>
              <a:rPr lang="en-US" dirty="0"/>
              <a:t>because the usefulness of the corresponding prefetch request is known, Pythia stores the action</a:t>
            </a:r>
          </a:p>
          <a:p>
            <a:r>
              <a:rPr lang="en-US" dirty="0"/>
              <a:t>in evaluation queue to properly assign rewards to them.</a:t>
            </a:r>
          </a:p>
          <a:p>
            <a:endParaRPr lang="en-US" dirty="0"/>
          </a:p>
          <a:p>
            <a:r>
              <a:rPr lang="en-US" dirty="0"/>
              <a:t>[CLICK] For every demand request, Pythia first checks EQ with </a:t>
            </a:r>
            <a:r>
              <a:rPr lang="en-US" dirty="0" err="1"/>
              <a:t>deamdned</a:t>
            </a:r>
            <a:r>
              <a:rPr lang="en-US" dirty="0"/>
              <a:t> address. If a matching entry is found in EQ, it means the corresponding action in EQ entry has generated a useful prefetch, and Pythia assigns a reward accordingly.</a:t>
            </a:r>
          </a:p>
          <a:p>
            <a:r>
              <a:rPr lang="en-US" dirty="0"/>
              <a:t>[CLICK] Then Pythia extracts features from the attributes of the demand request to create the state-vector and uses the state-vector to lookup </a:t>
            </a:r>
            <a:r>
              <a:rPr lang="en-US" dirty="0" err="1"/>
              <a:t>QVStore</a:t>
            </a:r>
            <a:r>
              <a:rPr lang="en-US" dirty="0"/>
              <a:t> [CLICK]</a:t>
            </a:r>
          </a:p>
          <a:p>
            <a:r>
              <a:rPr lang="en-US" dirty="0"/>
              <a:t>[CLICK] For the given state-vector, Pythia finds the action that has the highest Q-value and generates prefetch request accordingly to the memory hierarchy [CLICK]</a:t>
            </a:r>
          </a:p>
          <a:p>
            <a:r>
              <a:rPr lang="en-US" dirty="0"/>
              <a:t>[CLICK] Next, Pythia inserts the action in the EQ along with the state-action pair.</a:t>
            </a:r>
          </a:p>
          <a:p>
            <a:r>
              <a:rPr lang="en-US" dirty="0"/>
              <a:t>[CLICK] Pythia uses the reward stored in the evicted EQ entry to update the </a:t>
            </a:r>
            <a:r>
              <a:rPr lang="en-US" dirty="0" err="1"/>
              <a:t>QVStore</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0615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Pythia’s performance benefits comes at a modest cost of 25.5KB of metadata storge, which is invested only in simple storage, without any need to complex structures.</a:t>
            </a:r>
          </a:p>
          <a:p>
            <a:endParaRPr lang="en-US" dirty="0"/>
          </a:p>
          <a:p>
            <a:r>
              <a:rPr lang="en-US" dirty="0"/>
              <a:t>[CLICK] We also model a fully-functionally-accurate Pythia with its full complexity in Chisel and show that, Pythia incurs </a:t>
            </a:r>
          </a:p>
          <a:p>
            <a:endParaRPr lang="en-US" dirty="0"/>
          </a:p>
          <a:p>
            <a:r>
              <a:rPr lang="en-US" dirty="0"/>
              <a:t>[CLICK] a modest area overhead of 1.03%</a:t>
            </a:r>
          </a:p>
          <a:p>
            <a:endParaRPr lang="en-US" dirty="0"/>
          </a:p>
          <a:p>
            <a:r>
              <a:rPr lang="en-US" dirty="0"/>
              <a:t>[CLICK] a power overhead of half-a-percent</a:t>
            </a:r>
          </a:p>
          <a:p>
            <a:endParaRPr lang="en-US" dirty="0"/>
          </a:p>
          <a:p>
            <a:r>
              <a:rPr lang="en-US" dirty="0"/>
              <a:t>[CLICK] while simultaneously satisfying the prediction latency at L2 cache frequency</a:t>
            </a:r>
          </a:p>
          <a:p>
            <a:endParaRPr lang="en-US" dirty="0"/>
          </a:p>
          <a:p>
            <a:r>
              <a:rPr lang="en-US" dirty="0"/>
              <a:t>Of a desktop-class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6837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7894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1468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0f89a9d4c8_2_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g10f89a9d4c8_2_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None/>
            </a:pPr>
            <a:endParaRPr/>
          </a:p>
        </p:txBody>
      </p:sp>
      <p:sp>
        <p:nvSpPr>
          <p:cNvPr id="163" name="Google Shape;163;g10f89a9d4c8_2_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0f89a9d4c8_9_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10f89a9d4c8_9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3" name="Google Shape;173;g10f89a9d4c8_9_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0f89a9d4c8_9_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0f89a9d4c8_9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0f89a9d4c8_9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10f89a9d4c8_9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0f89a9d4c8_9_1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10f89a9d4c8_9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traditional heuristics usually describe a request by recency, frequency, and/or size and use these features in isolation or combination to make rigid data placement decisions without system-level feedback.</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0f89a9d4c8_9_1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10f89a9d4c8_9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solidFill>
                  <a:schemeClr val="dk1"/>
                </a:solidFill>
              </a:rPr>
              <a:t>Cost-optimized (H&amp;L)</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10f89a9d4c8_9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10f89a9d4c8_9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10f89a9d4c8_9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10f89a9d4c8_9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evaluate the effectiveness of a state-of-the-art heuristic-based policy [77], which extends CDE [49] policy to a tri-hybrid storage system. This policy divides pages into hot, cold, and frozen data and allocates these pages to H, M, and L devices, respectively.</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0f89a9d4c8_9_1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10f89a9d4c8_9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10f89a9d4c8_9_1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10f89a9d4c8_9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Agent tries to maximize the reward function</a:t>
            </a:r>
            <a:endParaRPr/>
          </a:p>
          <a:p>
            <a:pPr marL="0" lvl="0" indent="0" algn="l" rtl="0">
              <a:spcBef>
                <a:spcPts val="0"/>
              </a:spcBef>
              <a:spcAft>
                <a:spcPts val="0"/>
              </a:spcAft>
              <a:buNone/>
            </a:pPr>
            <a:r>
              <a:rPr lang="en"/>
              <a:t>Aims to calculate the optimal action-value function Q. Q-value represents the expected cumulative reward by taking an action A in a given state</a:t>
            </a:r>
            <a:endParaRPr/>
          </a:p>
          <a:p>
            <a:pPr marL="0" lvl="0" indent="0" algn="l" rtl="0">
              <a:spcBef>
                <a:spcPts val="0"/>
              </a:spcBef>
              <a:spcAft>
                <a:spcPts val="0"/>
              </a:spcAft>
              <a:buNone/>
            </a:pPr>
            <a:r>
              <a:rPr lang="en"/>
              <a:t>State is a representation of the environment</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10f89a9d4c8_9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10f89a9d4c8_9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0f89a9d4c8_9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0f89a9d4c8_9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Second, we empirically observe that our RL agent is more sensitive to the reward structure than to the amount of features in the state</a:t>
            </a:r>
            <a:endParaRPr/>
          </a:p>
          <a:p>
            <a:pPr marL="0" lvl="0" indent="0" algn="l" rtl="0">
              <a:spcBef>
                <a:spcPts val="0"/>
              </a:spcBef>
              <a:spcAft>
                <a:spcPts val="0"/>
              </a:spcAft>
              <a:buNone/>
            </a:pPr>
            <a:endParaRPr/>
          </a:p>
          <a:p>
            <a:pPr marL="0" lvl="0" indent="0" algn="l" rtl="0">
              <a:spcBef>
                <a:spcPts val="0"/>
              </a:spcBef>
              <a:spcAft>
                <a:spcPts val="0"/>
              </a:spcAft>
              <a:buNone/>
            </a:pPr>
            <a:r>
              <a:rPr lang="en"/>
              <a:t>Specifically, using the request latency as a reward provides indirect feedback on the internal timing attributes and the current state of the hybrid storage system.</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0f89a9d4c8_9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0f89a9d4c8_9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need the penalty at the correct scale so that it is large enough to penalize the agent and small enough not to deviate the learned policy too much on a wrong decision.</a:t>
            </a:r>
            <a:endParaRPr/>
          </a:p>
          <a:p>
            <a:pPr marL="0" lvl="0" indent="0" algn="l" rtl="0">
              <a:spcBef>
                <a:spcPts val="0"/>
              </a:spcBef>
              <a:spcAft>
                <a:spcPts val="0"/>
              </a:spcAft>
              <a:buNone/>
            </a:pPr>
            <a:r>
              <a:rPr lang="en"/>
              <a:t>We use a half-precision floating-point representation datatype for our reward.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10f89a9d4c8_9_2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10f89a9d4c8_9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0f89a9d4c8_9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10f89a9d4c8_9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vary the discount factor (γ), which balances the immediate reward and the future reward. γ = 0, the agent gives more importance to the immediate reward than the long-term reward</a:t>
            </a:r>
            <a:endParaRPr/>
          </a:p>
          <a:p>
            <a:pPr marL="0" lvl="0" indent="0" algn="l" rtl="0">
              <a:spcBef>
                <a:spcPts val="0"/>
              </a:spcBef>
              <a:spcAft>
                <a:spcPts val="0"/>
              </a:spcAft>
              <a:buNone/>
            </a:pPr>
            <a:endParaRPr/>
          </a:p>
          <a:p>
            <a:pPr marL="0" lvl="0" indent="0" algn="l" rtl="0">
              <a:spcBef>
                <a:spcPts val="0"/>
              </a:spcBef>
              <a:spcAft>
                <a:spcPts val="0"/>
              </a:spcAft>
              <a:buNone/>
            </a:pPr>
            <a:r>
              <a:rPr lang="en"/>
              <a:t>Learning rate asserts the speed of learning for an agent. Higher alpha makes the agent consider only recently calculated Q-value</a:t>
            </a:r>
            <a:endParaRPr/>
          </a:p>
          <a:p>
            <a:pPr marL="0" lvl="0" indent="0" algn="l" rtl="0">
              <a:spcBef>
                <a:spcPts val="0"/>
              </a:spcBef>
              <a:spcAft>
                <a:spcPts val="0"/>
              </a:spcAft>
              <a:buNone/>
            </a:pPr>
            <a:endParaRPr/>
          </a:p>
          <a:p>
            <a:pPr marL="0" lvl="0" indent="0" algn="l" rtl="0">
              <a:spcBef>
                <a:spcPts val="0"/>
              </a:spcBef>
              <a:spcAft>
                <a:spcPts val="0"/>
              </a:spcAft>
              <a:buNone/>
            </a:pPr>
            <a:r>
              <a:rPr lang="en"/>
              <a:t>Epsilon factor determines the exploration vs exploitation. Epsilon decays over time from 1 to 0.1 and then settles down on a fixed exploration rate. In the beginning, the system makes  completely random moves to explore the state maximally</a:t>
            </a:r>
            <a:endParaRPr/>
          </a:p>
          <a:p>
            <a:pPr marL="0" lvl="0" indent="0" algn="l" rtl="0">
              <a:spcBef>
                <a:spcPts val="0"/>
              </a:spcBef>
              <a:spcAft>
                <a:spcPts val="0"/>
              </a:spcAft>
              <a:buNone/>
            </a:pPr>
            <a:endParaRPr/>
          </a:p>
          <a:p>
            <a:pPr marL="0" lvl="0" indent="0" algn="l" rtl="0">
              <a:spcBef>
                <a:spcPts val="0"/>
              </a:spcBef>
              <a:spcAft>
                <a:spcPts val="0"/>
              </a:spcAft>
              <a:buNone/>
            </a:pPr>
            <a:r>
              <a:rPr lang="en"/>
              <a:t>ReLU is a piecewise linear function that will output the input directly if it is positive, otherwise, it will output 0</a:t>
            </a:r>
            <a:endParaRPr/>
          </a:p>
          <a:p>
            <a:pPr marL="0" lvl="0" indent="0" algn="l" rtl="0">
              <a:spcBef>
                <a:spcPts val="0"/>
              </a:spcBef>
              <a:spcAft>
                <a:spcPts val="0"/>
              </a:spcAft>
              <a:buNone/>
            </a:pPr>
            <a:r>
              <a:rPr lang="en"/>
              <a:t>Swish is a smooth, non-monotonic function f(x) = x * sigmoid(X). It is a smoothing function which nonlinearly interpolates between linear and ReLU</a:t>
            </a:r>
            <a:endParaRPr/>
          </a:p>
          <a:p>
            <a:pPr marL="0" lvl="0" indent="0" algn="l" rtl="0">
              <a:spcBef>
                <a:spcPts val="0"/>
              </a:spcBef>
              <a:spcAft>
                <a:spcPts val="0"/>
              </a:spcAft>
              <a:buNone/>
            </a:pPr>
            <a:endParaRPr/>
          </a:p>
          <a:p>
            <a:pPr marL="0" lvl="0" indent="0" algn="l" rtl="0">
              <a:spcBef>
                <a:spcPts val="0"/>
              </a:spcBef>
              <a:spcAft>
                <a:spcPts val="0"/>
              </a:spcAft>
              <a:buNone/>
            </a:pPr>
            <a:r>
              <a:rPr lang="en"/>
              <a:t>For hyper-parameter tuning, we perform cross-validation [116] using different hyper-parameter values. During cross-validation, we randomly select one workload for hyper-parameter tuning and leave other workloads for validation.</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10f89a9d4c8_9_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10f89a9d4c8_9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0f96a0de05_1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0f96a0de05_1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10f89a9d4c8_9_2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10f89a9d4c8_9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Kleio - selects top pages based on misplacements by HPS and access frequency from the previous epoch. Trains RNNs for those top pages and RNNs predict the access frequency of those pages in the upcoming epoch</a:t>
            </a:r>
            <a:endParaRPr/>
          </a:p>
          <a:p>
            <a:pPr marL="0" lvl="0" indent="0" algn="l" rtl="0">
              <a:spcBef>
                <a:spcPts val="0"/>
              </a:spcBef>
              <a:spcAft>
                <a:spcPts val="0"/>
              </a:spcAft>
              <a:buNone/>
            </a:pPr>
            <a:endParaRPr/>
          </a:p>
          <a:p>
            <a:pPr marL="0" lvl="0" indent="0" algn="l" rtl="0">
              <a:spcBef>
                <a:spcPts val="0"/>
              </a:spcBef>
              <a:spcAft>
                <a:spcPts val="0"/>
              </a:spcAft>
              <a:buNone/>
            </a:pPr>
            <a:r>
              <a:rPr lang="en"/>
              <a:t>Archivist trains nn classifier to classify the pages to be placed in one of the devices. It uses access frequency to train the classifier. Does not take into account the capacity for the training. </a:t>
            </a:r>
            <a:endParaRPr/>
          </a:p>
          <a:p>
            <a:pPr marL="0" lvl="0" indent="0" algn="l" rtl="0">
              <a:spcBef>
                <a:spcPts val="0"/>
              </a:spcBef>
              <a:spcAft>
                <a:spcPts val="0"/>
              </a:spcAft>
              <a:buNone/>
            </a:pPr>
            <a:r>
              <a:rPr lang="en"/>
              <a:t>Classifier considers all pages present in the mapping table</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10f89a9d4c8_9_2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10f89a9d4c8_9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10f89a9d4c8_9_2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10f89a9d4c8_9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10f89a9d4c8_9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10f89a9d4c8_9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extend Sibyl for the three devices, we had to only: (1) add a new action in Sibyl’s action space, and (2) add remaining capacity in the middle device as a state feature. This reduces system architects burden in designing sophisticated data-placement mechanisms.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10f89a9d4c8_9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10f89a9d4c8_9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10f96a0de05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10f96a0de0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10f96a0de05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10f96a0de0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736970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10f89a9d4c8_9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10f89a9d4c8_9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Therefore, to store a single experience tuple ⟨State, Action, Reward, NextState⟩, we would need 40-bit+1-bit+16-bit+40-bit. Therefore, for 1k experiences the replay buffer would require a total of 94.7 KiB.</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 lot of this information that HW is trying to infer is easily available to SW and with a richer interface that conveys a higher-level program information we can enable the system and architecture to distinguish between data structures,  inform it about how these data structures are accessed, the data types they contain, etc. and many other things. This could help in HW optimization, for example the knowledge of data structures and their access semantics could help avoid bank conflicts in data placement or help hardware prefetchers. Knowledge of data types could help in data compression engines.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75878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98161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380805-08FE-4A2B-82FB-E444880E41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099186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Expressive Memory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[41] shows that conveying higher-level data structure </a:t>
            </a:r>
            <a:r>
              <a:rPr lang="en-CA" sz="1200" b="0" i="0" kern="1200" dirty="0" err="1">
                <a:solidFill>
                  <a:schemeClr val="tx1"/>
                </a:solidFill>
                <a:effectLst/>
                <a:latin typeface="+mn-lt"/>
                <a:ea typeface="+mn-ea"/>
                <a:cs typeface="+mn-cs"/>
              </a:rPr>
              <a:t>seman</a:t>
            </a:r>
            <a:r>
              <a:rPr lang="en-CA" sz="1200" b="0" i="0" kern="1200" dirty="0">
                <a:solidFill>
                  <a:schemeClr val="tx1"/>
                </a:solidFill>
                <a:effectLst/>
                <a:latin typeface="+mn-lt"/>
                <a:ea typeface="+mn-ea"/>
                <a:cs typeface="+mn-cs"/>
              </a:rPr>
              <a:t>-tics to various system components including hardware enables the system to better </a:t>
            </a:r>
            <a:r>
              <a:rPr lang="en-CA" sz="1200" b="0" i="0" kern="1200" dirty="0" err="1">
                <a:solidFill>
                  <a:schemeClr val="tx1"/>
                </a:solidFill>
                <a:effectLst/>
                <a:latin typeface="+mn-lt"/>
                <a:ea typeface="+mn-ea"/>
                <a:cs typeface="+mn-cs"/>
              </a:rPr>
              <a:t>managethe</a:t>
            </a:r>
            <a:r>
              <a:rPr lang="en-CA" sz="1200" b="0" i="0" kern="1200" dirty="0">
                <a:solidFill>
                  <a:schemeClr val="tx1"/>
                </a:solidFill>
                <a:effectLst/>
                <a:latin typeface="+mn-lt"/>
                <a:ea typeface="+mn-ea"/>
                <a:cs typeface="+mn-cs"/>
              </a:rPr>
              <a:t> underlying resources.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do this,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extends existing virtual memory frameworks to support a new abstraction, called Atom.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convey access properties of a virtual address region, the application is expected to create a new Atom for the region and associate the Atom with the corresponding properties.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here is an example of how an application uses atom to express program semantics. After malloc, the atom is created with the desired properties, and then, the atom is mapped to the allocated region in the virtual memory</a:t>
            </a:r>
          </a:p>
          <a:p>
            <a:endParaRPr lang="en-CA" sz="1200" b="0" i="0" kern="1200" dirty="0">
              <a:solidFill>
                <a:schemeClr val="tx1"/>
              </a:solidFill>
              <a:effectLst/>
              <a:latin typeface="+mn-lt"/>
              <a:ea typeface="+mn-ea"/>
              <a:cs typeface="+mn-cs"/>
            </a:endParaRPr>
          </a:p>
          <a:p>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creates a separate pathway to communicate information about Atoms to the OS and the hardware.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F252F-34D5-EC4A-B5D5-954A2A89AB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16592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3D22C-E660-4C8A-A2B8-0C29DC9C0C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95013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772381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98047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22585084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4ef98b623_0_4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4ef98b623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exploit these two insights, we propose EDEN: a framework to enable accurate DNN inference on approximate DRAM through three key steps;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1) boosting DNN error tolerance, 2) DNN and DRAM error tolerance characterization, and 3) DNN-DRAM mapping.</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These steps are repeated iteratively until EDEN finds the most aggressive configuration that meets the target accuracy requirements</a:t>
            </a:r>
            <a:endParaRPr dirty="0"/>
          </a:p>
        </p:txBody>
      </p:sp>
    </p:spTree>
    <p:extLst>
      <p:ext uri="{BB962C8B-B14F-4D97-AF65-F5344CB8AC3E}">
        <p14:creationId xmlns:p14="http://schemas.microsoft.com/office/powerpoint/2010/main" val="148544392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6191cbb8f4_1_9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6191cbb8f4_1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982381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6191cbb8f4_1_9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6191cbb8f4_1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804275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6191cbb8f4_1_9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6191cbb8f4_1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556842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390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391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6.xml"/></Relationships>
</file>

<file path=ppt/slideLayouts/_rels/slideLayout7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0.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9.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6/18/22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2022. 6. 18.</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2022. 6. 18.</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2022. 6. 18.</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2022. 6. 18.</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6/18/22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6/18/22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6/18/22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6/18/22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6/18/22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6/18/22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6/18/22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6/18/22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6/18/22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6/18/22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6/18/22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6/18/22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6/18/22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6/18/22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6/18/22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6/18/22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6/18/22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6/18/22</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6/18/22</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6/18/22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6/18/22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6/18/22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6/18/22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6/18/22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74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6/18/22</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6/18/22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6/18/22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7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77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7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7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1172316345"/>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86442834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741554101"/>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173400386"/>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249980054"/>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3909970159"/>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66765576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2456802514"/>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23976022"/>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1457700787"/>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850360790"/>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448994278"/>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033175743"/>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875140316"/>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593909193"/>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77576925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25262687"/>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747580221"/>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602896071"/>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513302669"/>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64354378"/>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211296647"/>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936069390"/>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116524221"/>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3718015199"/>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406770333"/>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582148389"/>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983874236"/>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834001420"/>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1775775776"/>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058545123"/>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936658775"/>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3094252578"/>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537281912"/>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051279134"/>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682673342"/>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1733812"/>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6/18/22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392684974"/>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6/18/22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2512271658"/>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00363"/>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A40A767E-AEE4-460C-925C-09B56CD94AC7}" type="datetime1">
              <a:rPr lang="en-US" smtClean="0"/>
              <a:t>6/18/22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2660285668"/>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55675"/>
          </a:xfrm>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628650" y="1560945"/>
            <a:ext cx="7886700" cy="4616018"/>
          </a:xfrm>
        </p:spPr>
        <p:txBody>
          <a:bodyPr/>
          <a:lstStyle>
            <a:lvl1pPr marL="171450" indent="-171450">
              <a:buFont typeface="Wingdings" panose="05000000000000000000" pitchFamily="2" charset="2"/>
              <a:buChar char="§"/>
              <a:defRPr/>
            </a:lvl1pPr>
            <a:lvl2pPr marL="514350" indent="-171450">
              <a:buFontTx/>
              <a:buChar cha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C16DFAE-86FD-443D-803F-BD9F119A6357}" type="datetime1">
              <a:rPr lang="en-US" smtClean="0"/>
              <a:t>6/18/22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403595069"/>
      </p:ext>
    </p:extLst>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3F6E132-3200-40E5-B88F-9645628A7DA7}" type="datetime1">
              <a:rPr lang="en-US" smtClean="0"/>
              <a:t>6/18/22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93629824"/>
      </p:ext>
    </p:extLst>
  </p:cSld>
  <p:clrMapOvr>
    <a:masterClrMapping/>
  </p:clrMapOvr>
</p:sldLayout>
</file>

<file path=ppt/slideLayouts/slideLayout8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8268CF-893E-4A9A-BD8A-DBDA3FADF8A1}" type="datetime1">
              <a:rPr lang="en-US" smtClean="0"/>
              <a:t>6/18/22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076040822"/>
      </p:ext>
    </p:extLst>
  </p:cSld>
  <p:clrMapOvr>
    <a:masterClrMapping/>
  </p:clrMapOvr>
</p:sldLayout>
</file>

<file path=ppt/slideLayouts/slideLayout8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FD0879-F2BC-42F4-A4D6-0C65BCF03718}" type="datetime1">
              <a:rPr lang="en-US" smtClean="0"/>
              <a:t>6/18/22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690117939"/>
      </p:ext>
    </p:extLst>
  </p:cSld>
  <p:clrMapOvr>
    <a:masterClrMapping/>
  </p:clrMapOvr>
</p:sldLayout>
</file>

<file path=ppt/slideLayouts/slideLayout8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F27251-A192-48DC-8713-15973C92DF78}" type="datetime1">
              <a:rPr lang="en-US" smtClean="0"/>
              <a:t>6/18/22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925639921"/>
      </p:ext>
    </p:extLst>
  </p:cSld>
  <p:clrMapOvr>
    <a:masterClrMapping/>
  </p:clrMapOvr>
</p:sldLayout>
</file>

<file path=ppt/slideLayouts/slideLayout8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39BD8-FF51-4090-B0B5-C6B47937851C}" type="datetime1">
              <a:rPr lang="en-US" smtClean="0"/>
              <a:t>6/18/22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373290855"/>
      </p:ext>
    </p:extLst>
  </p:cSld>
  <p:clrMapOvr>
    <a:masterClrMapping/>
  </p:clrMapOvr>
</p:sldLayout>
</file>

<file path=ppt/slideLayouts/slideLayout8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353E770-745B-45D1-AA8D-237ED6E44ED9}" type="datetime1">
              <a:rPr lang="en-US" smtClean="0"/>
              <a:t>6/18/22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871903488"/>
      </p:ext>
    </p:extLst>
  </p:cSld>
  <p:clrMapOvr>
    <a:masterClrMapping/>
  </p:clrMapOvr>
</p:sldLayout>
</file>

<file path=ppt/slideLayouts/slideLayout8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4B97A4-2A07-47EF-9A00-4886366C7C45}" type="datetime1">
              <a:rPr lang="en-US" smtClean="0"/>
              <a:t>6/18/22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210382127"/>
      </p:ext>
    </p:extLst>
  </p:cSld>
  <p:clrMapOvr>
    <a:masterClrMapping/>
  </p:clrMapOvr>
</p:sldLayout>
</file>

<file path=ppt/slideLayouts/slideLayout8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33734-022E-4152-9CBB-70166AD2E165}" type="datetime1">
              <a:rPr lang="en-US" smtClean="0"/>
              <a:t>6/18/22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706122978"/>
      </p:ext>
    </p:extLst>
  </p:cSld>
  <p:clrMapOvr>
    <a:masterClrMapping/>
  </p:clrMapOvr>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94E59A-AF5A-42E8-A2E8-DA78FD2C9995}" type="datetime1">
              <a:rPr lang="en-US" smtClean="0"/>
              <a:t>6/18/22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148104787"/>
      </p:ext>
    </p:extLst>
  </p:cSld>
  <p:clrMapOvr>
    <a:masterClrMapping/>
  </p:clrMapOvr>
</p:sldLayout>
</file>

<file path=ppt/slideLayouts/slideLayout8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6/18/22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169322514"/>
      </p:ext>
    </p:extLst>
  </p:cSld>
  <p:clrMapOvr>
    <a:masterClrMapping/>
  </p:clrMapOvr>
</p:sldLayout>
</file>

<file path=ppt/slideLayouts/slideLayout8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6/18/22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49120498"/>
      </p:ext>
    </p:extLst>
  </p:cSld>
  <p:clrMapOvr>
    <a:masterClrMapping/>
  </p:clrMapOvr>
</p:sldLayout>
</file>

<file path=ppt/slideLayouts/slideLayout8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6/18/22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843591645"/>
      </p:ext>
    </p:extLst>
  </p:cSld>
  <p:clrMapOvr>
    <a:masterClrMapping/>
  </p:clrMapOvr>
</p:sldLayout>
</file>

<file path=ppt/slideLayouts/slideLayout8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6/18/22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246344373"/>
      </p:ext>
    </p:extLst>
  </p:cSld>
  <p:clrMapOvr>
    <a:masterClrMapping/>
  </p:clrMapOvr>
</p:sldLayout>
</file>

<file path=ppt/slideLayouts/slideLayout8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6/18/22</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915995385"/>
      </p:ext>
    </p:extLst>
  </p:cSld>
  <p:clrMapOvr>
    <a:masterClrMapping/>
  </p:clrMapOvr>
</p:sldLayout>
</file>

<file path=ppt/slideLayouts/slideLayout8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6/18/22</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5975296"/>
      </p:ext>
    </p:extLst>
  </p:cSld>
  <p:clrMapOvr>
    <a:masterClrMapping/>
  </p:clrMapOvr>
</p:sldLayout>
</file>

<file path=ppt/slideLayouts/slideLayout8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6/18/22</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681389219"/>
      </p:ext>
    </p:extLst>
  </p:cSld>
  <p:clrMapOvr>
    <a:masterClrMapping/>
  </p:clrMapOvr>
</p:sldLayout>
</file>

<file path=ppt/slideLayouts/slideLayout8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6/18/22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306260141"/>
      </p:ext>
    </p:extLst>
  </p:cSld>
  <p:clrMapOvr>
    <a:masterClrMapping/>
  </p:clrMapOvr>
</p:sldLayout>
</file>

<file path=ppt/slideLayouts/slideLayout8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6/18/22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30173168"/>
      </p:ext>
    </p:extLst>
  </p:cSld>
  <p:clrMapOvr>
    <a:masterClrMapping/>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6/18/22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85577000"/>
      </p:ext>
    </p:extLst>
  </p:cSld>
  <p:clrMapOvr>
    <a:masterClrMapping/>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6/18/22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592880051"/>
      </p:ext>
    </p:extLst>
  </p:cSld>
  <p:clrMapOvr>
    <a:masterClrMapping/>
  </p:clrMapOvr>
</p:sldLayout>
</file>

<file path=ppt/slideLayouts/slideLayout85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474844"/>
      </p:ext>
    </p:extLst>
  </p:cSld>
  <p:clrMapOvr>
    <a:masterClrMapping/>
  </p:clrMapOvr>
</p:sldLayout>
</file>

<file path=ppt/slideLayouts/slideLayout8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45C0-6189-45F9-A8E4-849CD1DF2EC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9AE678AC-468B-4020-B66A-F26093C6C3C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85063D3-AC3D-4E76-A78A-B51591A90B5E}"/>
              </a:ext>
            </a:extLst>
          </p:cNvPr>
          <p:cNvSpPr>
            <a:spLocks noGrp="1"/>
          </p:cNvSpPr>
          <p:nvPr>
            <p:ph type="dt" sz="half" idx="10"/>
          </p:nvPr>
        </p:nvSpPr>
        <p:spPr/>
        <p:txBody>
          <a:bodyPr/>
          <a:lstStyle/>
          <a:p>
            <a:fld id="{EED55A64-A1A7-4311-9820-88C9ECC830DB}" type="datetime1">
              <a:rPr lang="en-US" smtClean="0"/>
              <a:t>6/18/22</a:t>
            </a:fld>
            <a:endParaRPr lang="en-US"/>
          </a:p>
        </p:txBody>
      </p:sp>
      <p:sp>
        <p:nvSpPr>
          <p:cNvPr id="5" name="Footer Placeholder 4">
            <a:extLst>
              <a:ext uri="{FF2B5EF4-FFF2-40B4-BE49-F238E27FC236}">
                <a16:creationId xmlns:a16="http://schemas.microsoft.com/office/drawing/2014/main" id="{B1A38CE1-BA36-4FB2-88E1-7E09F3AB9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8B6EB-C060-4924-9B34-88A9864EAA9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030951747"/>
      </p:ext>
    </p:extLst>
  </p:cSld>
  <p:clrMapOvr>
    <a:masterClrMapping/>
  </p:clrMapOvr>
</p:sldLayout>
</file>

<file path=ppt/slideLayouts/slideLayout8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8A2E-E498-4BCD-947B-EFD8C5D78457}"/>
              </a:ext>
            </a:extLst>
          </p:cNvPr>
          <p:cNvSpPr>
            <a:spLocks noGrp="1"/>
          </p:cNvSpPr>
          <p:nvPr>
            <p:ph type="title"/>
          </p:nvPr>
        </p:nvSpPr>
        <p:spPr/>
        <p:txBody>
          <a:bodyPr/>
          <a:lstStyle>
            <a:lvl1pPr>
              <a:defRPr b="1">
                <a:latin typeface="Myriad Pro Cond" panose="020B0506030403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FBCCAA5-BEA7-4B42-A5C2-FBC93371BFF7}"/>
              </a:ext>
            </a:extLst>
          </p:cNvPr>
          <p:cNvSpPr>
            <a:spLocks noGrp="1"/>
          </p:cNvSpPr>
          <p:nvPr>
            <p:ph idx="1"/>
          </p:nvPr>
        </p:nvSpPr>
        <p:spPr/>
        <p:txBody>
          <a:bodyPr/>
          <a:lstStyle>
            <a:lvl1pPr>
              <a:defRPr b="1">
                <a:latin typeface="Myriad Pro Cond" panose="020B0506030403020204" pitchFamily="34" charset="0"/>
              </a:defRPr>
            </a:lvl1pPr>
            <a:lvl2pPr>
              <a:defRPr b="1">
                <a:latin typeface="Myriad Pro Cond" panose="020B0506030403020204" pitchFamily="34" charset="0"/>
              </a:defRPr>
            </a:lvl2pPr>
            <a:lvl3pPr>
              <a:defRPr b="1">
                <a:latin typeface="Myriad Pro Cond" panose="020B0506030403020204" pitchFamily="34" charset="0"/>
              </a:defRPr>
            </a:lvl3pPr>
            <a:lvl4pPr>
              <a:defRPr b="1">
                <a:latin typeface="Myriad Pro Cond" panose="020B0506030403020204" pitchFamily="34" charset="0"/>
              </a:defRPr>
            </a:lvl4pPr>
            <a:lvl5pPr>
              <a:defRPr b="1">
                <a:latin typeface="Myriad Pro Cond" panose="020B05060304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D2F03B-B56E-4DD2-ABA2-715658E533A5}"/>
              </a:ext>
            </a:extLst>
          </p:cNvPr>
          <p:cNvSpPr>
            <a:spLocks noGrp="1"/>
          </p:cNvSpPr>
          <p:nvPr>
            <p:ph type="dt" sz="half" idx="10"/>
          </p:nvPr>
        </p:nvSpPr>
        <p:spPr/>
        <p:txBody>
          <a:bodyPr/>
          <a:lstStyle/>
          <a:p>
            <a:fld id="{6B17AEC4-674B-404B-BD94-FD6D9808E6DE}" type="datetime1">
              <a:rPr lang="en-US" smtClean="0"/>
              <a:t>6/18/22</a:t>
            </a:fld>
            <a:endParaRPr lang="en-US"/>
          </a:p>
        </p:txBody>
      </p:sp>
      <p:sp>
        <p:nvSpPr>
          <p:cNvPr id="5" name="Footer Placeholder 4">
            <a:extLst>
              <a:ext uri="{FF2B5EF4-FFF2-40B4-BE49-F238E27FC236}">
                <a16:creationId xmlns:a16="http://schemas.microsoft.com/office/drawing/2014/main" id="{C3F6711E-CC1D-458A-92D8-6F660BA8D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9852C-DF95-435C-B2E7-2E5B7793EE71}"/>
              </a:ext>
            </a:extLst>
          </p:cNvPr>
          <p:cNvSpPr>
            <a:spLocks noGrp="1"/>
          </p:cNvSpPr>
          <p:nvPr>
            <p:ph type="sldNum" sz="quarter" idx="12"/>
          </p:nvPr>
        </p:nvSpPr>
        <p:spPr/>
        <p:txBody>
          <a:bodyPr/>
          <a:lstStyle>
            <a:lvl1pPr>
              <a:defRPr sz="2100"/>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559982869"/>
      </p:ext>
    </p:extLst>
  </p:cSld>
  <p:clrMapOvr>
    <a:masterClrMapping/>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12F3-7128-47A5-A901-A4ACA2FD0D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91C3FA-7C62-46A7-889B-BAAF2989A7E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C76295-0E82-4E7D-A4DF-61967F4D683F}"/>
              </a:ext>
            </a:extLst>
          </p:cNvPr>
          <p:cNvSpPr>
            <a:spLocks noGrp="1"/>
          </p:cNvSpPr>
          <p:nvPr>
            <p:ph type="dt" sz="half" idx="10"/>
          </p:nvPr>
        </p:nvSpPr>
        <p:spPr/>
        <p:txBody>
          <a:bodyPr/>
          <a:lstStyle/>
          <a:p>
            <a:fld id="{EE06B6A0-53E4-46BE-B7EB-8C109DB24BE1}" type="datetime1">
              <a:rPr lang="en-US" smtClean="0"/>
              <a:t>6/18/22</a:t>
            </a:fld>
            <a:endParaRPr lang="en-US"/>
          </a:p>
        </p:txBody>
      </p:sp>
      <p:sp>
        <p:nvSpPr>
          <p:cNvPr id="5" name="Footer Placeholder 4">
            <a:extLst>
              <a:ext uri="{FF2B5EF4-FFF2-40B4-BE49-F238E27FC236}">
                <a16:creationId xmlns:a16="http://schemas.microsoft.com/office/drawing/2014/main" id="{F31FB585-9159-484F-B86C-E399141CE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D0D0F-9310-4D13-96CB-221E769D56A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799030846"/>
      </p:ext>
    </p:extLst>
  </p:cSld>
  <p:clrMapOvr>
    <a:masterClrMapping/>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1E01-B7CF-447C-A24B-903A8ECE3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EBDE5-9085-4E58-8199-DA390C8A671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C06C08-827D-40DE-A323-1B69BD0D765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6B6AFD-AE7D-4C80-B660-19FA11AC5AA3}"/>
              </a:ext>
            </a:extLst>
          </p:cNvPr>
          <p:cNvSpPr>
            <a:spLocks noGrp="1"/>
          </p:cNvSpPr>
          <p:nvPr>
            <p:ph type="dt" sz="half" idx="10"/>
          </p:nvPr>
        </p:nvSpPr>
        <p:spPr/>
        <p:txBody>
          <a:bodyPr/>
          <a:lstStyle/>
          <a:p>
            <a:fld id="{456C68CF-6361-4B6F-96E5-B6DE7111586E}" type="datetime1">
              <a:rPr lang="en-US" smtClean="0"/>
              <a:t>6/18/22</a:t>
            </a:fld>
            <a:endParaRPr lang="en-US"/>
          </a:p>
        </p:txBody>
      </p:sp>
      <p:sp>
        <p:nvSpPr>
          <p:cNvPr id="6" name="Footer Placeholder 5">
            <a:extLst>
              <a:ext uri="{FF2B5EF4-FFF2-40B4-BE49-F238E27FC236}">
                <a16:creationId xmlns:a16="http://schemas.microsoft.com/office/drawing/2014/main" id="{DD1AA9C8-3795-4A4C-B978-CC4FC2715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7D1B4-EC34-44B5-870E-4916AAE3F3CC}"/>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959231734"/>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2F32-BF12-4E6E-9D0E-8DEB5ED790E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9FB2A-6E70-451C-AE42-6361AC8B217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2EC8E6D-A0CC-4B7C-A3B8-A4092AE8802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61A02B-11BC-4A8E-88B7-2E7B26D6328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B355BE3-71E0-41FD-8082-2533166CE53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6165C3-2FD7-4F62-8147-54EEABCFBC69}"/>
              </a:ext>
            </a:extLst>
          </p:cNvPr>
          <p:cNvSpPr>
            <a:spLocks noGrp="1"/>
          </p:cNvSpPr>
          <p:nvPr>
            <p:ph type="dt" sz="half" idx="10"/>
          </p:nvPr>
        </p:nvSpPr>
        <p:spPr/>
        <p:txBody>
          <a:bodyPr/>
          <a:lstStyle/>
          <a:p>
            <a:fld id="{AA6DCAE1-8880-4CED-8D84-4A472FE9B7DD}" type="datetime1">
              <a:rPr lang="en-US" smtClean="0"/>
              <a:t>6/18/22</a:t>
            </a:fld>
            <a:endParaRPr lang="en-US"/>
          </a:p>
        </p:txBody>
      </p:sp>
      <p:sp>
        <p:nvSpPr>
          <p:cNvPr id="8" name="Footer Placeholder 7">
            <a:extLst>
              <a:ext uri="{FF2B5EF4-FFF2-40B4-BE49-F238E27FC236}">
                <a16:creationId xmlns:a16="http://schemas.microsoft.com/office/drawing/2014/main" id="{03FB7643-3F0C-413F-A6FF-CE7E52B70B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1A58E-5CF6-4E60-8348-CDC976DF928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522846291"/>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EA521-D0ED-4F32-9C05-1CED72364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4B80FF-8F21-4A93-9A9D-1D24CC62EA6C}"/>
              </a:ext>
            </a:extLst>
          </p:cNvPr>
          <p:cNvSpPr>
            <a:spLocks noGrp="1"/>
          </p:cNvSpPr>
          <p:nvPr>
            <p:ph type="dt" sz="half" idx="10"/>
          </p:nvPr>
        </p:nvSpPr>
        <p:spPr/>
        <p:txBody>
          <a:bodyPr/>
          <a:lstStyle/>
          <a:p>
            <a:fld id="{86D44A67-F383-4CC9-826E-3C5047A652BF}" type="datetime1">
              <a:rPr lang="en-US" smtClean="0"/>
              <a:t>6/18/22</a:t>
            </a:fld>
            <a:endParaRPr lang="en-US"/>
          </a:p>
        </p:txBody>
      </p:sp>
      <p:sp>
        <p:nvSpPr>
          <p:cNvPr id="4" name="Footer Placeholder 3">
            <a:extLst>
              <a:ext uri="{FF2B5EF4-FFF2-40B4-BE49-F238E27FC236}">
                <a16:creationId xmlns:a16="http://schemas.microsoft.com/office/drawing/2014/main" id="{76FB90A6-7A3E-460F-809B-E7AC23C58C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802378-A3CD-4657-ABB1-FAA6F52CEC2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274273838"/>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C2E51-5953-4DA5-93BC-41DBE0718035}"/>
              </a:ext>
            </a:extLst>
          </p:cNvPr>
          <p:cNvSpPr>
            <a:spLocks noGrp="1"/>
          </p:cNvSpPr>
          <p:nvPr>
            <p:ph type="dt" sz="half" idx="10"/>
          </p:nvPr>
        </p:nvSpPr>
        <p:spPr/>
        <p:txBody>
          <a:bodyPr/>
          <a:lstStyle/>
          <a:p>
            <a:fld id="{7F3D46DC-A844-4AF4-92BE-CD29DB61E1D4}" type="datetime1">
              <a:rPr lang="en-US" smtClean="0"/>
              <a:t>6/18/22</a:t>
            </a:fld>
            <a:endParaRPr lang="en-US"/>
          </a:p>
        </p:txBody>
      </p:sp>
      <p:sp>
        <p:nvSpPr>
          <p:cNvPr id="3" name="Footer Placeholder 2">
            <a:extLst>
              <a:ext uri="{FF2B5EF4-FFF2-40B4-BE49-F238E27FC236}">
                <a16:creationId xmlns:a16="http://schemas.microsoft.com/office/drawing/2014/main" id="{9AD99423-AB3B-43D6-9DA0-1D68F96F70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E77AB9-06C5-47D0-9AB2-EB19C77814E7}"/>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661757663"/>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011D-2F27-45D9-A75D-718F4CE6A97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215BE6F-BC5F-4FC4-8CA4-B3EB6FFF2C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0973DF-CDBB-4F17-AF9B-65387D38BC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951773F-1E93-4D17-8AF6-4567B907764D}"/>
              </a:ext>
            </a:extLst>
          </p:cNvPr>
          <p:cNvSpPr>
            <a:spLocks noGrp="1"/>
          </p:cNvSpPr>
          <p:nvPr>
            <p:ph type="dt" sz="half" idx="10"/>
          </p:nvPr>
        </p:nvSpPr>
        <p:spPr/>
        <p:txBody>
          <a:bodyPr/>
          <a:lstStyle/>
          <a:p>
            <a:fld id="{81FC8FD4-D350-45CD-8669-52ABB5E2D0B5}" type="datetime1">
              <a:rPr lang="en-US" smtClean="0"/>
              <a:t>6/18/22</a:t>
            </a:fld>
            <a:endParaRPr lang="en-US"/>
          </a:p>
        </p:txBody>
      </p:sp>
      <p:sp>
        <p:nvSpPr>
          <p:cNvPr id="6" name="Footer Placeholder 5">
            <a:extLst>
              <a:ext uri="{FF2B5EF4-FFF2-40B4-BE49-F238E27FC236}">
                <a16:creationId xmlns:a16="http://schemas.microsoft.com/office/drawing/2014/main" id="{F918B7AC-6A7C-49AF-8E05-18CD79830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56CA0-2AD6-4CB0-A263-63A063D17F3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51028429"/>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44E9-475D-45F1-87FC-221F0ACA8E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AC85F34-77D8-4238-A2AD-61D9FB6E05F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767E0C8-F160-4535-888B-CF534C9109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1B52E6D-D87E-4833-A79F-F4E3A1F19AE0}"/>
              </a:ext>
            </a:extLst>
          </p:cNvPr>
          <p:cNvSpPr>
            <a:spLocks noGrp="1"/>
          </p:cNvSpPr>
          <p:nvPr>
            <p:ph type="dt" sz="half" idx="10"/>
          </p:nvPr>
        </p:nvSpPr>
        <p:spPr/>
        <p:txBody>
          <a:bodyPr/>
          <a:lstStyle/>
          <a:p>
            <a:fld id="{32C21CBC-A120-4339-9349-8DA6ADB24C47}" type="datetime1">
              <a:rPr lang="en-US" smtClean="0"/>
              <a:t>6/18/22</a:t>
            </a:fld>
            <a:endParaRPr lang="en-US"/>
          </a:p>
        </p:txBody>
      </p:sp>
      <p:sp>
        <p:nvSpPr>
          <p:cNvPr id="6" name="Footer Placeholder 5">
            <a:extLst>
              <a:ext uri="{FF2B5EF4-FFF2-40B4-BE49-F238E27FC236}">
                <a16:creationId xmlns:a16="http://schemas.microsoft.com/office/drawing/2014/main" id="{63C6BF33-4AAE-4AFB-8216-0C45F35AE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A5AF4-3F17-429F-9C73-B93D82120A2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38924081"/>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59E-BE5E-491B-AEF7-CCC35653F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85A17B-10C3-4BC3-896E-F4A7480A3C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1A13C5-9D68-4087-94B1-CEAD73FEE5CE}"/>
              </a:ext>
            </a:extLst>
          </p:cNvPr>
          <p:cNvSpPr>
            <a:spLocks noGrp="1"/>
          </p:cNvSpPr>
          <p:nvPr>
            <p:ph type="dt" sz="half" idx="10"/>
          </p:nvPr>
        </p:nvSpPr>
        <p:spPr/>
        <p:txBody>
          <a:bodyPr/>
          <a:lstStyle/>
          <a:p>
            <a:fld id="{5AA05AD3-EA63-48CD-B0D0-8A9B64D98C5F}" type="datetime1">
              <a:rPr lang="en-US" smtClean="0"/>
              <a:t>6/18/22</a:t>
            </a:fld>
            <a:endParaRPr lang="en-US"/>
          </a:p>
        </p:txBody>
      </p:sp>
      <p:sp>
        <p:nvSpPr>
          <p:cNvPr id="5" name="Footer Placeholder 4">
            <a:extLst>
              <a:ext uri="{FF2B5EF4-FFF2-40B4-BE49-F238E27FC236}">
                <a16:creationId xmlns:a16="http://schemas.microsoft.com/office/drawing/2014/main" id="{F19E33D7-DBC3-4872-A104-16CD8C71B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B39CF-823E-448C-8E9C-E8F8436968F0}"/>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00959692"/>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8218-3921-4591-9CEB-1E93553B8D6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1F1C2-8E82-4C14-AC81-B0F87B27428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563B6-21C8-4604-99A3-8D4882C83D30}"/>
              </a:ext>
            </a:extLst>
          </p:cNvPr>
          <p:cNvSpPr>
            <a:spLocks noGrp="1"/>
          </p:cNvSpPr>
          <p:nvPr>
            <p:ph type="dt" sz="half" idx="10"/>
          </p:nvPr>
        </p:nvSpPr>
        <p:spPr/>
        <p:txBody>
          <a:bodyPr/>
          <a:lstStyle/>
          <a:p>
            <a:fld id="{55899882-172B-42F4-A6E0-F35CF045E667}" type="datetime1">
              <a:rPr lang="en-US" smtClean="0"/>
              <a:t>6/18/22</a:t>
            </a:fld>
            <a:endParaRPr lang="en-US"/>
          </a:p>
        </p:txBody>
      </p:sp>
      <p:sp>
        <p:nvSpPr>
          <p:cNvPr id="5" name="Footer Placeholder 4">
            <a:extLst>
              <a:ext uri="{FF2B5EF4-FFF2-40B4-BE49-F238E27FC236}">
                <a16:creationId xmlns:a16="http://schemas.microsoft.com/office/drawing/2014/main" id="{AA7C49B4-F7EE-423B-A741-B6749DD8A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1E3C1-79D2-45C4-BE80-5F170BA4DF3D}"/>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015960257"/>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62998939"/>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77182158"/>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7198717"/>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1948374"/>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71321998"/>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7367744"/>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9987463"/>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38577259"/>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35131565"/>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46761880"/>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04494551"/>
      </p:ext>
    </p:extLst>
  </p:cSld>
  <p:clrMapOvr>
    <a:masterClrMapping/>
  </p:clrMapOvr>
  <p:transition/>
</p:sldLayout>
</file>

<file path=ppt/slideLayouts/slideLayout8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64722346"/>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951266905"/>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049135"/>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912208044"/>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185326197"/>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479488599"/>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669865"/>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69677468"/>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33227"/>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522553654"/>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77863980"/>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90EDC1BF-D507-7F45-A7C4-0B906829077C}"/>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1992A2FD-3614-2F4F-8D8D-1968A4FCD5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88F423D4-7D62-A046-9486-902C5E64323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93B21A48-4278-2847-949C-8F4EE04798A4}"/>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665F9C1-6ECF-784D-8FE7-AA1307BE8426}"/>
              </a:ext>
            </a:extLst>
          </p:cNvPr>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a:extLst>
              <a:ext uri="{FF2B5EF4-FFF2-40B4-BE49-F238E27FC236}">
                <a16:creationId xmlns:a16="http://schemas.microsoft.com/office/drawing/2014/main" id="{11459B8B-977C-BF46-961F-BB3F0DCA34CC}"/>
              </a:ext>
            </a:extLst>
          </p:cNvPr>
          <p:cNvSpPr>
            <a:spLocks noGrp="1" noChangeArrowheads="1"/>
          </p:cNvSpPr>
          <p:nvPr>
            <p:ph type="sldNum" sz="quarter" idx="12"/>
          </p:nvPr>
        </p:nvSpPr>
        <p:spPr/>
        <p:txBody>
          <a:bodyPr/>
          <a:lstStyle>
            <a:lvl1pPr eaLnBrk="0" hangingPunct="0">
              <a:defRPr sz="1200"/>
            </a:lvl1pPr>
          </a:lstStyle>
          <a:p>
            <a:pPr>
              <a:defRPr/>
            </a:pPr>
            <a:fld id="{FE9E5A73-BAFF-F548-9E2E-21289D47583D}" type="slidenum">
              <a:rPr lang="en-US" altLang="en-US"/>
              <a:pPr>
                <a:defRPr/>
              </a:pPr>
              <a:t>‹#›</a:t>
            </a:fld>
            <a:endParaRPr lang="en-US" altLang="en-US"/>
          </a:p>
        </p:txBody>
      </p:sp>
    </p:spTree>
    <p:extLst>
      <p:ext uri="{BB962C8B-B14F-4D97-AF65-F5344CB8AC3E}">
        <p14:creationId xmlns:p14="http://schemas.microsoft.com/office/powerpoint/2010/main" val="285576032"/>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F827B9E-D107-FE47-BCBA-A0F54423FF28}"/>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AE25E78-7811-3E45-9C3F-3AE96402681A}"/>
              </a:ext>
            </a:extLst>
          </p:cNvPr>
          <p:cNvSpPr>
            <a:spLocks noGrp="1" noChangeArrowheads="1"/>
          </p:cNvSpPr>
          <p:nvPr>
            <p:ph type="sldNum" sz="quarter" idx="11"/>
          </p:nvPr>
        </p:nvSpPr>
        <p:spPr/>
        <p:txBody>
          <a:bodyPr/>
          <a:lstStyle>
            <a:lvl1pPr eaLnBrk="0" hangingPunct="0">
              <a:defRPr/>
            </a:lvl1pPr>
          </a:lstStyle>
          <a:p>
            <a:pPr>
              <a:defRPr/>
            </a:pPr>
            <a:fld id="{9CD3246B-4504-6A44-A3C6-3AD1B220008A}" type="slidenum">
              <a:rPr lang="en-US" altLang="en-US"/>
              <a:pPr>
                <a:defRPr/>
              </a:pPr>
              <a:t>‹#›</a:t>
            </a:fld>
            <a:endParaRPr lang="en-US" altLang="en-US"/>
          </a:p>
        </p:txBody>
      </p:sp>
    </p:spTree>
    <p:extLst>
      <p:ext uri="{BB962C8B-B14F-4D97-AF65-F5344CB8AC3E}">
        <p14:creationId xmlns:p14="http://schemas.microsoft.com/office/powerpoint/2010/main" val="411795746"/>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94D63735-01BA-B944-9CAC-1B9C54BD73C2}"/>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7C670B12-B340-A643-9F4E-E46E2789DC7F}"/>
              </a:ext>
            </a:extLst>
          </p:cNvPr>
          <p:cNvSpPr>
            <a:spLocks noGrp="1" noChangeArrowheads="1"/>
          </p:cNvSpPr>
          <p:nvPr>
            <p:ph type="sldNum" sz="quarter" idx="11"/>
          </p:nvPr>
        </p:nvSpPr>
        <p:spPr/>
        <p:txBody>
          <a:bodyPr/>
          <a:lstStyle>
            <a:lvl1pPr eaLnBrk="0" hangingPunct="0">
              <a:defRPr/>
            </a:lvl1pPr>
          </a:lstStyle>
          <a:p>
            <a:pPr>
              <a:defRPr/>
            </a:pPr>
            <a:fld id="{CB2591BB-F593-DC41-9202-A6281FB4FDB6}" type="slidenum">
              <a:rPr lang="en-US" altLang="en-US"/>
              <a:pPr>
                <a:defRPr/>
              </a:pPr>
              <a:t>‹#›</a:t>
            </a:fld>
            <a:endParaRPr lang="en-US" altLang="en-US"/>
          </a:p>
        </p:txBody>
      </p:sp>
    </p:spTree>
    <p:extLst>
      <p:ext uri="{BB962C8B-B14F-4D97-AF65-F5344CB8AC3E}">
        <p14:creationId xmlns:p14="http://schemas.microsoft.com/office/powerpoint/2010/main" val="2624071484"/>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D1CFE7F-38BF-7E4F-8084-41548CC6EB39}"/>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0B09D385-5ADD-F044-A1E9-12910F637D9B}"/>
              </a:ext>
            </a:extLst>
          </p:cNvPr>
          <p:cNvSpPr>
            <a:spLocks noGrp="1" noChangeArrowheads="1"/>
          </p:cNvSpPr>
          <p:nvPr>
            <p:ph type="sldNum" sz="quarter" idx="11"/>
          </p:nvPr>
        </p:nvSpPr>
        <p:spPr/>
        <p:txBody>
          <a:bodyPr/>
          <a:lstStyle>
            <a:lvl1pPr eaLnBrk="0" hangingPunct="0">
              <a:defRPr/>
            </a:lvl1pPr>
          </a:lstStyle>
          <a:p>
            <a:pPr>
              <a:defRPr/>
            </a:pPr>
            <a:fld id="{A850AAB8-6D13-F74D-82DE-01543047371E}" type="slidenum">
              <a:rPr lang="en-US" altLang="en-US"/>
              <a:pPr>
                <a:defRPr/>
              </a:pPr>
              <a:t>‹#›</a:t>
            </a:fld>
            <a:endParaRPr lang="en-US" altLang="en-US"/>
          </a:p>
        </p:txBody>
      </p:sp>
    </p:spTree>
    <p:extLst>
      <p:ext uri="{BB962C8B-B14F-4D97-AF65-F5344CB8AC3E}">
        <p14:creationId xmlns:p14="http://schemas.microsoft.com/office/powerpoint/2010/main" val="2651874735"/>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62CE1-D7B9-2B48-AABD-520F279FD19B}"/>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a:extLst>
              <a:ext uri="{FF2B5EF4-FFF2-40B4-BE49-F238E27FC236}">
                <a16:creationId xmlns:a16="http://schemas.microsoft.com/office/drawing/2014/main" id="{48A76E69-B5F0-BF4B-B407-6D552D390EF3}"/>
              </a:ext>
            </a:extLst>
          </p:cNvPr>
          <p:cNvSpPr>
            <a:spLocks noGrp="1" noChangeArrowheads="1"/>
          </p:cNvSpPr>
          <p:nvPr>
            <p:ph type="sldNum" sz="quarter" idx="11"/>
          </p:nvPr>
        </p:nvSpPr>
        <p:spPr/>
        <p:txBody>
          <a:bodyPr/>
          <a:lstStyle>
            <a:lvl1pPr eaLnBrk="0" hangingPunct="0">
              <a:defRPr/>
            </a:lvl1pPr>
          </a:lstStyle>
          <a:p>
            <a:pPr>
              <a:defRPr/>
            </a:pPr>
            <a:fld id="{7DCC7F1B-7885-0949-97FC-084E8A56F43B}" type="slidenum">
              <a:rPr lang="en-US" altLang="en-US"/>
              <a:pPr>
                <a:defRPr/>
              </a:pPr>
              <a:t>‹#›</a:t>
            </a:fld>
            <a:endParaRPr lang="en-US" altLang="en-US"/>
          </a:p>
        </p:txBody>
      </p:sp>
    </p:spTree>
    <p:extLst>
      <p:ext uri="{BB962C8B-B14F-4D97-AF65-F5344CB8AC3E}">
        <p14:creationId xmlns:p14="http://schemas.microsoft.com/office/powerpoint/2010/main" val="1691528761"/>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35DD151-C820-B34A-B26B-2D2F1D3E1F83}"/>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a:extLst>
              <a:ext uri="{FF2B5EF4-FFF2-40B4-BE49-F238E27FC236}">
                <a16:creationId xmlns:a16="http://schemas.microsoft.com/office/drawing/2014/main" id="{CCFDF57E-6974-814A-893F-5B3EC8AC9CA0}"/>
              </a:ext>
            </a:extLst>
          </p:cNvPr>
          <p:cNvSpPr>
            <a:spLocks noGrp="1" noChangeArrowheads="1"/>
          </p:cNvSpPr>
          <p:nvPr>
            <p:ph type="sldNum" sz="quarter" idx="11"/>
          </p:nvPr>
        </p:nvSpPr>
        <p:spPr/>
        <p:txBody>
          <a:bodyPr/>
          <a:lstStyle>
            <a:lvl1pPr eaLnBrk="0" hangingPunct="0">
              <a:defRPr/>
            </a:lvl1pPr>
          </a:lstStyle>
          <a:p>
            <a:pPr>
              <a:defRPr/>
            </a:pPr>
            <a:fld id="{BDA969E1-C8A6-544B-920A-17EB75C6EE01}" type="slidenum">
              <a:rPr lang="en-US" altLang="en-US"/>
              <a:pPr>
                <a:defRPr/>
              </a:pPr>
              <a:t>‹#›</a:t>
            </a:fld>
            <a:endParaRPr lang="en-US" altLang="en-US"/>
          </a:p>
        </p:txBody>
      </p:sp>
    </p:spTree>
    <p:extLst>
      <p:ext uri="{BB962C8B-B14F-4D97-AF65-F5344CB8AC3E}">
        <p14:creationId xmlns:p14="http://schemas.microsoft.com/office/powerpoint/2010/main" val="1078949230"/>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53C2F28A-A914-FE46-A024-DF13262B8C5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a:extLst>
              <a:ext uri="{FF2B5EF4-FFF2-40B4-BE49-F238E27FC236}">
                <a16:creationId xmlns:a16="http://schemas.microsoft.com/office/drawing/2014/main" id="{19100917-C7B6-434C-99E9-E987DCCAA5D8}"/>
              </a:ext>
            </a:extLst>
          </p:cNvPr>
          <p:cNvSpPr>
            <a:spLocks noGrp="1" noChangeArrowheads="1"/>
          </p:cNvSpPr>
          <p:nvPr>
            <p:ph type="sldNum" sz="quarter" idx="11"/>
          </p:nvPr>
        </p:nvSpPr>
        <p:spPr/>
        <p:txBody>
          <a:bodyPr/>
          <a:lstStyle>
            <a:lvl1pPr eaLnBrk="0" hangingPunct="0">
              <a:defRPr/>
            </a:lvl1pPr>
          </a:lstStyle>
          <a:p>
            <a:pPr>
              <a:defRPr/>
            </a:pPr>
            <a:fld id="{6585CF00-0E48-FA45-8634-07059AC75E63}" type="slidenum">
              <a:rPr lang="en-US" altLang="en-US"/>
              <a:pPr>
                <a:defRPr/>
              </a:pPr>
              <a:t>‹#›</a:t>
            </a:fld>
            <a:endParaRPr lang="en-US" altLang="en-US"/>
          </a:p>
        </p:txBody>
      </p:sp>
    </p:spTree>
    <p:extLst>
      <p:ext uri="{BB962C8B-B14F-4D97-AF65-F5344CB8AC3E}">
        <p14:creationId xmlns:p14="http://schemas.microsoft.com/office/powerpoint/2010/main" val="1621676667"/>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552A2B8-84EB-424B-AB45-BF86C41D24AC}"/>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A2D8C86B-640E-DD49-A5A7-2807F5B6B58F}"/>
              </a:ext>
            </a:extLst>
          </p:cNvPr>
          <p:cNvSpPr>
            <a:spLocks noGrp="1" noChangeArrowheads="1"/>
          </p:cNvSpPr>
          <p:nvPr>
            <p:ph type="sldNum" sz="quarter" idx="11"/>
          </p:nvPr>
        </p:nvSpPr>
        <p:spPr/>
        <p:txBody>
          <a:bodyPr/>
          <a:lstStyle>
            <a:lvl1pPr eaLnBrk="0" hangingPunct="0">
              <a:defRPr/>
            </a:lvl1pPr>
          </a:lstStyle>
          <a:p>
            <a:pPr>
              <a:defRPr/>
            </a:pPr>
            <a:fld id="{2C344135-9420-D548-BD7C-79317C91434F}" type="slidenum">
              <a:rPr lang="en-US" altLang="en-US"/>
              <a:pPr>
                <a:defRPr/>
              </a:pPr>
              <a:t>‹#›</a:t>
            </a:fld>
            <a:endParaRPr lang="en-US" altLang="en-US"/>
          </a:p>
        </p:txBody>
      </p:sp>
    </p:spTree>
    <p:extLst>
      <p:ext uri="{BB962C8B-B14F-4D97-AF65-F5344CB8AC3E}">
        <p14:creationId xmlns:p14="http://schemas.microsoft.com/office/powerpoint/2010/main" val="2875020726"/>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EBB0C76-64C6-2942-B4EB-EE86FC1D051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2E47F2FC-584D-BF4D-AF6A-AD9133707603}"/>
              </a:ext>
            </a:extLst>
          </p:cNvPr>
          <p:cNvSpPr>
            <a:spLocks noGrp="1" noChangeArrowheads="1"/>
          </p:cNvSpPr>
          <p:nvPr>
            <p:ph type="sldNum" sz="quarter" idx="11"/>
          </p:nvPr>
        </p:nvSpPr>
        <p:spPr/>
        <p:txBody>
          <a:bodyPr/>
          <a:lstStyle>
            <a:lvl1pPr eaLnBrk="0" hangingPunct="0">
              <a:defRPr/>
            </a:lvl1pPr>
          </a:lstStyle>
          <a:p>
            <a:pPr>
              <a:defRPr/>
            </a:pPr>
            <a:fld id="{F1DB68E5-2868-6D4F-A89F-4CC0EFD4A2B9}" type="slidenum">
              <a:rPr lang="en-US" altLang="en-US"/>
              <a:pPr>
                <a:defRPr/>
              </a:pPr>
              <a:t>‹#›</a:t>
            </a:fld>
            <a:endParaRPr lang="en-US" altLang="en-US"/>
          </a:p>
        </p:txBody>
      </p:sp>
    </p:spTree>
    <p:extLst>
      <p:ext uri="{BB962C8B-B14F-4D97-AF65-F5344CB8AC3E}">
        <p14:creationId xmlns:p14="http://schemas.microsoft.com/office/powerpoint/2010/main" val="1022421767"/>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631792A-AD76-664C-A1F8-67622FD12195}"/>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D1CFAAE-D710-B945-880C-4838C9E27A0A}"/>
              </a:ext>
            </a:extLst>
          </p:cNvPr>
          <p:cNvSpPr>
            <a:spLocks noGrp="1" noChangeArrowheads="1"/>
          </p:cNvSpPr>
          <p:nvPr>
            <p:ph type="sldNum" sz="quarter" idx="11"/>
          </p:nvPr>
        </p:nvSpPr>
        <p:spPr/>
        <p:txBody>
          <a:bodyPr/>
          <a:lstStyle>
            <a:lvl1pPr eaLnBrk="0" hangingPunct="0">
              <a:defRPr/>
            </a:lvl1pPr>
          </a:lstStyle>
          <a:p>
            <a:pPr>
              <a:defRPr/>
            </a:pPr>
            <a:fld id="{B99F8390-5E7B-F84D-BB5A-F0643481A975}" type="slidenum">
              <a:rPr lang="en-US" altLang="en-US"/>
              <a:pPr>
                <a:defRPr/>
              </a:pPr>
              <a:t>‹#›</a:t>
            </a:fld>
            <a:endParaRPr lang="en-US" altLang="en-US"/>
          </a:p>
        </p:txBody>
      </p:sp>
    </p:spTree>
    <p:extLst>
      <p:ext uri="{BB962C8B-B14F-4D97-AF65-F5344CB8AC3E}">
        <p14:creationId xmlns:p14="http://schemas.microsoft.com/office/powerpoint/2010/main" val="1893274077"/>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50158EE-260B-B548-928C-E911F37962D7}"/>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D3577B43-A5DC-1B40-946C-9AFCCF79B3B1}"/>
              </a:ext>
            </a:extLst>
          </p:cNvPr>
          <p:cNvSpPr>
            <a:spLocks noGrp="1" noChangeArrowheads="1"/>
          </p:cNvSpPr>
          <p:nvPr>
            <p:ph type="sldNum" sz="quarter" idx="11"/>
          </p:nvPr>
        </p:nvSpPr>
        <p:spPr/>
        <p:txBody>
          <a:bodyPr/>
          <a:lstStyle>
            <a:lvl1pPr eaLnBrk="0" hangingPunct="0">
              <a:defRPr/>
            </a:lvl1pPr>
          </a:lstStyle>
          <a:p>
            <a:pPr>
              <a:defRPr/>
            </a:pPr>
            <a:fld id="{954DE8F5-A1D7-DB49-969C-EAC86A464DD7}" type="slidenum">
              <a:rPr lang="en-US" altLang="en-US"/>
              <a:pPr>
                <a:defRPr/>
              </a:pPr>
              <a:t>‹#›</a:t>
            </a:fld>
            <a:endParaRPr lang="en-US" altLang="en-US"/>
          </a:p>
        </p:txBody>
      </p:sp>
    </p:spTree>
    <p:extLst>
      <p:ext uri="{BB962C8B-B14F-4D97-AF65-F5344CB8AC3E}">
        <p14:creationId xmlns:p14="http://schemas.microsoft.com/office/powerpoint/2010/main" val="3395671225"/>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6F2D48B-DA98-9943-BC1C-A3EA9EB5DCED}"/>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D1997EEF-E597-CB49-82CE-E15B3C1E8B73}"/>
              </a:ext>
            </a:extLst>
          </p:cNvPr>
          <p:cNvSpPr>
            <a:spLocks noGrp="1" noChangeArrowheads="1"/>
          </p:cNvSpPr>
          <p:nvPr>
            <p:ph type="sldNum" sz="quarter" idx="11"/>
          </p:nvPr>
        </p:nvSpPr>
        <p:spPr/>
        <p:txBody>
          <a:bodyPr/>
          <a:lstStyle>
            <a:lvl1pPr eaLnBrk="0" hangingPunct="0">
              <a:defRPr/>
            </a:lvl1pPr>
          </a:lstStyle>
          <a:p>
            <a:pPr>
              <a:defRPr/>
            </a:pPr>
            <a:fld id="{C61C15F8-46C5-1E47-A52A-D0FDBA87F580}" type="slidenum">
              <a:rPr lang="en-US" altLang="en-US"/>
              <a:pPr>
                <a:defRPr/>
              </a:pPr>
              <a:t>‹#›</a:t>
            </a:fld>
            <a:endParaRPr lang="en-US" altLang="en-US"/>
          </a:p>
        </p:txBody>
      </p:sp>
    </p:spTree>
    <p:extLst>
      <p:ext uri="{BB962C8B-B14F-4D97-AF65-F5344CB8AC3E}">
        <p14:creationId xmlns:p14="http://schemas.microsoft.com/office/powerpoint/2010/main" val="273338151"/>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519692779"/>
      </p:ext>
    </p:extLst>
  </p:cSld>
  <p:clrMapOvr>
    <a:masterClrMapping/>
  </p:clrMapOvr>
  <p:transition/>
</p:sldLayout>
</file>

<file path=ppt/slideLayouts/slideLayout9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146301177"/>
      </p:ext>
    </p:extLst>
  </p:cSld>
  <p:clrMapOvr>
    <a:masterClrMapping/>
  </p:clrMapOvr>
  <p:transition/>
</p:sldLayout>
</file>

<file path=ppt/slideLayouts/slideLayout9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065118346"/>
      </p:ext>
    </p:extLst>
  </p:cSld>
  <p:clrMapOvr>
    <a:masterClrMapping/>
  </p:clrMapOvr>
  <p:transition/>
</p:sldLayout>
</file>

<file path=ppt/slideLayouts/slideLayout9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83246772"/>
      </p:ext>
    </p:extLst>
  </p:cSld>
  <p:clrMapOvr>
    <a:masterClrMapping/>
  </p:clrMapOvr>
  <p:transition/>
</p:sldLayout>
</file>

<file path=ppt/slideLayouts/slideLayout9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885478953"/>
      </p:ext>
    </p:extLst>
  </p:cSld>
  <p:clrMapOvr>
    <a:masterClrMapping/>
  </p:clrMapOvr>
  <p:transition/>
</p:sldLayout>
</file>

<file path=ppt/slideLayouts/slideLayout9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253864224"/>
      </p:ext>
    </p:extLst>
  </p:cSld>
  <p:clrMapOvr>
    <a:masterClrMapping/>
  </p:clrMapOvr>
  <p:transition/>
</p:sldLayout>
</file>

<file path=ppt/slideLayouts/slideLayout9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76989733"/>
      </p:ext>
    </p:extLst>
  </p:cSld>
  <p:clrMapOvr>
    <a:masterClrMapping/>
  </p:clrMapOvr>
  <p:transition/>
</p:sldLayout>
</file>

<file path=ppt/slideLayouts/slideLayout9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082505316"/>
      </p:ext>
    </p:extLst>
  </p:cSld>
  <p:clrMapOvr>
    <a:masterClrMapping/>
  </p:clrMapOvr>
  <p:transition/>
</p:sldLayout>
</file>

<file path=ppt/slideLayouts/slideLayout9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90171636"/>
      </p:ext>
    </p:extLst>
  </p:cSld>
  <p:clrMapOvr>
    <a:masterClrMapping/>
  </p:clrMapOvr>
  <p:transition/>
</p:sldLayout>
</file>

<file path=ppt/slideLayouts/slideLayout9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06189548"/>
      </p:ext>
    </p:extLst>
  </p:cSld>
  <p:clrMapOvr>
    <a:masterClrMapping/>
  </p:clrMapOvr>
  <p:transition/>
</p:sldLayout>
</file>

<file path=ppt/slideLayouts/slideLayout9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536914815"/>
      </p:ext>
    </p:extLst>
  </p:cSld>
  <p:clrMapOvr>
    <a:masterClrMapping/>
  </p:clrMapOvr>
  <p:transition/>
</p:sldLayout>
</file>

<file path=ppt/slideLayouts/slideLayout9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05265272"/>
      </p:ext>
    </p:extLst>
  </p:cSld>
  <p:clrMapOvr>
    <a:masterClrMapping/>
  </p:clrMapOvr>
  <p:transition/>
</p:sldLayout>
</file>

<file path=ppt/slideLayouts/slideLayout9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1122363"/>
            <a:ext cx="6858000" cy="23876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3602038"/>
            <a:ext cx="6858000" cy="165576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52468927"/>
      </p:ext>
    </p:extLst>
  </p:cSld>
  <p:clrMapOvr>
    <a:masterClrMapping/>
  </p:clrMapOvr>
  <p:hf sldNum="0" hdr="0" ftr="0" dt="0"/>
</p:sldLayout>
</file>

<file path=ppt/slideLayouts/slideLayout9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196388" y="86648"/>
            <a:ext cx="8787592"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264478"/>
              </a:buClr>
              <a:buSzPts val="3300"/>
              <a:buFont typeface="Garamond"/>
              <a:buNone/>
              <a:defRPr b="1">
                <a:solidFill>
                  <a:srgbClr val="264478"/>
                </a:solidFill>
                <a:latin typeface="Garamond"/>
                <a:ea typeface="Garamond"/>
                <a:cs typeface="Garamond"/>
                <a:sym typeface="Garamond"/>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196388" y="1512916"/>
            <a:ext cx="8787592" cy="5345083"/>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chemeClr val="dk1"/>
              </a:buClr>
              <a:buSzPts val="1800"/>
              <a:buChar char="•"/>
              <a:defRPr sz="1800">
                <a:latin typeface="Tahoma"/>
                <a:ea typeface="Tahoma"/>
                <a:cs typeface="Tahoma"/>
                <a:sym typeface="Tahoma"/>
              </a:defRPr>
            </a:lvl1pPr>
            <a:lvl2pPr marL="914400" lvl="1" indent="-336550" algn="l">
              <a:lnSpc>
                <a:spcPct val="90000"/>
              </a:lnSpc>
              <a:spcBef>
                <a:spcPts val="400"/>
              </a:spcBef>
              <a:spcAft>
                <a:spcPts val="0"/>
              </a:spcAft>
              <a:buClr>
                <a:schemeClr val="dk1"/>
              </a:buClr>
              <a:buSzPts val="1700"/>
              <a:buChar char="•"/>
              <a:defRPr sz="1700">
                <a:latin typeface="Tahoma"/>
                <a:ea typeface="Tahoma"/>
                <a:cs typeface="Tahoma"/>
                <a:sym typeface="Tahoma"/>
              </a:defRPr>
            </a:lvl2pPr>
            <a:lvl3pPr marL="1371600" lvl="2" indent="-323850" algn="l">
              <a:lnSpc>
                <a:spcPct val="90000"/>
              </a:lnSpc>
              <a:spcBef>
                <a:spcPts val="400"/>
              </a:spcBef>
              <a:spcAft>
                <a:spcPts val="0"/>
              </a:spcAft>
              <a:buClr>
                <a:schemeClr val="dk1"/>
              </a:buClr>
              <a:buSzPts val="1500"/>
              <a:buChar char="•"/>
              <a:defRPr>
                <a:latin typeface="Tahoma"/>
                <a:ea typeface="Tahoma"/>
                <a:cs typeface="Tahoma"/>
                <a:sym typeface="Tahoma"/>
              </a:defRPr>
            </a:lvl3pPr>
            <a:lvl4pPr marL="1828800" lvl="3" indent="-317500" algn="l">
              <a:lnSpc>
                <a:spcPct val="90000"/>
              </a:lnSpc>
              <a:spcBef>
                <a:spcPts val="400"/>
              </a:spcBef>
              <a:spcAft>
                <a:spcPts val="0"/>
              </a:spcAft>
              <a:buClr>
                <a:schemeClr val="dk1"/>
              </a:buClr>
              <a:buSzPts val="1400"/>
              <a:buChar char="•"/>
              <a:defRPr>
                <a:latin typeface="Tahoma"/>
                <a:ea typeface="Tahoma"/>
                <a:cs typeface="Tahoma"/>
                <a:sym typeface="Tahoma"/>
              </a:defRPr>
            </a:lvl4pPr>
            <a:lvl5pPr marL="2286000" lvl="4" indent="-317500" algn="l">
              <a:lnSpc>
                <a:spcPct val="90000"/>
              </a:lnSpc>
              <a:spcBef>
                <a:spcPts val="400"/>
              </a:spcBef>
              <a:spcAft>
                <a:spcPts val="0"/>
              </a:spcAft>
              <a:buClr>
                <a:schemeClr val="dk1"/>
              </a:buClr>
              <a:buSzPts val="1400"/>
              <a:buChar char="•"/>
              <a:defRPr>
                <a:latin typeface="Tahoma"/>
                <a:ea typeface="Tahoma"/>
                <a:cs typeface="Tahoma"/>
                <a:sym typeface="Tahoma"/>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6493507"/>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6493507"/>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7084517" y="6493507"/>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1200" b="1">
                <a:solidFill>
                  <a:schemeClr val="dk1"/>
                </a:solidFill>
                <a:latin typeface="Calibri"/>
                <a:ea typeface="Calibri"/>
                <a:cs typeface="Calibri"/>
                <a:sym typeface="Calibri"/>
              </a:defRPr>
            </a:lvl1pPr>
            <a:lvl2pPr marL="0" lvl="1" indent="0" algn="r">
              <a:spcBef>
                <a:spcPts val="0"/>
              </a:spcBef>
              <a:buNone/>
              <a:defRPr sz="1200" b="1">
                <a:solidFill>
                  <a:schemeClr val="dk1"/>
                </a:solidFill>
                <a:latin typeface="Calibri"/>
                <a:ea typeface="Calibri"/>
                <a:cs typeface="Calibri"/>
                <a:sym typeface="Calibri"/>
              </a:defRPr>
            </a:lvl2pPr>
            <a:lvl3pPr marL="0" lvl="2" indent="0" algn="r">
              <a:spcBef>
                <a:spcPts val="0"/>
              </a:spcBef>
              <a:buNone/>
              <a:defRPr sz="1200" b="1">
                <a:solidFill>
                  <a:schemeClr val="dk1"/>
                </a:solidFill>
                <a:latin typeface="Calibri"/>
                <a:ea typeface="Calibri"/>
                <a:cs typeface="Calibri"/>
                <a:sym typeface="Calibri"/>
              </a:defRPr>
            </a:lvl3pPr>
            <a:lvl4pPr marL="0" lvl="3" indent="0" algn="r">
              <a:spcBef>
                <a:spcPts val="0"/>
              </a:spcBef>
              <a:buNone/>
              <a:defRPr sz="1200" b="1">
                <a:solidFill>
                  <a:schemeClr val="dk1"/>
                </a:solidFill>
                <a:latin typeface="Calibri"/>
                <a:ea typeface="Calibri"/>
                <a:cs typeface="Calibri"/>
                <a:sym typeface="Calibri"/>
              </a:defRPr>
            </a:lvl4pPr>
            <a:lvl5pPr marL="0" lvl="4" indent="0" algn="r">
              <a:spcBef>
                <a:spcPts val="0"/>
              </a:spcBef>
              <a:buNone/>
              <a:defRPr sz="1200" b="1">
                <a:solidFill>
                  <a:schemeClr val="dk1"/>
                </a:solidFill>
                <a:latin typeface="Calibri"/>
                <a:ea typeface="Calibri"/>
                <a:cs typeface="Calibri"/>
                <a:sym typeface="Calibri"/>
              </a:defRPr>
            </a:lvl5pPr>
            <a:lvl6pPr marL="0" lvl="5" indent="0" algn="r">
              <a:spcBef>
                <a:spcPts val="0"/>
              </a:spcBef>
              <a:buNone/>
              <a:defRPr sz="1200" b="1">
                <a:solidFill>
                  <a:schemeClr val="dk1"/>
                </a:solidFill>
                <a:latin typeface="Calibri"/>
                <a:ea typeface="Calibri"/>
                <a:cs typeface="Calibri"/>
                <a:sym typeface="Calibri"/>
              </a:defRPr>
            </a:lvl6pPr>
            <a:lvl7pPr marL="0" lvl="6" indent="0" algn="r">
              <a:spcBef>
                <a:spcPts val="0"/>
              </a:spcBef>
              <a:buNone/>
              <a:defRPr sz="1200" b="1">
                <a:solidFill>
                  <a:schemeClr val="dk1"/>
                </a:solidFill>
                <a:latin typeface="Calibri"/>
                <a:ea typeface="Calibri"/>
                <a:cs typeface="Calibri"/>
                <a:sym typeface="Calibri"/>
              </a:defRPr>
            </a:lvl7pPr>
            <a:lvl8pPr marL="0" lvl="7" indent="0" algn="r">
              <a:spcBef>
                <a:spcPts val="0"/>
              </a:spcBef>
              <a:buNone/>
              <a:defRPr sz="1200" b="1">
                <a:solidFill>
                  <a:schemeClr val="dk1"/>
                </a:solidFill>
                <a:latin typeface="Calibri"/>
                <a:ea typeface="Calibri"/>
                <a:cs typeface="Calibri"/>
                <a:sym typeface="Calibri"/>
              </a:defRPr>
            </a:lvl8pPr>
            <a:lvl9pPr marL="0" lvl="8" indent="0" algn="r">
              <a:spcBef>
                <a:spcPts val="0"/>
              </a:spcBef>
              <a:buNone/>
              <a:defRPr sz="1200" b="1">
                <a:solidFill>
                  <a:schemeClr val="dk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19029924"/>
      </p:ext>
    </p:extLst>
  </p:cSld>
  <p:clrMapOvr>
    <a:masterClrMapping/>
  </p:clrMapOvr>
  <p:hf sldNum="0" hdr="0" ftr="0" dt="0"/>
</p:sldLayout>
</file>

<file path=ppt/slideLayouts/slideLayout9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3888" y="1709740"/>
            <a:ext cx="7886700" cy="2852737"/>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Google Shape;70;p16"/>
          <p:cNvSpPr txBox="1">
            <a:spLocks noGrp="1"/>
          </p:cNvSpPr>
          <p:nvPr>
            <p:ph type="body" idx="1"/>
          </p:nvPr>
        </p:nvSpPr>
        <p:spPr>
          <a:xfrm>
            <a:off x="623888" y="4589463"/>
            <a:ext cx="7886700" cy="1500187"/>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1" name="Google Shape;71;p16"/>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Google Shape;73;p16"/>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4711593"/>
      </p:ext>
    </p:extLst>
  </p:cSld>
  <p:clrMapOvr>
    <a:masterClrMapping/>
  </p:clrMapOvr>
  <p:hf sldNum="0" hdr="0" ftr="0" dt="0"/>
</p:sldLayout>
</file>

<file path=ppt/slideLayouts/slideLayout9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Google Shape;76;p17"/>
          <p:cNvSpPr txBox="1">
            <a:spLocks noGrp="1"/>
          </p:cNvSpPr>
          <p:nvPr>
            <p:ph type="body" idx="1"/>
          </p:nvPr>
        </p:nvSpPr>
        <p:spPr>
          <a:xfrm>
            <a:off x="628650" y="1825625"/>
            <a:ext cx="3886200" cy="4351339"/>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Google Shape;77;p17"/>
          <p:cNvSpPr txBox="1">
            <a:spLocks noGrp="1"/>
          </p:cNvSpPr>
          <p:nvPr>
            <p:ph type="body" idx="2"/>
          </p:nvPr>
        </p:nvSpPr>
        <p:spPr>
          <a:xfrm>
            <a:off x="4629150" y="1825625"/>
            <a:ext cx="3886200" cy="4351339"/>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 name="Google Shape;78;p17"/>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Google Shape;79;p17"/>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7"/>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37204818"/>
      </p:ext>
    </p:extLst>
  </p:cSld>
  <p:clrMapOvr>
    <a:masterClrMapping/>
  </p:clrMapOvr>
  <p:hf sldNum="0" hdr="0" ftr="0" dt="0"/>
</p:sldLayout>
</file>

<file path=ppt/slideLayouts/slideLayout9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629841"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3" name="Google Shape;83;p18"/>
          <p:cNvSpPr txBox="1">
            <a:spLocks noGrp="1"/>
          </p:cNvSpPr>
          <p:nvPr>
            <p:ph type="body" idx="1"/>
          </p:nvPr>
        </p:nvSpPr>
        <p:spPr>
          <a:xfrm>
            <a:off x="629841" y="1681163"/>
            <a:ext cx="3868340" cy="823912"/>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4" name="Google Shape;84;p18"/>
          <p:cNvSpPr txBox="1">
            <a:spLocks noGrp="1"/>
          </p:cNvSpPr>
          <p:nvPr>
            <p:ph type="body" idx="2"/>
          </p:nvPr>
        </p:nvSpPr>
        <p:spPr>
          <a:xfrm>
            <a:off x="629841" y="2505075"/>
            <a:ext cx="3868340" cy="368458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 name="Google Shape;85;p18"/>
          <p:cNvSpPr txBox="1">
            <a:spLocks noGrp="1"/>
          </p:cNvSpPr>
          <p:nvPr>
            <p:ph type="body" idx="3"/>
          </p:nvPr>
        </p:nvSpPr>
        <p:spPr>
          <a:xfrm>
            <a:off x="4629151" y="1681163"/>
            <a:ext cx="3887391" cy="823912"/>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6" name="Google Shape;86;p18"/>
          <p:cNvSpPr txBox="1">
            <a:spLocks noGrp="1"/>
          </p:cNvSpPr>
          <p:nvPr>
            <p:ph type="body" idx="4"/>
          </p:nvPr>
        </p:nvSpPr>
        <p:spPr>
          <a:xfrm>
            <a:off x="4629151" y="2505075"/>
            <a:ext cx="3887391" cy="368458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 name="Google Shape;87;p18"/>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8" name="Google Shape;88;p18"/>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8"/>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88506749"/>
      </p:ext>
    </p:extLst>
  </p:cSld>
  <p:clrMapOvr>
    <a:masterClrMapping/>
  </p:clrMapOvr>
  <p:hf sldNum="0" hdr="0" ftr="0" dt="0"/>
</p:sldLayout>
</file>

<file path=ppt/slideLayouts/slideLayout9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2" name="Google Shape;92;p19"/>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9"/>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19"/>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85796223"/>
      </p:ext>
    </p:extLst>
  </p:cSld>
  <p:clrMapOvr>
    <a:masterClrMapping/>
  </p:clrMapOvr>
  <p:hf sldNum="0" hdr="0" ftr="0" dt="0"/>
</p:sldLayout>
</file>

<file path=ppt/slideLayouts/slideLayout9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20"/>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8643101"/>
      </p:ext>
    </p:extLst>
  </p:cSld>
  <p:clrMapOvr>
    <a:masterClrMapping/>
  </p:clrMapOvr>
  <p:hf sldNum="0" hdr="0" ftr="0" dt="0"/>
</p:sldLayout>
</file>

<file path=ppt/slideLayouts/slideLayout9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457200"/>
            <a:ext cx="2949178"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987426"/>
            <a:ext cx="4629150" cy="4873625"/>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2057401"/>
            <a:ext cx="2949178" cy="3811588"/>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24377030"/>
      </p:ext>
    </p:extLst>
  </p:cSld>
  <p:clrMapOvr>
    <a:masterClrMapping/>
  </p:clrMapOvr>
  <p:hf sldNum="0" hdr="0" ftr="0" dt="0"/>
</p:sldLayout>
</file>

<file path=ppt/slideLayouts/slideLayout9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457200"/>
            <a:ext cx="2949178"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987426"/>
            <a:ext cx="4629150" cy="4873625"/>
          </a:xfrm>
          <a:prstGeom prst="rect">
            <a:avLst/>
          </a:prstGeom>
          <a:noFill/>
          <a:ln>
            <a:noFill/>
          </a:ln>
        </p:spPr>
      </p:sp>
      <p:sp>
        <p:nvSpPr>
          <p:cNvPr id="109" name="Google Shape;109;p22"/>
          <p:cNvSpPr txBox="1">
            <a:spLocks noGrp="1"/>
          </p:cNvSpPr>
          <p:nvPr>
            <p:ph type="body" idx="1"/>
          </p:nvPr>
        </p:nvSpPr>
        <p:spPr>
          <a:xfrm>
            <a:off x="629841" y="2057401"/>
            <a:ext cx="2949178" cy="3811588"/>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68152574"/>
      </p:ext>
    </p:extLst>
  </p:cSld>
  <p:clrMapOvr>
    <a:masterClrMapping/>
  </p:clrMapOvr>
  <p:hf sldNum="0" hdr="0" ftr="0" dt="0"/>
</p:sldLayout>
</file>

<file path=ppt/slideLayouts/slideLayout9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396331" y="57945"/>
            <a:ext cx="4351339"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7524927"/>
      </p:ext>
    </p:extLst>
  </p:cSld>
  <p:clrMapOvr>
    <a:masterClrMapping/>
  </p:clrMapOvr>
  <p:hf sldNum="0" hdr="0" ftr="0" dt="0"/>
</p:sldLayout>
</file>

<file path=ppt/slideLayouts/slideLayout9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4623594" y="2285207"/>
            <a:ext cx="581183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623094" y="370682"/>
            <a:ext cx="581183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2357644"/>
      </p:ext>
    </p:extLst>
  </p:cSld>
  <p:clrMapOvr>
    <a:masterClrMapping/>
  </p:clrMapOvr>
  <p:hf sldNum="0" hdr="0" ftr="0" dt="0"/>
</p:sldLayout>
</file>

<file path=ppt/slideLayouts/slideLayout92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25"/>
        <p:cNvGrpSpPr/>
        <p:nvPr/>
      </p:nvGrpSpPr>
      <p:grpSpPr>
        <a:xfrm>
          <a:off x="0" y="0"/>
          <a:ext cx="0" cy="0"/>
          <a:chOff x="0" y="0"/>
          <a:chExt cx="0" cy="0"/>
        </a:xfrm>
      </p:grpSpPr>
      <p:sp>
        <p:nvSpPr>
          <p:cNvPr id="126" name="Google Shape;126;p25"/>
          <p:cNvSpPr/>
          <p:nvPr/>
        </p:nvSpPr>
        <p:spPr>
          <a:xfrm>
            <a:off x="-75" y="6727600"/>
            <a:ext cx="9144000" cy="1304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27" name="Google Shape;127;p25"/>
          <p:cNvSpPr txBox="1">
            <a:spLocks noGrp="1"/>
          </p:cNvSpPr>
          <p:nvPr>
            <p:ph type="title"/>
          </p:nvPr>
        </p:nvSpPr>
        <p:spPr>
          <a:xfrm>
            <a:off x="311700" y="593367"/>
            <a:ext cx="8520600" cy="943200"/>
          </a:xfrm>
          <a:prstGeom prst="rect">
            <a:avLst/>
          </a:prstGeom>
          <a:noFill/>
          <a:ln>
            <a:noFill/>
          </a:ln>
        </p:spPr>
        <p:txBody>
          <a:bodyPr spcFirstLastPara="1" wrap="square" lIns="68575" tIns="68575" rIns="68575" bIns="68575" anchor="t" anchorCtr="0">
            <a:noAutofit/>
          </a:bodyPr>
          <a:lstStyle>
            <a:lvl1pPr lvl="0" algn="l">
              <a:lnSpc>
                <a:spcPct val="90000"/>
              </a:lnSpc>
              <a:spcBef>
                <a:spcPts val="0"/>
              </a:spcBef>
              <a:spcAft>
                <a:spcPts val="0"/>
              </a:spcAft>
              <a:buClr>
                <a:schemeClr val="dk1"/>
              </a:buClr>
              <a:buSzPts val="2700"/>
              <a:buFont typeface="Calibri"/>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128" name="Google Shape;128;p25"/>
          <p:cNvSpPr txBox="1">
            <a:spLocks noGrp="1"/>
          </p:cNvSpPr>
          <p:nvPr>
            <p:ph type="body" idx="1"/>
          </p:nvPr>
        </p:nvSpPr>
        <p:spPr>
          <a:xfrm>
            <a:off x="311700" y="1688433"/>
            <a:ext cx="8520600" cy="4403600"/>
          </a:xfrm>
          <a:prstGeom prst="rect">
            <a:avLst/>
          </a:prstGeom>
          <a:noFill/>
          <a:ln>
            <a:noFill/>
          </a:ln>
        </p:spPr>
        <p:txBody>
          <a:bodyPr spcFirstLastPara="1" wrap="square" lIns="68575" tIns="68575" rIns="68575" bIns="68575" anchor="t" anchorCtr="0">
            <a:noAutofit/>
          </a:bodyPr>
          <a:lstStyle>
            <a:lvl1pPr marL="457200" lvl="0" indent="-317500" algn="l">
              <a:lnSpc>
                <a:spcPct val="90000"/>
              </a:lnSpc>
              <a:spcBef>
                <a:spcPts val="0"/>
              </a:spcBef>
              <a:spcAft>
                <a:spcPts val="0"/>
              </a:spcAft>
              <a:buClr>
                <a:schemeClr val="dk1"/>
              </a:buClr>
              <a:buSzPts val="1400"/>
              <a:buChar char="●"/>
              <a:defRPr/>
            </a:lvl1pPr>
            <a:lvl2pPr marL="914400" lvl="1" indent="-298450" algn="l">
              <a:lnSpc>
                <a:spcPct val="90000"/>
              </a:lnSpc>
              <a:spcBef>
                <a:spcPts val="1600"/>
              </a:spcBef>
              <a:spcAft>
                <a:spcPts val="0"/>
              </a:spcAft>
              <a:buClr>
                <a:schemeClr val="dk1"/>
              </a:buClr>
              <a:buSzPts val="1100"/>
              <a:buChar char="○"/>
              <a:defRPr/>
            </a:lvl2pPr>
            <a:lvl3pPr marL="1371600" lvl="2" indent="-298450" algn="l">
              <a:lnSpc>
                <a:spcPct val="90000"/>
              </a:lnSpc>
              <a:spcBef>
                <a:spcPts val="1600"/>
              </a:spcBef>
              <a:spcAft>
                <a:spcPts val="0"/>
              </a:spcAft>
              <a:buClr>
                <a:schemeClr val="dk1"/>
              </a:buClr>
              <a:buSzPts val="1100"/>
              <a:buChar char="■"/>
              <a:defRPr/>
            </a:lvl3pPr>
            <a:lvl4pPr marL="1828800" lvl="3" indent="-298450" algn="l">
              <a:lnSpc>
                <a:spcPct val="90000"/>
              </a:lnSpc>
              <a:spcBef>
                <a:spcPts val="1600"/>
              </a:spcBef>
              <a:spcAft>
                <a:spcPts val="0"/>
              </a:spcAft>
              <a:buClr>
                <a:schemeClr val="dk1"/>
              </a:buClr>
              <a:buSzPts val="1100"/>
              <a:buChar char="●"/>
              <a:defRPr/>
            </a:lvl4pPr>
            <a:lvl5pPr marL="2286000" lvl="4" indent="-298450" algn="l">
              <a:lnSpc>
                <a:spcPct val="90000"/>
              </a:lnSpc>
              <a:spcBef>
                <a:spcPts val="1600"/>
              </a:spcBef>
              <a:spcAft>
                <a:spcPts val="0"/>
              </a:spcAft>
              <a:buClr>
                <a:schemeClr val="dk1"/>
              </a:buClr>
              <a:buSzPts val="1100"/>
              <a:buChar char="○"/>
              <a:defRPr/>
            </a:lvl5pPr>
            <a:lvl6pPr marL="2743200" lvl="5" indent="-298450" algn="l">
              <a:lnSpc>
                <a:spcPct val="90000"/>
              </a:lnSpc>
              <a:spcBef>
                <a:spcPts val="1600"/>
              </a:spcBef>
              <a:spcAft>
                <a:spcPts val="0"/>
              </a:spcAft>
              <a:buClr>
                <a:schemeClr val="dk1"/>
              </a:buClr>
              <a:buSzPts val="1100"/>
              <a:buChar char="■"/>
              <a:defRPr/>
            </a:lvl6pPr>
            <a:lvl7pPr marL="3200400" lvl="6" indent="-298450" algn="l">
              <a:lnSpc>
                <a:spcPct val="90000"/>
              </a:lnSpc>
              <a:spcBef>
                <a:spcPts val="1600"/>
              </a:spcBef>
              <a:spcAft>
                <a:spcPts val="0"/>
              </a:spcAft>
              <a:buClr>
                <a:schemeClr val="dk1"/>
              </a:buClr>
              <a:buSzPts val="1100"/>
              <a:buChar char="●"/>
              <a:defRPr/>
            </a:lvl7pPr>
            <a:lvl8pPr marL="3657600" lvl="7" indent="-298450" algn="l">
              <a:lnSpc>
                <a:spcPct val="90000"/>
              </a:lnSpc>
              <a:spcBef>
                <a:spcPts val="1600"/>
              </a:spcBef>
              <a:spcAft>
                <a:spcPts val="0"/>
              </a:spcAft>
              <a:buClr>
                <a:schemeClr val="dk1"/>
              </a:buClr>
              <a:buSzPts val="1100"/>
              <a:buChar char="○"/>
              <a:defRPr/>
            </a:lvl8pPr>
            <a:lvl9pPr marL="4114800" lvl="8" indent="-298450" algn="l">
              <a:lnSpc>
                <a:spcPct val="90000"/>
              </a:lnSpc>
              <a:spcBef>
                <a:spcPts val="1600"/>
              </a:spcBef>
              <a:spcAft>
                <a:spcPts val="1600"/>
              </a:spcAft>
              <a:buClr>
                <a:schemeClr val="dk1"/>
              </a:buClr>
              <a:buSzPts val="1100"/>
              <a:buChar char="■"/>
              <a:defRPr/>
            </a:lvl9pPr>
          </a:lstStyle>
          <a:p>
            <a:endParaRPr/>
          </a:p>
        </p:txBody>
      </p:sp>
      <p:sp>
        <p:nvSpPr>
          <p:cNvPr id="129" name="Google Shape;129;p25"/>
          <p:cNvSpPr txBox="1">
            <a:spLocks noGrp="1"/>
          </p:cNvSpPr>
          <p:nvPr>
            <p:ph type="sldNum" idx="12"/>
          </p:nvPr>
        </p:nvSpPr>
        <p:spPr>
          <a:xfrm>
            <a:off x="8472458" y="6217623"/>
            <a:ext cx="548700" cy="524800"/>
          </a:xfrm>
          <a:prstGeom prst="rect">
            <a:avLst/>
          </a:prstGeom>
          <a:noFill/>
          <a:ln>
            <a:noFill/>
          </a:ln>
        </p:spPr>
        <p:txBody>
          <a:bodyPr spcFirstLastPara="1" wrap="square" lIns="68575" tIns="68575" rIns="68575" bIns="68575" anchor="ctr" anchorCtr="0">
            <a:noAutofit/>
          </a:bodyPr>
          <a:lstStyle>
            <a:lvl1pPr marL="0" lvl="0" indent="0" algn="r">
              <a:buClr>
                <a:srgbClr val="888888"/>
              </a:buClr>
              <a:buSzPts val="900"/>
              <a:buFont typeface="Calibri"/>
              <a:buNone/>
              <a:defRPr sz="900">
                <a:solidFill>
                  <a:srgbClr val="888888"/>
                </a:solidFill>
                <a:latin typeface="Calibri"/>
                <a:ea typeface="Calibri"/>
                <a:cs typeface="Calibri"/>
                <a:sym typeface="Calibri"/>
              </a:defRPr>
            </a:lvl1pPr>
            <a:lvl2pPr marL="0" lvl="1" indent="0" algn="r">
              <a:buClr>
                <a:srgbClr val="888888"/>
              </a:buClr>
              <a:buSzPts val="900"/>
              <a:buFont typeface="Calibri"/>
              <a:buNone/>
              <a:defRPr sz="900">
                <a:solidFill>
                  <a:srgbClr val="888888"/>
                </a:solidFill>
                <a:latin typeface="Calibri"/>
                <a:ea typeface="Calibri"/>
                <a:cs typeface="Calibri"/>
                <a:sym typeface="Calibri"/>
              </a:defRPr>
            </a:lvl2pPr>
            <a:lvl3pPr marL="0" lvl="2" indent="0" algn="r">
              <a:buClr>
                <a:srgbClr val="888888"/>
              </a:buClr>
              <a:buSzPts val="900"/>
              <a:buFont typeface="Calibri"/>
              <a:buNone/>
              <a:defRPr sz="900">
                <a:solidFill>
                  <a:srgbClr val="888888"/>
                </a:solidFill>
                <a:latin typeface="Calibri"/>
                <a:ea typeface="Calibri"/>
                <a:cs typeface="Calibri"/>
                <a:sym typeface="Calibri"/>
              </a:defRPr>
            </a:lvl3pPr>
            <a:lvl4pPr marL="0" lvl="3" indent="0" algn="r">
              <a:buClr>
                <a:srgbClr val="888888"/>
              </a:buClr>
              <a:buSzPts val="900"/>
              <a:buFont typeface="Calibri"/>
              <a:buNone/>
              <a:defRPr sz="900">
                <a:solidFill>
                  <a:srgbClr val="888888"/>
                </a:solidFill>
                <a:latin typeface="Calibri"/>
                <a:ea typeface="Calibri"/>
                <a:cs typeface="Calibri"/>
                <a:sym typeface="Calibri"/>
              </a:defRPr>
            </a:lvl4pPr>
            <a:lvl5pPr marL="0" lvl="4" indent="0" algn="r">
              <a:buClr>
                <a:srgbClr val="888888"/>
              </a:buClr>
              <a:buSzPts val="900"/>
              <a:buFont typeface="Calibri"/>
              <a:buNone/>
              <a:defRPr sz="900">
                <a:solidFill>
                  <a:srgbClr val="888888"/>
                </a:solidFill>
                <a:latin typeface="Calibri"/>
                <a:ea typeface="Calibri"/>
                <a:cs typeface="Calibri"/>
                <a:sym typeface="Calibri"/>
              </a:defRPr>
            </a:lvl5pPr>
            <a:lvl6pPr marL="0" lvl="5" indent="0" algn="r">
              <a:buClr>
                <a:srgbClr val="888888"/>
              </a:buClr>
              <a:buSzPts val="900"/>
              <a:buFont typeface="Calibri"/>
              <a:buNone/>
              <a:defRPr sz="900">
                <a:solidFill>
                  <a:srgbClr val="888888"/>
                </a:solidFill>
                <a:latin typeface="Calibri"/>
                <a:ea typeface="Calibri"/>
                <a:cs typeface="Calibri"/>
                <a:sym typeface="Calibri"/>
              </a:defRPr>
            </a:lvl6pPr>
            <a:lvl7pPr marL="0" lvl="6" indent="0" algn="r">
              <a:buClr>
                <a:srgbClr val="888888"/>
              </a:buClr>
              <a:buSzPts val="900"/>
              <a:buFont typeface="Calibri"/>
              <a:buNone/>
              <a:defRPr sz="900">
                <a:solidFill>
                  <a:srgbClr val="888888"/>
                </a:solidFill>
                <a:latin typeface="Calibri"/>
                <a:ea typeface="Calibri"/>
                <a:cs typeface="Calibri"/>
                <a:sym typeface="Calibri"/>
              </a:defRPr>
            </a:lvl7pPr>
            <a:lvl8pPr marL="0" lvl="7" indent="0" algn="r">
              <a:buClr>
                <a:srgbClr val="888888"/>
              </a:buClr>
              <a:buSzPts val="900"/>
              <a:buFont typeface="Calibri"/>
              <a:buNone/>
              <a:defRPr sz="900">
                <a:solidFill>
                  <a:srgbClr val="888888"/>
                </a:solidFill>
                <a:latin typeface="Calibri"/>
                <a:ea typeface="Calibri"/>
                <a:cs typeface="Calibri"/>
                <a:sym typeface="Calibri"/>
              </a:defRPr>
            </a:lvl8pPr>
            <a:lvl9pPr marL="0" lvl="8" indent="0" algn="r">
              <a:buClr>
                <a:srgbClr val="888888"/>
              </a:buClr>
              <a:buSzPts val="900"/>
              <a:buFont typeface="Calibri"/>
              <a:buNone/>
              <a:defRPr sz="9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48490905"/>
      </p:ext>
    </p:extLst>
  </p:cSld>
  <p:clrMapOvr>
    <a:masterClrMapping/>
  </p:clrMapOvr>
  <p:hf sldNum="0" hdr="0" ftr="0" dt="0"/>
</p:sldLayout>
</file>

<file path=ppt/slideLayouts/slideLayout92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30"/>
        <p:cNvGrpSpPr/>
        <p:nvPr/>
      </p:nvGrpSpPr>
      <p:grpSpPr>
        <a:xfrm>
          <a:off x="0" y="0"/>
          <a:ext cx="0" cy="0"/>
          <a:chOff x="0" y="0"/>
          <a:chExt cx="0" cy="0"/>
        </a:xfrm>
      </p:grpSpPr>
      <p:sp>
        <p:nvSpPr>
          <p:cNvPr id="131" name="Google Shape;131;p26"/>
          <p:cNvSpPr txBox="1">
            <a:spLocks noGrp="1"/>
          </p:cNvSpPr>
          <p:nvPr>
            <p:ph type="title"/>
          </p:nvPr>
        </p:nvSpPr>
        <p:spPr>
          <a:xfrm>
            <a:off x="311700" y="593367"/>
            <a:ext cx="8520600" cy="943200"/>
          </a:xfrm>
          <a:prstGeom prst="rect">
            <a:avLst/>
          </a:prstGeom>
          <a:noFill/>
          <a:ln>
            <a:noFill/>
          </a:ln>
        </p:spPr>
        <p:txBody>
          <a:bodyPr spcFirstLastPara="1" wrap="square" lIns="68575" tIns="68575" rIns="68575" bIns="68575" anchor="t" anchorCtr="0">
            <a:normAutofit/>
          </a:bodyPr>
          <a:lstStyle>
            <a:lvl1pPr lvl="0" algn="l">
              <a:lnSpc>
                <a:spcPct val="90000"/>
              </a:lnSpc>
              <a:spcBef>
                <a:spcPts val="0"/>
              </a:spcBef>
              <a:spcAft>
                <a:spcPts val="0"/>
              </a:spcAft>
              <a:buClr>
                <a:schemeClr val="dk1"/>
              </a:buClr>
              <a:buSzPts val="2700"/>
              <a:buFont typeface="Calibri"/>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132" name="Google Shape;132;p26"/>
          <p:cNvSpPr txBox="1">
            <a:spLocks noGrp="1"/>
          </p:cNvSpPr>
          <p:nvPr>
            <p:ph type="body" idx="1"/>
          </p:nvPr>
        </p:nvSpPr>
        <p:spPr>
          <a:xfrm>
            <a:off x="311700" y="1688233"/>
            <a:ext cx="3999900" cy="4403600"/>
          </a:xfrm>
          <a:prstGeom prst="rect">
            <a:avLst/>
          </a:prstGeom>
          <a:noFill/>
          <a:ln>
            <a:noFill/>
          </a:ln>
        </p:spPr>
        <p:txBody>
          <a:bodyPr spcFirstLastPara="1" wrap="square" lIns="68575" tIns="68575" rIns="68575" bIns="68575" anchor="t" anchorCtr="0">
            <a:normAutofit/>
          </a:bodyPr>
          <a:lstStyle>
            <a:lvl1pPr marL="457200" lvl="0" indent="-298450" algn="l">
              <a:lnSpc>
                <a:spcPct val="90000"/>
              </a:lnSpc>
              <a:spcBef>
                <a:spcPts val="0"/>
              </a:spcBef>
              <a:spcAft>
                <a:spcPts val="0"/>
              </a:spcAft>
              <a:buClr>
                <a:schemeClr val="dk1"/>
              </a:buClr>
              <a:buSzPts val="1100"/>
              <a:buChar char="●"/>
              <a:defRPr sz="1400"/>
            </a:lvl1pPr>
            <a:lvl2pPr marL="914400" lvl="1" indent="-285750" algn="l">
              <a:lnSpc>
                <a:spcPct val="90000"/>
              </a:lnSpc>
              <a:spcBef>
                <a:spcPts val="0"/>
              </a:spcBef>
              <a:spcAft>
                <a:spcPts val="0"/>
              </a:spcAft>
              <a:buClr>
                <a:schemeClr val="dk1"/>
              </a:buClr>
              <a:buSzPts val="900"/>
              <a:buChar char="○"/>
              <a:defRPr sz="1200"/>
            </a:lvl2pPr>
            <a:lvl3pPr marL="1371600" lvl="2" indent="-285750" algn="l">
              <a:lnSpc>
                <a:spcPct val="90000"/>
              </a:lnSpc>
              <a:spcBef>
                <a:spcPts val="0"/>
              </a:spcBef>
              <a:spcAft>
                <a:spcPts val="0"/>
              </a:spcAft>
              <a:buClr>
                <a:schemeClr val="dk1"/>
              </a:buClr>
              <a:buSzPts val="900"/>
              <a:buChar char="■"/>
              <a:defRPr sz="1200"/>
            </a:lvl3pPr>
            <a:lvl4pPr marL="1828800" lvl="3" indent="-285750" algn="l">
              <a:lnSpc>
                <a:spcPct val="90000"/>
              </a:lnSpc>
              <a:spcBef>
                <a:spcPts val="0"/>
              </a:spcBef>
              <a:spcAft>
                <a:spcPts val="0"/>
              </a:spcAft>
              <a:buClr>
                <a:schemeClr val="dk1"/>
              </a:buClr>
              <a:buSzPts val="900"/>
              <a:buChar char="●"/>
              <a:defRPr sz="1200"/>
            </a:lvl4pPr>
            <a:lvl5pPr marL="2286000" lvl="4" indent="-285750" algn="l">
              <a:lnSpc>
                <a:spcPct val="90000"/>
              </a:lnSpc>
              <a:spcBef>
                <a:spcPts val="0"/>
              </a:spcBef>
              <a:spcAft>
                <a:spcPts val="0"/>
              </a:spcAft>
              <a:buClr>
                <a:schemeClr val="dk1"/>
              </a:buClr>
              <a:buSzPts val="900"/>
              <a:buChar char="○"/>
              <a:defRPr sz="1200"/>
            </a:lvl5pPr>
            <a:lvl6pPr marL="2743200" lvl="5" indent="-285750" algn="l">
              <a:lnSpc>
                <a:spcPct val="90000"/>
              </a:lnSpc>
              <a:spcBef>
                <a:spcPts val="0"/>
              </a:spcBef>
              <a:spcAft>
                <a:spcPts val="0"/>
              </a:spcAft>
              <a:buClr>
                <a:schemeClr val="dk1"/>
              </a:buClr>
              <a:buSzPts val="900"/>
              <a:buChar char="■"/>
              <a:defRPr sz="1200"/>
            </a:lvl6pPr>
            <a:lvl7pPr marL="3200400" lvl="6" indent="-285750" algn="l">
              <a:lnSpc>
                <a:spcPct val="90000"/>
              </a:lnSpc>
              <a:spcBef>
                <a:spcPts val="0"/>
              </a:spcBef>
              <a:spcAft>
                <a:spcPts val="0"/>
              </a:spcAft>
              <a:buClr>
                <a:schemeClr val="dk1"/>
              </a:buClr>
              <a:buSzPts val="900"/>
              <a:buChar char="●"/>
              <a:defRPr sz="1200"/>
            </a:lvl7pPr>
            <a:lvl8pPr marL="3657600" lvl="7" indent="-285750" algn="l">
              <a:lnSpc>
                <a:spcPct val="90000"/>
              </a:lnSpc>
              <a:spcBef>
                <a:spcPts val="0"/>
              </a:spcBef>
              <a:spcAft>
                <a:spcPts val="0"/>
              </a:spcAft>
              <a:buClr>
                <a:schemeClr val="dk1"/>
              </a:buClr>
              <a:buSzPts val="900"/>
              <a:buChar char="○"/>
              <a:defRPr sz="1200"/>
            </a:lvl8pPr>
            <a:lvl9pPr marL="4114800" lvl="8" indent="-285750" algn="l">
              <a:lnSpc>
                <a:spcPct val="90000"/>
              </a:lnSpc>
              <a:spcBef>
                <a:spcPts val="0"/>
              </a:spcBef>
              <a:spcAft>
                <a:spcPts val="0"/>
              </a:spcAft>
              <a:buClr>
                <a:schemeClr val="dk1"/>
              </a:buClr>
              <a:buSzPts val="900"/>
              <a:buChar char="■"/>
              <a:defRPr sz="1200"/>
            </a:lvl9pPr>
          </a:lstStyle>
          <a:p>
            <a:endParaRPr/>
          </a:p>
        </p:txBody>
      </p:sp>
      <p:sp>
        <p:nvSpPr>
          <p:cNvPr id="133" name="Google Shape;133;p26"/>
          <p:cNvSpPr txBox="1">
            <a:spLocks noGrp="1"/>
          </p:cNvSpPr>
          <p:nvPr>
            <p:ph type="body" idx="2"/>
          </p:nvPr>
        </p:nvSpPr>
        <p:spPr>
          <a:xfrm>
            <a:off x="4832400" y="1688233"/>
            <a:ext cx="3999900" cy="4403600"/>
          </a:xfrm>
          <a:prstGeom prst="rect">
            <a:avLst/>
          </a:prstGeom>
          <a:noFill/>
          <a:ln>
            <a:noFill/>
          </a:ln>
        </p:spPr>
        <p:txBody>
          <a:bodyPr spcFirstLastPara="1" wrap="square" lIns="68575" tIns="68575" rIns="68575" bIns="68575" anchor="t" anchorCtr="0">
            <a:normAutofit/>
          </a:bodyPr>
          <a:lstStyle>
            <a:lvl1pPr marL="457200" lvl="0" indent="-298450" algn="l">
              <a:lnSpc>
                <a:spcPct val="90000"/>
              </a:lnSpc>
              <a:spcBef>
                <a:spcPts val="0"/>
              </a:spcBef>
              <a:spcAft>
                <a:spcPts val="0"/>
              </a:spcAft>
              <a:buClr>
                <a:schemeClr val="dk1"/>
              </a:buClr>
              <a:buSzPts val="1100"/>
              <a:buChar char="●"/>
              <a:defRPr sz="1400"/>
            </a:lvl1pPr>
            <a:lvl2pPr marL="914400" lvl="1" indent="-285750" algn="l">
              <a:lnSpc>
                <a:spcPct val="90000"/>
              </a:lnSpc>
              <a:spcBef>
                <a:spcPts val="0"/>
              </a:spcBef>
              <a:spcAft>
                <a:spcPts val="0"/>
              </a:spcAft>
              <a:buClr>
                <a:schemeClr val="dk1"/>
              </a:buClr>
              <a:buSzPts val="900"/>
              <a:buChar char="○"/>
              <a:defRPr sz="1200"/>
            </a:lvl2pPr>
            <a:lvl3pPr marL="1371600" lvl="2" indent="-285750" algn="l">
              <a:lnSpc>
                <a:spcPct val="90000"/>
              </a:lnSpc>
              <a:spcBef>
                <a:spcPts val="0"/>
              </a:spcBef>
              <a:spcAft>
                <a:spcPts val="0"/>
              </a:spcAft>
              <a:buClr>
                <a:schemeClr val="dk1"/>
              </a:buClr>
              <a:buSzPts val="900"/>
              <a:buChar char="■"/>
              <a:defRPr sz="1200"/>
            </a:lvl3pPr>
            <a:lvl4pPr marL="1828800" lvl="3" indent="-285750" algn="l">
              <a:lnSpc>
                <a:spcPct val="90000"/>
              </a:lnSpc>
              <a:spcBef>
                <a:spcPts val="0"/>
              </a:spcBef>
              <a:spcAft>
                <a:spcPts val="0"/>
              </a:spcAft>
              <a:buClr>
                <a:schemeClr val="dk1"/>
              </a:buClr>
              <a:buSzPts val="900"/>
              <a:buChar char="●"/>
              <a:defRPr sz="1200"/>
            </a:lvl4pPr>
            <a:lvl5pPr marL="2286000" lvl="4" indent="-285750" algn="l">
              <a:lnSpc>
                <a:spcPct val="90000"/>
              </a:lnSpc>
              <a:spcBef>
                <a:spcPts val="0"/>
              </a:spcBef>
              <a:spcAft>
                <a:spcPts val="0"/>
              </a:spcAft>
              <a:buClr>
                <a:schemeClr val="dk1"/>
              </a:buClr>
              <a:buSzPts val="900"/>
              <a:buChar char="○"/>
              <a:defRPr sz="1200"/>
            </a:lvl5pPr>
            <a:lvl6pPr marL="2743200" lvl="5" indent="-285750" algn="l">
              <a:lnSpc>
                <a:spcPct val="90000"/>
              </a:lnSpc>
              <a:spcBef>
                <a:spcPts val="0"/>
              </a:spcBef>
              <a:spcAft>
                <a:spcPts val="0"/>
              </a:spcAft>
              <a:buClr>
                <a:schemeClr val="dk1"/>
              </a:buClr>
              <a:buSzPts val="900"/>
              <a:buChar char="■"/>
              <a:defRPr sz="1200"/>
            </a:lvl6pPr>
            <a:lvl7pPr marL="3200400" lvl="6" indent="-285750" algn="l">
              <a:lnSpc>
                <a:spcPct val="90000"/>
              </a:lnSpc>
              <a:spcBef>
                <a:spcPts val="0"/>
              </a:spcBef>
              <a:spcAft>
                <a:spcPts val="0"/>
              </a:spcAft>
              <a:buClr>
                <a:schemeClr val="dk1"/>
              </a:buClr>
              <a:buSzPts val="900"/>
              <a:buChar char="●"/>
              <a:defRPr sz="1200"/>
            </a:lvl7pPr>
            <a:lvl8pPr marL="3657600" lvl="7" indent="-285750" algn="l">
              <a:lnSpc>
                <a:spcPct val="90000"/>
              </a:lnSpc>
              <a:spcBef>
                <a:spcPts val="0"/>
              </a:spcBef>
              <a:spcAft>
                <a:spcPts val="0"/>
              </a:spcAft>
              <a:buClr>
                <a:schemeClr val="dk1"/>
              </a:buClr>
              <a:buSzPts val="900"/>
              <a:buChar char="○"/>
              <a:defRPr sz="1200"/>
            </a:lvl8pPr>
            <a:lvl9pPr marL="4114800" lvl="8" indent="-285750" algn="l">
              <a:lnSpc>
                <a:spcPct val="90000"/>
              </a:lnSpc>
              <a:spcBef>
                <a:spcPts val="0"/>
              </a:spcBef>
              <a:spcAft>
                <a:spcPts val="0"/>
              </a:spcAft>
              <a:buClr>
                <a:schemeClr val="dk1"/>
              </a:buClr>
              <a:buSzPts val="900"/>
              <a:buChar char="■"/>
              <a:defRPr sz="1200"/>
            </a:lvl9pPr>
          </a:lstStyle>
          <a:p>
            <a:endParaRPr/>
          </a:p>
        </p:txBody>
      </p:sp>
      <p:sp>
        <p:nvSpPr>
          <p:cNvPr id="134" name="Google Shape;134;p26"/>
          <p:cNvSpPr txBox="1">
            <a:spLocks noGrp="1"/>
          </p:cNvSpPr>
          <p:nvPr>
            <p:ph type="sldNum" idx="12"/>
          </p:nvPr>
        </p:nvSpPr>
        <p:spPr>
          <a:xfrm>
            <a:off x="8472458" y="6217623"/>
            <a:ext cx="548700" cy="524800"/>
          </a:xfrm>
          <a:prstGeom prst="rect">
            <a:avLst/>
          </a:prstGeom>
          <a:noFill/>
          <a:ln>
            <a:noFill/>
          </a:ln>
        </p:spPr>
        <p:txBody>
          <a:bodyPr spcFirstLastPara="1" wrap="square" lIns="68575" tIns="68575" rIns="68575" bIns="68575" anchor="ctr" anchorCtr="0">
            <a:normAutofit/>
          </a:bodyPr>
          <a:lstStyle>
            <a:lvl1pPr marL="0" lvl="0" indent="0" algn="r">
              <a:buClr>
                <a:srgbClr val="888888"/>
              </a:buClr>
              <a:buSzPts val="900"/>
              <a:buFont typeface="Calibri"/>
              <a:buNone/>
              <a:defRPr sz="900">
                <a:solidFill>
                  <a:srgbClr val="888888"/>
                </a:solidFill>
                <a:latin typeface="Calibri"/>
                <a:ea typeface="Calibri"/>
                <a:cs typeface="Calibri"/>
                <a:sym typeface="Calibri"/>
              </a:defRPr>
            </a:lvl1pPr>
            <a:lvl2pPr marL="0" lvl="1" indent="0" algn="r">
              <a:buClr>
                <a:srgbClr val="888888"/>
              </a:buClr>
              <a:buSzPts val="900"/>
              <a:buFont typeface="Calibri"/>
              <a:buNone/>
              <a:defRPr sz="900">
                <a:solidFill>
                  <a:srgbClr val="888888"/>
                </a:solidFill>
                <a:latin typeface="Calibri"/>
                <a:ea typeface="Calibri"/>
                <a:cs typeface="Calibri"/>
                <a:sym typeface="Calibri"/>
              </a:defRPr>
            </a:lvl2pPr>
            <a:lvl3pPr marL="0" lvl="2" indent="0" algn="r">
              <a:buClr>
                <a:srgbClr val="888888"/>
              </a:buClr>
              <a:buSzPts val="900"/>
              <a:buFont typeface="Calibri"/>
              <a:buNone/>
              <a:defRPr sz="900">
                <a:solidFill>
                  <a:srgbClr val="888888"/>
                </a:solidFill>
                <a:latin typeface="Calibri"/>
                <a:ea typeface="Calibri"/>
                <a:cs typeface="Calibri"/>
                <a:sym typeface="Calibri"/>
              </a:defRPr>
            </a:lvl3pPr>
            <a:lvl4pPr marL="0" lvl="3" indent="0" algn="r">
              <a:buClr>
                <a:srgbClr val="888888"/>
              </a:buClr>
              <a:buSzPts val="900"/>
              <a:buFont typeface="Calibri"/>
              <a:buNone/>
              <a:defRPr sz="900">
                <a:solidFill>
                  <a:srgbClr val="888888"/>
                </a:solidFill>
                <a:latin typeface="Calibri"/>
                <a:ea typeface="Calibri"/>
                <a:cs typeface="Calibri"/>
                <a:sym typeface="Calibri"/>
              </a:defRPr>
            </a:lvl4pPr>
            <a:lvl5pPr marL="0" lvl="4" indent="0" algn="r">
              <a:buClr>
                <a:srgbClr val="888888"/>
              </a:buClr>
              <a:buSzPts val="900"/>
              <a:buFont typeface="Calibri"/>
              <a:buNone/>
              <a:defRPr sz="900">
                <a:solidFill>
                  <a:srgbClr val="888888"/>
                </a:solidFill>
                <a:latin typeface="Calibri"/>
                <a:ea typeface="Calibri"/>
                <a:cs typeface="Calibri"/>
                <a:sym typeface="Calibri"/>
              </a:defRPr>
            </a:lvl5pPr>
            <a:lvl6pPr marL="0" lvl="5" indent="0" algn="r">
              <a:buClr>
                <a:srgbClr val="888888"/>
              </a:buClr>
              <a:buSzPts val="900"/>
              <a:buFont typeface="Calibri"/>
              <a:buNone/>
              <a:defRPr sz="900">
                <a:solidFill>
                  <a:srgbClr val="888888"/>
                </a:solidFill>
                <a:latin typeface="Calibri"/>
                <a:ea typeface="Calibri"/>
                <a:cs typeface="Calibri"/>
                <a:sym typeface="Calibri"/>
              </a:defRPr>
            </a:lvl6pPr>
            <a:lvl7pPr marL="0" lvl="6" indent="0" algn="r">
              <a:buClr>
                <a:srgbClr val="888888"/>
              </a:buClr>
              <a:buSzPts val="900"/>
              <a:buFont typeface="Calibri"/>
              <a:buNone/>
              <a:defRPr sz="900">
                <a:solidFill>
                  <a:srgbClr val="888888"/>
                </a:solidFill>
                <a:latin typeface="Calibri"/>
                <a:ea typeface="Calibri"/>
                <a:cs typeface="Calibri"/>
                <a:sym typeface="Calibri"/>
              </a:defRPr>
            </a:lvl7pPr>
            <a:lvl8pPr marL="0" lvl="7" indent="0" algn="r">
              <a:buClr>
                <a:srgbClr val="888888"/>
              </a:buClr>
              <a:buSzPts val="900"/>
              <a:buFont typeface="Calibri"/>
              <a:buNone/>
              <a:defRPr sz="900">
                <a:solidFill>
                  <a:srgbClr val="888888"/>
                </a:solidFill>
                <a:latin typeface="Calibri"/>
                <a:ea typeface="Calibri"/>
                <a:cs typeface="Calibri"/>
                <a:sym typeface="Calibri"/>
              </a:defRPr>
            </a:lvl8pPr>
            <a:lvl9pPr marL="0" lvl="8" indent="0" algn="r">
              <a:buClr>
                <a:srgbClr val="888888"/>
              </a:buClr>
              <a:buSzPts val="900"/>
              <a:buFont typeface="Calibri"/>
              <a:buNone/>
              <a:defRPr sz="9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16488487"/>
      </p:ext>
    </p:extLst>
  </p:cSld>
  <p:clrMapOvr>
    <a:masterClrMapping/>
  </p:clrMapOvr>
  <p:hf sldNum="0" hdr="0" ftr="0" dt="0"/>
</p:sldLayout>
</file>

<file path=ppt/slideLayouts/slideLayout925.xml><?xml version="1.0" encoding="utf-8"?>
<p:sldLayout xmlns:a="http://schemas.openxmlformats.org/drawingml/2006/main" xmlns:r="http://schemas.openxmlformats.org/officeDocument/2006/relationships" xmlns:p="http://schemas.openxmlformats.org/presentationml/2006/main" matchingName="1_Title and Content" type="obj">
  <p:cSld name="1_Title and Content">
    <p:spTree>
      <p:nvGrpSpPr>
        <p:cNvPr id="1" name="Shape 141"/>
        <p:cNvGrpSpPr/>
        <p:nvPr/>
      </p:nvGrpSpPr>
      <p:grpSpPr>
        <a:xfrm>
          <a:off x="0" y="0"/>
          <a:ext cx="0" cy="0"/>
          <a:chOff x="0" y="0"/>
          <a:chExt cx="0" cy="0"/>
        </a:xfrm>
      </p:grpSpPr>
      <p:sp>
        <p:nvSpPr>
          <p:cNvPr id="142" name="Google Shape;142;p28"/>
          <p:cNvSpPr txBox="1">
            <a:spLocks noGrp="1"/>
          </p:cNvSpPr>
          <p:nvPr>
            <p:ph type="title"/>
          </p:nvPr>
        </p:nvSpPr>
        <p:spPr>
          <a:xfrm>
            <a:off x="169011" y="132335"/>
            <a:ext cx="8894700" cy="6060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dk1"/>
              </a:buClr>
              <a:buSzPts val="3800"/>
              <a:buFont typeface="Lato Black"/>
              <a:buNone/>
              <a:defRPr sz="3800" b="1" i="0">
                <a:latin typeface="Lato Black"/>
                <a:ea typeface="Lato Black"/>
                <a:cs typeface="Lato Black"/>
                <a:sym typeface="Lato Black"/>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3" name="Google Shape;143;p28"/>
          <p:cNvSpPr txBox="1">
            <a:spLocks noGrp="1"/>
          </p:cNvSpPr>
          <p:nvPr>
            <p:ph type="body" idx="1"/>
          </p:nvPr>
        </p:nvSpPr>
        <p:spPr>
          <a:xfrm>
            <a:off x="169011" y="936172"/>
            <a:ext cx="8894700" cy="54196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000"/>
              </a:spcBef>
              <a:spcAft>
                <a:spcPts val="0"/>
              </a:spcAft>
              <a:buClr>
                <a:schemeClr val="dk1"/>
              </a:buClr>
              <a:buSzPts val="2800"/>
              <a:buChar char="•"/>
              <a:defRPr sz="2800">
                <a:latin typeface="Lato"/>
                <a:ea typeface="Lato"/>
                <a:cs typeface="Lato"/>
                <a:sym typeface="Lato"/>
              </a:defRPr>
            </a:lvl1pPr>
            <a:lvl2pPr marL="914400" lvl="1" indent="-381000" algn="l" rtl="0">
              <a:lnSpc>
                <a:spcPct val="90000"/>
              </a:lnSpc>
              <a:spcBef>
                <a:spcPts val="500"/>
              </a:spcBef>
              <a:spcAft>
                <a:spcPts val="0"/>
              </a:spcAft>
              <a:buClr>
                <a:schemeClr val="dk1"/>
              </a:buClr>
              <a:buSzPts val="2400"/>
              <a:buFont typeface="Cambria"/>
              <a:buChar char="-"/>
              <a:defRPr sz="2400">
                <a:latin typeface="Lato"/>
                <a:ea typeface="Lato"/>
                <a:cs typeface="Lato"/>
                <a:sym typeface="Lato"/>
              </a:defRPr>
            </a:lvl2pPr>
            <a:lvl3pPr marL="1371600" lvl="2" indent="-355600" algn="l" rtl="0">
              <a:lnSpc>
                <a:spcPct val="90000"/>
              </a:lnSpc>
              <a:spcBef>
                <a:spcPts val="500"/>
              </a:spcBef>
              <a:spcAft>
                <a:spcPts val="0"/>
              </a:spcAft>
              <a:buClr>
                <a:schemeClr val="dk1"/>
              </a:buClr>
              <a:buSzPts val="2000"/>
              <a:buChar char="•"/>
              <a:defRPr sz="2000">
                <a:latin typeface="Lato"/>
                <a:ea typeface="Lato"/>
                <a:cs typeface="Lato"/>
                <a:sym typeface="Lato"/>
              </a:defRPr>
            </a:lvl3pPr>
            <a:lvl4pPr marL="1828800" lvl="3" indent="-355600" algn="l" rtl="0">
              <a:lnSpc>
                <a:spcPct val="90000"/>
              </a:lnSpc>
              <a:spcBef>
                <a:spcPts val="500"/>
              </a:spcBef>
              <a:spcAft>
                <a:spcPts val="0"/>
              </a:spcAft>
              <a:buClr>
                <a:schemeClr val="dk1"/>
              </a:buClr>
              <a:buSzPts val="2000"/>
              <a:buChar char="•"/>
              <a:defRPr sz="2000">
                <a:latin typeface="Lato"/>
                <a:ea typeface="Lato"/>
                <a:cs typeface="Lato"/>
                <a:sym typeface="Lato"/>
              </a:defRPr>
            </a:lvl4pPr>
            <a:lvl5pPr marL="2286000" lvl="4" indent="-355600" algn="l" rtl="0">
              <a:lnSpc>
                <a:spcPct val="90000"/>
              </a:lnSpc>
              <a:spcBef>
                <a:spcPts val="500"/>
              </a:spcBef>
              <a:spcAft>
                <a:spcPts val="0"/>
              </a:spcAft>
              <a:buClr>
                <a:schemeClr val="dk1"/>
              </a:buClr>
              <a:buSzPts val="2000"/>
              <a:buChar char="•"/>
              <a:defRPr sz="2000">
                <a:latin typeface="Lato"/>
                <a:ea typeface="Lato"/>
                <a:cs typeface="Lato"/>
                <a:sym typeface="Lato"/>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44" name="Google Shape;144;p28"/>
          <p:cNvSpPr txBox="1"/>
          <p:nvPr/>
        </p:nvSpPr>
        <p:spPr>
          <a:xfrm>
            <a:off x="7977054" y="6355715"/>
            <a:ext cx="990600" cy="3652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400" b="0" i="0" u="none" strike="noStrike" cap="none">
                <a:solidFill>
                  <a:srgbClr val="888888"/>
                </a:solidFill>
                <a:latin typeface="Lato"/>
                <a:ea typeface="Lato"/>
                <a:cs typeface="Lato"/>
                <a:sym typeface="Lato"/>
              </a:rPr>
              <a:pPr marL="0" marR="0" lvl="0" indent="0" algn="r" rtl="0">
                <a:spcBef>
                  <a:spcPts val="0"/>
                </a:spcBef>
                <a:spcAft>
                  <a:spcPts val="0"/>
                </a:spcAft>
                <a:buNone/>
              </a:pPr>
              <a:t>‹#›</a:t>
            </a:fld>
            <a:endParaRPr sz="2000" b="0" i="0" u="none" strike="noStrike" cap="none">
              <a:solidFill>
                <a:srgbClr val="888888"/>
              </a:solidFill>
              <a:latin typeface="Lato"/>
              <a:ea typeface="Lato"/>
              <a:cs typeface="Lato"/>
              <a:sym typeface="Lato"/>
            </a:endParaRPr>
          </a:p>
        </p:txBody>
      </p:sp>
      <p:pic>
        <p:nvPicPr>
          <p:cNvPr id="145" name="Google Shape;145;p28" descr="safari.png"/>
          <p:cNvPicPr preferRelativeResize="0"/>
          <p:nvPr/>
        </p:nvPicPr>
        <p:blipFill rotWithShape="1">
          <a:blip r:embed="rId2">
            <a:alphaModFix/>
          </a:blip>
          <a:srcRect/>
          <a:stretch/>
        </p:blipFill>
        <p:spPr>
          <a:xfrm>
            <a:off x="189560" y="6413144"/>
            <a:ext cx="810090" cy="312523"/>
          </a:xfrm>
          <a:prstGeom prst="rect">
            <a:avLst/>
          </a:prstGeom>
          <a:noFill/>
          <a:ln>
            <a:noFill/>
          </a:ln>
        </p:spPr>
      </p:pic>
      <p:cxnSp>
        <p:nvCxnSpPr>
          <p:cNvPr id="146" name="Google Shape;146;p28"/>
          <p:cNvCxnSpPr/>
          <p:nvPr/>
        </p:nvCxnSpPr>
        <p:spPr>
          <a:xfrm>
            <a:off x="117021" y="831499"/>
            <a:ext cx="8894700" cy="0"/>
          </a:xfrm>
          <a:prstGeom prst="straightConnector1">
            <a:avLst/>
          </a:prstGeom>
          <a:noFill/>
          <a:ln w="28575" cap="flat" cmpd="sng">
            <a:solidFill>
              <a:srgbClr val="D8D8D8"/>
            </a:solidFill>
            <a:prstDash val="solid"/>
            <a:miter lim="800000"/>
            <a:headEnd type="none" w="sm" len="sm"/>
            <a:tailEnd type="none" w="sm" len="sm"/>
          </a:ln>
        </p:spPr>
      </p:cxnSp>
    </p:spTree>
    <p:extLst>
      <p:ext uri="{BB962C8B-B14F-4D97-AF65-F5344CB8AC3E}">
        <p14:creationId xmlns:p14="http://schemas.microsoft.com/office/powerpoint/2010/main" val="3610688242"/>
      </p:ext>
    </p:extLst>
  </p:cSld>
  <p:clrMapOvr>
    <a:masterClrMapping/>
  </p:clrMapOvr>
  <p:hf sldNum="0" hdr="0" ftr="0" dt="0"/>
</p:sldLayout>
</file>

<file path=ppt/slideLayouts/slideLayout926.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7"/>
        <p:cNvGrpSpPr/>
        <p:nvPr/>
      </p:nvGrpSpPr>
      <p:grpSpPr>
        <a:xfrm>
          <a:off x="0" y="0"/>
          <a:ext cx="0" cy="0"/>
          <a:chOff x="0" y="0"/>
          <a:chExt cx="0" cy="0"/>
        </a:xfrm>
      </p:grpSpPr>
    </p:spTree>
    <p:extLst>
      <p:ext uri="{BB962C8B-B14F-4D97-AF65-F5344CB8AC3E}">
        <p14:creationId xmlns:p14="http://schemas.microsoft.com/office/powerpoint/2010/main" val="1727473145"/>
      </p:ext>
    </p:extLst>
  </p:cSld>
  <p:clrMapOvr>
    <a:masterClrMapping/>
  </p:clrMapOvr>
  <p:hf sldNum="0" hdr="0" ftr="0" dt="0"/>
</p:sldLayout>
</file>

<file path=ppt/slideLayouts/slideLayout92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54"/>
        <p:cNvGrpSpPr/>
        <p:nvPr/>
      </p:nvGrpSpPr>
      <p:grpSpPr>
        <a:xfrm>
          <a:off x="0" y="0"/>
          <a:ext cx="0" cy="0"/>
          <a:chOff x="0" y="0"/>
          <a:chExt cx="0" cy="0"/>
        </a:xfrm>
      </p:grpSpPr>
      <p:sp>
        <p:nvSpPr>
          <p:cNvPr id="155" name="Google Shape;155;p31"/>
          <p:cNvSpPr txBox="1">
            <a:spLocks noGrp="1"/>
          </p:cNvSpPr>
          <p:nvPr>
            <p:ph type="title"/>
          </p:nvPr>
        </p:nvSpPr>
        <p:spPr>
          <a:xfrm>
            <a:off x="628650" y="365127"/>
            <a:ext cx="7886700" cy="7900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6" name="Google Shape;156;p31"/>
          <p:cNvSpPr txBox="1">
            <a:spLocks noGrp="1"/>
          </p:cNvSpPr>
          <p:nvPr>
            <p:ph type="body" idx="1"/>
          </p:nvPr>
        </p:nvSpPr>
        <p:spPr>
          <a:xfrm>
            <a:off x="628650" y="1253331"/>
            <a:ext cx="7886700" cy="5003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57" name="Google Shape;157;p31"/>
          <p:cNvSpPr txBox="1">
            <a:spLocks noGrp="1"/>
          </p:cNvSpPr>
          <p:nvPr>
            <p:ph type="dt" idx="10"/>
          </p:nvPr>
        </p:nvSpPr>
        <p:spPr>
          <a:xfrm>
            <a:off x="628650" y="6356351"/>
            <a:ext cx="2057400" cy="3652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8" name="Google Shape;158;p31"/>
          <p:cNvSpPr txBox="1">
            <a:spLocks noGrp="1"/>
          </p:cNvSpPr>
          <p:nvPr>
            <p:ph type="ftr" idx="11"/>
          </p:nvPr>
        </p:nvSpPr>
        <p:spPr>
          <a:xfrm>
            <a:off x="3028950" y="6356351"/>
            <a:ext cx="3086100" cy="3652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9" name="Google Shape;159;p31"/>
          <p:cNvSpPr txBox="1">
            <a:spLocks noGrp="1"/>
          </p:cNvSpPr>
          <p:nvPr>
            <p:ph type="sldNum" idx="12"/>
          </p:nvPr>
        </p:nvSpPr>
        <p:spPr>
          <a:xfrm>
            <a:off x="6457950" y="6356351"/>
            <a:ext cx="2057400" cy="3652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96146528"/>
      </p:ext>
    </p:extLst>
  </p:cSld>
  <p:clrMapOvr>
    <a:masterClrMapping/>
  </p:clrMapOvr>
  <p:hf sldNum="0" hdr="0" ftr="0" dt="0"/>
</p:sldLayout>
</file>

<file path=ppt/slideLayouts/slideLayout9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39893339"/>
      </p:ext>
    </p:extLst>
  </p:cSld>
  <p:clrMapOvr>
    <a:masterClrMapping/>
  </p:clrMapOvr>
</p:sldLayout>
</file>

<file path=ppt/slideLayouts/slideLayout9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45227514"/>
      </p:ext>
    </p:extLst>
  </p:cSld>
  <p:clrMapOvr>
    <a:masterClrMapping/>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48183153"/>
      </p:ext>
    </p:extLst>
  </p:cSld>
  <p:clrMapOvr>
    <a:masterClrMapping/>
  </p:clrMapOvr>
</p:sldLayout>
</file>

<file path=ppt/slideLayouts/slideLayout9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70171218"/>
      </p:ext>
    </p:extLst>
  </p:cSld>
  <p:clrMapOvr>
    <a:masterClrMapping/>
  </p:clrMapOvr>
</p:sldLayout>
</file>

<file path=ppt/slideLayouts/slideLayout9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6/18/22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65220496"/>
      </p:ext>
    </p:extLst>
  </p:cSld>
  <p:clrMapOvr>
    <a:masterClrMapping/>
  </p:clrMapOvr>
</p:sldLayout>
</file>

<file path=ppt/slideLayouts/slideLayout9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6/18/22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09660037"/>
      </p:ext>
    </p:extLst>
  </p:cSld>
  <p:clrMapOvr>
    <a:masterClrMapping/>
  </p:clrMapOvr>
</p:sldLayout>
</file>

<file path=ppt/slideLayouts/slideLayout9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6/18/22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2231495"/>
      </p:ext>
    </p:extLst>
  </p:cSld>
  <p:clrMapOvr>
    <a:masterClrMapping/>
  </p:clrMapOvr>
</p:sldLayout>
</file>

<file path=ppt/slideLayouts/slideLayout9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35560310"/>
      </p:ext>
    </p:extLst>
  </p:cSld>
  <p:clrMapOvr>
    <a:masterClrMapping/>
  </p:clrMapOvr>
</p:sldLayout>
</file>

<file path=ppt/slideLayouts/slideLayout9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6/18/22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044798555"/>
      </p:ext>
    </p:extLst>
  </p:cSld>
  <p:clrMapOvr>
    <a:masterClrMapping/>
  </p:clrMapOvr>
</p:sldLayout>
</file>

<file path=ppt/slideLayouts/slideLayout9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59268827"/>
      </p:ext>
    </p:extLst>
  </p:cSld>
  <p:clrMapOvr>
    <a:masterClrMapping/>
  </p:clrMapOvr>
</p:sldLayout>
</file>

<file path=ppt/slideLayouts/slideLayout9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6/18/22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691603956"/>
      </p:ext>
    </p:extLst>
  </p:cSld>
  <p:clrMapOvr>
    <a:masterClrMapping/>
  </p:clrMapOvr>
</p:sldLayout>
</file>

<file path=ppt/slideLayouts/slideLayout9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6/18/22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76340911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6/18/22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4613312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6/18/22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0102417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6/18/22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73816183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6/18/22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3804277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6/18/22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7383460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6/18/22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9862587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6/18/22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3589702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6/18/22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2674180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6/18/22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6601800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6/18/22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8559476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image" Target="../media/image1.png"/><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theme" Target="../theme/theme39.xml"/><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slideLayout" Target="../slideLayouts/slideLayout422.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image" Target="../media/image1.png"/><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13" Type="http://schemas.openxmlformats.org/officeDocument/2006/relationships/image" Target="../media/image1.png"/><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theme" Target="../theme/theme4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slideLayout" Target="../slideLayouts/slideLayout511.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image" Target="../media/image1.png"/><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theme" Target="../theme/theme48.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image" Target="../media/image1.png"/><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theme" Target="../theme/theme49.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theme" Target="../theme/theme50.xml"/><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slideLayout" Target="../slideLayouts/slideLayout545.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 Id="rId14" Type="http://schemas.openxmlformats.org/officeDocument/2006/relationships/image" Target="../media/image1.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image" Target="../media/image1.png"/><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13" Type="http://schemas.openxmlformats.org/officeDocument/2006/relationships/image" Target="../media/image1.png"/><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theme" Target="../theme/theme55.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9.xml"/><Relationship Id="rId13" Type="http://schemas.openxmlformats.org/officeDocument/2006/relationships/image" Target="../media/image1.png"/><Relationship Id="rId3" Type="http://schemas.openxmlformats.org/officeDocument/2006/relationships/slideLayout" Target="../slideLayouts/slideLayout604.xml"/><Relationship Id="rId7" Type="http://schemas.openxmlformats.org/officeDocument/2006/relationships/slideLayout" Target="../slideLayouts/slideLayout608.xml"/><Relationship Id="rId12" Type="http://schemas.openxmlformats.org/officeDocument/2006/relationships/theme" Target="../theme/theme56.xml"/><Relationship Id="rId2" Type="http://schemas.openxmlformats.org/officeDocument/2006/relationships/slideLayout" Target="../slideLayouts/slideLayout603.xml"/><Relationship Id="rId1" Type="http://schemas.openxmlformats.org/officeDocument/2006/relationships/slideLayout" Target="../slideLayouts/slideLayout602.xml"/><Relationship Id="rId6" Type="http://schemas.openxmlformats.org/officeDocument/2006/relationships/slideLayout" Target="../slideLayouts/slideLayout607.xml"/><Relationship Id="rId11" Type="http://schemas.openxmlformats.org/officeDocument/2006/relationships/slideLayout" Target="../slideLayouts/slideLayout612.xml"/><Relationship Id="rId5" Type="http://schemas.openxmlformats.org/officeDocument/2006/relationships/slideLayout" Target="../slideLayouts/slideLayout606.xml"/><Relationship Id="rId10" Type="http://schemas.openxmlformats.org/officeDocument/2006/relationships/slideLayout" Target="../slideLayouts/slideLayout611.xml"/><Relationship Id="rId4" Type="http://schemas.openxmlformats.org/officeDocument/2006/relationships/slideLayout" Target="../slideLayouts/slideLayout605.xml"/><Relationship Id="rId9"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theme" Target="../theme/theme57.xml"/><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slideLayout" Target="../slideLayouts/slideLayout624.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 Id="rId14" Type="http://schemas.openxmlformats.org/officeDocument/2006/relationships/image" Target="../media/image1.png"/></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13" Type="http://schemas.openxmlformats.org/officeDocument/2006/relationships/image" Target="../media/image1.png"/><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image" Target="../media/image1.png"/><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theme" Target="../theme/theme59.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theme" Target="../theme/theme60.xml"/><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slideLayout" Target="../slideLayouts/slideLayout658.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 Id="rId14" Type="http://schemas.openxmlformats.org/officeDocument/2006/relationships/image" Target="../media/image1.png"/></Relationships>
</file>

<file path=ppt/slideMasters/_rels/slideMaster61.xml.rels><?xml version="1.0" encoding="UTF-8" standalone="yes"?>
<Relationships xmlns="http://schemas.openxmlformats.org/package/2006/relationships"><Relationship Id="rId3" Type="http://schemas.openxmlformats.org/officeDocument/2006/relationships/slideLayout" Target="../slideLayouts/slideLayout661.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5" Type="http://schemas.openxmlformats.org/officeDocument/2006/relationships/theme" Target="../theme/theme61.xml"/><Relationship Id="rId4" Type="http://schemas.openxmlformats.org/officeDocument/2006/relationships/slideLayout" Target="../slideLayouts/slideLayout662.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0.xml"/><Relationship Id="rId13" Type="http://schemas.openxmlformats.org/officeDocument/2006/relationships/theme" Target="../theme/theme62.xml"/><Relationship Id="rId3" Type="http://schemas.openxmlformats.org/officeDocument/2006/relationships/slideLayout" Target="../slideLayouts/slideLayout665.xml"/><Relationship Id="rId7" Type="http://schemas.openxmlformats.org/officeDocument/2006/relationships/slideLayout" Target="../slideLayouts/slideLayout669.xml"/><Relationship Id="rId12" Type="http://schemas.openxmlformats.org/officeDocument/2006/relationships/slideLayout" Target="../slideLayouts/slideLayout674.xml"/><Relationship Id="rId2" Type="http://schemas.openxmlformats.org/officeDocument/2006/relationships/slideLayout" Target="../slideLayouts/slideLayout664.xml"/><Relationship Id="rId1" Type="http://schemas.openxmlformats.org/officeDocument/2006/relationships/slideLayout" Target="../slideLayouts/slideLayout663.xml"/><Relationship Id="rId6" Type="http://schemas.openxmlformats.org/officeDocument/2006/relationships/slideLayout" Target="../slideLayouts/slideLayout668.xml"/><Relationship Id="rId11" Type="http://schemas.openxmlformats.org/officeDocument/2006/relationships/slideLayout" Target="../slideLayouts/slideLayout673.xml"/><Relationship Id="rId5" Type="http://schemas.openxmlformats.org/officeDocument/2006/relationships/slideLayout" Target="../slideLayouts/slideLayout667.xml"/><Relationship Id="rId10" Type="http://schemas.openxmlformats.org/officeDocument/2006/relationships/slideLayout" Target="../slideLayouts/slideLayout672.xml"/><Relationship Id="rId4" Type="http://schemas.openxmlformats.org/officeDocument/2006/relationships/slideLayout" Target="../slideLayouts/slideLayout666.xml"/><Relationship Id="rId9" Type="http://schemas.openxmlformats.org/officeDocument/2006/relationships/slideLayout" Target="../slideLayouts/slideLayout671.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2.xml"/><Relationship Id="rId13" Type="http://schemas.openxmlformats.org/officeDocument/2006/relationships/theme" Target="../theme/theme63.xml"/><Relationship Id="rId3" Type="http://schemas.openxmlformats.org/officeDocument/2006/relationships/slideLayout" Target="../slideLayouts/slideLayout677.xml"/><Relationship Id="rId7" Type="http://schemas.openxmlformats.org/officeDocument/2006/relationships/slideLayout" Target="../slideLayouts/slideLayout681.xml"/><Relationship Id="rId12" Type="http://schemas.openxmlformats.org/officeDocument/2006/relationships/slideLayout" Target="../slideLayouts/slideLayout686.xml"/><Relationship Id="rId2" Type="http://schemas.openxmlformats.org/officeDocument/2006/relationships/slideLayout" Target="../slideLayouts/slideLayout676.xml"/><Relationship Id="rId1" Type="http://schemas.openxmlformats.org/officeDocument/2006/relationships/slideLayout" Target="../slideLayouts/slideLayout675.xml"/><Relationship Id="rId6" Type="http://schemas.openxmlformats.org/officeDocument/2006/relationships/slideLayout" Target="../slideLayouts/slideLayout680.xml"/><Relationship Id="rId11" Type="http://schemas.openxmlformats.org/officeDocument/2006/relationships/slideLayout" Target="../slideLayouts/slideLayout685.xml"/><Relationship Id="rId5" Type="http://schemas.openxmlformats.org/officeDocument/2006/relationships/slideLayout" Target="../slideLayouts/slideLayout679.xml"/><Relationship Id="rId10" Type="http://schemas.openxmlformats.org/officeDocument/2006/relationships/slideLayout" Target="../slideLayouts/slideLayout684.xml"/><Relationship Id="rId4" Type="http://schemas.openxmlformats.org/officeDocument/2006/relationships/slideLayout" Target="../slideLayouts/slideLayout678.xml"/><Relationship Id="rId9" Type="http://schemas.openxmlformats.org/officeDocument/2006/relationships/slideLayout" Target="../slideLayouts/slideLayout683.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4.xml"/><Relationship Id="rId13" Type="http://schemas.openxmlformats.org/officeDocument/2006/relationships/theme" Target="../theme/theme64.xml"/><Relationship Id="rId3" Type="http://schemas.openxmlformats.org/officeDocument/2006/relationships/slideLayout" Target="../slideLayouts/slideLayout689.xml"/><Relationship Id="rId7" Type="http://schemas.openxmlformats.org/officeDocument/2006/relationships/slideLayout" Target="../slideLayouts/slideLayout693.xml"/><Relationship Id="rId12" Type="http://schemas.openxmlformats.org/officeDocument/2006/relationships/slideLayout" Target="../slideLayouts/slideLayout698.xml"/><Relationship Id="rId2" Type="http://schemas.openxmlformats.org/officeDocument/2006/relationships/slideLayout" Target="../slideLayouts/slideLayout688.xml"/><Relationship Id="rId1" Type="http://schemas.openxmlformats.org/officeDocument/2006/relationships/slideLayout" Target="../slideLayouts/slideLayout687.xml"/><Relationship Id="rId6" Type="http://schemas.openxmlformats.org/officeDocument/2006/relationships/slideLayout" Target="../slideLayouts/slideLayout692.xml"/><Relationship Id="rId11" Type="http://schemas.openxmlformats.org/officeDocument/2006/relationships/slideLayout" Target="../slideLayouts/slideLayout697.xml"/><Relationship Id="rId5" Type="http://schemas.openxmlformats.org/officeDocument/2006/relationships/slideLayout" Target="../slideLayouts/slideLayout691.xml"/><Relationship Id="rId10" Type="http://schemas.openxmlformats.org/officeDocument/2006/relationships/slideLayout" Target="../slideLayouts/slideLayout696.xml"/><Relationship Id="rId4" Type="http://schemas.openxmlformats.org/officeDocument/2006/relationships/slideLayout" Target="../slideLayouts/slideLayout690.xml"/><Relationship Id="rId9" Type="http://schemas.openxmlformats.org/officeDocument/2006/relationships/slideLayout" Target="../slideLayouts/slideLayout695.xml"/></Relationships>
</file>

<file path=ppt/slideMasters/_rels/slideMaster65.xml.rels><?xml version="1.0" encoding="UTF-8" standalone="yes"?>
<Relationships xmlns="http://schemas.openxmlformats.org/package/2006/relationships"><Relationship Id="rId3" Type="http://schemas.openxmlformats.org/officeDocument/2006/relationships/slideLayout" Target="../slideLayouts/slideLayout701.xml"/><Relationship Id="rId2" Type="http://schemas.openxmlformats.org/officeDocument/2006/relationships/slideLayout" Target="../slideLayouts/slideLayout700.xml"/><Relationship Id="rId1" Type="http://schemas.openxmlformats.org/officeDocument/2006/relationships/slideLayout" Target="../slideLayouts/slideLayout699.xml"/><Relationship Id="rId5" Type="http://schemas.openxmlformats.org/officeDocument/2006/relationships/theme" Target="../theme/theme65.xml"/><Relationship Id="rId4" Type="http://schemas.openxmlformats.org/officeDocument/2006/relationships/slideLayout" Target="../slideLayouts/slideLayout702.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0.xml"/><Relationship Id="rId13" Type="http://schemas.openxmlformats.org/officeDocument/2006/relationships/theme" Target="../theme/theme66.xml"/><Relationship Id="rId3" Type="http://schemas.openxmlformats.org/officeDocument/2006/relationships/slideLayout" Target="../slideLayouts/slideLayout705.xml"/><Relationship Id="rId7" Type="http://schemas.openxmlformats.org/officeDocument/2006/relationships/slideLayout" Target="../slideLayouts/slideLayout709.xml"/><Relationship Id="rId12" Type="http://schemas.openxmlformats.org/officeDocument/2006/relationships/slideLayout" Target="../slideLayouts/slideLayout714.xml"/><Relationship Id="rId2" Type="http://schemas.openxmlformats.org/officeDocument/2006/relationships/slideLayout" Target="../slideLayouts/slideLayout704.xml"/><Relationship Id="rId1" Type="http://schemas.openxmlformats.org/officeDocument/2006/relationships/slideLayout" Target="../slideLayouts/slideLayout703.xml"/><Relationship Id="rId6" Type="http://schemas.openxmlformats.org/officeDocument/2006/relationships/slideLayout" Target="../slideLayouts/slideLayout708.xml"/><Relationship Id="rId11" Type="http://schemas.openxmlformats.org/officeDocument/2006/relationships/slideLayout" Target="../slideLayouts/slideLayout713.xml"/><Relationship Id="rId5" Type="http://schemas.openxmlformats.org/officeDocument/2006/relationships/slideLayout" Target="../slideLayouts/slideLayout707.xml"/><Relationship Id="rId10" Type="http://schemas.openxmlformats.org/officeDocument/2006/relationships/slideLayout" Target="../slideLayouts/slideLayout712.xml"/><Relationship Id="rId4" Type="http://schemas.openxmlformats.org/officeDocument/2006/relationships/slideLayout" Target="../slideLayouts/slideLayout706.xml"/><Relationship Id="rId9" Type="http://schemas.openxmlformats.org/officeDocument/2006/relationships/slideLayout" Target="../slideLayouts/slideLayout711.xml"/><Relationship Id="rId14" Type="http://schemas.openxmlformats.org/officeDocument/2006/relationships/image" Target="../media/image1.png"/></Relationships>
</file>

<file path=ppt/slideMasters/_rels/slideMaster67.xml.rels><?xml version="1.0" encoding="UTF-8" standalone="yes"?>
<Relationships xmlns="http://schemas.openxmlformats.org/package/2006/relationships"><Relationship Id="rId3" Type="http://schemas.openxmlformats.org/officeDocument/2006/relationships/theme" Target="../theme/theme67.xml"/><Relationship Id="rId2" Type="http://schemas.openxmlformats.org/officeDocument/2006/relationships/slideLayout" Target="../slideLayouts/slideLayout716.xml"/><Relationship Id="rId1" Type="http://schemas.openxmlformats.org/officeDocument/2006/relationships/slideLayout" Target="../slideLayouts/slideLayout715.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4.xml"/><Relationship Id="rId13" Type="http://schemas.openxmlformats.org/officeDocument/2006/relationships/image" Target="../media/image1.png"/><Relationship Id="rId3" Type="http://schemas.openxmlformats.org/officeDocument/2006/relationships/slideLayout" Target="../slideLayouts/slideLayout719.xml"/><Relationship Id="rId7" Type="http://schemas.openxmlformats.org/officeDocument/2006/relationships/slideLayout" Target="../slideLayouts/slideLayout723.xml"/><Relationship Id="rId12" Type="http://schemas.openxmlformats.org/officeDocument/2006/relationships/theme" Target="../theme/theme68.xml"/><Relationship Id="rId2" Type="http://schemas.openxmlformats.org/officeDocument/2006/relationships/slideLayout" Target="../slideLayouts/slideLayout718.xml"/><Relationship Id="rId1" Type="http://schemas.openxmlformats.org/officeDocument/2006/relationships/slideLayout" Target="../slideLayouts/slideLayout717.xml"/><Relationship Id="rId6" Type="http://schemas.openxmlformats.org/officeDocument/2006/relationships/slideLayout" Target="../slideLayouts/slideLayout722.xml"/><Relationship Id="rId11" Type="http://schemas.openxmlformats.org/officeDocument/2006/relationships/slideLayout" Target="../slideLayouts/slideLayout727.xml"/><Relationship Id="rId5" Type="http://schemas.openxmlformats.org/officeDocument/2006/relationships/slideLayout" Target="../slideLayouts/slideLayout721.xml"/><Relationship Id="rId10" Type="http://schemas.openxmlformats.org/officeDocument/2006/relationships/slideLayout" Target="../slideLayouts/slideLayout726.xml"/><Relationship Id="rId4" Type="http://schemas.openxmlformats.org/officeDocument/2006/relationships/slideLayout" Target="../slideLayouts/slideLayout720.xml"/><Relationship Id="rId9" Type="http://schemas.openxmlformats.org/officeDocument/2006/relationships/slideLayout" Target="../slideLayouts/slideLayout725.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35.xml"/><Relationship Id="rId13" Type="http://schemas.openxmlformats.org/officeDocument/2006/relationships/image" Target="../media/image1.png"/><Relationship Id="rId3" Type="http://schemas.openxmlformats.org/officeDocument/2006/relationships/slideLayout" Target="../slideLayouts/slideLayout730.xml"/><Relationship Id="rId7" Type="http://schemas.openxmlformats.org/officeDocument/2006/relationships/slideLayout" Target="../slideLayouts/slideLayout734.xml"/><Relationship Id="rId12" Type="http://schemas.openxmlformats.org/officeDocument/2006/relationships/theme" Target="../theme/theme69.xml"/><Relationship Id="rId2" Type="http://schemas.openxmlformats.org/officeDocument/2006/relationships/slideLayout" Target="../slideLayouts/slideLayout729.xml"/><Relationship Id="rId1" Type="http://schemas.openxmlformats.org/officeDocument/2006/relationships/slideLayout" Target="../slideLayouts/slideLayout728.xml"/><Relationship Id="rId6" Type="http://schemas.openxmlformats.org/officeDocument/2006/relationships/slideLayout" Target="../slideLayouts/slideLayout733.xml"/><Relationship Id="rId11" Type="http://schemas.openxmlformats.org/officeDocument/2006/relationships/slideLayout" Target="../slideLayouts/slideLayout738.xml"/><Relationship Id="rId5" Type="http://schemas.openxmlformats.org/officeDocument/2006/relationships/slideLayout" Target="../slideLayouts/slideLayout732.xml"/><Relationship Id="rId10" Type="http://schemas.openxmlformats.org/officeDocument/2006/relationships/slideLayout" Target="../slideLayouts/slideLayout737.xml"/><Relationship Id="rId4" Type="http://schemas.openxmlformats.org/officeDocument/2006/relationships/slideLayout" Target="../slideLayouts/slideLayout731.xml"/><Relationship Id="rId9" Type="http://schemas.openxmlformats.org/officeDocument/2006/relationships/slideLayout" Target="../slideLayouts/slideLayout736.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46.xml"/><Relationship Id="rId13" Type="http://schemas.openxmlformats.org/officeDocument/2006/relationships/theme" Target="../theme/theme70.xml"/><Relationship Id="rId3" Type="http://schemas.openxmlformats.org/officeDocument/2006/relationships/slideLayout" Target="../slideLayouts/slideLayout741.xml"/><Relationship Id="rId7" Type="http://schemas.openxmlformats.org/officeDocument/2006/relationships/slideLayout" Target="../slideLayouts/slideLayout745.xml"/><Relationship Id="rId12" Type="http://schemas.openxmlformats.org/officeDocument/2006/relationships/slideLayout" Target="../slideLayouts/slideLayout750.xml"/><Relationship Id="rId2" Type="http://schemas.openxmlformats.org/officeDocument/2006/relationships/slideLayout" Target="../slideLayouts/slideLayout740.xml"/><Relationship Id="rId1" Type="http://schemas.openxmlformats.org/officeDocument/2006/relationships/slideLayout" Target="../slideLayouts/slideLayout739.xml"/><Relationship Id="rId6" Type="http://schemas.openxmlformats.org/officeDocument/2006/relationships/slideLayout" Target="../slideLayouts/slideLayout744.xml"/><Relationship Id="rId11" Type="http://schemas.openxmlformats.org/officeDocument/2006/relationships/slideLayout" Target="../slideLayouts/slideLayout749.xml"/><Relationship Id="rId5" Type="http://schemas.openxmlformats.org/officeDocument/2006/relationships/slideLayout" Target="../slideLayouts/slideLayout743.xml"/><Relationship Id="rId10" Type="http://schemas.openxmlformats.org/officeDocument/2006/relationships/slideLayout" Target="../slideLayouts/slideLayout748.xml"/><Relationship Id="rId4" Type="http://schemas.openxmlformats.org/officeDocument/2006/relationships/slideLayout" Target="../slideLayouts/slideLayout742.xml"/><Relationship Id="rId9" Type="http://schemas.openxmlformats.org/officeDocument/2006/relationships/slideLayout" Target="../slideLayouts/slideLayout747.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8.xml"/><Relationship Id="rId13" Type="http://schemas.openxmlformats.org/officeDocument/2006/relationships/theme" Target="../theme/theme71.xml"/><Relationship Id="rId3" Type="http://schemas.openxmlformats.org/officeDocument/2006/relationships/slideLayout" Target="../slideLayouts/slideLayout753.xml"/><Relationship Id="rId7" Type="http://schemas.openxmlformats.org/officeDocument/2006/relationships/slideLayout" Target="../slideLayouts/slideLayout757.xml"/><Relationship Id="rId12" Type="http://schemas.openxmlformats.org/officeDocument/2006/relationships/slideLayout" Target="../slideLayouts/slideLayout762.xml"/><Relationship Id="rId2" Type="http://schemas.openxmlformats.org/officeDocument/2006/relationships/slideLayout" Target="../slideLayouts/slideLayout752.xml"/><Relationship Id="rId1" Type="http://schemas.openxmlformats.org/officeDocument/2006/relationships/slideLayout" Target="../slideLayouts/slideLayout751.xml"/><Relationship Id="rId6" Type="http://schemas.openxmlformats.org/officeDocument/2006/relationships/slideLayout" Target="../slideLayouts/slideLayout756.xml"/><Relationship Id="rId11" Type="http://schemas.openxmlformats.org/officeDocument/2006/relationships/slideLayout" Target="../slideLayouts/slideLayout761.xml"/><Relationship Id="rId5" Type="http://schemas.openxmlformats.org/officeDocument/2006/relationships/slideLayout" Target="../slideLayouts/slideLayout755.xml"/><Relationship Id="rId10" Type="http://schemas.openxmlformats.org/officeDocument/2006/relationships/slideLayout" Target="../slideLayouts/slideLayout760.xml"/><Relationship Id="rId4" Type="http://schemas.openxmlformats.org/officeDocument/2006/relationships/slideLayout" Target="../slideLayouts/slideLayout754.xml"/><Relationship Id="rId9" Type="http://schemas.openxmlformats.org/officeDocument/2006/relationships/slideLayout" Target="../slideLayouts/slideLayout759.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70.xml"/><Relationship Id="rId13" Type="http://schemas.openxmlformats.org/officeDocument/2006/relationships/theme" Target="../theme/theme72.xml"/><Relationship Id="rId3" Type="http://schemas.openxmlformats.org/officeDocument/2006/relationships/slideLayout" Target="../slideLayouts/slideLayout765.xml"/><Relationship Id="rId7" Type="http://schemas.openxmlformats.org/officeDocument/2006/relationships/slideLayout" Target="../slideLayouts/slideLayout769.xml"/><Relationship Id="rId12" Type="http://schemas.openxmlformats.org/officeDocument/2006/relationships/slideLayout" Target="../slideLayouts/slideLayout774.xml"/><Relationship Id="rId2" Type="http://schemas.openxmlformats.org/officeDocument/2006/relationships/slideLayout" Target="../slideLayouts/slideLayout764.xml"/><Relationship Id="rId1" Type="http://schemas.openxmlformats.org/officeDocument/2006/relationships/slideLayout" Target="../slideLayouts/slideLayout763.xml"/><Relationship Id="rId6" Type="http://schemas.openxmlformats.org/officeDocument/2006/relationships/slideLayout" Target="../slideLayouts/slideLayout768.xml"/><Relationship Id="rId11" Type="http://schemas.openxmlformats.org/officeDocument/2006/relationships/slideLayout" Target="../slideLayouts/slideLayout773.xml"/><Relationship Id="rId5" Type="http://schemas.openxmlformats.org/officeDocument/2006/relationships/slideLayout" Target="../slideLayouts/slideLayout767.xml"/><Relationship Id="rId10" Type="http://schemas.openxmlformats.org/officeDocument/2006/relationships/slideLayout" Target="../slideLayouts/slideLayout772.xml"/><Relationship Id="rId4" Type="http://schemas.openxmlformats.org/officeDocument/2006/relationships/slideLayout" Target="../slideLayouts/slideLayout766.xml"/><Relationship Id="rId9" Type="http://schemas.openxmlformats.org/officeDocument/2006/relationships/slideLayout" Target="../slideLayouts/slideLayout771.xml"/></Relationships>
</file>

<file path=ppt/slideMasters/_rels/slideMaster73.xml.rels><?xml version="1.0" encoding="UTF-8" standalone="yes"?>
<Relationships xmlns="http://schemas.openxmlformats.org/package/2006/relationships"><Relationship Id="rId3" Type="http://schemas.openxmlformats.org/officeDocument/2006/relationships/theme" Target="../theme/theme73.xml"/><Relationship Id="rId2" Type="http://schemas.openxmlformats.org/officeDocument/2006/relationships/slideLayout" Target="../slideLayouts/slideLayout776.xml"/><Relationship Id="rId1" Type="http://schemas.openxmlformats.org/officeDocument/2006/relationships/slideLayout" Target="../slideLayouts/slideLayout775.xml"/></Relationships>
</file>

<file path=ppt/slideMasters/_rels/slideMaster74.xml.rels><?xml version="1.0" encoding="UTF-8" standalone="yes"?>
<Relationships xmlns="http://schemas.openxmlformats.org/package/2006/relationships"><Relationship Id="rId3" Type="http://schemas.openxmlformats.org/officeDocument/2006/relationships/theme" Target="../theme/theme74.xml"/><Relationship Id="rId2" Type="http://schemas.openxmlformats.org/officeDocument/2006/relationships/slideLayout" Target="../slideLayouts/slideLayout778.xml"/><Relationship Id="rId1" Type="http://schemas.openxmlformats.org/officeDocument/2006/relationships/slideLayout" Target="../slideLayouts/slideLayout777.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786.xml"/><Relationship Id="rId13" Type="http://schemas.openxmlformats.org/officeDocument/2006/relationships/image" Target="../media/image1.png"/><Relationship Id="rId3" Type="http://schemas.openxmlformats.org/officeDocument/2006/relationships/slideLayout" Target="../slideLayouts/slideLayout781.xml"/><Relationship Id="rId7" Type="http://schemas.openxmlformats.org/officeDocument/2006/relationships/slideLayout" Target="../slideLayouts/slideLayout785.xml"/><Relationship Id="rId12" Type="http://schemas.openxmlformats.org/officeDocument/2006/relationships/theme" Target="../theme/theme75.xml"/><Relationship Id="rId2" Type="http://schemas.openxmlformats.org/officeDocument/2006/relationships/slideLayout" Target="../slideLayouts/slideLayout780.xml"/><Relationship Id="rId1" Type="http://schemas.openxmlformats.org/officeDocument/2006/relationships/slideLayout" Target="../slideLayouts/slideLayout779.xml"/><Relationship Id="rId6" Type="http://schemas.openxmlformats.org/officeDocument/2006/relationships/slideLayout" Target="../slideLayouts/slideLayout784.xml"/><Relationship Id="rId11" Type="http://schemas.openxmlformats.org/officeDocument/2006/relationships/slideLayout" Target="../slideLayouts/slideLayout789.xml"/><Relationship Id="rId5" Type="http://schemas.openxmlformats.org/officeDocument/2006/relationships/slideLayout" Target="../slideLayouts/slideLayout783.xml"/><Relationship Id="rId10" Type="http://schemas.openxmlformats.org/officeDocument/2006/relationships/slideLayout" Target="../slideLayouts/slideLayout788.xml"/><Relationship Id="rId4" Type="http://schemas.openxmlformats.org/officeDocument/2006/relationships/slideLayout" Target="../slideLayouts/slideLayout782.xml"/><Relationship Id="rId9" Type="http://schemas.openxmlformats.org/officeDocument/2006/relationships/slideLayout" Target="../slideLayouts/slideLayout787.xml"/></Relationships>
</file>

<file path=ppt/slideMasters/_rels/slideMaster76.xml.rels><?xml version="1.0" encoding="UTF-8" standalone="yes"?>
<Relationships xmlns="http://schemas.openxmlformats.org/package/2006/relationships"><Relationship Id="rId3" Type="http://schemas.openxmlformats.org/officeDocument/2006/relationships/theme" Target="../theme/theme76.xml"/><Relationship Id="rId2" Type="http://schemas.openxmlformats.org/officeDocument/2006/relationships/slideLayout" Target="../slideLayouts/slideLayout791.xml"/><Relationship Id="rId1" Type="http://schemas.openxmlformats.org/officeDocument/2006/relationships/slideLayout" Target="../slideLayouts/slideLayout790.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799.xml"/><Relationship Id="rId13" Type="http://schemas.openxmlformats.org/officeDocument/2006/relationships/theme" Target="../theme/theme77.xml"/><Relationship Id="rId3" Type="http://schemas.openxmlformats.org/officeDocument/2006/relationships/slideLayout" Target="../slideLayouts/slideLayout794.xml"/><Relationship Id="rId7" Type="http://schemas.openxmlformats.org/officeDocument/2006/relationships/slideLayout" Target="../slideLayouts/slideLayout798.xml"/><Relationship Id="rId12" Type="http://schemas.openxmlformats.org/officeDocument/2006/relationships/slideLayout" Target="../slideLayouts/slideLayout803.xml"/><Relationship Id="rId2" Type="http://schemas.openxmlformats.org/officeDocument/2006/relationships/slideLayout" Target="../slideLayouts/slideLayout793.xml"/><Relationship Id="rId1" Type="http://schemas.openxmlformats.org/officeDocument/2006/relationships/slideLayout" Target="../slideLayouts/slideLayout792.xml"/><Relationship Id="rId6" Type="http://schemas.openxmlformats.org/officeDocument/2006/relationships/slideLayout" Target="../slideLayouts/slideLayout797.xml"/><Relationship Id="rId11" Type="http://schemas.openxmlformats.org/officeDocument/2006/relationships/slideLayout" Target="../slideLayouts/slideLayout802.xml"/><Relationship Id="rId5" Type="http://schemas.openxmlformats.org/officeDocument/2006/relationships/slideLayout" Target="../slideLayouts/slideLayout796.xml"/><Relationship Id="rId10" Type="http://schemas.openxmlformats.org/officeDocument/2006/relationships/slideLayout" Target="../slideLayouts/slideLayout801.xml"/><Relationship Id="rId4" Type="http://schemas.openxmlformats.org/officeDocument/2006/relationships/slideLayout" Target="../slideLayouts/slideLayout795.xml"/><Relationship Id="rId9" Type="http://schemas.openxmlformats.org/officeDocument/2006/relationships/slideLayout" Target="../slideLayouts/slideLayout80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11.xml"/><Relationship Id="rId13" Type="http://schemas.openxmlformats.org/officeDocument/2006/relationships/theme" Target="../theme/theme78.xml"/><Relationship Id="rId3" Type="http://schemas.openxmlformats.org/officeDocument/2006/relationships/slideLayout" Target="../slideLayouts/slideLayout806.xml"/><Relationship Id="rId7" Type="http://schemas.openxmlformats.org/officeDocument/2006/relationships/slideLayout" Target="../slideLayouts/slideLayout810.xml"/><Relationship Id="rId12" Type="http://schemas.openxmlformats.org/officeDocument/2006/relationships/slideLayout" Target="../slideLayouts/slideLayout815.xml"/><Relationship Id="rId2" Type="http://schemas.openxmlformats.org/officeDocument/2006/relationships/slideLayout" Target="../slideLayouts/slideLayout805.xml"/><Relationship Id="rId1" Type="http://schemas.openxmlformats.org/officeDocument/2006/relationships/slideLayout" Target="../slideLayouts/slideLayout804.xml"/><Relationship Id="rId6" Type="http://schemas.openxmlformats.org/officeDocument/2006/relationships/slideLayout" Target="../slideLayouts/slideLayout809.xml"/><Relationship Id="rId11" Type="http://schemas.openxmlformats.org/officeDocument/2006/relationships/slideLayout" Target="../slideLayouts/slideLayout814.xml"/><Relationship Id="rId5" Type="http://schemas.openxmlformats.org/officeDocument/2006/relationships/slideLayout" Target="../slideLayouts/slideLayout808.xml"/><Relationship Id="rId10" Type="http://schemas.openxmlformats.org/officeDocument/2006/relationships/slideLayout" Target="../slideLayouts/slideLayout813.xml"/><Relationship Id="rId4" Type="http://schemas.openxmlformats.org/officeDocument/2006/relationships/slideLayout" Target="../slideLayouts/slideLayout807.xml"/><Relationship Id="rId9" Type="http://schemas.openxmlformats.org/officeDocument/2006/relationships/slideLayout" Target="../slideLayouts/slideLayout812.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23.xml"/><Relationship Id="rId13" Type="http://schemas.openxmlformats.org/officeDocument/2006/relationships/theme" Target="../theme/theme79.xml"/><Relationship Id="rId3" Type="http://schemas.openxmlformats.org/officeDocument/2006/relationships/slideLayout" Target="../slideLayouts/slideLayout818.xml"/><Relationship Id="rId7" Type="http://schemas.openxmlformats.org/officeDocument/2006/relationships/slideLayout" Target="../slideLayouts/slideLayout822.xml"/><Relationship Id="rId12" Type="http://schemas.openxmlformats.org/officeDocument/2006/relationships/slideLayout" Target="../slideLayouts/slideLayout827.xml"/><Relationship Id="rId2" Type="http://schemas.openxmlformats.org/officeDocument/2006/relationships/slideLayout" Target="../slideLayouts/slideLayout817.xml"/><Relationship Id="rId1" Type="http://schemas.openxmlformats.org/officeDocument/2006/relationships/slideLayout" Target="../slideLayouts/slideLayout816.xml"/><Relationship Id="rId6" Type="http://schemas.openxmlformats.org/officeDocument/2006/relationships/slideLayout" Target="../slideLayouts/slideLayout821.xml"/><Relationship Id="rId11" Type="http://schemas.openxmlformats.org/officeDocument/2006/relationships/slideLayout" Target="../slideLayouts/slideLayout826.xml"/><Relationship Id="rId5" Type="http://schemas.openxmlformats.org/officeDocument/2006/relationships/slideLayout" Target="../slideLayouts/slideLayout820.xml"/><Relationship Id="rId10" Type="http://schemas.openxmlformats.org/officeDocument/2006/relationships/slideLayout" Target="../slideLayouts/slideLayout825.xml"/><Relationship Id="rId4" Type="http://schemas.openxmlformats.org/officeDocument/2006/relationships/slideLayout" Target="../slideLayouts/slideLayout819.xml"/><Relationship Id="rId9" Type="http://schemas.openxmlformats.org/officeDocument/2006/relationships/slideLayout" Target="../slideLayouts/slideLayout824.xml"/></Relationships>
</file>

<file path=ppt/slideMasters/_rels/slideMaster80.xml.rels><?xml version="1.0" encoding="UTF-8" standalone="yes"?>
<Relationships xmlns="http://schemas.openxmlformats.org/package/2006/relationships"><Relationship Id="rId3" Type="http://schemas.openxmlformats.org/officeDocument/2006/relationships/slideLayout" Target="../slideLayouts/slideLayout830.xml"/><Relationship Id="rId2" Type="http://schemas.openxmlformats.org/officeDocument/2006/relationships/slideLayout" Target="../slideLayouts/slideLayout829.xml"/><Relationship Id="rId1" Type="http://schemas.openxmlformats.org/officeDocument/2006/relationships/slideLayout" Target="../slideLayouts/slideLayout828.xml"/><Relationship Id="rId5" Type="http://schemas.openxmlformats.org/officeDocument/2006/relationships/theme" Target="../theme/theme80.xml"/><Relationship Id="rId4" Type="http://schemas.openxmlformats.org/officeDocument/2006/relationships/slideLayout" Target="../slideLayouts/slideLayout831.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39.xml"/><Relationship Id="rId3" Type="http://schemas.openxmlformats.org/officeDocument/2006/relationships/slideLayout" Target="../slideLayouts/slideLayout834.xml"/><Relationship Id="rId7" Type="http://schemas.openxmlformats.org/officeDocument/2006/relationships/slideLayout" Target="../slideLayouts/slideLayout838.xml"/><Relationship Id="rId12" Type="http://schemas.openxmlformats.org/officeDocument/2006/relationships/theme" Target="../theme/theme81.xml"/><Relationship Id="rId2" Type="http://schemas.openxmlformats.org/officeDocument/2006/relationships/slideLayout" Target="../slideLayouts/slideLayout833.xml"/><Relationship Id="rId1" Type="http://schemas.openxmlformats.org/officeDocument/2006/relationships/slideLayout" Target="../slideLayouts/slideLayout832.xml"/><Relationship Id="rId6" Type="http://schemas.openxmlformats.org/officeDocument/2006/relationships/slideLayout" Target="../slideLayouts/slideLayout837.xml"/><Relationship Id="rId11" Type="http://schemas.openxmlformats.org/officeDocument/2006/relationships/slideLayout" Target="../slideLayouts/slideLayout842.xml"/><Relationship Id="rId5" Type="http://schemas.openxmlformats.org/officeDocument/2006/relationships/slideLayout" Target="../slideLayouts/slideLayout836.xml"/><Relationship Id="rId10" Type="http://schemas.openxmlformats.org/officeDocument/2006/relationships/slideLayout" Target="../slideLayouts/slideLayout841.xml"/><Relationship Id="rId4" Type="http://schemas.openxmlformats.org/officeDocument/2006/relationships/slideLayout" Target="../slideLayouts/slideLayout835.xml"/><Relationship Id="rId9" Type="http://schemas.openxmlformats.org/officeDocument/2006/relationships/slideLayout" Target="../slideLayouts/slideLayout840.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50.xml"/><Relationship Id="rId13" Type="http://schemas.openxmlformats.org/officeDocument/2006/relationships/theme" Target="../theme/theme82.xml"/><Relationship Id="rId3" Type="http://schemas.openxmlformats.org/officeDocument/2006/relationships/slideLayout" Target="../slideLayouts/slideLayout845.xml"/><Relationship Id="rId7" Type="http://schemas.openxmlformats.org/officeDocument/2006/relationships/slideLayout" Target="../slideLayouts/slideLayout849.xml"/><Relationship Id="rId12" Type="http://schemas.openxmlformats.org/officeDocument/2006/relationships/slideLayout" Target="../slideLayouts/slideLayout854.xml"/><Relationship Id="rId2" Type="http://schemas.openxmlformats.org/officeDocument/2006/relationships/slideLayout" Target="../slideLayouts/slideLayout844.xml"/><Relationship Id="rId1" Type="http://schemas.openxmlformats.org/officeDocument/2006/relationships/slideLayout" Target="../slideLayouts/slideLayout843.xml"/><Relationship Id="rId6" Type="http://schemas.openxmlformats.org/officeDocument/2006/relationships/slideLayout" Target="../slideLayouts/slideLayout848.xml"/><Relationship Id="rId11" Type="http://schemas.openxmlformats.org/officeDocument/2006/relationships/slideLayout" Target="../slideLayouts/slideLayout853.xml"/><Relationship Id="rId5" Type="http://schemas.openxmlformats.org/officeDocument/2006/relationships/slideLayout" Target="../slideLayouts/slideLayout847.xml"/><Relationship Id="rId10" Type="http://schemas.openxmlformats.org/officeDocument/2006/relationships/slideLayout" Target="../slideLayouts/slideLayout852.xml"/><Relationship Id="rId4" Type="http://schemas.openxmlformats.org/officeDocument/2006/relationships/slideLayout" Target="../slideLayouts/slideLayout846.xml"/><Relationship Id="rId9" Type="http://schemas.openxmlformats.org/officeDocument/2006/relationships/slideLayout" Target="../slideLayouts/slideLayout851.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62.xml"/><Relationship Id="rId3" Type="http://schemas.openxmlformats.org/officeDocument/2006/relationships/slideLayout" Target="../slideLayouts/slideLayout857.xml"/><Relationship Id="rId7" Type="http://schemas.openxmlformats.org/officeDocument/2006/relationships/slideLayout" Target="../slideLayouts/slideLayout861.xml"/><Relationship Id="rId12" Type="http://schemas.openxmlformats.org/officeDocument/2006/relationships/theme" Target="../theme/theme83.xml"/><Relationship Id="rId2" Type="http://schemas.openxmlformats.org/officeDocument/2006/relationships/slideLayout" Target="../slideLayouts/slideLayout856.xml"/><Relationship Id="rId1" Type="http://schemas.openxmlformats.org/officeDocument/2006/relationships/slideLayout" Target="../slideLayouts/slideLayout855.xml"/><Relationship Id="rId6" Type="http://schemas.openxmlformats.org/officeDocument/2006/relationships/slideLayout" Target="../slideLayouts/slideLayout860.xml"/><Relationship Id="rId11" Type="http://schemas.openxmlformats.org/officeDocument/2006/relationships/slideLayout" Target="../slideLayouts/slideLayout865.xml"/><Relationship Id="rId5" Type="http://schemas.openxmlformats.org/officeDocument/2006/relationships/slideLayout" Target="../slideLayouts/slideLayout859.xml"/><Relationship Id="rId10" Type="http://schemas.openxmlformats.org/officeDocument/2006/relationships/slideLayout" Target="../slideLayouts/slideLayout864.xml"/><Relationship Id="rId4" Type="http://schemas.openxmlformats.org/officeDocument/2006/relationships/slideLayout" Target="../slideLayouts/slideLayout858.xml"/><Relationship Id="rId9" Type="http://schemas.openxmlformats.org/officeDocument/2006/relationships/slideLayout" Target="../slideLayouts/slideLayout863.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73.xml"/><Relationship Id="rId3" Type="http://schemas.openxmlformats.org/officeDocument/2006/relationships/slideLayout" Target="../slideLayouts/slideLayout868.xml"/><Relationship Id="rId7" Type="http://schemas.openxmlformats.org/officeDocument/2006/relationships/slideLayout" Target="../slideLayouts/slideLayout872.xml"/><Relationship Id="rId2" Type="http://schemas.openxmlformats.org/officeDocument/2006/relationships/slideLayout" Target="../slideLayouts/slideLayout867.xml"/><Relationship Id="rId1" Type="http://schemas.openxmlformats.org/officeDocument/2006/relationships/slideLayout" Target="../slideLayouts/slideLayout866.xml"/><Relationship Id="rId6" Type="http://schemas.openxmlformats.org/officeDocument/2006/relationships/slideLayout" Target="../slideLayouts/slideLayout871.xml"/><Relationship Id="rId11" Type="http://schemas.openxmlformats.org/officeDocument/2006/relationships/theme" Target="../theme/theme84.xml"/><Relationship Id="rId5" Type="http://schemas.openxmlformats.org/officeDocument/2006/relationships/slideLayout" Target="../slideLayouts/slideLayout870.xml"/><Relationship Id="rId10" Type="http://schemas.openxmlformats.org/officeDocument/2006/relationships/slideLayout" Target="../slideLayouts/slideLayout875.xml"/><Relationship Id="rId4" Type="http://schemas.openxmlformats.org/officeDocument/2006/relationships/slideLayout" Target="../slideLayouts/slideLayout869.xml"/><Relationship Id="rId9" Type="http://schemas.openxmlformats.org/officeDocument/2006/relationships/slideLayout" Target="../slideLayouts/slideLayout874.xml"/></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883.xml"/><Relationship Id="rId13" Type="http://schemas.openxmlformats.org/officeDocument/2006/relationships/theme" Target="../theme/theme85.xml"/><Relationship Id="rId3" Type="http://schemas.openxmlformats.org/officeDocument/2006/relationships/slideLayout" Target="../slideLayouts/slideLayout878.xml"/><Relationship Id="rId7" Type="http://schemas.openxmlformats.org/officeDocument/2006/relationships/slideLayout" Target="../slideLayouts/slideLayout882.xml"/><Relationship Id="rId12" Type="http://schemas.openxmlformats.org/officeDocument/2006/relationships/slideLayout" Target="../slideLayouts/slideLayout887.xml"/><Relationship Id="rId2" Type="http://schemas.openxmlformats.org/officeDocument/2006/relationships/slideLayout" Target="../slideLayouts/slideLayout877.xml"/><Relationship Id="rId1" Type="http://schemas.openxmlformats.org/officeDocument/2006/relationships/slideLayout" Target="../slideLayouts/slideLayout876.xml"/><Relationship Id="rId6" Type="http://schemas.openxmlformats.org/officeDocument/2006/relationships/slideLayout" Target="../slideLayouts/slideLayout881.xml"/><Relationship Id="rId11" Type="http://schemas.openxmlformats.org/officeDocument/2006/relationships/slideLayout" Target="../slideLayouts/slideLayout886.xml"/><Relationship Id="rId5" Type="http://schemas.openxmlformats.org/officeDocument/2006/relationships/slideLayout" Target="../slideLayouts/slideLayout880.xml"/><Relationship Id="rId10" Type="http://schemas.openxmlformats.org/officeDocument/2006/relationships/slideLayout" Target="../slideLayouts/slideLayout885.xml"/><Relationship Id="rId4" Type="http://schemas.openxmlformats.org/officeDocument/2006/relationships/slideLayout" Target="../slideLayouts/slideLayout879.xml"/><Relationship Id="rId9" Type="http://schemas.openxmlformats.org/officeDocument/2006/relationships/slideLayout" Target="../slideLayouts/slideLayout884.xml"/><Relationship Id="rId14" Type="http://schemas.openxmlformats.org/officeDocument/2006/relationships/image" Target="../media/image1.png"/></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895.xml"/><Relationship Id="rId13" Type="http://schemas.openxmlformats.org/officeDocument/2006/relationships/theme" Target="../theme/theme86.xml"/><Relationship Id="rId3" Type="http://schemas.openxmlformats.org/officeDocument/2006/relationships/slideLayout" Target="../slideLayouts/slideLayout890.xml"/><Relationship Id="rId7" Type="http://schemas.openxmlformats.org/officeDocument/2006/relationships/slideLayout" Target="../slideLayouts/slideLayout894.xml"/><Relationship Id="rId12" Type="http://schemas.openxmlformats.org/officeDocument/2006/relationships/slideLayout" Target="../slideLayouts/slideLayout899.xml"/><Relationship Id="rId2" Type="http://schemas.openxmlformats.org/officeDocument/2006/relationships/slideLayout" Target="../slideLayouts/slideLayout889.xml"/><Relationship Id="rId1" Type="http://schemas.openxmlformats.org/officeDocument/2006/relationships/slideLayout" Target="../slideLayouts/slideLayout888.xml"/><Relationship Id="rId6" Type="http://schemas.openxmlformats.org/officeDocument/2006/relationships/slideLayout" Target="../slideLayouts/slideLayout893.xml"/><Relationship Id="rId11" Type="http://schemas.openxmlformats.org/officeDocument/2006/relationships/slideLayout" Target="../slideLayouts/slideLayout898.xml"/><Relationship Id="rId5" Type="http://schemas.openxmlformats.org/officeDocument/2006/relationships/slideLayout" Target="../slideLayouts/slideLayout892.xml"/><Relationship Id="rId10" Type="http://schemas.openxmlformats.org/officeDocument/2006/relationships/slideLayout" Target="../slideLayouts/slideLayout897.xml"/><Relationship Id="rId4" Type="http://schemas.openxmlformats.org/officeDocument/2006/relationships/slideLayout" Target="../slideLayouts/slideLayout891.xml"/><Relationship Id="rId9" Type="http://schemas.openxmlformats.org/officeDocument/2006/relationships/slideLayout" Target="../slideLayouts/slideLayout896.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07.xml"/><Relationship Id="rId13" Type="http://schemas.openxmlformats.org/officeDocument/2006/relationships/theme" Target="../theme/theme87.xml"/><Relationship Id="rId3" Type="http://schemas.openxmlformats.org/officeDocument/2006/relationships/slideLayout" Target="../slideLayouts/slideLayout902.xml"/><Relationship Id="rId7" Type="http://schemas.openxmlformats.org/officeDocument/2006/relationships/slideLayout" Target="../slideLayouts/slideLayout906.xml"/><Relationship Id="rId12" Type="http://schemas.openxmlformats.org/officeDocument/2006/relationships/slideLayout" Target="../slideLayouts/slideLayout911.xml"/><Relationship Id="rId2" Type="http://schemas.openxmlformats.org/officeDocument/2006/relationships/slideLayout" Target="../slideLayouts/slideLayout901.xml"/><Relationship Id="rId1" Type="http://schemas.openxmlformats.org/officeDocument/2006/relationships/slideLayout" Target="../slideLayouts/slideLayout900.xml"/><Relationship Id="rId6" Type="http://schemas.openxmlformats.org/officeDocument/2006/relationships/slideLayout" Target="../slideLayouts/slideLayout905.xml"/><Relationship Id="rId11" Type="http://schemas.openxmlformats.org/officeDocument/2006/relationships/slideLayout" Target="../slideLayouts/slideLayout910.xml"/><Relationship Id="rId5" Type="http://schemas.openxmlformats.org/officeDocument/2006/relationships/slideLayout" Target="../slideLayouts/slideLayout904.xml"/><Relationship Id="rId10" Type="http://schemas.openxmlformats.org/officeDocument/2006/relationships/slideLayout" Target="../slideLayouts/slideLayout909.xml"/><Relationship Id="rId4" Type="http://schemas.openxmlformats.org/officeDocument/2006/relationships/slideLayout" Target="../slideLayouts/slideLayout903.xml"/><Relationship Id="rId9" Type="http://schemas.openxmlformats.org/officeDocument/2006/relationships/slideLayout" Target="../slideLayouts/slideLayout908.xml"/><Relationship Id="rId14" Type="http://schemas.openxmlformats.org/officeDocument/2006/relationships/image" Target="../media/image1.png"/></Relationships>
</file>

<file path=ppt/slideMasters/_rels/slideMaster88.xml.rels><?xml version="1.0" encoding="UTF-8" standalone="yes"?>
<Relationships xmlns="http://schemas.openxmlformats.org/package/2006/relationships"><Relationship Id="rId8" Type="http://schemas.openxmlformats.org/officeDocument/2006/relationships/slideLayout" Target="../slideLayouts/slideLayout919.xml"/><Relationship Id="rId13" Type="http://schemas.openxmlformats.org/officeDocument/2006/relationships/slideLayout" Target="../slideLayouts/slideLayout924.xml"/><Relationship Id="rId3" Type="http://schemas.openxmlformats.org/officeDocument/2006/relationships/slideLayout" Target="../slideLayouts/slideLayout914.xml"/><Relationship Id="rId7" Type="http://schemas.openxmlformats.org/officeDocument/2006/relationships/slideLayout" Target="../slideLayouts/slideLayout918.xml"/><Relationship Id="rId12" Type="http://schemas.openxmlformats.org/officeDocument/2006/relationships/slideLayout" Target="../slideLayouts/slideLayout923.xml"/><Relationship Id="rId2" Type="http://schemas.openxmlformats.org/officeDocument/2006/relationships/slideLayout" Target="../slideLayouts/slideLayout913.xml"/><Relationship Id="rId1" Type="http://schemas.openxmlformats.org/officeDocument/2006/relationships/slideLayout" Target="../slideLayouts/slideLayout912.xml"/><Relationship Id="rId6" Type="http://schemas.openxmlformats.org/officeDocument/2006/relationships/slideLayout" Target="../slideLayouts/slideLayout917.xml"/><Relationship Id="rId11" Type="http://schemas.openxmlformats.org/officeDocument/2006/relationships/slideLayout" Target="../slideLayouts/slideLayout922.xml"/><Relationship Id="rId5" Type="http://schemas.openxmlformats.org/officeDocument/2006/relationships/slideLayout" Target="../slideLayouts/slideLayout916.xml"/><Relationship Id="rId10" Type="http://schemas.openxmlformats.org/officeDocument/2006/relationships/slideLayout" Target="../slideLayouts/slideLayout921.xml"/><Relationship Id="rId4" Type="http://schemas.openxmlformats.org/officeDocument/2006/relationships/slideLayout" Target="../slideLayouts/slideLayout915.xml"/><Relationship Id="rId9" Type="http://schemas.openxmlformats.org/officeDocument/2006/relationships/slideLayout" Target="../slideLayouts/slideLayout920.xml"/><Relationship Id="rId14" Type="http://schemas.openxmlformats.org/officeDocument/2006/relationships/theme" Target="../theme/theme88.xml"/></Relationships>
</file>

<file path=ppt/slideMasters/_rels/slideMaster89.xml.rels><?xml version="1.0" encoding="UTF-8" standalone="yes"?>
<Relationships xmlns="http://schemas.openxmlformats.org/package/2006/relationships"><Relationship Id="rId3" Type="http://schemas.openxmlformats.org/officeDocument/2006/relationships/slideLayout" Target="../slideLayouts/slideLayout927.xml"/><Relationship Id="rId2" Type="http://schemas.openxmlformats.org/officeDocument/2006/relationships/slideLayout" Target="../slideLayouts/slideLayout926.xml"/><Relationship Id="rId1" Type="http://schemas.openxmlformats.org/officeDocument/2006/relationships/slideLayout" Target="../slideLayouts/slideLayout925.xml"/><Relationship Id="rId4" Type="http://schemas.openxmlformats.org/officeDocument/2006/relationships/theme" Target="../theme/theme89.xml"/></Relationships>
</file>

<file path=ppt/slideMasters/_rels/slideMaster90.xml.rels><?xml version="1.0" encoding="UTF-8" standalone="yes"?>
<Relationships xmlns="http://schemas.openxmlformats.org/package/2006/relationships"><Relationship Id="rId8" Type="http://schemas.openxmlformats.org/officeDocument/2006/relationships/slideLayout" Target="../slideLayouts/slideLayout935.xml"/><Relationship Id="rId3" Type="http://schemas.openxmlformats.org/officeDocument/2006/relationships/slideLayout" Target="../slideLayouts/slideLayout930.xml"/><Relationship Id="rId7" Type="http://schemas.openxmlformats.org/officeDocument/2006/relationships/slideLayout" Target="../slideLayouts/slideLayout934.xml"/><Relationship Id="rId12" Type="http://schemas.openxmlformats.org/officeDocument/2006/relationships/theme" Target="../theme/theme90.xml"/><Relationship Id="rId2" Type="http://schemas.openxmlformats.org/officeDocument/2006/relationships/slideLayout" Target="../slideLayouts/slideLayout929.xml"/><Relationship Id="rId1" Type="http://schemas.openxmlformats.org/officeDocument/2006/relationships/slideLayout" Target="../slideLayouts/slideLayout928.xml"/><Relationship Id="rId6" Type="http://schemas.openxmlformats.org/officeDocument/2006/relationships/slideLayout" Target="../slideLayouts/slideLayout933.xml"/><Relationship Id="rId11" Type="http://schemas.openxmlformats.org/officeDocument/2006/relationships/slideLayout" Target="../slideLayouts/slideLayout938.xml"/><Relationship Id="rId5" Type="http://schemas.openxmlformats.org/officeDocument/2006/relationships/slideLayout" Target="../slideLayouts/slideLayout932.xml"/><Relationship Id="rId10" Type="http://schemas.openxmlformats.org/officeDocument/2006/relationships/slideLayout" Target="../slideLayouts/slideLayout937.xml"/><Relationship Id="rId4" Type="http://schemas.openxmlformats.org/officeDocument/2006/relationships/slideLayout" Target="../slideLayouts/slideLayout931.xml"/><Relationship Id="rId9" Type="http://schemas.openxmlformats.org/officeDocument/2006/relationships/slideLayout" Target="../slideLayouts/slideLayout936.xml"/></Relationships>
</file>

<file path=ppt/slideMasters/_rels/slideMaster91.xml.rels><?xml version="1.0" encoding="UTF-8" standalone="yes"?>
<Relationships xmlns="http://schemas.openxmlformats.org/package/2006/relationships"><Relationship Id="rId8" Type="http://schemas.openxmlformats.org/officeDocument/2006/relationships/slideLayout" Target="../slideLayouts/slideLayout946.xml"/><Relationship Id="rId3" Type="http://schemas.openxmlformats.org/officeDocument/2006/relationships/slideLayout" Target="../slideLayouts/slideLayout941.xml"/><Relationship Id="rId7" Type="http://schemas.openxmlformats.org/officeDocument/2006/relationships/slideLayout" Target="../slideLayouts/slideLayout945.xml"/><Relationship Id="rId12" Type="http://schemas.openxmlformats.org/officeDocument/2006/relationships/theme" Target="../theme/theme91.xml"/><Relationship Id="rId2" Type="http://schemas.openxmlformats.org/officeDocument/2006/relationships/slideLayout" Target="../slideLayouts/slideLayout940.xml"/><Relationship Id="rId1" Type="http://schemas.openxmlformats.org/officeDocument/2006/relationships/slideLayout" Target="../slideLayouts/slideLayout939.xml"/><Relationship Id="rId6" Type="http://schemas.openxmlformats.org/officeDocument/2006/relationships/slideLayout" Target="../slideLayouts/slideLayout944.xml"/><Relationship Id="rId11" Type="http://schemas.openxmlformats.org/officeDocument/2006/relationships/slideLayout" Target="../slideLayouts/slideLayout949.xml"/><Relationship Id="rId5" Type="http://schemas.openxmlformats.org/officeDocument/2006/relationships/slideLayout" Target="../slideLayouts/slideLayout943.xml"/><Relationship Id="rId10" Type="http://schemas.openxmlformats.org/officeDocument/2006/relationships/slideLayout" Target="../slideLayouts/slideLayout948.xml"/><Relationship Id="rId4" Type="http://schemas.openxmlformats.org/officeDocument/2006/relationships/slideLayout" Target="../slideLayouts/slideLayout942.xml"/><Relationship Id="rId9" Type="http://schemas.openxmlformats.org/officeDocument/2006/relationships/slideLayout" Target="../slideLayouts/slideLayout9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2022. 6. 18.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6/18/22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6/18/22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6/18/22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6/18/22</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6/18/22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884826651"/>
      </p:ext>
    </p:extLst>
  </p:cSld>
  <p:clrMap bg1="lt1" tx1="dk1" bg2="lt2" tx2="dk2" accent1="accent1" accent2="accent2" accent3="accent3" accent4="accent4" accent5="accent5" accent6="accent6" hlink="hlink" folHlink="folHlink"/>
  <p:sldLayoutIdLst>
    <p:sldLayoutId id="2147489714" r:id="rId1"/>
    <p:sldLayoutId id="2147489715" r:id="rId2"/>
    <p:sldLayoutId id="2147489716" r:id="rId3"/>
    <p:sldLayoutId id="2147489717" r:id="rId4"/>
    <p:sldLayoutId id="2147489718" r:id="rId5"/>
    <p:sldLayoutId id="2147489719" r:id="rId6"/>
    <p:sldLayoutId id="2147489720" r:id="rId7"/>
    <p:sldLayoutId id="2147489721" r:id="rId8"/>
    <p:sldLayoutId id="2147489722" r:id="rId9"/>
    <p:sldLayoutId id="2147489723" r:id="rId10"/>
    <p:sldLayoutId id="2147489724" r:id="rId11"/>
    <p:sldLayoutId id="214748972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226548076"/>
      </p:ext>
    </p:extLst>
  </p:cSld>
  <p:clrMap bg1="lt1" tx1="dk1" bg2="lt2" tx2="dk2" accent1="accent1" accent2="accent2" accent3="accent3" accent4="accent4" accent5="accent5" accent6="accent6" hlink="hlink" folHlink="folHlink"/>
  <p:sldLayoutIdLst>
    <p:sldLayoutId id="2147489727" r:id="rId1"/>
    <p:sldLayoutId id="2147489728" r:id="rId2"/>
    <p:sldLayoutId id="2147489729" r:id="rId3"/>
    <p:sldLayoutId id="2147489730" r:id="rId4"/>
    <p:sldLayoutId id="2147489731" r:id="rId5"/>
    <p:sldLayoutId id="2147489732" r:id="rId6"/>
    <p:sldLayoutId id="2147489733" r:id="rId7"/>
    <p:sldLayoutId id="2147489734" r:id="rId8"/>
    <p:sldLayoutId id="2147489735" r:id="rId9"/>
    <p:sldLayoutId id="2147489736" r:id="rId10"/>
    <p:sldLayoutId id="2147489737" r:id="rId11"/>
    <p:sldLayoutId id="21474897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924156540"/>
      </p:ext>
    </p:extLst>
  </p:cSld>
  <p:clrMap bg1="lt1" tx1="dk1" bg2="lt2" tx2="dk2" accent1="accent1" accent2="accent2" accent3="accent3" accent4="accent4" accent5="accent5" accent6="accent6" hlink="hlink" folHlink="folHlink"/>
  <p:sldLayoutIdLst>
    <p:sldLayoutId id="2147489740" r:id="rId1"/>
    <p:sldLayoutId id="2147489741" r:id="rId2"/>
    <p:sldLayoutId id="2147489742" r:id="rId3"/>
    <p:sldLayoutId id="2147489743" r:id="rId4"/>
    <p:sldLayoutId id="2147489744" r:id="rId5"/>
    <p:sldLayoutId id="2147489745" r:id="rId6"/>
    <p:sldLayoutId id="2147489746" r:id="rId7"/>
    <p:sldLayoutId id="2147489747" r:id="rId8"/>
    <p:sldLayoutId id="2147489748" r:id="rId9"/>
    <p:sldLayoutId id="2147489749" r:id="rId10"/>
    <p:sldLayoutId id="2147489750" r:id="rId11"/>
    <p:sldLayoutId id="21474897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6/18/22</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501748045"/>
      </p:ext>
    </p:extLst>
  </p:cSld>
  <p:clrMap bg1="lt1" tx1="dk1" bg2="lt2" tx2="dk2" accent1="accent1" accent2="accent2" accent3="accent3" accent4="accent4" accent5="accent5" accent6="accent6" hlink="hlink" folHlink="folHlink"/>
  <p:sldLayoutIdLst>
    <p:sldLayoutId id="2147489753" r:id="rId1"/>
    <p:sldLayoutId id="2147489754" r:id="rId2"/>
    <p:sldLayoutId id="2147489755" r:id="rId3"/>
    <p:sldLayoutId id="2147489756"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C5157D-B167-4892-B7EA-1A653CDB78F5}" type="datetime1">
              <a:rPr lang="en-US" smtClean="0"/>
              <a:t>6/18/22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C00000"/>
                </a:solidFill>
                <a:latin typeface="Myriad Pro Cond" panose="020B0506030403020204" pitchFamily="34" charset="0"/>
              </a:defRPr>
            </a:lvl1p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1427198597"/>
      </p:ext>
    </p:extLst>
  </p:cSld>
  <p:clrMap bg1="lt1" tx1="dk1" bg2="lt2" tx2="dk2" accent1="accent1" accent2="accent2" accent3="accent3" accent4="accent4" accent5="accent5" accent6="accent6" hlink="hlink" folHlink="folHlink"/>
  <p:sldLayoutIdLst>
    <p:sldLayoutId id="2147489758" r:id="rId1"/>
    <p:sldLayoutId id="2147489759" r:id="rId2"/>
    <p:sldLayoutId id="2147489760" r:id="rId3"/>
    <p:sldLayoutId id="2147489761" r:id="rId4"/>
    <p:sldLayoutId id="2147489762" r:id="rId5"/>
    <p:sldLayoutId id="2147489763" r:id="rId6"/>
    <p:sldLayoutId id="2147489764" r:id="rId7"/>
    <p:sldLayoutId id="2147489765" r:id="rId8"/>
    <p:sldLayoutId id="2147489766" r:id="rId9"/>
    <p:sldLayoutId id="2147489767" r:id="rId10"/>
    <p:sldLayoutId id="2147489768" r:id="rId11"/>
  </p:sldLayoutIdLst>
  <p:hf hdr="0" ftr="0" dt="0"/>
  <p:txStyles>
    <p:titleStyle>
      <a:lvl1pPr algn="l" defTabSz="685800" rtl="0" eaLnBrk="1" latinLnBrk="0" hangingPunct="1">
        <a:lnSpc>
          <a:spcPct val="90000"/>
        </a:lnSpc>
        <a:spcBef>
          <a:spcPct val="0"/>
        </a:spcBef>
        <a:buNone/>
        <a:defRPr sz="3300" b="1" kern="1200">
          <a:solidFill>
            <a:schemeClr val="accent3"/>
          </a:solidFill>
          <a:latin typeface="Myriad Pro Cond" panose="020B0506030403020204" pitchFamily="34" charset="0"/>
          <a:ea typeface="+mj-ea"/>
          <a:cs typeface="+mj-cs"/>
        </a:defRPr>
      </a:lvl1pPr>
    </p:titleStyle>
    <p:bodyStyle>
      <a:lvl1pPr marL="175022" indent="-175022" algn="l" defTabSz="685800" rtl="0" eaLnBrk="1" latinLnBrk="0" hangingPunct="1">
        <a:lnSpc>
          <a:spcPct val="90000"/>
        </a:lnSpc>
        <a:spcBef>
          <a:spcPts val="750"/>
        </a:spcBef>
        <a:buFont typeface="Wingdings" panose="05000000000000000000" pitchFamily="2" charset="2"/>
        <a:buChar char="§"/>
        <a:defRPr sz="2100" b="1" i="0"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Myriad Pro Cond" panose="020B0706030403020204" pitchFamily="34" charset="0"/>
        <a:buChar char="−"/>
        <a:defRPr sz="1800" b="1" i="0"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17970696"/>
      </p:ext>
    </p:extLst>
  </p:cSld>
  <p:clrMap bg1="lt1" tx1="dk1" bg2="lt2" tx2="dk2" accent1="accent1" accent2="accent2" accent3="accent3" accent4="accent4" accent5="accent5" accent6="accent6" hlink="hlink" folHlink="folHlink"/>
  <p:sldLayoutIdLst>
    <p:sldLayoutId id="2147489770" r:id="rId1"/>
    <p:sldLayoutId id="2147489771" r:id="rId2"/>
    <p:sldLayoutId id="2147489772" r:id="rId3"/>
    <p:sldLayoutId id="2147489773" r:id="rId4"/>
    <p:sldLayoutId id="2147489774" r:id="rId5"/>
    <p:sldLayoutId id="2147489775" r:id="rId6"/>
    <p:sldLayoutId id="2147489776" r:id="rId7"/>
    <p:sldLayoutId id="2147489777" r:id="rId8"/>
    <p:sldLayoutId id="2147489778" r:id="rId9"/>
    <p:sldLayoutId id="2147489779" r:id="rId10"/>
    <p:sldLayoutId id="2147489780" r:id="rId11"/>
    <p:sldLayoutId id="2147489781" r:id="rId12"/>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51D48D-9BA1-4D8A-9201-0E58407A6C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47B755-18A1-4B6D-A51A-27521AA42E0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73F0FF-2B6F-426B-BDD4-8DDA6BBA5BF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2AF5001-1906-4894-A983-E8B7F7A63AA9}" type="datetime1">
              <a:rPr lang="en-US" smtClean="0"/>
              <a:t>6/18/22</a:t>
            </a:fld>
            <a:endParaRPr lang="en-US"/>
          </a:p>
        </p:txBody>
      </p:sp>
      <p:sp>
        <p:nvSpPr>
          <p:cNvPr id="5" name="Footer Placeholder 4">
            <a:extLst>
              <a:ext uri="{FF2B5EF4-FFF2-40B4-BE49-F238E27FC236}">
                <a16:creationId xmlns:a16="http://schemas.microsoft.com/office/drawing/2014/main" id="{7E2C5BFE-9F91-4309-9B29-3AA41155A6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0FDED7-CE46-445B-8945-762C97F24824}"/>
              </a:ext>
            </a:extLst>
          </p:cNvPr>
          <p:cNvSpPr>
            <a:spLocks noGrp="1"/>
          </p:cNvSpPr>
          <p:nvPr>
            <p:ph type="sldNum" sz="quarter" idx="4"/>
          </p:nvPr>
        </p:nvSpPr>
        <p:spPr>
          <a:xfrm>
            <a:off x="6457950" y="6341603"/>
            <a:ext cx="2057400" cy="365125"/>
          </a:xfrm>
          <a:prstGeom prst="rect">
            <a:avLst/>
          </a:prstGeom>
        </p:spPr>
        <p:txBody>
          <a:bodyPr vert="horz" lIns="91440" tIns="45720" rIns="91440" bIns="45720" rtlCol="0" anchor="ctr"/>
          <a:lstStyle>
            <a:lvl1pPr algn="r">
              <a:defRPr sz="2100" b="1">
                <a:solidFill>
                  <a:srgbClr val="009900"/>
                </a:solidFill>
                <a:latin typeface="Myriad Pro Cond" panose="020B0506030403020204" pitchFamily="34" charset="0"/>
              </a:defRPr>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2406893916"/>
      </p:ext>
    </p:extLst>
  </p:cSld>
  <p:clrMap bg1="lt1" tx1="dk1" bg2="lt2" tx2="dk2" accent1="accent1" accent2="accent2" accent3="accent3" accent4="accent4" accent5="accent5" accent6="accent6" hlink="hlink" folHlink="folHlink"/>
  <p:sldLayoutIdLst>
    <p:sldLayoutId id="2147489783" r:id="rId1"/>
    <p:sldLayoutId id="2147489784" r:id="rId2"/>
    <p:sldLayoutId id="2147489785" r:id="rId3"/>
    <p:sldLayoutId id="2147489786" r:id="rId4"/>
    <p:sldLayoutId id="2147489787" r:id="rId5"/>
    <p:sldLayoutId id="2147489788" r:id="rId6"/>
    <p:sldLayoutId id="2147489789" r:id="rId7"/>
    <p:sldLayoutId id="2147489790" r:id="rId8"/>
    <p:sldLayoutId id="2147489791" r:id="rId9"/>
    <p:sldLayoutId id="2147489792" r:id="rId10"/>
    <p:sldLayoutId id="2147489793" r:id="rId11"/>
  </p:sldLayoutIdLst>
  <p:hf hdr="0" ftr="0" dt="0"/>
  <p:txStyles>
    <p:titleStyle>
      <a:lvl1pPr algn="l" defTabSz="685800" rtl="0" eaLnBrk="1" latinLnBrk="0" hangingPunct="1">
        <a:lnSpc>
          <a:spcPct val="90000"/>
        </a:lnSpc>
        <a:spcBef>
          <a:spcPct val="0"/>
        </a:spcBef>
        <a:buNone/>
        <a:defRPr sz="3300" b="1" kern="1200">
          <a:solidFill>
            <a:srgbClr val="00547E"/>
          </a:solidFill>
          <a:latin typeface="Myriad Pro Cond" panose="020B0506030403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9030759"/>
      </p:ext>
    </p:extLst>
  </p:cSld>
  <p:clrMap bg1="lt1" tx1="dk1" bg2="dk2" tx2="lt2" accent1="accent1" accent2="accent2" accent3="accent3" accent4="accent4" accent5="accent5" accent6="accent6" hlink="hlink" folHlink="folHlink"/>
  <p:sldLayoutIdLst>
    <p:sldLayoutId id="2147489795" r:id="rId1"/>
    <p:sldLayoutId id="2147489796" r:id="rId2"/>
    <p:sldLayoutId id="2147489797" r:id="rId3"/>
    <p:sldLayoutId id="2147489798" r:id="rId4"/>
    <p:sldLayoutId id="2147489799" r:id="rId5"/>
    <p:sldLayoutId id="2147489800" r:id="rId6"/>
    <p:sldLayoutId id="2147489801" r:id="rId7"/>
    <p:sldLayoutId id="2147489802" r:id="rId8"/>
    <p:sldLayoutId id="2147489803" r:id="rId9"/>
    <p:sldLayoutId id="2147489804"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62018782"/>
      </p:ext>
    </p:extLst>
  </p:cSld>
  <p:clrMap bg1="lt1" tx1="dk1" bg2="lt2" tx2="dk2" accent1="accent1" accent2="accent2" accent3="accent3" accent4="accent4" accent5="accent5" accent6="accent6" hlink="hlink" folHlink="folHlink"/>
  <p:sldLayoutIdLst>
    <p:sldLayoutId id="2147489806" r:id="rId1"/>
    <p:sldLayoutId id="2147489807" r:id="rId2"/>
    <p:sldLayoutId id="2147489808" r:id="rId3"/>
    <p:sldLayoutId id="2147489809" r:id="rId4"/>
    <p:sldLayoutId id="2147489810" r:id="rId5"/>
    <p:sldLayoutId id="2147489811" r:id="rId6"/>
    <p:sldLayoutId id="2147489812" r:id="rId7"/>
    <p:sldLayoutId id="2147489813" r:id="rId8"/>
    <p:sldLayoutId id="2147489814" r:id="rId9"/>
    <p:sldLayoutId id="2147489815" r:id="rId10"/>
    <p:sldLayoutId id="2147489816" r:id="rId11"/>
    <p:sldLayoutId id="214748981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905E7BDC-7850-0840-AE02-4CD684FE19E6}"/>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6E0880CC-46D8-144C-AB8F-FA38446BBE49}"/>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E2720296-8B91-D64B-9FD7-7AF64C73237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39D3AC41-115F-0845-A7A4-47BF361B1873}"/>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2E03388C-8DDE-5549-8BDC-829E3484E1EC}" type="slidenum">
              <a:rPr lang="en-US" altLang="en-US"/>
              <a:pPr>
                <a:defRPr/>
              </a:pPr>
              <a:t>‹#›</a:t>
            </a:fld>
            <a:endParaRPr lang="en-US" altLang="en-US"/>
          </a:p>
        </p:txBody>
      </p:sp>
      <p:sp>
        <p:nvSpPr>
          <p:cNvPr id="14342" name="Line 1032">
            <a:extLst>
              <a:ext uri="{FF2B5EF4-FFF2-40B4-BE49-F238E27FC236}">
                <a16:creationId xmlns:a16="http://schemas.microsoft.com/office/drawing/2014/main" id="{C35EBA84-E5B9-C34A-9AC4-3C109F724BD9}"/>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F5BD3987-485D-E042-8A19-7C18DF05F31E}"/>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427883387"/>
      </p:ext>
    </p:extLst>
  </p:cSld>
  <p:clrMap bg1="lt1" tx1="dk1" bg2="lt2" tx2="dk2" accent1="accent1" accent2="accent2" accent3="accent3" accent4="accent4" accent5="accent5" accent6="accent6" hlink="hlink" folHlink="folHlink"/>
  <p:sldLayoutIdLst>
    <p:sldLayoutId id="2147489819" r:id="rId1"/>
    <p:sldLayoutId id="2147489820" r:id="rId2"/>
    <p:sldLayoutId id="2147489821" r:id="rId3"/>
    <p:sldLayoutId id="2147489822" r:id="rId4"/>
    <p:sldLayoutId id="2147489823" r:id="rId5"/>
    <p:sldLayoutId id="2147489824" r:id="rId6"/>
    <p:sldLayoutId id="2147489825" r:id="rId7"/>
    <p:sldLayoutId id="2147489826" r:id="rId8"/>
    <p:sldLayoutId id="2147489827" r:id="rId9"/>
    <p:sldLayoutId id="2147489828" r:id="rId10"/>
    <p:sldLayoutId id="2147489829" r:id="rId11"/>
    <p:sldLayoutId id="214748983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067412566"/>
      </p:ext>
    </p:extLst>
  </p:cSld>
  <p:clrMap bg1="lt1" tx1="dk1" bg2="lt2" tx2="dk2" accent1="accent1" accent2="accent2" accent3="accent3" accent4="accent4" accent5="accent5" accent6="accent6" hlink="hlink" folHlink="folHlink"/>
  <p:sldLayoutIdLst>
    <p:sldLayoutId id="2147489844" r:id="rId1"/>
    <p:sldLayoutId id="2147489845" r:id="rId2"/>
    <p:sldLayoutId id="2147489846" r:id="rId3"/>
    <p:sldLayoutId id="2147489847" r:id="rId4"/>
    <p:sldLayoutId id="2147489848" r:id="rId5"/>
    <p:sldLayoutId id="2147489849" r:id="rId6"/>
    <p:sldLayoutId id="2147489850" r:id="rId7"/>
    <p:sldLayoutId id="2147489851" r:id="rId8"/>
    <p:sldLayoutId id="2147489852" r:id="rId9"/>
    <p:sldLayoutId id="2147489853" r:id="rId10"/>
    <p:sldLayoutId id="2147489854" r:id="rId11"/>
    <p:sldLayoutId id="21474898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825625"/>
            <a:ext cx="7886700" cy="4351339"/>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
        <p:nvSpPr>
          <p:cNvPr id="2" name="hl">
            <a:extLst>
              <a:ext uri="{FF2B5EF4-FFF2-40B4-BE49-F238E27FC236}">
                <a16:creationId xmlns:a16="http://schemas.microsoft.com/office/drawing/2014/main" id="{EDF58919-39EB-4252-A5A0-EEA3434236DF}"/>
              </a:ext>
            </a:extLst>
          </p:cNvPr>
          <p:cNvSpPr txBox="1"/>
          <p:nvPr userDrawn="1"/>
        </p:nvSpPr>
        <p:spPr>
          <a:xfrm>
            <a:off x="0" y="0"/>
            <a:ext cx="9144000" cy="369332"/>
          </a:xfrm>
          <a:prstGeom prst="rect">
            <a:avLst/>
          </a:prstGeom>
          <a:noFill/>
        </p:spPr>
        <p:txBody>
          <a:bodyPr vert="horz" rtlCol="0">
            <a:spAutoFit/>
          </a:bodyPr>
          <a:lstStyle/>
          <a:p>
            <a:endParaRPr lang="en-US" sz="1800">
              <a:solidFill>
                <a:srgbClr val="000000"/>
              </a:solidFill>
            </a:endParaRPr>
          </a:p>
        </p:txBody>
      </p:sp>
      <p:sp>
        <p:nvSpPr>
          <p:cNvPr id="3" name="fl">
            <a:extLst>
              <a:ext uri="{FF2B5EF4-FFF2-40B4-BE49-F238E27FC236}">
                <a16:creationId xmlns:a16="http://schemas.microsoft.com/office/drawing/2014/main" id="{3405171B-DB66-41E3-A235-64065E483A80}"/>
              </a:ext>
            </a:extLst>
          </p:cNvPr>
          <p:cNvSpPr txBox="1"/>
          <p:nvPr userDrawn="1"/>
        </p:nvSpPr>
        <p:spPr>
          <a:xfrm>
            <a:off x="0" y="6319520"/>
            <a:ext cx="9144000" cy="369332"/>
          </a:xfrm>
          <a:prstGeom prst="rect">
            <a:avLst/>
          </a:prstGeom>
          <a:noFill/>
        </p:spPr>
        <p:txBody>
          <a:bodyPr vert="horz" rtlCol="0">
            <a:spAutoFit/>
          </a:bodyPr>
          <a:lstStyle/>
          <a:p>
            <a:endParaRPr lang="en-US" sz="1800">
              <a:solidFill>
                <a:srgbClr val="000000"/>
              </a:solidFill>
            </a:endParaRPr>
          </a:p>
        </p:txBody>
      </p:sp>
    </p:spTree>
    <p:extLst>
      <p:ext uri="{BB962C8B-B14F-4D97-AF65-F5344CB8AC3E}">
        <p14:creationId xmlns:p14="http://schemas.microsoft.com/office/powerpoint/2010/main" val="3419451930"/>
      </p:ext>
    </p:extLst>
  </p:cSld>
  <p:clrMap bg1="lt1" tx1="dk1" bg2="dk2" tx2="lt2" accent1="accent1" accent2="accent2" accent3="accent3" accent4="accent4" accent5="accent5" accent6="accent6" hlink="hlink" folHlink="folHlink"/>
  <p:sldLayoutIdLst>
    <p:sldLayoutId id="2147489857" r:id="rId1"/>
    <p:sldLayoutId id="2147489858" r:id="rId2"/>
    <p:sldLayoutId id="2147489859" r:id="rId3"/>
    <p:sldLayoutId id="2147489860" r:id="rId4"/>
    <p:sldLayoutId id="2147489861" r:id="rId5"/>
    <p:sldLayoutId id="2147489862" r:id="rId6"/>
    <p:sldLayoutId id="2147489863" r:id="rId7"/>
    <p:sldLayoutId id="2147489864" r:id="rId8"/>
    <p:sldLayoutId id="2147489865" r:id="rId9"/>
    <p:sldLayoutId id="2147489866" r:id="rId10"/>
    <p:sldLayoutId id="2147489867" r:id="rId11"/>
    <p:sldLayoutId id="2147489868" r:id="rId12"/>
    <p:sldLayoutId id="2147489869"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5"/>
        <p:cNvGrpSpPr/>
        <p:nvPr/>
      </p:nvGrpSpPr>
      <p:grpSpPr>
        <a:xfrm>
          <a:off x="0" y="0"/>
          <a:ext cx="0" cy="0"/>
          <a:chOff x="0" y="0"/>
          <a:chExt cx="0" cy="0"/>
        </a:xfrm>
      </p:grpSpPr>
      <p:sp>
        <p:nvSpPr>
          <p:cNvPr id="136" name="Google Shape;136;p27"/>
          <p:cNvSpPr txBox="1">
            <a:spLocks noGrp="1"/>
          </p:cNvSpPr>
          <p:nvPr>
            <p:ph type="title"/>
          </p:nvPr>
        </p:nvSpPr>
        <p:spPr>
          <a:xfrm>
            <a:off x="628650" y="365127"/>
            <a:ext cx="7886700" cy="7900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Lato Black"/>
              <a:buNone/>
              <a:defRPr sz="4400" b="1" i="0" u="none" strike="noStrike" cap="none">
                <a:solidFill>
                  <a:schemeClr val="dk1"/>
                </a:solidFill>
                <a:latin typeface="Lato Black"/>
                <a:ea typeface="Lato Black"/>
                <a:cs typeface="Lato Black"/>
                <a:sym typeface="Lato Black"/>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37" name="Google Shape;137;p27"/>
          <p:cNvSpPr txBox="1">
            <a:spLocks noGrp="1"/>
          </p:cNvSpPr>
          <p:nvPr>
            <p:ph type="body" idx="1"/>
          </p:nvPr>
        </p:nvSpPr>
        <p:spPr>
          <a:xfrm>
            <a:off x="628650" y="1253331"/>
            <a:ext cx="7886700" cy="5003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a:ea typeface="Lato"/>
                <a:cs typeface="Lato"/>
                <a:sym typeface="La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a:ea typeface="Lato"/>
                <a:cs typeface="Lato"/>
                <a:sym typeface="La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8" name="Google Shape;138;p27"/>
          <p:cNvSpPr txBox="1">
            <a:spLocks noGrp="1"/>
          </p:cNvSpPr>
          <p:nvPr>
            <p:ph type="dt" idx="10"/>
          </p:nvPr>
        </p:nvSpPr>
        <p:spPr>
          <a:xfrm>
            <a:off x="628650" y="6356351"/>
            <a:ext cx="2057400" cy="365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9" name="Google Shape;139;p27"/>
          <p:cNvSpPr txBox="1">
            <a:spLocks noGrp="1"/>
          </p:cNvSpPr>
          <p:nvPr>
            <p:ph type="ftr" idx="11"/>
          </p:nvPr>
        </p:nvSpPr>
        <p:spPr>
          <a:xfrm>
            <a:off x="3028950" y="6356351"/>
            <a:ext cx="3086100" cy="3652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0" name="Google Shape;140;p27"/>
          <p:cNvSpPr txBox="1">
            <a:spLocks noGrp="1"/>
          </p:cNvSpPr>
          <p:nvPr>
            <p:ph type="sldNum" idx="12"/>
          </p:nvPr>
        </p:nvSpPr>
        <p:spPr>
          <a:xfrm>
            <a:off x="6457950" y="6356351"/>
            <a:ext cx="20574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
        <p:nvSpPr>
          <p:cNvPr id="2" name="hl">
            <a:extLst>
              <a:ext uri="{FF2B5EF4-FFF2-40B4-BE49-F238E27FC236}">
                <a16:creationId xmlns:a16="http://schemas.microsoft.com/office/drawing/2014/main" id="{C2FE6794-CD26-4778-BF6F-326412E2130E}"/>
              </a:ext>
            </a:extLst>
          </p:cNvPr>
          <p:cNvSpPr txBox="1"/>
          <p:nvPr userDrawn="1"/>
        </p:nvSpPr>
        <p:spPr>
          <a:xfrm>
            <a:off x="0" y="0"/>
            <a:ext cx="9144000" cy="369332"/>
          </a:xfrm>
          <a:prstGeom prst="rect">
            <a:avLst/>
          </a:prstGeom>
          <a:noFill/>
        </p:spPr>
        <p:txBody>
          <a:bodyPr vert="horz" rtlCol="0">
            <a:spAutoFit/>
          </a:bodyPr>
          <a:lstStyle/>
          <a:p>
            <a:endParaRPr lang="en-US" sz="1800">
              <a:solidFill>
                <a:srgbClr val="000000"/>
              </a:solidFill>
            </a:endParaRPr>
          </a:p>
        </p:txBody>
      </p:sp>
      <p:sp>
        <p:nvSpPr>
          <p:cNvPr id="3" name="fl">
            <a:extLst>
              <a:ext uri="{FF2B5EF4-FFF2-40B4-BE49-F238E27FC236}">
                <a16:creationId xmlns:a16="http://schemas.microsoft.com/office/drawing/2014/main" id="{FC2782CB-D659-454E-AD8B-89F1928CD3C7}"/>
              </a:ext>
            </a:extLst>
          </p:cNvPr>
          <p:cNvSpPr txBox="1"/>
          <p:nvPr userDrawn="1"/>
        </p:nvSpPr>
        <p:spPr>
          <a:xfrm>
            <a:off x="0" y="6319520"/>
            <a:ext cx="9144000" cy="369332"/>
          </a:xfrm>
          <a:prstGeom prst="rect">
            <a:avLst/>
          </a:prstGeom>
          <a:noFill/>
        </p:spPr>
        <p:txBody>
          <a:bodyPr vert="horz" rtlCol="0">
            <a:spAutoFit/>
          </a:bodyPr>
          <a:lstStyle/>
          <a:p>
            <a:endParaRPr lang="en-US" sz="1800">
              <a:solidFill>
                <a:srgbClr val="000000"/>
              </a:solidFill>
            </a:endParaRPr>
          </a:p>
        </p:txBody>
      </p:sp>
    </p:spTree>
    <p:extLst>
      <p:ext uri="{BB962C8B-B14F-4D97-AF65-F5344CB8AC3E}">
        <p14:creationId xmlns:p14="http://schemas.microsoft.com/office/powerpoint/2010/main" val="51450618"/>
      </p:ext>
    </p:extLst>
  </p:cSld>
  <p:clrMap bg1="lt1" tx1="dk1" bg2="dk2" tx2="lt2" accent1="accent1" accent2="accent2" accent3="accent3" accent4="accent4" accent5="accent5" accent6="accent6" hlink="hlink" folHlink="folHlink"/>
  <p:sldLayoutIdLst>
    <p:sldLayoutId id="2147489871" r:id="rId1"/>
    <p:sldLayoutId id="2147489872" r:id="rId2"/>
    <p:sldLayoutId id="214748987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3233532607"/>
      </p:ext>
    </p:extLst>
  </p:cSld>
  <p:clrMap bg1="lt1" tx1="dk1" bg2="lt2" tx2="dk2" accent1="accent1" accent2="accent2" accent3="accent3" accent4="accent4" accent5="accent5" accent6="accent6" hlink="hlink" folHlink="folHlink"/>
  <p:sldLayoutIdLst>
    <p:sldLayoutId id="2147489875" r:id="rId1"/>
    <p:sldLayoutId id="2147489876" r:id="rId2"/>
    <p:sldLayoutId id="2147489877" r:id="rId3"/>
    <p:sldLayoutId id="2147489878" r:id="rId4"/>
    <p:sldLayoutId id="2147489879" r:id="rId5"/>
    <p:sldLayoutId id="2147489880" r:id="rId6"/>
    <p:sldLayoutId id="2147489881" r:id="rId7"/>
    <p:sldLayoutId id="2147489882" r:id="rId8"/>
    <p:sldLayoutId id="2147489883" r:id="rId9"/>
    <p:sldLayoutId id="2147489884" r:id="rId10"/>
    <p:sldLayoutId id="214748988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6/18/22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845916243"/>
      </p:ext>
    </p:extLst>
  </p:cSld>
  <p:clrMap bg1="lt1" tx1="dk1" bg2="lt2" tx2="dk2" accent1="accent1" accent2="accent2" accent3="accent3" accent4="accent4" accent5="accent5" accent6="accent6" hlink="hlink" folHlink="folHlink"/>
  <p:sldLayoutIdLst>
    <p:sldLayoutId id="2147489887" r:id="rId1"/>
    <p:sldLayoutId id="2147489888" r:id="rId2"/>
    <p:sldLayoutId id="2147489889" r:id="rId3"/>
    <p:sldLayoutId id="2147489890" r:id="rId4"/>
    <p:sldLayoutId id="2147489891" r:id="rId5"/>
    <p:sldLayoutId id="2147489892" r:id="rId6"/>
    <p:sldLayoutId id="2147489893" r:id="rId7"/>
    <p:sldLayoutId id="2147489894" r:id="rId8"/>
    <p:sldLayoutId id="2147489895" r:id="rId9"/>
    <p:sldLayoutId id="2147489896" r:id="rId10"/>
    <p:sldLayoutId id="2147489897"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5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5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8.png"/><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29.png"/><Relationship Id="rId7"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429.xml"/><Relationship Id="rId6" Type="http://schemas.openxmlformats.org/officeDocument/2006/relationships/image" Target="../media/image31.emf"/><Relationship Id="rId5" Type="http://schemas.openxmlformats.org/officeDocument/2006/relationships/oleObject" Target="../embeddings/oleObject1.bin"/><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881.xml"/><Relationship Id="rId6" Type="http://schemas.openxmlformats.org/officeDocument/2006/relationships/image" Target="../media/image39.tiff"/><Relationship Id="rId5" Type="http://schemas.openxmlformats.org/officeDocument/2006/relationships/image" Target="../media/image38.tiff"/><Relationship Id="rId4" Type="http://schemas.openxmlformats.org/officeDocument/2006/relationships/image" Target="../media/image37.jpeg"/></Relationships>
</file>

<file path=ppt/slides/_rels/slide13.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0.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xml"/><Relationship Id="rId1" Type="http://schemas.openxmlformats.org/officeDocument/2006/relationships/slideLayout" Target="../slideLayouts/slideLayout603.xml"/><Relationship Id="rId4" Type="http://schemas.openxmlformats.org/officeDocument/2006/relationships/image" Target="../media/image43.jpeg"/></Relationships>
</file>

<file path=ppt/slides/_rels/slide16.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10.xml"/><Relationship Id="rId1" Type="http://schemas.openxmlformats.org/officeDocument/2006/relationships/slideLayout" Target="../slideLayouts/slideLayout603.xml"/><Relationship Id="rId4" Type="http://schemas.openxmlformats.org/officeDocument/2006/relationships/image" Target="../media/image45.tiff"/></Relationships>
</file>

<file path=ppt/slides/_rels/slide17.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www.youtube.com/watch?v=Vi1af8KY0g8"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GenStore_asplos22-lightning-talk.pdf" TargetMode="External"/><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Store_asplos22-lightning-talk.pptx" TargetMode="External"/><Relationship Id="rId5" Type="http://schemas.openxmlformats.org/officeDocument/2006/relationships/hyperlink" Target="https://people.inf.ethz.ch/omutlu/pub/GenStore_asplos22-talk.pdf" TargetMode="External"/><Relationship Id="rId10" Type="http://schemas.openxmlformats.org/officeDocument/2006/relationships/image" Target="../media/image47.png"/><Relationship Id="rId4" Type="http://schemas.openxmlformats.org/officeDocument/2006/relationships/hyperlink" Target="https://people.inf.ethz.ch/omutlu/pub/GenStore_asplos22-talk.pptx" TargetMode="External"/><Relationship Id="rId9" Type="http://schemas.openxmlformats.org/officeDocument/2006/relationships/hyperlink" Target="https://www.youtube.com/watch?v=bv7hgXOOMjk"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26.xml"/><Relationship Id="rId5" Type="http://schemas.openxmlformats.org/officeDocument/2006/relationships/image" Target="../media/image48.png"/><Relationship Id="rId4" Type="http://schemas.openxmlformats.org/officeDocument/2006/relationships/hyperlink" Target="https://arxiv.org/pdf/2205.05883.pdf"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764.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hyperlink" Target="https://arxiv.org/pdf/2008.00961.pdf"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53.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26.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36.xml"/></Relationships>
</file>

<file path=ppt/slides/_rels/slide2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01.xml"/></Relationships>
</file>

<file path=ppt/slides/_rels/slide27.xml.rels><?xml version="1.0" encoding="UTF-8" standalone="yes"?>
<Relationships xmlns="http://schemas.openxmlformats.org/package/2006/relationships"><Relationship Id="rId3" Type="http://schemas.openxmlformats.org/officeDocument/2006/relationships/hyperlink" Target="https://youtu.be/gqAYMx34euU" TargetMode="External"/><Relationship Id="rId7" Type="http://schemas.openxmlformats.org/officeDocument/2006/relationships/image" Target="../media/image60.jpg"/><Relationship Id="rId2" Type="http://schemas.openxmlformats.org/officeDocument/2006/relationships/notesSlide" Target="../notesSlides/notesSlide11.xml"/><Relationship Id="rId1" Type="http://schemas.openxmlformats.org/officeDocument/2006/relationships/slideLayout" Target="../slideLayouts/slideLayout501.xml"/><Relationship Id="rId6" Type="http://schemas.openxmlformats.org/officeDocument/2006/relationships/hyperlink" Target="https://community.microcenter.com/discussion/5134/comparing-zen-3-to-zen-2" TargetMode="External"/><Relationship Id="rId5" Type="http://schemas.openxmlformats.org/officeDocument/2006/relationships/image" Target="../media/image59.png"/><Relationship Id="rId4" Type="http://schemas.openxmlformats.org/officeDocument/2006/relationships/hyperlink" Target="https://www.tech-critter.com/amd-keynote-computex-2021/"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889.xml"/></Relationships>
</file>

<file path=ppt/slides/_rels/slide2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45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2.tif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2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63.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doi.org/10.1109/T-C.1969.222754" TargetMode="External"/><Relationship Id="rId1" Type="http://schemas.openxmlformats.org/officeDocument/2006/relationships/slideLayout" Target="../slideLayouts/slideLayout752.xml"/><Relationship Id="rId5" Type="http://schemas.openxmlformats.org/officeDocument/2006/relationships/image" Target="../media/image66.png"/><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5.xml.rels><?xml version="1.0" encoding="UTF-8" standalone="yes"?>
<Relationships xmlns="http://schemas.openxmlformats.org/package/2006/relationships"><Relationship Id="rId8" Type="http://schemas.openxmlformats.org/officeDocument/2006/relationships/image" Target="../media/image74.tiff"/><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13.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png"/><Relationship Id="rId9" Type="http://schemas.openxmlformats.org/officeDocument/2006/relationships/image" Target="../media/image75.png"/></Relationships>
</file>

<file path=ppt/slides/_rels/slide46.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76.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03.xml"/></Relationships>
</file>

<file path=ppt/slides/_rels/slide48.xml.rels><?xml version="1.0" encoding="UTF-8" standalone="yes"?>
<Relationships xmlns="http://schemas.openxmlformats.org/package/2006/relationships"><Relationship Id="rId2" Type="http://schemas.openxmlformats.org/officeDocument/2006/relationships/hyperlink" Target="https://people.inf.ethz.ch/omutlu/pub/dram-row-hammer_isca14.pdf" TargetMode="External"/><Relationship Id="rId1" Type="http://schemas.openxmlformats.org/officeDocument/2006/relationships/slideLayout" Target="../slideLayouts/slideLayout603.xml"/></Relationships>
</file>

<file path=ppt/slides/_rels/slide4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3.xml"/><Relationship Id="rId1" Type="http://schemas.openxmlformats.org/officeDocument/2006/relationships/slideLayout" Target="../slideLayouts/slideLayout236.xml"/></Relationships>
</file>

<file path=ppt/slides/_rels/slide5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03.xml"/></Relationships>
</file>

<file path=ppt/slides/_rels/slide51.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80.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rss2workshop.github.io/" TargetMode="External"/><Relationship Id="rId7" Type="http://schemas.openxmlformats.org/officeDocument/2006/relationships/hyperlink" Target="https://www.youtube.com/watch?v=ctKTRyi96Bk" TargetMode="External"/><Relationship Id="rId2" Type="http://schemas.openxmlformats.org/officeDocument/2006/relationships/hyperlink" Target="https://people.inf.ethz.ch/omutlu/pub/onur-RowHammer-RSS2-ASPLOS-February-28-2022.pptx" TargetMode="External"/><Relationship Id="rId1" Type="http://schemas.openxmlformats.org/officeDocument/2006/relationships/slideLayout" Target="../slideLayouts/slideLayout236.xml"/><Relationship Id="rId6" Type="http://schemas.openxmlformats.org/officeDocument/2006/relationships/image" Target="../media/image81.png"/><Relationship Id="rId5" Type="http://schemas.openxmlformats.org/officeDocument/2006/relationships/hyperlink" Target="https://people.inf.ethz.ch/omutlu/pub/onur-RowHammer-RSS2-ASPLOS-February-28-2022.pdf" TargetMode="External"/><Relationship Id="rId4" Type="http://schemas.openxmlformats.org/officeDocument/2006/relationships/hyperlink" Target="https://asplos-conference.org/" TargetMode="External"/></Relationships>
</file>

<file path=ppt/slides/_rels/slide53.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82.png"/><Relationship Id="rId1" Type="http://schemas.openxmlformats.org/officeDocument/2006/relationships/slideLayout" Target="../slideLayouts/slideLayout614.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3.png"/><Relationship Id="rId1" Type="http://schemas.openxmlformats.org/officeDocument/2006/relationships/slideLayout" Target="../slideLayouts/slideLayout61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14.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8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8.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85.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614.xml"/></Relationships>
</file>

<file path=ppt/slides/_rels/slide6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614.xml"/></Relationships>
</file>

<file path=ppt/slides/_rels/slide61.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88.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6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36.xml"/></Relationships>
</file>

<file path=ppt/slides/_rels/slide63.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0.jpeg"/><Relationship Id="rId1" Type="http://schemas.openxmlformats.org/officeDocument/2006/relationships/slideLayout" Target="../slideLayouts/slideLayout236.xml"/><Relationship Id="rId4" Type="http://schemas.openxmlformats.org/officeDocument/2006/relationships/image" Target="../media/image91.png"/></Relationships>
</file>

<file path=ppt/slides/_rels/slide64.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s://people.inf.ethz.ch/omutlu/pub/pcm_isca09.pdf" TargetMode="External"/><Relationship Id="rId1" Type="http://schemas.openxmlformats.org/officeDocument/2006/relationships/slideLayout" Target="../slideLayouts/slideLayout901.xml"/><Relationship Id="rId5" Type="http://schemas.openxmlformats.org/officeDocument/2006/relationships/image" Target="../media/image92.png"/><Relationship Id="rId4" Type="http://schemas.openxmlformats.org/officeDocument/2006/relationships/hyperlink" Target="https://people.inf.ethz.ch/omutlu/pub/lee_isca09_talk.pdf"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image" Target="../media/image54.png"/><Relationship Id="rId1" Type="http://schemas.openxmlformats.org/officeDocument/2006/relationships/slideLayout" Target="../slideLayouts/slideLayout236.xml"/></Relationships>
</file>

<file path=ppt/slides/_rels/slide7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54.png"/><Relationship Id="rId1" Type="http://schemas.openxmlformats.org/officeDocument/2006/relationships/slideLayout" Target="../slideLayouts/slideLayout236.xml"/><Relationship Id="rId6" Type="http://schemas.openxmlformats.org/officeDocument/2006/relationships/image" Target="../media/image55.tiff"/><Relationship Id="rId5" Type="http://schemas.openxmlformats.org/officeDocument/2006/relationships/image" Target="../media/image57.jpeg"/><Relationship Id="rId4" Type="http://schemas.openxmlformats.org/officeDocument/2006/relationships/image" Target="../media/image96.png"/></Relationships>
</file>

<file path=ppt/slides/_rels/slide7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36.xml"/></Relationships>
</file>

<file path=ppt/slides/_rels/slide7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12.xml"/><Relationship Id="rId5" Type="http://schemas.openxmlformats.org/officeDocument/2006/relationships/image" Target="../media/image99.tiff"/><Relationship Id="rId4" Type="http://schemas.openxmlformats.org/officeDocument/2006/relationships/hyperlink" Target="https://people.inf.ethz.ch/omutlu/pub/mutlu_hpca03_talk.pdf" TargetMode="External"/></Relationships>
</file>

<file path=ppt/slides/_rels/slide79.xml.rels><?xml version="1.0" encoding="UTF-8" standalone="yes"?>
<Relationships xmlns="http://schemas.openxmlformats.org/package/2006/relationships"><Relationship Id="rId2" Type="http://schemas.openxmlformats.org/officeDocument/2006/relationships/image" Target="../media/image100.tiff"/><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2" Type="http://schemas.openxmlformats.org/officeDocument/2006/relationships/image" Target="../media/image101.tiff"/><Relationship Id="rId1" Type="http://schemas.openxmlformats.org/officeDocument/2006/relationships/slideLayout" Target="../slideLayouts/slideLayout23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36.xml"/></Relationships>
</file>

<file path=ppt/slides/_rels/slide8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03.tif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2.tiff"/></Relationships>
</file>

<file path=ppt/slides/_rels/slide89.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04.png"/><Relationship Id="rId4" Type="http://schemas.openxmlformats.org/officeDocument/2006/relationships/hyperlink" Target="https://arxiv.org/pdf/1903.03988.pdf" TargetMode="External"/></Relationships>
</file>

<file path=ppt/slides/_rels/slide9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79.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9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110.png"/><Relationship Id="rId4" Type="http://schemas.openxmlformats.org/officeDocument/2006/relationships/image" Target="../media/image109.jpe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1.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08.xml.rels><?xml version="1.0" encoding="UTF-8" standalone="yes"?>
<Relationships xmlns="http://schemas.openxmlformats.org/package/2006/relationships"><Relationship Id="rId3" Type="http://schemas.openxmlformats.org/officeDocument/2006/relationships/image" Target="../media/image113.png"/><Relationship Id="rId7" Type="http://schemas.openxmlformats.org/officeDocument/2006/relationships/image" Target="../media/image116.jpg"/><Relationship Id="rId2" Type="http://schemas.openxmlformats.org/officeDocument/2006/relationships/image" Target="../media/image112.png"/><Relationship Id="rId1" Type="http://schemas.openxmlformats.org/officeDocument/2006/relationships/slideLayout" Target="../slideLayouts/slideLayout928.xml"/><Relationship Id="rId6" Type="http://schemas.openxmlformats.org/officeDocument/2006/relationships/image" Target="../media/image115.png"/><Relationship Id="rId5" Type="http://schemas.openxmlformats.org/officeDocument/2006/relationships/image" Target="../media/image1.png"/><Relationship Id="rId4" Type="http://schemas.openxmlformats.org/officeDocument/2006/relationships/image" Target="../media/image114.png"/></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0.png"/><Relationship Id="rId2" Type="http://schemas.openxmlformats.org/officeDocument/2006/relationships/notesSlide" Target="../notesSlides/notesSlide14.xml"/><Relationship Id="rId1" Type="http://schemas.openxmlformats.org/officeDocument/2006/relationships/slideLayout" Target="../slideLayouts/slideLayout929.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110.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1.png"/><Relationship Id="rId7" Type="http://schemas.openxmlformats.org/officeDocument/2006/relationships/image" Target="../media/image124.png"/><Relationship Id="rId2" Type="http://schemas.openxmlformats.org/officeDocument/2006/relationships/notesSlide" Target="../notesSlides/notesSlide15.xml"/><Relationship Id="rId1" Type="http://schemas.openxmlformats.org/officeDocument/2006/relationships/slideLayout" Target="../slideLayouts/slideLayout929.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1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929.xml"/></Relationships>
</file>

<file path=ppt/slides/_rels/slide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929.xml"/></Relationships>
</file>

<file path=ppt/slides/_rels/slide1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5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57.xml"/><Relationship Id="rId5" Type="http://schemas.openxmlformats.org/officeDocument/2006/relationships/image" Target="../media/image127.png"/><Relationship Id="rId4" Type="http://schemas.openxmlformats.org/officeDocument/2006/relationships/image" Target="../media/image126.png"/></Relationships>
</file>

<file path=ppt/slides/_rels/slide115.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62.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16.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940.xml"/></Relationships>
</file>

<file path=ppt/slides/_rels/slide117.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18.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30.png"/></Relationships>
</file>

<file path=ppt/slides/_rels/slide119.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31.png"/></Relationships>
</file>

<file path=ppt/slides/_rels/slide120.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33.png"/></Relationships>
</file>

<file path=ppt/slides/_rels/slide121.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34.png"/></Relationships>
</file>

<file path=ppt/slides/_rels/slide122.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35.png"/></Relationships>
</file>

<file path=ppt/slides/_rels/slide12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24.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26.xml"/><Relationship Id="rId5" Type="http://schemas.openxmlformats.org/officeDocument/2006/relationships/image" Target="../media/image48.png"/><Relationship Id="rId4" Type="http://schemas.openxmlformats.org/officeDocument/2006/relationships/hyperlink" Target="https://arxiv.org/pdf/2205.05883.pdf" TargetMode="External"/></Relationships>
</file>

<file path=ppt/slides/_rels/slide125.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26.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27.xml.rels><?xml version="1.0" encoding="UTF-8" standalone="yes"?>
<Relationships xmlns="http://schemas.openxmlformats.org/package/2006/relationships"><Relationship Id="rId8" Type="http://schemas.openxmlformats.org/officeDocument/2006/relationships/hyperlink" Target="https://people.inf.ethz.ch/omutlu/pub/Polynesia_icde22-short-talk.pdf" TargetMode="External"/><Relationship Id="rId3" Type="http://schemas.openxmlformats.org/officeDocument/2006/relationships/hyperlink" Target="https://icde2022.ieeecomputer.my/" TargetMode="External"/><Relationship Id="rId7" Type="http://schemas.openxmlformats.org/officeDocument/2006/relationships/hyperlink" Target="https://people.inf.ethz.ch/omutlu/pub/Polynesia_icde22-short-talk.pptx" TargetMode="External"/><Relationship Id="rId2" Type="http://schemas.openxmlformats.org/officeDocument/2006/relationships/hyperlink" Target="https://people.inf.ethz.ch/omutlu/pub/Polynesia_icde22.pdf" TargetMode="External"/><Relationship Id="rId1" Type="http://schemas.openxmlformats.org/officeDocument/2006/relationships/slideLayout" Target="../slideLayouts/slideLayout13.xml"/><Relationship Id="rId6" Type="http://schemas.openxmlformats.org/officeDocument/2006/relationships/hyperlink" Target="https://people.inf.ethz.ch/omutlu/pub/Polynesia_icde22-talk.pdf" TargetMode="External"/><Relationship Id="rId5" Type="http://schemas.openxmlformats.org/officeDocument/2006/relationships/hyperlink" Target="https://people.inf.ethz.ch/omutlu/pub/Polynesia_icde22-talk.pptx" TargetMode="External"/><Relationship Id="rId4" Type="http://schemas.openxmlformats.org/officeDocument/2006/relationships/hyperlink" Target="https://arxiv.org/pdf/2204.11275.pdf" TargetMode="External"/><Relationship Id="rId9" Type="http://schemas.openxmlformats.org/officeDocument/2006/relationships/image" Target="../media/image138.png"/></Relationships>
</file>

<file path=ppt/slides/_rels/slide128.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39.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29.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image" Target="../media/image140.png"/><Relationship Id="rId7"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928.xml"/><Relationship Id="rId6" Type="http://schemas.openxmlformats.org/officeDocument/2006/relationships/image" Target="../media/image142.png"/><Relationship Id="rId5" Type="http://schemas.openxmlformats.org/officeDocument/2006/relationships/image" Target="../media/image115.png"/><Relationship Id="rId4" Type="http://schemas.openxmlformats.org/officeDocument/2006/relationships/image" Target="../media/image141.svg"/></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929.xml"/></Relationships>
</file>

<file path=ppt/slides/_rels/slide131.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image" Target="../media/image144.png"/><Relationship Id="rId7"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929.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13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3.xml"/><Relationship Id="rId1" Type="http://schemas.openxmlformats.org/officeDocument/2006/relationships/slideLayout" Target="../slideLayouts/slideLayout929.xml"/><Relationship Id="rId4" Type="http://schemas.openxmlformats.org/officeDocument/2006/relationships/image" Target="../media/image1.png"/></Relationships>
</file>

<file path=ppt/slides/_rels/slide1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929.xml"/><Relationship Id="rId5" Type="http://schemas.openxmlformats.org/officeDocument/2006/relationships/chart" Target="../charts/chart8.xml"/><Relationship Id="rId4" Type="http://schemas.openxmlformats.org/officeDocument/2006/relationships/chart" Target="../charts/char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25.xml"/><Relationship Id="rId1" Type="http://schemas.openxmlformats.org/officeDocument/2006/relationships/slideLayout" Target="../slideLayouts/slideLayout929.xml"/><Relationship Id="rId6" Type="http://schemas.openxmlformats.org/officeDocument/2006/relationships/image" Target="../media/image1.png"/><Relationship Id="rId5" Type="http://schemas.openxmlformats.org/officeDocument/2006/relationships/image" Target="../media/image151.emf"/><Relationship Id="rId4" Type="http://schemas.openxmlformats.org/officeDocument/2006/relationships/image" Target="../media/image150.png"/></Relationships>
</file>

<file path=ppt/slides/_rels/slide135.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39.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36.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41.png"/></Relationships>
</file>

<file path=ppt/slides/_rels/slide1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603.xml"/><Relationship Id="rId4" Type="http://schemas.openxmlformats.org/officeDocument/2006/relationships/image" Target="../media/image43.jpeg"/></Relationships>
</file>

<file path=ppt/slides/_rels/slide138.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27.xml"/><Relationship Id="rId1" Type="http://schemas.openxmlformats.org/officeDocument/2006/relationships/slideLayout" Target="../slideLayouts/slideLayout603.xml"/><Relationship Id="rId4" Type="http://schemas.openxmlformats.org/officeDocument/2006/relationships/image" Target="../media/image45.tiff"/></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04.png"/><Relationship Id="rId4" Type="http://schemas.openxmlformats.org/officeDocument/2006/relationships/hyperlink" Target="https://arxiv.org/pdf/1903.03988.pdf" TargetMode="External"/></Relationships>
</file>

<file path=ppt/slides/_rels/slide141.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52.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43.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780.xml"/><Relationship Id="rId5" Type="http://schemas.openxmlformats.org/officeDocument/2006/relationships/image" Target="../media/image153.png"/><Relationship Id="rId4" Type="http://schemas.openxmlformats.org/officeDocument/2006/relationships/hyperlink" Target="https://www.youtube.com/watch?v=H3sEaINPBOE" TargetMode="External"/></Relationships>
</file>

<file path=ppt/slides/_rels/slide144.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45.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68.xml"/></Relationships>
</file>

<file path=ppt/slides/_rels/slide14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57.xml"/></Relationships>
</file>

<file path=ppt/slides/_rels/slide149.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55.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50.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4" Type="http://schemas.openxmlformats.org/officeDocument/2006/relationships/image" Target="../media/image156.png"/></Relationships>
</file>

<file path=ppt/slides/_rels/slide151.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4" Type="http://schemas.openxmlformats.org/officeDocument/2006/relationships/image" Target="../media/image157.jpg"/></Relationships>
</file>

<file path=ppt/slides/_rels/slide152.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hyperlink" Target="https://www.youtube.com/watch?v=n6Pwg1qax_E&amp;list=PL5Q2soXY2Zi_7UBNmC9B8Yr5JSwTG9yH4&amp;index=4" TargetMode="External"/><Relationship Id="rId1" Type="http://schemas.openxmlformats.org/officeDocument/2006/relationships/slideLayout" Target="../slideLayouts/slideLayout236.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59.tiff"/><Relationship Id="rId1" Type="http://schemas.openxmlformats.org/officeDocument/2006/relationships/slideLayout" Target="../slideLayouts/slideLayout279.xml"/></Relationships>
</file>

<file path=ppt/slides/_rels/slide157.xml.rels><?xml version="1.0" encoding="UTF-8" standalone="yes"?>
<Relationships xmlns="http://schemas.openxmlformats.org/package/2006/relationships"><Relationship Id="rId3" Type="http://schemas.openxmlformats.org/officeDocument/2006/relationships/image" Target="../media/image161.tiff"/><Relationship Id="rId2" Type="http://schemas.openxmlformats.org/officeDocument/2006/relationships/image" Target="../media/image160.tiff"/><Relationship Id="rId1" Type="http://schemas.openxmlformats.org/officeDocument/2006/relationships/slideLayout" Target="../slideLayouts/slideLayout603.xml"/></Relationships>
</file>

<file path=ppt/slides/_rels/slide158.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62.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59.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60.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64.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61.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29.xml"/><Relationship Id="rId1" Type="http://schemas.openxmlformats.org/officeDocument/2006/relationships/slideLayout" Target="../slideLayouts/slideLayout776.xml"/><Relationship Id="rId6" Type="http://schemas.openxmlformats.org/officeDocument/2006/relationships/image" Target="../media/image1000.png"/><Relationship Id="rId5" Type="http://schemas.openxmlformats.org/officeDocument/2006/relationships/image" Target="../media/image1440.png"/><Relationship Id="rId4" Type="http://schemas.openxmlformats.org/officeDocument/2006/relationships/image" Target="../media/image1360.png"/></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76.xml"/></Relationships>
</file>

<file path=ppt/slides/_rels/slide163.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64.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64.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65.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65.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66.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67.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67.xml.rels><?xml version="1.0" encoding="UTF-8" standalone="yes"?>
<Relationships xmlns="http://schemas.openxmlformats.org/package/2006/relationships"><Relationship Id="rId8" Type="http://schemas.openxmlformats.org/officeDocument/2006/relationships/image" Target="../media/image168.png"/><Relationship Id="rId3" Type="http://schemas.openxmlformats.org/officeDocument/2006/relationships/hyperlink" Target="https://www.hpca-conf.org/2022/" TargetMode="External"/><Relationship Id="rId7" Type="http://schemas.openxmlformats.org/officeDocument/2006/relationships/hyperlink" Target="https://people.inf.ethz.ch/omutlu/pub/DR_STRANGE_EndtoEnd-DRAM-TRNG_hpca22-shorttalk.pdf" TargetMode="External"/><Relationship Id="rId2" Type="http://schemas.openxmlformats.org/officeDocument/2006/relationships/hyperlink" Target="https://people.inf.ethz.ch/omutlu/pub/DR_STRANGE_EndtoEnd-DRAM-TRNG_hpca22.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DR_STRANGE_EndtoEnd-DRAM-TRNG_hpca22-shorttalk.pptx" TargetMode="External"/><Relationship Id="rId5" Type="http://schemas.openxmlformats.org/officeDocument/2006/relationships/hyperlink" Target="https://people.inf.ethz.ch/omutlu/pub/DR_STRANGE_EndtoEnd-DRAM-TRNG_hpca22-talk.pdf" TargetMode="External"/><Relationship Id="rId4" Type="http://schemas.openxmlformats.org/officeDocument/2006/relationships/hyperlink" Target="https://people.inf.ethz.ch/omutlu/pub/DR_STRANGE_EndtoEnd-DRAM-TRNG_hpca22-talk.pptx" TargetMode="External"/><Relationship Id="rId9" Type="http://schemas.openxmlformats.org/officeDocument/2006/relationships/hyperlink" Target="https://arxiv.org/pdf/2201.01385.pdf" TargetMode="Externa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0.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73.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7.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74.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1.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75.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76.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39.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77.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35.png"/></Relationships>
</file>

<file path=ppt/slides/_rels/slide178.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79.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80.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26.xml"/><Relationship Id="rId5" Type="http://schemas.openxmlformats.org/officeDocument/2006/relationships/image" Target="../media/image48.png"/><Relationship Id="rId4" Type="http://schemas.openxmlformats.org/officeDocument/2006/relationships/hyperlink" Target="https://arxiv.org/pdf/2205.05883.pdf" TargetMode="External"/></Relationships>
</file>

<file path=ppt/slides/_rels/slide181.xml.rels><?xml version="1.0" encoding="UTF-8" standalone="yes"?>
<Relationships xmlns="http://schemas.openxmlformats.org/package/2006/relationships"><Relationship Id="rId8" Type="http://schemas.openxmlformats.org/officeDocument/2006/relationships/hyperlink" Target="https://people.inf.ethz.ch/omutlu/pub/Polynesia_icde22-short-talk.pdf" TargetMode="External"/><Relationship Id="rId3" Type="http://schemas.openxmlformats.org/officeDocument/2006/relationships/hyperlink" Target="https://icde2022.ieeecomputer.my/" TargetMode="External"/><Relationship Id="rId7" Type="http://schemas.openxmlformats.org/officeDocument/2006/relationships/hyperlink" Target="https://people.inf.ethz.ch/omutlu/pub/Polynesia_icde22-short-talk.pptx" TargetMode="External"/><Relationship Id="rId2" Type="http://schemas.openxmlformats.org/officeDocument/2006/relationships/hyperlink" Target="https://people.inf.ethz.ch/omutlu/pub/Polynesia_icde22.pdf" TargetMode="External"/><Relationship Id="rId1" Type="http://schemas.openxmlformats.org/officeDocument/2006/relationships/slideLayout" Target="../slideLayouts/slideLayout13.xml"/><Relationship Id="rId6" Type="http://schemas.openxmlformats.org/officeDocument/2006/relationships/hyperlink" Target="https://people.inf.ethz.ch/omutlu/pub/Polynesia_icde22-talk.pdf" TargetMode="External"/><Relationship Id="rId5" Type="http://schemas.openxmlformats.org/officeDocument/2006/relationships/hyperlink" Target="https://people.inf.ethz.ch/omutlu/pub/Polynesia_icde22-talk.pptx" TargetMode="External"/><Relationship Id="rId4" Type="http://schemas.openxmlformats.org/officeDocument/2006/relationships/hyperlink" Target="https://arxiv.org/pdf/2204.11275.pdf" TargetMode="External"/><Relationship Id="rId9" Type="http://schemas.openxmlformats.org/officeDocument/2006/relationships/image" Target="../media/image138.png"/></Relationships>
</file>

<file path=ppt/slides/_rels/slide18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780.xml"/><Relationship Id="rId6" Type="http://schemas.openxmlformats.org/officeDocument/2006/relationships/image" Target="../media/image169.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83.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70.png"/></Relationships>
</file>

<file path=ppt/slides/_rels/slide184.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626.xml"/></Relationships>
</file>

<file path=ppt/slides/_rels/slide185.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72.png"/></Relationships>
</file>

<file path=ppt/slides/_rels/slide186.xml.rels><?xml version="1.0" encoding="UTF-8" standalone="yes"?>
<Relationships xmlns="http://schemas.openxmlformats.org/package/2006/relationships"><Relationship Id="rId8" Type="http://schemas.openxmlformats.org/officeDocument/2006/relationships/hyperlink" Target="https://www.youtube.com/watch?v=2DNDjQjNDTw"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SynCron-synchronization-for-near-data-processing-systems_hpca21-short-talk.pdf" TargetMode="External"/><Relationship Id="rId2" Type="http://schemas.openxmlformats.org/officeDocument/2006/relationships/hyperlink" Target="https://people.inf.ethz.ch/omutlu/pub/SynCron-synchronization-for-near-data-processing-systems_hpca21.pdf" TargetMode="External"/><Relationship Id="rId1" Type="http://schemas.openxmlformats.org/officeDocument/2006/relationships/slideLayout" Target="../slideLayouts/slideLayout13.xml"/><Relationship Id="rId6" Type="http://schemas.openxmlformats.org/officeDocument/2006/relationships/hyperlink" Target="https://people.inf.ethz.ch/omutlu/pub/SynCron-synchronization-for-near-data-processing-systems_hpca21-short-talk.pptx" TargetMode="External"/><Relationship Id="rId5" Type="http://schemas.openxmlformats.org/officeDocument/2006/relationships/hyperlink" Target="https://people.inf.ethz.ch/omutlu/pub/SynCron-synchronization-for-near-data-processing-systems_hpca21-talk.pdf" TargetMode="External"/><Relationship Id="rId10" Type="http://schemas.openxmlformats.org/officeDocument/2006/relationships/image" Target="../media/image173.tiff"/><Relationship Id="rId4" Type="http://schemas.openxmlformats.org/officeDocument/2006/relationships/hyperlink" Target="https://people.inf.ethz.ch/omutlu/pub/SynCron-synchronization-for-near-data-processing-systems_hpca21-talk.pptx" TargetMode="External"/><Relationship Id="rId9" Type="http://schemas.openxmlformats.org/officeDocument/2006/relationships/hyperlink" Target="https://www.youtube.com/watch?v=kGiN-YjeUUA" TargetMode="External"/></Relationships>
</file>

<file path=ppt/slides/_rels/slide18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31.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8" Type="http://schemas.openxmlformats.org/officeDocument/2006/relationships/image" Target="../media/image74.tiff"/><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236.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png"/><Relationship Id="rId9" Type="http://schemas.openxmlformats.org/officeDocument/2006/relationships/image" Target="../media/image75.png"/></Relationships>
</file>

<file path=ppt/slides/_rels/slide190.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74.tiff"/><Relationship Id="rId1" Type="http://schemas.openxmlformats.org/officeDocument/2006/relationships/slideLayout" Target="../slideLayouts/slideLayout501.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75.tiff"/></Relationships>
</file>

<file path=ppt/slides/_rels/slide191.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notesSlide" Target="../notesSlides/notesSlide31.xml"/><Relationship Id="rId1" Type="http://schemas.openxmlformats.org/officeDocument/2006/relationships/slideLayout" Target="../slideLayouts/slideLayout716.xml"/><Relationship Id="rId4" Type="http://schemas.openxmlformats.org/officeDocument/2006/relationships/hyperlink" Target="http://www.upmem.com/" TargetMode="External"/></Relationships>
</file>

<file path=ppt/slides/_rels/slide192.xml.rels><?xml version="1.0" encoding="UTF-8" standalone="yes"?>
<Relationships xmlns="http://schemas.openxmlformats.org/package/2006/relationships"><Relationship Id="rId8" Type="http://schemas.openxmlformats.org/officeDocument/2006/relationships/image" Target="../media/image182.emf"/><Relationship Id="rId13" Type="http://schemas.openxmlformats.org/officeDocument/2006/relationships/hyperlink" Target="https://arxiv.org/pdf/2105.03814.pdf" TargetMode="External"/><Relationship Id="rId3" Type="http://schemas.openxmlformats.org/officeDocument/2006/relationships/image" Target="../media/image177.emf"/><Relationship Id="rId7" Type="http://schemas.openxmlformats.org/officeDocument/2006/relationships/image" Target="../media/image181.emf"/><Relationship Id="rId12" Type="http://schemas.openxmlformats.org/officeDocument/2006/relationships/image" Target="../media/image186.emf"/><Relationship Id="rId2" Type="http://schemas.openxmlformats.org/officeDocument/2006/relationships/notesSlide" Target="../notesSlides/notesSlide32.xml"/><Relationship Id="rId1" Type="http://schemas.openxmlformats.org/officeDocument/2006/relationships/slideLayout" Target="../slideLayouts/slideLayout501.xml"/><Relationship Id="rId6" Type="http://schemas.openxmlformats.org/officeDocument/2006/relationships/image" Target="../media/image180.emf"/><Relationship Id="rId11" Type="http://schemas.openxmlformats.org/officeDocument/2006/relationships/image" Target="../media/image185.emf"/><Relationship Id="rId5" Type="http://schemas.openxmlformats.org/officeDocument/2006/relationships/image" Target="../media/image179.emf"/><Relationship Id="rId10" Type="http://schemas.openxmlformats.org/officeDocument/2006/relationships/image" Target="../media/image184.emf"/><Relationship Id="rId4" Type="http://schemas.openxmlformats.org/officeDocument/2006/relationships/image" Target="../media/image178.emf"/><Relationship Id="rId9" Type="http://schemas.openxmlformats.org/officeDocument/2006/relationships/image" Target="../media/image183.emf"/><Relationship Id="rId14" Type="http://schemas.openxmlformats.org/officeDocument/2006/relationships/image" Target="../media/image187.png"/></Relationships>
</file>

<file path=ppt/slides/_rels/slide193.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94.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hyperlink" Target="https://arxiv.org/pdf/2105.03814.pdf" TargetMode="External"/><Relationship Id="rId1" Type="http://schemas.openxmlformats.org/officeDocument/2006/relationships/slideLayout" Target="../slideLayouts/slideLayout501.xml"/></Relationships>
</file>

<file path=ppt/slides/_rels/slide195.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01.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89.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91.xml"/></Relationships>
</file>

<file path=ppt/slides/_rels/slide197.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33.xml"/><Relationship Id="rId1" Type="http://schemas.openxmlformats.org/officeDocument/2006/relationships/slideLayout" Target="../slideLayouts/slideLayout791.xml"/><Relationship Id="rId4" Type="http://schemas.openxmlformats.org/officeDocument/2006/relationships/image" Target="../media/image190.png"/></Relationships>
</file>

<file path=ppt/slides/_rels/slide198.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34.xml"/><Relationship Id="rId1" Type="http://schemas.openxmlformats.org/officeDocument/2006/relationships/slideLayout" Target="../slideLayouts/slideLayout791.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199.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192.png"/><Relationship Id="rId1" Type="http://schemas.openxmlformats.org/officeDocument/2006/relationships/slideLayout" Target="../slideLayouts/slideLayout501.xml"/></Relationships>
</file>

<file path=ppt/slides/_rels/slide200.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201.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202.xml.rels><?xml version="1.0" encoding="UTF-8" standalone="yes"?>
<Relationships xmlns="http://schemas.openxmlformats.org/package/2006/relationships"><Relationship Id="rId8" Type="http://schemas.openxmlformats.org/officeDocument/2006/relationships/hyperlink" Target="https://people.inf.ethz.ch/omutlu/pub/PrIM-UPMEM-Tutorial-Analysis-Benchmarking-1hour-2021-07-04-talk.pdf" TargetMode="External"/><Relationship Id="rId13" Type="http://schemas.openxmlformats.org/officeDocument/2006/relationships/hyperlink" Target="https://www.youtube.com/watch?v=D8Hjy2iU9l4&amp;list=PL5Q2soXY2Zi_tOTAYm--dYByNPL7JhwR9" TargetMode="External"/><Relationship Id="rId3" Type="http://schemas.openxmlformats.org/officeDocument/2006/relationships/hyperlink" Target="https://arxiv.org/abs/2105.03814" TargetMode="External"/><Relationship Id="rId7" Type="http://schemas.openxmlformats.org/officeDocument/2006/relationships/hyperlink" Target="https://people.inf.ethz.ch/omutlu/pub/PrIM-UPMEM-Tutorial-Analysis-Benchmarking-1hour-2021-07-04-talk.pptx" TargetMode="External"/><Relationship Id="rId12" Type="http://schemas.openxmlformats.org/officeDocument/2006/relationships/hyperlink" Target="https://people.inf.ethz.ch/omutlu/pub/PrIM-UPMEM-Tutorial-Analysis-Benchmarking-SAFARI-Live-Seminar-2021-07-12-talk.pdf" TargetMode="External"/><Relationship Id="rId2" Type="http://schemas.openxmlformats.org/officeDocument/2006/relationships/hyperlink" Target="https://arxiv.org/pdf/2105.03814.pdf" TargetMode="External"/><Relationship Id="rId1" Type="http://schemas.openxmlformats.org/officeDocument/2006/relationships/slideLayout" Target="../slideLayouts/slideLayout236.xml"/><Relationship Id="rId6" Type="http://schemas.openxmlformats.org/officeDocument/2006/relationships/hyperlink" Target="https://people.inf.ethz.ch/omutlu/pub/PrIM-UPMEM-Tutorial-Analysis-Benchmarking-20min-2021-07-04-talk.pdf" TargetMode="External"/><Relationship Id="rId11" Type="http://schemas.openxmlformats.org/officeDocument/2006/relationships/hyperlink" Target="https://people.inf.ethz.ch/omutlu/pub/PrIM-UPMEM-Tutorial-Analysis-Benchmarking-SAFARI-Live-Seminar-2021-07-12-talk.pptx" TargetMode="External"/><Relationship Id="rId5" Type="http://schemas.openxmlformats.org/officeDocument/2006/relationships/hyperlink" Target="https://people.inf.ethz.ch/omutlu/pub/PrIM-UPMEM-Tutorial-Analysis-Benchmarking-20min-2021-07-04-talk.pptx" TargetMode="External"/><Relationship Id="rId10" Type="http://schemas.openxmlformats.org/officeDocument/2006/relationships/hyperlink" Target="https://people.inf.ethz.ch/omutlu/pub/PrIM-UPMEM-Tutorial-Analysis-Benchmarking-3min-2021-07-04-talk.pdf" TargetMode="External"/><Relationship Id="rId4" Type="http://schemas.openxmlformats.org/officeDocument/2006/relationships/hyperlink" Target="https://github.com/CMU-SAFARI/prim-benchmarks" TargetMode="External"/><Relationship Id="rId9" Type="http://schemas.openxmlformats.org/officeDocument/2006/relationships/hyperlink" Target="https://people.inf.ethz.ch/omutlu/pub/PrIM-UPMEM-Tutorial-Analysis-Benchmarking-3min-2021-07-04-talk.pptx" TargetMode="External"/><Relationship Id="rId14" Type="http://schemas.openxmlformats.org/officeDocument/2006/relationships/hyperlink" Target="https://www.youtube.com/watch?v=SrFD_u46EDA&amp;list=PL5Q2soXY2Zi8_VVChACnON4sfh2bJ5IrD&amp;index=152" TargetMode="External"/></Relationships>
</file>

<file path=ppt/slides/_rels/slide203.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01.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89.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204.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05.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78.xml"/></Relationships>
</file>

<file path=ppt/slides/_rels/slide207.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36.xml"/><Relationship Id="rId1" Type="http://schemas.openxmlformats.org/officeDocument/2006/relationships/slideLayout" Target="../slideLayouts/slideLayout778.xml"/><Relationship Id="rId4" Type="http://schemas.microsoft.com/office/2007/relationships/hdphoto" Target="../media/hdphoto1.wdp"/></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78.xml"/></Relationships>
</file>

<file path=ppt/slides/_rels/slide209.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38.xml"/><Relationship Id="rId1" Type="http://schemas.openxmlformats.org/officeDocument/2006/relationships/slideLayout" Target="../slideLayouts/slideLayout778.xml"/></Relationships>
</file>

<file path=ppt/slides/_rels/slide210.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39.xml"/><Relationship Id="rId1" Type="http://schemas.openxmlformats.org/officeDocument/2006/relationships/slideLayout" Target="../slideLayouts/slideLayout778.xml"/><Relationship Id="rId4" Type="http://schemas.openxmlformats.org/officeDocument/2006/relationships/hyperlink" Target="https://github.com/CMU-SAFARI/DAMOV" TargetMode="External"/></Relationships>
</file>

<file path=ppt/slides/_rels/slide211.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212.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199.png"/></Relationships>
</file>

<file path=ppt/slides/_rels/slide213.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hyperlink" Target="https://arxiv.org/pdf/2201.05072.pdf" TargetMode="External"/><Relationship Id="rId1" Type="http://schemas.openxmlformats.org/officeDocument/2006/relationships/slideLayout" Target="../slideLayouts/slideLayout2.xml"/><Relationship Id="rId4" Type="http://schemas.openxmlformats.org/officeDocument/2006/relationships/hyperlink" Target="https://github.com/CMU-SAFARI/SparseP" TargetMode="External"/></Relationships>
</file>

<file path=ppt/slides/_rels/slide214.xml.rels><?xml version="1.0" encoding="UTF-8" standalone="yes"?>
<Relationships xmlns="http://schemas.openxmlformats.org/package/2006/relationships"><Relationship Id="rId3" Type="http://schemas.openxmlformats.org/officeDocument/2006/relationships/hyperlink" Target="https://www.youtube.com/watch?v=5kaOsJKlGrE" TargetMode="External"/><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202.png"/><Relationship Id="rId1" Type="http://schemas.openxmlformats.org/officeDocument/2006/relationships/slideLayout" Target="../slideLayouts/slideLayout501.xml"/></Relationships>
</file>

<file path=ppt/slides/_rels/slide216.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501.xml"/></Relationships>
</file>

<file path=ppt/slides/_rels/slide217.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5.png"/><Relationship Id="rId1" Type="http://schemas.openxmlformats.org/officeDocument/2006/relationships/slideLayout" Target="../slideLayouts/slideLayout501.xml"/></Relationships>
</file>

<file path=ppt/slides/_rels/slide218.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4.png"/><Relationship Id="rId1" Type="http://schemas.openxmlformats.org/officeDocument/2006/relationships/slideLayout" Target="../slideLayouts/slideLayout501.xml"/></Relationships>
</file>

<file path=ppt/slides/_rels/slide219.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7.png"/><Relationship Id="rId1" Type="http://schemas.openxmlformats.org/officeDocument/2006/relationships/slideLayout" Target="../slideLayouts/slideLayout501.xml"/></Relationships>
</file>

<file path=ppt/slides/_rels/slide220.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png"/><Relationship Id="rId1" Type="http://schemas.openxmlformats.org/officeDocument/2006/relationships/slideLayout" Target="../slideLayouts/slideLayout501.xml"/><Relationship Id="rId5" Type="http://schemas.openxmlformats.org/officeDocument/2006/relationships/image" Target="../media/image74.tiff"/><Relationship Id="rId4" Type="http://schemas.openxmlformats.org/officeDocument/2006/relationships/image" Target="../media/image210.png"/></Relationships>
</file>

<file path=ppt/slides/_rels/slide221.xml.rels><?xml version="1.0" encoding="UTF-8" standalone="yes"?>
<Relationships xmlns="http://schemas.openxmlformats.org/package/2006/relationships"><Relationship Id="rId3" Type="http://schemas.openxmlformats.org/officeDocument/2006/relationships/hyperlink" Target="https://news.skhynix.com/sk-hynix-develops-pim-next-generation-ai-accelerator/" TargetMode="External"/><Relationship Id="rId2" Type="http://schemas.openxmlformats.org/officeDocument/2006/relationships/image" Target="../media/image211.png"/><Relationship Id="rId1" Type="http://schemas.openxmlformats.org/officeDocument/2006/relationships/slideLayout" Target="../slideLayouts/slideLayout501.xml"/><Relationship Id="rId5" Type="http://schemas.openxmlformats.org/officeDocument/2006/relationships/image" Target="../media/image212.png"/><Relationship Id="rId4" Type="http://schemas.openxmlformats.org/officeDocument/2006/relationships/image" Target="../media/image73.png"/></Relationships>
</file>

<file path=ppt/slides/_rels/slide222.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501.xml"/><Relationship Id="rId4" Type="http://schemas.openxmlformats.org/officeDocument/2006/relationships/image" Target="../media/image215.png"/></Relationships>
</file>

<file path=ppt/slides/_rels/slide2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arxiv.org/pdf/1711.08774.pdf" TargetMode="External"/><Relationship Id="rId1" Type="http://schemas.openxmlformats.org/officeDocument/2006/relationships/slideLayout" Target="../slideLayouts/slideLayout626.xml"/><Relationship Id="rId4" Type="http://schemas.openxmlformats.org/officeDocument/2006/relationships/image" Target="../media/image216.png"/></Relationships>
</file>

<file path=ppt/slides/_rels/slide2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764.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hyperlink" Target="https://arxiv.org/pdf/2008.00961.pdf" TargetMode="External"/></Relationships>
</file>

<file path=ppt/slides/_rels/slide225.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26.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27.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28.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17.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5.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36.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18.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36.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0.xml.rels><?xml version="1.0" encoding="UTF-8" standalone="yes"?>
<Relationships xmlns="http://schemas.openxmlformats.org/package/2006/relationships"><Relationship Id="rId2" Type="http://schemas.openxmlformats.org/officeDocument/2006/relationships/image" Target="../media/image219.jpeg"/><Relationship Id="rId1" Type="http://schemas.openxmlformats.org/officeDocument/2006/relationships/slideLayout" Target="../slideLayouts/slideLayout13.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43.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63.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45.xml.rels><?xml version="1.0" encoding="UTF-8" standalone="yes"?>
<Relationships xmlns="http://schemas.openxmlformats.org/package/2006/relationships"><Relationship Id="rId3" Type="http://schemas.openxmlformats.org/officeDocument/2006/relationships/image" Target="../media/image220.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1.png"/><Relationship Id="rId1" Type="http://schemas.openxmlformats.org/officeDocument/2006/relationships/slideLayout" Target="../slideLayouts/slideLayout660.xml"/><Relationship Id="rId6" Type="http://schemas.openxmlformats.org/officeDocument/2006/relationships/hyperlink" Target="https://safari.ethz.ch/safari-newsletter-january-2021/" TargetMode="External"/><Relationship Id="rId5" Type="http://schemas.openxmlformats.org/officeDocument/2006/relationships/image" Target="../media/image222.jpeg"/><Relationship Id="rId4" Type="http://schemas.openxmlformats.org/officeDocument/2006/relationships/hyperlink" Target="http://www.safari.ethz.ch/" TargetMode="External"/></Relationships>
</file>

<file path=ppt/slides/_rels/slide247.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580.xml"/></Relationships>
</file>

<file path=ppt/slides/_rels/slide24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04.xml"/></Relationships>
</file>

<file path=ppt/slides/_rels/slide249.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hyperlink" Target="https://github.com/CMU-SAFARI/" TargetMode="External"/><Relationship Id="rId1" Type="http://schemas.openxmlformats.org/officeDocument/2006/relationships/slideLayout" Target="../slideLayouts/slideLayout580.xml"/><Relationship Id="rId4" Type="http://schemas.openxmlformats.org/officeDocument/2006/relationships/image" Target="../media/image225.png"/></Relationships>
</file>

<file path=ppt/slides/_rels/slide250.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26.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251.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27.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52.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28.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53.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hyperlink" Target="https://people.inf.ethz.ch/omutlu" TargetMode="Externa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36.xml"/></Relationships>
</file>

<file path=ppt/slides/_rels/slide256.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0.jpeg"/><Relationship Id="rId1" Type="http://schemas.openxmlformats.org/officeDocument/2006/relationships/slideLayout" Target="../slideLayouts/slideLayout236.xml"/><Relationship Id="rId4" Type="http://schemas.openxmlformats.org/officeDocument/2006/relationships/image" Target="../media/image91.png"/></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_rels/slide259.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580.xml"/></Relationships>
</file>

<file path=ppt/slides/_rels/slide260.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580.xml"/></Relationships>
</file>

<file path=ppt/slides/_rels/slide261.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580.xml"/></Relationships>
</file>

<file path=ppt/slides/_rels/slide262.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24.xml"/></Relationships>
</file>

<file path=ppt/slides/_rels/slide263.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32.png"/><Relationship Id="rId1" Type="http://schemas.openxmlformats.org/officeDocument/2006/relationships/slideLayout" Target="../slideLayouts/slideLayout626.xml"/></Relationships>
</file>

<file path=ppt/slides/_rels/slide264.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65.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17.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66.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6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260.xml"/></Relationships>
</file>

<file path=ppt/slides/_rels/slide268.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4" Type="http://schemas.openxmlformats.org/officeDocument/2006/relationships/image" Target="../media/image226.png"/></Relationships>
</file>

<file path=ppt/slides/_rels/slide269.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27.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70.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33.png"/><Relationship Id="rId1" Type="http://schemas.openxmlformats.org/officeDocument/2006/relationships/slideLayout" Target="../slideLayouts/slideLayout580.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6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479.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805.xml"/></Relationships>
</file>

<file path=ppt/slides/_rels/slide279.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805.xml"/></Relationships>
</file>

<file path=ppt/slides/_rels/slide280.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805.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805.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805.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817.xml"/></Relationships>
</file>

<file path=ppt/slides/_rels/slide284.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17.xml"/><Relationship Id="rId4" Type="http://schemas.openxmlformats.org/officeDocument/2006/relationships/image" Target="../media/image236.png"/></Relationships>
</file>

<file path=ppt/slides/_rels/slide285.xml.rels><?xml version="1.0" encoding="UTF-8" standalone="yes"?>
<Relationships xmlns="http://schemas.openxmlformats.org/package/2006/relationships"><Relationship Id="rId2" Type="http://schemas.openxmlformats.org/officeDocument/2006/relationships/image" Target="../media/image237.png"/><Relationship Id="rId1" Type="http://schemas.openxmlformats.org/officeDocument/2006/relationships/slideLayout" Target="../slideLayouts/slideLayout817.xml"/></Relationships>
</file>

<file path=ppt/slides/_rels/slide286.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17.xml"/><Relationship Id="rId4" Type="http://schemas.openxmlformats.org/officeDocument/2006/relationships/image" Target="../media/image238.png"/></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817.xml"/></Relationships>
</file>

<file path=ppt/slides/_rels/slide288.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817.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817.xml"/></Relationships>
</file>

<file path=ppt/slides/_rels/slide290.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17.xml"/><Relationship Id="rId4" Type="http://schemas.openxmlformats.org/officeDocument/2006/relationships/image" Target="../media/image241.png"/></Relationships>
</file>

<file path=ppt/slides/_rels/slide291.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17.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42.png"/></Relationships>
</file>

<file path=ppt/slides/_rels/slide292.xml.rels><?xml version="1.0" encoding="UTF-8" standalone="yes"?>
<Relationships xmlns="http://schemas.openxmlformats.org/package/2006/relationships"><Relationship Id="rId8" Type="http://schemas.openxmlformats.org/officeDocument/2006/relationships/image" Target="../media/image248.png"/><Relationship Id="rId3" Type="http://schemas.openxmlformats.org/officeDocument/2006/relationships/image" Target="../media/image243.jpeg"/><Relationship Id="rId7" Type="http://schemas.openxmlformats.org/officeDocument/2006/relationships/image" Target="../media/image247.png"/><Relationship Id="rId2" Type="http://schemas.openxmlformats.org/officeDocument/2006/relationships/notesSlide" Target="../notesSlides/notesSlide45.xml"/><Relationship Id="rId1" Type="http://schemas.openxmlformats.org/officeDocument/2006/relationships/slideLayout" Target="../slideLayouts/slideLayout831.xml"/><Relationship Id="rId6" Type="http://schemas.openxmlformats.org/officeDocument/2006/relationships/image" Target="../media/image246.png"/><Relationship Id="rId5" Type="http://schemas.openxmlformats.org/officeDocument/2006/relationships/image" Target="../media/image245.tiff"/><Relationship Id="rId10" Type="http://schemas.openxmlformats.org/officeDocument/2006/relationships/hyperlink" Target="https://github.com/CMU-SAFARI/Pythia" TargetMode="External"/><Relationship Id="rId4" Type="http://schemas.openxmlformats.org/officeDocument/2006/relationships/image" Target="../media/image244.png"/><Relationship Id="rId9" Type="http://schemas.openxmlformats.org/officeDocument/2006/relationships/image" Target="../media/image249.png"/></Relationships>
</file>

<file path=ppt/slides/_rels/slide293.xml.rels><?xml version="1.0" encoding="UTF-8" standalone="yes"?>
<Relationships xmlns="http://schemas.openxmlformats.org/package/2006/relationships"><Relationship Id="rId3" Type="http://schemas.openxmlformats.org/officeDocument/2006/relationships/hyperlink" Target="https://github.com/CMU-SAFARI/Pythia" TargetMode="External"/><Relationship Id="rId2" Type="http://schemas.openxmlformats.org/officeDocument/2006/relationships/notesSlide" Target="../notesSlides/notesSlide46.xml"/><Relationship Id="rId1" Type="http://schemas.openxmlformats.org/officeDocument/2006/relationships/slideLayout" Target="../slideLayouts/slideLayout828.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28.xml"/></Relationships>
</file>

<file path=ppt/slides/_rels/slide29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28.xml"/></Relationships>
</file>

<file path=ppt/slides/_rels/slide296.xml.rels><?xml version="1.0" encoding="UTF-8" standalone="yes"?>
<Relationships xmlns="http://schemas.openxmlformats.org/package/2006/relationships"><Relationship Id="rId2" Type="http://schemas.openxmlformats.org/officeDocument/2006/relationships/image" Target="../media/image250.jpeg"/><Relationship Id="rId1" Type="http://schemas.openxmlformats.org/officeDocument/2006/relationships/slideLayout" Target="../slideLayouts/slideLayout828.xml"/></Relationships>
</file>

<file path=ppt/slides/_rels/slide297.xml.rels><?xml version="1.0" encoding="UTF-8" standalone="yes"?>
<Relationships xmlns="http://schemas.openxmlformats.org/package/2006/relationships"><Relationship Id="rId3" Type="http://schemas.openxmlformats.org/officeDocument/2006/relationships/image" Target="../media/image251.emf"/><Relationship Id="rId2" Type="http://schemas.openxmlformats.org/officeDocument/2006/relationships/notesSlide" Target="../notesSlides/notesSlide49.xml"/><Relationship Id="rId1" Type="http://schemas.openxmlformats.org/officeDocument/2006/relationships/slideLayout" Target="../slideLayouts/slideLayout828.xml"/></Relationships>
</file>

<file path=ppt/slides/_rels/slide298.xml.rels><?xml version="1.0" encoding="UTF-8" standalone="yes"?>
<Relationships xmlns="http://schemas.openxmlformats.org/package/2006/relationships"><Relationship Id="rId3" Type="http://schemas.openxmlformats.org/officeDocument/2006/relationships/image" Target="../media/image252.emf"/><Relationship Id="rId2" Type="http://schemas.openxmlformats.org/officeDocument/2006/relationships/notesSlide" Target="../notesSlides/notesSlide50.xml"/><Relationship Id="rId1" Type="http://schemas.openxmlformats.org/officeDocument/2006/relationships/slideLayout" Target="../slideLayouts/slideLayout828.xml"/><Relationship Id="rId4" Type="http://schemas.openxmlformats.org/officeDocument/2006/relationships/image" Target="../media/image253.emf"/></Relationships>
</file>

<file path=ppt/slides/_rels/slide29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28.xml"/></Relationships>
</file>

<file path=ppt/slides/_rels/slide300.xml.rels><?xml version="1.0" encoding="UTF-8" standalone="yes"?>
<Relationships xmlns="http://schemas.openxmlformats.org/package/2006/relationships"><Relationship Id="rId2" Type="http://schemas.openxmlformats.org/officeDocument/2006/relationships/hyperlink" Target="https://github.com/ChampSim/ChampSim" TargetMode="External"/><Relationship Id="rId1" Type="http://schemas.openxmlformats.org/officeDocument/2006/relationships/slideLayout" Target="../slideLayouts/slideLayout828.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828.xml"/></Relationships>
</file>

<file path=ppt/slides/_rels/slide30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828.xml"/></Relationships>
</file>

<file path=ppt/slides/_rels/slide30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828.xml"/></Relationships>
</file>

<file path=ppt/slides/_rels/slide30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828.xml"/></Relationships>
</file>

<file path=ppt/slides/_rels/slide30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828.xml"/></Relationships>
</file>

<file path=ppt/slides/_rels/slide306.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notesSlide" Target="../notesSlides/notesSlide52.xml"/><Relationship Id="rId1" Type="http://schemas.openxmlformats.org/officeDocument/2006/relationships/slideLayout" Target="../slideLayouts/slideLayout828.xml"/><Relationship Id="rId4" Type="http://schemas.openxmlformats.org/officeDocument/2006/relationships/hyperlink" Target="https://www.chisel-lang.org/" TargetMode="External"/></Relationships>
</file>

<file path=ppt/slides/_rels/slide307.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notesSlide" Target="../notesSlides/notesSlide53.xml"/><Relationship Id="rId1" Type="http://schemas.openxmlformats.org/officeDocument/2006/relationships/slideLayout" Target="../slideLayouts/slideLayout828.xml"/><Relationship Id="rId4" Type="http://schemas.openxmlformats.org/officeDocument/2006/relationships/hyperlink" Target="https://arxiv.org/pdf/2109.12021.pdf" TargetMode="External"/></Relationships>
</file>

<file path=ppt/slides/_rels/slide308.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hyperlink" Target="https://github.com/CMU-SAFARI/Pythia" TargetMode="External"/><Relationship Id="rId1" Type="http://schemas.openxmlformats.org/officeDocument/2006/relationships/slideLayout" Target="../slideLayouts/slideLayout828.xml"/><Relationship Id="rId6" Type="http://schemas.openxmlformats.org/officeDocument/2006/relationships/image" Target="../media/image255.png"/><Relationship Id="rId5" Type="http://schemas.openxmlformats.org/officeDocument/2006/relationships/image" Target="../media/image249.png"/><Relationship Id="rId4" Type="http://schemas.openxmlformats.org/officeDocument/2006/relationships/image" Target="../media/image248.png"/></Relationships>
</file>

<file path=ppt/slides/_rels/slide309.xml.rels><?xml version="1.0" encoding="UTF-8" standalone="yes"?>
<Relationships xmlns="http://schemas.openxmlformats.org/package/2006/relationships"><Relationship Id="rId8" Type="http://schemas.openxmlformats.org/officeDocument/2006/relationships/image" Target="../media/image248.png"/><Relationship Id="rId3" Type="http://schemas.openxmlformats.org/officeDocument/2006/relationships/image" Target="../media/image243.jpeg"/><Relationship Id="rId7" Type="http://schemas.openxmlformats.org/officeDocument/2006/relationships/image" Target="../media/image247.png"/><Relationship Id="rId2" Type="http://schemas.openxmlformats.org/officeDocument/2006/relationships/notesSlide" Target="../notesSlides/notesSlide54.xml"/><Relationship Id="rId1" Type="http://schemas.openxmlformats.org/officeDocument/2006/relationships/slideLayout" Target="../slideLayouts/slideLayout831.xml"/><Relationship Id="rId6" Type="http://schemas.openxmlformats.org/officeDocument/2006/relationships/image" Target="../media/image246.png"/><Relationship Id="rId5" Type="http://schemas.openxmlformats.org/officeDocument/2006/relationships/image" Target="../media/image245.tiff"/><Relationship Id="rId10" Type="http://schemas.openxmlformats.org/officeDocument/2006/relationships/hyperlink" Target="https://github.com/CMU-SAFARI/Pythia" TargetMode="External"/><Relationship Id="rId4" Type="http://schemas.openxmlformats.org/officeDocument/2006/relationships/image" Target="../media/image244.png"/><Relationship Id="rId9" Type="http://schemas.openxmlformats.org/officeDocument/2006/relationships/image" Target="../media/image249.png"/></Relationships>
</file>

<file path=ppt/slides/_rels/slide310.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17.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42.png"/></Relationships>
</file>

<file path=ppt/slides/_rels/slide311.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hyperlink" Target="https://arxiv.org/pdf/2205.07394.pdf" TargetMode="External"/><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notesSlide" Target="../notesSlides/notesSlide55.xml"/><Relationship Id="rId1" Type="http://schemas.openxmlformats.org/officeDocument/2006/relationships/slideLayout" Target="../slideLayouts/slideLayout912.xml"/><Relationship Id="rId4" Type="http://schemas.openxmlformats.org/officeDocument/2006/relationships/image" Target="../media/image258.png"/></Relationships>
</file>

<file path=ppt/slides/_rels/slide31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925.xml"/></Relationships>
</file>

<file path=ppt/slides/_rels/slide314.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notesSlide" Target="../notesSlides/notesSlide57.xml"/><Relationship Id="rId1" Type="http://schemas.openxmlformats.org/officeDocument/2006/relationships/slideLayout" Target="../slideLayouts/slideLayout925.xml"/></Relationships>
</file>

<file path=ppt/slides/_rels/slide31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925.xml"/></Relationships>
</file>

<file path=ppt/slides/_rels/slide31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925.xml"/></Relationships>
</file>

<file path=ppt/slides/_rels/slide317.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60.xml"/><Relationship Id="rId1" Type="http://schemas.openxmlformats.org/officeDocument/2006/relationships/slideLayout" Target="../slideLayouts/slideLayout925.xml"/></Relationships>
</file>

<file path=ppt/slides/_rels/slide31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925.xml"/></Relationships>
</file>

<file path=ppt/slides/_rels/slide31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925.xml"/></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925.xml"/></Relationships>
</file>

<file path=ppt/slides/_rels/slide321.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notesSlide" Target="../notesSlides/notesSlide64.xml"/><Relationship Id="rId1" Type="http://schemas.openxmlformats.org/officeDocument/2006/relationships/slideLayout" Target="../slideLayouts/slideLayout925.xml"/></Relationships>
</file>

<file path=ppt/slides/_rels/slide32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925.xml"/></Relationships>
</file>

<file path=ppt/slides/_rels/slide323.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notesSlide" Target="../notesSlides/notesSlide66.xml"/><Relationship Id="rId1" Type="http://schemas.openxmlformats.org/officeDocument/2006/relationships/slideLayout" Target="../slideLayouts/slideLayout925.xml"/></Relationships>
</file>

<file path=ppt/slides/_rels/slide324.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notesSlide" Target="../notesSlides/notesSlide67.xml"/><Relationship Id="rId1" Type="http://schemas.openxmlformats.org/officeDocument/2006/relationships/slideLayout" Target="../slideLayouts/slideLayout925.xml"/></Relationships>
</file>

<file path=ppt/slides/_rels/slide325.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notesSlide" Target="../notesSlides/notesSlide68.xml"/><Relationship Id="rId1" Type="http://schemas.openxmlformats.org/officeDocument/2006/relationships/slideLayout" Target="../slideLayouts/slideLayout925.xml"/></Relationships>
</file>

<file path=ppt/slides/_rels/slide326.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notesSlide" Target="../notesSlides/notesSlide69.xml"/><Relationship Id="rId1" Type="http://schemas.openxmlformats.org/officeDocument/2006/relationships/slideLayout" Target="../slideLayouts/slideLayout925.xml"/></Relationships>
</file>

<file path=ppt/slides/_rels/slide32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925.xml"/></Relationships>
</file>

<file path=ppt/slides/_rels/slide328.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notesSlide" Target="../notesSlides/notesSlide71.xml"/><Relationship Id="rId1" Type="http://schemas.openxmlformats.org/officeDocument/2006/relationships/slideLayout" Target="../slideLayouts/slideLayout925.xml"/></Relationships>
</file>

<file path=ppt/slides/_rels/slide32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925.xml"/></Relationships>
</file>

<file path=ppt/slides/_rels/slide330.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notesSlide" Target="../notesSlides/notesSlide73.xml"/><Relationship Id="rId1" Type="http://schemas.openxmlformats.org/officeDocument/2006/relationships/slideLayout" Target="../slideLayouts/slideLayout925.xml"/></Relationships>
</file>

<file path=ppt/slides/_rels/slide331.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notesSlide" Target="../notesSlides/notesSlide74.xml"/><Relationship Id="rId1" Type="http://schemas.openxmlformats.org/officeDocument/2006/relationships/slideLayout" Target="../slideLayouts/slideLayout925.xml"/></Relationships>
</file>

<file path=ppt/slides/_rels/slide332.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notesSlide" Target="../notesSlides/notesSlide75.xml"/><Relationship Id="rId1" Type="http://schemas.openxmlformats.org/officeDocument/2006/relationships/slideLayout" Target="../slideLayouts/slideLayout925.xml"/></Relationships>
</file>

<file path=ppt/slides/_rels/slide333.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notesSlide" Target="../notesSlides/notesSlide76.xml"/><Relationship Id="rId1" Type="http://schemas.openxmlformats.org/officeDocument/2006/relationships/slideLayout" Target="../slideLayouts/slideLayout925.xml"/></Relationships>
</file>

<file path=ppt/slides/_rels/slide334.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77.xml"/><Relationship Id="rId1" Type="http://schemas.openxmlformats.org/officeDocument/2006/relationships/slideLayout" Target="../slideLayouts/slideLayout925.xml"/></Relationships>
</file>

<file path=ppt/slides/_rels/slide335.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78.xml"/><Relationship Id="rId1" Type="http://schemas.openxmlformats.org/officeDocument/2006/relationships/slideLayout" Target="../slideLayouts/slideLayout925.xml"/><Relationship Id="rId4" Type="http://schemas.openxmlformats.org/officeDocument/2006/relationships/image" Target="../media/image271.png"/></Relationships>
</file>

<file path=ppt/slides/_rels/slide33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925.xml"/></Relationships>
</file>

<file path=ppt/slides/_rels/slide337.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hyperlink" Target="https://arxiv.org/pdf/2205.07394.pdf" TargetMode="External"/><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817.xml"/></Relationships>
</file>

<file path=ppt/slides/_rels/slide343.xml.rels><?xml version="1.0" encoding="UTF-8" standalone="yes"?>
<Relationships xmlns="http://schemas.openxmlformats.org/package/2006/relationships"><Relationship Id="rId2" Type="http://schemas.openxmlformats.org/officeDocument/2006/relationships/image" Target="../media/image272.png"/><Relationship Id="rId1" Type="http://schemas.openxmlformats.org/officeDocument/2006/relationships/slideLayout" Target="../slideLayouts/slideLayout817.xml"/></Relationships>
</file>

<file path=ppt/slides/_rels/slide344.xml.rels><?xml version="1.0" encoding="UTF-8" standalone="yes"?>
<Relationships xmlns="http://schemas.openxmlformats.org/package/2006/relationships"><Relationship Id="rId2" Type="http://schemas.openxmlformats.org/officeDocument/2006/relationships/image" Target="../media/image273.png"/><Relationship Id="rId1" Type="http://schemas.openxmlformats.org/officeDocument/2006/relationships/slideLayout" Target="../slideLayouts/slideLayout817.xml"/></Relationships>
</file>

<file path=ppt/slides/_rels/slide345.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17.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74.png"/></Relationships>
</file>

<file path=ppt/slides/_rels/slide346.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833.xml"/><Relationship Id="rId1" Type="http://schemas.openxmlformats.org/officeDocument/2006/relationships/tags" Target="../tags/tag1.xml"/><Relationship Id="rId6" Type="http://schemas.openxmlformats.org/officeDocument/2006/relationships/image" Target="../media/image277.jpeg"/><Relationship Id="rId5" Type="http://schemas.openxmlformats.org/officeDocument/2006/relationships/image" Target="../media/image276.png"/><Relationship Id="rId4" Type="http://schemas.openxmlformats.org/officeDocument/2006/relationships/image" Target="../media/image275.jpg"/></Relationships>
</file>

<file path=ppt/slides/_rels/slide347.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833.xml"/><Relationship Id="rId1" Type="http://schemas.openxmlformats.org/officeDocument/2006/relationships/tags" Target="../tags/tag2.xml"/></Relationships>
</file>

<file path=ppt/slides/_rels/slide348.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833.xml"/></Relationships>
</file>

<file path=ppt/slides/_rels/slide34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854.xml"/></Relationships>
</file>

<file path=ppt/slides/_rels/slide350.xml.rels><?xml version="1.0" encoding="UTF-8" standalone="yes"?>
<Relationships xmlns="http://schemas.openxmlformats.org/package/2006/relationships"><Relationship Id="rId2" Type="http://schemas.openxmlformats.org/officeDocument/2006/relationships/image" Target="../media/image278.png"/><Relationship Id="rId1" Type="http://schemas.openxmlformats.org/officeDocument/2006/relationships/slideLayout" Target="../slideLayouts/slideLayout817.xml"/></Relationships>
</file>

<file path=ppt/slides/_rels/slide351.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17.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74.png"/></Relationships>
</file>

<file path=ppt/slides/_rels/slide352.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17.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79.png"/></Relationships>
</file>

<file path=ppt/slides/_rels/slide353.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856.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55.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5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85.xml"/><Relationship Id="rId1" Type="http://schemas.openxmlformats.org/officeDocument/2006/relationships/slideLayout" Target="../slideLayouts/slideLayout253.xml"/><Relationship Id="rId4" Type="http://schemas.openxmlformats.org/officeDocument/2006/relationships/image" Target="../media/image281.jpeg"/></Relationships>
</file>

<file path=ppt/slides/_rels/slide35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45.xml"/></Relationships>
</file>

<file path=ppt/slides/_rels/slide358.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805.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817.xml"/></Relationships>
</file>

<file path=ppt/slides/_rels/slide361.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notesSlide" Target="../notesSlides/notesSlide87.xml"/><Relationship Id="rId1" Type="http://schemas.openxmlformats.org/officeDocument/2006/relationships/slideLayout" Target="../slideLayouts/slideLayout867.xml"/><Relationship Id="rId4" Type="http://schemas.openxmlformats.org/officeDocument/2006/relationships/image" Target="../media/image283.png"/></Relationships>
</file>

<file path=ppt/slides/_rels/slide362.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notesSlide" Target="../notesSlides/notesSlide88.xml"/><Relationship Id="rId1" Type="http://schemas.openxmlformats.org/officeDocument/2006/relationships/slideLayout" Target="../slideLayouts/slideLayout867.xml"/><Relationship Id="rId4" Type="http://schemas.openxmlformats.org/officeDocument/2006/relationships/image" Target="../media/image285.png"/></Relationships>
</file>

<file path=ppt/slides/_rels/slide363.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notesSlide" Target="../notesSlides/notesSlide89.xml"/><Relationship Id="rId1" Type="http://schemas.openxmlformats.org/officeDocument/2006/relationships/slideLayout" Target="../slideLayouts/slideLayout867.xml"/><Relationship Id="rId4" Type="http://schemas.openxmlformats.org/officeDocument/2006/relationships/image" Target="../media/image286.png"/></Relationships>
</file>

<file path=ppt/slides/_rels/slide364.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notesSlide" Target="../notesSlides/notesSlide90.xml"/><Relationship Id="rId1" Type="http://schemas.openxmlformats.org/officeDocument/2006/relationships/slideLayout" Target="../slideLayouts/slideLayout867.xml"/><Relationship Id="rId4" Type="http://schemas.openxmlformats.org/officeDocument/2006/relationships/image" Target="../media/image284.png"/></Relationships>
</file>

<file path=ppt/slides/_rels/slide365.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notesSlide" Target="../notesSlides/notesSlide91.xml"/><Relationship Id="rId1" Type="http://schemas.openxmlformats.org/officeDocument/2006/relationships/slideLayout" Target="../slideLayouts/slideLayout867.xml"/></Relationships>
</file>

<file path=ppt/slides/_rels/slide366.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288.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367.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289.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368.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290.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369.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60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35.png"/></Relationships>
</file>

<file path=ppt/slides/_rels/slide370.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60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371.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41.png"/></Relationships>
</file>

<file path=ppt/slides/_rels/slide37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603.xml"/><Relationship Id="rId4" Type="http://schemas.openxmlformats.org/officeDocument/2006/relationships/image" Target="../media/image131.png"/></Relationships>
</file>

<file path=ppt/slides/_rels/slide37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6.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74.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0.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8.xml.rels><?xml version="1.0" encoding="UTF-8" standalone="yes"?>
<Relationships xmlns="http://schemas.openxmlformats.org/package/2006/relationships"><Relationship Id="rId2" Type="http://schemas.openxmlformats.org/officeDocument/2006/relationships/image" Target="../media/image291.png"/><Relationship Id="rId1" Type="http://schemas.openxmlformats.org/officeDocument/2006/relationships/slideLayout" Target="../slideLayouts/slideLayout236.xml"/></Relationships>
</file>

<file path=ppt/slides/_rels/slide379.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image" Target="../media/image291.png"/><Relationship Id="rId1" Type="http://schemas.openxmlformats.org/officeDocument/2006/relationships/slideLayout" Target="../slideLayouts/slideLayout236.xml"/></Relationships>
</file>

<file path=ppt/slides/_rels/slide380.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image" Target="../media/image291.png"/><Relationship Id="rId1" Type="http://schemas.openxmlformats.org/officeDocument/2006/relationships/slideLayout" Target="../slideLayouts/slideLayout236.xml"/><Relationship Id="rId4" Type="http://schemas.openxmlformats.org/officeDocument/2006/relationships/image" Target="../media/image293.png"/></Relationships>
</file>

<file path=ppt/slides/_rels/slide381.xml.rels><?xml version="1.0" encoding="UTF-8" standalone="yes"?>
<Relationships xmlns="http://schemas.openxmlformats.org/package/2006/relationships"><Relationship Id="rId2" Type="http://schemas.openxmlformats.org/officeDocument/2006/relationships/image" Target="../media/image294.png"/><Relationship Id="rId1" Type="http://schemas.openxmlformats.org/officeDocument/2006/relationships/slideLayout" Target="../slideLayouts/slideLayout664.xml"/></Relationships>
</file>

<file path=ppt/slides/_rels/slide382.xml.rels><?xml version="1.0" encoding="UTF-8" standalone="yes"?>
<Relationships xmlns="http://schemas.openxmlformats.org/package/2006/relationships"><Relationship Id="rId3" Type="http://schemas.openxmlformats.org/officeDocument/2006/relationships/image" Target="../media/image296.png"/><Relationship Id="rId2" Type="http://schemas.openxmlformats.org/officeDocument/2006/relationships/image" Target="../media/image295.png"/><Relationship Id="rId1" Type="http://schemas.openxmlformats.org/officeDocument/2006/relationships/slideLayout" Target="../slideLayouts/slideLayout664.xml"/></Relationships>
</file>

<file path=ppt/slides/_rels/slide383.xml.rels><?xml version="1.0" encoding="UTF-8" standalone="yes"?>
<Relationships xmlns="http://schemas.openxmlformats.org/package/2006/relationships"><Relationship Id="rId2" Type="http://schemas.openxmlformats.org/officeDocument/2006/relationships/image" Target="../media/image297.jpeg"/><Relationship Id="rId1" Type="http://schemas.openxmlformats.org/officeDocument/2006/relationships/slideLayout" Target="../slideLayouts/slideLayout236.xml"/></Relationships>
</file>

<file path=ppt/slides/_rels/slide384.xml.rels><?xml version="1.0" encoding="UTF-8" standalone="yes"?>
<Relationships xmlns="http://schemas.openxmlformats.org/package/2006/relationships"><Relationship Id="rId2" Type="http://schemas.openxmlformats.org/officeDocument/2006/relationships/image" Target="../media/image298.jpeg"/><Relationship Id="rId1" Type="http://schemas.openxmlformats.org/officeDocument/2006/relationships/slideLayout" Target="../slideLayouts/slideLayout236.xml"/></Relationships>
</file>

<file path=ppt/slides/_rels/slide385.xml.rels><?xml version="1.0" encoding="UTF-8" standalone="yes"?>
<Relationships xmlns="http://schemas.openxmlformats.org/package/2006/relationships"><Relationship Id="rId3" Type="http://schemas.openxmlformats.org/officeDocument/2006/relationships/image" Target="../media/image300.jpeg"/><Relationship Id="rId2" Type="http://schemas.openxmlformats.org/officeDocument/2006/relationships/image" Target="../media/image299.jpeg"/><Relationship Id="rId1" Type="http://schemas.openxmlformats.org/officeDocument/2006/relationships/slideLayout" Target="../slideLayouts/slideLayout664.xml"/></Relationships>
</file>

<file path=ppt/slides/_rels/slide386.xml.rels><?xml version="1.0" encoding="UTF-8" standalone="yes"?>
<Relationships xmlns="http://schemas.openxmlformats.org/package/2006/relationships"><Relationship Id="rId2" Type="http://schemas.openxmlformats.org/officeDocument/2006/relationships/image" Target="../media/image301.jpeg"/><Relationship Id="rId1" Type="http://schemas.openxmlformats.org/officeDocument/2006/relationships/slideLayout" Target="../slideLayouts/slideLayout676.xml"/></Relationships>
</file>

<file path=ppt/slides/_rels/slide387.xml.rels><?xml version="1.0" encoding="UTF-8" standalone="yes"?>
<Relationships xmlns="http://schemas.openxmlformats.org/package/2006/relationships"><Relationship Id="rId3" Type="http://schemas.openxmlformats.org/officeDocument/2006/relationships/image" Target="../media/image303.jpeg"/><Relationship Id="rId2" Type="http://schemas.openxmlformats.org/officeDocument/2006/relationships/image" Target="../media/image302.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388.xml.rels><?xml version="1.0" encoding="UTF-8" standalone="yes"?>
<Relationships xmlns="http://schemas.openxmlformats.org/package/2006/relationships"><Relationship Id="rId3" Type="http://schemas.openxmlformats.org/officeDocument/2006/relationships/image" Target="../media/image305.png"/><Relationship Id="rId2" Type="http://schemas.openxmlformats.org/officeDocument/2006/relationships/image" Target="../media/image304.png"/><Relationship Id="rId1" Type="http://schemas.openxmlformats.org/officeDocument/2006/relationships/slideLayout" Target="../slideLayouts/slideLayout664.xml"/></Relationships>
</file>

<file path=ppt/slides/_rels/slide389.xml.rels><?xml version="1.0" encoding="UTF-8" standalone="yes"?>
<Relationships xmlns="http://schemas.openxmlformats.org/package/2006/relationships"><Relationship Id="rId2" Type="http://schemas.openxmlformats.org/officeDocument/2006/relationships/image" Target="../media/image219.jpeg"/><Relationship Id="rId1" Type="http://schemas.openxmlformats.org/officeDocument/2006/relationships/slideLayout" Target="../slideLayouts/slideLayout664.xml"/></Relationships>
</file>

<file path=ppt/slides/_rels/slide390.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24.xml"/></Relationships>
</file>

<file path=ppt/slides/_rels/slide391.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36.xml"/></Relationships>
</file>

<file path=ppt/slides/_rels/slide392.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688.xml"/><Relationship Id="rId5" Type="http://schemas.openxmlformats.org/officeDocument/2006/relationships/image" Target="../media/image306.png"/><Relationship Id="rId4" Type="http://schemas.openxmlformats.org/officeDocument/2006/relationships/hyperlink" Target="https://people.inf.ethz.ch/omutlu/projects.htm" TargetMode="External"/></Relationships>
</file>

<file path=ppt/slides/_rels/slide393.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307.png"/><Relationship Id="rId7" Type="http://schemas.openxmlformats.org/officeDocument/2006/relationships/image" Target="../media/image310.jpeg"/><Relationship Id="rId2" Type="http://schemas.openxmlformats.org/officeDocument/2006/relationships/notesSlide" Target="../notesSlides/notesSlide94.xml"/><Relationship Id="rId1" Type="http://schemas.openxmlformats.org/officeDocument/2006/relationships/slideLayout" Target="../slideLayouts/slideLayout6.xml"/><Relationship Id="rId6" Type="http://schemas.openxmlformats.org/officeDocument/2006/relationships/image" Target="../media/image309.png"/><Relationship Id="rId5" Type="http://schemas.openxmlformats.org/officeDocument/2006/relationships/image" Target="../media/image308.jpeg"/><Relationship Id="rId10" Type="http://schemas.openxmlformats.org/officeDocument/2006/relationships/image" Target="../media/image311.png"/><Relationship Id="rId4" Type="http://schemas.microsoft.com/office/2007/relationships/hdphoto" Target="../media/hdphoto3.wdp"/><Relationship Id="rId9" Type="http://schemas.openxmlformats.org/officeDocument/2006/relationships/image" Target="../media/image96.png"/></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12.png"/><Relationship Id="rId1" Type="http://schemas.openxmlformats.org/officeDocument/2006/relationships/slideLayout" Target="../slideLayouts/slideLayout700.xml"/><Relationship Id="rId6" Type="http://schemas.openxmlformats.org/officeDocument/2006/relationships/hyperlink" Target="https://safari.ethz.ch/safari-newsletter-april-2020/" TargetMode="External"/><Relationship Id="rId5" Type="http://schemas.openxmlformats.org/officeDocument/2006/relationships/image" Target="../media/image313.jpeg"/><Relationship Id="rId4" Type="http://schemas.openxmlformats.org/officeDocument/2006/relationships/hyperlink" Target="http://www.safari.ethz.ch/" TargetMode="External"/></Relationships>
</file>

<file path=ppt/slides/_rels/slide399.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580.xml"/></Relationships>
</file>

<file path=ppt/slides/_rels/slide400.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580.xml"/></Relationships>
</file>

<file path=ppt/slides/_rels/slide401.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580.xml"/></Relationships>
</file>

<file path=ppt/slides/_rels/slide402.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04.xml"/></Relationships>
</file>

<file path=ppt/slides/_rels/slide403.xml.rels><?xml version="1.0" encoding="UTF-8" standalone="yes"?>
<Relationships xmlns="http://schemas.openxmlformats.org/package/2006/relationships"><Relationship Id="rId3" Type="http://schemas.openxmlformats.org/officeDocument/2006/relationships/image" Target="../media/image314.png"/><Relationship Id="rId2" Type="http://schemas.openxmlformats.org/officeDocument/2006/relationships/hyperlink" Target="https://github.com/CMU-SAFARI/" TargetMode="External"/><Relationship Id="rId1" Type="http://schemas.openxmlformats.org/officeDocument/2006/relationships/slideLayout" Target="../slideLayouts/slideLayout580.xml"/></Relationships>
</file>

<file path=ppt/slides/_rels/slide404.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718.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718.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626.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793.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729.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729.xml"/></Relationships>
</file>

<file path=ppt/slides/_rels/slide410.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490.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411.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49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4yfkM_5EFgo&amp;list=PL5Q2soXY2Zi-Mnk1PxjEIG32HAGILkTOF" TargetMode="External"/></Relationships>
</file>

<file path=ppt/slides/_rels/slide412.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33.png"/><Relationship Id="rId1" Type="http://schemas.openxmlformats.org/officeDocument/2006/relationships/slideLayout" Target="../slideLayouts/slideLayout490.xml"/></Relationships>
</file>

<file path=ppt/slides/_rels/slide413.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490.xml"/><Relationship Id="rId4" Type="http://schemas.openxmlformats.org/officeDocument/2006/relationships/image" Target="../media/image315.png"/></Relationships>
</file>

<file path=ppt/slides/_rels/slide414.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490.xml"/><Relationship Id="rId4" Type="http://schemas.openxmlformats.org/officeDocument/2006/relationships/image" Target="../media/image316.png"/></Relationships>
</file>

<file path=ppt/slides/_rels/slide415.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4" Type="http://schemas.openxmlformats.org/officeDocument/2006/relationships/image" Target="../media/image226.png"/></Relationships>
</file>

<file path=ppt/slides/_rels/slide416.xml.rels><?xml version="1.0" encoding="UTF-8" standalone="yes"?>
<Relationships xmlns="http://schemas.openxmlformats.org/package/2006/relationships"><Relationship Id="rId3" Type="http://schemas.openxmlformats.org/officeDocument/2006/relationships/hyperlink" Target="https://www.youtube.com/watch?v=t3m93ZpLOyw&amp;list=PL5Q2soXY2Zi_awYdjmWVIUegsbY7TPGW4" TargetMode="External"/><Relationship Id="rId2" Type="http://schemas.openxmlformats.org/officeDocument/2006/relationships/hyperlink" Target="https://safari.ethz.ch/architecture_seminar/spring2021/doku.php?id=schedule" TargetMode="External"/><Relationship Id="rId1" Type="http://schemas.openxmlformats.org/officeDocument/2006/relationships/slideLayout" Target="../slideLayouts/slideLayout490.xml"/><Relationship Id="rId4" Type="http://schemas.openxmlformats.org/officeDocument/2006/relationships/image" Target="../media/image317.png"/></Relationships>
</file>

<file path=ppt/slides/_rels/slide417.xml.rels><?xml version="1.0" encoding="UTF-8" standalone="yes"?>
<Relationships xmlns="http://schemas.openxmlformats.org/package/2006/relationships"><Relationship Id="rId3" Type="http://schemas.openxmlformats.org/officeDocument/2006/relationships/hyperlink" Target="https://www.youtube.com/watch?v=4TcP297mdsI&amp;list=PL5Q2soXY2Zi_7UBNmC9B8Yr5JSwTG9yH4" TargetMode="External"/><Relationship Id="rId2" Type="http://schemas.openxmlformats.org/officeDocument/2006/relationships/hyperlink" Target="https://safari.ethz.ch/architecture_seminar/fall2021/doku.php?id=schedule" TargetMode="External"/><Relationship Id="rId1" Type="http://schemas.openxmlformats.org/officeDocument/2006/relationships/slideLayout" Target="../slideLayouts/slideLayout490.xml"/><Relationship Id="rId4" Type="http://schemas.openxmlformats.org/officeDocument/2006/relationships/image" Target="../media/image318.png"/></Relationships>
</file>

<file path=ppt/slides/_rels/slide418.xml.rels><?xml version="1.0" encoding="UTF-8" standalone="yes"?>
<Relationships xmlns="http://schemas.openxmlformats.org/package/2006/relationships"><Relationship Id="rId3" Type="http://schemas.openxmlformats.org/officeDocument/2006/relationships/image" Target="../media/image319.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490.xml"/></Relationships>
</file>

<file path=ppt/slides/_rels/slide419.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27.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420.xml.rels><?xml version="1.0" encoding="UTF-8" standalone="yes"?>
<Relationships xmlns="http://schemas.openxmlformats.org/package/2006/relationships"><Relationship Id="rId8" Type="http://schemas.openxmlformats.org/officeDocument/2006/relationships/image" Target="../media/image325.tiff"/><Relationship Id="rId3" Type="http://schemas.openxmlformats.org/officeDocument/2006/relationships/image" Target="../media/image321.tiff"/><Relationship Id="rId7" Type="http://schemas.openxmlformats.org/officeDocument/2006/relationships/hyperlink" Target="https://safari.ethz.ch/safari-seminar-series/" TargetMode="External"/><Relationship Id="rId2" Type="http://schemas.openxmlformats.org/officeDocument/2006/relationships/image" Target="../media/image320.tiff"/><Relationship Id="rId1" Type="http://schemas.openxmlformats.org/officeDocument/2006/relationships/slideLayout" Target="../slideLayouts/slideLayout752.xml"/><Relationship Id="rId6" Type="http://schemas.openxmlformats.org/officeDocument/2006/relationships/image" Target="../media/image324.tiff"/><Relationship Id="rId11" Type="http://schemas.openxmlformats.org/officeDocument/2006/relationships/image" Target="../media/image328.png"/><Relationship Id="rId5" Type="http://schemas.openxmlformats.org/officeDocument/2006/relationships/image" Target="../media/image323.tiff"/><Relationship Id="rId10" Type="http://schemas.openxmlformats.org/officeDocument/2006/relationships/image" Target="../media/image327.tiff"/><Relationship Id="rId4" Type="http://schemas.openxmlformats.org/officeDocument/2006/relationships/image" Target="../media/image322.tiff"/><Relationship Id="rId9" Type="http://schemas.openxmlformats.org/officeDocument/2006/relationships/image" Target="../media/image326.tiff"/></Relationships>
</file>

<file path=ppt/slides/_rels/slide421.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hyperlink" Target="https://www.youtube.com/watch?v=D8Hjy2iU9l4&amp;list=PL5Q2soXY2Zi_tOTAYm--dYByNPL7JhwR9&amp;index=1" TargetMode="External"/><Relationship Id="rId1" Type="http://schemas.openxmlformats.org/officeDocument/2006/relationships/slideLayout" Target="../slideLayouts/slideLayout752.xml"/><Relationship Id="rId6" Type="http://schemas.openxmlformats.org/officeDocument/2006/relationships/image" Target="../media/image332.png"/><Relationship Id="rId5" Type="http://schemas.openxmlformats.org/officeDocument/2006/relationships/image" Target="../media/image331.png"/><Relationship Id="rId4" Type="http://schemas.openxmlformats.org/officeDocument/2006/relationships/image" Target="../media/image330.png"/></Relationships>
</file>

<file path=ppt/slides/_rels/slide422.xml.rels><?xml version="1.0" encoding="UTF-8" standalone="yes"?>
<Relationships xmlns="http://schemas.openxmlformats.org/package/2006/relationships"><Relationship Id="rId2" Type="http://schemas.openxmlformats.org/officeDocument/2006/relationships/hyperlink" Target="https://github.com/CMU-SAFARI" TargetMode="External"/><Relationship Id="rId1" Type="http://schemas.openxmlformats.org/officeDocument/2006/relationships/slideLayout" Target="../slideLayouts/slideLayout625.xml"/></Relationships>
</file>

<file path=ppt/slides/_rels/slide423.xml.rels><?xml version="1.0" encoding="UTF-8" standalone="yes"?>
<Relationships xmlns="http://schemas.openxmlformats.org/package/2006/relationships"><Relationship Id="rId3" Type="http://schemas.openxmlformats.org/officeDocument/2006/relationships/image" Target="../media/image314.png"/><Relationship Id="rId2" Type="http://schemas.openxmlformats.org/officeDocument/2006/relationships/hyperlink" Target="https://github.com/CMU-SAFARI/" TargetMode="External"/><Relationship Id="rId1" Type="http://schemas.openxmlformats.org/officeDocument/2006/relationships/slideLayout" Target="../slideLayouts/slideLayout580.xml"/></Relationships>
</file>

<file path=ppt/slides/_rels/slide424.xml.rels><?xml version="1.0" encoding="UTF-8" standalone="yes"?>
<Relationships xmlns="http://schemas.openxmlformats.org/package/2006/relationships"><Relationship Id="rId3" Type="http://schemas.openxmlformats.org/officeDocument/2006/relationships/hyperlink" Target="https://github.com/CMU-SAFARI" TargetMode="External"/><Relationship Id="rId2" Type="http://schemas.openxmlformats.org/officeDocument/2006/relationships/image" Target="../media/image333.png"/><Relationship Id="rId1" Type="http://schemas.openxmlformats.org/officeDocument/2006/relationships/slideLayout" Target="../slideLayouts/slideLayout626.xml"/></Relationships>
</file>

<file path=ppt/slides/_rels/slide425.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426.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24.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427.xml.rels><?xml version="1.0" encoding="UTF-8" standalone="yes"?>
<Relationships xmlns="http://schemas.openxmlformats.org/package/2006/relationships"><Relationship Id="rId8" Type="http://schemas.openxmlformats.org/officeDocument/2006/relationships/hyperlink" Target="https://iscaconf.org/isca2021/" TargetMode="External"/><Relationship Id="rId3" Type="http://schemas.openxmlformats.org/officeDocument/2006/relationships/hyperlink" Target="https://en.iyte.edu.tr/" TargetMode="External"/><Relationship Id="rId7" Type="http://schemas.openxmlformats.org/officeDocument/2006/relationships/hyperlink" Target="https://sites.google.com/wisc.edu/uarch2021" TargetMode="External"/><Relationship Id="rId2" Type="http://schemas.openxmlformats.org/officeDocument/2006/relationships/hyperlink" Target="https://people.inf.ethz.ch/omutlu/pub/onur-IYTE-Guest-Lecture-16-October-2020-afterlecture.pptx" TargetMode="External"/><Relationship Id="rId1" Type="http://schemas.openxmlformats.org/officeDocument/2006/relationships/slideLayout" Target="../slideLayouts/slideLayout524.xml"/><Relationship Id="rId6" Type="http://schemas.openxmlformats.org/officeDocument/2006/relationships/hyperlink" Target="https://people.inf.ethz.ch/omutlu/pub/onur-ISCA-UndergraduateMentoringWorkshopPanel-ApplyingToGradSchool-June-13-2021.pptx" TargetMode="External"/><Relationship Id="rId5" Type="http://schemas.openxmlformats.org/officeDocument/2006/relationships/hyperlink" Target="https://www.youtube.com/watch?v=xPzhXsFRxuw" TargetMode="External"/><Relationship Id="rId10" Type="http://schemas.openxmlformats.org/officeDocument/2006/relationships/hyperlink" Target="https://www.youtube.com/watch?v=83tlorht7Mc&amp;list=PL5Q2soXY2Zi8D_5MGV6EnXEJHnV2YFBJl&amp;index=54" TargetMode="External"/><Relationship Id="rId4" Type="http://schemas.openxmlformats.org/officeDocument/2006/relationships/hyperlink" Target="https://people.inf.ethz.ch/omutlu/pub/onur-IYTE-Guest-Lecture-16-October-2020-afterlecture.pdf" TargetMode="External"/><Relationship Id="rId9" Type="http://schemas.openxmlformats.org/officeDocument/2006/relationships/hyperlink" Target="https://people.inf.ethz.ch/omutlu/pub/onur-ISCA-UndergraduateMentoringWorkshopPanel-ApplyingToGradSchool-June-13-2021.pdf" TargetMode="External"/></Relationships>
</file>

<file path=ppt/slides/_rels/slide428.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24.xml"/></Relationships>
</file>

<file path=ppt/slides/_rels/slide429.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32.png"/><Relationship Id="rId1" Type="http://schemas.openxmlformats.org/officeDocument/2006/relationships/slideLayout" Target="../slideLayouts/slideLayout626.xml"/></Relationships>
</file>

<file path=ppt/slides/_rels/slide430.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04.xml"/><Relationship Id="rId4" Type="http://schemas.openxmlformats.org/officeDocument/2006/relationships/hyperlink" Target="https://www.youtube.com/onurmutlulectures" TargetMode="Externa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_rels/slide432.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334.png"/><Relationship Id="rId1" Type="http://schemas.openxmlformats.org/officeDocument/2006/relationships/slideLayout" Target="../slideLayouts/slideLayout501.xml"/></Relationships>
</file>

<file path=ppt/slides/_rels/slide433.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334.png"/><Relationship Id="rId1" Type="http://schemas.openxmlformats.org/officeDocument/2006/relationships/slideLayout" Target="../slideLayouts/slideLayout501.xml"/><Relationship Id="rId4" Type="http://schemas.openxmlformats.org/officeDocument/2006/relationships/image" Target="../media/image335.png"/></Relationships>
</file>

<file path=ppt/slides/_rels/slide434.xml.rels><?xml version="1.0" encoding="UTF-8" standalone="yes"?>
<Relationships xmlns="http://schemas.openxmlformats.org/package/2006/relationships"><Relationship Id="rId3" Type="http://schemas.openxmlformats.org/officeDocument/2006/relationships/image" Target="../media/image337.png"/><Relationship Id="rId2" Type="http://schemas.openxmlformats.org/officeDocument/2006/relationships/image" Target="../media/image336.png"/><Relationship Id="rId1" Type="http://schemas.openxmlformats.org/officeDocument/2006/relationships/slideLayout" Target="../slideLayouts/slideLayout501.xml"/><Relationship Id="rId4" Type="http://schemas.openxmlformats.org/officeDocument/2006/relationships/hyperlink" Target="https://science.sciencemag.org/content/368/6495/eaam9744" TargetMode="Externa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626.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19 June 2022</a:t>
            </a:r>
          </a:p>
          <a:p>
            <a:r>
              <a:rPr lang="en-US" sz="2200" dirty="0" err="1"/>
              <a:t>HipChips</a:t>
            </a:r>
            <a:r>
              <a:rPr lang="en-US" sz="2200" dirty="0"/>
              <a:t> Workshop Keynote (with ISCA 2022)</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19416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a:xfrm>
            <a:off x="35496" y="152400"/>
            <a:ext cx="9167936" cy="1066800"/>
          </a:xfrm>
        </p:spPr>
        <p:txBody>
          <a:bodyPr/>
          <a:lstStyle/>
          <a:p>
            <a:r>
              <a:rPr lang="en-US" dirty="0"/>
              <a:t>One Problem with (Genome) Analysis Today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a:extLst>
              <a:ext uri="{FF2B5EF4-FFF2-40B4-BE49-F238E27FC236}">
                <a16:creationId xmlns:a16="http://schemas.microsoft.com/office/drawing/2014/main" id="{E5A101C6-D963-4545-B3BF-32EF1B31EC2F}"/>
              </a:ext>
            </a:extLst>
          </p:cNvPr>
          <p:cNvGrpSpPr/>
          <p:nvPr/>
        </p:nvGrpSpPr>
        <p:grpSpPr>
          <a:xfrm>
            <a:off x="918833" y="1487851"/>
            <a:ext cx="2830933" cy="2402638"/>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4005064"/>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Special-Purpose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Sequencing</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39" y="3143428"/>
            <a:ext cx="982715"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2180190"/>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32040" y="3962497"/>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General-Purpose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1" y="3346708"/>
            <a:ext cx="982714" cy="50822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2" y="2523560"/>
            <a:ext cx="985313" cy="399811"/>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617993"/>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228600" y="4932457"/>
            <a:ext cx="81598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6633"/>
                </a:solidFill>
                <a:effectLst/>
                <a:uLnTx/>
                <a:uFillTx/>
                <a:latin typeface="Comic Sans MS" panose="030F0902030302020204" pitchFamily="66" charset="0"/>
                <a:ea typeface="+mn-ea"/>
                <a:cs typeface="+mn-cs"/>
              </a:rPr>
              <a:t>FAST                        </a:t>
            </a:r>
            <a:r>
              <a:rPr kumimoji="0" lang="en-US" sz="3200" b="1" i="0" u="none" strike="noStrike" kern="1200" cap="none" spc="0" normalizeH="0" baseline="0" noProof="0" dirty="0">
                <a:ln>
                  <a:noFill/>
                </a:ln>
                <a:solidFill>
                  <a:srgbClr val="FF0000"/>
                </a:solidFill>
                <a:effectLst/>
                <a:uLnTx/>
                <a:uFillTx/>
                <a:latin typeface="Comic Sans MS" panose="030F0902030302020204" pitchFamily="66" charset="0"/>
                <a:ea typeface="+mn-ea"/>
                <a:cs typeface="+mn-cs"/>
              </a:rPr>
              <a:t>SLOW</a:t>
            </a:r>
          </a:p>
        </p:txBody>
      </p:sp>
      <p:sp>
        <p:nvSpPr>
          <p:cNvPr id="16" name="TextBox 15">
            <a:extLst>
              <a:ext uri="{FF2B5EF4-FFF2-40B4-BE49-F238E27FC236}">
                <a16:creationId xmlns:a16="http://schemas.microsoft.com/office/drawing/2014/main" id="{D4423DC6-1026-4355-C667-D4D1A1F16D6F}"/>
              </a:ext>
            </a:extLst>
          </p:cNvPr>
          <p:cNvSpPr txBox="1"/>
          <p:nvPr/>
        </p:nvSpPr>
        <p:spPr>
          <a:xfrm>
            <a:off x="2051720" y="5954590"/>
            <a:ext cx="49920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Slow and inefficient processing capability</a:t>
            </a:r>
          </a:p>
        </p:txBody>
      </p:sp>
      <p:sp>
        <p:nvSpPr>
          <p:cNvPr id="17" name="TextBox 16">
            <a:extLst>
              <a:ext uri="{FF2B5EF4-FFF2-40B4-BE49-F238E27FC236}">
                <a16:creationId xmlns:a16="http://schemas.microsoft.com/office/drawing/2014/main" id="{64086A96-D354-3059-9C64-A176A6002A90}"/>
              </a:ext>
            </a:extLst>
          </p:cNvPr>
          <p:cNvSpPr txBox="1"/>
          <p:nvPr/>
        </p:nvSpPr>
        <p:spPr>
          <a:xfrm>
            <a:off x="1295302" y="6460492"/>
            <a:ext cx="7068858" cy="369332"/>
          </a:xfrm>
          <a:prstGeom prst="rect">
            <a:avLst/>
          </a:prstGeom>
          <a:noFill/>
        </p:spPr>
        <p:txBody>
          <a:bodyPr wrap="none" rtlCol="0">
            <a:spAutoFit/>
          </a:bodyPr>
          <a:lstStyle/>
          <a:p>
            <a:r>
              <a:rPr lang="en-US" dirty="0">
                <a:solidFill>
                  <a:srgbClr val="0000FF"/>
                </a:solidFill>
              </a:rPr>
              <a:t>This picture is similar for many “data generators &amp; analyzers” today</a:t>
            </a:r>
          </a:p>
        </p:txBody>
      </p:sp>
      <p:sp>
        <p:nvSpPr>
          <p:cNvPr id="18" name="Line 15">
            <a:extLst>
              <a:ext uri="{FF2B5EF4-FFF2-40B4-BE49-F238E27FC236}">
                <a16:creationId xmlns:a16="http://schemas.microsoft.com/office/drawing/2014/main" id="{925427A8-7454-B0ED-2AB3-4F8B14F32BAC}"/>
              </a:ext>
            </a:extLst>
          </p:cNvPr>
          <p:cNvSpPr>
            <a:spLocks noChangeShapeType="1"/>
          </p:cNvSpPr>
          <p:nvPr/>
        </p:nvSpPr>
        <p:spPr bwMode="auto">
          <a:xfrm flipH="1" flipV="1">
            <a:off x="4090740" y="1981407"/>
            <a:ext cx="982713" cy="724645"/>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16486275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13</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Near-Memory Analytics</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51801398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sz="3600"/>
              <a:t>Near-Memory Acceleration</a:t>
            </a:r>
            <a:r>
              <a:rPr lang="en-US" sz="3600"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IBM POWER9 CPU</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HBM-based FPGA board 	</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Calibri" panose="020F0502020204030204"/>
                <a:ea typeface="+mn-ea"/>
                <a:cs typeface="+mn-cs"/>
              </a:rPr>
              <a:t>OCAPI</a:t>
            </a:r>
            <a:endParaRPr kumimoji="0" lang="en-US" sz="1500"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a:t>
            </a:r>
            <a:r>
              <a:rPr kumimoji="0" lang="en-US" sz="1350" b="1" i="0" u="none" strike="noStrike" kern="1200" cap="none" spc="0" normalizeH="0" baseline="0" noProof="0" dirty="0" err="1">
                <a:ln>
                  <a:noFill/>
                </a:ln>
                <a:solidFill>
                  <a:srgbClr val="1C1C1C"/>
                </a:solidFill>
                <a:effectLst/>
                <a:uLnTx/>
                <a:uFillTx/>
                <a:latin typeface="Garamond" panose="02020404030301010803" pitchFamily="18" charset="0"/>
                <a:ea typeface="+mn-ea"/>
                <a:cs typeface="+mn-cs"/>
              </a:rPr>
              <a:t>AlphaData</a:t>
            </a:r>
            <a:endPar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359E"/>
                </a:solidFill>
                <a:effectLst/>
                <a:uLnTx/>
                <a:uFillTx/>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6742F1-6635-4F3B-A1BB-91C9B3B8DD12}" type="slidenum">
              <a:rPr kumimoji="0" lang="en-US" sz="1200" b="0"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srgbClr val="1C1C1C"/>
              </a:solidFill>
              <a:effectLst/>
              <a:uLnTx/>
              <a:uFillTx/>
              <a:latin typeface="Calibri" panose="020F0502020204030204"/>
              <a:ea typeface="+mn-ea"/>
              <a:cs typeface="+mn-cs"/>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communication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CAPI2</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OCAPI</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memory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DDR4</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HBM</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workloads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Weather Modeling </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and</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Genome Analysis</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1962401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sz="3600"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3B5F978-99DD-4B09-979A-AB31C135CAD9}" type="slidenum">
              <a:rPr kumimoji="0" lang="en-US" sz="1200" b="1"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5-27× performance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375"/>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kumimoji="0" lang="en-US" sz="21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12-133× energy efficiency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346750178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980728"/>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Video</a:t>
            </a:r>
            <a:r>
              <a:rPr lang="en-US" sz="1600" dirty="0"/>
              <a:t> (90 seconds)]</a:t>
            </a:r>
            <a:br>
              <a:rPr lang="en-US" sz="1600" dirty="0"/>
            </a:br>
            <a:r>
              <a:rPr lang="en-US" sz="1600" dirty="0"/>
              <a:t>[</a:t>
            </a:r>
            <a:r>
              <a:rPr lang="en-US" sz="1600" dirty="0">
                <a:hlinkClick r:id="rId9"/>
              </a:rPr>
              <a:t>Talk Video</a:t>
            </a:r>
            <a:r>
              <a:rPr lang="en-US" sz="1600" dirty="0"/>
              <a:t> (17 minutes)]</a:t>
            </a:r>
          </a:p>
          <a:p>
            <a:pPr marL="0" indent="0">
              <a:buNone/>
            </a:pP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10"/>
          <a:stretch>
            <a:fillRect/>
          </a:stretch>
        </p:blipFill>
        <p:spPr>
          <a:xfrm>
            <a:off x="0" y="4293096"/>
            <a:ext cx="9144000" cy="2009981"/>
          </a:xfrm>
          <a:prstGeom prst="rect">
            <a:avLst/>
          </a:prstGeom>
        </p:spPr>
      </p:pic>
    </p:spTree>
    <p:extLst>
      <p:ext uri="{BB962C8B-B14F-4D97-AF65-F5344CB8AC3E}">
        <p14:creationId xmlns:p14="http://schemas.microsoft.com/office/powerpoint/2010/main" val="362093580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35975695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24</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066800"/>
          </a:xfrm>
        </p:spPr>
        <p:txBody>
          <a:bodyPr/>
          <a:lstStyle/>
          <a:p>
            <a:r>
              <a:rPr lang="en-US" dirty="0"/>
              <a:t>Deeper and Larger Cache Hierarchies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stretch>
            <a:fillRect/>
          </a:stretch>
        </p:blipFill>
        <p:spPr>
          <a:xfrm>
            <a:off x="57981" y="1399401"/>
            <a:ext cx="6722200" cy="4433327"/>
          </a:xfrm>
          <a:prstGeom prst="rect">
            <a:avLst/>
          </a:prstGeom>
        </p:spPr>
      </p:pic>
      <p:sp>
        <p:nvSpPr>
          <p:cNvPr id="6" name="Rectangle 5"/>
          <p:cNvSpPr/>
          <p:nvPr/>
        </p:nvSpPr>
        <p:spPr>
          <a:xfrm>
            <a:off x="192974" y="6520190"/>
            <a:ext cx="8493826" cy="2616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https://wccftech.com/amd-ryzen-5000-zen-3-vermeer-undressed-high-res-die-shots-close-ups-pictured-detailed/</a:t>
            </a:r>
          </a:p>
        </p:txBody>
      </p:sp>
      <p:sp>
        <p:nvSpPr>
          <p:cNvPr id="7" name="TextBox 6"/>
          <p:cNvSpPr txBox="1"/>
          <p:nvPr/>
        </p:nvSpPr>
        <p:spPr>
          <a:xfrm>
            <a:off x="1873702" y="6047457"/>
            <a:ext cx="3258234"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AMD Ryzen 5000, 2020</a:t>
            </a:r>
          </a:p>
        </p:txBody>
      </p:sp>
      <p:sp>
        <p:nvSpPr>
          <p:cNvPr id="9" name="TextBox 8"/>
          <p:cNvSpPr txBox="1"/>
          <p:nvPr/>
        </p:nvSpPr>
        <p:spPr>
          <a:xfrm>
            <a:off x="7086600" y="1432441"/>
            <a:ext cx="2499952" cy="446276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 Count: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cores/16 threads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L1 Caches: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KB</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per 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512 KB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ectangle 39">
            <a:extLst>
              <a:ext uri="{FF2B5EF4-FFF2-40B4-BE49-F238E27FC236}">
                <a16:creationId xmlns:a16="http://schemas.microsoft.com/office/drawing/2014/main" id="{E43B13E5-F680-354D-8F66-3B88FCFE528C}"/>
              </a:ext>
            </a:extLst>
          </p:cNvPr>
          <p:cNvSpPr>
            <a:spLocks noChangeArrowheads="1"/>
          </p:cNvSpPr>
          <p:nvPr/>
        </p:nvSpPr>
        <p:spPr bwMode="auto">
          <a:xfrm rot="5400000">
            <a:off x="1543157" y="1924098"/>
            <a:ext cx="3711767" cy="4022321"/>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47646008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a:t>AMD’s 3D Last Level Cache (2021)</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87233" y="6459379"/>
            <a:ext cx="19463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https://youtu.be/gqAYMx34euU</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187233" y="6611779"/>
            <a:ext cx="6019800"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https://www.tech-critter.com/amd-keynote-computex-2021/</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6B457267-7C22-2546-AC36-075A3FCB4F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339" y="1143000"/>
            <a:ext cx="2321095" cy="1605524"/>
          </a:xfrm>
          <a:prstGeom prst="rect">
            <a:avLst/>
          </a:prstGeom>
        </p:spPr>
      </p:pic>
      <p:sp>
        <p:nvSpPr>
          <p:cNvPr id="15" name="TextBox 14">
            <a:extLst>
              <a:ext uri="{FF2B5EF4-FFF2-40B4-BE49-F238E27FC236}">
                <a16:creationId xmlns:a16="http://schemas.microsoft.com/office/drawing/2014/main" id="{C64E69AA-9F57-594C-94FD-1C2F8CE71CE7}"/>
              </a:ext>
            </a:extLst>
          </p:cNvPr>
          <p:cNvSpPr txBox="1"/>
          <p:nvPr/>
        </p:nvSpPr>
        <p:spPr>
          <a:xfrm>
            <a:off x="189215" y="2720681"/>
            <a:ext cx="1831886"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6"/>
              </a:rPr>
              <a:t>https://community.microcenter.com/discussion/5134/comparing-zen-3-to-zen-2</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7" name="Picture 16">
            <a:extLst>
              <a:ext uri="{FF2B5EF4-FFF2-40B4-BE49-F238E27FC236}">
                <a16:creationId xmlns:a16="http://schemas.microsoft.com/office/drawing/2014/main" id="{F0E1BA0A-A982-F949-9AD7-117233B424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8800" y="3086073"/>
            <a:ext cx="7081838" cy="3238527"/>
          </a:xfrm>
          <a:prstGeom prst="rect">
            <a:avLst/>
          </a:prstGeom>
        </p:spPr>
      </p:pic>
      <p:sp>
        <p:nvSpPr>
          <p:cNvPr id="18" name="TextBox 17">
            <a:extLst>
              <a:ext uri="{FF2B5EF4-FFF2-40B4-BE49-F238E27FC236}">
                <a16:creationId xmlns:a16="http://schemas.microsoft.com/office/drawing/2014/main" id="{54D4E1FF-4B6E-B549-A45F-DEC4188FF16D}"/>
              </a:ext>
            </a:extLst>
          </p:cNvPr>
          <p:cNvSpPr txBox="1"/>
          <p:nvPr/>
        </p:nvSpPr>
        <p:spPr>
          <a:xfrm>
            <a:off x="5075226" y="1905000"/>
            <a:ext cx="4068774" cy="107721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Additional 64 MB L3 cache die</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stacked on top of the processor die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Connected using Through Silicon Vias (TSVs)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Total of 96 MB L3 cache</a:t>
            </a:r>
          </a:p>
        </p:txBody>
      </p:sp>
      <p:sp>
        <p:nvSpPr>
          <p:cNvPr id="19" name="TextBox 18">
            <a:extLst>
              <a:ext uri="{FF2B5EF4-FFF2-40B4-BE49-F238E27FC236}">
                <a16:creationId xmlns:a16="http://schemas.microsoft.com/office/drawing/2014/main" id="{A81D9142-3631-7D49-9D01-95EB2AD2E5B2}"/>
              </a:ext>
            </a:extLst>
          </p:cNvPr>
          <p:cNvSpPr txBox="1"/>
          <p:nvPr/>
        </p:nvSpPr>
        <p:spPr>
          <a:xfrm>
            <a:off x="2667000" y="1048434"/>
            <a:ext cx="5736412"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AMD increases the L3 size of their 8-core Zen 3 processors from 32 MB to 96 MB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1421657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6A72A-7A5D-D742-AA80-43A4ED0F6C5B}"/>
              </a:ext>
            </a:extLst>
          </p:cNvPr>
          <p:cNvSpPr>
            <a:spLocks noGrp="1"/>
          </p:cNvSpPr>
          <p:nvPr>
            <p:ph type="title"/>
          </p:nvPr>
        </p:nvSpPr>
        <p:spPr>
          <a:xfrm>
            <a:off x="228600" y="152400"/>
            <a:ext cx="8991600" cy="1066800"/>
          </a:xfrm>
        </p:spPr>
        <p:txBody>
          <a:bodyPr/>
          <a:lstStyle/>
          <a:p>
            <a:r>
              <a:rPr lang="en-US"/>
              <a:t>Deeper and Larger Cache Hierarchies</a:t>
            </a:r>
          </a:p>
        </p:txBody>
      </p:sp>
      <p:sp>
        <p:nvSpPr>
          <p:cNvPr id="4" name="Slide Number Placeholder 3">
            <a:extLst>
              <a:ext uri="{FF2B5EF4-FFF2-40B4-BE49-F238E27FC236}">
                <a16:creationId xmlns:a16="http://schemas.microsoft.com/office/drawing/2014/main" id="{9D6B463F-D9A5-F246-AEBF-B6E35DCE8C60}"/>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CD3246B-4504-6A44-A3C6-3AD1B220008A}"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2" descr="Logical structure of the IBM POWER10 processor">
            <a:extLst>
              <a:ext uri="{FF2B5EF4-FFF2-40B4-BE49-F238E27FC236}">
                <a16:creationId xmlns:a16="http://schemas.microsoft.com/office/drawing/2014/main" id="{6ADD481E-19DE-9A41-BC9C-3EE0A79F1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90600"/>
            <a:ext cx="5679107" cy="54712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55642F6-54C9-E34D-85DE-D198E153BB67}"/>
              </a:ext>
            </a:extLst>
          </p:cNvPr>
          <p:cNvSpPr txBox="1"/>
          <p:nvPr/>
        </p:nvSpPr>
        <p:spPr>
          <a:xfrm>
            <a:off x="738673" y="6498451"/>
            <a:ext cx="7243843"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ＭＳ Ｐゴシック" panose="020B0600070205080204" pitchFamily="34" charset="-128"/>
                <a:cs typeface="+mn-cs"/>
              </a:rPr>
              <a:t>www.it-techblog.de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/ibm-power10-prozessor-mehr-speicher-mehr-tempo-mehr-sicherheit/09/2020/</a:t>
            </a:r>
          </a:p>
        </p:txBody>
      </p:sp>
      <p:sp>
        <p:nvSpPr>
          <p:cNvPr id="7" name="TextBox 6">
            <a:extLst>
              <a:ext uri="{FF2B5EF4-FFF2-40B4-BE49-F238E27FC236}">
                <a16:creationId xmlns:a16="http://schemas.microsoft.com/office/drawing/2014/main" id="{DA78BC4D-1A2D-3F42-9A30-04C1B7FB7A52}"/>
              </a:ext>
            </a:extLst>
          </p:cNvPr>
          <p:cNvSpPr txBox="1"/>
          <p:nvPr/>
        </p:nvSpPr>
        <p:spPr>
          <a:xfrm>
            <a:off x="7304291" y="1065539"/>
            <a:ext cx="1915909"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IBM POWER10,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2020</a:t>
            </a:r>
          </a:p>
        </p:txBody>
      </p:sp>
      <p:sp>
        <p:nvSpPr>
          <p:cNvPr id="8" name="Rectangle 39">
            <a:extLst>
              <a:ext uri="{FF2B5EF4-FFF2-40B4-BE49-F238E27FC236}">
                <a16:creationId xmlns:a16="http://schemas.microsoft.com/office/drawing/2014/main" id="{354C51D2-A9DE-7B4B-8BF6-162BD3236CB0}"/>
              </a:ext>
            </a:extLst>
          </p:cNvPr>
          <p:cNvSpPr>
            <a:spLocks noChangeArrowheads="1"/>
          </p:cNvSpPr>
          <p:nvPr/>
        </p:nvSpPr>
        <p:spPr bwMode="auto">
          <a:xfrm rot="5400000">
            <a:off x="3581398" y="289560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9" name="Rectangle 39">
            <a:extLst>
              <a:ext uri="{FF2B5EF4-FFF2-40B4-BE49-F238E27FC236}">
                <a16:creationId xmlns:a16="http://schemas.microsoft.com/office/drawing/2014/main" id="{9F37681C-67D9-8347-A15E-41A123016402}"/>
              </a:ext>
            </a:extLst>
          </p:cNvPr>
          <p:cNvSpPr>
            <a:spLocks noChangeArrowheads="1"/>
          </p:cNvSpPr>
          <p:nvPr/>
        </p:nvSpPr>
        <p:spPr bwMode="auto">
          <a:xfrm rot="5400000">
            <a:off x="3601552" y="56887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11DAAC93-B839-BF47-AAD1-4D6898B3644F}"/>
              </a:ext>
            </a:extLst>
          </p:cNvPr>
          <p:cNvSpPr txBox="1"/>
          <p:nvPr/>
        </p:nvSpPr>
        <p:spPr>
          <a:xfrm>
            <a:off x="7239000" y="2166640"/>
            <a:ext cx="2499952" cy="378565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15-16</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 threads/core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2 MB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120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80459366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32</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33</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an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2165050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59520990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39</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perf.</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dirty="0">
                <a:solidFill>
                  <a:srgbClr val="006633"/>
                </a:solidFill>
                <a:ea typeface="ＭＳ Ｐゴシック" pitchFamily="-106" charset="-128"/>
              </a:rPr>
              <a:t>Why In-Memory Computation Today?</a:t>
            </a:r>
            <a:endParaRPr lang="en-US" sz="3800" dirty="0"/>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456307" y="6495760"/>
            <a:ext cx="408637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And, many other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3843453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P spid="16" grpId="0"/>
      <p:bldP spid="1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Curious Phenomenon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74DB61AD-6F6C-BFFD-F5E3-D83AE6F5B82F}"/>
              </a:ext>
            </a:extLst>
          </p:cNvPr>
          <p:cNvSpPr/>
          <p:nvPr/>
        </p:nvSpPr>
        <p:spPr>
          <a:xfrm>
            <a:off x="107504" y="5857527"/>
            <a:ext cx="9217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Kim+, “</a:t>
            </a:r>
            <a:r>
              <a:rPr kumimoji="0" lang="en-US" sz="1400" b="0" i="0" u="none" strike="noStrike" kern="1200" cap="none" spc="0" normalizeH="0" baseline="0" noProof="0" dirty="0">
                <a:ln>
                  <a:noFill/>
                </a:ln>
                <a:solidFill>
                  <a:srgbClr val="0000FF"/>
                </a:solidFill>
                <a:effectLst/>
                <a:uLnTx/>
                <a:uFillTx/>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 ISCA 2014.</a:t>
            </a: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793095058"/>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The RowHammer Vulnerability</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https://www.youtube.com/watch?v=sgd7PHQQ1AI</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99716254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b="1" dirty="0"/>
              <a:t>10 Years of RowHammer </a:t>
            </a:r>
            <a:r>
              <a:rPr lang="en-US" dirty="0"/>
              <a:t>in 20 Minutes</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"The Story of RowHammer"</a:t>
            </a:r>
            <a:br>
              <a:rPr lang="en-US" sz="1600" dirty="0">
                <a:solidFill>
                  <a:srgbClr val="0000FF"/>
                </a:solidFill>
              </a:rPr>
            </a:br>
            <a:r>
              <a:rPr lang="en-US" sz="1600" i="1" dirty="0"/>
              <a:t>Invited Talk at the </a:t>
            </a:r>
            <a:r>
              <a:rPr lang="en-US" sz="1600" i="1" dirty="0">
                <a:hlinkClick r:id="rId3"/>
              </a:rPr>
              <a:t>Workshop on Robust and Safe Software 2.0 (</a:t>
            </a:r>
            <a:r>
              <a:rPr lang="en-US" sz="1600" b="1" i="1" dirty="0">
                <a:hlinkClick r:id="rId3"/>
              </a:rPr>
              <a:t>RSS2</a:t>
            </a:r>
            <a:r>
              <a:rPr lang="en-US" sz="1600" i="1" dirty="0">
                <a:hlinkClick r:id="rId3"/>
              </a:rPr>
              <a:t>)</a:t>
            </a:r>
            <a:r>
              <a:rPr lang="en-US" sz="1600" dirty="0"/>
              <a:t>, held with </a:t>
            </a:r>
            <a:r>
              <a:rPr lang="en-US" sz="1600" i="1" dirty="0">
                <a:hlinkClick r:id="rId4"/>
              </a:rPr>
              <a:t>the 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28 February 2022.</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E4723C9-FE25-9385-0C6B-05C68AF3F487}"/>
              </a:ext>
            </a:extLst>
          </p:cNvPr>
          <p:cNvPicPr>
            <a:picLocks noChangeAspect="1"/>
          </p:cNvPicPr>
          <p:nvPr/>
        </p:nvPicPr>
        <p:blipFill>
          <a:blip r:embed="rId6"/>
          <a:stretch>
            <a:fillRect/>
          </a:stretch>
        </p:blipFill>
        <p:spPr>
          <a:xfrm>
            <a:off x="1848524" y="2456204"/>
            <a:ext cx="5531788" cy="4347943"/>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3014425" y="6536377"/>
            <a:ext cx="357379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https://www.youtube.com/watch?v=ctKTRyi96Bk</a:t>
            </a: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645141593"/>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972560843"/>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3396749188"/>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Hybrid Memory Enables Better Scaling</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13658" y="4365104"/>
            <a:ext cx="825386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&amp;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Another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1768082431"/>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89403648"/>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2879967634"/>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20200" cy="1066800"/>
          </a:xfrm>
        </p:spPr>
        <p:txBody>
          <a:bodyPr/>
          <a:lstStyle/>
          <a:p>
            <a:r>
              <a:rPr lang="en-US" sz="3200" dirty="0"/>
              <a:t>Emerging Memories Also Need Intelligent Controllers</a:t>
            </a:r>
          </a:p>
        </p:txBody>
      </p:sp>
      <p:sp>
        <p:nvSpPr>
          <p:cNvPr id="3" name="Content Placeholder 2"/>
          <p:cNvSpPr>
            <a:spLocks noGrp="1"/>
          </p:cNvSpPr>
          <p:nvPr>
            <p:ph idx="1"/>
          </p:nvPr>
        </p:nvSpPr>
        <p:spPr>
          <a:xfrm>
            <a:off x="0" y="997527"/>
            <a:ext cx="9144000" cy="5193723"/>
          </a:xfrm>
        </p:spPr>
        <p:txBody>
          <a:bodyPr/>
          <a:lstStyle/>
          <a:p>
            <a:r>
              <a:rPr lang="en-US" sz="1900" dirty="0"/>
              <a:t>Benjamin C. Lee, Engin Ipek, Onur Mutlu, and Doug Burger,</a:t>
            </a:r>
            <a:br>
              <a:rPr lang="en-US" sz="1900" dirty="0"/>
            </a:br>
            <a:r>
              <a:rPr lang="en-US" sz="1900" b="1" dirty="0">
                <a:solidFill>
                  <a:srgbClr val="0000FF"/>
                </a:solidFill>
                <a:hlinkClick r:id="rId2">
                  <a:extLst>
                    <a:ext uri="{A12FA001-AC4F-418D-AE19-62706E023703}">
                      <ahyp:hlinkClr xmlns:ahyp="http://schemas.microsoft.com/office/drawing/2018/hyperlinkcolor" val="tx"/>
                    </a:ext>
                  </a:extLst>
                </a:hlinkClick>
              </a:rPr>
              <a:t>"Architecting Phase Change Memory as a Scalable DRAM Alternative"</a:t>
            </a:r>
            <a:br>
              <a:rPr lang="en-US" sz="1900" dirty="0">
                <a:solidFill>
                  <a:srgbClr val="0000FF"/>
                </a:solidFill>
              </a:rPr>
            </a:br>
            <a:r>
              <a:rPr lang="en-US" sz="1900" i="1" dirty="0"/>
              <a:t>Proceedings of the </a:t>
            </a:r>
            <a:r>
              <a:rPr lang="en-US" sz="1900" i="1" dirty="0">
                <a:hlinkClick r:id="rId3"/>
              </a:rPr>
              <a:t>36th International Symposium on Computer Architecture</a:t>
            </a:r>
            <a:r>
              <a:rPr lang="en-US" sz="1900" i="1" dirty="0"/>
              <a:t> (</a:t>
            </a:r>
            <a:r>
              <a:rPr lang="en-US" sz="1900" b="1" i="1" dirty="0"/>
              <a:t>ISCA</a:t>
            </a:r>
            <a:r>
              <a:rPr lang="en-US" sz="1900" i="1" dirty="0"/>
              <a:t>)</a:t>
            </a:r>
            <a:r>
              <a:rPr lang="en-US" sz="1900" dirty="0"/>
              <a:t>, pages 2-13, Austin, TX, June 2009. </a:t>
            </a:r>
            <a:r>
              <a:rPr lang="en-US" sz="1900" dirty="0">
                <a:hlinkClick r:id="rId4"/>
              </a:rPr>
              <a:t>Slides (pdf)</a:t>
            </a:r>
            <a:br>
              <a:rPr lang="en-US" sz="1900" dirty="0"/>
            </a:br>
            <a:r>
              <a:rPr lang="en-US" sz="1900" b="1" i="1" dirty="0">
                <a:solidFill>
                  <a:srgbClr val="FF0000"/>
                </a:solidFill>
              </a:rPr>
              <a:t>One of the 13 computer architecture papers of 2009 selected as Top Picks by IEEE Micro. Selected as a CACM Research Highlight.           2022 Persistent Impact Prize.</a:t>
            </a:r>
          </a:p>
          <a:p>
            <a:endParaRPr lang="en-US" sz="1900" dirty="0">
              <a:solidFill>
                <a:srgbClr val="FF0000"/>
              </a:solidFill>
            </a:endParaRPr>
          </a:p>
          <a:p>
            <a:pPr marL="0" indent="0">
              <a:buNone/>
            </a:pPr>
            <a:br>
              <a:rPr lang="en-US" sz="1900" dirty="0"/>
            </a:br>
            <a:endParaRPr lang="en-US" sz="1900" dirty="0"/>
          </a:p>
          <a:p>
            <a:endParaRPr lang="en-US" sz="19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1794625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90076480"/>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179512" y="1412776"/>
            <a:ext cx="8712968"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a:p>
            <a:pPr marL="0" indent="0" algn="ctr">
              <a:buNone/>
            </a:pPr>
            <a:r>
              <a:rPr lang="en-US" sz="6400" dirty="0"/>
              <a:t>(All at the Same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56635961"/>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r>
              <a:rPr lang="en-US" dirty="0"/>
              <a:t>Processor is heavily optimized and is considered the master</a:t>
            </a:r>
          </a:p>
          <a:p>
            <a:r>
              <a:rPr lang="en-US" dirty="0">
                <a:solidFill>
                  <a:srgbClr val="FF0000"/>
                </a:solidFill>
              </a:rPr>
              <a:t>Data storage units are dumb </a:t>
            </a:r>
            <a:r>
              <a:rPr lang="en-US" dirty="0"/>
              <a:t>and are largely unoptimized </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All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10" name="TextBox 9">
            <a:extLst>
              <a:ext uri="{FF2B5EF4-FFF2-40B4-BE49-F238E27FC236}">
                <a16:creationId xmlns:a16="http://schemas.microsoft.com/office/drawing/2014/main" id="{6CFFCC99-3452-BA49-AB68-C679680D9811}"/>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0618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spTree>
    <p:extLst>
      <p:ext uri="{BB962C8B-B14F-4D97-AF65-F5344CB8AC3E}">
        <p14:creationId xmlns:p14="http://schemas.microsoft.com/office/powerpoint/2010/main" val="97128948"/>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cxnSp>
        <p:nvCxnSpPr>
          <p:cNvPr id="7" name="Straight Arrow Connector 6">
            <a:extLst>
              <a:ext uri="{FF2B5EF4-FFF2-40B4-BE49-F238E27FC236}">
                <a16:creationId xmlns:a16="http://schemas.microsoft.com/office/drawing/2014/main" id="{F1008893-8A27-9240-93C2-6EECFADC9969}"/>
              </a:ext>
            </a:extLst>
          </p:cNvPr>
          <p:cNvCxnSpPr>
            <a:cxnSpLocks/>
          </p:cNvCxnSpPr>
          <p:nvPr/>
        </p:nvCxnSpPr>
        <p:spPr>
          <a:xfrm flipV="1">
            <a:off x="1905000" y="1676400"/>
            <a:ext cx="6477000" cy="2895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08F94A4-B4A7-C941-9E76-8E5F06CE95CE}"/>
              </a:ext>
            </a:extLst>
          </p:cNvPr>
          <p:cNvSpPr/>
          <p:nvPr/>
        </p:nvSpPr>
        <p:spPr>
          <a:xfrm>
            <a:off x="7848600" y="1129460"/>
            <a:ext cx="1176925" cy="4616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6400X</a:t>
            </a:r>
            <a:endParaRPr kumimoji="0" lang="en-US" sz="24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CC7F9D75-0F0F-1055-1031-865FCB768539}"/>
              </a:ext>
            </a:extLst>
          </p:cNvPr>
          <p:cNvSpPr txBox="1"/>
          <p:nvPr/>
        </p:nvSpPr>
        <p:spPr>
          <a:xfrm>
            <a:off x="0" y="5623500"/>
            <a:ext cx="9144000" cy="1261884"/>
          </a:xfrm>
          <a:prstGeom prst="rect">
            <a:avLst/>
          </a:prstGeom>
          <a:solidFill>
            <a:srgbClr val="FF6600"/>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6400X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simple integer addition </a:t>
            </a:r>
          </a:p>
        </p:txBody>
      </p:sp>
    </p:spTree>
    <p:extLst>
      <p:ext uri="{BB962C8B-B14F-4D97-AF65-F5344CB8AC3E}">
        <p14:creationId xmlns:p14="http://schemas.microsoft.com/office/powerpoint/2010/main" val="2734386006"/>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Desirables</a:t>
            </a:r>
          </a:p>
        </p:txBody>
      </p:sp>
      <p:sp>
        <p:nvSpPr>
          <p:cNvPr id="3" name="Content Placeholder 2"/>
          <p:cNvSpPr>
            <a:spLocks noGrp="1"/>
          </p:cNvSpPr>
          <p:nvPr>
            <p:ph idx="1"/>
          </p:nvPr>
        </p:nvSpPr>
        <p:spPr>
          <a:xfrm>
            <a:off x="228600" y="836712"/>
            <a:ext cx="8915400" cy="5195138"/>
          </a:xfrm>
        </p:spPr>
        <p:txBody>
          <a:bodyPr/>
          <a:lstStyle/>
          <a:p>
            <a:r>
              <a:rPr lang="en-US" dirty="0">
                <a:solidFill>
                  <a:srgbClr val="0000FF"/>
                </a:solidFill>
              </a:rPr>
              <a:t>Self-managing, independent components</a:t>
            </a:r>
          </a:p>
          <a:p>
            <a:endParaRPr lang="en-US" dirty="0">
              <a:solidFill>
                <a:srgbClr val="0000FF"/>
              </a:solidFill>
            </a:endParaRPr>
          </a:p>
          <a:p>
            <a:r>
              <a:rPr lang="en-US" dirty="0">
                <a:solidFill>
                  <a:srgbClr val="0000FF"/>
                </a:solidFill>
              </a:rPr>
              <a:t>All components intelligent &amp; equal partners</a:t>
            </a:r>
          </a:p>
          <a:p>
            <a:endParaRPr lang="en-US" dirty="0">
              <a:solidFill>
                <a:srgbClr val="0000FF"/>
              </a:solidFill>
            </a:endParaRPr>
          </a:p>
          <a:p>
            <a:r>
              <a:rPr lang="en-US" dirty="0">
                <a:solidFill>
                  <a:srgbClr val="0000FF"/>
                </a:solidFill>
              </a:rPr>
              <a:t>Easy collaboration &amp; partitioning across all components</a:t>
            </a:r>
          </a:p>
          <a:p>
            <a:endParaRPr lang="en-US" dirty="0">
              <a:solidFill>
                <a:srgbClr val="0000FF"/>
              </a:solidFill>
            </a:endParaRPr>
          </a:p>
          <a:p>
            <a:r>
              <a:rPr lang="en-US" dirty="0">
                <a:solidFill>
                  <a:srgbClr val="0000FF"/>
                </a:solidFill>
              </a:rPr>
              <a:t>Fine-grained communication of data &amp; tasks</a:t>
            </a:r>
          </a:p>
          <a:p>
            <a:endParaRPr lang="en-US" dirty="0">
              <a:solidFill>
                <a:srgbClr val="0000FF"/>
              </a:solidFill>
            </a:endParaRPr>
          </a:p>
          <a:p>
            <a:r>
              <a:rPr lang="en-US" dirty="0">
                <a:solidFill>
                  <a:srgbClr val="0000FF"/>
                </a:solidFill>
              </a:rPr>
              <a:t>Seamless caching &amp; translation &amp; protection anywhere</a:t>
            </a:r>
          </a:p>
          <a:p>
            <a:endParaRPr lang="en-US" dirty="0">
              <a:solidFill>
                <a:srgbClr val="0000FF"/>
              </a:solidFill>
            </a:endParaRPr>
          </a:p>
          <a:p>
            <a:r>
              <a:rPr lang="en-US" dirty="0">
                <a:solidFill>
                  <a:srgbClr val="0000FF"/>
                </a:solidFill>
              </a:rPr>
              <a:t>Execution anywhere without rewriting code</a:t>
            </a:r>
          </a:p>
          <a:p>
            <a:endParaRPr lang="en-US" dirty="0">
              <a:solidFill>
                <a:srgbClr val="0000FF"/>
              </a:solidFill>
            </a:endParaRPr>
          </a:p>
          <a:p>
            <a:r>
              <a:rPr lang="en-US" dirty="0">
                <a:solidFill>
                  <a:srgbClr val="0000FF"/>
                </a:solidFill>
              </a:rPr>
              <a:t>Flexibility, adaptability, self-optimization</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6007721" y="5589240"/>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3767780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99215898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Specialization: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986622"/>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156591362"/>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927684142"/>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143248922"/>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3429687911"/>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396580334"/>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931198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2701947285"/>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05364444"/>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8441803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1595759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86247654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9078332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2406425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3875048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20032745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4877240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48423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6771202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69117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5174516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37078684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2382299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10433181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196043978"/>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002388316"/>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200251986"/>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891982931"/>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p:txBody>
          <a:bodyPr/>
          <a:lstStyle/>
          <a:p>
            <a:r>
              <a:rPr lang="en-US" dirty="0"/>
              <a:t>Accelerating Graph Pattern Mining</a:t>
            </a:r>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488012307"/>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dirty="0">
                <a:solidFill>
                  <a:srgbClr val="006633"/>
                </a:solidFill>
              </a:rPr>
              <a:t>Accelerating HTAP Database Systems</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a:xfrm>
            <a:off x="228600" y="1124744"/>
            <a:ext cx="8610600" cy="5123656"/>
          </a:xfrm>
        </p:spPr>
        <p:txBody>
          <a:bodyPr/>
          <a:lstStyle/>
          <a:p>
            <a:r>
              <a:rPr lang="en-US" sz="1700" dirty="0" err="1"/>
              <a:t>Amirali</a:t>
            </a:r>
            <a:r>
              <a:rPr lang="en-US" sz="1700" dirty="0"/>
              <a:t> </a:t>
            </a:r>
            <a:r>
              <a:rPr lang="en-US" sz="1700" dirty="0" err="1"/>
              <a:t>Boroumand</a:t>
            </a:r>
            <a:r>
              <a:rPr lang="en-US" sz="1700" dirty="0"/>
              <a:t>, </a:t>
            </a:r>
            <a:r>
              <a:rPr lang="en-US" sz="1700" dirty="0" err="1"/>
              <a:t>Saugata</a:t>
            </a:r>
            <a:r>
              <a:rPr lang="en-US" sz="1700" dirty="0"/>
              <a:t> Ghose, Geraldo F. Oliveira,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"Polynesia: Enabling High-Performance and Energy-Efficient Hybrid Transactional/Analytical Databases with Hardware/Software Co-Design"</a:t>
            </a:r>
            <a:br>
              <a:rPr lang="en-US" sz="1700" dirty="0">
                <a:solidFill>
                  <a:srgbClr val="0000FF"/>
                </a:solidFill>
              </a:rPr>
            </a:br>
            <a:r>
              <a:rPr lang="en-US" sz="1700" i="1" dirty="0"/>
              <a:t>Proceedings of the </a:t>
            </a:r>
            <a:r>
              <a:rPr lang="en-US" sz="1700" i="1" dirty="0">
                <a:hlinkClick r:id="rId3"/>
              </a:rPr>
              <a:t>38th International Conference on Data Engineering</a:t>
            </a:r>
            <a:r>
              <a:rPr lang="en-US" sz="1700" i="1" dirty="0"/>
              <a:t> (</a:t>
            </a:r>
            <a:r>
              <a:rPr lang="en-US" sz="1700" b="1" i="1" dirty="0"/>
              <a:t>ICDE</a:t>
            </a:r>
            <a:r>
              <a:rPr lang="en-US" sz="1700" i="1" dirty="0"/>
              <a:t>)</a:t>
            </a:r>
            <a:r>
              <a:rPr lang="en-US" sz="1700" dirty="0"/>
              <a:t>, Virtual, May 2022.</a:t>
            </a:r>
            <a:br>
              <a:rPr lang="en-US" sz="1700" dirty="0"/>
            </a:br>
            <a:r>
              <a:rPr lang="en-US" sz="1700" dirty="0"/>
              <a:t>[</a:t>
            </a:r>
            <a:r>
              <a:rPr lang="en-US" sz="1700" dirty="0">
                <a:hlinkClick r:id="rId4"/>
              </a:rPr>
              <a:t>arXiv version</a:t>
            </a:r>
            <a:r>
              <a:rPr lang="en-US" sz="1700" dirty="0"/>
              <a:t>]</a:t>
            </a:r>
            <a:br>
              <a:rPr lang="en-US" sz="1700" dirty="0"/>
            </a:br>
            <a:r>
              <a:rPr lang="en-US" sz="1700" dirty="0"/>
              <a:t>[</a:t>
            </a:r>
            <a:r>
              <a:rPr lang="en-US" sz="1700" dirty="0">
                <a:hlinkClick r:id="rId5"/>
              </a:rPr>
              <a:t>Slides (pptx)</a:t>
            </a:r>
            <a:r>
              <a:rPr lang="en-US" sz="1700" dirty="0"/>
              <a:t> </a:t>
            </a:r>
            <a:r>
              <a:rPr lang="en-US" sz="1700" dirty="0">
                <a:hlinkClick r:id="rId6"/>
              </a:rPr>
              <a:t>(pdf)</a:t>
            </a:r>
            <a:r>
              <a:rPr lang="en-US" sz="1700" dirty="0"/>
              <a:t>]</a:t>
            </a:r>
            <a:br>
              <a:rPr lang="en-US" sz="1700" dirty="0"/>
            </a:br>
            <a:r>
              <a:rPr lang="en-US" sz="1700" dirty="0"/>
              <a:t>[</a:t>
            </a:r>
            <a:r>
              <a:rPr lang="en-US" sz="1700" dirty="0">
                <a:hlinkClick r:id="rId7"/>
              </a:rPr>
              <a:t>Short Talk Slides (pptx)</a:t>
            </a:r>
            <a:r>
              <a:rPr lang="en-US" sz="1700" dirty="0"/>
              <a:t> </a:t>
            </a:r>
            <a:r>
              <a:rPr lang="en-US" sz="1700" dirty="0">
                <a:hlinkClick r:id="rId8"/>
              </a:rPr>
              <a:t>(pdf)</a:t>
            </a:r>
            <a:r>
              <a:rPr lang="en-US" sz="1700" dirty="0"/>
              <a:t>]</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9"/>
          <a:stretch>
            <a:fillRect/>
          </a:stretch>
        </p:blipFill>
        <p:spPr>
          <a:xfrm>
            <a:off x="0" y="4077072"/>
            <a:ext cx="9144000" cy="1912243"/>
          </a:xfrm>
          <a:prstGeom prst="rect">
            <a:avLst/>
          </a:prstGeom>
        </p:spPr>
      </p:pic>
      <p:sp>
        <p:nvSpPr>
          <p:cNvPr id="6" name="TextBox 5">
            <a:extLst>
              <a:ext uri="{FF2B5EF4-FFF2-40B4-BE49-F238E27FC236}">
                <a16:creationId xmlns:a16="http://schemas.microsoft.com/office/drawing/2014/main" id="{8062D7E6-31B2-D4AC-7E0C-D0BA16566789}"/>
              </a:ext>
            </a:extLst>
          </p:cNvPr>
          <p:cNvSpPr txBox="1"/>
          <p:nvPr/>
        </p:nvSpPr>
        <p:spPr>
          <a:xfrm>
            <a:off x="1657151" y="6381328"/>
            <a:ext cx="575349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https://arxiv.org/pdf/2204.11275.pdf</a:t>
            </a:r>
            <a:r>
              <a:rPr kumimoji="0" lang="en-US" sz="22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07046316"/>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1884582645"/>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351162532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194054600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0"/>
            <a:ext cx="9540552" cy="914400"/>
          </a:xfrm>
        </p:spPr>
        <p:txBody>
          <a:bodyPr/>
          <a:lstStyle/>
          <a:p>
            <a:r>
              <a:rPr lang="en-US" sz="4000" dirty="0">
                <a:cs typeface="Gill Sans MT"/>
              </a:rPr>
              <a:t>Google Edge Neural Network Models</a:t>
            </a:r>
            <a:endParaRPr lang="en-US" sz="4200" dirty="0">
              <a:latin typeface="Gill Sans MT"/>
              <a:cs typeface="Gill Sans MT"/>
            </a:endParaRPr>
          </a:p>
        </p:txBody>
      </p:sp>
      <p:sp>
        <p:nvSpPr>
          <p:cNvPr id="18" name="Rectangle 17"/>
          <p:cNvSpPr/>
          <p:nvPr/>
        </p:nvSpPr>
        <p:spPr>
          <a:xfrm>
            <a:off x="0" y="1172716"/>
            <a:ext cx="9144000" cy="47705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We analyze inference execution using 24 edge NN models </a:t>
            </a:r>
          </a:p>
        </p:txBody>
      </p:sp>
      <p:grpSp>
        <p:nvGrpSpPr>
          <p:cNvPr id="5" name="Group 4">
            <a:extLst>
              <a:ext uri="{FF2B5EF4-FFF2-40B4-BE49-F238E27FC236}">
                <a16:creationId xmlns:a16="http://schemas.microsoft.com/office/drawing/2014/main" id="{084FA3DE-5D66-5046-95E6-96CEBE688732}"/>
              </a:ext>
            </a:extLst>
          </p:cNvPr>
          <p:cNvGrpSpPr/>
          <p:nvPr/>
        </p:nvGrpSpPr>
        <p:grpSpPr>
          <a:xfrm>
            <a:off x="-39388" y="4008859"/>
            <a:ext cx="3745342" cy="1520809"/>
            <a:chOff x="436390" y="4008859"/>
            <a:chExt cx="3745342" cy="1520809"/>
          </a:xfrm>
        </p:grpSpPr>
        <p:cxnSp>
          <p:nvCxnSpPr>
            <p:cNvPr id="23" name="Straight Arrow Connector 22"/>
            <p:cNvCxnSpPr/>
            <p:nvPr/>
          </p:nvCxnSpPr>
          <p:spPr>
            <a:xfrm flipH="1">
              <a:off x="2722390" y="4234268"/>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916542" y="4008859"/>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13 CNN</a:t>
              </a:r>
            </a:p>
          </p:txBody>
        </p:sp>
        <p:pic>
          <p:nvPicPr>
            <p:cNvPr id="40" name="Picture 39"/>
            <p:cNvPicPr>
              <a:picLocks noChangeAspect="1"/>
            </p:cNvPicPr>
            <p:nvPr/>
          </p:nvPicPr>
          <p:blipFill>
            <a:blip r:embed="rId3"/>
            <a:stretch>
              <a:fillRect/>
            </a:stretch>
          </p:blipFill>
          <p:spPr>
            <a:xfrm>
              <a:off x="1045990" y="4124314"/>
              <a:ext cx="1016000" cy="1016000"/>
            </a:xfrm>
            <a:prstGeom prst="rect">
              <a:avLst/>
            </a:prstGeom>
          </p:spPr>
        </p:pic>
        <p:sp>
          <p:nvSpPr>
            <p:cNvPr id="41" name="TextBox 40"/>
            <p:cNvSpPr txBox="1"/>
            <p:nvPr/>
          </p:nvSpPr>
          <p:spPr>
            <a:xfrm>
              <a:off x="436390" y="5191114"/>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grpSp>
      <p:grpSp>
        <p:nvGrpSpPr>
          <p:cNvPr id="3" name="Group 2">
            <a:extLst>
              <a:ext uri="{FF2B5EF4-FFF2-40B4-BE49-F238E27FC236}">
                <a16:creationId xmlns:a16="http://schemas.microsoft.com/office/drawing/2014/main" id="{AC5BBC32-1605-554F-BCB3-A240D470CEE3}"/>
              </a:ext>
            </a:extLst>
          </p:cNvPr>
          <p:cNvGrpSpPr/>
          <p:nvPr/>
        </p:nvGrpSpPr>
        <p:grpSpPr>
          <a:xfrm>
            <a:off x="-247178" y="2295514"/>
            <a:ext cx="3665496" cy="1405354"/>
            <a:chOff x="228600" y="2295514"/>
            <a:chExt cx="3665496" cy="1405354"/>
          </a:xfrm>
        </p:grpSpPr>
        <p:pic>
          <p:nvPicPr>
            <p:cNvPr id="12" name="Picture 11"/>
            <p:cNvPicPr>
              <a:picLocks noChangeAspect="1"/>
            </p:cNvPicPr>
            <p:nvPr/>
          </p:nvPicPr>
          <p:blipFill>
            <a:blip r:embed="rId4"/>
            <a:stretch>
              <a:fillRect/>
            </a:stretch>
          </p:blipFill>
          <p:spPr>
            <a:xfrm>
              <a:off x="990600" y="2295514"/>
              <a:ext cx="1041400" cy="1041400"/>
            </a:xfrm>
            <a:prstGeom prst="rect">
              <a:avLst/>
            </a:prstGeom>
          </p:spPr>
        </p:pic>
        <p:cxnSp>
          <p:nvCxnSpPr>
            <p:cNvPr id="21" name="Straight Arrow Connector 20"/>
            <p:cNvCxnSpPr/>
            <p:nvPr/>
          </p:nvCxnSpPr>
          <p:spPr>
            <a:xfrm flipH="1" flipV="1">
              <a:off x="2493790" y="3015068"/>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690717">
              <a:off x="2203817" y="2415234"/>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6 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42" name="TextBox 41"/>
            <p:cNvSpPr txBox="1"/>
            <p:nvPr/>
          </p:nvSpPr>
          <p:spPr>
            <a:xfrm>
              <a:off x="228600" y="3362314"/>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grpSp>
      <p:grpSp>
        <p:nvGrpSpPr>
          <p:cNvPr id="6" name="Group 5">
            <a:extLst>
              <a:ext uri="{FF2B5EF4-FFF2-40B4-BE49-F238E27FC236}">
                <a16:creationId xmlns:a16="http://schemas.microsoft.com/office/drawing/2014/main" id="{4D173D8C-CB41-7D42-8BF3-46C2710D7CEC}"/>
              </a:ext>
            </a:extLst>
          </p:cNvPr>
          <p:cNvGrpSpPr/>
          <p:nvPr/>
        </p:nvGrpSpPr>
        <p:grpSpPr>
          <a:xfrm>
            <a:off x="5603391" y="2253068"/>
            <a:ext cx="3726087" cy="1329154"/>
            <a:chOff x="5016103" y="2253068"/>
            <a:chExt cx="3726087" cy="1329154"/>
          </a:xfrm>
        </p:grpSpPr>
        <p:pic>
          <p:nvPicPr>
            <p:cNvPr id="13" name="Picture 12"/>
            <p:cNvPicPr>
              <a:picLocks noChangeAspect="1"/>
            </p:cNvPicPr>
            <p:nvPr/>
          </p:nvPicPr>
          <p:blipFill>
            <a:blip r:embed="rId5"/>
            <a:stretch>
              <a:fillRect/>
            </a:stretch>
          </p:blipFill>
          <p:spPr>
            <a:xfrm>
              <a:off x="6760990" y="2253068"/>
              <a:ext cx="1143000" cy="1143000"/>
            </a:xfrm>
            <a:prstGeom prst="rect">
              <a:avLst/>
            </a:prstGeom>
          </p:spPr>
        </p:pic>
        <p:cxnSp>
          <p:nvCxnSpPr>
            <p:cNvPr id="25" name="Straight Arrow Connector 24"/>
            <p:cNvCxnSpPr/>
            <p:nvPr/>
          </p:nvCxnSpPr>
          <p:spPr>
            <a:xfrm flipV="1">
              <a:off x="5617990" y="28626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20281783">
              <a:off x="5016103" y="2632046"/>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2 LSTMs</a:t>
              </a:r>
            </a:p>
          </p:txBody>
        </p:sp>
        <p:sp>
          <p:nvSpPr>
            <p:cNvPr id="44" name="TextBox 43"/>
            <p:cNvSpPr txBox="1"/>
            <p:nvPr/>
          </p:nvSpPr>
          <p:spPr>
            <a:xfrm>
              <a:off x="6075190" y="3243668"/>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grpSp>
      <p:grpSp>
        <p:nvGrpSpPr>
          <p:cNvPr id="7" name="Group 6">
            <a:extLst>
              <a:ext uri="{FF2B5EF4-FFF2-40B4-BE49-F238E27FC236}">
                <a16:creationId xmlns:a16="http://schemas.microsoft.com/office/drawing/2014/main" id="{C67ADE98-1B8B-E442-B4D1-C13216050E3C}"/>
              </a:ext>
            </a:extLst>
          </p:cNvPr>
          <p:cNvGrpSpPr/>
          <p:nvPr/>
        </p:nvGrpSpPr>
        <p:grpSpPr>
          <a:xfrm>
            <a:off x="5758020" y="4068053"/>
            <a:ext cx="3266658" cy="1342969"/>
            <a:chOff x="5170732" y="4068053"/>
            <a:chExt cx="3266658" cy="1342969"/>
          </a:xfrm>
        </p:grpSpPr>
        <p:pic>
          <p:nvPicPr>
            <p:cNvPr id="38" name="Picture 37"/>
            <p:cNvPicPr>
              <a:picLocks noChangeAspect="1"/>
            </p:cNvPicPr>
            <p:nvPr/>
          </p:nvPicPr>
          <p:blipFill>
            <a:blip r:embed="rId6"/>
            <a:stretch>
              <a:fillRect/>
            </a:stretch>
          </p:blipFill>
          <p:spPr>
            <a:xfrm>
              <a:off x="6862590" y="4183468"/>
              <a:ext cx="889000" cy="889000"/>
            </a:xfrm>
            <a:prstGeom prst="rect">
              <a:avLst/>
            </a:prstGeom>
          </p:spPr>
        </p:pic>
        <p:sp>
          <p:nvSpPr>
            <p:cNvPr id="43" name="TextBox 42"/>
            <p:cNvSpPr txBox="1"/>
            <p:nvPr/>
          </p:nvSpPr>
          <p:spPr>
            <a:xfrm>
              <a:off x="6172200" y="5072468"/>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cxnSp>
          <p:nvCxnSpPr>
            <p:cNvPr id="45" name="Straight Arrow Connector 44"/>
            <p:cNvCxnSpPr/>
            <p:nvPr/>
          </p:nvCxnSpPr>
          <p:spPr>
            <a:xfrm>
              <a:off x="5389390" y="43104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70732" y="4068053"/>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3 RCNN</a:t>
              </a:r>
            </a:p>
          </p:txBody>
        </p:sp>
      </p:grpSp>
      <p:pic>
        <p:nvPicPr>
          <p:cNvPr id="24" name="Picture 23" descr="safari.png"/>
          <p:cNvPicPr>
            <a:picLocks noChangeAspect="1"/>
          </p:cNvPicPr>
          <p:nvPr/>
        </p:nvPicPr>
        <p:blipFill>
          <a:blip r:embed="rId7" cstate="print"/>
          <a:stretch>
            <a:fillRect/>
          </a:stretch>
        </p:blipFill>
        <p:spPr>
          <a:xfrm>
            <a:off x="76200" y="6580445"/>
            <a:ext cx="959296" cy="277563"/>
          </a:xfrm>
          <a:prstGeom prst="rect">
            <a:avLst/>
          </a:prstGeom>
        </p:spPr>
      </p:pic>
      <p:grpSp>
        <p:nvGrpSpPr>
          <p:cNvPr id="26" name="Group 25">
            <a:extLst>
              <a:ext uri="{FF2B5EF4-FFF2-40B4-BE49-F238E27FC236}">
                <a16:creationId xmlns:a16="http://schemas.microsoft.com/office/drawing/2014/main" id="{728D0EC9-A5FF-EF49-9065-E63C4F1F200F}"/>
              </a:ext>
            </a:extLst>
          </p:cNvPr>
          <p:cNvGrpSpPr/>
          <p:nvPr/>
        </p:nvGrpSpPr>
        <p:grpSpPr>
          <a:xfrm>
            <a:off x="3037210" y="2414650"/>
            <a:ext cx="3091868" cy="2246806"/>
            <a:chOff x="5380192" y="4385166"/>
            <a:chExt cx="3091868" cy="2246806"/>
          </a:xfrm>
        </p:grpSpPr>
        <p:sp>
          <p:nvSpPr>
            <p:cNvPr id="27" name="TextBox 26">
              <a:extLst>
                <a:ext uri="{FF2B5EF4-FFF2-40B4-BE49-F238E27FC236}">
                  <a16:creationId xmlns:a16="http://schemas.microsoft.com/office/drawing/2014/main" id="{48727FEC-3FA4-3E4F-83C7-BAE3582E5637}"/>
                </a:ext>
              </a:extLst>
            </p:cNvPr>
            <p:cNvSpPr txBox="1"/>
            <p:nvPr/>
          </p:nvSpPr>
          <p:spPr>
            <a:xfrm>
              <a:off x="5380192" y="6170307"/>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28" name="Picture 27">
              <a:extLst>
                <a:ext uri="{FF2B5EF4-FFF2-40B4-BE49-F238E27FC236}">
                  <a16:creationId xmlns:a16="http://schemas.microsoft.com/office/drawing/2014/main" id="{FB386743-9593-C343-B987-372F277CC027}"/>
                </a:ext>
              </a:extLst>
            </p:cNvPr>
            <p:cNvPicPr>
              <a:picLocks noChangeAspect="1"/>
            </p:cNvPicPr>
            <p:nvPr/>
          </p:nvPicPr>
          <p:blipFill>
            <a:blip r:embed="rId8"/>
            <a:stretch>
              <a:fillRect/>
            </a:stretch>
          </p:blipFill>
          <p:spPr>
            <a:xfrm>
              <a:off x="5841742" y="4385166"/>
              <a:ext cx="2057400" cy="2057400"/>
            </a:xfrm>
            <a:prstGeom prst="rect">
              <a:avLst/>
            </a:prstGeom>
          </p:spPr>
        </p:pic>
      </p:grpSp>
    </p:spTree>
    <p:extLst>
      <p:ext uri="{BB962C8B-B14F-4D97-AF65-F5344CB8AC3E}">
        <p14:creationId xmlns:p14="http://schemas.microsoft.com/office/powerpoint/2010/main" val="407616699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Diversity Across the Models</a:t>
            </a:r>
          </a:p>
        </p:txBody>
      </p:sp>
      <p:sp>
        <p:nvSpPr>
          <p:cNvPr id="3" name="Content Placeholder 2"/>
          <p:cNvSpPr>
            <a:spLocks noGrp="1"/>
          </p:cNvSpPr>
          <p:nvPr>
            <p:ph idx="1"/>
          </p:nvPr>
        </p:nvSpPr>
        <p:spPr>
          <a:xfrm>
            <a:off x="152400" y="9144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6" name="Rectangle 15"/>
          <p:cNvSpPr/>
          <p:nvPr/>
        </p:nvSpPr>
        <p:spPr>
          <a:xfrm>
            <a:off x="0" y="9144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1</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there is</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 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a:t>
            </a:r>
            <a:b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600" b="1" i="0" u="sng" strike="noStrike" kern="1200" cap="none" spc="0" normalizeH="0" baseline="0" noProof="0" dirty="0">
                <a:ln>
                  <a:noFill/>
                </a:ln>
                <a:solidFill>
                  <a:srgbClr val="000000"/>
                </a:solidFill>
                <a:effectLst/>
                <a:uLnTx/>
                <a:uFillTx/>
                <a:latin typeface="Gill Sans MT"/>
                <a:ea typeface="+mn-ea"/>
                <a:cs typeface="Gill Sans MT"/>
              </a:rPr>
              <a:t>layer characteristics</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across the models</a:t>
            </a:r>
          </a:p>
        </p:txBody>
      </p:sp>
      <p:graphicFrame>
        <p:nvGraphicFramePr>
          <p:cNvPr id="14" name="Chart 13"/>
          <p:cNvGraphicFramePr>
            <a:graphicFrameLocks/>
          </p:cNvGraphicFramePr>
          <p:nvPr/>
        </p:nvGraphicFramePr>
        <p:xfrm>
          <a:off x="546240" y="2542401"/>
          <a:ext cx="8162544" cy="32369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6"/>
          <p:cNvSpPr/>
          <p:nvPr/>
        </p:nvSpPr>
        <p:spPr>
          <a:xfrm>
            <a:off x="4965840" y="4800600"/>
            <a:ext cx="1905000" cy="5817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8" name="Rectangle 7"/>
          <p:cNvSpPr/>
          <p:nvPr/>
        </p:nvSpPr>
        <p:spPr>
          <a:xfrm>
            <a:off x="6032640" y="5867400"/>
            <a:ext cx="27303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LSTMs and Transducers</a:t>
            </a:r>
          </a:p>
        </p:txBody>
      </p:sp>
      <p:cxnSp>
        <p:nvCxnSpPr>
          <p:cNvPr id="9" name="Straight Arrow Connector 8"/>
          <p:cNvCxnSpPr/>
          <p:nvPr/>
        </p:nvCxnSpPr>
        <p:spPr>
          <a:xfrm>
            <a:off x="6553200" y="5410200"/>
            <a:ext cx="5334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0" name="Picture 9"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1" name="Shape 6"/>
          <p:cNvSpPr/>
          <p:nvPr/>
        </p:nvSpPr>
        <p:spPr>
          <a:xfrm>
            <a:off x="1524000" y="2819401"/>
            <a:ext cx="4101960" cy="19811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13" name="Rectangle 12"/>
          <p:cNvSpPr/>
          <p:nvPr/>
        </p:nvSpPr>
        <p:spPr>
          <a:xfrm>
            <a:off x="4953000" y="1981200"/>
            <a:ext cx="299410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CNNs and RCNNs</a:t>
            </a:r>
          </a:p>
        </p:txBody>
      </p:sp>
      <p:cxnSp>
        <p:nvCxnSpPr>
          <p:cNvPr id="15" name="Straight Arrow Connector 14"/>
          <p:cNvCxnSpPr/>
          <p:nvPr/>
        </p:nvCxnSpPr>
        <p:spPr>
          <a:xfrm flipV="1">
            <a:off x="4800600" y="2514600"/>
            <a:ext cx="6096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87621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76200"/>
            <a:ext cx="9144000" cy="914400"/>
          </a:xfrm>
        </p:spPr>
        <p:txBody>
          <a:bodyPr/>
          <a:lstStyle/>
          <a:p>
            <a:r>
              <a:rPr lang="en-US" sz="4000" dirty="0">
                <a:cs typeface="Gill Sans MT"/>
              </a:rPr>
              <a:t>Diversity Within the Models</a:t>
            </a:r>
            <a:endParaRPr lang="en-US" sz="4000" dirty="0">
              <a:latin typeface="Gill Sans MT"/>
              <a:cs typeface="Gill Sans MT"/>
            </a:endParaRPr>
          </a:p>
        </p:txBody>
      </p:sp>
      <p:sp>
        <p:nvSpPr>
          <p:cNvPr id="20" name="Rectangle 19"/>
          <p:cNvSpPr/>
          <p:nvPr/>
        </p:nvSpPr>
        <p:spPr>
          <a:xfrm>
            <a:off x="342900" y="2132799"/>
            <a:ext cx="8458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For example, our analysis of edge CNN models shows: </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TextBox 17"/>
          <p:cNvSpPr txBox="1"/>
          <p:nvPr/>
        </p:nvSpPr>
        <p:spPr>
          <a:xfrm>
            <a:off x="50526" y="248771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7" name="TextBox 26"/>
          <p:cNvSpPr txBox="1"/>
          <p:nvPr/>
        </p:nvSpPr>
        <p:spPr>
          <a:xfrm>
            <a:off x="33715" y="3775914"/>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3" name="Rectangle 22"/>
          <p:cNvSpPr/>
          <p:nvPr/>
        </p:nvSpPr>
        <p:spPr>
          <a:xfrm>
            <a:off x="-25674" y="94536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2</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even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within</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each model, layers exhibit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layer characteristics</a:t>
            </a:r>
            <a:endParaRPr kumimoji="0" lang="en-US" sz="2600" b="1" i="0" u="none" strike="noStrike" kern="1200" cap="none" spc="0" normalizeH="0" baseline="0" noProof="0" dirty="0">
              <a:ln>
                <a:noFill/>
              </a:ln>
              <a:solidFill>
                <a:srgbClr val="0000FF"/>
              </a:solidFill>
              <a:effectLst/>
              <a:uLnTx/>
              <a:uFillTx/>
              <a:latin typeface="Gill Sans MT"/>
              <a:ea typeface="+mn-ea"/>
              <a:cs typeface="Gill Sans MT"/>
            </a:endParaRPr>
          </a:p>
        </p:txBody>
      </p:sp>
      <p:graphicFrame>
        <p:nvGraphicFramePr>
          <p:cNvPr id="46" name="Chart 45">
            <a:extLst>
              <a:ext uri="{FF2B5EF4-FFF2-40B4-BE49-F238E27FC236}">
                <a16:creationId xmlns:a16="http://schemas.microsoft.com/office/drawing/2014/main" id="{89F66459-07FF-704F-BEE4-E8D56557CA28}"/>
              </a:ext>
            </a:extLst>
          </p:cNvPr>
          <p:cNvGraphicFramePr>
            <a:graphicFrameLocks/>
          </p:cNvGraphicFramePr>
          <p:nvPr/>
        </p:nvGraphicFramePr>
        <p:xfrm>
          <a:off x="-25674" y="2594661"/>
          <a:ext cx="4572000" cy="2577500"/>
        </p:xfrm>
        <a:graphic>
          <a:graphicData uri="http://schemas.openxmlformats.org/drawingml/2006/chart">
            <c:chart xmlns:c="http://schemas.openxmlformats.org/drawingml/2006/chart" xmlns:r="http://schemas.openxmlformats.org/officeDocument/2006/relationships" r:id="rId4"/>
          </a:graphicData>
        </a:graphic>
      </p:graphicFrame>
      <p:grpSp>
        <p:nvGrpSpPr>
          <p:cNvPr id="47" name="Group 46">
            <a:extLst>
              <a:ext uri="{FF2B5EF4-FFF2-40B4-BE49-F238E27FC236}">
                <a16:creationId xmlns:a16="http://schemas.microsoft.com/office/drawing/2014/main" id="{064D1AA3-0F57-CD4A-A9C8-CB56ECBD228D}"/>
              </a:ext>
            </a:extLst>
          </p:cNvPr>
          <p:cNvGrpSpPr/>
          <p:nvPr/>
        </p:nvGrpSpPr>
        <p:grpSpPr>
          <a:xfrm>
            <a:off x="1166311" y="3627425"/>
            <a:ext cx="3189515" cy="932685"/>
            <a:chOff x="1230085" y="1447800"/>
            <a:chExt cx="3189515" cy="932685"/>
          </a:xfrm>
        </p:grpSpPr>
        <p:sp>
          <p:nvSpPr>
            <p:cNvPr id="48" name="Rounded Rectangle 47">
              <a:extLst>
                <a:ext uri="{FF2B5EF4-FFF2-40B4-BE49-F238E27FC236}">
                  <a16:creationId xmlns:a16="http://schemas.microsoft.com/office/drawing/2014/main" id="{63915C18-60E5-E94C-854A-20EE478DA660}"/>
                </a:ext>
              </a:extLst>
            </p:cNvPr>
            <p:cNvSpPr/>
            <p:nvPr/>
          </p:nvSpPr>
          <p:spPr bwMode="auto">
            <a:xfrm>
              <a:off x="3429000" y="1694685"/>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0" name="Rounded Rectangle 49">
              <a:extLst>
                <a:ext uri="{FF2B5EF4-FFF2-40B4-BE49-F238E27FC236}">
                  <a16:creationId xmlns:a16="http://schemas.microsoft.com/office/drawing/2014/main" id="{5879BFA2-420D-4743-B01C-5AE31A8115FC}"/>
                </a:ext>
              </a:extLst>
            </p:cNvPr>
            <p:cNvSpPr/>
            <p:nvPr/>
          </p:nvSpPr>
          <p:spPr bwMode="auto">
            <a:xfrm>
              <a:off x="1230085" y="1447800"/>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aphicFrame>
        <p:nvGraphicFramePr>
          <p:cNvPr id="53" name="Chart 52">
            <a:extLst>
              <a:ext uri="{FF2B5EF4-FFF2-40B4-BE49-F238E27FC236}">
                <a16:creationId xmlns:a16="http://schemas.microsoft.com/office/drawing/2014/main" id="{B237B0FF-BF9C-BB47-AAD5-580D7A9A9D41}"/>
              </a:ext>
            </a:extLst>
          </p:cNvPr>
          <p:cNvGraphicFramePr>
            <a:graphicFrameLocks/>
          </p:cNvGraphicFramePr>
          <p:nvPr/>
        </p:nvGraphicFramePr>
        <p:xfrm>
          <a:off x="4462272" y="2796617"/>
          <a:ext cx="4681728" cy="2391771"/>
        </p:xfrm>
        <a:graphic>
          <a:graphicData uri="http://schemas.openxmlformats.org/drawingml/2006/chart">
            <c:chart xmlns:c="http://schemas.openxmlformats.org/drawingml/2006/chart" xmlns:r="http://schemas.openxmlformats.org/officeDocument/2006/relationships" r:id="rId5"/>
          </a:graphicData>
        </a:graphic>
      </p:graphicFrame>
      <p:sp>
        <p:nvSpPr>
          <p:cNvPr id="57" name="Rectangle 56">
            <a:extLst>
              <a:ext uri="{FF2B5EF4-FFF2-40B4-BE49-F238E27FC236}">
                <a16:creationId xmlns:a16="http://schemas.microsoft.com/office/drawing/2014/main" id="{55C3E561-DA5A-E843-8E03-B446ADEF3F3C}"/>
              </a:ext>
            </a:extLst>
          </p:cNvPr>
          <p:cNvSpPr/>
          <p:nvPr/>
        </p:nvSpPr>
        <p:spPr>
          <a:xfrm>
            <a:off x="-25674" y="5869871"/>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FLOP/Byte: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244x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58" name="Rounded Rectangle 57">
            <a:extLst>
              <a:ext uri="{FF2B5EF4-FFF2-40B4-BE49-F238E27FC236}">
                <a16:creationId xmlns:a16="http://schemas.microsoft.com/office/drawing/2014/main" id="{15F8C434-3BB6-3442-93DD-EFCD378945D3}"/>
              </a:ext>
            </a:extLst>
          </p:cNvPr>
          <p:cNvSpPr/>
          <p:nvPr/>
        </p:nvSpPr>
        <p:spPr bwMode="auto">
          <a:xfrm>
            <a:off x="5919715" y="3452961"/>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9" name="Rounded Rectangle 58">
            <a:extLst>
              <a:ext uri="{FF2B5EF4-FFF2-40B4-BE49-F238E27FC236}">
                <a16:creationId xmlns:a16="http://schemas.microsoft.com/office/drawing/2014/main" id="{7F9AAB31-AD36-5D44-B004-0EEC8C56B9CB}"/>
              </a:ext>
            </a:extLst>
          </p:cNvPr>
          <p:cNvSpPr/>
          <p:nvPr/>
        </p:nvSpPr>
        <p:spPr bwMode="auto">
          <a:xfrm>
            <a:off x="7016761" y="3930212"/>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0" name="Rectangle 59">
            <a:extLst>
              <a:ext uri="{FF2B5EF4-FFF2-40B4-BE49-F238E27FC236}">
                <a16:creationId xmlns:a16="http://schemas.microsoft.com/office/drawing/2014/main" id="{27255C45-7B86-5745-B1B2-7E93DF5FBD83}"/>
              </a:ext>
            </a:extLst>
          </p:cNvPr>
          <p:cNvSpPr/>
          <p:nvPr/>
        </p:nvSpPr>
        <p:spPr>
          <a:xfrm>
            <a:off x="-25674" y="5248258"/>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MAC intensity: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200x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Tree>
    <p:extLst>
      <p:ext uri="{BB962C8B-B14F-4D97-AF65-F5344CB8AC3E}">
        <p14:creationId xmlns:p14="http://schemas.microsoft.com/office/powerpoint/2010/main" val="356898489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228600"/>
            <a:ext cx="9144000" cy="914400"/>
          </a:xfrm>
        </p:spPr>
        <p:txBody>
          <a:bodyPr/>
          <a:lstStyle/>
          <a:p>
            <a:r>
              <a:rPr lang="en-US" sz="4000" dirty="0">
                <a:latin typeface="Gill Sans MT"/>
                <a:cs typeface="Gill Sans MT"/>
              </a:rPr>
              <a:t>Mensa High-Level Overview</a:t>
            </a:r>
          </a:p>
        </p:txBody>
      </p:sp>
      <p:grpSp>
        <p:nvGrpSpPr>
          <p:cNvPr id="14" name="Group 13"/>
          <p:cNvGrpSpPr/>
          <p:nvPr/>
        </p:nvGrpSpPr>
        <p:grpSpPr>
          <a:xfrm>
            <a:off x="6696511" y="4158818"/>
            <a:ext cx="451102" cy="703013"/>
            <a:chOff x="5486400" y="4419599"/>
            <a:chExt cx="533400" cy="703013"/>
          </a:xfrm>
        </p:grpSpPr>
        <p:sp>
          <p:nvSpPr>
            <p:cNvPr id="16" name="Rounded Rectangle 15"/>
            <p:cNvSpPr/>
            <p:nvPr/>
          </p:nvSpPr>
          <p:spPr bwMode="auto">
            <a:xfrm>
              <a:off x="5486400" y="4419599"/>
              <a:ext cx="533400" cy="703013"/>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5" name="Group 24"/>
            <p:cNvGrpSpPr/>
            <p:nvPr/>
          </p:nvGrpSpPr>
          <p:grpSpPr>
            <a:xfrm rot="5400000">
              <a:off x="5358057" y="4714812"/>
              <a:ext cx="561486" cy="152400"/>
              <a:chOff x="2743200" y="2590800"/>
              <a:chExt cx="1447800" cy="228600"/>
            </a:xfrm>
            <a:solidFill>
              <a:schemeClr val="accent1"/>
            </a:solidFill>
          </p:grpSpPr>
          <p:grpSp>
            <p:nvGrpSpPr>
              <p:cNvPr id="26" name="Group 25"/>
              <p:cNvGrpSpPr/>
              <p:nvPr/>
            </p:nvGrpSpPr>
            <p:grpSpPr>
              <a:xfrm>
                <a:off x="3124200" y="2590800"/>
                <a:ext cx="1066800" cy="228600"/>
                <a:chOff x="3505200" y="2590800"/>
                <a:chExt cx="1066800" cy="228600"/>
              </a:xfrm>
              <a:grpFill/>
            </p:grpSpPr>
            <p:sp>
              <p:nvSpPr>
                <p:cNvPr id="28" name="Oval 27"/>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9" name="Oval 28"/>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30" name="Oval 29"/>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7" name="Oval 26"/>
              <p:cNvSpPr/>
              <p:nvPr/>
            </p:nvSpPr>
            <p:spPr>
              <a:xfrm>
                <a:off x="2743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41" name="Group 40"/>
            <p:cNvGrpSpPr/>
            <p:nvPr/>
          </p:nvGrpSpPr>
          <p:grpSpPr>
            <a:xfrm rot="5400000">
              <a:off x="5734417" y="4733628"/>
              <a:ext cx="265967" cy="152401"/>
              <a:chOff x="3505203" y="3505190"/>
              <a:chExt cx="685796" cy="228601"/>
            </a:xfrm>
            <a:solidFill>
              <a:srgbClr val="45CB27"/>
            </a:solidFill>
          </p:grpSpPr>
          <p:sp>
            <p:nvSpPr>
              <p:cNvPr id="43" name="Oval 42"/>
              <p:cNvSpPr/>
              <p:nvPr/>
            </p:nvSpPr>
            <p:spPr>
              <a:xfrm>
                <a:off x="3505203" y="3505191"/>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44" name="Oval 43"/>
              <p:cNvSpPr/>
              <p:nvPr/>
            </p:nvSpPr>
            <p:spPr>
              <a:xfrm>
                <a:off x="3886201" y="3505190"/>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136" name="TextBox 135"/>
          <p:cNvSpPr txBox="1"/>
          <p:nvPr/>
        </p:nvSpPr>
        <p:spPr>
          <a:xfrm>
            <a:off x="800109" y="5867400"/>
            <a:ext cx="29336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Monolithic Accelerator</a:t>
            </a:r>
          </a:p>
        </p:txBody>
      </p:sp>
      <p:cxnSp>
        <p:nvCxnSpPr>
          <p:cNvPr id="173" name="Straight Arrow Connector 172"/>
          <p:cNvCxnSpPr/>
          <p:nvPr/>
        </p:nvCxnSpPr>
        <p:spPr>
          <a:xfrm>
            <a:off x="55474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174" name="Straight Arrow Connector 173"/>
          <p:cNvCxnSpPr>
            <a:stCxn id="242" idx="2"/>
            <a:endCxn id="209" idx="0"/>
          </p:cNvCxnSpPr>
          <p:nvPr/>
        </p:nvCxnSpPr>
        <p:spPr>
          <a:xfrm flipH="1">
            <a:off x="6875329" y="3429000"/>
            <a:ext cx="20771" cy="272619"/>
          </a:xfrm>
          <a:prstGeom prst="straightConnector1">
            <a:avLst/>
          </a:prstGeom>
          <a:noFill/>
          <a:ln w="38100" cap="flat" cmpd="sng" algn="ctr">
            <a:solidFill>
              <a:schemeClr val="tx1"/>
            </a:solidFill>
            <a:prstDash val="solid"/>
            <a:miter lim="800000"/>
            <a:headEnd type="none"/>
            <a:tailEnd type="arrow"/>
          </a:ln>
          <a:effectLst/>
        </p:spPr>
      </p:cxnSp>
      <p:grpSp>
        <p:nvGrpSpPr>
          <p:cNvPr id="12" name="Group 11"/>
          <p:cNvGrpSpPr/>
          <p:nvPr/>
        </p:nvGrpSpPr>
        <p:grpSpPr>
          <a:xfrm>
            <a:off x="140816" y="1219200"/>
            <a:ext cx="1546410" cy="1295400"/>
            <a:chOff x="1143000" y="1581090"/>
            <a:chExt cx="1546410" cy="1295400"/>
          </a:xfrm>
        </p:grpSpPr>
        <p:pic>
          <p:nvPicPr>
            <p:cNvPr id="75" name="Picture 74"/>
            <p:cNvPicPr>
              <a:picLocks noChangeAspect="1"/>
            </p:cNvPicPr>
            <p:nvPr/>
          </p:nvPicPr>
          <p:blipFill>
            <a:blip r:embed="rId3"/>
            <a:stretch>
              <a:fillRect/>
            </a:stretch>
          </p:blipFill>
          <p:spPr>
            <a:xfrm>
              <a:off x="1143000" y="1981200"/>
              <a:ext cx="1546410" cy="895290"/>
            </a:xfrm>
            <a:prstGeom prst="rect">
              <a:avLst/>
            </a:prstGeom>
          </p:spPr>
        </p:pic>
        <p:sp>
          <p:nvSpPr>
            <p:cNvPr id="77" name="TextBox 7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sp>
        <p:nvSpPr>
          <p:cNvPr id="209" name="TextBox 208"/>
          <p:cNvSpPr txBox="1"/>
          <p:nvPr/>
        </p:nvSpPr>
        <p:spPr>
          <a:xfrm>
            <a:off x="6277857"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2</a:t>
            </a:r>
          </a:p>
        </p:txBody>
      </p:sp>
      <p:sp>
        <p:nvSpPr>
          <p:cNvPr id="210" name="TextBox 209"/>
          <p:cNvSpPr txBox="1"/>
          <p:nvPr/>
        </p:nvSpPr>
        <p:spPr>
          <a:xfrm>
            <a:off x="76606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3</a:t>
            </a:r>
          </a:p>
        </p:txBody>
      </p:sp>
      <p:sp>
        <p:nvSpPr>
          <p:cNvPr id="99" name="TextBox 98"/>
          <p:cNvSpPr txBox="1"/>
          <p:nvPr/>
        </p:nvSpPr>
        <p:spPr>
          <a:xfrm>
            <a:off x="198932" y="609600"/>
            <a:ext cx="391261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Edge TPU Accelerator</a:t>
            </a:r>
          </a:p>
        </p:txBody>
      </p:sp>
      <p:sp>
        <p:nvSpPr>
          <p:cNvPr id="102" name="TextBox 101"/>
          <p:cNvSpPr txBox="1"/>
          <p:nvPr/>
        </p:nvSpPr>
        <p:spPr>
          <a:xfrm>
            <a:off x="6213539" y="533400"/>
            <a:ext cx="12618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Mensa</a:t>
            </a:r>
          </a:p>
        </p:txBody>
      </p:sp>
      <p:cxnSp>
        <p:nvCxnSpPr>
          <p:cNvPr id="109" name="Straight Arrow Connector 108"/>
          <p:cNvCxnSpPr>
            <a:cxnSpLocks/>
          </p:cNvCxnSpPr>
          <p:nvPr/>
        </p:nvCxnSpPr>
        <p:spPr>
          <a:xfrm>
            <a:off x="2356192" y="2891297"/>
            <a:ext cx="0" cy="810322"/>
          </a:xfrm>
          <a:prstGeom prst="straightConnector1">
            <a:avLst/>
          </a:prstGeom>
          <a:noFill/>
          <a:ln w="57150" cap="flat" cmpd="sng" algn="ctr">
            <a:solidFill>
              <a:schemeClr val="tx1"/>
            </a:solidFill>
            <a:prstDash val="solid"/>
            <a:miter lim="800000"/>
            <a:headEnd type="none"/>
            <a:tailEnd type="arrow"/>
          </a:ln>
          <a:effectLst/>
        </p:spPr>
      </p:cxnSp>
      <p:cxnSp>
        <p:nvCxnSpPr>
          <p:cNvPr id="137" name="Straight Arrow Connector 136"/>
          <p:cNvCxnSpPr>
            <a:cxnSpLocks/>
          </p:cNvCxnSpPr>
          <p:nvPr/>
        </p:nvCxnSpPr>
        <p:spPr>
          <a:xfrm flipV="1">
            <a:off x="4648200" y="1066800"/>
            <a:ext cx="0" cy="5167690"/>
          </a:xfrm>
          <a:prstGeom prst="straightConnector1">
            <a:avLst/>
          </a:prstGeom>
          <a:ln w="19050" cmpd="sng">
            <a:solidFill>
              <a:schemeClr val="tx1"/>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990599" y="4571997"/>
            <a:ext cx="2667001" cy="1219202"/>
            <a:chOff x="1656735" y="4190999"/>
            <a:chExt cx="1696065" cy="914403"/>
          </a:xfrm>
        </p:grpSpPr>
        <p:sp>
          <p:nvSpPr>
            <p:cNvPr id="139" name="Rounded Rectangle 138"/>
            <p:cNvSpPr/>
            <p:nvPr/>
          </p:nvSpPr>
          <p:spPr>
            <a:xfrm>
              <a:off x="1656735" y="4191000"/>
              <a:ext cx="1696065"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40" name="Group 139"/>
            <p:cNvGrpSpPr/>
            <p:nvPr/>
          </p:nvGrpSpPr>
          <p:grpSpPr>
            <a:xfrm>
              <a:off x="1728012" y="4190999"/>
              <a:ext cx="380998" cy="914400"/>
              <a:chOff x="3778929" y="5410199"/>
              <a:chExt cx="670320" cy="1219200"/>
            </a:xfrm>
          </p:grpSpPr>
          <p:sp>
            <p:nvSpPr>
              <p:cNvPr id="225" name="Rounded Rectangle 224"/>
              <p:cNvSpPr/>
              <p:nvPr/>
            </p:nvSpPr>
            <p:spPr>
              <a:xfrm>
                <a:off x="3778929" y="5486401"/>
                <a:ext cx="670320" cy="10369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6" name="TextBox 225"/>
              <p:cNvSpPr txBox="1"/>
              <p:nvPr/>
            </p:nvSpPr>
            <p:spPr>
              <a:xfrm rot="16200000">
                <a:off x="3503998" y="5795964"/>
                <a:ext cx="1219200" cy="447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141" name="Group 140"/>
            <p:cNvGrpSpPr/>
            <p:nvPr/>
          </p:nvGrpSpPr>
          <p:grpSpPr>
            <a:xfrm>
              <a:off x="2165557" y="4191002"/>
              <a:ext cx="359620" cy="914400"/>
              <a:chOff x="3655823" y="5410202"/>
              <a:chExt cx="476852" cy="1219200"/>
            </a:xfrm>
          </p:grpSpPr>
          <p:sp>
            <p:nvSpPr>
              <p:cNvPr id="223" name="Rounded Rectangle 222"/>
              <p:cNvSpPr/>
              <p:nvPr/>
            </p:nvSpPr>
            <p:spPr>
              <a:xfrm>
                <a:off x="3655823" y="5486401"/>
                <a:ext cx="476852" cy="103698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4" name="TextBox 223"/>
              <p:cNvSpPr txBox="1"/>
              <p:nvPr/>
            </p:nvSpPr>
            <p:spPr>
              <a:xfrm rot="16200000">
                <a:off x="3267073" y="5851104"/>
                <a:ext cx="1219200" cy="3373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20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42" name="Group 141"/>
            <p:cNvGrpSpPr/>
            <p:nvPr/>
          </p:nvGrpSpPr>
          <p:grpSpPr>
            <a:xfrm>
              <a:off x="2590801" y="4267200"/>
              <a:ext cx="685800" cy="762000"/>
              <a:chOff x="1905000" y="4876800"/>
              <a:chExt cx="4370698" cy="2998047"/>
            </a:xfrm>
          </p:grpSpPr>
          <p:grpSp>
            <p:nvGrpSpPr>
              <p:cNvPr id="143" name="Group 142"/>
              <p:cNvGrpSpPr/>
              <p:nvPr/>
            </p:nvGrpSpPr>
            <p:grpSpPr>
              <a:xfrm>
                <a:off x="1905000" y="4876800"/>
                <a:ext cx="4370698" cy="1474047"/>
                <a:chOff x="1905000" y="4876800"/>
                <a:chExt cx="4370698" cy="1474047"/>
              </a:xfrm>
            </p:grpSpPr>
            <p:grpSp>
              <p:nvGrpSpPr>
                <p:cNvPr id="185" name="Group 184"/>
                <p:cNvGrpSpPr/>
                <p:nvPr/>
              </p:nvGrpSpPr>
              <p:grpSpPr>
                <a:xfrm>
                  <a:off x="1905000" y="4876800"/>
                  <a:ext cx="2160898" cy="1474047"/>
                  <a:chOff x="1823106" y="5168762"/>
                  <a:chExt cx="1687788" cy="1155838"/>
                </a:xfrm>
              </p:grpSpPr>
              <p:sp>
                <p:nvSpPr>
                  <p:cNvPr id="203" name="Rounded Rectangle 20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4" name="Rounded Rectangle 20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5" name="Rounded Rectangle 20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6" name="Rounded Rectangle 20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8" name="Rounded Rectangle 207"/>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1" name="Rounded Rectangle 210"/>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2" name="Rounded Rectangle 211"/>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4" name="Rounded Rectangle 21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5" name="Rounded Rectangle 21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6" name="Rounded Rectangle 21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7" name="Rounded Rectangle 21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8" name="Rounded Rectangle 21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9" name="Rounded Rectangle 21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0" name="Rounded Rectangle 21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1" name="Rounded Rectangle 22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2" name="Rounded Rectangle 22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86" name="Group 185"/>
                <p:cNvGrpSpPr/>
                <p:nvPr/>
              </p:nvGrpSpPr>
              <p:grpSpPr>
                <a:xfrm>
                  <a:off x="4114800" y="4876800"/>
                  <a:ext cx="2160898" cy="1474047"/>
                  <a:chOff x="1823106" y="5168762"/>
                  <a:chExt cx="1687788" cy="1155838"/>
                </a:xfrm>
              </p:grpSpPr>
              <p:sp>
                <p:nvSpPr>
                  <p:cNvPr id="187" name="Rounded Rectangle 18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8" name="Rounded Rectangle 18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9" name="Rounded Rectangle 18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0" name="Rounded Rectangle 18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1" name="Rounded Rectangle 19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2" name="Rounded Rectangle 19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3" name="Rounded Rectangle 19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4" name="Rounded Rectangle 19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5" name="Rounded Rectangle 19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6" name="Rounded Rectangle 19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7" name="Rounded Rectangle 19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8" name="Rounded Rectangle 19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9" name="Rounded Rectangle 19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0" name="Rounded Rectangle 19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1" name="Rounded Rectangle 20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2" name="Rounded Rectangle 20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144" name="Group 143"/>
              <p:cNvGrpSpPr/>
              <p:nvPr/>
            </p:nvGrpSpPr>
            <p:grpSpPr>
              <a:xfrm>
                <a:off x="1905000" y="6400800"/>
                <a:ext cx="4370698" cy="1474047"/>
                <a:chOff x="1905000" y="4876800"/>
                <a:chExt cx="4370698" cy="1474047"/>
              </a:xfrm>
            </p:grpSpPr>
            <p:grpSp>
              <p:nvGrpSpPr>
                <p:cNvPr id="145" name="Group 144"/>
                <p:cNvGrpSpPr/>
                <p:nvPr/>
              </p:nvGrpSpPr>
              <p:grpSpPr>
                <a:xfrm>
                  <a:off x="1905000" y="4876800"/>
                  <a:ext cx="2160898" cy="1474047"/>
                  <a:chOff x="1823106" y="5168762"/>
                  <a:chExt cx="1687788" cy="1155838"/>
                </a:xfrm>
              </p:grpSpPr>
              <p:sp>
                <p:nvSpPr>
                  <p:cNvPr id="163" name="Rounded Rectangle 16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4" name="Rounded Rectangle 16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5" name="Rounded Rectangle 16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6" name="Rounded Rectangle 16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7" name="Rounded Rectangle 16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8" name="Rounded Rectangle 16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9" name="Rounded Rectangle 16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0" name="Rounded Rectangle 16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1" name="Rounded Rectangle 17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2" name="Rounded Rectangle 17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9" name="Rounded Rectangle 17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0" name="Rounded Rectangle 17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1" name="Rounded Rectangle 18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2" name="Rounded Rectangle 18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3" name="Rounded Rectangle 18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4" name="Rounded Rectangle 18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46" name="Group 145"/>
                <p:cNvGrpSpPr/>
                <p:nvPr/>
              </p:nvGrpSpPr>
              <p:grpSpPr>
                <a:xfrm>
                  <a:off x="4114800" y="4876800"/>
                  <a:ext cx="2160898" cy="1474047"/>
                  <a:chOff x="1823106" y="5168762"/>
                  <a:chExt cx="1687788" cy="1155838"/>
                </a:xfrm>
              </p:grpSpPr>
              <p:sp>
                <p:nvSpPr>
                  <p:cNvPr id="147" name="Rounded Rectangle 14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8" name="Rounded Rectangle 14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9" name="Rounded Rectangle 14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0" name="Rounded Rectangle 14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1" name="Rounded Rectangle 15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2" name="Rounded Rectangle 15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3" name="Rounded Rectangle 15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4" name="Rounded Rectangle 15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5" name="Rounded Rectangle 15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6" name="Rounded Rectangle 15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7" name="Rounded Rectangle 15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8" name="Rounded Rectangle 15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9" name="Rounded Rectangle 15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0" name="Rounded Rectangle 15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1" name="Rounded Rectangle 16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2" name="Rounded Rectangle 16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pic>
        <p:nvPicPr>
          <p:cNvPr id="2" name="Picture 1"/>
          <p:cNvPicPr>
            <a:picLocks noChangeAspect="1"/>
          </p:cNvPicPr>
          <p:nvPr/>
        </p:nvPicPr>
        <p:blipFill>
          <a:blip r:embed="rId4"/>
          <a:stretch>
            <a:fillRect/>
          </a:stretch>
        </p:blipFill>
        <p:spPr>
          <a:xfrm>
            <a:off x="1664816" y="1619310"/>
            <a:ext cx="1219200" cy="810978"/>
          </a:xfrm>
          <a:prstGeom prst="rect">
            <a:avLst/>
          </a:prstGeom>
        </p:spPr>
      </p:pic>
      <p:sp>
        <p:nvSpPr>
          <p:cNvPr id="230" name="TextBox 229"/>
          <p:cNvSpPr txBox="1"/>
          <p:nvPr/>
        </p:nvSpPr>
        <p:spPr>
          <a:xfrm>
            <a:off x="1713628"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31" name="Picture 230">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3265016" y="1673738"/>
            <a:ext cx="914400" cy="783772"/>
          </a:xfrm>
          <a:prstGeom prst="rect">
            <a:avLst/>
          </a:prstGeom>
        </p:spPr>
      </p:pic>
      <p:sp>
        <p:nvSpPr>
          <p:cNvPr id="232" name="TextBox 231"/>
          <p:cNvSpPr txBox="1"/>
          <p:nvPr/>
        </p:nvSpPr>
        <p:spPr>
          <a:xfrm>
            <a:off x="3073644"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grpSp>
        <p:nvGrpSpPr>
          <p:cNvPr id="235" name="Group 234"/>
          <p:cNvGrpSpPr/>
          <p:nvPr/>
        </p:nvGrpSpPr>
        <p:grpSpPr>
          <a:xfrm>
            <a:off x="4800600" y="1219200"/>
            <a:ext cx="1546410" cy="1295400"/>
            <a:chOff x="1143000" y="1581090"/>
            <a:chExt cx="1546410" cy="1295400"/>
          </a:xfrm>
        </p:grpSpPr>
        <p:pic>
          <p:nvPicPr>
            <p:cNvPr id="236" name="Picture 235"/>
            <p:cNvPicPr>
              <a:picLocks noChangeAspect="1"/>
            </p:cNvPicPr>
            <p:nvPr/>
          </p:nvPicPr>
          <p:blipFill>
            <a:blip r:embed="rId3"/>
            <a:stretch>
              <a:fillRect/>
            </a:stretch>
          </p:blipFill>
          <p:spPr>
            <a:xfrm>
              <a:off x="1143000" y="1981200"/>
              <a:ext cx="1546410" cy="895290"/>
            </a:xfrm>
            <a:prstGeom prst="rect">
              <a:avLst/>
            </a:prstGeom>
          </p:spPr>
        </p:pic>
        <p:sp>
          <p:nvSpPr>
            <p:cNvPr id="237" name="TextBox 23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38" name="Picture 237"/>
          <p:cNvPicPr>
            <a:picLocks noChangeAspect="1"/>
          </p:cNvPicPr>
          <p:nvPr/>
        </p:nvPicPr>
        <p:blipFill>
          <a:blip r:embed="rId4"/>
          <a:stretch>
            <a:fillRect/>
          </a:stretch>
        </p:blipFill>
        <p:spPr>
          <a:xfrm>
            <a:off x="6324600" y="1619310"/>
            <a:ext cx="1219200" cy="810978"/>
          </a:xfrm>
          <a:prstGeom prst="rect">
            <a:avLst/>
          </a:prstGeom>
        </p:spPr>
      </p:pic>
      <p:sp>
        <p:nvSpPr>
          <p:cNvPr id="239" name="TextBox 238"/>
          <p:cNvSpPr txBox="1"/>
          <p:nvPr/>
        </p:nvSpPr>
        <p:spPr>
          <a:xfrm>
            <a:off x="6373412"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40" name="Picture 239">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7924800" y="1673738"/>
            <a:ext cx="914400" cy="783772"/>
          </a:xfrm>
          <a:prstGeom prst="rect">
            <a:avLst/>
          </a:prstGeom>
        </p:spPr>
      </p:pic>
      <p:sp>
        <p:nvSpPr>
          <p:cNvPr id="241" name="TextBox 240"/>
          <p:cNvSpPr txBox="1"/>
          <p:nvPr/>
        </p:nvSpPr>
        <p:spPr>
          <a:xfrm>
            <a:off x="7733428"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sp>
        <p:nvSpPr>
          <p:cNvPr id="242" name="Rounded Rectangle 241"/>
          <p:cNvSpPr/>
          <p:nvPr/>
        </p:nvSpPr>
        <p:spPr>
          <a:xfrm>
            <a:off x="6172200" y="2971800"/>
            <a:ext cx="1447800" cy="4572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Runtime</a:t>
            </a:r>
          </a:p>
        </p:txBody>
      </p:sp>
      <p:cxnSp>
        <p:nvCxnSpPr>
          <p:cNvPr id="243" name="Straight Arrow Connector 242"/>
          <p:cNvCxnSpPr/>
          <p:nvPr/>
        </p:nvCxnSpPr>
        <p:spPr>
          <a:xfrm>
            <a:off x="6934200" y="2438400"/>
            <a:ext cx="0" cy="457200"/>
          </a:xfrm>
          <a:prstGeom prst="straightConnector1">
            <a:avLst/>
          </a:prstGeom>
          <a:noFill/>
          <a:ln w="57150" cap="flat" cmpd="sng" algn="ctr">
            <a:solidFill>
              <a:schemeClr val="tx1"/>
            </a:solidFill>
            <a:prstDash val="solid"/>
            <a:miter lim="800000"/>
            <a:headEnd type="none"/>
            <a:tailEnd type="arrow"/>
          </a:ln>
          <a:effectLst/>
        </p:spPr>
      </p:cxnSp>
      <p:grpSp>
        <p:nvGrpSpPr>
          <p:cNvPr id="21" name="Group 20"/>
          <p:cNvGrpSpPr/>
          <p:nvPr/>
        </p:nvGrpSpPr>
        <p:grpSpPr>
          <a:xfrm>
            <a:off x="5318813" y="4158822"/>
            <a:ext cx="457200" cy="693869"/>
            <a:chOff x="7848600" y="4419599"/>
            <a:chExt cx="533400" cy="902029"/>
          </a:xfrm>
        </p:grpSpPr>
        <p:sp>
          <p:nvSpPr>
            <p:cNvPr id="74" name="Rounded Rectangle 73"/>
            <p:cNvSpPr/>
            <p:nvPr/>
          </p:nvSpPr>
          <p:spPr bwMode="auto">
            <a:xfrm>
              <a:off x="7848600" y="4419599"/>
              <a:ext cx="533400" cy="902029"/>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 name="Group 16"/>
            <p:cNvGrpSpPr/>
            <p:nvPr/>
          </p:nvGrpSpPr>
          <p:grpSpPr>
            <a:xfrm rot="5400000">
              <a:off x="7646884" y="4817326"/>
              <a:ext cx="718390" cy="162558"/>
              <a:chOff x="2743200" y="2590800"/>
              <a:chExt cx="1828800" cy="228600"/>
            </a:xfrm>
          </p:grpSpPr>
          <p:grpSp>
            <p:nvGrpSpPr>
              <p:cNvPr id="18" name="Group 17"/>
              <p:cNvGrpSpPr/>
              <p:nvPr/>
            </p:nvGrpSpPr>
            <p:grpSpPr>
              <a:xfrm>
                <a:off x="3124200" y="2590800"/>
                <a:ext cx="1447800" cy="228600"/>
                <a:chOff x="3505200" y="2590800"/>
                <a:chExt cx="1447800" cy="228600"/>
              </a:xfrm>
            </p:grpSpPr>
            <p:sp>
              <p:nvSpPr>
                <p:cNvPr id="20" name="Oval 19"/>
                <p:cNvSpPr/>
                <p:nvPr/>
              </p:nvSpPr>
              <p:spPr>
                <a:xfrm>
                  <a:off x="3505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2" name="Oval 21"/>
                <p:cNvSpPr/>
                <p:nvPr/>
              </p:nvSpPr>
              <p:spPr>
                <a:xfrm>
                  <a:off x="3886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Oval 22"/>
                <p:cNvSpPr/>
                <p:nvPr/>
              </p:nvSpPr>
              <p:spPr>
                <a:xfrm>
                  <a:off x="4267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 name="Oval 23"/>
                <p:cNvSpPr/>
                <p:nvPr/>
              </p:nvSpPr>
              <p:spPr>
                <a:xfrm>
                  <a:off x="4648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19" name="Oval 18"/>
              <p:cNvSpPr/>
              <p:nvPr/>
            </p:nvSpPr>
            <p:spPr>
              <a:xfrm>
                <a:off x="2743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44" name="Group 243"/>
            <p:cNvGrpSpPr/>
            <p:nvPr/>
          </p:nvGrpSpPr>
          <p:grpSpPr>
            <a:xfrm rot="5400000">
              <a:off x="7865326" y="4817324"/>
              <a:ext cx="718388" cy="162562"/>
              <a:chOff x="2743194" y="1533504"/>
              <a:chExt cx="1828805" cy="228605"/>
            </a:xfrm>
            <a:solidFill>
              <a:srgbClr val="1F497D"/>
            </a:solidFill>
          </p:grpSpPr>
          <p:grpSp>
            <p:nvGrpSpPr>
              <p:cNvPr id="245" name="Group 244"/>
              <p:cNvGrpSpPr/>
              <p:nvPr/>
            </p:nvGrpSpPr>
            <p:grpSpPr>
              <a:xfrm>
                <a:off x="3124198" y="1533505"/>
                <a:ext cx="1447801" cy="228604"/>
                <a:chOff x="3505198" y="1533505"/>
                <a:chExt cx="1447801" cy="228604"/>
              </a:xfrm>
              <a:grpFill/>
            </p:grpSpPr>
            <p:sp>
              <p:nvSpPr>
                <p:cNvPr id="247" name="Oval 24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8" name="Oval 24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9" name="Oval 24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Oval 24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46" name="Oval 24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31" name="Group 30"/>
          <p:cNvGrpSpPr/>
          <p:nvPr/>
        </p:nvGrpSpPr>
        <p:grpSpPr>
          <a:xfrm>
            <a:off x="8083351" y="4158822"/>
            <a:ext cx="435862" cy="730443"/>
            <a:chOff x="8077199" y="4495798"/>
            <a:chExt cx="533400" cy="869574"/>
          </a:xfrm>
        </p:grpSpPr>
        <p:sp>
          <p:nvSpPr>
            <p:cNvPr id="252" name="Rounded Rectangle 251"/>
            <p:cNvSpPr/>
            <p:nvPr/>
          </p:nvSpPr>
          <p:spPr bwMode="auto">
            <a:xfrm>
              <a:off x="8077199" y="4495798"/>
              <a:ext cx="533400" cy="869574"/>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61" name="Group 260"/>
            <p:cNvGrpSpPr/>
            <p:nvPr/>
          </p:nvGrpSpPr>
          <p:grpSpPr>
            <a:xfrm rot="5400000">
              <a:off x="7950317" y="4892158"/>
              <a:ext cx="568725" cy="162558"/>
              <a:chOff x="3505200" y="2590800"/>
              <a:chExt cx="1447800" cy="228600"/>
            </a:xfrm>
            <a:solidFill>
              <a:schemeClr val="tx2">
                <a:lumMod val="20000"/>
                <a:lumOff val="80000"/>
              </a:schemeClr>
            </a:solidFill>
          </p:grpSpPr>
          <p:sp>
            <p:nvSpPr>
              <p:cNvPr id="263" name="Oval 262"/>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4" name="Oval 263"/>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5" name="Oval 264"/>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6" name="Oval 265"/>
              <p:cNvSpPr/>
              <p:nvPr/>
            </p:nvSpPr>
            <p:spPr>
              <a:xfrm>
                <a:off x="4648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54" name="Group 253"/>
            <p:cNvGrpSpPr/>
            <p:nvPr/>
          </p:nvGrpSpPr>
          <p:grpSpPr>
            <a:xfrm rot="5400000">
              <a:off x="8093926" y="4893525"/>
              <a:ext cx="718388" cy="162562"/>
              <a:chOff x="2743194" y="1533504"/>
              <a:chExt cx="1828805" cy="228605"/>
            </a:xfrm>
            <a:solidFill>
              <a:srgbClr val="FF6600"/>
            </a:solidFill>
          </p:grpSpPr>
          <p:grpSp>
            <p:nvGrpSpPr>
              <p:cNvPr id="255" name="Group 254"/>
              <p:cNvGrpSpPr/>
              <p:nvPr/>
            </p:nvGrpSpPr>
            <p:grpSpPr>
              <a:xfrm>
                <a:off x="3124198" y="1533505"/>
                <a:ext cx="1447801" cy="228604"/>
                <a:chOff x="3505198" y="1533505"/>
                <a:chExt cx="1447801" cy="228604"/>
              </a:xfrm>
              <a:grpFill/>
            </p:grpSpPr>
            <p:sp>
              <p:nvSpPr>
                <p:cNvPr id="257" name="Oval 25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8" name="Oval 25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9" name="Oval 25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0" name="Oval 25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56" name="Oval 25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268" name="Group 267"/>
          <p:cNvGrpSpPr/>
          <p:nvPr/>
        </p:nvGrpSpPr>
        <p:grpSpPr>
          <a:xfrm>
            <a:off x="4861610" y="5445710"/>
            <a:ext cx="1193382" cy="788795"/>
            <a:chOff x="1600200" y="4191000"/>
            <a:chExt cx="1752600" cy="945821"/>
          </a:xfrm>
        </p:grpSpPr>
        <p:sp>
          <p:nvSpPr>
            <p:cNvPr id="269" name="Rounded Rectangle 268"/>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70" name="Group 269"/>
            <p:cNvGrpSpPr/>
            <p:nvPr/>
          </p:nvGrpSpPr>
          <p:grpSpPr>
            <a:xfrm>
              <a:off x="1600204" y="4199971"/>
              <a:ext cx="497200" cy="936850"/>
              <a:chOff x="3554058" y="5422154"/>
              <a:chExt cx="874762" cy="1249132"/>
            </a:xfrm>
          </p:grpSpPr>
          <p:sp>
            <p:nvSpPr>
              <p:cNvPr id="345" name="Rounded Rectangle 344"/>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6" name="TextBox 345"/>
              <p:cNvSpPr txBox="1"/>
              <p:nvPr/>
            </p:nvSpPr>
            <p:spPr>
              <a:xfrm rot="16200000">
                <a:off x="3366873" y="5609339"/>
                <a:ext cx="1249132" cy="874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271" name="Group 270"/>
            <p:cNvGrpSpPr/>
            <p:nvPr/>
          </p:nvGrpSpPr>
          <p:grpSpPr>
            <a:xfrm>
              <a:off x="2045070" y="4191002"/>
              <a:ext cx="497200" cy="914400"/>
              <a:chOff x="3496055" y="5410202"/>
              <a:chExt cx="659281" cy="1219200"/>
            </a:xfrm>
          </p:grpSpPr>
          <p:sp>
            <p:nvSpPr>
              <p:cNvPr id="343" name="Rounded Rectangle 342"/>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4" name="TextBox 343"/>
              <p:cNvSpPr txBox="1"/>
              <p:nvPr/>
            </p:nvSpPr>
            <p:spPr>
              <a:xfrm rot="16200000">
                <a:off x="3216096" y="5690161"/>
                <a:ext cx="1219200" cy="6592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72" name="Group 271"/>
            <p:cNvGrpSpPr/>
            <p:nvPr/>
          </p:nvGrpSpPr>
          <p:grpSpPr>
            <a:xfrm>
              <a:off x="2590801" y="4267200"/>
              <a:ext cx="685800" cy="762000"/>
              <a:chOff x="1905000" y="4876800"/>
              <a:chExt cx="4370698" cy="2998047"/>
            </a:xfrm>
          </p:grpSpPr>
          <p:grpSp>
            <p:nvGrpSpPr>
              <p:cNvPr id="273" name="Group 272"/>
              <p:cNvGrpSpPr/>
              <p:nvPr/>
            </p:nvGrpSpPr>
            <p:grpSpPr>
              <a:xfrm>
                <a:off x="1905000" y="4876800"/>
                <a:ext cx="4370698" cy="1474047"/>
                <a:chOff x="1905000" y="4876800"/>
                <a:chExt cx="4370698" cy="1474047"/>
              </a:xfrm>
            </p:grpSpPr>
            <p:grpSp>
              <p:nvGrpSpPr>
                <p:cNvPr id="309" name="Group 308"/>
                <p:cNvGrpSpPr/>
                <p:nvPr/>
              </p:nvGrpSpPr>
              <p:grpSpPr>
                <a:xfrm>
                  <a:off x="1905000" y="4876800"/>
                  <a:ext cx="2160898" cy="1474047"/>
                  <a:chOff x="1823106" y="5168762"/>
                  <a:chExt cx="1687788" cy="1155838"/>
                </a:xfrm>
              </p:grpSpPr>
              <p:sp>
                <p:nvSpPr>
                  <p:cNvPr id="327" name="Rounded Rectangle 32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8" name="Rounded Rectangle 32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9" name="Rounded Rectangle 32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0" name="Rounded Rectangle 32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1" name="Rounded Rectangle 33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2" name="Rounded Rectangle 33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3" name="Rounded Rectangle 33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4" name="Rounded Rectangle 33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5" name="Rounded Rectangle 33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6" name="Rounded Rectangle 33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7" name="Rounded Rectangle 33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8" name="Rounded Rectangle 33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9" name="Rounded Rectangle 33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0" name="Rounded Rectangle 33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1" name="Rounded Rectangle 34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2" name="Rounded Rectangle 34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10" name="Group 309"/>
                <p:cNvGrpSpPr/>
                <p:nvPr/>
              </p:nvGrpSpPr>
              <p:grpSpPr>
                <a:xfrm>
                  <a:off x="4114800" y="4876800"/>
                  <a:ext cx="2160898" cy="1474047"/>
                  <a:chOff x="1823106" y="5168762"/>
                  <a:chExt cx="1687788" cy="1155838"/>
                </a:xfrm>
              </p:grpSpPr>
              <p:sp>
                <p:nvSpPr>
                  <p:cNvPr id="311" name="Rounded Rectangle 310"/>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2" name="Rounded Rectangle 311"/>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3" name="Rounded Rectangle 312"/>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4" name="Rounded Rectangle 313"/>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5" name="Rounded Rectangle 314"/>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6" name="Rounded Rectangle 315"/>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7" name="Rounded Rectangle 316"/>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8" name="Rounded Rectangle 317"/>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9" name="Rounded Rectangle 318"/>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0" name="Rounded Rectangle 319"/>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1" name="Rounded Rectangle 320"/>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2" name="Rounded Rectangle 321"/>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3" name="Rounded Rectangle 322"/>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4" name="Rounded Rectangle 323"/>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5" name="Rounded Rectangle 324"/>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6" name="Rounded Rectangle 325"/>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274" name="Group 273"/>
              <p:cNvGrpSpPr/>
              <p:nvPr/>
            </p:nvGrpSpPr>
            <p:grpSpPr>
              <a:xfrm>
                <a:off x="1905000" y="6400800"/>
                <a:ext cx="4370698" cy="1474047"/>
                <a:chOff x="1905000" y="4876800"/>
                <a:chExt cx="4370698" cy="1474047"/>
              </a:xfrm>
            </p:grpSpPr>
            <p:grpSp>
              <p:nvGrpSpPr>
                <p:cNvPr id="275" name="Group 274"/>
                <p:cNvGrpSpPr/>
                <p:nvPr/>
              </p:nvGrpSpPr>
              <p:grpSpPr>
                <a:xfrm>
                  <a:off x="1905000" y="4876800"/>
                  <a:ext cx="2160898" cy="1474047"/>
                  <a:chOff x="1823106" y="5168762"/>
                  <a:chExt cx="1687788" cy="1155838"/>
                </a:xfrm>
              </p:grpSpPr>
              <p:sp>
                <p:nvSpPr>
                  <p:cNvPr id="293" name="Rounded Rectangle 2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4" name="Rounded Rectangle 2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5" name="Rounded Rectangle 2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6" name="Rounded Rectangle 2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7" name="Rounded Rectangle 2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8" name="Rounded Rectangle 2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9" name="Rounded Rectangle 2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0" name="Rounded Rectangle 2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1" name="Rounded Rectangle 3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2" name="Rounded Rectangle 3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3" name="Rounded Rectangle 3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4" name="Rounded Rectangle 3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5" name="Rounded Rectangle 3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6" name="Rounded Rectangle 3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7" name="Rounded Rectangle 3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8" name="Rounded Rectangle 3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276" name="Group 275"/>
                <p:cNvGrpSpPr/>
                <p:nvPr/>
              </p:nvGrpSpPr>
              <p:grpSpPr>
                <a:xfrm>
                  <a:off x="4114800" y="4876800"/>
                  <a:ext cx="2160898" cy="1474047"/>
                  <a:chOff x="1823106" y="5168762"/>
                  <a:chExt cx="1687788" cy="1155838"/>
                </a:xfrm>
              </p:grpSpPr>
              <p:sp>
                <p:nvSpPr>
                  <p:cNvPr id="277" name="Rounded Rectangle 2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8" name="Rounded Rectangle 2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9" name="Rounded Rectangle 2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0" name="Rounded Rectangle 2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1" name="Rounded Rectangle 2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2" name="Rounded Rectangle 2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3" name="Rounded Rectangle 2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4" name="Rounded Rectangle 2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5" name="Rounded Rectangle 2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6" name="Rounded Rectangle 2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7" name="Rounded Rectangle 2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8" name="Rounded Rectangle 2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9" name="Rounded Rectangle 2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0" name="Rounded Rectangle 2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1" name="Rounded Rectangle 2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2" name="Rounded Rectangle 2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348" name="TextBox 347"/>
          <p:cNvSpPr txBox="1"/>
          <p:nvPr/>
        </p:nvSpPr>
        <p:spPr>
          <a:xfrm>
            <a:off x="49174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1</a:t>
            </a:r>
          </a:p>
        </p:txBody>
      </p:sp>
      <p:sp>
        <p:nvSpPr>
          <p:cNvPr id="349" name="TextBox 348"/>
          <p:cNvSpPr txBox="1"/>
          <p:nvPr/>
        </p:nvSpPr>
        <p:spPr>
          <a:xfrm>
            <a:off x="5079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1</a:t>
            </a:r>
          </a:p>
        </p:txBody>
      </p:sp>
      <p:grpSp>
        <p:nvGrpSpPr>
          <p:cNvPr id="350" name="Group 349"/>
          <p:cNvGrpSpPr/>
          <p:nvPr/>
        </p:nvGrpSpPr>
        <p:grpSpPr>
          <a:xfrm>
            <a:off x="6385613" y="5454218"/>
            <a:ext cx="1101943" cy="780273"/>
            <a:chOff x="1600200" y="4191000"/>
            <a:chExt cx="1752600" cy="914401"/>
          </a:xfrm>
        </p:grpSpPr>
        <p:sp>
          <p:nvSpPr>
            <p:cNvPr id="351" name="Rounded Rectangle 350"/>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52" name="Group 351"/>
            <p:cNvGrpSpPr/>
            <p:nvPr/>
          </p:nvGrpSpPr>
          <p:grpSpPr>
            <a:xfrm>
              <a:off x="1607308" y="4191001"/>
              <a:ext cx="538458" cy="914400"/>
              <a:chOff x="3566559" y="5410202"/>
              <a:chExt cx="947350" cy="1219200"/>
            </a:xfrm>
          </p:grpSpPr>
          <p:sp>
            <p:nvSpPr>
              <p:cNvPr id="427" name="Rounded Rectangle 426"/>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8" name="TextBox 427"/>
              <p:cNvSpPr txBox="1"/>
              <p:nvPr/>
            </p:nvSpPr>
            <p:spPr>
              <a:xfrm rot="16200000">
                <a:off x="3430634" y="5546127"/>
                <a:ext cx="1219200" cy="947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353" name="Group 352"/>
            <p:cNvGrpSpPr/>
            <p:nvPr/>
          </p:nvGrpSpPr>
          <p:grpSpPr>
            <a:xfrm>
              <a:off x="2024440" y="4191000"/>
              <a:ext cx="538457" cy="914400"/>
              <a:chOff x="3468703" y="5410199"/>
              <a:chExt cx="713988" cy="1219200"/>
            </a:xfrm>
          </p:grpSpPr>
          <p:sp>
            <p:nvSpPr>
              <p:cNvPr id="425" name="Rounded Rectangle 424"/>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6" name="TextBox 425"/>
              <p:cNvSpPr txBox="1"/>
              <p:nvPr/>
            </p:nvSpPr>
            <p:spPr>
              <a:xfrm rot="16200000">
                <a:off x="3216097" y="5662805"/>
                <a:ext cx="1219200" cy="713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54" name="Group 353"/>
            <p:cNvGrpSpPr/>
            <p:nvPr/>
          </p:nvGrpSpPr>
          <p:grpSpPr>
            <a:xfrm>
              <a:off x="2590801" y="4267200"/>
              <a:ext cx="685800" cy="762000"/>
              <a:chOff x="1905000" y="4876800"/>
              <a:chExt cx="4370698" cy="2998047"/>
            </a:xfrm>
          </p:grpSpPr>
          <p:grpSp>
            <p:nvGrpSpPr>
              <p:cNvPr id="355" name="Group 354"/>
              <p:cNvGrpSpPr/>
              <p:nvPr/>
            </p:nvGrpSpPr>
            <p:grpSpPr>
              <a:xfrm>
                <a:off x="1905000" y="4876800"/>
                <a:ext cx="4370698" cy="1474047"/>
                <a:chOff x="1905000" y="4876800"/>
                <a:chExt cx="4370698" cy="1474047"/>
              </a:xfrm>
            </p:grpSpPr>
            <p:grpSp>
              <p:nvGrpSpPr>
                <p:cNvPr id="391" name="Group 390"/>
                <p:cNvGrpSpPr/>
                <p:nvPr/>
              </p:nvGrpSpPr>
              <p:grpSpPr>
                <a:xfrm>
                  <a:off x="1905000" y="4876800"/>
                  <a:ext cx="2160898" cy="1474047"/>
                  <a:chOff x="1823106" y="5168762"/>
                  <a:chExt cx="1687788" cy="1155838"/>
                </a:xfrm>
              </p:grpSpPr>
              <p:sp>
                <p:nvSpPr>
                  <p:cNvPr id="409" name="Rounded Rectangle 40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0" name="Rounded Rectangle 40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1" name="Rounded Rectangle 41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2" name="Rounded Rectangle 41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3" name="Rounded Rectangle 41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4" name="Rounded Rectangle 41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5" name="Rounded Rectangle 41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6" name="Rounded Rectangle 41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7" name="Rounded Rectangle 41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8" name="Rounded Rectangle 41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9" name="Rounded Rectangle 41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0" name="Rounded Rectangle 41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1" name="Rounded Rectangle 42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2" name="Rounded Rectangle 42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3" name="Rounded Rectangle 42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4" name="Rounded Rectangle 42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92" name="Group 391"/>
                <p:cNvGrpSpPr/>
                <p:nvPr/>
              </p:nvGrpSpPr>
              <p:grpSpPr>
                <a:xfrm>
                  <a:off x="4114800" y="4876800"/>
                  <a:ext cx="2160898" cy="1474047"/>
                  <a:chOff x="1823106" y="5168762"/>
                  <a:chExt cx="1687788" cy="1155838"/>
                </a:xfrm>
              </p:grpSpPr>
              <p:sp>
                <p:nvSpPr>
                  <p:cNvPr id="393" name="Rounded Rectangle 3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4" name="Rounded Rectangle 3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5" name="Rounded Rectangle 3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6" name="Rounded Rectangle 3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7" name="Rounded Rectangle 3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8" name="Rounded Rectangle 3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9" name="Rounded Rectangle 3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0" name="Rounded Rectangle 3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1" name="Rounded Rectangle 4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2" name="Rounded Rectangle 4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3" name="Rounded Rectangle 4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4" name="Rounded Rectangle 4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5" name="Rounded Rectangle 4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6" name="Rounded Rectangle 4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7" name="Rounded Rectangle 4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8" name="Rounded Rectangle 4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356" name="Group 355"/>
              <p:cNvGrpSpPr/>
              <p:nvPr/>
            </p:nvGrpSpPr>
            <p:grpSpPr>
              <a:xfrm>
                <a:off x="1905000" y="6400800"/>
                <a:ext cx="4370698" cy="1474047"/>
                <a:chOff x="1905000" y="4876800"/>
                <a:chExt cx="4370698" cy="1474047"/>
              </a:xfrm>
            </p:grpSpPr>
            <p:grpSp>
              <p:nvGrpSpPr>
                <p:cNvPr id="357" name="Group 356"/>
                <p:cNvGrpSpPr/>
                <p:nvPr/>
              </p:nvGrpSpPr>
              <p:grpSpPr>
                <a:xfrm>
                  <a:off x="1905000" y="4876800"/>
                  <a:ext cx="2160898" cy="1474047"/>
                  <a:chOff x="1823106" y="5168762"/>
                  <a:chExt cx="1687788" cy="1155838"/>
                </a:xfrm>
              </p:grpSpPr>
              <p:sp>
                <p:nvSpPr>
                  <p:cNvPr id="375" name="Rounded Rectangle 374"/>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6" name="Rounded Rectangle 375"/>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7" name="Rounded Rectangle 376"/>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8" name="Rounded Rectangle 377"/>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9" name="Rounded Rectangle 378"/>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0" name="Rounded Rectangle 379"/>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1" name="Rounded Rectangle 380"/>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2" name="Rounded Rectangle 381"/>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3" name="Rounded Rectangle 382"/>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4" name="Rounded Rectangle 383"/>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5" name="Rounded Rectangle 384"/>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6" name="Rounded Rectangle 385"/>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7" name="Rounded Rectangle 386"/>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8" name="Rounded Rectangle 387"/>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9" name="Rounded Rectangle 388"/>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0" name="Rounded Rectangle 389"/>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58" name="Group 357"/>
                <p:cNvGrpSpPr/>
                <p:nvPr/>
              </p:nvGrpSpPr>
              <p:grpSpPr>
                <a:xfrm>
                  <a:off x="4114800" y="4876800"/>
                  <a:ext cx="2160898" cy="1474047"/>
                  <a:chOff x="1823106" y="5168762"/>
                  <a:chExt cx="1687788" cy="1155838"/>
                </a:xfrm>
              </p:grpSpPr>
              <p:sp>
                <p:nvSpPr>
                  <p:cNvPr id="359" name="Rounded Rectangle 3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0" name="Rounded Rectangle 3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1" name="Rounded Rectangle 3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2" name="Rounded Rectangle 3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3" name="Rounded Rectangle 3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4" name="Rounded Rectangle 3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5" name="Rounded Rectangle 3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6" name="Rounded Rectangle 3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7" name="Rounded Rectangle 3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8" name="Rounded Rectangle 3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9" name="Rounded Rectangle 3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0" name="Rounded Rectangle 3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1" name="Rounded Rectangle 3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2" name="Rounded Rectangle 3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3" name="Rounded Rectangle 3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4" name="Rounded Rectangle 3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429" name="TextBox 428"/>
          <p:cNvSpPr txBox="1"/>
          <p:nvPr/>
        </p:nvSpPr>
        <p:spPr>
          <a:xfrm>
            <a:off x="6603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2</a:t>
            </a:r>
          </a:p>
        </p:txBody>
      </p:sp>
      <p:cxnSp>
        <p:nvCxnSpPr>
          <p:cNvPr id="430" name="Straight Arrow Connector 429"/>
          <p:cNvCxnSpPr>
            <a:stCxn id="242" idx="2"/>
            <a:endCxn id="348" idx="0"/>
          </p:cNvCxnSpPr>
          <p:nvPr/>
        </p:nvCxnSpPr>
        <p:spPr>
          <a:xfrm flipH="1">
            <a:off x="5514902" y="3429000"/>
            <a:ext cx="1381198" cy="272619"/>
          </a:xfrm>
          <a:prstGeom prst="straightConnector1">
            <a:avLst/>
          </a:prstGeom>
          <a:noFill/>
          <a:ln w="38100" cap="flat" cmpd="sng" algn="ctr">
            <a:solidFill>
              <a:schemeClr val="tx1"/>
            </a:solidFill>
            <a:prstDash val="solid"/>
            <a:miter lim="800000"/>
            <a:headEnd type="none"/>
            <a:tailEnd type="arrow"/>
          </a:ln>
          <a:effectLst/>
        </p:spPr>
      </p:cxnSp>
      <p:cxnSp>
        <p:nvCxnSpPr>
          <p:cNvPr id="431" name="Straight Arrow Connector 430"/>
          <p:cNvCxnSpPr>
            <a:stCxn id="242" idx="2"/>
            <a:endCxn id="210" idx="0"/>
          </p:cNvCxnSpPr>
          <p:nvPr/>
        </p:nvCxnSpPr>
        <p:spPr>
          <a:xfrm>
            <a:off x="6896100" y="3429000"/>
            <a:ext cx="1362002" cy="272619"/>
          </a:xfrm>
          <a:prstGeom prst="straightConnector1">
            <a:avLst/>
          </a:prstGeom>
          <a:noFill/>
          <a:ln w="38100" cap="flat" cmpd="sng" algn="ctr">
            <a:solidFill>
              <a:schemeClr val="tx1"/>
            </a:solidFill>
            <a:prstDash val="solid"/>
            <a:miter lim="800000"/>
            <a:headEnd type="none"/>
            <a:tailEnd type="arrow"/>
          </a:ln>
          <a:effectLst/>
        </p:spPr>
      </p:cxnSp>
      <p:cxnSp>
        <p:nvCxnSpPr>
          <p:cNvPr id="432" name="Straight Arrow Connector 431"/>
          <p:cNvCxnSpPr/>
          <p:nvPr/>
        </p:nvCxnSpPr>
        <p:spPr>
          <a:xfrm>
            <a:off x="69190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3" name="Straight Arrow Connector 432"/>
          <p:cNvCxnSpPr/>
          <p:nvPr/>
        </p:nvCxnSpPr>
        <p:spPr>
          <a:xfrm>
            <a:off x="8290613" y="4997019"/>
            <a:ext cx="0" cy="326136"/>
          </a:xfrm>
          <a:prstGeom prst="straightConnector1">
            <a:avLst/>
          </a:prstGeom>
          <a:noFill/>
          <a:ln w="38100" cap="flat" cmpd="sng" algn="ctr">
            <a:solidFill>
              <a:schemeClr val="tx1"/>
            </a:solidFill>
            <a:prstDash val="solid"/>
            <a:miter lim="800000"/>
            <a:headEnd type="none"/>
            <a:tailEnd type="arrow"/>
          </a:ln>
          <a:effectLst/>
        </p:spPr>
      </p:cxnSp>
      <p:grpSp>
        <p:nvGrpSpPr>
          <p:cNvPr id="434" name="Group 433"/>
          <p:cNvGrpSpPr/>
          <p:nvPr/>
        </p:nvGrpSpPr>
        <p:grpSpPr>
          <a:xfrm>
            <a:off x="7771186" y="5379360"/>
            <a:ext cx="1129027" cy="893656"/>
            <a:chOff x="1600200" y="4101242"/>
            <a:chExt cx="1752600" cy="1071556"/>
          </a:xfrm>
        </p:grpSpPr>
        <p:sp>
          <p:nvSpPr>
            <p:cNvPr id="435" name="Rounded Rectangle 434"/>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436" name="Group 435"/>
            <p:cNvGrpSpPr/>
            <p:nvPr/>
          </p:nvGrpSpPr>
          <p:grpSpPr>
            <a:xfrm>
              <a:off x="1609538" y="4101242"/>
              <a:ext cx="525541" cy="1071556"/>
              <a:chOff x="3570485" y="5290519"/>
              <a:chExt cx="924625" cy="1428741"/>
            </a:xfrm>
          </p:grpSpPr>
          <p:sp>
            <p:nvSpPr>
              <p:cNvPr id="511" name="Rounded Rectangle 510"/>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2" name="TextBox 511"/>
              <p:cNvSpPr txBox="1"/>
              <p:nvPr/>
            </p:nvSpPr>
            <p:spPr>
              <a:xfrm rot="16200000">
                <a:off x="3318427" y="5542577"/>
                <a:ext cx="1428741" cy="9246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437" name="Group 436"/>
            <p:cNvGrpSpPr/>
            <p:nvPr/>
          </p:nvGrpSpPr>
          <p:grpSpPr>
            <a:xfrm>
              <a:off x="2018535" y="4191003"/>
              <a:ext cx="542963" cy="914400"/>
              <a:chOff x="3460873" y="5410203"/>
              <a:chExt cx="719963" cy="1219200"/>
            </a:xfrm>
          </p:grpSpPr>
          <p:sp>
            <p:nvSpPr>
              <p:cNvPr id="509" name="Rounded Rectangle 508"/>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0" name="TextBox 509"/>
              <p:cNvSpPr txBox="1"/>
              <p:nvPr/>
            </p:nvSpPr>
            <p:spPr>
              <a:xfrm rot="16200000">
                <a:off x="3211255" y="5659821"/>
                <a:ext cx="1219200" cy="7199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438" name="Group 437"/>
            <p:cNvGrpSpPr/>
            <p:nvPr/>
          </p:nvGrpSpPr>
          <p:grpSpPr>
            <a:xfrm>
              <a:off x="2590801" y="4267200"/>
              <a:ext cx="685800" cy="762000"/>
              <a:chOff x="1905000" y="4876800"/>
              <a:chExt cx="4370698" cy="2998047"/>
            </a:xfrm>
          </p:grpSpPr>
          <p:grpSp>
            <p:nvGrpSpPr>
              <p:cNvPr id="439" name="Group 438"/>
              <p:cNvGrpSpPr/>
              <p:nvPr/>
            </p:nvGrpSpPr>
            <p:grpSpPr>
              <a:xfrm>
                <a:off x="1905000" y="4876800"/>
                <a:ext cx="4370698" cy="1474047"/>
                <a:chOff x="1905000" y="4876800"/>
                <a:chExt cx="4370698" cy="1474047"/>
              </a:xfrm>
            </p:grpSpPr>
            <p:grpSp>
              <p:nvGrpSpPr>
                <p:cNvPr id="475" name="Group 474"/>
                <p:cNvGrpSpPr/>
                <p:nvPr/>
              </p:nvGrpSpPr>
              <p:grpSpPr>
                <a:xfrm>
                  <a:off x="1905000" y="4876800"/>
                  <a:ext cx="2160898" cy="1474047"/>
                  <a:chOff x="1823106" y="5168762"/>
                  <a:chExt cx="1687788" cy="1155838"/>
                </a:xfrm>
              </p:grpSpPr>
              <p:sp>
                <p:nvSpPr>
                  <p:cNvPr id="493" name="Rounded Rectangle 4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4" name="Rounded Rectangle 4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5" name="Rounded Rectangle 4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6" name="Rounded Rectangle 4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7" name="Rounded Rectangle 4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8" name="Rounded Rectangle 4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9" name="Rounded Rectangle 4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0" name="Rounded Rectangle 4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1" name="Rounded Rectangle 5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2" name="Rounded Rectangle 5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3" name="Rounded Rectangle 5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4" name="Rounded Rectangle 5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5" name="Rounded Rectangle 5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6" name="Rounded Rectangle 5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7" name="Rounded Rectangle 5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8" name="Rounded Rectangle 5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76" name="Group 475"/>
                <p:cNvGrpSpPr/>
                <p:nvPr/>
              </p:nvGrpSpPr>
              <p:grpSpPr>
                <a:xfrm>
                  <a:off x="4114800" y="4876800"/>
                  <a:ext cx="2160898" cy="1474047"/>
                  <a:chOff x="1823106" y="5168762"/>
                  <a:chExt cx="1687788" cy="1155838"/>
                </a:xfrm>
              </p:grpSpPr>
              <p:sp>
                <p:nvSpPr>
                  <p:cNvPr id="477" name="Rounded Rectangle 4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8" name="Rounded Rectangle 4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9" name="Rounded Rectangle 4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0" name="Rounded Rectangle 4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1" name="Rounded Rectangle 4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2" name="Rounded Rectangle 4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3" name="Rounded Rectangle 4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4" name="Rounded Rectangle 4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5" name="Rounded Rectangle 4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6" name="Rounded Rectangle 4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7" name="Rounded Rectangle 4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8" name="Rounded Rectangle 4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9" name="Rounded Rectangle 4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0" name="Rounded Rectangle 4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1" name="Rounded Rectangle 4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2" name="Rounded Rectangle 4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440" name="Group 439"/>
              <p:cNvGrpSpPr/>
              <p:nvPr/>
            </p:nvGrpSpPr>
            <p:grpSpPr>
              <a:xfrm>
                <a:off x="1905000" y="6400800"/>
                <a:ext cx="4370698" cy="1474047"/>
                <a:chOff x="1905000" y="4876800"/>
                <a:chExt cx="4370698" cy="1474047"/>
              </a:xfrm>
            </p:grpSpPr>
            <p:grpSp>
              <p:nvGrpSpPr>
                <p:cNvPr id="441" name="Group 440"/>
                <p:cNvGrpSpPr/>
                <p:nvPr/>
              </p:nvGrpSpPr>
              <p:grpSpPr>
                <a:xfrm>
                  <a:off x="1905000" y="4876800"/>
                  <a:ext cx="2160898" cy="1474047"/>
                  <a:chOff x="1823106" y="5168762"/>
                  <a:chExt cx="1687788" cy="1155838"/>
                </a:xfrm>
              </p:grpSpPr>
              <p:sp>
                <p:nvSpPr>
                  <p:cNvPr id="459" name="Rounded Rectangle 4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0" name="Rounded Rectangle 4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1" name="Rounded Rectangle 4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2" name="Rounded Rectangle 4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3" name="Rounded Rectangle 4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4" name="Rounded Rectangle 4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5" name="Rounded Rectangle 4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6" name="Rounded Rectangle 4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7" name="Rounded Rectangle 4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8" name="Rounded Rectangle 4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9" name="Rounded Rectangle 4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0" name="Rounded Rectangle 4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1" name="Rounded Rectangle 4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2" name="Rounded Rectangle 4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3" name="Rounded Rectangle 4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4" name="Rounded Rectangle 4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42" name="Group 441"/>
                <p:cNvGrpSpPr/>
                <p:nvPr/>
              </p:nvGrpSpPr>
              <p:grpSpPr>
                <a:xfrm>
                  <a:off x="4114800" y="4876800"/>
                  <a:ext cx="2160898" cy="1474047"/>
                  <a:chOff x="1823106" y="5168762"/>
                  <a:chExt cx="1687788" cy="1155838"/>
                </a:xfrm>
              </p:grpSpPr>
              <p:sp>
                <p:nvSpPr>
                  <p:cNvPr id="443" name="Rounded Rectangle 44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4" name="Rounded Rectangle 44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5" name="Rounded Rectangle 44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6" name="Rounded Rectangle 44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7" name="Rounded Rectangle 44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8" name="Rounded Rectangle 44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9" name="Rounded Rectangle 44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0" name="Rounded Rectangle 44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1" name="Rounded Rectangle 45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2" name="Rounded Rectangle 45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3" name="Rounded Rectangle 45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4" name="Rounded Rectangle 45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5" name="Rounded Rectangle 45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6" name="Rounded Rectangle 45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7" name="Rounded Rectangle 45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8" name="Rounded Rectangle 45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513" name="TextBox 512"/>
          <p:cNvSpPr txBox="1"/>
          <p:nvPr/>
        </p:nvSpPr>
        <p:spPr>
          <a:xfrm>
            <a:off x="7998926" y="6182465"/>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3</a:t>
            </a:r>
          </a:p>
        </p:txBody>
      </p:sp>
      <p:pic>
        <p:nvPicPr>
          <p:cNvPr id="514" name="Picture 513" descr="safari.png"/>
          <p:cNvPicPr>
            <a:picLocks noChangeAspect="1"/>
          </p:cNvPicPr>
          <p:nvPr/>
        </p:nvPicPr>
        <p:blipFill>
          <a:blip r:embed="rId6"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32116921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583832617"/>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00110165"/>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a:t>Near-Memory Acceleration</a:t>
            </a:r>
            <a:r>
              <a:rPr lang="en-US"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IBM POWER9 CPU</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HBM-based FPGA board 	</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Calibri" panose="020F0502020204030204"/>
                <a:ea typeface="+mn-ea"/>
                <a:cs typeface="+mn-cs"/>
              </a:rPr>
              <a:t>OCAPI</a:t>
            </a:r>
            <a:endParaRPr kumimoji="0" lang="en-US" sz="1500"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a:t>
            </a:r>
            <a:r>
              <a:rPr kumimoji="0" lang="en-US" sz="1350" b="1" i="0" u="none" strike="noStrike" kern="1200" cap="none" spc="0" normalizeH="0" baseline="0" noProof="0" dirty="0" err="1">
                <a:ln>
                  <a:noFill/>
                </a:ln>
                <a:solidFill>
                  <a:srgbClr val="1C1C1C"/>
                </a:solidFill>
                <a:effectLst/>
                <a:uLnTx/>
                <a:uFillTx/>
                <a:latin typeface="Garamond" panose="02020404030301010803" pitchFamily="18" charset="0"/>
                <a:ea typeface="+mn-ea"/>
                <a:cs typeface="+mn-cs"/>
              </a:rPr>
              <a:t>AlphaData</a:t>
            </a:r>
            <a:endPar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359E"/>
                </a:solidFill>
                <a:effectLst/>
                <a:uLnTx/>
                <a:uFillTx/>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6742F1-6635-4F3B-A1BB-91C9B3B8DD12}" type="slidenum">
              <a:rPr kumimoji="0" lang="en-US" sz="1200" b="0"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dirty="0">
              <a:ln>
                <a:noFill/>
              </a:ln>
              <a:solidFill>
                <a:srgbClr val="1C1C1C"/>
              </a:solidFill>
              <a:effectLst/>
              <a:uLnTx/>
              <a:uFillTx/>
              <a:latin typeface="Calibri" panose="020F0502020204030204"/>
              <a:ea typeface="+mn-ea"/>
              <a:cs typeface="+mn-cs"/>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communication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CAPI2</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OCAPI</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memory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DDR4</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HBM</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workloads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Weather Modeling </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and</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Genome Analysis</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96483686"/>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3B5F978-99DD-4B09-979A-AB31C135CAD9}" type="slidenum">
              <a:rPr kumimoji="0" lang="en-US" sz="1200" b="1"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138</a:t>
            </a:fld>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5-27× performance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375"/>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kumimoji="0" lang="en-US" sz="21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12-133× energy efficiency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3274067670"/>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821329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218779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7338188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23484623"/>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Processing Using Memory</a:t>
            </a:r>
          </a:p>
        </p:txBody>
      </p:sp>
      <p:sp>
        <p:nvSpPr>
          <p:cNvPr id="3" name="Content Placeholder 2"/>
          <p:cNvSpPr>
            <a:spLocks noGrp="1"/>
          </p:cNvSpPr>
          <p:nvPr>
            <p:ph idx="1"/>
          </p:nvPr>
        </p:nvSpPr>
        <p:spPr>
          <a:xfrm>
            <a:off x="0" y="969640"/>
            <a:ext cx="9144000" cy="5123656"/>
          </a:xfrm>
        </p:spPr>
        <p:txBody>
          <a:bodyPr/>
          <a:lstStyle/>
          <a:p>
            <a:r>
              <a:rPr lang="en-US" dirty="0"/>
              <a:t>Take advantage of operational principles of memory to perform </a:t>
            </a:r>
            <a:r>
              <a:rPr lang="en-US" dirty="0">
                <a:solidFill>
                  <a:srgbClr val="0000FF"/>
                </a:solidFill>
              </a:rPr>
              <a:t>bulk data movement and computation in memory</a:t>
            </a:r>
            <a:endParaRPr lang="en-US" dirty="0"/>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System </a:t>
            </a:r>
            <a:r>
              <a:rPr lang="en-US" dirty="0" err="1"/>
              <a:t>RowClone</a:t>
            </a:r>
            <a:r>
              <a:rPr lang="en-US" dirty="0"/>
              <a:t>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a:defRPr/>
            </a:pPr>
            <a:fld id="{8E574D81-B5DE-384D-B24B-566C679AE608}" type="slidenum">
              <a:rPr lang="en-US" smtClean="0"/>
              <a:pPr>
                <a:defRPr/>
              </a:pPr>
              <a:t>150</a:t>
            </a:fld>
            <a:endParaRPr lang="en-US"/>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4"/>
          <a:stretch>
            <a:fillRect/>
          </a:stretch>
        </p:blipFill>
        <p:spPr>
          <a:xfrm>
            <a:off x="0" y="2204864"/>
            <a:ext cx="9144000" cy="1788837"/>
          </a:xfrm>
          <a:prstGeom prst="rect">
            <a:avLst/>
          </a:prstGeom>
        </p:spPr>
      </p:pic>
    </p:spTree>
    <p:extLst>
      <p:ext uri="{BB962C8B-B14F-4D97-AF65-F5344CB8AC3E}">
        <p14:creationId xmlns:p14="http://schemas.microsoft.com/office/powerpoint/2010/main" val="4088157822"/>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System </a:t>
            </a:r>
            <a:r>
              <a:rPr lang="en-US" dirty="0" err="1"/>
              <a:t>RowClone</a:t>
            </a:r>
            <a:r>
              <a:rPr lang="en-US" dirty="0"/>
              <a:t> (&amp; </a:t>
            </a:r>
            <a:r>
              <a:rPr lang="en-US" dirty="0" err="1"/>
              <a:t>PuM</a:t>
            </a:r>
            <a:r>
              <a:rPr lang="en-US" dirty="0"/>
              <a:t>)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20" name="TextBox 19">
            <a:extLst>
              <a:ext uri="{FF2B5EF4-FFF2-40B4-BE49-F238E27FC236}">
                <a16:creationId xmlns:a16="http://schemas.microsoft.com/office/drawing/2014/main" id="{71888F9C-ADAD-3C85-EDCD-C4077ADE1C71}"/>
              </a:ext>
            </a:extLst>
          </p:cNvPr>
          <p:cNvSpPr txBox="1"/>
          <p:nvPr/>
        </p:nvSpPr>
        <p:spPr>
          <a:xfrm>
            <a:off x="2286000" y="2875673"/>
            <a:ext cx="4572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21" name="Picture 20" descr="A picture containing text, electronics, computer&#10;&#10;Description automatically generated">
            <a:extLst>
              <a:ext uri="{FF2B5EF4-FFF2-40B4-BE49-F238E27FC236}">
                <a16:creationId xmlns:a16="http://schemas.microsoft.com/office/drawing/2014/main" id="{90A84942-0C58-EE06-5DCC-7EA31021A407}"/>
              </a:ext>
            </a:extLst>
          </p:cNvPr>
          <p:cNvPicPr>
            <a:picLocks noChangeAspect="1"/>
          </p:cNvPicPr>
          <p:nvPr/>
        </p:nvPicPr>
        <p:blipFill rotWithShape="1">
          <a:blip r:embed="rId4"/>
          <a:srcRect l="11013" r="18661"/>
          <a:stretch/>
        </p:blipFill>
        <p:spPr>
          <a:xfrm rot="5400000">
            <a:off x="2761306" y="-565570"/>
            <a:ext cx="3621387" cy="6858000"/>
          </a:xfrm>
          <a:prstGeom prst="rect">
            <a:avLst/>
          </a:prstGeom>
        </p:spPr>
      </p:pic>
      <p:sp>
        <p:nvSpPr>
          <p:cNvPr id="22" name="Freeform 21">
            <a:extLst>
              <a:ext uri="{FF2B5EF4-FFF2-40B4-BE49-F238E27FC236}">
                <a16:creationId xmlns:a16="http://schemas.microsoft.com/office/drawing/2014/main" id="{F43A5D1A-E45A-26F0-1E29-A341A2FDAFF3}"/>
              </a:ext>
            </a:extLst>
          </p:cNvPr>
          <p:cNvSpPr/>
          <p:nvPr/>
        </p:nvSpPr>
        <p:spPr>
          <a:xfrm>
            <a:off x="2950669" y="1060569"/>
            <a:ext cx="3588444" cy="1283234"/>
          </a:xfrm>
          <a:custGeom>
            <a:avLst/>
            <a:gdLst>
              <a:gd name="connsiteX0" fmla="*/ 0 w 3588444"/>
              <a:gd name="connsiteY0" fmla="*/ 23052 h 1283234"/>
              <a:gd name="connsiteX1" fmla="*/ 276625 w 3588444"/>
              <a:gd name="connsiteY1" fmla="*/ 1283234 h 1283234"/>
              <a:gd name="connsiteX2" fmla="*/ 3281082 w 3588444"/>
              <a:gd name="connsiteY2" fmla="*/ 1221762 h 1283234"/>
              <a:gd name="connsiteX3" fmla="*/ 3588444 w 3588444"/>
              <a:gd name="connsiteY3" fmla="*/ 0 h 1283234"/>
              <a:gd name="connsiteX4" fmla="*/ 0 w 3588444"/>
              <a:gd name="connsiteY4" fmla="*/ 23052 h 128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8444" h="1283234">
                <a:moveTo>
                  <a:pt x="0" y="23052"/>
                </a:moveTo>
                <a:lnTo>
                  <a:pt x="276625" y="1283234"/>
                </a:lnTo>
                <a:lnTo>
                  <a:pt x="3281082" y="1221762"/>
                </a:lnTo>
                <a:lnTo>
                  <a:pt x="3588444" y="0"/>
                </a:lnTo>
                <a:lnTo>
                  <a:pt x="0" y="23052"/>
                </a:lnTo>
                <a:close/>
              </a:path>
            </a:pathLst>
          </a:custGeom>
          <a:noFill/>
          <a:ln w="38100">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a:extLst>
              <a:ext uri="{FF2B5EF4-FFF2-40B4-BE49-F238E27FC236}">
                <a16:creationId xmlns:a16="http://schemas.microsoft.com/office/drawing/2014/main" id="{A7A02C61-C625-DC0D-D2CF-B7212AA2C791}"/>
              </a:ext>
            </a:extLst>
          </p:cNvPr>
          <p:cNvSpPr/>
          <p:nvPr/>
        </p:nvSpPr>
        <p:spPr>
          <a:xfrm>
            <a:off x="2957639" y="1079813"/>
            <a:ext cx="1666959" cy="206347"/>
          </a:xfrm>
          <a:custGeom>
            <a:avLst/>
            <a:gdLst>
              <a:gd name="connsiteX0" fmla="*/ 0 w 1533441"/>
              <a:gd name="connsiteY0" fmla="*/ 0 h 206347"/>
              <a:gd name="connsiteX1" fmla="*/ 36414 w 1533441"/>
              <a:gd name="connsiteY1" fmla="*/ 206347 h 206347"/>
              <a:gd name="connsiteX2" fmla="*/ 1424198 w 1533441"/>
              <a:gd name="connsiteY2" fmla="*/ 206347 h 206347"/>
              <a:gd name="connsiteX3" fmla="*/ 1533441 w 1533441"/>
              <a:gd name="connsiteY3" fmla="*/ 12138 h 206347"/>
              <a:gd name="connsiteX4" fmla="*/ 0 w 1533441"/>
              <a:gd name="connsiteY4" fmla="*/ 0 h 20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441" h="206347">
                <a:moveTo>
                  <a:pt x="0" y="0"/>
                </a:moveTo>
                <a:lnTo>
                  <a:pt x="36414" y="206347"/>
                </a:lnTo>
                <a:lnTo>
                  <a:pt x="1424198" y="206347"/>
                </a:lnTo>
                <a:lnTo>
                  <a:pt x="1533441" y="12138"/>
                </a:lnTo>
                <a:lnTo>
                  <a:pt x="0" y="0"/>
                </a:lnTo>
                <a:close/>
              </a:path>
            </a:pathLst>
          </a:custGeom>
          <a:solidFill>
            <a:srgbClr val="1E7E42"/>
          </a:solidFill>
          <a:ln>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Host Machine</a:t>
            </a:r>
          </a:p>
        </p:txBody>
      </p:sp>
      <p:sp>
        <p:nvSpPr>
          <p:cNvPr id="24" name="Freeform 23">
            <a:extLst>
              <a:ext uri="{FF2B5EF4-FFF2-40B4-BE49-F238E27FC236}">
                <a16:creationId xmlns:a16="http://schemas.microsoft.com/office/drawing/2014/main" id="{88B03DE1-9BDF-A27F-7BB8-8DB98C14839E}"/>
              </a:ext>
            </a:extLst>
          </p:cNvPr>
          <p:cNvSpPr/>
          <p:nvPr/>
        </p:nvSpPr>
        <p:spPr>
          <a:xfrm>
            <a:off x="1917700" y="2304689"/>
            <a:ext cx="5029200" cy="1339850"/>
          </a:xfrm>
          <a:custGeom>
            <a:avLst/>
            <a:gdLst>
              <a:gd name="connsiteX0" fmla="*/ 666750 w 5029200"/>
              <a:gd name="connsiteY0" fmla="*/ 95250 h 1339850"/>
              <a:gd name="connsiteX1" fmla="*/ 0 w 5029200"/>
              <a:gd name="connsiteY1" fmla="*/ 1339850 h 1339850"/>
              <a:gd name="connsiteX2" fmla="*/ 5029200 w 5029200"/>
              <a:gd name="connsiteY2" fmla="*/ 1270000 h 1339850"/>
              <a:gd name="connsiteX3" fmla="*/ 4356100 w 5029200"/>
              <a:gd name="connsiteY3" fmla="*/ 0 h 1339850"/>
              <a:gd name="connsiteX4" fmla="*/ 666750 w 5029200"/>
              <a:gd name="connsiteY4" fmla="*/ 95250 h 133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1339850">
                <a:moveTo>
                  <a:pt x="666750" y="95250"/>
                </a:moveTo>
                <a:lnTo>
                  <a:pt x="0" y="1339850"/>
                </a:lnTo>
                <a:lnTo>
                  <a:pt x="5029200" y="1270000"/>
                </a:lnTo>
                <a:lnTo>
                  <a:pt x="4356100" y="0"/>
                </a:lnTo>
                <a:lnTo>
                  <a:pt x="666750" y="95250"/>
                </a:lnTo>
                <a:close/>
              </a:path>
            </a:pathLst>
          </a:custGeom>
          <a:noFill/>
          <a:ln w="38100">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a:extLst>
              <a:ext uri="{FF2B5EF4-FFF2-40B4-BE49-F238E27FC236}">
                <a16:creationId xmlns:a16="http://schemas.microsoft.com/office/drawing/2014/main" id="{0B27AA9E-4C4B-D9AD-ADE1-3836514327AC}"/>
              </a:ext>
            </a:extLst>
          </p:cNvPr>
          <p:cNvSpPr/>
          <p:nvPr/>
        </p:nvSpPr>
        <p:spPr>
          <a:xfrm>
            <a:off x="2443795" y="2362401"/>
            <a:ext cx="1581993" cy="303451"/>
          </a:xfrm>
          <a:custGeom>
            <a:avLst/>
            <a:gdLst>
              <a:gd name="connsiteX0" fmla="*/ 0 w 1581993"/>
              <a:gd name="connsiteY0" fmla="*/ 303451 h 303451"/>
              <a:gd name="connsiteX1" fmla="*/ 1521302 w 1581993"/>
              <a:gd name="connsiteY1" fmla="*/ 283221 h 303451"/>
              <a:gd name="connsiteX2" fmla="*/ 1581993 w 1581993"/>
              <a:gd name="connsiteY2" fmla="*/ 0 h 303451"/>
              <a:gd name="connsiteX3" fmla="*/ 145656 w 1581993"/>
              <a:gd name="connsiteY3" fmla="*/ 32368 h 303451"/>
              <a:gd name="connsiteX4" fmla="*/ 0 w 1581993"/>
              <a:gd name="connsiteY4" fmla="*/ 303451 h 30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993" h="303451">
                <a:moveTo>
                  <a:pt x="0" y="303451"/>
                </a:moveTo>
                <a:lnTo>
                  <a:pt x="1521302" y="283221"/>
                </a:lnTo>
                <a:lnTo>
                  <a:pt x="1581993" y="0"/>
                </a:lnTo>
                <a:lnTo>
                  <a:pt x="145656" y="32368"/>
                </a:lnTo>
                <a:lnTo>
                  <a:pt x="0" y="303451"/>
                </a:lnTo>
                <a:close/>
              </a:path>
            </a:pathLst>
          </a:custGeom>
          <a:solidFill>
            <a:srgbClr val="006CBA"/>
          </a:solidFill>
          <a:ln>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FPGA Board</a:t>
            </a:r>
          </a:p>
        </p:txBody>
      </p:sp>
      <p:sp>
        <p:nvSpPr>
          <p:cNvPr id="26" name="Freeform 25">
            <a:extLst>
              <a:ext uri="{FF2B5EF4-FFF2-40B4-BE49-F238E27FC236}">
                <a16:creationId xmlns:a16="http://schemas.microsoft.com/office/drawing/2014/main" id="{25F84937-148A-0176-98A1-3C9A01C9E3CF}"/>
              </a:ext>
            </a:extLst>
          </p:cNvPr>
          <p:cNvSpPr/>
          <p:nvPr/>
        </p:nvSpPr>
        <p:spPr>
          <a:xfrm>
            <a:off x="4381500" y="2374539"/>
            <a:ext cx="615950" cy="450850"/>
          </a:xfrm>
          <a:custGeom>
            <a:avLst/>
            <a:gdLst>
              <a:gd name="connsiteX0" fmla="*/ 0 w 615950"/>
              <a:gd name="connsiteY0" fmla="*/ 450850 h 450850"/>
              <a:gd name="connsiteX1" fmla="*/ 9525 w 615950"/>
              <a:gd name="connsiteY1" fmla="*/ 171450 h 450850"/>
              <a:gd name="connsiteX2" fmla="*/ 57150 w 615950"/>
              <a:gd name="connsiteY2" fmla="*/ 171450 h 450850"/>
              <a:gd name="connsiteX3" fmla="*/ 85725 w 615950"/>
              <a:gd name="connsiteY3" fmla="*/ 44450 h 450850"/>
              <a:gd name="connsiteX4" fmla="*/ 273050 w 615950"/>
              <a:gd name="connsiteY4" fmla="*/ 0 h 450850"/>
              <a:gd name="connsiteX5" fmla="*/ 514350 w 615950"/>
              <a:gd name="connsiteY5" fmla="*/ 63500 h 450850"/>
              <a:gd name="connsiteX6" fmla="*/ 530225 w 615950"/>
              <a:gd name="connsiteY6" fmla="*/ 133350 h 450850"/>
              <a:gd name="connsiteX7" fmla="*/ 568325 w 615950"/>
              <a:gd name="connsiteY7" fmla="*/ 161925 h 450850"/>
              <a:gd name="connsiteX8" fmla="*/ 615950 w 615950"/>
              <a:gd name="connsiteY8" fmla="*/ 450850 h 450850"/>
              <a:gd name="connsiteX9" fmla="*/ 0 w 615950"/>
              <a:gd name="connsiteY9"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950" h="450850">
                <a:moveTo>
                  <a:pt x="0" y="450850"/>
                </a:moveTo>
                <a:lnTo>
                  <a:pt x="9525" y="171450"/>
                </a:lnTo>
                <a:lnTo>
                  <a:pt x="57150" y="171450"/>
                </a:lnTo>
                <a:lnTo>
                  <a:pt x="85725" y="44450"/>
                </a:lnTo>
                <a:lnTo>
                  <a:pt x="273050" y="0"/>
                </a:lnTo>
                <a:lnTo>
                  <a:pt x="514350" y="63500"/>
                </a:lnTo>
                <a:lnTo>
                  <a:pt x="530225" y="133350"/>
                </a:lnTo>
                <a:lnTo>
                  <a:pt x="568325" y="161925"/>
                </a:lnTo>
                <a:lnTo>
                  <a:pt x="615950" y="450850"/>
                </a:lnTo>
                <a:lnTo>
                  <a:pt x="0" y="450850"/>
                </a:lnTo>
                <a:close/>
              </a:path>
            </a:pathLst>
          </a:custGeom>
          <a:noFill/>
          <a:ln w="38100">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a:extLst>
              <a:ext uri="{FF2B5EF4-FFF2-40B4-BE49-F238E27FC236}">
                <a16:creationId xmlns:a16="http://schemas.microsoft.com/office/drawing/2014/main" id="{7538B207-8DD0-08B2-6BAE-7EF1510E36E5}"/>
              </a:ext>
            </a:extLst>
          </p:cNvPr>
          <p:cNvSpPr/>
          <p:nvPr/>
        </p:nvSpPr>
        <p:spPr>
          <a:xfrm>
            <a:off x="4624598" y="2825389"/>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a:extLst>
              <a:ext uri="{FF2B5EF4-FFF2-40B4-BE49-F238E27FC236}">
                <a16:creationId xmlns:a16="http://schemas.microsoft.com/office/drawing/2014/main" id="{00C60EA2-B2F3-02F0-9E0A-294DFB2FED87}"/>
              </a:ext>
            </a:extLst>
          </p:cNvPr>
          <p:cNvSpPr/>
          <p:nvPr/>
        </p:nvSpPr>
        <p:spPr>
          <a:xfrm rot="16200000">
            <a:off x="4466483" y="2983504"/>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9" name="Rectangle 28">
            <a:extLst>
              <a:ext uri="{FF2B5EF4-FFF2-40B4-BE49-F238E27FC236}">
                <a16:creationId xmlns:a16="http://schemas.microsoft.com/office/drawing/2014/main" id="{30D8093F-4D81-B331-FCCD-AD61838C4100}"/>
              </a:ext>
            </a:extLst>
          </p:cNvPr>
          <p:cNvSpPr/>
          <p:nvPr/>
        </p:nvSpPr>
        <p:spPr>
          <a:xfrm>
            <a:off x="2625725" y="3006364"/>
            <a:ext cx="1682642" cy="2730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RISC-V System</a:t>
            </a:r>
          </a:p>
        </p:txBody>
      </p:sp>
      <p:sp>
        <p:nvSpPr>
          <p:cNvPr id="30" name="Freeform 29">
            <a:extLst>
              <a:ext uri="{FF2B5EF4-FFF2-40B4-BE49-F238E27FC236}">
                <a16:creationId xmlns:a16="http://schemas.microsoft.com/office/drawing/2014/main" id="{60099585-B42B-89A3-2611-B48DC2F571FD}"/>
              </a:ext>
            </a:extLst>
          </p:cNvPr>
          <p:cNvSpPr/>
          <p:nvPr/>
        </p:nvSpPr>
        <p:spPr>
          <a:xfrm>
            <a:off x="5105400" y="2358664"/>
            <a:ext cx="819150" cy="695325"/>
          </a:xfrm>
          <a:custGeom>
            <a:avLst/>
            <a:gdLst>
              <a:gd name="connsiteX0" fmla="*/ 127000 w 819150"/>
              <a:gd name="connsiteY0" fmla="*/ 695325 h 695325"/>
              <a:gd name="connsiteX1" fmla="*/ 0 w 819150"/>
              <a:gd name="connsiteY1" fmla="*/ 31750 h 695325"/>
              <a:gd name="connsiteX2" fmla="*/ 581025 w 819150"/>
              <a:gd name="connsiteY2" fmla="*/ 0 h 695325"/>
              <a:gd name="connsiteX3" fmla="*/ 819150 w 819150"/>
              <a:gd name="connsiteY3" fmla="*/ 660400 h 695325"/>
              <a:gd name="connsiteX4" fmla="*/ 127000 w 819150"/>
              <a:gd name="connsiteY4" fmla="*/ 695325 h 69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695325">
                <a:moveTo>
                  <a:pt x="127000" y="695325"/>
                </a:moveTo>
                <a:lnTo>
                  <a:pt x="0" y="31750"/>
                </a:lnTo>
                <a:lnTo>
                  <a:pt x="581025" y="0"/>
                </a:lnTo>
                <a:lnTo>
                  <a:pt x="819150" y="660400"/>
                </a:lnTo>
                <a:lnTo>
                  <a:pt x="127000" y="695325"/>
                </a:lnTo>
                <a:close/>
              </a:path>
            </a:pathLst>
          </a:custGeom>
          <a:noFill/>
          <a:ln w="38100">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Rectangle 30">
            <a:extLst>
              <a:ext uri="{FF2B5EF4-FFF2-40B4-BE49-F238E27FC236}">
                <a16:creationId xmlns:a16="http://schemas.microsoft.com/office/drawing/2014/main" id="{ABFB4926-DE8D-C9DB-8A39-86B2CE615D7E}"/>
              </a:ext>
            </a:extLst>
          </p:cNvPr>
          <p:cNvSpPr/>
          <p:nvPr/>
        </p:nvSpPr>
        <p:spPr>
          <a:xfrm rot="21330135">
            <a:off x="5580549" y="3037517"/>
            <a:ext cx="45719" cy="321954"/>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4333ED37-5FD2-AB80-5473-32379CD7C9EA}"/>
              </a:ext>
            </a:extLst>
          </p:cNvPr>
          <p:cNvSpPr/>
          <p:nvPr/>
        </p:nvSpPr>
        <p:spPr>
          <a:xfrm>
            <a:off x="4572000" y="3251355"/>
            <a:ext cx="2133644" cy="273050"/>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PiM-Enabled DIMM</a:t>
            </a:r>
          </a:p>
        </p:txBody>
      </p:sp>
    </p:spTree>
    <p:extLst>
      <p:ext uri="{BB962C8B-B14F-4D97-AF65-F5344CB8AC3E}">
        <p14:creationId xmlns:p14="http://schemas.microsoft.com/office/powerpoint/2010/main" val="3023349745"/>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sz="3400" dirty="0"/>
              <a:t>Lecture on </a:t>
            </a:r>
            <a:r>
              <a:rPr lang="en-US" sz="3400" dirty="0" err="1"/>
              <a:t>RowClone</a:t>
            </a:r>
            <a:r>
              <a:rPr lang="en-US" sz="3400" dirty="0"/>
              <a:t> &amp; Processing using DRAM</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640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https://www.youtube.com/watch?v=n6Pwg1qax_E&amp;list=PL5Q2soXY2Zi_7UBNmC9B8Yr5JSwTG9yH4&amp;index=4</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04380BC8-733F-0B4F-B4D8-051CFB4C5038}"/>
              </a:ext>
            </a:extLst>
          </p:cNvPr>
          <p:cNvPicPr>
            <a:picLocks noChangeAspect="1"/>
          </p:cNvPicPr>
          <p:nvPr/>
        </p:nvPicPr>
        <p:blipFill>
          <a:blip r:embed="rId3"/>
          <a:stretch>
            <a:fillRect/>
          </a:stretch>
        </p:blipFill>
        <p:spPr>
          <a:xfrm>
            <a:off x="586780" y="928971"/>
            <a:ext cx="7848872" cy="5497264"/>
          </a:xfrm>
          <a:prstGeom prst="rect">
            <a:avLst/>
          </a:prstGeom>
        </p:spPr>
      </p:pic>
    </p:spTree>
    <p:extLst>
      <p:ext uri="{BB962C8B-B14F-4D97-AF65-F5344CB8AC3E}">
        <p14:creationId xmlns:p14="http://schemas.microsoft.com/office/powerpoint/2010/main" val="1372147802"/>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83635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379470713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947953462"/>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700" dirty="0"/>
          </a:p>
          <a:p>
            <a:r>
              <a:rPr lang="en-US" sz="1700" dirty="0"/>
              <a:t>F. </a:t>
            </a:r>
            <a:r>
              <a:rPr lang="en-US" sz="1700" dirty="0" err="1"/>
              <a:t>Nisa</a:t>
            </a:r>
            <a:r>
              <a:rPr lang="en-US" sz="1700" dirty="0"/>
              <a:t> </a:t>
            </a:r>
            <a:r>
              <a:rPr lang="en-US" sz="1700" dirty="0" err="1"/>
              <a:t>Bostanci</a:t>
            </a:r>
            <a:r>
              <a:rPr lang="en-US" sz="1700" dirty="0"/>
              <a:t>, </a:t>
            </a:r>
            <a:r>
              <a:rPr lang="en-US" sz="1700" dirty="0" err="1"/>
              <a:t>Ataberk</a:t>
            </a:r>
            <a:r>
              <a:rPr lang="en-US" sz="1700" dirty="0"/>
              <a:t> </a:t>
            </a:r>
            <a:r>
              <a:rPr lang="en-US" sz="1700" dirty="0" err="1"/>
              <a:t>Olgun</a:t>
            </a:r>
            <a:r>
              <a:rPr lang="en-US" sz="1700" dirty="0"/>
              <a:t>, Lois </a:t>
            </a:r>
            <a:r>
              <a:rPr lang="en-US" sz="1700" dirty="0" err="1"/>
              <a:t>Orosa</a:t>
            </a:r>
            <a:r>
              <a:rPr lang="en-US" sz="1700" dirty="0"/>
              <a:t>, A. </a:t>
            </a:r>
            <a:r>
              <a:rPr lang="en-US" sz="1700" dirty="0" err="1"/>
              <a:t>Giray</a:t>
            </a:r>
            <a:r>
              <a:rPr lang="en-US" sz="1700" dirty="0"/>
              <a:t> </a:t>
            </a:r>
            <a:r>
              <a:rPr lang="en-US" sz="1700" dirty="0" err="1"/>
              <a:t>Yaglikci</a:t>
            </a:r>
            <a:r>
              <a:rPr lang="en-US" sz="1700" dirty="0"/>
              <a:t>, </a:t>
            </a:r>
            <a:r>
              <a:rPr lang="en-US" sz="1700" dirty="0" err="1"/>
              <a:t>Jeremie</a:t>
            </a:r>
            <a:r>
              <a:rPr lang="en-US" sz="1700" dirty="0"/>
              <a:t> S. Kim, Hasan Hassan,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"DR-STRaNGe: End-to-End System Design for DRAM-based True Random Number Generators"</a:t>
            </a:r>
            <a:br>
              <a:rPr lang="en-US" sz="1700" dirty="0">
                <a:solidFill>
                  <a:srgbClr val="0000FF"/>
                </a:solidFill>
              </a:rPr>
            </a:br>
            <a:r>
              <a:rPr lang="en-US" sz="1700" i="1" dirty="0"/>
              <a:t>Proceedings of the </a:t>
            </a:r>
            <a:r>
              <a:rPr lang="en-US" sz="1700" i="1" dirty="0">
                <a:hlinkClick r:id="rId3"/>
              </a:rPr>
              <a:t>28th International Symposium on High-Performance Computer Architecture</a:t>
            </a:r>
            <a:r>
              <a:rPr lang="en-US" sz="1700" i="1" dirty="0"/>
              <a:t> (</a:t>
            </a:r>
            <a:r>
              <a:rPr lang="en-US" sz="1700" b="1" i="1" dirty="0"/>
              <a:t>HPCA</a:t>
            </a:r>
            <a:r>
              <a:rPr lang="en-US" sz="1700" i="1" dirty="0"/>
              <a:t>)</a:t>
            </a:r>
            <a:r>
              <a:rPr lang="en-US" sz="1700" dirty="0"/>
              <a:t>, Virtual, April 2022.</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p>
          <a:p>
            <a:pPr marL="0" indent="0">
              <a:buNone/>
            </a:pPr>
            <a:br>
              <a:rPr lang="en-US" sz="1700" dirty="0"/>
            </a:br>
            <a:br>
              <a:rPr lang="en-US" sz="1700" dirty="0"/>
            </a:br>
            <a:endParaRPr lang="en-US" sz="1700" dirty="0"/>
          </a:p>
        </p:txBody>
      </p:sp>
      <p:pic>
        <p:nvPicPr>
          <p:cNvPr id="3" name="Picture 2">
            <a:extLst>
              <a:ext uri="{FF2B5EF4-FFF2-40B4-BE49-F238E27FC236}">
                <a16:creationId xmlns:a16="http://schemas.microsoft.com/office/drawing/2014/main" id="{F6CE8127-50F1-6E46-970D-5C4BAC456EE8}"/>
              </a:ext>
            </a:extLst>
          </p:cNvPr>
          <p:cNvPicPr>
            <a:picLocks noChangeAspect="1"/>
          </p:cNvPicPr>
          <p:nvPr/>
        </p:nvPicPr>
        <p:blipFill>
          <a:blip r:embed="rId8"/>
          <a:stretch>
            <a:fillRect/>
          </a:stretch>
        </p:blipFill>
        <p:spPr>
          <a:xfrm>
            <a:off x="0" y="3717032"/>
            <a:ext cx="9144000" cy="2399168"/>
          </a:xfrm>
          <a:prstGeom prst="rect">
            <a:avLst/>
          </a:prstGeom>
        </p:spPr>
      </p:pic>
      <p:sp>
        <p:nvSpPr>
          <p:cNvPr id="6" name="TextBox 5">
            <a:extLst>
              <a:ext uri="{FF2B5EF4-FFF2-40B4-BE49-F238E27FC236}">
                <a16:creationId xmlns:a16="http://schemas.microsoft.com/office/drawing/2014/main" id="{E1372BCE-C8A6-2D4D-B9A1-E34D95C97AFB}"/>
              </a:ext>
            </a:extLst>
          </p:cNvPr>
          <p:cNvSpPr txBox="1"/>
          <p:nvPr/>
        </p:nvSpPr>
        <p:spPr>
          <a:xfrm>
            <a:off x="1779861" y="6438543"/>
            <a:ext cx="516840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https://arxiv.org/pdf/2201.01385.pdf</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96054548"/>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dirty="0"/>
              <a:t>	Adoption Challenges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solidFill>
                  <a:srgbClr val="0000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42331976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380285757"/>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5856985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930334577"/>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Adoption: Accelerating Key Applications (I)</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2889347702"/>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023920" cy="1066800"/>
          </a:xfrm>
        </p:spPr>
        <p:txBody>
          <a:bodyPr/>
          <a:lstStyle/>
          <a:p>
            <a:r>
              <a:rPr lang="en-US" sz="3800" dirty="0"/>
              <a:t>Adoption: Accelerating Key Applications (II)</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2127337349"/>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527976" cy="1066800"/>
          </a:xfrm>
        </p:spPr>
        <p:txBody>
          <a:bodyPr/>
          <a:lstStyle/>
          <a:p>
            <a:r>
              <a:rPr lang="en-US" sz="3800" dirty="0"/>
              <a:t>Adoption: Accelerating Key Applications (III)</a:t>
            </a:r>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11834611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a:xfrm>
            <a:off x="228600" y="152400"/>
            <a:ext cx="8915400" cy="1066800"/>
          </a:xfrm>
        </p:spPr>
        <p:txBody>
          <a:bodyPr/>
          <a:lstStyle/>
          <a:p>
            <a:r>
              <a:rPr lang="en-US" sz="3800" dirty="0">
                <a:solidFill>
                  <a:srgbClr val="006633"/>
                </a:solidFill>
              </a:rPr>
              <a:t>Adoption: Accelerating Key Applications (IV)</a:t>
            </a:r>
            <a:endParaRPr lang="en-US" dirty="0"/>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356918057"/>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095928" cy="1066800"/>
          </a:xfrm>
        </p:spPr>
        <p:txBody>
          <a:bodyPr/>
          <a:lstStyle/>
          <a:p>
            <a:r>
              <a:rPr lang="en-US" sz="3800" dirty="0">
                <a:solidFill>
                  <a:srgbClr val="006633"/>
                </a:solidFill>
              </a:rPr>
              <a:t>Adoption: Accelerating Key Applications (V)</a:t>
            </a:r>
            <a:endParaRPr lang="en-US"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3652776871"/>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a:t>
            </a:r>
            <a:endParaRPr lang="en-US" sz="3800" dirty="0"/>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2683275073"/>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(VII)</a:t>
            </a:r>
            <a:endParaRPr lang="en-US" sz="3800"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4058037143"/>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a:xfrm>
            <a:off x="228600" y="152400"/>
            <a:ext cx="9144000" cy="1066800"/>
          </a:xfrm>
        </p:spPr>
        <p:txBody>
          <a:bodyPr/>
          <a:lstStyle/>
          <a:p>
            <a:r>
              <a:rPr lang="en-US" sz="3700" dirty="0">
                <a:solidFill>
                  <a:srgbClr val="006633"/>
                </a:solidFill>
              </a:rPr>
              <a:t>Adoption: Accelerating Key Applications (VIII)</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4085600961"/>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sz="3700" dirty="0">
                <a:solidFill>
                  <a:srgbClr val="006633"/>
                </a:solidFill>
              </a:rPr>
              <a:t>Adoption: Accelerating Key Applications (IX)</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612083172"/>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sz="3800" dirty="0">
                <a:solidFill>
                  <a:srgbClr val="006633"/>
                </a:solidFill>
              </a:rPr>
              <a:t>Adoption: Accelerating Key Applications (X)</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a:xfrm>
            <a:off x="228600" y="1124744"/>
            <a:ext cx="8610600" cy="5123656"/>
          </a:xfrm>
        </p:spPr>
        <p:txBody>
          <a:bodyPr/>
          <a:lstStyle/>
          <a:p>
            <a:r>
              <a:rPr lang="en-US" sz="1700" dirty="0" err="1"/>
              <a:t>Amirali</a:t>
            </a:r>
            <a:r>
              <a:rPr lang="en-US" sz="1700" dirty="0"/>
              <a:t> </a:t>
            </a:r>
            <a:r>
              <a:rPr lang="en-US" sz="1700" dirty="0" err="1"/>
              <a:t>Boroumand</a:t>
            </a:r>
            <a:r>
              <a:rPr lang="en-US" sz="1700" dirty="0"/>
              <a:t>, </a:t>
            </a:r>
            <a:r>
              <a:rPr lang="en-US" sz="1700" dirty="0" err="1"/>
              <a:t>Saugata</a:t>
            </a:r>
            <a:r>
              <a:rPr lang="en-US" sz="1700" dirty="0"/>
              <a:t> Ghose, Geraldo F. Oliveira,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"Polynesia: Enabling High-Performance and Energy-Efficient Hybrid Transactional/Analytical Databases with Hardware/Software Co-Design"</a:t>
            </a:r>
            <a:br>
              <a:rPr lang="en-US" sz="1700" dirty="0">
                <a:solidFill>
                  <a:srgbClr val="0000FF"/>
                </a:solidFill>
              </a:rPr>
            </a:br>
            <a:r>
              <a:rPr lang="en-US" sz="1700" i="1" dirty="0"/>
              <a:t>Proceedings of the </a:t>
            </a:r>
            <a:r>
              <a:rPr lang="en-US" sz="1700" i="1" dirty="0">
                <a:hlinkClick r:id="rId3"/>
              </a:rPr>
              <a:t>38th International Conference on Data Engineering</a:t>
            </a:r>
            <a:r>
              <a:rPr lang="en-US" sz="1700" i="1" dirty="0"/>
              <a:t> (</a:t>
            </a:r>
            <a:r>
              <a:rPr lang="en-US" sz="1700" b="1" i="1" dirty="0"/>
              <a:t>ICDE</a:t>
            </a:r>
            <a:r>
              <a:rPr lang="en-US" sz="1700" i="1" dirty="0"/>
              <a:t>)</a:t>
            </a:r>
            <a:r>
              <a:rPr lang="en-US" sz="1700" dirty="0"/>
              <a:t>, Virtual, May 2022.</a:t>
            </a:r>
            <a:br>
              <a:rPr lang="en-US" sz="1700" dirty="0"/>
            </a:br>
            <a:r>
              <a:rPr lang="en-US" sz="1700" dirty="0"/>
              <a:t>[</a:t>
            </a:r>
            <a:r>
              <a:rPr lang="en-US" sz="1700" dirty="0">
                <a:hlinkClick r:id="rId4"/>
              </a:rPr>
              <a:t>arXiv version</a:t>
            </a:r>
            <a:r>
              <a:rPr lang="en-US" sz="1700" dirty="0"/>
              <a:t>]</a:t>
            </a:r>
            <a:br>
              <a:rPr lang="en-US" sz="1700" dirty="0"/>
            </a:br>
            <a:r>
              <a:rPr lang="en-US" sz="1700" dirty="0"/>
              <a:t>[</a:t>
            </a:r>
            <a:r>
              <a:rPr lang="en-US" sz="1700" dirty="0">
                <a:hlinkClick r:id="rId5"/>
              </a:rPr>
              <a:t>Slides (pptx)</a:t>
            </a:r>
            <a:r>
              <a:rPr lang="en-US" sz="1700" dirty="0"/>
              <a:t> </a:t>
            </a:r>
            <a:r>
              <a:rPr lang="en-US" sz="1700" dirty="0">
                <a:hlinkClick r:id="rId6"/>
              </a:rPr>
              <a:t>(pdf)</a:t>
            </a:r>
            <a:r>
              <a:rPr lang="en-US" sz="1700" dirty="0"/>
              <a:t>]</a:t>
            </a:r>
            <a:br>
              <a:rPr lang="en-US" sz="1700" dirty="0"/>
            </a:br>
            <a:r>
              <a:rPr lang="en-US" sz="1700" dirty="0"/>
              <a:t>[</a:t>
            </a:r>
            <a:r>
              <a:rPr lang="en-US" sz="1700" dirty="0">
                <a:hlinkClick r:id="rId7"/>
              </a:rPr>
              <a:t>Short Talk Slides (pptx)</a:t>
            </a:r>
            <a:r>
              <a:rPr lang="en-US" sz="1700" dirty="0"/>
              <a:t> </a:t>
            </a:r>
            <a:r>
              <a:rPr lang="en-US" sz="1700" dirty="0">
                <a:hlinkClick r:id="rId8"/>
              </a:rPr>
              <a:t>(pdf)</a:t>
            </a:r>
            <a:r>
              <a:rPr lang="en-US" sz="1700" dirty="0"/>
              <a:t>]</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9"/>
          <a:stretch>
            <a:fillRect/>
          </a:stretch>
        </p:blipFill>
        <p:spPr>
          <a:xfrm>
            <a:off x="0" y="4077072"/>
            <a:ext cx="9144000" cy="1912243"/>
          </a:xfrm>
          <a:prstGeom prst="rect">
            <a:avLst/>
          </a:prstGeom>
        </p:spPr>
      </p:pic>
      <p:sp>
        <p:nvSpPr>
          <p:cNvPr id="6" name="TextBox 5">
            <a:extLst>
              <a:ext uri="{FF2B5EF4-FFF2-40B4-BE49-F238E27FC236}">
                <a16:creationId xmlns:a16="http://schemas.microsoft.com/office/drawing/2014/main" id="{8062D7E6-31B2-D4AC-7E0C-D0BA16566789}"/>
              </a:ext>
            </a:extLst>
          </p:cNvPr>
          <p:cNvSpPr txBox="1"/>
          <p:nvPr/>
        </p:nvSpPr>
        <p:spPr>
          <a:xfrm>
            <a:off x="1657151" y="6381328"/>
            <a:ext cx="5753498" cy="430887"/>
          </a:xfrm>
          <a:prstGeom prst="rect">
            <a:avLst/>
          </a:prstGeom>
          <a:noFill/>
        </p:spPr>
        <p:txBody>
          <a:bodyPr wrap="none" rtlCol="0">
            <a:spAutoFit/>
          </a:bodyPr>
          <a:lstStyle/>
          <a:p>
            <a:r>
              <a:rPr lang="en-US" sz="2200" b="1" dirty="0">
                <a:solidFill>
                  <a:srgbClr val="0000FF"/>
                </a:solidFill>
                <a:hlinkClick r:id="rId4">
                  <a:extLst>
                    <a:ext uri="{A12FA001-AC4F-418D-AE19-62706E023703}">
                      <ahyp:hlinkClr xmlns:ahyp="http://schemas.microsoft.com/office/drawing/2018/hyperlinkcolor" val="tx"/>
                    </a:ext>
                  </a:extLst>
                </a:hlinkClick>
              </a:rPr>
              <a:t>https://arxiv.org/pdf/2204.11275.pdf</a:t>
            </a:r>
            <a:r>
              <a:rPr lang="en-US" sz="2200" b="1" dirty="0">
                <a:solidFill>
                  <a:srgbClr val="0000FF"/>
                </a:solidFill>
              </a:rPr>
              <a:t> </a:t>
            </a:r>
          </a:p>
        </p:txBody>
      </p:sp>
    </p:spTree>
    <p:extLst>
      <p:ext uri="{BB962C8B-B14F-4D97-AF65-F5344CB8AC3E}">
        <p14:creationId xmlns:p14="http://schemas.microsoft.com/office/powerpoint/2010/main" val="3369967612"/>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Adoption: How to Keep It </a:t>
            </a:r>
            <a:r>
              <a:rPr lang="en-US" b="1" dirty="0"/>
              <a:t>Simple</a:t>
            </a:r>
            <a:r>
              <a:rPr lang="en-US" dirty="0"/>
              <a:t>?</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758463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dirty="0"/>
              <a:t>Adoption: How to Maintain </a:t>
            </a:r>
            <a:r>
              <a:rPr lang="en-US" b="1" dirty="0"/>
              <a:t>Coherence</a:t>
            </a:r>
            <a:r>
              <a:rPr lang="en-US" dirty="0"/>
              <a:t>?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3695994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994736654"/>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Adoption: How to Maintain </a:t>
            </a:r>
            <a:r>
              <a:rPr lang="en-US" b="1" dirty="0"/>
              <a:t>Coherence</a:t>
            </a:r>
            <a:r>
              <a:rPr lang="en-US" dirty="0"/>
              <a:t>?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32357417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sz="3800" dirty="0"/>
              <a:t>Adoption: How to Support </a:t>
            </a:r>
            <a:r>
              <a:rPr lang="en-US" sz="3800" b="1" dirty="0"/>
              <a:t>Synchronization</a:t>
            </a:r>
            <a:r>
              <a:rPr lang="en-US" sz="3800" dirty="0"/>
              <a:t>?</a:t>
            </a:r>
          </a:p>
        </p:txBody>
      </p:sp>
      <p:sp>
        <p:nvSpPr>
          <p:cNvPr id="3" name="Content Placeholder 2"/>
          <p:cNvSpPr>
            <a:spLocks noGrp="1"/>
          </p:cNvSpPr>
          <p:nvPr>
            <p:ph idx="1"/>
          </p:nvPr>
        </p:nvSpPr>
        <p:spPr>
          <a:xfrm>
            <a:off x="90766" y="1075911"/>
            <a:ext cx="8896642" cy="4876800"/>
          </a:xfrm>
        </p:spPr>
        <p:txBody>
          <a:bodyPr/>
          <a:lstStyle/>
          <a:p>
            <a:r>
              <a:rPr lang="en-US" sz="1600" dirty="0"/>
              <a:t>Christina </a:t>
            </a:r>
            <a:r>
              <a:rPr lang="en-US" sz="1600" dirty="0" err="1"/>
              <a:t>Giannoula</a:t>
            </a:r>
            <a:r>
              <a:rPr lang="en-US" sz="1600" dirty="0"/>
              <a:t>, Nandita Vijaykumar, </a:t>
            </a:r>
            <a:r>
              <a:rPr lang="en-US" sz="1600" dirty="0" err="1"/>
              <a:t>Nikela</a:t>
            </a:r>
            <a:r>
              <a:rPr lang="en-US" sz="1600" dirty="0"/>
              <a:t> </a:t>
            </a:r>
            <a:r>
              <a:rPr lang="en-US" sz="1600" dirty="0" err="1"/>
              <a:t>Papadopoulou</a:t>
            </a:r>
            <a:r>
              <a:rPr lang="en-US" sz="1600" dirty="0"/>
              <a:t>, Vasileios </a:t>
            </a:r>
            <a:r>
              <a:rPr lang="en-US" sz="1600" dirty="0" err="1"/>
              <a:t>Karakostas</a:t>
            </a:r>
            <a:r>
              <a:rPr lang="en-US" sz="1600" dirty="0"/>
              <a:t>, Ivan Fernandez, Juan Gómez-Luna, Lois </a:t>
            </a:r>
            <a:r>
              <a:rPr lang="en-US" sz="1600" dirty="0" err="1"/>
              <a:t>Orosa</a:t>
            </a:r>
            <a:r>
              <a:rPr lang="en-US" sz="1600" dirty="0"/>
              <a:t>, </a:t>
            </a:r>
            <a:r>
              <a:rPr lang="en-US" sz="1600" dirty="0" err="1"/>
              <a:t>Nectarios</a:t>
            </a:r>
            <a:r>
              <a:rPr lang="en-US" sz="1600" dirty="0"/>
              <a:t> </a:t>
            </a:r>
            <a:r>
              <a:rPr lang="en-US" sz="1600" dirty="0" err="1"/>
              <a:t>Koziris</a:t>
            </a:r>
            <a:r>
              <a:rPr lang="en-US" sz="1600" dirty="0"/>
              <a:t>, Georgios </a:t>
            </a:r>
            <a:r>
              <a:rPr lang="en-US" sz="1600" dirty="0" err="1"/>
              <a:t>Goumas</a:t>
            </a:r>
            <a:r>
              <a:rPr lang="en-US" sz="1600" dirty="0"/>
              <a:t>,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"SynCron: Efficient Synchronization Support for Near-Data-Processing Architectures"</a:t>
            </a:r>
            <a:br>
              <a:rPr lang="en-US" sz="1600" dirty="0">
                <a:solidFill>
                  <a:srgbClr val="0432FF"/>
                </a:solidFill>
              </a:rPr>
            </a:br>
            <a:r>
              <a:rPr lang="en-US" sz="1600" i="1" dirty="0"/>
              <a:t>Proceedings of the </a:t>
            </a:r>
            <a:r>
              <a:rPr lang="en-US" sz="1600" i="1" dirty="0">
                <a:hlinkClick r:id="rId3"/>
              </a:rPr>
              <a:t>27th International Symposium on High-Performance Computer Architecture</a:t>
            </a:r>
            <a:r>
              <a:rPr lang="en-US" sz="1600" i="1" dirty="0"/>
              <a:t> (</a:t>
            </a:r>
            <a:r>
              <a:rPr lang="en-US" sz="1600" b="1" i="1" dirty="0"/>
              <a:t>HPCA</a:t>
            </a:r>
            <a:r>
              <a:rPr lang="en-US" sz="1600" i="1" dirty="0"/>
              <a:t>)</a:t>
            </a:r>
            <a:r>
              <a:rPr lang="en-US" sz="1600" dirty="0"/>
              <a:t>, Virtual, February-March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(21 minutes)]</a:t>
            </a:r>
            <a:br>
              <a:rPr lang="en-US" sz="1600" dirty="0"/>
            </a:br>
            <a:r>
              <a:rPr lang="en-US" sz="1600" dirty="0"/>
              <a:t>[</a:t>
            </a:r>
            <a:r>
              <a:rPr lang="en-US" sz="1600" dirty="0">
                <a:hlinkClick r:id="rId9"/>
              </a:rPr>
              <a:t>Short Talk Video</a:t>
            </a:r>
            <a:r>
              <a:rPr lang="en-US" sz="1600" dirty="0"/>
              <a:t> (7 minutes)]</a:t>
            </a:r>
          </a:p>
          <a:p>
            <a:pPr marL="0" indent="0">
              <a:buNone/>
            </a:pPr>
            <a:br>
              <a:rPr lang="en-US" sz="1600" dirty="0"/>
            </a:br>
            <a:br>
              <a:rPr lang="en-US" sz="1600" dirty="0"/>
            </a:b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 name="Picture 8">
            <a:extLst>
              <a:ext uri="{FF2B5EF4-FFF2-40B4-BE49-F238E27FC236}">
                <a16:creationId xmlns:a16="http://schemas.microsoft.com/office/drawing/2014/main" id="{20DBE68B-4496-9045-AA2D-092740D13918}"/>
              </a:ext>
            </a:extLst>
          </p:cNvPr>
          <p:cNvPicPr>
            <a:picLocks noChangeAspect="1"/>
          </p:cNvPicPr>
          <p:nvPr/>
        </p:nvPicPr>
        <p:blipFill>
          <a:blip r:embed="rId10"/>
          <a:stretch>
            <a:fillRect/>
          </a:stretch>
        </p:blipFill>
        <p:spPr>
          <a:xfrm>
            <a:off x="0" y="4149080"/>
            <a:ext cx="9144000" cy="1562878"/>
          </a:xfrm>
          <a:prstGeom prst="rect">
            <a:avLst/>
          </a:prstGeom>
        </p:spPr>
      </p:pic>
    </p:spTree>
    <p:extLst>
      <p:ext uri="{BB962C8B-B14F-4D97-AF65-F5344CB8AC3E}">
        <p14:creationId xmlns:p14="http://schemas.microsoft.com/office/powerpoint/2010/main" val="3290276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sz="3800" dirty="0"/>
              <a:t>Adoption: How to Support </a:t>
            </a:r>
            <a:r>
              <a:rPr lang="en-US" sz="3800" b="1" dirty="0"/>
              <a:t>Virtual Memory</a:t>
            </a:r>
            <a:r>
              <a:rPr lang="en-US" sz="3800" dirty="0"/>
              <a:t>?</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96429894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6108570"/>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Processing-in-Memory Landscape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065916" y="6509127"/>
            <a:ext cx="49359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This does not include many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1743204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027087722"/>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3" name="Picture 2">
            <a:extLst>
              <a:ext uri="{FF2B5EF4-FFF2-40B4-BE49-F238E27FC236}">
                <a16:creationId xmlns:a16="http://schemas.microsoft.com/office/drawing/2014/main" id="{5AE2DC3F-D55F-A442-8922-084467A414D2}"/>
              </a:ext>
            </a:extLst>
          </p:cNvPr>
          <p:cNvPicPr>
            <a:picLocks noChangeAspect="1"/>
          </p:cNvPicPr>
          <p:nvPr/>
        </p:nvPicPr>
        <p:blipFill>
          <a:blip r:embed="rId3"/>
          <a:stretch>
            <a:fillRect/>
          </a:stretch>
        </p:blipFill>
        <p:spPr>
          <a:xfrm>
            <a:off x="0" y="1268760"/>
            <a:ext cx="9144000" cy="4033049"/>
          </a:xfrm>
          <a:prstGeom prst="rect">
            <a:avLst/>
          </a:prstGeom>
        </p:spPr>
      </p:pic>
      <p:sp>
        <p:nvSpPr>
          <p:cNvPr id="5" name="Subtitle 1">
            <a:extLst>
              <a:ext uri="{FF2B5EF4-FFF2-40B4-BE49-F238E27FC236}">
                <a16:creationId xmlns:a16="http://schemas.microsoft.com/office/drawing/2014/main" id="{CB9DA8F8-FC8B-B715-1A5B-06010ACBBBEC}"/>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9028465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p:txBody>
          <a:bodyPr/>
          <a:lstStyle/>
          <a:p>
            <a:r>
              <a:rPr lang="en-US" dirty="0"/>
              <a:t>More on PRIM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p:txBody>
          <a:bodyPr/>
          <a:lstStyle/>
          <a:p>
            <a:r>
              <a:rPr lang="en-US" dirty="0"/>
              <a:t>Juan Gomez-Luna, Izzat El Hajj, Ivan Fernandez, Christina </a:t>
            </a:r>
            <a:r>
              <a:rPr lang="en-US" dirty="0" err="1"/>
              <a:t>Giannoula</a:t>
            </a:r>
            <a:r>
              <a:rPr lang="en-US" dirty="0"/>
              <a:t>, Geraldo F. Oliveira,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"Benchmarking a New Paradigm: An Experimental Analysis of a Real Processing-in-Memory Architecture"</a:t>
            </a:r>
            <a:br>
              <a:rPr lang="en-US" dirty="0"/>
            </a:br>
            <a:r>
              <a:rPr lang="en-US" i="1" dirty="0"/>
              <a:t>Preprint in </a:t>
            </a:r>
            <a:r>
              <a:rPr lang="en-US" b="1" i="1" dirty="0">
                <a:hlinkClick r:id="rId3"/>
              </a:rPr>
              <a:t>arXiv</a:t>
            </a:r>
            <a:r>
              <a:rPr lang="en-US" dirty="0"/>
              <a:t>, 9 May 2021.</a:t>
            </a:r>
            <a:br>
              <a:rPr lang="en-US" dirty="0"/>
            </a:br>
            <a:r>
              <a:rPr lang="en-US" dirty="0"/>
              <a:t>[</a:t>
            </a:r>
            <a:r>
              <a:rPr lang="en-US" dirty="0">
                <a:hlinkClick r:id="rId2"/>
              </a:rPr>
              <a:t>arXiv preprint</a:t>
            </a:r>
            <a:r>
              <a:rPr lang="en-US" dirty="0"/>
              <a:t>]</a:t>
            </a:r>
            <a:br>
              <a:rPr lang="en-US" dirty="0"/>
            </a:br>
            <a:r>
              <a:rPr lang="en-US" dirty="0"/>
              <a:t>[</a:t>
            </a:r>
            <a:r>
              <a:rPr lang="en-US" dirty="0">
                <a:hlinkClick r:id="rId4"/>
              </a:rPr>
              <a:t>PrIM Benchmarks Source Code</a:t>
            </a:r>
            <a:r>
              <a:rPr lang="en-US" dirty="0"/>
              <a:t>]</a:t>
            </a:r>
            <a:br>
              <a:rPr lang="en-US" dirty="0"/>
            </a:br>
            <a:r>
              <a:rPr lang="en-US" dirty="0"/>
              <a:t>[</a:t>
            </a:r>
            <a:r>
              <a:rPr lang="en-US" dirty="0">
                <a:hlinkClick r:id="rId5"/>
              </a:rPr>
              <a:t>Slides (pptx)</a:t>
            </a:r>
            <a:r>
              <a:rPr lang="en-US" dirty="0"/>
              <a:t> </a:t>
            </a:r>
            <a:r>
              <a:rPr lang="en-US" dirty="0">
                <a:hlinkClick r:id="rId6"/>
              </a:rPr>
              <a:t>(pdf)</a:t>
            </a:r>
            <a:r>
              <a:rPr lang="en-US" dirty="0"/>
              <a:t>]</a:t>
            </a:r>
            <a:br>
              <a:rPr lang="en-US" dirty="0"/>
            </a:br>
            <a:r>
              <a:rPr lang="en-US" dirty="0"/>
              <a:t>[</a:t>
            </a:r>
            <a:r>
              <a:rPr lang="en-US" dirty="0">
                <a:hlinkClick r:id="rId7"/>
              </a:rPr>
              <a:t>Long Talk Slides (pptx)</a:t>
            </a:r>
            <a:r>
              <a:rPr lang="en-US" dirty="0"/>
              <a:t> </a:t>
            </a:r>
            <a:r>
              <a:rPr lang="en-US" dirty="0">
                <a:hlinkClick r:id="rId8"/>
              </a:rPr>
              <a:t>(pdf)</a:t>
            </a:r>
            <a:r>
              <a:rPr lang="en-US" dirty="0"/>
              <a:t>]</a:t>
            </a:r>
            <a:br>
              <a:rPr lang="en-US" dirty="0"/>
            </a:br>
            <a:r>
              <a:rPr lang="en-US" dirty="0"/>
              <a:t>[</a:t>
            </a:r>
            <a:r>
              <a:rPr lang="en-US" dirty="0">
                <a:hlinkClick r:id="rId9"/>
              </a:rPr>
              <a:t>Short Talk Slides (pptx)</a:t>
            </a:r>
            <a:r>
              <a:rPr lang="en-US" dirty="0"/>
              <a:t> </a:t>
            </a:r>
            <a:r>
              <a:rPr lang="en-US" dirty="0">
                <a:hlinkClick r:id="rId10"/>
              </a:rPr>
              <a:t>(pdf)</a:t>
            </a:r>
            <a:r>
              <a:rPr lang="en-US" dirty="0"/>
              <a:t>]</a:t>
            </a:r>
            <a:br>
              <a:rPr lang="en-US" dirty="0"/>
            </a:br>
            <a:r>
              <a:rPr lang="en-US" dirty="0"/>
              <a:t>[</a:t>
            </a:r>
            <a:r>
              <a:rPr lang="en-US" dirty="0">
                <a:hlinkClick r:id="rId11"/>
              </a:rPr>
              <a:t>SAFARI Live Seminar Slides (pptx)</a:t>
            </a:r>
            <a:r>
              <a:rPr lang="en-US" dirty="0"/>
              <a:t> </a:t>
            </a:r>
            <a:r>
              <a:rPr lang="en-US" dirty="0">
                <a:hlinkClick r:id="rId12"/>
              </a:rPr>
              <a:t>(pdf)</a:t>
            </a:r>
            <a:r>
              <a:rPr lang="en-US" dirty="0"/>
              <a:t>]</a:t>
            </a:r>
            <a:br>
              <a:rPr lang="en-US" dirty="0"/>
            </a:br>
            <a:r>
              <a:rPr lang="en-US" dirty="0"/>
              <a:t>[</a:t>
            </a:r>
            <a:r>
              <a:rPr lang="en-US" dirty="0">
                <a:hlinkClick r:id="rId13"/>
              </a:rPr>
              <a:t>SAFARI Live Seminar Video</a:t>
            </a:r>
            <a:r>
              <a:rPr lang="en-US" dirty="0"/>
              <a:t> (2 </a:t>
            </a:r>
            <a:r>
              <a:rPr lang="en-US" dirty="0" err="1"/>
              <a:t>hrs</a:t>
            </a:r>
            <a:r>
              <a:rPr lang="en-US" dirty="0"/>
              <a:t> 57 mins)]</a:t>
            </a:r>
            <a:br>
              <a:rPr lang="en-US" dirty="0"/>
            </a:br>
            <a:r>
              <a:rPr lang="en-US" dirty="0"/>
              <a:t>[</a:t>
            </a:r>
            <a:r>
              <a:rPr lang="en-US" dirty="0">
                <a:hlinkClick r:id="rId14"/>
              </a:rPr>
              <a:t>Lightning Talk Video</a:t>
            </a:r>
            <a:r>
              <a:rPr lang="en-US" dirty="0"/>
              <a:t> (3 minutes)]</a:t>
            </a:r>
          </a:p>
          <a:p>
            <a:pPr marL="0" indent="0">
              <a:buNone/>
            </a:pPr>
            <a:br>
              <a:rPr lang="en-US" sz="2000" dirty="0"/>
            </a:br>
            <a:endParaRPr lang="en-US" sz="220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1399168"/>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3651996419"/>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343729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lang="en-US" dirty="0"/>
              <a:t>More on DAMOV Methods &amp;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dirty="0"/>
              <a:t>Coming Up: </a:t>
            </a:r>
            <a:r>
              <a:rPr lang="en-US" dirty="0" err="1"/>
              <a:t>SpMV</a:t>
            </a:r>
            <a:r>
              <a:rPr lang="en-US" dirty="0"/>
              <a:t> on Real PIM Systems</a:t>
            </a:r>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Appears in SIGMETRICS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295939" y="5550425"/>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https://arxiv.org/pdf/2201.05072.pdf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5EDD5FC4-A875-5369-2DBF-724CBDF123C0}"/>
              </a:ext>
            </a:extLst>
          </p:cNvPr>
          <p:cNvPicPr>
            <a:picLocks noChangeAspect="1"/>
          </p:cNvPicPr>
          <p:nvPr/>
        </p:nvPicPr>
        <p:blipFill>
          <a:blip r:embed="rId3"/>
          <a:stretch>
            <a:fillRect/>
          </a:stretch>
        </p:blipFill>
        <p:spPr>
          <a:xfrm>
            <a:off x="0" y="2204864"/>
            <a:ext cx="9144000" cy="3105186"/>
          </a:xfrm>
          <a:prstGeom prst="rect">
            <a:avLst/>
          </a:prstGeom>
        </p:spPr>
      </p:pic>
      <p:sp>
        <p:nvSpPr>
          <p:cNvPr id="7" name="TextBox 6">
            <a:extLst>
              <a:ext uri="{FF2B5EF4-FFF2-40B4-BE49-F238E27FC236}">
                <a16:creationId xmlns:a16="http://schemas.microsoft.com/office/drawing/2014/main" id="{E4CBB7A0-1DA3-C26D-651B-A3D804BEBF98}"/>
              </a:ext>
            </a:extLst>
          </p:cNvPr>
          <p:cNvSpPr txBox="1"/>
          <p:nvPr/>
        </p:nvSpPr>
        <p:spPr>
          <a:xfrm>
            <a:off x="2071789" y="5886109"/>
            <a:ext cx="52261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https://github.com/CMU-SAFARI/SparseP</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440400003"/>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p:txBody>
          <a:bodyPr/>
          <a:lstStyle/>
          <a:p>
            <a:r>
              <a:rPr lang="en-US" dirty="0"/>
              <a:t>Coming Up: </a:t>
            </a:r>
            <a:r>
              <a:rPr lang="en-US" dirty="0" err="1"/>
              <a:t>SpMV</a:t>
            </a:r>
            <a:r>
              <a:rPr lang="en-US" dirty="0"/>
              <a:t> on Real PIM Systems</a:t>
            </a:r>
          </a:p>
        </p:txBody>
      </p:sp>
      <p:sp>
        <p:nvSpPr>
          <p:cNvPr id="3" name="Content Placeholder 2">
            <a:extLst>
              <a:ext uri="{FF2B5EF4-FFF2-40B4-BE49-F238E27FC236}">
                <a16:creationId xmlns:a16="http://schemas.microsoft.com/office/drawing/2014/main" id="{5D514B32-6DE6-98A9-0303-AC1F000B6ED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79D09994-978E-1C95-6B43-D73CBB91E957}"/>
              </a:ext>
            </a:extLst>
          </p:cNvPr>
          <p:cNvPicPr>
            <a:picLocks noChangeAspect="1"/>
          </p:cNvPicPr>
          <p:nvPr/>
        </p:nvPicPr>
        <p:blipFill>
          <a:blip r:embed="rId2"/>
          <a:stretch>
            <a:fillRect/>
          </a:stretch>
        </p:blipFill>
        <p:spPr>
          <a:xfrm>
            <a:off x="539552" y="908720"/>
            <a:ext cx="7920880" cy="5422471"/>
          </a:xfrm>
          <a:prstGeom prst="rect">
            <a:avLst/>
          </a:prstGeom>
        </p:spPr>
      </p:pic>
      <p:sp>
        <p:nvSpPr>
          <p:cNvPr id="6" name="TextBox 5">
            <a:extLst>
              <a:ext uri="{FF2B5EF4-FFF2-40B4-BE49-F238E27FC236}">
                <a16:creationId xmlns:a16="http://schemas.microsoft.com/office/drawing/2014/main" id="{7DC27E93-CE8E-D6EB-CBBF-D2A85499D7CA}"/>
              </a:ext>
            </a:extLst>
          </p:cNvPr>
          <p:cNvSpPr txBox="1"/>
          <p:nvPr/>
        </p:nvSpPr>
        <p:spPr>
          <a:xfrm>
            <a:off x="1856736" y="6452890"/>
            <a:ext cx="52865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https://www.youtube.com/watch?v=5kaOsJKlGrE</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59699262"/>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40946379"/>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630F2C-F1A4-504C-BD76-4C0CF610117E}"/>
              </a:ext>
            </a:extLst>
          </p:cNvPr>
          <p:cNvPicPr>
            <a:picLocks noChangeAspect="1"/>
          </p:cNvPicPr>
          <p:nvPr/>
        </p:nvPicPr>
        <p:blipFill>
          <a:blip r:embed="rId2"/>
          <a:stretch>
            <a:fillRect/>
          </a:stretch>
        </p:blipFill>
        <p:spPr>
          <a:xfrm>
            <a:off x="76200" y="838200"/>
            <a:ext cx="5638800" cy="5659138"/>
          </a:xfrm>
          <a:prstGeom prst="rect">
            <a:avLst/>
          </a:prstGeom>
        </p:spPr>
      </p:pic>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SK Hynix Accelerator-in-Memory (2022)</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6" name="TextBox 5">
            <a:extLst>
              <a:ext uri="{FF2B5EF4-FFF2-40B4-BE49-F238E27FC236}">
                <a16:creationId xmlns:a16="http://schemas.microsoft.com/office/drawing/2014/main" id="{E2E504B7-DA66-5B4F-B558-31F93F8EC635}"/>
              </a:ext>
            </a:extLst>
          </p:cNvPr>
          <p:cNvSpPr txBox="1"/>
          <p:nvPr/>
        </p:nvSpPr>
        <p:spPr>
          <a:xfrm>
            <a:off x="1700819" y="6528003"/>
            <a:ext cx="5157181"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https://news.skhynix.com/sk-hynix-develops-pim-next-generation-ai-accelerator/</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2616349" y="3703490"/>
            <a:ext cx="477539" cy="511016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83782F46-972B-F74E-B5E1-F30E8DD07FBE}"/>
              </a:ext>
            </a:extLst>
          </p:cNvPr>
          <p:cNvPicPr>
            <a:picLocks noChangeAspect="1"/>
          </p:cNvPicPr>
          <p:nvPr/>
        </p:nvPicPr>
        <p:blipFill>
          <a:blip r:embed="rId4"/>
          <a:stretch>
            <a:fillRect/>
          </a:stretch>
        </p:blipFill>
        <p:spPr>
          <a:xfrm>
            <a:off x="5389919" y="1600200"/>
            <a:ext cx="3724263" cy="2382603"/>
          </a:xfrm>
          <a:prstGeom prst="rect">
            <a:avLst/>
          </a:prstGeom>
        </p:spPr>
      </p:pic>
      <p:pic>
        <p:nvPicPr>
          <p:cNvPr id="11" name="Picture 10">
            <a:extLst>
              <a:ext uri="{FF2B5EF4-FFF2-40B4-BE49-F238E27FC236}">
                <a16:creationId xmlns:a16="http://schemas.microsoft.com/office/drawing/2014/main" id="{651C93C8-E662-634A-AE11-0C2FA4229424}"/>
              </a:ext>
            </a:extLst>
          </p:cNvPr>
          <p:cNvPicPr>
            <a:picLocks noChangeAspect="1"/>
          </p:cNvPicPr>
          <p:nvPr/>
        </p:nvPicPr>
        <p:blipFill>
          <a:blip r:embed="rId5"/>
          <a:stretch>
            <a:fillRect/>
          </a:stretch>
        </p:blipFill>
        <p:spPr>
          <a:xfrm>
            <a:off x="5375009" y="4648200"/>
            <a:ext cx="3754081" cy="524285"/>
          </a:xfrm>
          <a:prstGeom prst="rect">
            <a:avLst/>
          </a:prstGeom>
        </p:spPr>
      </p:pic>
    </p:spTree>
    <p:extLst>
      <p:ext uri="{BB962C8B-B14F-4D97-AF65-F5344CB8AC3E}">
        <p14:creationId xmlns:p14="http://schemas.microsoft.com/office/powerpoint/2010/main" val="2830425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C546-6A11-1120-A673-A501F4AC5FC4}"/>
              </a:ext>
            </a:extLst>
          </p:cNvPr>
          <p:cNvSpPr>
            <a:spLocks noGrp="1"/>
          </p:cNvSpPr>
          <p:nvPr>
            <p:ph type="title"/>
          </p:nvPr>
        </p:nvSpPr>
        <p:spPr>
          <a:xfrm>
            <a:off x="228600" y="152400"/>
            <a:ext cx="9167936" cy="1066800"/>
          </a:xfrm>
        </p:spPr>
        <p:txBody>
          <a:bodyPr/>
          <a:lstStyle/>
          <a:p>
            <a:r>
              <a:rPr lang="en-US" sz="3800" dirty="0" err="1"/>
              <a:t>AliBaba</a:t>
            </a:r>
            <a:r>
              <a:rPr lang="en-US" sz="3800" dirty="0"/>
              <a:t> PIM Recommendation System (2022)</a:t>
            </a:r>
          </a:p>
        </p:txBody>
      </p:sp>
      <p:sp>
        <p:nvSpPr>
          <p:cNvPr id="3" name="Content Placeholder 2">
            <a:extLst>
              <a:ext uri="{FF2B5EF4-FFF2-40B4-BE49-F238E27FC236}">
                <a16:creationId xmlns:a16="http://schemas.microsoft.com/office/drawing/2014/main" id="{5F160195-56F6-74E3-8969-3DF2E94937C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380F43C-6533-8AC6-A6BF-105E6C561CE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68FE1CEA-D8CC-E719-F994-3424A0124DDE}"/>
              </a:ext>
            </a:extLst>
          </p:cNvPr>
          <p:cNvPicPr>
            <a:picLocks noChangeAspect="1"/>
          </p:cNvPicPr>
          <p:nvPr/>
        </p:nvPicPr>
        <p:blipFill>
          <a:blip r:embed="rId2"/>
          <a:stretch>
            <a:fillRect/>
          </a:stretch>
        </p:blipFill>
        <p:spPr>
          <a:xfrm>
            <a:off x="223735" y="1026550"/>
            <a:ext cx="3812235" cy="3573016"/>
          </a:xfrm>
          <a:prstGeom prst="rect">
            <a:avLst/>
          </a:prstGeom>
        </p:spPr>
      </p:pic>
      <p:pic>
        <p:nvPicPr>
          <p:cNvPr id="6" name="Picture 5">
            <a:extLst>
              <a:ext uri="{FF2B5EF4-FFF2-40B4-BE49-F238E27FC236}">
                <a16:creationId xmlns:a16="http://schemas.microsoft.com/office/drawing/2014/main" id="{8CCE5892-6368-A987-2CEE-A43367C6AE1F}"/>
              </a:ext>
            </a:extLst>
          </p:cNvPr>
          <p:cNvPicPr>
            <a:picLocks noChangeAspect="1"/>
          </p:cNvPicPr>
          <p:nvPr/>
        </p:nvPicPr>
        <p:blipFill>
          <a:blip r:embed="rId3"/>
          <a:stretch>
            <a:fillRect/>
          </a:stretch>
        </p:blipFill>
        <p:spPr>
          <a:xfrm>
            <a:off x="4330079" y="999834"/>
            <a:ext cx="4202361" cy="3623898"/>
          </a:xfrm>
          <a:prstGeom prst="rect">
            <a:avLst/>
          </a:prstGeom>
        </p:spPr>
      </p:pic>
      <p:pic>
        <p:nvPicPr>
          <p:cNvPr id="7" name="Picture 6">
            <a:extLst>
              <a:ext uri="{FF2B5EF4-FFF2-40B4-BE49-F238E27FC236}">
                <a16:creationId xmlns:a16="http://schemas.microsoft.com/office/drawing/2014/main" id="{8B8823BA-1CC6-C778-1F46-DA01D7A284DB}"/>
              </a:ext>
            </a:extLst>
          </p:cNvPr>
          <p:cNvPicPr>
            <a:picLocks noChangeAspect="1"/>
          </p:cNvPicPr>
          <p:nvPr/>
        </p:nvPicPr>
        <p:blipFill>
          <a:blip r:embed="rId4"/>
          <a:stretch>
            <a:fillRect/>
          </a:stretch>
        </p:blipFill>
        <p:spPr>
          <a:xfrm>
            <a:off x="1331640" y="4827100"/>
            <a:ext cx="6552728" cy="1878567"/>
          </a:xfrm>
          <a:prstGeom prst="rect">
            <a:avLst/>
          </a:prstGeom>
        </p:spPr>
      </p:pic>
    </p:spTree>
    <p:extLst>
      <p:ext uri="{BB962C8B-B14F-4D97-AF65-F5344CB8AC3E}">
        <p14:creationId xmlns:p14="http://schemas.microsoft.com/office/powerpoint/2010/main" val="765799138"/>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Future: Enable New Medical/Health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05097839"/>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224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224</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3829021093"/>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938450842"/>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r>
              <a:rPr lang="en-US" sz="1200" dirty="0">
                <a:solidFill>
                  <a:srgbClr val="0000FF"/>
                </a:solidFill>
                <a:hlinkClick r:id="rId13">
                  <a:extLst>
                    <a:ext uri="{A12FA001-AC4F-418D-AE19-62706E023703}">
                      <ahyp:hlinkClr xmlns:ahyp="http://schemas.microsoft.com/office/drawing/2018/hyperlinkcolor" val="tx"/>
                    </a:ext>
                  </a:extLst>
                </a:hlinkClick>
              </a:rPr>
              <a:t>https://www.youtube.com/watch?v=N1Ac1ov1JOM</a:t>
            </a:r>
            <a:r>
              <a:rPr lang="en-US" sz="1200" dirty="0">
                <a:solidFill>
                  <a:srgbClr val="0000FF"/>
                </a:solidFill>
              </a:rPr>
              <a:t> </a:t>
            </a:r>
          </a:p>
        </p:txBody>
      </p:sp>
    </p:spTree>
    <p:extLst>
      <p:ext uri="{BB962C8B-B14F-4D97-AF65-F5344CB8AC3E}">
        <p14:creationId xmlns:p14="http://schemas.microsoft.com/office/powerpoint/2010/main" val="3082926124"/>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Unfortunately, Little or No </a:t>
            </a:r>
            <a:br>
              <a:rPr lang="en-US" sz="5000" dirty="0">
                <a:latin typeface="Garamond" charset="0"/>
              </a:rPr>
            </a:br>
            <a:r>
              <a:rPr lang="en-US" sz="5000" dirty="0">
                <a:latin typeface="Garamond" charset="0"/>
              </a:rPr>
              <a:t>Time for the Next Two Parts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836712"/>
            <a:ext cx="8856984" cy="5193723"/>
          </a:xfrm>
        </p:spPr>
        <p:txBody>
          <a:bodyPr/>
          <a:lstStyle/>
          <a:p>
            <a:r>
              <a:rPr lang="en-US" dirty="0">
                <a:solidFill>
                  <a:srgbClr val="FF0000"/>
                </a:solidFill>
              </a:rPr>
              <a:t>We must design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r>
              <a:rPr lang="en-US" dirty="0">
                <a:solidFill>
                  <a:srgbClr val="0000FF"/>
                </a:solidFill>
              </a:rPr>
              <a:t>Future of </a:t>
            </a:r>
            <a:r>
              <a:rPr lang="en-US" b="1" dirty="0">
                <a:solidFill>
                  <a:srgbClr val="0000FF"/>
                </a:solidFill>
              </a:rPr>
              <a:t>truly memory-centric computing </a:t>
            </a:r>
            <a:r>
              <a:rPr lang="en-US" dirty="0">
                <a:solidFill>
                  <a:srgbClr val="0000FF"/>
                </a:solidFill>
              </a:rPr>
              <a:t>is bright</a:t>
            </a:r>
          </a:p>
          <a:p>
            <a:pPr lvl="1"/>
            <a:r>
              <a:rPr lang="en-US" dirty="0">
                <a:solidFill>
                  <a:srgbClr val="0000FF"/>
                </a:solidFill>
              </a:rPr>
              <a:t>We need to do research &amp; design across the computing stack</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09187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827649006"/>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8172252E-5EA9-6EEB-F83B-86693AF9D6EA}"/>
              </a:ext>
            </a:extLst>
          </p:cNvPr>
          <p:cNvPicPr>
            <a:picLocks noChangeAspect="1"/>
          </p:cNvPicPr>
          <p:nvPr/>
        </p:nvPicPr>
        <p:blipFill>
          <a:blip r:embed="rId3"/>
          <a:stretch>
            <a:fillRect/>
          </a:stretch>
        </p:blipFill>
        <p:spPr>
          <a:xfrm>
            <a:off x="611560" y="908720"/>
            <a:ext cx="7740352" cy="5516420"/>
          </a:xfrm>
          <a:prstGeom prst="rect">
            <a:avLst/>
          </a:prstGeom>
        </p:spPr>
      </p:pic>
      <p:pic>
        <p:nvPicPr>
          <p:cNvPr id="5" name="Picture 4">
            <a:extLst>
              <a:ext uri="{FF2B5EF4-FFF2-40B4-BE49-F238E27FC236}">
                <a16:creationId xmlns:a16="http://schemas.microsoft.com/office/drawing/2014/main" id="{FA08A046-6156-265A-814C-67905B2F76B1}"/>
              </a:ext>
            </a:extLst>
          </p:cNvPr>
          <p:cNvPicPr>
            <a:picLocks noChangeAspect="1"/>
          </p:cNvPicPr>
          <p:nvPr/>
        </p:nvPicPr>
        <p:blipFill>
          <a:blip r:embed="rId4"/>
          <a:stretch>
            <a:fillRect/>
          </a:stretch>
        </p:blipFill>
        <p:spPr>
          <a:xfrm>
            <a:off x="640940" y="836712"/>
            <a:ext cx="7710972" cy="5654098"/>
          </a:xfrm>
          <a:prstGeom prst="rect">
            <a:avLst/>
          </a:prstGeom>
        </p:spPr>
      </p:pic>
    </p:spTree>
    <p:extLst>
      <p:ext uri="{BB962C8B-B14F-4D97-AF65-F5344CB8AC3E}">
        <p14:creationId xmlns:p14="http://schemas.microsoft.com/office/powerpoint/2010/main" val="189193249"/>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38230465"/>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1011133220"/>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7B65125C-8F77-228D-2AAF-B62CE7AF9FEE}"/>
              </a:ext>
            </a:extLst>
          </p:cNvPr>
          <p:cNvPicPr>
            <a:picLocks noChangeAspect="1"/>
          </p:cNvPicPr>
          <p:nvPr/>
        </p:nvPicPr>
        <p:blipFill>
          <a:blip r:embed="rId6"/>
          <a:stretch>
            <a:fillRect/>
          </a:stretch>
        </p:blipFill>
        <p:spPr>
          <a:xfrm>
            <a:off x="5652120" y="0"/>
            <a:ext cx="2747979" cy="6858000"/>
          </a:xfrm>
          <a:prstGeom prst="rect">
            <a:avLst/>
          </a:prstGeom>
        </p:spPr>
      </p:pic>
    </p:spTree>
    <p:extLst>
      <p:ext uri="{BB962C8B-B14F-4D97-AF65-F5344CB8AC3E}">
        <p14:creationId xmlns:p14="http://schemas.microsoft.com/office/powerpoint/2010/main" val="2012452193"/>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19 June 2022</a:t>
            </a:r>
          </a:p>
          <a:p>
            <a:r>
              <a:rPr lang="en-US" sz="2200" dirty="0" err="1"/>
              <a:t>HipChips</a:t>
            </a:r>
            <a:r>
              <a:rPr lang="en-US" sz="2200" dirty="0"/>
              <a:t> Workshop Keynote (with ISCA 2022)</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180085851"/>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Desirables</a:t>
            </a:r>
          </a:p>
        </p:txBody>
      </p:sp>
      <p:sp>
        <p:nvSpPr>
          <p:cNvPr id="3" name="Content Placeholder 2"/>
          <p:cNvSpPr>
            <a:spLocks noGrp="1"/>
          </p:cNvSpPr>
          <p:nvPr>
            <p:ph idx="1"/>
          </p:nvPr>
        </p:nvSpPr>
        <p:spPr>
          <a:xfrm>
            <a:off x="228600" y="836712"/>
            <a:ext cx="8915400" cy="5195138"/>
          </a:xfrm>
        </p:spPr>
        <p:txBody>
          <a:bodyPr/>
          <a:lstStyle/>
          <a:p>
            <a:r>
              <a:rPr lang="en-US" dirty="0">
                <a:solidFill>
                  <a:srgbClr val="0000FF"/>
                </a:solidFill>
              </a:rPr>
              <a:t>Self-managing, independent components</a:t>
            </a:r>
          </a:p>
          <a:p>
            <a:endParaRPr lang="en-US" dirty="0">
              <a:solidFill>
                <a:srgbClr val="0000FF"/>
              </a:solidFill>
            </a:endParaRPr>
          </a:p>
          <a:p>
            <a:r>
              <a:rPr lang="en-US" dirty="0">
                <a:solidFill>
                  <a:srgbClr val="0000FF"/>
                </a:solidFill>
              </a:rPr>
              <a:t>All components intelligent &amp; equal partners</a:t>
            </a:r>
          </a:p>
          <a:p>
            <a:endParaRPr lang="en-US" dirty="0">
              <a:solidFill>
                <a:srgbClr val="0000FF"/>
              </a:solidFill>
            </a:endParaRPr>
          </a:p>
          <a:p>
            <a:r>
              <a:rPr lang="en-US" dirty="0">
                <a:solidFill>
                  <a:srgbClr val="0000FF"/>
                </a:solidFill>
              </a:rPr>
              <a:t>Easy collaboration &amp; partitioning across all components</a:t>
            </a:r>
          </a:p>
          <a:p>
            <a:endParaRPr lang="en-US" dirty="0">
              <a:solidFill>
                <a:srgbClr val="0000FF"/>
              </a:solidFill>
            </a:endParaRPr>
          </a:p>
          <a:p>
            <a:r>
              <a:rPr lang="en-US" dirty="0">
                <a:solidFill>
                  <a:srgbClr val="0000FF"/>
                </a:solidFill>
              </a:rPr>
              <a:t>Fine-grained communication of data &amp; tasks</a:t>
            </a:r>
          </a:p>
          <a:p>
            <a:endParaRPr lang="en-US" dirty="0">
              <a:solidFill>
                <a:srgbClr val="0000FF"/>
              </a:solidFill>
            </a:endParaRPr>
          </a:p>
          <a:p>
            <a:r>
              <a:rPr lang="en-US" dirty="0">
                <a:solidFill>
                  <a:srgbClr val="0000FF"/>
                </a:solidFill>
              </a:rPr>
              <a:t>Seamless caching &amp; translation &amp; protection anywhere</a:t>
            </a:r>
          </a:p>
          <a:p>
            <a:endParaRPr lang="en-US" dirty="0">
              <a:solidFill>
                <a:srgbClr val="0000FF"/>
              </a:solidFill>
            </a:endParaRPr>
          </a:p>
          <a:p>
            <a:r>
              <a:rPr lang="en-US" dirty="0">
                <a:solidFill>
                  <a:srgbClr val="0000FF"/>
                </a:solidFill>
              </a:rPr>
              <a:t>Execution anywhere without rewriting code</a:t>
            </a:r>
          </a:p>
          <a:p>
            <a:endParaRPr lang="en-US" dirty="0">
              <a:solidFill>
                <a:srgbClr val="0000FF"/>
              </a:solidFill>
            </a:endParaRPr>
          </a:p>
          <a:p>
            <a:r>
              <a:rPr lang="en-US" dirty="0">
                <a:solidFill>
                  <a:srgbClr val="0000FF"/>
                </a:solidFill>
              </a:rPr>
              <a:t>Flexibility, adaptability, self-optimization</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6007721" y="5589240"/>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0184847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SAFARI Research Group</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85136735"/>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672452113"/>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2728298"/>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1957213571"/>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210963294"/>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533111179"/>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032546167"/>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hlinkClick r:id="rId13">
                  <a:extLst>
                    <a:ext uri="{A12FA001-AC4F-418D-AE19-62706E023703}">
                      <ahyp:hlinkClr xmlns:ahyp="http://schemas.microsoft.com/office/drawing/2018/hyperlinkcolor" val="tx"/>
                    </a:ext>
                  </a:extLst>
                </a:hlinkClick>
              </a:rPr>
              <a:t>https://www.youtube.com/watch?v=N1Ac1ov1JOM</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484252847"/>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49660740"/>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099970023"/>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754546146"/>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070788465"/>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4048553849"/>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1964659"/>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0046586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3054153"/>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402638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925687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031757876"/>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135121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5187553"/>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3249404"/>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480651"/>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295281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solidFill>
                  <a:srgbClr val="FF0000"/>
                </a:solidFill>
              </a:rPr>
              <a:t>Reality</a:t>
            </a:r>
            <a:r>
              <a:rPr lang="en-US" dirty="0"/>
              <a:t>: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solidFill>
                  <a:srgbClr val="0000FF"/>
                </a:solidFill>
              </a:rPr>
              <a:t>Dream</a:t>
            </a:r>
            <a:r>
              <a:rPr lang="en-US" dirty="0"/>
              <a:t>: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6941013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12147926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88756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025494873"/>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000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934971"/>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251552179"/>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209446163"/>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42253120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4219502844"/>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702138848"/>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62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761589853"/>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90613" y="4939815"/>
            <a:ext cx="8972997" cy="122807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23F9310-436B-2148-9BEE-287B9C8D0845}"/>
              </a:ext>
            </a:extLst>
          </p:cNvPr>
          <p:cNvSpPr/>
          <p:nvPr/>
        </p:nvSpPr>
        <p:spPr>
          <a:xfrm>
            <a:off x="90614" y="3731501"/>
            <a:ext cx="8972997" cy="1157390"/>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762038"/>
            <a:ext cx="8972997" cy="918538"/>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553645"/>
            <a:ext cx="8972997" cy="1157390"/>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7D6700DE-A60F-0047-B270-63F9AB574DCC}"/>
              </a:ext>
            </a:extLst>
          </p:cNvPr>
          <p:cNvSpPr/>
          <p:nvPr/>
        </p:nvSpPr>
        <p:spPr>
          <a:xfrm>
            <a:off x="90616" y="936172"/>
            <a:ext cx="8972997" cy="566471"/>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709DE5-F276-824C-9D6F-0E1B1DEE5DF3}"/>
              </a:ext>
            </a:extLst>
          </p:cNvPr>
          <p:cNvSpPr>
            <a:spLocks noGrp="1"/>
          </p:cNvSpPr>
          <p:nvPr>
            <p:ph type="title"/>
          </p:nvPr>
        </p:nvSpPr>
        <p:spPr/>
        <p:txBody>
          <a:bodyPr>
            <a:normAutofit fontScale="90000"/>
          </a:bodyPr>
          <a:lstStyle/>
          <a:p>
            <a:r>
              <a:rPr lang="en-US" dirty="0"/>
              <a:t>Executive Summary</a:t>
            </a:r>
          </a:p>
        </p:txBody>
      </p:sp>
      <p:sp>
        <p:nvSpPr>
          <p:cNvPr id="13" name="TextBox 12">
            <a:extLst>
              <a:ext uri="{FF2B5EF4-FFF2-40B4-BE49-F238E27FC236}">
                <a16:creationId xmlns:a16="http://schemas.microsoft.com/office/drawing/2014/main" id="{CDE8B0D0-D472-A74F-9DA1-634CACC78EB5}"/>
              </a:ext>
            </a:extLst>
          </p:cNvPr>
          <p:cNvSpPr txBox="1"/>
          <p:nvPr/>
        </p:nvSpPr>
        <p:spPr>
          <a:xfrm>
            <a:off x="2205308" y="6273497"/>
            <a:ext cx="4743606" cy="408623"/>
          </a:xfrm>
          <a:prstGeom prst="roundRect">
            <a:avLst/>
          </a:prstGeom>
          <a:solidFill>
            <a:schemeClr val="bg1">
              <a:lumMod val="9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3"/>
              </a:rPr>
              <a:t>https://github.com/CMU-SAFARI/Pythia</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68368" y="936172"/>
            <a:ext cx="8995245" cy="5789494"/>
          </a:xfrm>
        </p:spPr>
        <p:txBody>
          <a:bodyPr>
            <a:normAutofit/>
          </a:bodyPr>
          <a:lstStyle/>
          <a:p>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Prefetchers predict addresses of future memory requests by associating memory access patterns with program context (called </a:t>
            </a:r>
            <a:r>
              <a:rPr lang="en-US" sz="1800" b="1" dirty="0">
                <a:solidFill>
                  <a:schemeClr val="accent1">
                    <a:lumMod val="75000"/>
                  </a:schemeClr>
                </a:solidFill>
                <a:latin typeface="Calibri" panose="020F0502020204030204" pitchFamily="34" charset="0"/>
                <a:cs typeface="Calibri" panose="020F0502020204030204" pitchFamily="34" charset="0"/>
              </a:rPr>
              <a:t>feature</a:t>
            </a:r>
            <a:r>
              <a:rPr lang="en-US" sz="1800" dirty="0">
                <a:latin typeface="Calibri" panose="020F0502020204030204" pitchFamily="34" charset="0"/>
                <a:cs typeface="Calibri" panose="020F0502020204030204" pitchFamily="34" charset="0"/>
              </a:rPr>
              <a:t>)</a:t>
            </a:r>
          </a:p>
          <a:p>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Three key shortcomings of prior prefetchers:</a:t>
            </a:r>
          </a:p>
          <a:p>
            <a:pPr marL="536575" lvl="1" indent="-179388"/>
            <a:r>
              <a:rPr lang="en-US" sz="1600" dirty="0">
                <a:latin typeface="Calibri" panose="020F0502020204030204" pitchFamily="34" charset="0"/>
                <a:cs typeface="Calibri" panose="020F0502020204030204" pitchFamily="34" charset="0"/>
              </a:rPr>
              <a:t>Predict mainly using a </a:t>
            </a:r>
            <a:r>
              <a:rPr lang="en-US" sz="1600" b="1" dirty="0">
                <a:solidFill>
                  <a:srgbClr val="C00000"/>
                </a:solidFill>
                <a:latin typeface="Calibri" panose="020F0502020204030204" pitchFamily="34" charset="0"/>
                <a:cs typeface="Calibri" panose="020F0502020204030204" pitchFamily="34" charset="0"/>
              </a:rPr>
              <a:t>single program feature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inherent system awareness </a:t>
            </a:r>
            <a:r>
              <a:rPr lang="en-US" sz="1600" dirty="0">
                <a:latin typeface="Calibri" panose="020F0502020204030204" pitchFamily="34" charset="0"/>
                <a:cs typeface="Calibri" panose="020F0502020204030204" pitchFamily="34" charset="0"/>
              </a:rPr>
              <a:t>(e.g., memory bandwidth usage)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in-silicon customizability</a:t>
            </a:r>
          </a:p>
          <a:p>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prefetching framework that:</a:t>
            </a:r>
          </a:p>
          <a:p>
            <a:pPr marL="536575" lvl="1" indent="-179388"/>
            <a:r>
              <a:rPr lang="en-US" sz="1600" dirty="0">
                <a:latin typeface="Calibri" panose="020F0502020204030204" pitchFamily="34" charset="0"/>
                <a:cs typeface="Calibri" panose="020F0502020204030204" pitchFamily="34" charset="0"/>
              </a:rPr>
              <a:t>Learns from </a:t>
            </a:r>
            <a:r>
              <a:rPr lang="en-US" sz="1600" b="1" dirty="0">
                <a:solidFill>
                  <a:schemeClr val="accent4">
                    <a:lumMod val="75000"/>
                  </a:schemeClr>
                </a:solidFill>
                <a:latin typeface="Calibri" panose="020F0502020204030204" pitchFamily="34" charset="0"/>
                <a:cs typeface="Calibri" panose="020F0502020204030204" pitchFamily="34" charset="0"/>
              </a:rPr>
              <a:t>multiple features</a:t>
            </a:r>
            <a:r>
              <a:rPr lang="en-US" sz="1600" dirty="0">
                <a:latin typeface="Calibri" panose="020F0502020204030204" pitchFamily="34" charset="0"/>
                <a:cs typeface="Calibri" panose="020F0502020204030204" pitchFamily="34" charset="0"/>
              </a:rPr>
              <a:t> and </a:t>
            </a:r>
            <a:r>
              <a:rPr lang="en-US" sz="1600" b="1" dirty="0">
                <a:solidFill>
                  <a:schemeClr val="accent4">
                    <a:lumMod val="75000"/>
                  </a:schemeClr>
                </a:solidFill>
                <a:latin typeface="Calibri" panose="020F0502020204030204" pitchFamily="34" charset="0"/>
                <a:cs typeface="Calibri" panose="020F0502020204030204" pitchFamily="34" charset="0"/>
              </a:rPr>
              <a:t>inherent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4">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to use different features and/or prefetching objectives</a:t>
            </a:r>
          </a:p>
          <a:p>
            <a:r>
              <a:rPr lang="en-US" sz="1800" b="1" dirty="0">
                <a:solidFill>
                  <a:schemeClr val="accent6">
                    <a:lumMod val="75000"/>
                  </a:schemeClr>
                </a:solidFill>
                <a:latin typeface="Calibri" panose="020F0502020204030204" pitchFamily="34" charset="0"/>
                <a:cs typeface="Calibri" panose="020F0502020204030204" pitchFamily="34" charset="0"/>
              </a:rPr>
              <a:t>Contribution</a:t>
            </a:r>
            <a:r>
              <a:rPr lang="en-US" sz="1800" dirty="0">
                <a:latin typeface="Calibri" panose="020F0502020204030204" pitchFamily="34" charset="0"/>
                <a:cs typeface="Calibri" panose="020F0502020204030204" pitchFamily="34" charset="0"/>
              </a:rPr>
              <a:t>: Pythia, which formulates prefetching as reinforcement learning problem</a:t>
            </a:r>
          </a:p>
          <a:p>
            <a:pPr marL="536575" lvl="1" indent="-179388"/>
            <a:r>
              <a:rPr lang="en-US" sz="1600" dirty="0">
                <a:latin typeface="Calibri" panose="020F0502020204030204" pitchFamily="34" charset="0"/>
                <a:cs typeface="Calibri" panose="020F0502020204030204" pitchFamily="34" charset="0"/>
              </a:rPr>
              <a:t>Takes</a:t>
            </a:r>
            <a:r>
              <a:rPr lang="en-US" sz="1600" b="1" dirty="0">
                <a:solidFill>
                  <a:srgbClr val="C00000"/>
                </a:solidFill>
                <a:latin typeface="Calibri" panose="020F0502020204030204" pitchFamily="34" charset="0"/>
                <a:cs typeface="Calibri" panose="020F0502020204030204" pitchFamily="34" charset="0"/>
              </a:rPr>
              <a:t> </a:t>
            </a:r>
            <a:r>
              <a:rPr lang="en-US" sz="1600" b="1" dirty="0">
                <a:solidFill>
                  <a:schemeClr val="accent6">
                    <a:lumMod val="75000"/>
                  </a:schemeClr>
                </a:solidFill>
                <a:latin typeface="Calibri" panose="020F0502020204030204" pitchFamily="34" charset="0"/>
                <a:cs typeface="Calibri" panose="020F0502020204030204" pitchFamily="34" charset="0"/>
              </a:rPr>
              <a:t>adaptive</a:t>
            </a:r>
            <a:r>
              <a:rPr lang="en-US" sz="1600" dirty="0">
                <a:latin typeface="Calibri" panose="020F0502020204030204" pitchFamily="34" charset="0"/>
                <a:cs typeface="Calibri" panose="020F0502020204030204" pitchFamily="34" charset="0"/>
              </a:rPr>
              <a:t> prefetch decisions using multiple features and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6">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for target workloads via simple configuration registers</a:t>
            </a:r>
          </a:p>
          <a:p>
            <a:pPr marL="536575" lvl="1" indent="-179388"/>
            <a:r>
              <a:rPr lang="en-US" sz="1600" dirty="0">
                <a:latin typeface="Calibri" panose="020F0502020204030204" pitchFamily="34" charset="0"/>
                <a:cs typeface="Calibri" panose="020F0502020204030204" pitchFamily="34" charset="0"/>
              </a:rPr>
              <a:t>Proposes</a:t>
            </a:r>
            <a:r>
              <a:rPr lang="en-US" sz="1600" b="1" dirty="0">
                <a:solidFill>
                  <a:schemeClr val="accent6">
                    <a:lumMod val="75000"/>
                  </a:schemeClr>
                </a:solidFill>
                <a:latin typeface="Calibri" panose="020F0502020204030204" pitchFamily="34" charset="0"/>
                <a:cs typeface="Calibri" panose="020F0502020204030204" pitchFamily="34" charset="0"/>
              </a:rPr>
              <a:t> a realistic and practical</a:t>
            </a:r>
            <a:r>
              <a:rPr lang="en-US" sz="1600" dirty="0">
                <a:latin typeface="Calibri" panose="020F0502020204030204" pitchFamily="34" charset="0"/>
                <a:cs typeface="Calibri" panose="020F0502020204030204" pitchFamily="34" charset="0"/>
              </a:rPr>
              <a:t> implementation of RL algorithm in hardware</a:t>
            </a:r>
          </a:p>
          <a:p>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a:t>
            </a:r>
          </a:p>
          <a:p>
            <a:pPr marL="536575" lvl="1" indent="-179388"/>
            <a:r>
              <a:rPr lang="en-US" sz="1600" dirty="0">
                <a:latin typeface="Calibri" panose="020F0502020204030204" pitchFamily="34" charset="0"/>
                <a:cs typeface="Calibri" panose="020F0502020204030204" pitchFamily="34" charset="0"/>
              </a:rPr>
              <a:t>Evaluated using a wide range of workloads from SPEC CPU, PARSEC,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Cloudsuite</a:t>
            </a:r>
            <a:endParaRPr lang="en-US" sz="16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Outperforms best prefetcher (in 1-core config.) by </a:t>
            </a:r>
            <a:r>
              <a:rPr lang="en-US" sz="1600" b="1" dirty="0">
                <a:solidFill>
                  <a:srgbClr val="7030A0"/>
                </a:solidFill>
                <a:latin typeface="Calibri" panose="020F0502020204030204" pitchFamily="34" charset="0"/>
                <a:cs typeface="Calibri" panose="020F0502020204030204" pitchFamily="34" charset="0"/>
              </a:rPr>
              <a:t>3.4%, 7.7% and 17%</a:t>
            </a:r>
            <a:r>
              <a:rPr lang="en-US" sz="1600" b="1" dirty="0">
                <a:solidFill>
                  <a:srgbClr val="C00000"/>
                </a:solidFill>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in 1/4/</a:t>
            </a:r>
            <a:r>
              <a:rPr lang="en-US" sz="1600" dirty="0" err="1">
                <a:latin typeface="Calibri" panose="020F0502020204030204" pitchFamily="34" charset="0"/>
                <a:cs typeface="Calibri" panose="020F0502020204030204" pitchFamily="34" charset="0"/>
              </a:rPr>
              <a:t>bw</a:t>
            </a:r>
            <a:r>
              <a:rPr lang="en-US" sz="1600" dirty="0">
                <a:latin typeface="Calibri" panose="020F0502020204030204" pitchFamily="34" charset="0"/>
                <a:cs typeface="Calibri" panose="020F0502020204030204" pitchFamily="34" charset="0"/>
              </a:rPr>
              <a:t>-constrained cores</a:t>
            </a:r>
          </a:p>
          <a:p>
            <a:pPr marL="536575" lvl="1" indent="-179388"/>
            <a:r>
              <a:rPr lang="en-US" sz="1600" dirty="0">
                <a:latin typeface="Calibri" panose="020F0502020204030204" pitchFamily="34" charset="0"/>
                <a:cs typeface="Calibri" panose="020F0502020204030204" pitchFamily="34" charset="0"/>
              </a:rPr>
              <a:t>Up to </a:t>
            </a:r>
            <a:r>
              <a:rPr lang="en-US" sz="1600" b="1" dirty="0">
                <a:solidFill>
                  <a:srgbClr val="7030A0"/>
                </a:solidFill>
                <a:latin typeface="Calibri" panose="020F0502020204030204" pitchFamily="34" charset="0"/>
                <a:cs typeface="Calibri" panose="020F0502020204030204" pitchFamily="34" charset="0"/>
              </a:rPr>
              <a:t>7.8% more performance </a:t>
            </a:r>
            <a:r>
              <a:rPr lang="en-US" sz="1600" dirty="0">
                <a:latin typeface="Calibri" panose="020F0502020204030204" pitchFamily="34" charset="0"/>
                <a:cs typeface="Calibri" panose="020F0502020204030204" pitchFamily="34" charset="0"/>
              </a:rPr>
              <a:t>over basic Pythia across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workloads via simple customization</a:t>
            </a:r>
          </a:p>
        </p:txBody>
      </p:sp>
    </p:spTree>
    <p:extLst>
      <p:ext uri="{BB962C8B-B14F-4D97-AF65-F5344CB8AC3E}">
        <p14:creationId xmlns:p14="http://schemas.microsoft.com/office/powerpoint/2010/main" val="280606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3" grpId="0" animBg="1"/>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sz="3800" dirty="0"/>
              <a:t>Key Shortcomings in Prior Prefetchers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a:bodyPr>
          <a:lstStyle/>
          <a:p>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three key shortcomings</a:t>
            </a:r>
            <a:r>
              <a:rPr lang="en-US" sz="3000" dirty="0">
                <a:latin typeface="Calibri" panose="020F0502020204030204" pitchFamily="34" charset="0"/>
                <a:cs typeface="Calibri" panose="020F0502020204030204" pitchFamily="34" charset="0"/>
              </a:rPr>
              <a:t> that significantly limit performance benefits of prior prefetchers</a:t>
            </a:r>
          </a:p>
        </p:txBody>
      </p:sp>
      <p:sp>
        <p:nvSpPr>
          <p:cNvPr id="6" name="Rectangle 5">
            <a:extLst>
              <a:ext uri="{FF2B5EF4-FFF2-40B4-BE49-F238E27FC236}">
                <a16:creationId xmlns:a16="http://schemas.microsoft.com/office/drawing/2014/main" id="{6F21AB0B-7F8D-C841-A2EF-3CF16CC35568}"/>
              </a:ext>
            </a:extLst>
          </p:cNvPr>
          <p:cNvSpPr/>
          <p:nvPr/>
        </p:nvSpPr>
        <p:spPr>
          <a:xfrm>
            <a:off x="0" y="2258171"/>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Predict mainly using a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single program feature</a:t>
            </a:r>
          </a:p>
        </p:txBody>
      </p:sp>
      <p:sp>
        <p:nvSpPr>
          <p:cNvPr id="7" name="Rectangle 6">
            <a:extLst>
              <a:ext uri="{FF2B5EF4-FFF2-40B4-BE49-F238E27FC236}">
                <a16:creationId xmlns:a16="http://schemas.microsoft.com/office/drawing/2014/main" id="{5F42E4B1-E4C8-134F-B7EF-54760F12B47B}"/>
              </a:ext>
            </a:extLst>
          </p:cNvPr>
          <p:cNvSpPr/>
          <p:nvPr/>
        </p:nvSpPr>
        <p:spPr>
          <a:xfrm>
            <a:off x="0" y="3429000"/>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inherent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system awareness</a:t>
            </a:r>
          </a:p>
        </p:txBody>
      </p:sp>
      <p:sp>
        <p:nvSpPr>
          <p:cNvPr id="8" name="Rectangle 7">
            <a:extLst>
              <a:ext uri="{FF2B5EF4-FFF2-40B4-BE49-F238E27FC236}">
                <a16:creationId xmlns:a16="http://schemas.microsoft.com/office/drawing/2014/main" id="{F4DF45F0-4550-7F44-B962-423337D47660}"/>
              </a:ext>
            </a:extLst>
          </p:cNvPr>
          <p:cNvSpPr/>
          <p:nvPr/>
        </p:nvSpPr>
        <p:spPr>
          <a:xfrm>
            <a:off x="0" y="4599829"/>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in-silicon customizability</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D5E3FCCB-96D5-784F-A7F1-E91AC10581A7}"/>
              </a:ext>
            </a:extLst>
          </p:cNvPr>
          <p:cNvSpPr/>
          <p:nvPr/>
        </p:nvSpPr>
        <p:spPr>
          <a:xfrm>
            <a:off x="31804" y="2313830"/>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Black" panose="020F0502020204030203" pitchFamily="34" charset="77"/>
                <a:ea typeface="+mn-ea"/>
                <a:cs typeface="+mn-cs"/>
              </a:rPr>
              <a:t>1</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0" name="Rectangle 9">
            <a:extLst>
              <a:ext uri="{FF2B5EF4-FFF2-40B4-BE49-F238E27FC236}">
                <a16:creationId xmlns:a16="http://schemas.microsoft.com/office/drawing/2014/main" id="{240621A8-FD2F-9A4F-958E-C654EBD70AED}"/>
              </a:ext>
            </a:extLst>
          </p:cNvPr>
          <p:cNvSpPr/>
          <p:nvPr/>
        </p:nvSpPr>
        <p:spPr>
          <a:xfrm>
            <a:off x="31803" y="3499087"/>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2</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1" name="Rectangle 10">
            <a:extLst>
              <a:ext uri="{FF2B5EF4-FFF2-40B4-BE49-F238E27FC236}">
                <a16:creationId xmlns:a16="http://schemas.microsoft.com/office/drawing/2014/main" id="{5FED9F05-0C36-C347-9B3D-250673C37CF2}"/>
              </a:ext>
            </a:extLst>
          </p:cNvPr>
          <p:cNvSpPr/>
          <p:nvPr/>
        </p:nvSpPr>
        <p:spPr>
          <a:xfrm>
            <a:off x="31802" y="4667415"/>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3</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128617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83925" y="1521070"/>
            <a:ext cx="8976149" cy="4237891"/>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prefetching</a:t>
            </a:r>
            <a:r>
              <a:rPr kumimoji="0" lang="en-US" sz="4200" b="0" i="0" u="none" strike="noStrike" kern="1200" cap="none" spc="0" normalizeH="0" baseline="0" noProof="0" dirty="0">
                <a:ln>
                  <a:noFill/>
                </a:ln>
                <a:solidFill>
                  <a:srgbClr val="000CFF"/>
                </a:solidFill>
                <a:effectLst/>
                <a:uLnTx/>
                <a:uFillTx/>
                <a:latin typeface="Calibri" panose="020F0502020204030204"/>
                <a:ea typeface="+mn-ea"/>
                <a:cs typeface="+mn-cs"/>
              </a:rPr>
              <a:t>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framework</a:t>
            </a: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 that can: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Learn to prefetch using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multiple features</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inherent system-level feedback</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information</a:t>
            </a: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Be </a:t>
            </a:r>
            <a:r>
              <a:rPr kumimoji="0" lang="en-US" sz="3400" b="1" i="0" u="none" strike="noStrike" kern="1200" cap="none" spc="0" normalizeH="0" baseline="0" noProof="0" dirty="0">
                <a:ln>
                  <a:noFill/>
                </a:ln>
                <a:solidFill>
                  <a:srgbClr val="C00000"/>
                </a:solidFill>
                <a:effectLst/>
                <a:uLnTx/>
                <a:uFillTx/>
                <a:latin typeface="Calibri" panose="020F0502020204030204"/>
                <a:ea typeface="+mn-ea"/>
                <a:cs typeface="+mn-cs"/>
              </a:rPr>
              <a:t>easily customized in silicon</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to use different features and/or change prefetcher’s objectives</a:t>
            </a:r>
          </a:p>
        </p:txBody>
      </p:sp>
    </p:spTree>
    <p:extLst>
      <p:ext uri="{BB962C8B-B14F-4D97-AF65-F5344CB8AC3E}">
        <p14:creationId xmlns:p14="http://schemas.microsoft.com/office/powerpoint/2010/main" val="102330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pic>
        <p:nvPicPr>
          <p:cNvPr id="11" name="Content Placeholder 10">
            <a:extLst>
              <a:ext uri="{FF2B5EF4-FFF2-40B4-BE49-F238E27FC236}">
                <a16:creationId xmlns:a16="http://schemas.microsoft.com/office/drawing/2014/main" id="{459EE8E4-A7E4-6D4C-B683-1F70FCCCB9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4504" y="1204572"/>
            <a:ext cx="2414992" cy="2414992"/>
          </a:xfrm>
        </p:spPr>
      </p:pic>
      <p:sp>
        <p:nvSpPr>
          <p:cNvPr id="12" name="TextBox 11">
            <a:extLst>
              <a:ext uri="{FF2B5EF4-FFF2-40B4-BE49-F238E27FC236}">
                <a16:creationId xmlns:a16="http://schemas.microsoft.com/office/drawing/2014/main" id="{AB14BC19-14CB-C74A-8F2C-9DB36EC9727C}"/>
              </a:ext>
            </a:extLst>
          </p:cNvPr>
          <p:cNvSpPr txBox="1"/>
          <p:nvPr/>
        </p:nvSpPr>
        <p:spPr>
          <a:xfrm>
            <a:off x="3711510" y="3702380"/>
            <a:ext cx="1809598"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Pythia</a:t>
            </a:r>
            <a:endPar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818549" y="4616193"/>
            <a:ext cx="5595521"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Formulates prefetching as a </a:t>
            </a:r>
            <a:r>
              <a:rPr kumimoji="0" lang="en-US" sz="3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1919098" y="6263552"/>
            <a:ext cx="5394425"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Pythia is named after the oracle of Delphi, who is known for her accurate prophecies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en.wikipedia.org</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/wiki/Pythia</a:t>
            </a:r>
          </a:p>
        </p:txBody>
      </p:sp>
    </p:spTree>
    <p:extLst>
      <p:ext uri="{BB962C8B-B14F-4D97-AF65-F5344CB8AC3E}">
        <p14:creationId xmlns:p14="http://schemas.microsoft.com/office/powerpoint/2010/main" val="774004893"/>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sz="3800"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5789494"/>
          </a:xfrm>
        </p:spPr>
        <p:txBody>
          <a:bodyPr>
            <a:normAutofit/>
          </a:bodyPr>
          <a:lstStyle/>
          <a:p>
            <a:r>
              <a:rPr lang="en-US" sz="3000" dirty="0">
                <a:latin typeface="Calibri" panose="020F0502020204030204" pitchFamily="34" charset="0"/>
                <a:cs typeface="Calibri" panose="020F0502020204030204" pitchFamily="34" charset="0"/>
              </a:rPr>
              <a:t>Algorithmic approach to learn to take an </a:t>
            </a:r>
            <a:r>
              <a:rPr lang="en-US" sz="3000" b="1" dirty="0">
                <a:solidFill>
                  <a:srgbClr val="000CFF"/>
                </a:solidFill>
                <a:latin typeface="Calibri" panose="020F0502020204030204" pitchFamily="34" charset="0"/>
                <a:cs typeface="Calibri" panose="020F0502020204030204" pitchFamily="34" charset="0"/>
              </a:rPr>
              <a:t>action</a:t>
            </a:r>
            <a:r>
              <a:rPr lang="en-US" sz="3000" dirty="0">
                <a:latin typeface="Calibri" panose="020F0502020204030204" pitchFamily="34" charset="0"/>
                <a:cs typeface="Calibri" panose="020F0502020204030204" pitchFamily="34" charset="0"/>
              </a:rPr>
              <a:t> in a given </a:t>
            </a:r>
            <a:r>
              <a:rPr lang="en-US" sz="3000" b="1" dirty="0">
                <a:solidFill>
                  <a:srgbClr val="000CFF"/>
                </a:solidFill>
                <a:latin typeface="Calibri" panose="020F0502020204030204" pitchFamily="34" charset="0"/>
                <a:cs typeface="Calibri" panose="020F0502020204030204" pitchFamily="34" charset="0"/>
              </a:rPr>
              <a:t>situation</a:t>
            </a:r>
            <a:r>
              <a:rPr lang="en-US" sz="3000" dirty="0">
                <a:latin typeface="Calibri" panose="020F0502020204030204" pitchFamily="34" charset="0"/>
                <a:cs typeface="Calibri" panose="020F0502020204030204" pitchFamily="34" charset="0"/>
              </a:rPr>
              <a:t> to maximize a numerical </a:t>
            </a:r>
            <a:r>
              <a:rPr lang="en-US" sz="3000" b="1" dirty="0">
                <a:solidFill>
                  <a:srgbClr val="000CFF"/>
                </a:solidFill>
                <a:latin typeface="Calibri" panose="020F0502020204030204" pitchFamily="34" charset="0"/>
                <a:cs typeface="Calibri" panose="020F0502020204030204" pitchFamily="34" charset="0"/>
              </a:rPr>
              <a:t>reward</a:t>
            </a: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sz="3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Agent stores </a:t>
            </a:r>
            <a:r>
              <a:rPr lang="en-US" sz="3000" b="1" dirty="0">
                <a:solidFill>
                  <a:srgbClr val="C00000"/>
                </a:solidFill>
                <a:latin typeface="Calibri" panose="020F0502020204030204" pitchFamily="34" charset="0"/>
                <a:cs typeface="Calibri" panose="020F0502020204030204" pitchFamily="34" charset="0"/>
              </a:rPr>
              <a:t>Q-values</a:t>
            </a:r>
            <a:r>
              <a:rPr lang="en-US" sz="3000" dirty="0">
                <a:latin typeface="Calibri" panose="020F0502020204030204" pitchFamily="34" charset="0"/>
                <a:cs typeface="Calibri" panose="020F0502020204030204" pitchFamily="34" charset="0"/>
              </a:rPr>
              <a:t> for </a:t>
            </a:r>
            <a:r>
              <a:rPr lang="en-US" sz="3000" i="1" dirty="0">
                <a:solidFill>
                  <a:srgbClr val="C00000"/>
                </a:solidFill>
                <a:latin typeface="Calibri" panose="020F0502020204030204" pitchFamily="34" charset="0"/>
                <a:cs typeface="Calibri" panose="020F0502020204030204" pitchFamily="34" charset="0"/>
              </a:rPr>
              <a:t>every</a:t>
            </a:r>
            <a:r>
              <a:rPr lang="en-US" sz="3000" dirty="0">
                <a:latin typeface="Calibri" panose="020F0502020204030204" pitchFamily="34" charset="0"/>
                <a:cs typeface="Calibri" panose="020F0502020204030204" pitchFamily="34" charset="0"/>
              </a:rPr>
              <a:t> state-action pair</a:t>
            </a:r>
          </a:p>
          <a:p>
            <a:pPr lvl="1"/>
            <a:r>
              <a:rPr lang="en-US" sz="2600" b="1" dirty="0">
                <a:solidFill>
                  <a:srgbClr val="C00000"/>
                </a:solidFill>
                <a:latin typeface="Calibri" panose="020F0502020204030204" pitchFamily="34" charset="0"/>
                <a:cs typeface="Calibri" panose="020F0502020204030204" pitchFamily="34" charset="0"/>
              </a:rPr>
              <a:t>Expected return</a:t>
            </a:r>
            <a:r>
              <a:rPr lang="en-US" sz="2600" dirty="0">
                <a:latin typeface="Calibri" panose="020F0502020204030204" pitchFamily="34" charset="0"/>
                <a:cs typeface="Calibri" panose="020F0502020204030204" pitchFamily="34" charset="0"/>
              </a:rPr>
              <a:t> for taking an action in a state</a:t>
            </a:r>
          </a:p>
          <a:p>
            <a:pPr lvl="1"/>
            <a:r>
              <a:rPr lang="en-US" sz="2600" dirty="0">
                <a:latin typeface="Calibri" panose="020F0502020204030204" pitchFamily="34" charset="0"/>
                <a:cs typeface="Calibri" panose="020F0502020204030204" pitchFamily="34" charset="0"/>
              </a:rPr>
              <a:t>Given a state, selects action that provides </a:t>
            </a:r>
            <a:r>
              <a:rPr lang="en-US" sz="2600" b="1" dirty="0">
                <a:solidFill>
                  <a:srgbClr val="C00000"/>
                </a:solidFill>
                <a:latin typeface="Calibri" panose="020F0502020204030204" pitchFamily="34" charset="0"/>
                <a:cs typeface="Calibri" panose="020F0502020204030204" pitchFamily="34" charset="0"/>
              </a:rPr>
              <a:t>highest</a:t>
            </a:r>
            <a:r>
              <a:rPr lang="en-US" sz="2600" dirty="0">
                <a:latin typeface="Calibri" panose="020F0502020204030204" pitchFamily="34" charset="0"/>
                <a:cs typeface="Calibri" panose="020F0502020204030204" pitchFamily="34" charset="0"/>
              </a:rPr>
              <a:t> Q-value</a:t>
            </a: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2162423"/>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2162423"/>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4E8297D-305C-904E-9B21-424EB26849AC}"/>
              </a:ext>
            </a:extLst>
          </p:cNvPr>
          <p:cNvSpPr/>
          <p:nvPr/>
        </p:nvSpPr>
        <p:spPr>
          <a:xfrm>
            <a:off x="1029113" y="3408113"/>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DC9F6A-4388-6D49-9731-DE2CD9ADC8F7}"/>
              </a:ext>
            </a:extLst>
          </p:cNvPr>
          <p:cNvSpPr/>
          <p:nvPr/>
        </p:nvSpPr>
        <p:spPr>
          <a:xfrm>
            <a:off x="3304512" y="3408114"/>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A86BF9D-0283-7440-900E-6B4D6908B55A}"/>
              </a:ext>
            </a:extLst>
          </p:cNvPr>
          <p:cNvSpPr/>
          <p:nvPr/>
        </p:nvSpPr>
        <p:spPr>
          <a:xfrm>
            <a:off x="4336856" y="2934031"/>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074B86-3F1D-DC43-A0D9-82380326512F}"/>
              </a:ext>
            </a:extLst>
          </p:cNvPr>
          <p:cNvSpPr/>
          <p:nvPr/>
        </p:nvSpPr>
        <p:spPr>
          <a:xfrm>
            <a:off x="5451363" y="2108258"/>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594AEAD-E8D2-064A-9277-BF53D83E64B8}"/>
              </a:ext>
            </a:extLst>
          </p:cNvPr>
          <p:cNvSpPr/>
          <p:nvPr/>
        </p:nvSpPr>
        <p:spPr>
          <a:xfrm>
            <a:off x="5920491" y="3422118"/>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8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Prefetching as RL</a:t>
            </a:r>
          </a:p>
        </p:txBody>
      </p:sp>
      <p:pic>
        <p:nvPicPr>
          <p:cNvPr id="7" name="Content Placeholder 6">
            <a:extLst>
              <a:ext uri="{FF2B5EF4-FFF2-40B4-BE49-F238E27FC236}">
                <a16:creationId xmlns:a16="http://schemas.microsoft.com/office/drawing/2014/main" id="{D621D27C-6A02-F347-8494-127556EA2F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6107" y="1004336"/>
            <a:ext cx="5391785" cy="2288674"/>
          </a:xfrm>
        </p:spPr>
      </p:pic>
      <p:pic>
        <p:nvPicPr>
          <p:cNvPr id="9" name="Picture 8">
            <a:extLst>
              <a:ext uri="{FF2B5EF4-FFF2-40B4-BE49-F238E27FC236}">
                <a16:creationId xmlns:a16="http://schemas.microsoft.com/office/drawing/2014/main" id="{08FD2C54-DB36-6245-9D84-8805931FF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177" y="3701697"/>
            <a:ext cx="6905646" cy="2707883"/>
          </a:xfrm>
          <a:prstGeom prst="rect">
            <a:avLst/>
          </a:prstGeom>
        </p:spPr>
      </p:pic>
      <p:sp>
        <p:nvSpPr>
          <p:cNvPr id="10" name="Rectangle 9">
            <a:extLst>
              <a:ext uri="{FF2B5EF4-FFF2-40B4-BE49-F238E27FC236}">
                <a16:creationId xmlns:a16="http://schemas.microsoft.com/office/drawing/2014/main" id="{BF167353-6E22-B849-A3CE-4DAA684787AB}"/>
              </a:ext>
            </a:extLst>
          </p:cNvPr>
          <p:cNvSpPr/>
          <p:nvPr/>
        </p:nvSpPr>
        <p:spPr>
          <a:xfrm>
            <a:off x="3852404" y="1004336"/>
            <a:ext cx="1502797"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70BBACB-9B0A-E94F-9AFF-672B37109C36}"/>
              </a:ext>
            </a:extLst>
          </p:cNvPr>
          <p:cNvSpPr/>
          <p:nvPr/>
        </p:nvSpPr>
        <p:spPr>
          <a:xfrm>
            <a:off x="3465440" y="2667329"/>
            <a:ext cx="2276726"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FA8E092-D95D-AA42-83E3-6B402095208D}"/>
              </a:ext>
            </a:extLst>
          </p:cNvPr>
          <p:cNvSpPr/>
          <p:nvPr/>
        </p:nvSpPr>
        <p:spPr>
          <a:xfrm>
            <a:off x="3742410" y="3670095"/>
            <a:ext cx="1571269" cy="698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7B7EFEA-C3BB-4445-8891-5B3E2A5E45DD}"/>
              </a:ext>
            </a:extLst>
          </p:cNvPr>
          <p:cNvSpPr/>
          <p:nvPr/>
        </p:nvSpPr>
        <p:spPr>
          <a:xfrm>
            <a:off x="3351250" y="5504311"/>
            <a:ext cx="2434870" cy="905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C07B293-3AA4-514B-9205-E17A1FF6CE86}"/>
              </a:ext>
            </a:extLst>
          </p:cNvPr>
          <p:cNvSpPr/>
          <p:nvPr/>
        </p:nvSpPr>
        <p:spPr>
          <a:xfrm>
            <a:off x="1876107"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00F6041-70A8-8B48-B707-103A49B165B2}"/>
              </a:ext>
            </a:extLst>
          </p:cNvPr>
          <p:cNvSpPr/>
          <p:nvPr/>
        </p:nvSpPr>
        <p:spPr>
          <a:xfrm>
            <a:off x="1516751" y="2004851"/>
            <a:ext cx="1929911" cy="1110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3403463-B2FC-7B43-8971-9C41BD9A4AC5}"/>
              </a:ext>
            </a:extLst>
          </p:cNvPr>
          <p:cNvSpPr/>
          <p:nvPr/>
        </p:nvSpPr>
        <p:spPr>
          <a:xfrm>
            <a:off x="5361174"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2B802A5-C049-5241-89D4-10C515AA1A24}"/>
              </a:ext>
            </a:extLst>
          </p:cNvPr>
          <p:cNvSpPr/>
          <p:nvPr/>
        </p:nvSpPr>
        <p:spPr>
          <a:xfrm>
            <a:off x="5754317" y="2018244"/>
            <a:ext cx="1532354" cy="103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D01B655-E837-864F-8F97-7BAC0B2BDE0B}"/>
              </a:ext>
            </a:extLst>
          </p:cNvPr>
          <p:cNvSpPr/>
          <p:nvPr/>
        </p:nvSpPr>
        <p:spPr>
          <a:xfrm>
            <a:off x="3635534" y="2014852"/>
            <a:ext cx="1929911"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04999C2-C787-1345-A7EB-032921114C93}"/>
              </a:ext>
            </a:extLst>
          </p:cNvPr>
          <p:cNvSpPr/>
          <p:nvPr/>
        </p:nvSpPr>
        <p:spPr>
          <a:xfrm flipV="1">
            <a:off x="4462899" y="2444440"/>
            <a:ext cx="211572" cy="207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B66F59-2BC1-9D4E-A978-5805F82B3B84}"/>
              </a:ext>
            </a:extLst>
          </p:cNvPr>
          <p:cNvSpPr/>
          <p:nvPr/>
        </p:nvSpPr>
        <p:spPr>
          <a:xfrm flipV="1">
            <a:off x="4490267" y="1645389"/>
            <a:ext cx="211572" cy="334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BC7899-9C44-F645-BD75-9F5C02E38CF9}"/>
              </a:ext>
            </a:extLst>
          </p:cNvPr>
          <p:cNvSpPr/>
          <p:nvPr/>
        </p:nvSpPr>
        <p:spPr>
          <a:xfrm>
            <a:off x="1800347" y="3567160"/>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0A33112-6F21-8E48-8C1F-50C79A1E9745}"/>
              </a:ext>
            </a:extLst>
          </p:cNvPr>
          <p:cNvSpPr/>
          <p:nvPr/>
        </p:nvSpPr>
        <p:spPr>
          <a:xfrm>
            <a:off x="1201143" y="4574301"/>
            <a:ext cx="2150107"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8DE44E6-5721-E144-B3A7-B97F2708D3B9}"/>
              </a:ext>
            </a:extLst>
          </p:cNvPr>
          <p:cNvSpPr/>
          <p:nvPr/>
        </p:nvSpPr>
        <p:spPr>
          <a:xfrm>
            <a:off x="5325831" y="3609752"/>
            <a:ext cx="2617026"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E426AF4-FF54-224F-9EF8-CBF772E904EE}"/>
              </a:ext>
            </a:extLst>
          </p:cNvPr>
          <p:cNvSpPr/>
          <p:nvPr/>
        </p:nvSpPr>
        <p:spPr>
          <a:xfrm>
            <a:off x="5792752" y="5036102"/>
            <a:ext cx="2143475"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AE916B8-EDC0-B04C-A79A-A6EA5938CC6B}"/>
              </a:ext>
            </a:extLst>
          </p:cNvPr>
          <p:cNvSpPr/>
          <p:nvPr/>
        </p:nvSpPr>
        <p:spPr>
          <a:xfrm>
            <a:off x="4118776" y="4847604"/>
            <a:ext cx="828047"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851705C-DF0B-784F-B880-19E4B735823F}"/>
              </a:ext>
            </a:extLst>
          </p:cNvPr>
          <p:cNvSpPr/>
          <p:nvPr/>
        </p:nvSpPr>
        <p:spPr>
          <a:xfrm>
            <a:off x="4339186" y="4376751"/>
            <a:ext cx="302162" cy="437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4D32609-641B-0B4A-8DBE-CF095DACCA47}"/>
              </a:ext>
            </a:extLst>
          </p:cNvPr>
          <p:cNvSpPr/>
          <p:nvPr/>
        </p:nvSpPr>
        <p:spPr>
          <a:xfrm>
            <a:off x="4339186" y="5181614"/>
            <a:ext cx="302162" cy="291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42900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97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FCEAF-8A5B-644C-A41E-0C6D4BB6BEF3}"/>
              </a:ext>
            </a:extLst>
          </p:cNvPr>
          <p:cNvSpPr>
            <a:spLocks noGrp="1"/>
          </p:cNvSpPr>
          <p:nvPr>
            <p:ph type="title"/>
          </p:nvPr>
        </p:nvSpPr>
        <p:spPr/>
        <p:txBody>
          <a:bodyPr/>
          <a:lstStyle/>
          <a:p>
            <a:r>
              <a:rPr lang="en-US" dirty="0"/>
              <a:t>Pythia Overview</a:t>
            </a:r>
          </a:p>
        </p:txBody>
      </p:sp>
      <p:sp>
        <p:nvSpPr>
          <p:cNvPr id="5" name="Content Placeholder 4">
            <a:extLst>
              <a:ext uri="{FF2B5EF4-FFF2-40B4-BE49-F238E27FC236}">
                <a16:creationId xmlns:a16="http://schemas.microsoft.com/office/drawing/2014/main" id="{8B656715-C85A-7749-B41C-B585766E82AC}"/>
              </a:ext>
            </a:extLst>
          </p:cNvPr>
          <p:cNvSpPr>
            <a:spLocks noGrp="1"/>
          </p:cNvSpPr>
          <p:nvPr>
            <p:ph idx="1"/>
          </p:nvPr>
        </p:nvSpPr>
        <p:spPr/>
        <p:txBody>
          <a:bodyPr>
            <a:normAutofit/>
          </a:bodyPr>
          <a:lstStyle/>
          <a:p>
            <a:r>
              <a:rPr lang="en-US" b="1" dirty="0">
                <a:solidFill>
                  <a:schemeClr val="accent2"/>
                </a:solidFill>
                <a:latin typeface="Calibri" panose="020F0502020204030204" pitchFamily="34" charset="0"/>
                <a:cs typeface="Calibri" panose="020F0502020204030204" pitchFamily="34" charset="0"/>
              </a:rPr>
              <a:t>Q-Value Store</a:t>
            </a:r>
            <a:r>
              <a:rPr lang="en-US" dirty="0">
                <a:latin typeface="Calibri" panose="020F0502020204030204" pitchFamily="34" charset="0"/>
                <a:cs typeface="Calibri" panose="020F0502020204030204" pitchFamily="34" charset="0"/>
              </a:rPr>
              <a:t>: Records Q-values for </a:t>
            </a:r>
            <a:r>
              <a:rPr lang="en-US" i="1" dirty="0">
                <a:solidFill>
                  <a:srgbClr val="C0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state-action pairs</a:t>
            </a:r>
          </a:p>
          <a:p>
            <a:r>
              <a:rPr lang="en-US" b="1" dirty="0">
                <a:solidFill>
                  <a:srgbClr val="7030A0"/>
                </a:solidFill>
                <a:latin typeface="Calibri" panose="020F0502020204030204" pitchFamily="34" charset="0"/>
                <a:cs typeface="Calibri" panose="020F0502020204030204" pitchFamily="34" charset="0"/>
              </a:rPr>
              <a:t>Evaluation Queue</a:t>
            </a:r>
            <a:r>
              <a:rPr lang="en-US" dirty="0">
                <a:latin typeface="Calibri" panose="020F0502020204030204" pitchFamily="34" charset="0"/>
                <a:cs typeface="Calibri" panose="020F0502020204030204" pitchFamily="34" charset="0"/>
              </a:rPr>
              <a:t>: A FIFO queue of recently-taken actions</a:t>
            </a:r>
          </a:p>
        </p:txBody>
      </p:sp>
      <p:sp>
        <p:nvSpPr>
          <p:cNvPr id="109" name="Rounded Rectangle 108">
            <a:extLst>
              <a:ext uri="{FF2B5EF4-FFF2-40B4-BE49-F238E27FC236}">
                <a16:creationId xmlns:a16="http://schemas.microsoft.com/office/drawing/2014/main" id="{EC8661E4-A71B-3540-BD0E-E0D5DB689D16}"/>
              </a:ext>
            </a:extLst>
          </p:cNvPr>
          <p:cNvSpPr/>
          <p:nvPr/>
        </p:nvSpPr>
        <p:spPr>
          <a:xfrm>
            <a:off x="2784494" y="4873134"/>
            <a:ext cx="2724277" cy="385893"/>
          </a:xfrm>
          <a:prstGeom prst="roundRect">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a:ln>
                  <a:noFill/>
                </a:ln>
                <a:solidFill>
                  <a:prstClr val="black"/>
                </a:solidFill>
                <a:effectLst/>
                <a:uLnTx/>
                <a:uFillTx/>
                <a:latin typeface="Calibri" panose="020F0502020204030204"/>
                <a:ea typeface="+mn-ea"/>
                <a:cs typeface="+mn-cs"/>
              </a:rPr>
              <a:t>Evaluation Queue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 (EQ)</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B88356B1-928C-264A-9B5F-9E3C9EC2B60F}"/>
              </a:ext>
            </a:extLst>
          </p:cNvPr>
          <p:cNvSpPr/>
          <p:nvPr/>
        </p:nvSpPr>
        <p:spPr>
          <a:xfrm>
            <a:off x="808505" y="2870992"/>
            <a:ext cx="1241570" cy="578840"/>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Demand</a:t>
            </a:r>
            <a:r>
              <a:rPr kumimoji="0" lang="en-CH"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p:txBody>
      </p:sp>
      <p:cxnSp>
        <p:nvCxnSpPr>
          <p:cNvPr id="111" name="Elbow Connector 110">
            <a:extLst>
              <a:ext uri="{FF2B5EF4-FFF2-40B4-BE49-F238E27FC236}">
                <a16:creationId xmlns:a16="http://schemas.microsoft.com/office/drawing/2014/main" id="{799D849E-B76B-764E-83B2-02E1654DC452}"/>
              </a:ext>
            </a:extLst>
          </p:cNvPr>
          <p:cNvCxnSpPr>
            <a:cxnSpLocks/>
          </p:cNvCxnSpPr>
          <p:nvPr/>
        </p:nvCxnSpPr>
        <p:spPr>
          <a:xfrm rot="16200000" flipH="1">
            <a:off x="1319478" y="3564808"/>
            <a:ext cx="1862357" cy="1635854"/>
          </a:xfrm>
          <a:prstGeom prst="bentConnector3">
            <a:avLst>
              <a:gd name="adj1" fmla="val 12117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382F50DC-6D7F-D044-89B5-8FDF94727609}"/>
              </a:ext>
            </a:extLst>
          </p:cNvPr>
          <p:cNvSpPr/>
          <p:nvPr/>
        </p:nvSpPr>
        <p:spPr>
          <a:xfrm>
            <a:off x="2108043" y="5340658"/>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3" name="TextBox 172">
            <a:extLst>
              <a:ext uri="{FF2B5EF4-FFF2-40B4-BE49-F238E27FC236}">
                <a16:creationId xmlns:a16="http://schemas.microsoft.com/office/drawing/2014/main" id="{7E7927F1-F692-8441-8877-592E9DF51BD5}"/>
              </a:ext>
            </a:extLst>
          </p:cNvPr>
          <p:cNvSpPr txBox="1"/>
          <p:nvPr/>
        </p:nvSpPr>
        <p:spPr>
          <a:xfrm>
            <a:off x="1306487" y="5700692"/>
            <a:ext cx="188833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Assign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reward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1"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orresponding</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EQ entry</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4" name="Straight Arrow Connector 173">
            <a:extLst>
              <a:ext uri="{FF2B5EF4-FFF2-40B4-BE49-F238E27FC236}">
                <a16:creationId xmlns:a16="http://schemas.microsoft.com/office/drawing/2014/main" id="{88FC4250-A26F-D241-82E9-FCD66DBA2DCC}"/>
              </a:ext>
            </a:extLst>
          </p:cNvPr>
          <p:cNvCxnSpPr>
            <a:cxnSpLocks/>
          </p:cNvCxnSpPr>
          <p:nvPr/>
        </p:nvCxnSpPr>
        <p:spPr>
          <a:xfrm>
            <a:off x="3014642" y="3165735"/>
            <a:ext cx="12534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5" name="Rectangle 174">
            <a:extLst>
              <a:ext uri="{FF2B5EF4-FFF2-40B4-BE49-F238E27FC236}">
                <a16:creationId xmlns:a16="http://schemas.microsoft.com/office/drawing/2014/main" id="{54B3E7B3-1DFD-D94C-A922-29813EAB75AA}"/>
              </a:ext>
            </a:extLst>
          </p:cNvPr>
          <p:cNvSpPr/>
          <p:nvPr/>
        </p:nvSpPr>
        <p:spPr>
          <a:xfrm>
            <a:off x="3297875" y="2635649"/>
            <a:ext cx="79836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Look</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up </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QVStore</a:t>
            </a:r>
          </a:p>
        </p:txBody>
      </p:sp>
      <p:sp>
        <p:nvSpPr>
          <p:cNvPr id="176" name="Rectangle 175">
            <a:extLst>
              <a:ext uri="{FF2B5EF4-FFF2-40B4-BE49-F238E27FC236}">
                <a16:creationId xmlns:a16="http://schemas.microsoft.com/office/drawing/2014/main" id="{DE7775CF-E1F5-8E46-9049-D65F8E93668A}"/>
              </a:ext>
            </a:extLst>
          </p:cNvPr>
          <p:cNvSpPr/>
          <p:nvPr/>
        </p:nvSpPr>
        <p:spPr>
          <a:xfrm>
            <a:off x="2322367" y="2906510"/>
            <a:ext cx="832128" cy="50471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State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sp>
        <p:nvSpPr>
          <p:cNvPr id="177" name="Rectangle 176">
            <a:extLst>
              <a:ext uri="{FF2B5EF4-FFF2-40B4-BE49-F238E27FC236}">
                <a16:creationId xmlns:a16="http://schemas.microsoft.com/office/drawing/2014/main" id="{587FE97B-5658-7A49-A914-E5D83F503595}"/>
              </a:ext>
            </a:extLst>
          </p:cNvPr>
          <p:cNvSpPr/>
          <p:nvPr/>
        </p:nvSpPr>
        <p:spPr>
          <a:xfrm>
            <a:off x="4508804" y="3780661"/>
            <a:ext cx="1506182"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Q-Value Store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1" u="none" strike="noStrike" kern="1200" cap="none" spc="0" normalizeH="0" baseline="0" noProof="0" dirty="0" err="1">
                <a:ln>
                  <a:noFill/>
                </a:ln>
                <a:solidFill>
                  <a:prstClr val="black"/>
                </a:solidFill>
                <a:effectLst/>
                <a:uLnTx/>
                <a:uFillTx/>
                <a:latin typeface="Calibri" panose="020F0502020204030204"/>
                <a:ea typeface="+mn-ea"/>
                <a:cs typeface="+mn-cs"/>
              </a:rPr>
              <a:t>QVStore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8" name="Straight Arrow Connector 177">
            <a:extLst>
              <a:ext uri="{FF2B5EF4-FFF2-40B4-BE49-F238E27FC236}">
                <a16:creationId xmlns:a16="http://schemas.microsoft.com/office/drawing/2014/main" id="{74357D81-4E96-ED47-8706-8416146AE134}"/>
              </a:ext>
            </a:extLst>
          </p:cNvPr>
          <p:cNvCxnSpPr>
            <a:stCxn id="110" idx="3"/>
            <a:endCxn id="176" idx="1"/>
          </p:cNvCxnSpPr>
          <p:nvPr/>
        </p:nvCxnSpPr>
        <p:spPr>
          <a:xfrm flipV="1">
            <a:off x="2050075" y="3158869"/>
            <a:ext cx="272292" cy="15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6ADC6D65-C652-5846-A0C0-D713E2DE326C}"/>
              </a:ext>
            </a:extLst>
          </p:cNvPr>
          <p:cNvSpPr/>
          <p:nvPr/>
        </p:nvSpPr>
        <p:spPr>
          <a:xfrm>
            <a:off x="2595818" y="2564797"/>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0" name="Oval 179">
            <a:extLst>
              <a:ext uri="{FF2B5EF4-FFF2-40B4-BE49-F238E27FC236}">
                <a16:creationId xmlns:a16="http://schemas.microsoft.com/office/drawing/2014/main" id="{D906ED77-3132-214E-A3F5-31B07CAE1C39}"/>
              </a:ext>
            </a:extLst>
          </p:cNvPr>
          <p:cNvSpPr/>
          <p:nvPr/>
        </p:nvSpPr>
        <p:spPr>
          <a:xfrm>
            <a:off x="3554075" y="323231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84" name="Oval 183">
            <a:extLst>
              <a:ext uri="{FF2B5EF4-FFF2-40B4-BE49-F238E27FC236}">
                <a16:creationId xmlns:a16="http://schemas.microsoft.com/office/drawing/2014/main" id="{476A954E-AC99-B948-9C25-154CE4DACB8E}"/>
              </a:ext>
            </a:extLst>
          </p:cNvPr>
          <p:cNvSpPr/>
          <p:nvPr/>
        </p:nvSpPr>
        <p:spPr>
          <a:xfrm>
            <a:off x="6014879" y="47305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ED76AD1-C286-F54B-BF0B-B1C81BB0C856}"/>
              </a:ext>
            </a:extLst>
          </p:cNvPr>
          <p:cNvSpPr txBox="1"/>
          <p:nvPr/>
        </p:nvSpPr>
        <p:spPr>
          <a:xfrm>
            <a:off x="5378782" y="5102664"/>
            <a:ext cx="216334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Insert prefetch action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State-Action pair in EQ</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6" name="Elbow Connector 185">
            <a:extLst>
              <a:ext uri="{FF2B5EF4-FFF2-40B4-BE49-F238E27FC236}">
                <a16:creationId xmlns:a16="http://schemas.microsoft.com/office/drawing/2014/main" id="{15E5651A-39A4-AD4E-A15B-18B1FFAEF0FC}"/>
              </a:ext>
            </a:extLst>
          </p:cNvPr>
          <p:cNvCxnSpPr>
            <a:cxnSpLocks/>
            <a:stCxn id="109" idx="1"/>
          </p:cNvCxnSpPr>
          <p:nvPr/>
        </p:nvCxnSpPr>
        <p:spPr>
          <a:xfrm rot="10800000" flipH="1">
            <a:off x="2784494" y="3747909"/>
            <a:ext cx="1657524" cy="1318172"/>
          </a:xfrm>
          <a:prstGeom prst="bentConnector3">
            <a:avLst>
              <a:gd name="adj1" fmla="val -137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Oval 186">
            <a:extLst>
              <a:ext uri="{FF2B5EF4-FFF2-40B4-BE49-F238E27FC236}">
                <a16:creationId xmlns:a16="http://schemas.microsoft.com/office/drawing/2014/main" id="{EEF2AF26-83E3-4E48-8DAE-05821FC6A326}"/>
              </a:ext>
            </a:extLst>
          </p:cNvPr>
          <p:cNvSpPr/>
          <p:nvPr/>
        </p:nvSpPr>
        <p:spPr>
          <a:xfrm>
            <a:off x="2177701" y="4262013"/>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EFC4A003-0047-B548-A1D9-92DECD65EB20}"/>
              </a:ext>
            </a:extLst>
          </p:cNvPr>
          <p:cNvSpPr/>
          <p:nvPr/>
        </p:nvSpPr>
        <p:spPr>
          <a:xfrm>
            <a:off x="4508804" y="5969822"/>
            <a:ext cx="1663943" cy="385893"/>
          </a:xfrm>
          <a:prstGeom prst="rect">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Prefetch Fill </a:t>
            </a:r>
          </a:p>
        </p:txBody>
      </p:sp>
      <p:cxnSp>
        <p:nvCxnSpPr>
          <p:cNvPr id="189" name="Straight Arrow Connector 188">
            <a:extLst>
              <a:ext uri="{FF2B5EF4-FFF2-40B4-BE49-F238E27FC236}">
                <a16:creationId xmlns:a16="http://schemas.microsoft.com/office/drawing/2014/main" id="{C4489A71-7E05-1B4D-A4B3-DD2DA5AC432B}"/>
              </a:ext>
            </a:extLst>
          </p:cNvPr>
          <p:cNvCxnSpPr>
            <a:cxnSpLocks/>
          </p:cNvCxnSpPr>
          <p:nvPr/>
        </p:nvCxnSpPr>
        <p:spPr>
          <a:xfrm flipV="1">
            <a:off x="5048115" y="5318082"/>
            <a:ext cx="0" cy="5564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0" name="Rectangle 189">
            <a:extLst>
              <a:ext uri="{FF2B5EF4-FFF2-40B4-BE49-F238E27FC236}">
                <a16:creationId xmlns:a16="http://schemas.microsoft.com/office/drawing/2014/main" id="{B4E1DBE9-431A-BC49-9501-63346E18178F}"/>
              </a:ext>
            </a:extLst>
          </p:cNvPr>
          <p:cNvSpPr/>
          <p:nvPr/>
        </p:nvSpPr>
        <p:spPr>
          <a:xfrm>
            <a:off x="4516320" y="238010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A1</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A68EBED8-7957-B64F-B3E1-3FB8DA825AEE}"/>
              </a:ext>
            </a:extLst>
          </p:cNvPr>
          <p:cNvSpPr/>
          <p:nvPr/>
        </p:nvSpPr>
        <p:spPr>
          <a:xfrm>
            <a:off x="4870021" y="2376552"/>
            <a:ext cx="35618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1" i="0" u="none" strike="noStrike" kern="1200" cap="none" spc="0" normalizeH="0" baseline="0" noProof="0">
                <a:ln>
                  <a:noFill/>
                </a:ln>
                <a:solidFill>
                  <a:prstClr val="black"/>
                </a:solidFill>
                <a:effectLst/>
                <a:uLnTx/>
                <a:uFillTx/>
                <a:latin typeface="Calibri" panose="020F0502020204030204"/>
                <a:ea typeface="+mn-ea"/>
                <a:cs typeface="+mn-cs"/>
              </a:rPr>
              <a:t>A2</a:t>
            </a:r>
            <a:endParaRPr kumimoji="0" lang="en-CH"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5D5C5A33-2AC4-E44D-BB0A-6BC9E2928D10}"/>
              </a:ext>
            </a:extLst>
          </p:cNvPr>
          <p:cNvSpPr/>
          <p:nvPr/>
        </p:nvSpPr>
        <p:spPr>
          <a:xfrm>
            <a:off x="5231038" y="237299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A3</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3" name="Rounded Rectangle 192">
            <a:extLst>
              <a:ext uri="{FF2B5EF4-FFF2-40B4-BE49-F238E27FC236}">
                <a16:creationId xmlns:a16="http://schemas.microsoft.com/office/drawing/2014/main" id="{09552ACF-AD9B-9343-981D-03F83CA30487}"/>
              </a:ext>
            </a:extLst>
          </p:cNvPr>
          <p:cNvSpPr/>
          <p:nvPr/>
        </p:nvSpPr>
        <p:spPr>
          <a:xfrm>
            <a:off x="6802341" y="2865890"/>
            <a:ext cx="1426822" cy="730105"/>
          </a:xfrm>
          <a:prstGeom prst="roundRect">
            <a:avLst/>
          </a:prstGeom>
          <a:solidFill>
            <a:schemeClr val="tx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Memory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Hierarchy</a:t>
            </a:r>
          </a:p>
        </p:txBody>
      </p:sp>
      <p:cxnSp>
        <p:nvCxnSpPr>
          <p:cNvPr id="194" name="Straight Arrow Connector 193">
            <a:extLst>
              <a:ext uri="{FF2B5EF4-FFF2-40B4-BE49-F238E27FC236}">
                <a16:creationId xmlns:a16="http://schemas.microsoft.com/office/drawing/2014/main" id="{A9793FB3-ADBA-9340-964F-C14E30A5A345}"/>
              </a:ext>
            </a:extLst>
          </p:cNvPr>
          <p:cNvCxnSpPr>
            <a:cxnSpLocks/>
            <a:endCxn id="193" idx="1"/>
          </p:cNvCxnSpPr>
          <p:nvPr/>
        </p:nvCxnSpPr>
        <p:spPr>
          <a:xfrm flipV="1">
            <a:off x="5971738" y="3230943"/>
            <a:ext cx="830603" cy="61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7D964871-AF2D-2C4C-A018-991008E8378E}"/>
              </a:ext>
            </a:extLst>
          </p:cNvPr>
          <p:cNvSpPr/>
          <p:nvPr/>
        </p:nvSpPr>
        <p:spPr>
          <a:xfrm>
            <a:off x="5931285" y="2677246"/>
            <a:ext cx="8592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Generate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prefetch</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4B3079F-FCD7-274B-8506-2786C809D580}"/>
              </a:ext>
            </a:extLst>
          </p:cNvPr>
          <p:cNvSpPr/>
          <p:nvPr/>
        </p:nvSpPr>
        <p:spPr>
          <a:xfrm>
            <a:off x="2586481" y="4143016"/>
            <a:ext cx="175786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Evict EQ entry and update </a:t>
            </a:r>
            <a:r>
              <a:rPr kumimoji="0" lang="en-US" sz="1400" b="0" i="1" u="none" strike="noStrike" kern="1200" cap="none" spc="0" normalizeH="0" baseline="0" noProof="0" dirty="0" err="1">
                <a:ln>
                  <a:noFill/>
                </a:ln>
                <a:solidFill>
                  <a:prstClr val="black"/>
                </a:solidFill>
                <a:effectLst/>
                <a:uLnTx/>
                <a:uFillTx/>
                <a:latin typeface="Calibri" panose="020F0502020204030204"/>
                <a:ea typeface="+mn-ea"/>
                <a:cs typeface="+mn-cs"/>
              </a:rPr>
              <a:t>QVStore</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7" name="Oval 196">
            <a:extLst>
              <a:ext uri="{FF2B5EF4-FFF2-40B4-BE49-F238E27FC236}">
                <a16:creationId xmlns:a16="http://schemas.microsoft.com/office/drawing/2014/main" id="{0243FFFE-6A73-CA40-B4DF-3CD7A32986AF}"/>
              </a:ext>
            </a:extLst>
          </p:cNvPr>
          <p:cNvSpPr/>
          <p:nvPr/>
        </p:nvSpPr>
        <p:spPr>
          <a:xfrm>
            <a:off x="6212152" y="24363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98" name="Rectangle 197">
            <a:extLst>
              <a:ext uri="{FF2B5EF4-FFF2-40B4-BE49-F238E27FC236}">
                <a16:creationId xmlns:a16="http://schemas.microsoft.com/office/drawing/2014/main" id="{CF5F4FBB-8860-F042-8A9D-EBCEC1147F88}"/>
              </a:ext>
            </a:extLst>
          </p:cNvPr>
          <p:cNvSpPr/>
          <p:nvPr/>
        </p:nvSpPr>
        <p:spPr>
          <a:xfrm>
            <a:off x="3793570" y="2026696"/>
            <a:ext cx="2617255" cy="307777"/>
          </a:xfrm>
          <a:prstGeom prst="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Find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Action with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ax </a:t>
            </a: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Q-Value</a:t>
            </a:r>
          </a:p>
        </p:txBody>
      </p:sp>
      <p:cxnSp>
        <p:nvCxnSpPr>
          <p:cNvPr id="199" name="Straight Arrow Connector 198">
            <a:extLst>
              <a:ext uri="{FF2B5EF4-FFF2-40B4-BE49-F238E27FC236}">
                <a16:creationId xmlns:a16="http://schemas.microsoft.com/office/drawing/2014/main" id="{CF04ABA9-016F-1D44-9CB9-2CD086BB1F29}"/>
              </a:ext>
            </a:extLst>
          </p:cNvPr>
          <p:cNvCxnSpPr>
            <a:cxnSpLocks/>
          </p:cNvCxnSpPr>
          <p:nvPr/>
        </p:nvCxnSpPr>
        <p:spPr>
          <a:xfrm>
            <a:off x="5038337"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B72E909B-B36E-9B4E-B9AB-70D89B040A5F}"/>
              </a:ext>
            </a:extLst>
          </p:cNvPr>
          <p:cNvCxnSpPr>
            <a:cxnSpLocks/>
          </p:cNvCxnSpPr>
          <p:nvPr/>
        </p:nvCxnSpPr>
        <p:spPr>
          <a:xfrm>
            <a:off x="4679009"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A8CF9FBF-1EAE-E141-943E-8B123653A864}"/>
              </a:ext>
            </a:extLst>
          </p:cNvPr>
          <p:cNvCxnSpPr>
            <a:cxnSpLocks/>
          </p:cNvCxnSpPr>
          <p:nvPr/>
        </p:nvCxnSpPr>
        <p:spPr>
          <a:xfrm>
            <a:off x="5394429" y="2308908"/>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85BD7E60-7BFF-434D-BBB6-AE2235405BE1}"/>
              </a:ext>
            </a:extLst>
          </p:cNvPr>
          <p:cNvSpPr/>
          <p:nvPr/>
        </p:nvSpPr>
        <p:spPr>
          <a:xfrm>
            <a:off x="5123608" y="547679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id="{4B9572B7-08B9-8F49-80A6-03052E688C52}"/>
              </a:ext>
            </a:extLst>
          </p:cNvPr>
          <p:cNvGrpSpPr/>
          <p:nvPr/>
        </p:nvGrpSpPr>
        <p:grpSpPr>
          <a:xfrm>
            <a:off x="4289620" y="2601710"/>
            <a:ext cx="1592509" cy="1220460"/>
            <a:chOff x="4289620" y="2601710"/>
            <a:chExt cx="1592509" cy="1220460"/>
          </a:xfrm>
        </p:grpSpPr>
        <p:sp>
          <p:nvSpPr>
            <p:cNvPr id="113" name="Rectangle 112">
              <a:extLst>
                <a:ext uri="{FF2B5EF4-FFF2-40B4-BE49-F238E27FC236}">
                  <a16:creationId xmlns:a16="http://schemas.microsoft.com/office/drawing/2014/main" id="{FD3A8377-8D24-9143-8097-35CFD901AD6C}"/>
                </a:ext>
              </a:extLst>
            </p:cNvPr>
            <p:cNvSpPr/>
            <p:nvPr/>
          </p:nvSpPr>
          <p:spPr>
            <a:xfrm>
              <a:off x="4289620" y="26017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44BD0F1C-308B-AD41-ADC0-9D662775B839}"/>
                </a:ext>
              </a:extLst>
            </p:cNvPr>
            <p:cNvSpPr/>
            <p:nvPr/>
          </p:nvSpPr>
          <p:spPr>
            <a:xfrm>
              <a:off x="4499345" y="26017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3F57A77B-B4C5-B34F-9654-A2C73A1DDC34}"/>
                </a:ext>
              </a:extLst>
            </p:cNvPr>
            <p:cNvSpPr/>
            <p:nvPr/>
          </p:nvSpPr>
          <p:spPr>
            <a:xfrm>
              <a:off x="4858673" y="26017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89A27451-93BD-8E44-8120-AD957A3C2F88}"/>
                </a:ext>
              </a:extLst>
            </p:cNvPr>
            <p:cNvSpPr/>
            <p:nvPr/>
          </p:nvSpPr>
          <p:spPr>
            <a:xfrm>
              <a:off x="5218001" y="26017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1FB99F77-BEFB-7F4C-8456-69B826978233}"/>
                </a:ext>
              </a:extLst>
            </p:cNvPr>
            <p:cNvSpPr/>
            <p:nvPr/>
          </p:nvSpPr>
          <p:spPr>
            <a:xfrm>
              <a:off x="4289620" y="27778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ACF4C514-8B32-614D-BF6B-3F188A3F5A83}"/>
                </a:ext>
              </a:extLst>
            </p:cNvPr>
            <p:cNvSpPr/>
            <p:nvPr/>
          </p:nvSpPr>
          <p:spPr>
            <a:xfrm>
              <a:off x="4499345" y="27778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9AFF6B2C-7524-D04C-AD64-4B438BFD7B75}"/>
                </a:ext>
              </a:extLst>
            </p:cNvPr>
            <p:cNvSpPr/>
            <p:nvPr/>
          </p:nvSpPr>
          <p:spPr>
            <a:xfrm>
              <a:off x="4858673" y="27778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4EAD4285-7314-DD46-8C66-6AA6025A7AA4}"/>
                </a:ext>
              </a:extLst>
            </p:cNvPr>
            <p:cNvSpPr/>
            <p:nvPr/>
          </p:nvSpPr>
          <p:spPr>
            <a:xfrm>
              <a:off x="5218001" y="27778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B9A6C0D6-5D43-9D4B-88B7-75FD58C3B988}"/>
                </a:ext>
              </a:extLst>
            </p:cNvPr>
            <p:cNvSpPr/>
            <p:nvPr/>
          </p:nvSpPr>
          <p:spPr>
            <a:xfrm>
              <a:off x="4289620" y="29540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CAB6E6E3-1D84-9E43-BE56-DD55A7DE7CCB}"/>
                </a:ext>
              </a:extLst>
            </p:cNvPr>
            <p:cNvSpPr/>
            <p:nvPr/>
          </p:nvSpPr>
          <p:spPr>
            <a:xfrm>
              <a:off x="4499345" y="29540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B4E5707F-03EA-6F40-AAF2-E23363D7AB62}"/>
                </a:ext>
              </a:extLst>
            </p:cNvPr>
            <p:cNvSpPr/>
            <p:nvPr/>
          </p:nvSpPr>
          <p:spPr>
            <a:xfrm>
              <a:off x="4858673" y="29540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522B78C4-6877-CE46-A63B-7A82ECD115B6}"/>
                </a:ext>
              </a:extLst>
            </p:cNvPr>
            <p:cNvSpPr/>
            <p:nvPr/>
          </p:nvSpPr>
          <p:spPr>
            <a:xfrm>
              <a:off x="5218001" y="29540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FA16AED2-8F60-B74B-8B2C-22BB3853A814}"/>
                </a:ext>
              </a:extLst>
            </p:cNvPr>
            <p:cNvSpPr/>
            <p:nvPr/>
          </p:nvSpPr>
          <p:spPr>
            <a:xfrm>
              <a:off x="4289620" y="31302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BB5A613-228E-E84B-8B5A-BD3DDE37FC4B}"/>
                </a:ext>
              </a:extLst>
            </p:cNvPr>
            <p:cNvSpPr/>
            <p:nvPr/>
          </p:nvSpPr>
          <p:spPr>
            <a:xfrm>
              <a:off x="4499345" y="31302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a:extLst>
                <a:ext uri="{FF2B5EF4-FFF2-40B4-BE49-F238E27FC236}">
                  <a16:creationId xmlns:a16="http://schemas.microsoft.com/office/drawing/2014/main" id="{C33B4829-767E-CC46-841A-C59701274878}"/>
                </a:ext>
              </a:extLst>
            </p:cNvPr>
            <p:cNvSpPr/>
            <p:nvPr/>
          </p:nvSpPr>
          <p:spPr>
            <a:xfrm>
              <a:off x="4858673" y="31302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4FF74D98-0B9E-B447-95A6-F7E4B08A282C}"/>
                </a:ext>
              </a:extLst>
            </p:cNvPr>
            <p:cNvSpPr/>
            <p:nvPr/>
          </p:nvSpPr>
          <p:spPr>
            <a:xfrm>
              <a:off x="5218001" y="31302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936DAFF4-957A-5B45-B8B7-8D31D4136A21}"/>
                </a:ext>
              </a:extLst>
            </p:cNvPr>
            <p:cNvSpPr/>
            <p:nvPr/>
          </p:nvSpPr>
          <p:spPr>
            <a:xfrm>
              <a:off x="4289620" y="33063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D2980796-4C2F-414B-816E-081F907A10F6}"/>
                </a:ext>
              </a:extLst>
            </p:cNvPr>
            <p:cNvSpPr/>
            <p:nvPr/>
          </p:nvSpPr>
          <p:spPr>
            <a:xfrm>
              <a:off x="4499345" y="33063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A887C44D-FFC2-384B-83BF-BEB08C155264}"/>
                </a:ext>
              </a:extLst>
            </p:cNvPr>
            <p:cNvSpPr/>
            <p:nvPr/>
          </p:nvSpPr>
          <p:spPr>
            <a:xfrm>
              <a:off x="4858673" y="33063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1A5196E-7185-724A-983F-D13E80FEF654}"/>
                </a:ext>
              </a:extLst>
            </p:cNvPr>
            <p:cNvSpPr/>
            <p:nvPr/>
          </p:nvSpPr>
          <p:spPr>
            <a:xfrm>
              <a:off x="5218001" y="33063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21EE2A8-FA3E-FE45-9AFE-3FAF44806885}"/>
                </a:ext>
              </a:extLst>
            </p:cNvPr>
            <p:cNvSpPr/>
            <p:nvPr/>
          </p:nvSpPr>
          <p:spPr>
            <a:xfrm>
              <a:off x="4442020" y="27541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4A7F9AF-2BA4-DA46-B255-8263E7DC1415}"/>
                </a:ext>
              </a:extLst>
            </p:cNvPr>
            <p:cNvSpPr/>
            <p:nvPr/>
          </p:nvSpPr>
          <p:spPr>
            <a:xfrm>
              <a:off x="4651745" y="27541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C834DDEE-C429-1F4E-BA53-A9762690A852}"/>
                </a:ext>
              </a:extLst>
            </p:cNvPr>
            <p:cNvSpPr/>
            <p:nvPr/>
          </p:nvSpPr>
          <p:spPr>
            <a:xfrm>
              <a:off x="5011073" y="27541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F2A5FBBE-49F2-6E41-A6FA-5BF57BDC811B}"/>
                </a:ext>
              </a:extLst>
            </p:cNvPr>
            <p:cNvSpPr/>
            <p:nvPr/>
          </p:nvSpPr>
          <p:spPr>
            <a:xfrm>
              <a:off x="5370401" y="27541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AB7977CF-D25A-0249-8C4F-1F5C1074B4DA}"/>
                </a:ext>
              </a:extLst>
            </p:cNvPr>
            <p:cNvSpPr/>
            <p:nvPr/>
          </p:nvSpPr>
          <p:spPr>
            <a:xfrm>
              <a:off x="4442020" y="29302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1DCC281C-206A-1C42-9653-43442F95173C}"/>
                </a:ext>
              </a:extLst>
            </p:cNvPr>
            <p:cNvSpPr/>
            <p:nvPr/>
          </p:nvSpPr>
          <p:spPr>
            <a:xfrm>
              <a:off x="4651745" y="29302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FA8DB686-5998-1347-B9D1-24913AB66085}"/>
                </a:ext>
              </a:extLst>
            </p:cNvPr>
            <p:cNvSpPr/>
            <p:nvPr/>
          </p:nvSpPr>
          <p:spPr>
            <a:xfrm>
              <a:off x="5011073" y="29302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52477002-3CA5-0C4A-A69F-FC27F12C0F32}"/>
                </a:ext>
              </a:extLst>
            </p:cNvPr>
            <p:cNvSpPr/>
            <p:nvPr/>
          </p:nvSpPr>
          <p:spPr>
            <a:xfrm>
              <a:off x="5370401" y="29302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E71E42E4-EA17-8544-BA6F-98DC7D25C484}"/>
                </a:ext>
              </a:extLst>
            </p:cNvPr>
            <p:cNvSpPr/>
            <p:nvPr/>
          </p:nvSpPr>
          <p:spPr>
            <a:xfrm>
              <a:off x="4442020" y="31064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E3C6B61F-3267-144B-8B8B-0330940C7B3A}"/>
                </a:ext>
              </a:extLst>
            </p:cNvPr>
            <p:cNvSpPr/>
            <p:nvPr/>
          </p:nvSpPr>
          <p:spPr>
            <a:xfrm>
              <a:off x="4651745" y="31064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79B9D27D-654E-9345-BFDB-F279B43171E6}"/>
                </a:ext>
              </a:extLst>
            </p:cNvPr>
            <p:cNvSpPr/>
            <p:nvPr/>
          </p:nvSpPr>
          <p:spPr>
            <a:xfrm>
              <a:off x="5011073" y="31064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57B09164-A6D4-DE4F-B6E0-4B3B182E83E6}"/>
                </a:ext>
              </a:extLst>
            </p:cNvPr>
            <p:cNvSpPr/>
            <p:nvPr/>
          </p:nvSpPr>
          <p:spPr>
            <a:xfrm>
              <a:off x="5370401" y="31064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50AAB409-A231-B344-89A5-BC22A08F4E5D}"/>
                </a:ext>
              </a:extLst>
            </p:cNvPr>
            <p:cNvSpPr/>
            <p:nvPr/>
          </p:nvSpPr>
          <p:spPr>
            <a:xfrm>
              <a:off x="4442020" y="32826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DC64A051-2E1C-D24E-A926-7F6CFAB82A42}"/>
                </a:ext>
              </a:extLst>
            </p:cNvPr>
            <p:cNvSpPr/>
            <p:nvPr/>
          </p:nvSpPr>
          <p:spPr>
            <a:xfrm>
              <a:off x="4651745" y="32826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D016E615-339E-344B-8E16-39978250CC74}"/>
                </a:ext>
              </a:extLst>
            </p:cNvPr>
            <p:cNvSpPr/>
            <p:nvPr/>
          </p:nvSpPr>
          <p:spPr>
            <a:xfrm>
              <a:off x="5011073" y="32826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5AA2512A-D531-5048-948E-B343384A84E0}"/>
                </a:ext>
              </a:extLst>
            </p:cNvPr>
            <p:cNvSpPr/>
            <p:nvPr/>
          </p:nvSpPr>
          <p:spPr>
            <a:xfrm>
              <a:off x="5370401" y="32826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7BFE0B49-5175-1643-B20A-A2F81DD24087}"/>
                </a:ext>
              </a:extLst>
            </p:cNvPr>
            <p:cNvSpPr/>
            <p:nvPr/>
          </p:nvSpPr>
          <p:spPr>
            <a:xfrm>
              <a:off x="4442020" y="34587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6D163B17-BB1F-FE4C-9ED1-3760259AAEFA}"/>
                </a:ext>
              </a:extLst>
            </p:cNvPr>
            <p:cNvSpPr/>
            <p:nvPr/>
          </p:nvSpPr>
          <p:spPr>
            <a:xfrm>
              <a:off x="4651745" y="34587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3533B4D-DE4C-6B4F-8107-68EBB6D94730}"/>
                </a:ext>
              </a:extLst>
            </p:cNvPr>
            <p:cNvSpPr/>
            <p:nvPr/>
          </p:nvSpPr>
          <p:spPr>
            <a:xfrm>
              <a:off x="5011073" y="34587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69B4248-3278-184F-89E3-0AA368CC0E71}"/>
                </a:ext>
              </a:extLst>
            </p:cNvPr>
            <p:cNvSpPr/>
            <p:nvPr/>
          </p:nvSpPr>
          <p:spPr>
            <a:xfrm>
              <a:off x="5370401" y="34587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6E0751EC-A6E7-A447-99EF-FEAD80409739}"/>
                </a:ext>
              </a:extLst>
            </p:cNvPr>
            <p:cNvSpPr/>
            <p:nvPr/>
          </p:nvSpPr>
          <p:spPr>
            <a:xfrm>
              <a:off x="4594420" y="29065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E9D1925E-9291-3E49-8439-0D01E9F12223}"/>
                </a:ext>
              </a:extLst>
            </p:cNvPr>
            <p:cNvSpPr/>
            <p:nvPr/>
          </p:nvSpPr>
          <p:spPr>
            <a:xfrm>
              <a:off x="4804145" y="29065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30359934-1140-8A40-A8C9-8E1C28D77FC0}"/>
                </a:ext>
              </a:extLst>
            </p:cNvPr>
            <p:cNvSpPr/>
            <p:nvPr/>
          </p:nvSpPr>
          <p:spPr>
            <a:xfrm>
              <a:off x="5163473" y="29065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DBE827D9-5ABC-C84A-9948-CAE67C6223F8}"/>
                </a:ext>
              </a:extLst>
            </p:cNvPr>
            <p:cNvSpPr/>
            <p:nvPr/>
          </p:nvSpPr>
          <p:spPr>
            <a:xfrm>
              <a:off x="5522801" y="29065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DC75011-39A9-0747-8EEF-32D06E2EAA8A}"/>
                </a:ext>
              </a:extLst>
            </p:cNvPr>
            <p:cNvSpPr/>
            <p:nvPr/>
          </p:nvSpPr>
          <p:spPr>
            <a:xfrm>
              <a:off x="4594420" y="3082683"/>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extLst>
                <a:ext uri="{FF2B5EF4-FFF2-40B4-BE49-F238E27FC236}">
                  <a16:creationId xmlns:a16="http://schemas.microsoft.com/office/drawing/2014/main" id="{2805C98B-5BFC-3840-B582-6A0B09D38789}"/>
                </a:ext>
              </a:extLst>
            </p:cNvPr>
            <p:cNvSpPr/>
            <p:nvPr/>
          </p:nvSpPr>
          <p:spPr>
            <a:xfrm>
              <a:off x="4804145" y="30826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D0A5A52E-1300-A44B-AC53-6974825156CB}"/>
                </a:ext>
              </a:extLst>
            </p:cNvPr>
            <p:cNvSpPr/>
            <p:nvPr/>
          </p:nvSpPr>
          <p:spPr>
            <a:xfrm>
              <a:off x="5163473" y="30826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5CB469A1-A4C2-F246-B303-813E353BB533}"/>
                </a:ext>
              </a:extLst>
            </p:cNvPr>
            <p:cNvSpPr/>
            <p:nvPr/>
          </p:nvSpPr>
          <p:spPr>
            <a:xfrm>
              <a:off x="5522801" y="30826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2E244172-D057-B941-B8E7-E7A88B70B4D2}"/>
                </a:ext>
              </a:extLst>
            </p:cNvPr>
            <p:cNvSpPr/>
            <p:nvPr/>
          </p:nvSpPr>
          <p:spPr>
            <a:xfrm>
              <a:off x="4594420" y="3258848"/>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a:extLst>
                <a:ext uri="{FF2B5EF4-FFF2-40B4-BE49-F238E27FC236}">
                  <a16:creationId xmlns:a16="http://schemas.microsoft.com/office/drawing/2014/main" id="{7C270745-8C73-0746-8971-4AF504B7019F}"/>
                </a:ext>
              </a:extLst>
            </p:cNvPr>
            <p:cNvSpPr/>
            <p:nvPr/>
          </p:nvSpPr>
          <p:spPr>
            <a:xfrm>
              <a:off x="4804145" y="32588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06BCF51D-67B1-A347-B542-FD6FB02215A0}"/>
                </a:ext>
              </a:extLst>
            </p:cNvPr>
            <p:cNvSpPr/>
            <p:nvPr/>
          </p:nvSpPr>
          <p:spPr>
            <a:xfrm>
              <a:off x="5163473" y="32588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087CE3F0-07E6-A849-87AA-63BF28801962}"/>
                </a:ext>
              </a:extLst>
            </p:cNvPr>
            <p:cNvSpPr/>
            <p:nvPr/>
          </p:nvSpPr>
          <p:spPr>
            <a:xfrm>
              <a:off x="5522801" y="32588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E500197A-944F-D74D-8E02-798D9B8A1A32}"/>
                </a:ext>
              </a:extLst>
            </p:cNvPr>
            <p:cNvSpPr/>
            <p:nvPr/>
          </p:nvSpPr>
          <p:spPr>
            <a:xfrm>
              <a:off x="4594420" y="3435007"/>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A7405B60-4A29-0A4D-91F4-655E4DFCF345}"/>
                </a:ext>
              </a:extLst>
            </p:cNvPr>
            <p:cNvSpPr/>
            <p:nvPr/>
          </p:nvSpPr>
          <p:spPr>
            <a:xfrm>
              <a:off x="4804145" y="34350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CFAA4F28-9CE9-0B41-A7B6-96F82E9BA6EC}"/>
                </a:ext>
              </a:extLst>
            </p:cNvPr>
            <p:cNvSpPr/>
            <p:nvPr/>
          </p:nvSpPr>
          <p:spPr>
            <a:xfrm>
              <a:off x="5163473" y="34350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DF2E21C-D995-5549-8D42-7CA6F3B5E3EC}"/>
                </a:ext>
              </a:extLst>
            </p:cNvPr>
            <p:cNvSpPr/>
            <p:nvPr/>
          </p:nvSpPr>
          <p:spPr>
            <a:xfrm>
              <a:off x="5522801" y="34350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785CFE8B-16E7-934D-96C2-47D4B3DF383D}"/>
                </a:ext>
              </a:extLst>
            </p:cNvPr>
            <p:cNvSpPr/>
            <p:nvPr/>
          </p:nvSpPr>
          <p:spPr>
            <a:xfrm>
              <a:off x="4594420" y="3611166"/>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0ED70F50-3F4D-3945-B1A4-281F695672BF}"/>
                </a:ext>
              </a:extLst>
            </p:cNvPr>
            <p:cNvSpPr/>
            <p:nvPr/>
          </p:nvSpPr>
          <p:spPr>
            <a:xfrm>
              <a:off x="4804145" y="36111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89C6D539-89DC-8047-83D9-1C63B10A9A1E}"/>
                </a:ext>
              </a:extLst>
            </p:cNvPr>
            <p:cNvSpPr/>
            <p:nvPr/>
          </p:nvSpPr>
          <p:spPr>
            <a:xfrm>
              <a:off x="5163473" y="36111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14D4D384-1412-3745-BBB1-5A9CA9FE5528}"/>
                </a:ext>
              </a:extLst>
            </p:cNvPr>
            <p:cNvSpPr/>
            <p:nvPr/>
          </p:nvSpPr>
          <p:spPr>
            <a:xfrm>
              <a:off x="5522801" y="36111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Rectangle 203">
              <a:extLst>
                <a:ext uri="{FF2B5EF4-FFF2-40B4-BE49-F238E27FC236}">
                  <a16:creationId xmlns:a16="http://schemas.microsoft.com/office/drawing/2014/main" id="{DF6E36A8-6582-8747-BB44-EF1A66E23C68}"/>
                </a:ext>
              </a:extLst>
            </p:cNvPr>
            <p:cNvSpPr/>
            <p:nvPr/>
          </p:nvSpPr>
          <p:spPr>
            <a:xfrm>
              <a:off x="4544504" y="3065619"/>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S1</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5" name="Rectangle 204">
              <a:extLst>
                <a:ext uri="{FF2B5EF4-FFF2-40B4-BE49-F238E27FC236}">
                  <a16:creationId xmlns:a16="http://schemas.microsoft.com/office/drawing/2014/main" id="{00B2DAE8-CBDF-C344-A5D5-32290481D4A6}"/>
                </a:ext>
              </a:extLst>
            </p:cNvPr>
            <p:cNvSpPr/>
            <p:nvPr/>
          </p:nvSpPr>
          <p:spPr>
            <a:xfrm>
              <a:off x="4545841" y="3240237"/>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S2</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6" name="Rectangle 205">
              <a:extLst>
                <a:ext uri="{FF2B5EF4-FFF2-40B4-BE49-F238E27FC236}">
                  <a16:creationId xmlns:a16="http://schemas.microsoft.com/office/drawing/2014/main" id="{A110B1DD-D7D9-8B48-9C15-044DD56AD9CA}"/>
                </a:ext>
              </a:extLst>
            </p:cNvPr>
            <p:cNvSpPr/>
            <p:nvPr/>
          </p:nvSpPr>
          <p:spPr>
            <a:xfrm>
              <a:off x="4549671" y="3413952"/>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S3</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7" name="Rectangle 206">
              <a:extLst>
                <a:ext uri="{FF2B5EF4-FFF2-40B4-BE49-F238E27FC236}">
                  <a16:creationId xmlns:a16="http://schemas.microsoft.com/office/drawing/2014/main" id="{5353740A-DEFC-704F-83EA-45ABFE836C34}"/>
                </a:ext>
              </a:extLst>
            </p:cNvPr>
            <p:cNvSpPr/>
            <p:nvPr/>
          </p:nvSpPr>
          <p:spPr>
            <a:xfrm>
              <a:off x="4549671" y="3591338"/>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S4</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8" name="TextBox 207">
            <a:extLst>
              <a:ext uri="{FF2B5EF4-FFF2-40B4-BE49-F238E27FC236}">
                <a16:creationId xmlns:a16="http://schemas.microsoft.com/office/drawing/2014/main" id="{8C887EF2-64B3-5C4F-B587-5D0337A2B97A}"/>
              </a:ext>
            </a:extLst>
          </p:cNvPr>
          <p:cNvSpPr txBox="1"/>
          <p:nvPr/>
        </p:nvSpPr>
        <p:spPr>
          <a:xfrm>
            <a:off x="3714030" y="5490076"/>
            <a:ext cx="13175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Set filled bit</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9" name="Elbow Connector 208">
            <a:extLst>
              <a:ext uri="{FF2B5EF4-FFF2-40B4-BE49-F238E27FC236}">
                <a16:creationId xmlns:a16="http://schemas.microsoft.com/office/drawing/2014/main" id="{DF0815CD-63AD-4245-9714-D351E1229B14}"/>
              </a:ext>
            </a:extLst>
          </p:cNvPr>
          <p:cNvCxnSpPr>
            <a:cxnSpLocks/>
          </p:cNvCxnSpPr>
          <p:nvPr/>
        </p:nvCxnSpPr>
        <p:spPr>
          <a:xfrm flipH="1">
            <a:off x="5527641" y="3563338"/>
            <a:ext cx="468480" cy="1525255"/>
          </a:xfrm>
          <a:prstGeom prst="bentConnector4">
            <a:avLst>
              <a:gd name="adj1" fmla="val -151871"/>
              <a:gd name="adj2" fmla="val 10003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BE5C845F-5541-584A-8AC5-5CFCF1682CD8}"/>
              </a:ext>
            </a:extLst>
          </p:cNvPr>
          <p:cNvGrpSpPr/>
          <p:nvPr/>
        </p:nvGrpSpPr>
        <p:grpSpPr>
          <a:xfrm>
            <a:off x="4852151" y="3225743"/>
            <a:ext cx="965556" cy="246221"/>
            <a:chOff x="-1482231" y="2981228"/>
            <a:chExt cx="965556" cy="246221"/>
          </a:xfrm>
        </p:grpSpPr>
        <p:sp>
          <p:nvSpPr>
            <p:cNvPr id="181" name="Rectangle 180">
              <a:extLst>
                <a:ext uri="{FF2B5EF4-FFF2-40B4-BE49-F238E27FC236}">
                  <a16:creationId xmlns:a16="http://schemas.microsoft.com/office/drawing/2014/main" id="{F696243C-A446-D24F-8E95-6F5853E28F7B}"/>
                </a:ext>
              </a:extLst>
            </p:cNvPr>
            <p:cNvSpPr/>
            <p:nvPr/>
          </p:nvSpPr>
          <p:spPr>
            <a:xfrm>
              <a:off x="-1482231" y="3046340"/>
              <a:ext cx="243526" cy="119395"/>
            </a:xfrm>
            <a:prstGeom prst="rec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EE62E3F3-73B0-5C40-99F7-20A5CB2C1166}"/>
                </a:ext>
              </a:extLst>
            </p:cNvPr>
            <p:cNvSpPr/>
            <p:nvPr/>
          </p:nvSpPr>
          <p:spPr>
            <a:xfrm>
              <a:off x="-1122902" y="3047091"/>
              <a:ext cx="243526" cy="11939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3" name="Rectangle 182">
              <a:extLst>
                <a:ext uri="{FF2B5EF4-FFF2-40B4-BE49-F238E27FC236}">
                  <a16:creationId xmlns:a16="http://schemas.microsoft.com/office/drawing/2014/main" id="{C0BF88CC-D73B-8145-8BB1-9D8D1FFA9467}"/>
                </a:ext>
              </a:extLst>
            </p:cNvPr>
            <p:cNvSpPr/>
            <p:nvPr/>
          </p:nvSpPr>
          <p:spPr>
            <a:xfrm>
              <a:off x="-760201" y="3047091"/>
              <a:ext cx="243526" cy="119395"/>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 name="Rectangle 202">
              <a:extLst>
                <a:ext uri="{FF2B5EF4-FFF2-40B4-BE49-F238E27FC236}">
                  <a16:creationId xmlns:a16="http://schemas.microsoft.com/office/drawing/2014/main" id="{1A133D55-F6E3-8043-9FAD-85C7DFD57450}"/>
                </a:ext>
              </a:extLst>
            </p:cNvPr>
            <p:cNvSpPr/>
            <p:nvPr/>
          </p:nvSpPr>
          <p:spPr>
            <a:xfrm>
              <a:off x="-1206336" y="2981228"/>
              <a:ext cx="415498"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000" b="0" i="1" u="none" strike="noStrike" kern="1200" cap="none" spc="0" normalizeH="0" baseline="0" noProof="0" dirty="0">
                  <a:ln>
                    <a:noFill/>
                  </a:ln>
                  <a:solidFill>
                    <a:prstClr val="white"/>
                  </a:solidFill>
                  <a:effectLst/>
                  <a:uLnTx/>
                  <a:uFillTx/>
                  <a:latin typeface="Calibri" panose="020F0502020204030204"/>
                  <a:ea typeface="+mn-ea"/>
                  <a:cs typeface="+mn-cs"/>
                </a:rPr>
                <a:t>Max</a:t>
              </a:r>
            </a:p>
          </p:txBody>
        </p:sp>
      </p:grpSp>
    </p:spTree>
    <p:extLst>
      <p:ext uri="{BB962C8B-B14F-4D97-AF65-F5344CB8AC3E}">
        <p14:creationId xmlns:p14="http://schemas.microsoft.com/office/powerpoint/2010/main" val="365717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0"/>
                                        </p:tgtEl>
                                        <p:attrNameLst>
                                          <p:attrName>style.visibility</p:attrName>
                                        </p:attrNameLst>
                                      </p:cBhvr>
                                      <p:to>
                                        <p:strVal val="visible"/>
                                      </p:to>
                                    </p:set>
                                  </p:childTnLst>
                                </p:cTn>
                              </p:par>
                              <p:par>
                                <p:cTn id="59" presetID="10" presetClass="entr" presetSubtype="0" fill="hold" nodeType="withEffect">
                                  <p:stCondLst>
                                    <p:cond delay="200"/>
                                  </p:stCondLst>
                                  <p:childTnLst>
                                    <p:set>
                                      <p:cBhvr>
                                        <p:cTn id="60" dur="1" fill="hold">
                                          <p:stCondLst>
                                            <p:cond delay="0"/>
                                          </p:stCondLst>
                                        </p:cTn>
                                        <p:tgtEl>
                                          <p:spTgt spid="211"/>
                                        </p:tgtEl>
                                        <p:attrNameLst>
                                          <p:attrName>style.visibility</p:attrName>
                                        </p:attrNameLst>
                                      </p:cBhvr>
                                      <p:to>
                                        <p:strVal val="visible"/>
                                      </p:to>
                                    </p:set>
                                    <p:animEffect transition="in" filter="fade">
                                      <p:cBhvr>
                                        <p:cTn id="61" dur="300"/>
                                        <p:tgtEl>
                                          <p:spTgt spid="211"/>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9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9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9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9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0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8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8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9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0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8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2" grpId="0" animBg="1"/>
      <p:bldP spid="173" grpId="0"/>
      <p:bldP spid="175" grpId="0"/>
      <p:bldP spid="176" grpId="0" animBg="1"/>
      <p:bldP spid="177" grpId="0"/>
      <p:bldP spid="179" grpId="0" animBg="1"/>
      <p:bldP spid="180" grpId="0" animBg="1"/>
      <p:bldP spid="184" grpId="0" animBg="1"/>
      <p:bldP spid="185" grpId="0"/>
      <p:bldP spid="187" grpId="0" animBg="1"/>
      <p:bldP spid="188" grpId="0" animBg="1"/>
      <p:bldP spid="190" grpId="0"/>
      <p:bldP spid="191" grpId="0"/>
      <p:bldP spid="192" grpId="0"/>
      <p:bldP spid="193" grpId="0" animBg="1"/>
      <p:bldP spid="195" grpId="0"/>
      <p:bldP spid="196" grpId="0"/>
      <p:bldP spid="197" grpId="0" animBg="1"/>
      <p:bldP spid="198" grpId="0" animBg="1"/>
      <p:bldP spid="202" grpId="0" animBg="1"/>
      <p:bldP spid="208" grpId="0"/>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Simulation Methodology</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583898"/>
          </a:xfrm>
        </p:spPr>
        <p:txBody>
          <a:bodyPr>
            <a:normAutofit lnSpcReduction="10000"/>
          </a:bodyPr>
          <a:lstStyle/>
          <a:p>
            <a:r>
              <a:rPr lang="en-US" b="1" dirty="0" err="1">
                <a:solidFill>
                  <a:srgbClr val="C00000"/>
                </a:solidFill>
                <a:latin typeface="Calibri" panose="020F0502020204030204" pitchFamily="34" charset="0"/>
                <a:cs typeface="Calibri" panose="020F0502020204030204" pitchFamily="34" charset="0"/>
              </a:rPr>
              <a:t>Champsim</a:t>
            </a:r>
            <a:r>
              <a:rPr lang="en-US" b="1" dirty="0">
                <a:solidFill>
                  <a:srgbClr val="C00000"/>
                </a:solidFill>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trace-driven simulator</a:t>
            </a:r>
          </a:p>
          <a:p>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150</a:t>
            </a:r>
            <a:r>
              <a:rPr lang="en-US" dirty="0">
                <a:latin typeface="Calibri" panose="020F0502020204030204" pitchFamily="34" charset="0"/>
                <a:cs typeface="Calibri" panose="020F0502020204030204" pitchFamily="34" charset="0"/>
              </a:rPr>
              <a:t> single-core memory-intensive workload traces</a:t>
            </a:r>
          </a:p>
          <a:p>
            <a:pPr lvl="1"/>
            <a:r>
              <a:rPr lang="en-US" dirty="0">
                <a:latin typeface="Calibri" panose="020F0502020204030204" pitchFamily="34" charset="0"/>
                <a:cs typeface="Calibri" panose="020F0502020204030204" pitchFamily="34" charset="0"/>
              </a:rPr>
              <a:t>SPEC CPU2006 and CPU2017</a:t>
            </a:r>
          </a:p>
          <a:p>
            <a:pPr lvl="1"/>
            <a:r>
              <a:rPr lang="en-US" dirty="0">
                <a:latin typeface="Calibri" panose="020F0502020204030204" pitchFamily="34" charset="0"/>
                <a:cs typeface="Calibri" panose="020F0502020204030204" pitchFamily="34" charset="0"/>
              </a:rPr>
              <a:t>PARSEC 2.1</a:t>
            </a:r>
          </a:p>
          <a:p>
            <a:pPr lvl="1"/>
            <a:r>
              <a:rPr lang="en-US" dirty="0" err="1">
                <a:latin typeface="Calibri" panose="020F0502020204030204" pitchFamily="34" charset="0"/>
                <a:cs typeface="Calibri" panose="020F0502020204030204" pitchFamily="34" charset="0"/>
              </a:rPr>
              <a:t>Ligra</a:t>
            </a:r>
            <a:endParaRPr lang="en-US" dirty="0">
              <a:latin typeface="Calibri" panose="020F0502020204030204" pitchFamily="34" charset="0"/>
              <a:cs typeface="Calibri" panose="020F0502020204030204" pitchFamily="34" charset="0"/>
            </a:endParaRPr>
          </a:p>
          <a:p>
            <a:pPr lvl="1"/>
            <a:r>
              <a:rPr lang="en-US" dirty="0" err="1">
                <a:latin typeface="Calibri" panose="020F0502020204030204" pitchFamily="34" charset="0"/>
                <a:cs typeface="Calibri" panose="020F0502020204030204" pitchFamily="34" charset="0"/>
              </a:rPr>
              <a:t>Cloudsuite</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Homogeneous and heterogeneous multi-core mixes</a:t>
            </a:r>
          </a:p>
          <a:p>
            <a:pPr lvl="1"/>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Five</a:t>
            </a:r>
            <a:r>
              <a:rPr lang="en-US" dirty="0">
                <a:latin typeface="Calibri" panose="020F0502020204030204" pitchFamily="34" charset="0"/>
                <a:cs typeface="Calibri" panose="020F0502020204030204" pitchFamily="34" charset="0"/>
              </a:rPr>
              <a:t> state-of-the-art prefetchers</a:t>
            </a:r>
          </a:p>
          <a:p>
            <a:pPr lvl="1"/>
            <a:r>
              <a:rPr lang="en-US" dirty="0">
                <a:latin typeface="Calibri" panose="020F0502020204030204" pitchFamily="34" charset="0"/>
                <a:cs typeface="Calibri" panose="020F0502020204030204" pitchFamily="34" charset="0"/>
              </a:rPr>
              <a:t>SPP </a:t>
            </a:r>
            <a:r>
              <a:rPr lang="en-US" sz="1800" b="1" dirty="0">
                <a:solidFill>
                  <a:schemeClr val="bg2">
                    <a:lumMod val="75000"/>
                  </a:schemeClr>
                </a:solidFill>
                <a:latin typeface="Calibri" panose="020F0502020204030204" pitchFamily="34" charset="0"/>
                <a:cs typeface="Calibri" panose="020F0502020204030204" pitchFamily="34" charset="0"/>
              </a:rPr>
              <a:t>[Kim+, MICRO’16]</a:t>
            </a:r>
            <a:endParaRPr lang="en-US" b="1" dirty="0">
              <a:solidFill>
                <a:schemeClr val="bg2">
                  <a:lumMod val="75000"/>
                </a:schemeClr>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Bingo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Bakhshalipour</a:t>
            </a:r>
            <a:r>
              <a:rPr lang="en-US" sz="1800" b="1" dirty="0">
                <a:solidFill>
                  <a:schemeClr val="bg2">
                    <a:lumMod val="75000"/>
                  </a:schemeClr>
                </a:solidFill>
                <a:latin typeface="Calibri" panose="020F0502020204030204" pitchFamily="34" charset="0"/>
                <a:cs typeface="Calibri" panose="020F0502020204030204" pitchFamily="34" charset="0"/>
              </a:rPr>
              <a:t>+, HPCA’19]</a:t>
            </a:r>
          </a:p>
          <a:p>
            <a:pPr lvl="1"/>
            <a:r>
              <a:rPr lang="en-US" dirty="0">
                <a:latin typeface="Calibri" panose="020F0502020204030204" pitchFamily="34" charset="0"/>
                <a:cs typeface="Calibri" panose="020F0502020204030204" pitchFamily="34" charset="0"/>
              </a:rPr>
              <a:t>MLOP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Shakerinava</a:t>
            </a:r>
            <a:r>
              <a:rPr lang="en-US" sz="1800" b="1" dirty="0">
                <a:solidFill>
                  <a:schemeClr val="bg2">
                    <a:lumMod val="75000"/>
                  </a:schemeClr>
                </a:solidFill>
                <a:latin typeface="Calibri" panose="020F0502020204030204" pitchFamily="34" charset="0"/>
                <a:cs typeface="Calibri" panose="020F0502020204030204" pitchFamily="34" charset="0"/>
              </a:rPr>
              <a:t>+, 3</a:t>
            </a:r>
            <a:r>
              <a:rPr lang="en-US" sz="1800" b="1" baseline="30000" dirty="0">
                <a:solidFill>
                  <a:schemeClr val="bg2">
                    <a:lumMod val="75000"/>
                  </a:schemeClr>
                </a:solidFill>
                <a:latin typeface="Calibri" panose="020F0502020204030204" pitchFamily="34" charset="0"/>
                <a:cs typeface="Calibri" panose="020F0502020204030204" pitchFamily="34" charset="0"/>
              </a:rPr>
              <a:t>rd</a:t>
            </a:r>
            <a:r>
              <a:rPr lang="en-US" sz="1800" b="1" dirty="0">
                <a:solidFill>
                  <a:schemeClr val="bg2">
                    <a:lumMod val="75000"/>
                  </a:schemeClr>
                </a:solidFill>
                <a:latin typeface="Calibri" panose="020F0502020204030204" pitchFamily="34" charset="0"/>
                <a:cs typeface="Calibri" panose="020F0502020204030204" pitchFamily="34" charset="0"/>
              </a:rPr>
              <a:t> Prefetching Championship, 2019 ]</a:t>
            </a:r>
          </a:p>
          <a:p>
            <a:pPr lvl="1"/>
            <a:r>
              <a:rPr lang="en-US" dirty="0" err="1">
                <a:latin typeface="Calibri" panose="020F0502020204030204" pitchFamily="34" charset="0"/>
                <a:cs typeface="Calibri" panose="020F0502020204030204" pitchFamily="34" charset="0"/>
              </a:rPr>
              <a:t>SPP+DSPatch</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Bera</a:t>
            </a:r>
            <a:r>
              <a:rPr lang="en-US" sz="1800" b="1" dirty="0">
                <a:solidFill>
                  <a:schemeClr val="bg2">
                    <a:lumMod val="75000"/>
                  </a:schemeClr>
                </a:solidFill>
                <a:latin typeface="Calibri" panose="020F0502020204030204" pitchFamily="34" charset="0"/>
                <a:cs typeface="Calibri" panose="020F0502020204030204" pitchFamily="34" charset="0"/>
              </a:rPr>
              <a:t>+, MICRO’19]</a:t>
            </a:r>
          </a:p>
          <a:p>
            <a:pPr lvl="1"/>
            <a:r>
              <a:rPr lang="en-US" dirty="0">
                <a:latin typeface="Calibri" panose="020F0502020204030204" pitchFamily="34" charset="0"/>
                <a:cs typeface="Calibri" panose="020F0502020204030204" pitchFamily="34" charset="0"/>
              </a:rPr>
              <a:t>SPP+PPF </a:t>
            </a:r>
            <a:r>
              <a:rPr lang="en-US" sz="1800" b="1" dirty="0">
                <a:solidFill>
                  <a:schemeClr val="bg2">
                    <a:lumMod val="75000"/>
                  </a:schemeClr>
                </a:solidFill>
                <a:latin typeface="Calibri" panose="020F0502020204030204" pitchFamily="34" charset="0"/>
                <a:cs typeface="Calibri" panose="020F0502020204030204" pitchFamily="34" charset="0"/>
              </a:rPr>
              <a:t>[Bhatia+, ISCA’20]</a:t>
            </a:r>
          </a:p>
        </p:txBody>
      </p:sp>
      <p:sp>
        <p:nvSpPr>
          <p:cNvPr id="2" name="TextBox 1">
            <a:extLst>
              <a:ext uri="{FF2B5EF4-FFF2-40B4-BE49-F238E27FC236}">
                <a16:creationId xmlns:a16="http://schemas.microsoft.com/office/drawing/2014/main" id="{870820FF-CC99-994C-9E2F-D95E9DD48D9E}"/>
              </a:ext>
            </a:extLst>
          </p:cNvPr>
          <p:cNvSpPr txBox="1"/>
          <p:nvPr/>
        </p:nvSpPr>
        <p:spPr>
          <a:xfrm>
            <a:off x="5623757" y="6398822"/>
            <a:ext cx="30313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[3]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https://github.com/ChampSim/ChampSim</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04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7EA5C-35E4-F941-9564-9CF822114D44}"/>
              </a:ext>
            </a:extLst>
          </p:cNvPr>
          <p:cNvSpPr>
            <a:spLocks noGrp="1"/>
          </p:cNvSpPr>
          <p:nvPr>
            <p:ph type="title"/>
          </p:nvPr>
        </p:nvSpPr>
        <p:spPr/>
        <p:txBody>
          <a:bodyPr/>
          <a:lstStyle/>
          <a:p>
            <a:r>
              <a:rPr lang="en-US" dirty="0"/>
              <a:t>Basic Pythia Configuration</a:t>
            </a:r>
          </a:p>
        </p:txBody>
      </p:sp>
      <p:sp>
        <p:nvSpPr>
          <p:cNvPr id="5" name="Content Placeholder 4">
            <a:extLst>
              <a:ext uri="{FF2B5EF4-FFF2-40B4-BE49-F238E27FC236}">
                <a16:creationId xmlns:a16="http://schemas.microsoft.com/office/drawing/2014/main" id="{4EFAB781-6E1D-4D44-AAAC-11021D7B8DD5}"/>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Derived from </a:t>
            </a:r>
            <a:r>
              <a:rPr lang="en-US" sz="3000" b="1" dirty="0">
                <a:solidFill>
                  <a:srgbClr val="FF5261"/>
                </a:solidFill>
                <a:latin typeface="Calibri" panose="020F0502020204030204" pitchFamily="34" charset="0"/>
                <a:cs typeface="Calibri" panose="020F0502020204030204" pitchFamily="34" charset="0"/>
              </a:rPr>
              <a:t>automatic design-space exploration</a:t>
            </a:r>
          </a:p>
          <a:p>
            <a:endParaRPr lang="en-US" dirty="0">
              <a:latin typeface="Calibri" panose="020F0502020204030204" pitchFamily="34" charset="0"/>
              <a:cs typeface="Calibri" panose="020F0502020204030204" pitchFamily="34" charset="0"/>
            </a:endParaRPr>
          </a:p>
          <a:p>
            <a:r>
              <a:rPr lang="en-US" sz="3000" b="1" dirty="0">
                <a:solidFill>
                  <a:srgbClr val="C00000"/>
                </a:solidFill>
                <a:latin typeface="Calibri" panose="020F0502020204030204" pitchFamily="34" charset="0"/>
                <a:cs typeface="Calibri" panose="020F0502020204030204" pitchFamily="34" charset="0"/>
              </a:rPr>
              <a:t>State:</a:t>
            </a:r>
            <a:r>
              <a:rPr lang="en-US" sz="3000" dirty="0">
                <a:latin typeface="Calibri" panose="020F0502020204030204" pitchFamily="34" charset="0"/>
                <a:cs typeface="Calibri" panose="020F0502020204030204" pitchFamily="34" charset="0"/>
              </a:rPr>
              <a:t> 2 features</a:t>
            </a:r>
          </a:p>
          <a:p>
            <a:pPr lvl="1"/>
            <a:r>
              <a:rPr lang="en-US" sz="2600" dirty="0" err="1">
                <a:latin typeface="Calibri" panose="020F0502020204030204" pitchFamily="34" charset="0"/>
                <a:cs typeface="Calibri" panose="020F0502020204030204" pitchFamily="34" charset="0"/>
              </a:rPr>
              <a:t>PC+Delta</a:t>
            </a:r>
            <a:endParaRPr lang="en-US" sz="2600" dirty="0">
              <a:latin typeface="Calibri" panose="020F0502020204030204" pitchFamily="34" charset="0"/>
              <a:cs typeface="Calibri" panose="020F0502020204030204" pitchFamily="34" charset="0"/>
            </a:endParaRPr>
          </a:p>
          <a:p>
            <a:pPr lvl="1"/>
            <a:r>
              <a:rPr lang="en-US" sz="2600" dirty="0">
                <a:latin typeface="Calibri" panose="020F0502020204030204" pitchFamily="34" charset="0"/>
                <a:cs typeface="Calibri" panose="020F0502020204030204" pitchFamily="34" charset="0"/>
              </a:rPr>
              <a:t>Sequence of last-4 deltas</a:t>
            </a:r>
          </a:p>
          <a:p>
            <a:pPr lvl="1"/>
            <a:endParaRPr lang="en-US" sz="1600" dirty="0">
              <a:latin typeface="Calibri" panose="020F0502020204030204" pitchFamily="34" charset="0"/>
              <a:cs typeface="Calibri" panose="020F0502020204030204" pitchFamily="34" charset="0"/>
            </a:endParaRPr>
          </a:p>
          <a:p>
            <a:r>
              <a:rPr lang="en-US" sz="3000" b="1" dirty="0">
                <a:solidFill>
                  <a:srgbClr val="7030A0"/>
                </a:solidFill>
                <a:latin typeface="Calibri" panose="020F0502020204030204" pitchFamily="34" charset="0"/>
                <a:cs typeface="Calibri" panose="020F0502020204030204" pitchFamily="34" charset="0"/>
              </a:rPr>
              <a:t>Actions:</a:t>
            </a:r>
            <a:r>
              <a:rPr lang="en-US" sz="3000" dirty="0">
                <a:latin typeface="Calibri" panose="020F0502020204030204" pitchFamily="34" charset="0"/>
                <a:cs typeface="Calibri" panose="020F0502020204030204" pitchFamily="34" charset="0"/>
              </a:rPr>
              <a:t> 16 prefetch offsets</a:t>
            </a:r>
          </a:p>
          <a:p>
            <a:pPr lvl="1"/>
            <a:r>
              <a:rPr lang="en-US" sz="2600" dirty="0">
                <a:latin typeface="Calibri" panose="020F0502020204030204" pitchFamily="34" charset="0"/>
                <a:cs typeface="Calibri" panose="020F0502020204030204" pitchFamily="34" charset="0"/>
              </a:rPr>
              <a:t>Ranging between -6 to +32. Including 0.</a:t>
            </a:r>
          </a:p>
          <a:p>
            <a:endParaRPr lang="en-US" sz="1600" dirty="0">
              <a:latin typeface="Calibri" panose="020F0502020204030204" pitchFamily="34" charset="0"/>
              <a:cs typeface="Calibri" panose="020F0502020204030204" pitchFamily="34" charset="0"/>
            </a:endParaRPr>
          </a:p>
          <a:p>
            <a:r>
              <a:rPr lang="en-US" sz="3000" b="1" dirty="0">
                <a:solidFill>
                  <a:schemeClr val="accent6">
                    <a:lumMod val="75000"/>
                  </a:schemeClr>
                </a:solidFill>
                <a:latin typeface="Calibri" panose="020F0502020204030204" pitchFamily="34" charset="0"/>
                <a:cs typeface="Calibri" panose="020F0502020204030204" pitchFamily="34" charset="0"/>
              </a:rPr>
              <a:t>Rewards:</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 = +20; 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 = +12;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-H=-2;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-L=-4;</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-H=-14; 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-L=-8;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=-12</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8520648"/>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Calibri" panose="020F0502020204030204" pitchFamily="34" charset="0"/>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endParaRPr kumimoji="0" 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24575" y="3189861"/>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7.7%</a:t>
            </a:r>
          </a:p>
        </p:txBody>
      </p:sp>
    </p:spTree>
    <p:extLst>
      <p:ext uri="{BB962C8B-B14F-4D97-AF65-F5344CB8AC3E}">
        <p14:creationId xmlns:p14="http://schemas.microsoft.com/office/powerpoint/2010/main" val="356879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graphicEl>
                                              <a:chart seriesIdx="-3" categoryIdx="-3" bldStep="gridLegend"/>
                                            </p:graphicEl>
                                          </p:spTgt>
                                        </p:tgtEl>
                                        <p:attrNameLst>
                                          <p:attrName>style.visibility</p:attrName>
                                        </p:attrNameLst>
                                      </p:cBhvr>
                                      <p:to>
                                        <p:strVal val="visible"/>
                                      </p:to>
                                    </p:set>
                                    <p:animEffect transition="in" filter="wipe(left)">
                                      <p:cBhvr>
                                        <p:cTn id="7" dur="500"/>
                                        <p:tgtEl>
                                          <p:spTgt spid="2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graphicEl>
                                              <a:chart seriesIdx="0" categoryIdx="-4" bldStep="series"/>
                                            </p:graphicEl>
                                          </p:spTgt>
                                        </p:tgtEl>
                                        <p:attrNameLst>
                                          <p:attrName>style.visibility</p:attrName>
                                        </p:attrNameLst>
                                      </p:cBhvr>
                                      <p:to>
                                        <p:strVal val="visible"/>
                                      </p:to>
                                    </p:set>
                                    <p:animEffect transition="in" filter="wipe(left)">
                                      <p:cBhvr>
                                        <p:cTn id="12" dur="500"/>
                                        <p:tgtEl>
                                          <p:spTgt spid="21">
                                            <p:graphicEl>
                                              <a:chart seriesIdx="0" categoryIdx="-4" bldStep="series"/>
                                            </p:graphicEl>
                                          </p:spTgt>
                                        </p:tgtEl>
                                      </p:cBhvr>
                                    </p:animEffect>
                                  </p:childTnLst>
                                </p:cTn>
                              </p:par>
                              <p:par>
                                <p:cTn id="13" presetID="1"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childTnLst>
                                </p:cTn>
                              </p:par>
                              <p:par>
                                <p:cTn id="15" presetID="22" presetClass="entr" presetSubtype="8" fill="hold" grpId="0" nodeType="withEffect">
                                  <p:stCondLst>
                                    <p:cond delay="500"/>
                                  </p:stCondLst>
                                  <p:childTnLst>
                                    <p:set>
                                      <p:cBhvr>
                                        <p:cTn id="16" dur="1" fill="hold">
                                          <p:stCondLst>
                                            <p:cond delay="0"/>
                                          </p:stCondLst>
                                        </p:cTn>
                                        <p:tgtEl>
                                          <p:spTgt spid="21">
                                            <p:graphicEl>
                                              <a:chart seriesIdx="1" categoryIdx="-4" bldStep="series"/>
                                            </p:graphicEl>
                                          </p:spTgt>
                                        </p:tgtEl>
                                        <p:attrNameLst>
                                          <p:attrName>style.visibility</p:attrName>
                                        </p:attrNameLst>
                                      </p:cBhvr>
                                      <p:to>
                                        <p:strVal val="visible"/>
                                      </p:to>
                                    </p:set>
                                    <p:animEffect transition="in" filter="wipe(left)">
                                      <p:cBhvr>
                                        <p:cTn id="17" dur="500"/>
                                        <p:tgtEl>
                                          <p:spTgt spid="21">
                                            <p:graphicEl>
                                              <a:chart seriesIdx="1" categoryIdx="-4" bldStep="series"/>
                                            </p:graphicEl>
                                          </p:spTgt>
                                        </p:tgtEl>
                                      </p:cBhvr>
                                    </p:animEffect>
                                  </p:childTnLst>
                                </p:cTn>
                              </p:par>
                              <p:par>
                                <p:cTn id="18" presetID="1" presetClass="entr" presetSubtype="0" fill="hold" grpId="0" nodeType="withEffect">
                                  <p:stCondLst>
                                    <p:cond delay="1000"/>
                                  </p:stCondLst>
                                  <p:childTnLst>
                                    <p:set>
                                      <p:cBhvr>
                                        <p:cTn id="19" dur="1" fill="hold">
                                          <p:stCondLst>
                                            <p:cond delay="0"/>
                                          </p:stCondLst>
                                        </p:cTn>
                                        <p:tgtEl>
                                          <p:spTgt spid="22"/>
                                        </p:tgtEl>
                                        <p:attrNameLst>
                                          <p:attrName>style.visibility</p:attrName>
                                        </p:attrNameLst>
                                      </p:cBhvr>
                                      <p:to>
                                        <p:strVal val="visible"/>
                                      </p:to>
                                    </p:set>
                                  </p:childTnLst>
                                </p:cTn>
                              </p:par>
                              <p:par>
                                <p:cTn id="20" presetID="22" presetClass="entr" presetSubtype="8" fill="hold" grpId="0" nodeType="withEffect">
                                  <p:stCondLst>
                                    <p:cond delay="1000"/>
                                  </p:stCondLst>
                                  <p:childTnLst>
                                    <p:set>
                                      <p:cBhvr>
                                        <p:cTn id="21" dur="1" fill="hold">
                                          <p:stCondLst>
                                            <p:cond delay="0"/>
                                          </p:stCondLst>
                                        </p:cTn>
                                        <p:tgtEl>
                                          <p:spTgt spid="21">
                                            <p:graphicEl>
                                              <a:chart seriesIdx="2" categoryIdx="-4" bldStep="series"/>
                                            </p:graphicEl>
                                          </p:spTgt>
                                        </p:tgtEl>
                                        <p:attrNameLst>
                                          <p:attrName>style.visibility</p:attrName>
                                        </p:attrNameLst>
                                      </p:cBhvr>
                                      <p:to>
                                        <p:strVal val="visible"/>
                                      </p:to>
                                    </p:set>
                                    <p:animEffect transition="in" filter="wipe(left)">
                                      <p:cBhvr>
                                        <p:cTn id="22" dur="500"/>
                                        <p:tgtEl>
                                          <p:spTgt spid="21">
                                            <p:graphicEl>
                                              <a:chart seriesIdx="2" categoryIdx="-4" bldStep="series"/>
                                            </p:graphicEl>
                                          </p:spTgt>
                                        </p:tgtEl>
                                      </p:cBhvr>
                                    </p:animEffect>
                                  </p:childTnLst>
                                </p:cTn>
                              </p:par>
                              <p:par>
                                <p:cTn id="23" presetID="1" presetClass="entr" presetSubtype="0"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graphicEl>
                                              <a:chart seriesIdx="3" categoryIdx="-4" bldStep="series"/>
                                            </p:graphicEl>
                                          </p:spTgt>
                                        </p:tgtEl>
                                        <p:attrNameLst>
                                          <p:attrName>style.visibility</p:attrName>
                                        </p:attrNameLst>
                                      </p:cBhvr>
                                      <p:to>
                                        <p:strVal val="visible"/>
                                      </p:to>
                                    </p:set>
                                    <p:animEffect transition="in" filter="wipe(left)">
                                      <p:cBhvr>
                                        <p:cTn id="29" dur="500"/>
                                        <p:tgtEl>
                                          <p:spTgt spid="21">
                                            <p:graphicEl>
                                              <a:chart seriesIdx="3" categoryIdx="-4" bldStep="series"/>
                                            </p:graphicEl>
                                          </p:spTgt>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uiExpand="1">
        <p:bldSub>
          <a:bldChart bld="series"/>
        </p:bldSub>
      </p:bldGraphic>
      <p:bldP spid="22" grpId="0"/>
      <p:bldP spid="23" grpId="0"/>
      <p:bldP spid="24" grpId="0"/>
      <p:bldP spid="25" grpId="0"/>
      <p:bldP spid="35" grpId="0"/>
      <p:bldP spid="38" grpId="0"/>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endParaRPr kumimoji="0" lang="en-US" sz="20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61748" y="3129785"/>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7.7%</a:t>
            </a:r>
          </a:p>
        </p:txBody>
      </p:sp>
      <p:sp>
        <p:nvSpPr>
          <p:cNvPr id="12" name="Rectangle 11">
            <a:extLst>
              <a:ext uri="{FF2B5EF4-FFF2-40B4-BE49-F238E27FC236}">
                <a16:creationId xmlns:a16="http://schemas.microsoft.com/office/drawing/2014/main" id="{D782EF0A-FF3F-2447-94E7-065DCDE4778E}"/>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D78F5B-5AD3-3444-AB2D-EFA84E5C42D3}"/>
              </a:ext>
            </a:extLst>
          </p:cNvPr>
          <p:cNvSpPr/>
          <p:nvPr/>
        </p:nvSpPr>
        <p:spPr>
          <a:xfrm>
            <a:off x="80387" y="2046456"/>
            <a:ext cx="8983226" cy="131028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Pythia consistently provides the highest performance 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all core configurations</a:t>
            </a:r>
          </a:p>
        </p:txBody>
      </p:sp>
      <p:sp>
        <p:nvSpPr>
          <p:cNvPr id="14" name="Rectangle 13">
            <a:extLst>
              <a:ext uri="{FF2B5EF4-FFF2-40B4-BE49-F238E27FC236}">
                <a16:creationId xmlns:a16="http://schemas.microsoft.com/office/drawing/2014/main" id="{8E5B46C1-FC04-B54B-819D-490FB17FC6C3}"/>
              </a:ext>
            </a:extLst>
          </p:cNvPr>
          <p:cNvSpPr/>
          <p:nvPr/>
        </p:nvSpPr>
        <p:spPr>
          <a:xfrm>
            <a:off x="80387" y="3802856"/>
            <a:ext cx="8983226" cy="1017745"/>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Pythia’s gain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increases with core count</a:t>
            </a:r>
          </a:p>
        </p:txBody>
      </p:sp>
    </p:spTree>
    <p:extLst>
      <p:ext uri="{BB962C8B-B14F-4D97-AF65-F5344CB8AC3E}">
        <p14:creationId xmlns:p14="http://schemas.microsoft.com/office/powerpoint/2010/main" val="132308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205806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7646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9338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4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right)">
                                      <p:cBhvr>
                                        <p:cTn id="15" dur="500"/>
                                        <p:tgtEl>
                                          <p:spTgt spid="6">
                                            <p:graphicEl>
                                              <a:chart seriesIdx="0" categoryIdx="-4" bldStep="series"/>
                                            </p:graphicEl>
                                          </p:spTgt>
                                        </p:tgtEl>
                                      </p:cBhvr>
                                    </p:animEffect>
                                  </p:childTnLst>
                                </p:cTn>
                              </p:par>
                              <p:par>
                                <p:cTn id="16" presetID="1" presetClass="entr" presetSubtype="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childTnLst>
                                </p:cTn>
                              </p:par>
                              <p:par>
                                <p:cTn id="18" presetID="22" presetClass="entr" presetSubtype="2" fill="hold" grpId="0" nodeType="withEffect">
                                  <p:stCondLst>
                                    <p:cond delay="500"/>
                                  </p:stCondLst>
                                  <p:childTnLst>
                                    <p:set>
                                      <p:cBhvr>
                                        <p:cTn id="19"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right)">
                                      <p:cBhvr>
                                        <p:cTn id="20" dur="500"/>
                                        <p:tgtEl>
                                          <p:spTgt spid="6">
                                            <p:graphicEl>
                                              <a:chart seriesIdx="1" categoryIdx="-4" bldStep="series"/>
                                            </p:graphicEl>
                                          </p:spTgt>
                                        </p:tgtEl>
                                      </p:cBhvr>
                                    </p:animEffect>
                                  </p:childTnLst>
                                </p:cTn>
                              </p:par>
                              <p:par>
                                <p:cTn id="21" presetID="1" presetClass="entr" presetSubtype="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childTnLst>
                                </p:cTn>
                              </p:par>
                              <p:par>
                                <p:cTn id="23" presetID="22" presetClass="entr" presetSubtype="2" fill="hold" grpId="0" nodeType="withEffect">
                                  <p:stCondLst>
                                    <p:cond delay="1000"/>
                                  </p:stCondLst>
                                  <p:childTnLst>
                                    <p:set>
                                      <p:cBhvr>
                                        <p:cTn id="24"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right)">
                                      <p:cBhvr>
                                        <p:cTn id="25" dur="500"/>
                                        <p:tgtEl>
                                          <p:spTgt spid="6">
                                            <p:graphicEl>
                                              <a:chart seriesIdx="2" categoryIdx="-4" bldStep="series"/>
                                            </p:graphicEl>
                                          </p:spTgt>
                                        </p:tgtEl>
                                      </p:cBhvr>
                                    </p:animEffect>
                                  </p:childTnLst>
                                </p:cTn>
                              </p:par>
                              <p:par>
                                <p:cTn id="26" presetID="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right)">
                                      <p:cBhvr>
                                        <p:cTn id="50" dur="500"/>
                                        <p:tgtEl>
                                          <p:spTgt spid="6">
                                            <p:graphicEl>
                                              <a:chart seriesIdx="3" categoryIdx="-4" bldStep="series"/>
                                            </p:graphicEl>
                                          </p:spTgt>
                                        </p:tgtEl>
                                      </p:cBhvr>
                                    </p:animEffect>
                                  </p:childTnLst>
                                </p:cTn>
                              </p:par>
                              <p:par>
                                <p:cTn id="51" presetID="1" presetClass="entr" presetSubtype="0"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Graphic spid="6" grpId="0" uiExpand="1">
        <p:bldSub>
          <a:bldChart bld="series"/>
        </p:bldSub>
      </p:bldGraphic>
      <p:bldP spid="11" grpId="0"/>
      <p:bldP spid="12" grpId="0"/>
      <p:bldP spid="13" grpId="0"/>
      <p:bldP spid="14" grpId="0"/>
      <p:bldP spid="15" grpId="0"/>
      <p:bldP spid="16" grpId="0"/>
      <p:bldP spid="17" grpId="0"/>
      <p:bldP spid="19" grpId="0"/>
      <p:bldP spid="22" grpId="0"/>
      <p:bldP spid="25" grpId="0"/>
    </p:bld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19928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6917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7927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a:t>
            </a:r>
            <a:r>
              <a:rPr kumimoji="0" lang="en-US" sz="1800" b="0" i="1" u="none" strike="noStrike" kern="1200" cap="none" spc="0" normalizeH="0" baseline="0" noProof="0" dirty="0" err="1">
                <a:ln>
                  <a:noFill/>
                </a:ln>
                <a:solidFill>
                  <a:srgbClr val="E7E6E6">
                    <a:lumMod val="50000"/>
                  </a:srgbClr>
                </a:solidFill>
                <a:effectLst/>
                <a:uLnTx/>
                <a:uFillTx/>
                <a:latin typeface="Lato" panose="020F0502020204030203" pitchFamily="34" charset="77"/>
                <a:ea typeface="+mn-ea"/>
                <a:cs typeface="+mn-cs"/>
              </a:rPr>
              <a:t>Threadripper</a:t>
            </a: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9733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56764" y="794763"/>
            <a:ext cx="50526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991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17%</a:t>
            </a:r>
          </a:p>
        </p:txBody>
      </p:sp>
      <p:sp>
        <p:nvSpPr>
          <p:cNvPr id="20" name="Rectangle 19">
            <a:extLst>
              <a:ext uri="{FF2B5EF4-FFF2-40B4-BE49-F238E27FC236}">
                <a16:creationId xmlns:a16="http://schemas.microsoft.com/office/drawing/2014/main" id="{CFB99ED5-254B-834B-8CE2-64A8CD8975BF}"/>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80A7FC1-AA75-8346-96D6-E584847A540F}"/>
              </a:ext>
            </a:extLst>
          </p:cNvPr>
          <p:cNvSpPr/>
          <p:nvPr/>
        </p:nvSpPr>
        <p:spPr>
          <a:xfrm>
            <a:off x="80388" y="2655844"/>
            <a:ext cx="8983226" cy="1558928"/>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Pythia outperforms prior best prefetchers for</a:t>
            </a: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 wide range of DRAM bandwidth configurations</a:t>
            </a:r>
          </a:p>
        </p:txBody>
      </p:sp>
    </p:spTree>
    <p:extLst>
      <p:ext uri="{BB962C8B-B14F-4D97-AF65-F5344CB8AC3E}">
        <p14:creationId xmlns:p14="http://schemas.microsoft.com/office/powerpoint/2010/main" val="1971622515"/>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Pythia’s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r>
              <a:rPr lang="en-US" sz="3000" b="1" dirty="0">
                <a:solidFill>
                  <a:srgbClr val="000CFF"/>
                </a:solidFill>
                <a:latin typeface="+mn-lt"/>
              </a:rPr>
              <a:t>25.5 KB </a:t>
            </a:r>
            <a:r>
              <a:rPr lang="en-US" sz="3000" dirty="0">
                <a:latin typeface="+mn-lt"/>
              </a:rPr>
              <a:t>of total metadata storage </a:t>
            </a:r>
            <a:r>
              <a:rPr lang="en-US" sz="3000" b="1" dirty="0">
                <a:solidFill>
                  <a:srgbClr val="000CFF"/>
                </a:solidFill>
                <a:latin typeface="+mn-lt"/>
              </a:rPr>
              <a:t>per core</a:t>
            </a:r>
          </a:p>
          <a:p>
            <a:pPr lvl="1"/>
            <a:r>
              <a:rPr lang="en-US" sz="2600" dirty="0">
                <a:latin typeface="+mn-lt"/>
              </a:rPr>
              <a:t>Only simple tables</a:t>
            </a:r>
          </a:p>
          <a:p>
            <a:r>
              <a:rPr lang="en-US" sz="3000" dirty="0">
                <a:latin typeface="+mn-lt"/>
              </a:rPr>
              <a:t>We also model functionally-accurate Pythia with full complexity in </a:t>
            </a:r>
            <a:r>
              <a:rPr lang="en-US" sz="3000" b="1" dirty="0">
                <a:solidFill>
                  <a:schemeClr val="accent2"/>
                </a:solidFill>
                <a:latin typeface="+mn-lt"/>
              </a:rPr>
              <a:t>Chisel</a:t>
            </a:r>
            <a:r>
              <a:rPr lang="en-US" sz="3000" dirty="0">
                <a:latin typeface="+mn-lt"/>
              </a:rPr>
              <a:t> </a:t>
            </a:r>
            <a:r>
              <a:rPr lang="en-US" sz="1800" b="1" dirty="0">
                <a:solidFill>
                  <a:schemeClr val="bg2">
                    <a:lumMod val="75000"/>
                  </a:schemeClr>
                </a:solidFill>
                <a:latin typeface="+mn-lt"/>
              </a:rPr>
              <a:t>[4]</a:t>
            </a:r>
            <a:r>
              <a:rPr lang="en-US" sz="3000" dirty="0">
                <a:latin typeface="+mn-lt"/>
              </a:rPr>
              <a:t> HDL</a:t>
            </a:r>
          </a:p>
        </p:txBody>
      </p:sp>
      <p:sp>
        <p:nvSpPr>
          <p:cNvPr id="6" name="Rounded Rectangle 5">
            <a:extLst>
              <a:ext uri="{FF2B5EF4-FFF2-40B4-BE49-F238E27FC236}">
                <a16:creationId xmlns:a16="http://schemas.microsoft.com/office/drawing/2014/main" id="{B9CE33B3-3879-9E48-945B-53C67109D76C}"/>
              </a:ext>
            </a:extLst>
          </p:cNvPr>
          <p:cNvSpPr/>
          <p:nvPr/>
        </p:nvSpPr>
        <p:spPr>
          <a:xfrm>
            <a:off x="2539715" y="2980986"/>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1.03%</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sp>
        <p:nvSpPr>
          <p:cNvPr id="8" name="Rounded Rectangle 7">
            <a:extLst>
              <a:ext uri="{FF2B5EF4-FFF2-40B4-BE49-F238E27FC236}">
                <a16:creationId xmlns:a16="http://schemas.microsoft.com/office/drawing/2014/main" id="{1FCF103B-80E0-0B4F-96B7-2C7E8AA094DF}"/>
              </a:ext>
            </a:extLst>
          </p:cNvPr>
          <p:cNvSpPr/>
          <p:nvPr/>
        </p:nvSpPr>
        <p:spPr>
          <a:xfrm>
            <a:off x="2539714" y="51872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2778904"/>
            <a:ext cx="1014185" cy="1014185"/>
          </a:xfrm>
          <a:prstGeom prst="rect">
            <a:avLst/>
          </a:prstGeom>
          <a:effectLst>
            <a:outerShdw blurRad="50800" dist="38100" dir="2700000" algn="tl" rotWithShape="0">
              <a:prstClr val="black">
                <a:alpha val="40000"/>
              </a:prstClr>
            </a:outerShdw>
          </a:effectLst>
        </p:spPr>
      </p:pic>
      <p:sp>
        <p:nvSpPr>
          <p:cNvPr id="17" name="Rounded Rectangle 16">
            <a:extLst>
              <a:ext uri="{FF2B5EF4-FFF2-40B4-BE49-F238E27FC236}">
                <a16:creationId xmlns:a16="http://schemas.microsoft.com/office/drawing/2014/main" id="{964FBD02-CAFE-C749-90E4-555B48C2307C}"/>
              </a:ext>
            </a:extLst>
          </p:cNvPr>
          <p:cNvSpPr/>
          <p:nvPr/>
        </p:nvSpPr>
        <p:spPr>
          <a:xfrm>
            <a:off x="2539714" y="40653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0.4%</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power</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overhead</a:t>
            </a:r>
          </a:p>
        </p:txBody>
      </p:sp>
      <p:pic>
        <p:nvPicPr>
          <p:cNvPr id="18" name="Picture 17">
            <a:extLst>
              <a:ext uri="{FF2B5EF4-FFF2-40B4-BE49-F238E27FC236}">
                <a16:creationId xmlns:a16="http://schemas.microsoft.com/office/drawing/2014/main" id="{1443FFCA-31F6-644E-8F1B-1AF3AA3D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3874523"/>
            <a:ext cx="1014185" cy="1014185"/>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E02E2A8A-176E-2A44-AE22-6D9BB69A7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4985794"/>
            <a:ext cx="1042482" cy="101418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2FAFE7A-26BE-B54E-9515-C4C2BB6617F5}"/>
              </a:ext>
            </a:extLst>
          </p:cNvPr>
          <p:cNvSpPr txBox="1"/>
          <p:nvPr/>
        </p:nvSpPr>
        <p:spPr>
          <a:xfrm>
            <a:off x="1707907" y="6121440"/>
            <a:ext cx="62032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of a desktop-class 4-core Skylake processor (Xeon D2132IT, 60W)</a:t>
            </a:r>
          </a:p>
        </p:txBody>
      </p:sp>
      <p:sp>
        <p:nvSpPr>
          <p:cNvPr id="21" name="TextBox 20">
            <a:extLst>
              <a:ext uri="{FF2B5EF4-FFF2-40B4-BE49-F238E27FC236}">
                <a16:creationId xmlns:a16="http://schemas.microsoft.com/office/drawing/2014/main" id="{A5C02E59-B1D8-4E46-92B4-5062CD636EE0}"/>
              </a:ext>
            </a:extLst>
          </p:cNvPr>
          <p:cNvSpPr txBox="1"/>
          <p:nvPr/>
        </p:nvSpPr>
        <p:spPr>
          <a:xfrm>
            <a:off x="6514862" y="6394960"/>
            <a:ext cx="2137958"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[4]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https://www.chisel-lang.org</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92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3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3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3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3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3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7" grpId="0" animBg="1"/>
      <p:bldP spid="20" grpId="0"/>
      <p:bldP spid="21" grpId="0"/>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t>Performance comparison with </a:t>
            </a:r>
            <a:r>
              <a:rPr lang="en-US" b="1" dirty="0">
                <a:solidFill>
                  <a:srgbClr val="C00000"/>
                </a:solidFill>
              </a:rPr>
              <a:t>unseen traces</a:t>
            </a:r>
          </a:p>
          <a:p>
            <a:pPr lvl="1"/>
            <a:r>
              <a:rPr lang="en-US" dirty="0"/>
              <a:t>Pythia provides equally high performance benefits</a:t>
            </a:r>
            <a:br>
              <a:rPr lang="en-US" dirty="0"/>
            </a:br>
            <a:endParaRPr lang="en-US" dirty="0"/>
          </a:p>
          <a:p>
            <a:r>
              <a:rPr lang="en-US" dirty="0"/>
              <a:t>Comparison against </a:t>
            </a:r>
            <a:r>
              <a:rPr lang="en-US" b="1" dirty="0">
                <a:solidFill>
                  <a:srgbClr val="000CFF"/>
                </a:solidFill>
              </a:rPr>
              <a:t>multi-level prefetchers</a:t>
            </a:r>
            <a:endParaRPr lang="en-US" b="1" dirty="0">
              <a:solidFill>
                <a:srgbClr val="C00000"/>
              </a:solidFill>
            </a:endParaRPr>
          </a:p>
          <a:p>
            <a:pPr lvl="1"/>
            <a:r>
              <a:rPr lang="en-US" dirty="0"/>
              <a:t>Pythia outperforms prior best multi-level prefetchers</a:t>
            </a:r>
          </a:p>
          <a:p>
            <a:pPr lvl="1"/>
            <a:endParaRPr lang="en-US" dirty="0"/>
          </a:p>
          <a:p>
            <a:r>
              <a:rPr lang="en-US" dirty="0"/>
              <a:t>Understanding Pythia’s learning with </a:t>
            </a:r>
            <a:r>
              <a:rPr lang="en-US" b="1" dirty="0">
                <a:solidFill>
                  <a:schemeClr val="accent2"/>
                </a:solidFill>
              </a:rPr>
              <a:t>a case study</a:t>
            </a:r>
          </a:p>
          <a:p>
            <a:pPr lvl="1"/>
            <a:r>
              <a:rPr lang="en-US" dirty="0"/>
              <a:t>We reason towards the correctness of Pythia’s decision</a:t>
            </a:r>
          </a:p>
          <a:p>
            <a:endParaRPr lang="en-US" b="1" dirty="0">
              <a:solidFill>
                <a:schemeClr val="accent6"/>
              </a:solidFill>
            </a:endParaRPr>
          </a:p>
          <a:p>
            <a:r>
              <a:rPr lang="en-US" b="1" dirty="0">
                <a:solidFill>
                  <a:schemeClr val="accent6"/>
                </a:solidFill>
              </a:rPr>
              <a:t>Performance sensitivity</a:t>
            </a:r>
            <a:r>
              <a:rPr lang="en-US" dirty="0"/>
              <a:t> towards different features and hyperparameter values</a:t>
            </a:r>
          </a:p>
          <a:p>
            <a:endParaRPr lang="en-US" dirty="0"/>
          </a:p>
          <a:p>
            <a:r>
              <a:rPr lang="en-US" dirty="0"/>
              <a:t>Detailed single-core and four-core performance</a:t>
            </a:r>
            <a:endParaRPr lang="en-US" b="1" dirty="0">
              <a:solidFill>
                <a:srgbClr val="C00000"/>
              </a:solidFill>
            </a:endParaRPr>
          </a:p>
          <a:p>
            <a:pPr>
              <a:buFont typeface="Wingdings" pitchFamily="2" charset="2"/>
              <a:buChar char="ü"/>
            </a:pPr>
            <a:endParaRPr lang="en-US" b="1" dirty="0">
              <a:solidFill>
                <a:srgbClr val="C00000"/>
              </a:solidFill>
            </a:endParaRPr>
          </a:p>
        </p:txBody>
      </p:sp>
      <p:sp>
        <p:nvSpPr>
          <p:cNvPr id="6" name="Rectangle 5">
            <a:extLst>
              <a:ext uri="{FF2B5EF4-FFF2-40B4-BE49-F238E27FC236}">
                <a16:creationId xmlns:a16="http://schemas.microsoft.com/office/drawing/2014/main" id="{E6F44A4A-BB04-3A40-AA0C-1FAF328BF33C}"/>
              </a:ext>
            </a:extLst>
          </p:cNvPr>
          <p:cNvSpPr/>
          <p:nvPr/>
        </p:nvSpPr>
        <p:spPr>
          <a:xfrm>
            <a:off x="169011" y="874643"/>
            <a:ext cx="8736450" cy="554206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329752B-1A8B-6144-9B45-3FF3BF816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9" y="2302611"/>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4E21BB4-2BC2-3449-A3CD-747FA23CAAD4}"/>
              </a:ext>
            </a:extLst>
          </p:cNvPr>
          <p:cNvSpPr txBox="1"/>
          <p:nvPr/>
        </p:nvSpPr>
        <p:spPr>
          <a:xfrm>
            <a:off x="2172522" y="4359529"/>
            <a:ext cx="4729428"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4"/>
              </a:rPr>
              <a:t>https://arxiv.org/pdf/2109.12021.pdf</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731967869"/>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Pythia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sz="3200" dirty="0">
                <a:latin typeface="Calibri" panose="020F0502020204030204" pitchFamily="34" charset="0"/>
                <a:cs typeface="Calibri" panose="020F0502020204030204" pitchFamily="34" charset="0"/>
                <a:hlinkClick r:id="rId2"/>
              </a:rPr>
              <a:t>https://github.com/CMU-SAFARI/Pythia</a:t>
            </a:r>
            <a:endParaRPr lang="en-US" sz="3200" dirty="0">
              <a:latin typeface="Calibri" panose="020F0502020204030204" pitchFamily="34" charset="0"/>
              <a:cs typeface="Calibri" panose="020F0502020204030204" pitchFamily="34" charset="0"/>
            </a:endParaRP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MICRO’21 </a:t>
            </a:r>
            <a:r>
              <a:rPr lang="en-US" sz="3000" b="1" dirty="0">
                <a:solidFill>
                  <a:srgbClr val="C00000"/>
                </a:solidFill>
                <a:latin typeface="Calibri" panose="020F0502020204030204" pitchFamily="34" charset="0"/>
                <a:cs typeface="Calibri" panose="020F0502020204030204" pitchFamily="34" charset="0"/>
              </a:rPr>
              <a:t>artifact evaluated</a:t>
            </a:r>
          </a:p>
          <a:p>
            <a:r>
              <a:rPr lang="en-US" sz="3000" b="1" dirty="0" err="1">
                <a:solidFill>
                  <a:srgbClr val="000CFF"/>
                </a:solidFill>
                <a:latin typeface="Calibri" panose="020F0502020204030204" pitchFamily="34" charset="0"/>
                <a:cs typeface="Calibri" panose="020F0502020204030204" pitchFamily="34" charset="0"/>
              </a:rPr>
              <a:t>Champsim</a:t>
            </a:r>
            <a:r>
              <a:rPr lang="en-US" sz="3000" b="1" dirty="0">
                <a:solidFill>
                  <a:srgbClr val="000CFF"/>
                </a:solidFill>
                <a:latin typeface="Calibri" panose="020F0502020204030204" pitchFamily="34" charset="0"/>
                <a:cs typeface="Calibri" panose="020F0502020204030204" pitchFamily="34" charset="0"/>
              </a:rPr>
              <a:t> source</a:t>
            </a:r>
            <a:r>
              <a:rPr lang="en-US" sz="3000" dirty="0">
                <a:solidFill>
                  <a:srgbClr val="000CFF"/>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code + </a:t>
            </a:r>
            <a:r>
              <a:rPr lang="en-US" sz="3000" b="1" dirty="0">
                <a:solidFill>
                  <a:srgbClr val="000CFF"/>
                </a:solidFill>
                <a:latin typeface="Calibri" panose="020F0502020204030204" pitchFamily="34" charset="0"/>
                <a:cs typeface="Calibri" panose="020F0502020204030204" pitchFamily="34" charset="0"/>
              </a:rPr>
              <a:t>Chisel</a:t>
            </a:r>
            <a:r>
              <a:rPr lang="en-US" sz="3000" dirty="0">
                <a:latin typeface="Calibri" panose="020F0502020204030204" pitchFamily="34" charset="0"/>
                <a:cs typeface="Calibri" panose="020F0502020204030204" pitchFamily="34" charset="0"/>
              </a:rPr>
              <a:t> modeling code</a:t>
            </a:r>
          </a:p>
          <a:p>
            <a:r>
              <a:rPr lang="en-US" sz="3000" b="1" dirty="0">
                <a:solidFill>
                  <a:schemeClr val="accent6">
                    <a:lumMod val="75000"/>
                  </a:schemeClr>
                </a:solidFill>
                <a:latin typeface="Calibri" panose="020F0502020204030204" pitchFamily="34" charset="0"/>
                <a:cs typeface="Calibri" panose="020F0502020204030204" pitchFamily="34" charset="0"/>
              </a:rPr>
              <a:t>All traces</a:t>
            </a:r>
            <a:r>
              <a:rPr lang="en-US" sz="3000" dirty="0">
                <a:latin typeface="Calibri" panose="020F0502020204030204" pitchFamily="34" charset="0"/>
                <a:cs typeface="Calibri" panose="020F0502020204030204" pitchFamily="34" charset="0"/>
              </a:rPr>
              <a:t> used for evaluation</a:t>
            </a:r>
          </a:p>
        </p:txBody>
      </p:sp>
      <p:pic>
        <p:nvPicPr>
          <p:cNvPr id="13" name="Picture 12">
            <a:extLst>
              <a:ext uri="{FF2B5EF4-FFF2-40B4-BE49-F238E27FC236}">
                <a16:creationId xmlns:a16="http://schemas.microsoft.com/office/drawing/2014/main" id="{0CF51876-2774-604C-B12B-CB9D757B3020}"/>
              </a:ext>
            </a:extLst>
          </p:cNvPr>
          <p:cNvPicPr>
            <a:picLocks noChangeAspect="1"/>
          </p:cNvPicPr>
          <p:nvPr/>
        </p:nvPicPr>
        <p:blipFill>
          <a:blip r:embed="rId3"/>
          <a:stretch>
            <a:fillRect/>
          </a:stretch>
        </p:blipFill>
        <p:spPr>
          <a:xfrm>
            <a:off x="6351586" y="43365"/>
            <a:ext cx="759994" cy="755795"/>
          </a:xfrm>
          <a:prstGeom prst="rect">
            <a:avLst/>
          </a:prstGeom>
        </p:spPr>
      </p:pic>
      <p:pic>
        <p:nvPicPr>
          <p:cNvPr id="14" name="Picture 13">
            <a:extLst>
              <a:ext uri="{FF2B5EF4-FFF2-40B4-BE49-F238E27FC236}">
                <a16:creationId xmlns:a16="http://schemas.microsoft.com/office/drawing/2014/main" id="{1F963882-2781-184B-8124-7F3E699EEE5E}"/>
              </a:ext>
            </a:extLst>
          </p:cNvPr>
          <p:cNvPicPr>
            <a:picLocks noChangeAspect="1"/>
          </p:cNvPicPr>
          <p:nvPr/>
        </p:nvPicPr>
        <p:blipFill>
          <a:blip r:embed="rId4"/>
          <a:stretch>
            <a:fillRect/>
          </a:stretch>
        </p:blipFill>
        <p:spPr>
          <a:xfrm>
            <a:off x="7204269" y="44462"/>
            <a:ext cx="759994" cy="755795"/>
          </a:xfrm>
          <a:prstGeom prst="rect">
            <a:avLst/>
          </a:prstGeom>
        </p:spPr>
      </p:pic>
      <p:pic>
        <p:nvPicPr>
          <p:cNvPr id="15" name="Picture 14">
            <a:extLst>
              <a:ext uri="{FF2B5EF4-FFF2-40B4-BE49-F238E27FC236}">
                <a16:creationId xmlns:a16="http://schemas.microsoft.com/office/drawing/2014/main" id="{D325227A-CBE5-E542-927A-E269C88CB4C0}"/>
              </a:ext>
            </a:extLst>
          </p:cNvPr>
          <p:cNvPicPr>
            <a:picLocks noChangeAspect="1"/>
          </p:cNvPicPr>
          <p:nvPr/>
        </p:nvPicPr>
        <p:blipFill>
          <a:blip r:embed="rId5"/>
          <a:stretch>
            <a:fillRect/>
          </a:stretch>
        </p:blipFill>
        <p:spPr>
          <a:xfrm>
            <a:off x="8056952" y="44241"/>
            <a:ext cx="759994" cy="755795"/>
          </a:xfrm>
          <a:prstGeom prst="rect">
            <a:avLst/>
          </a:prstGeom>
        </p:spPr>
      </p:pic>
      <p:pic>
        <p:nvPicPr>
          <p:cNvPr id="3" name="Picture 2">
            <a:extLst>
              <a:ext uri="{FF2B5EF4-FFF2-40B4-BE49-F238E27FC236}">
                <a16:creationId xmlns:a16="http://schemas.microsoft.com/office/drawing/2014/main" id="{DBAB3A35-E534-8847-A3B1-ECB4E72F93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3096" y="3179920"/>
            <a:ext cx="6836119" cy="3634715"/>
          </a:xfrm>
          <a:prstGeom prst="rect">
            <a:avLst/>
          </a:prstGeom>
        </p:spPr>
      </p:pic>
    </p:spTree>
    <p:extLst>
      <p:ext uri="{BB962C8B-B14F-4D97-AF65-F5344CB8AC3E}">
        <p14:creationId xmlns:p14="http://schemas.microsoft.com/office/powerpoint/2010/main" val="2805167160"/>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097172734"/>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42193955"/>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dirty="0">
                <a:latin typeface="Garamond" charset="0"/>
              </a:rPr>
              <a:t>Self-Optimizing Hybrid Storage Systems</a:t>
            </a:r>
            <a:endParaRPr lang="en-US" dirty="0"/>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To appear in ISCA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160740" y="5723964"/>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https://arxiv.org/pdf/2205.07394.pdf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03023FE1-3568-98CA-A61D-7E80400176EB}"/>
              </a:ext>
            </a:extLst>
          </p:cNvPr>
          <p:cNvPicPr>
            <a:picLocks noChangeAspect="1"/>
          </p:cNvPicPr>
          <p:nvPr/>
        </p:nvPicPr>
        <p:blipFill>
          <a:blip r:embed="rId3"/>
          <a:stretch>
            <a:fillRect/>
          </a:stretch>
        </p:blipFill>
        <p:spPr>
          <a:xfrm>
            <a:off x="0" y="2533417"/>
            <a:ext cx="9144000" cy="1791165"/>
          </a:xfrm>
          <a:prstGeom prst="rect">
            <a:avLst/>
          </a:prstGeom>
        </p:spPr>
      </p:pic>
    </p:spTree>
    <p:extLst>
      <p:ext uri="{BB962C8B-B14F-4D97-AF65-F5344CB8AC3E}">
        <p14:creationId xmlns:p14="http://schemas.microsoft.com/office/powerpoint/2010/main" val="1821146287"/>
      </p:ext>
    </p:extLst>
  </p:cSld>
  <p:clrMapOvr>
    <a:masterClrMapping/>
  </p:clrMapOvr>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2"/>
          <p:cNvSpPr txBox="1">
            <a:spLocks noGrp="1"/>
          </p:cNvSpPr>
          <p:nvPr>
            <p:ph type="ctrTitle"/>
          </p:nvPr>
        </p:nvSpPr>
        <p:spPr>
          <a:xfrm>
            <a:off x="-925" y="841149"/>
            <a:ext cx="9145800" cy="2934600"/>
          </a:xfrm>
          <a:prstGeom prst="rect">
            <a:avLst/>
          </a:prstGeom>
          <a:solidFill>
            <a:srgbClr val="EFEFEF"/>
          </a:solidFill>
          <a:ln w="9525" cap="flat" cmpd="sng">
            <a:solidFill>
              <a:schemeClr val="lt1"/>
            </a:solidFill>
            <a:prstDash val="solid"/>
            <a:round/>
            <a:headEnd type="none" w="sm" len="sm"/>
            <a:tailEnd type="none" w="sm" len="sm"/>
          </a:ln>
        </p:spPr>
        <p:txBody>
          <a:bodyPr spcFirstLastPara="1" wrap="square" lIns="68575" tIns="34275" rIns="68575" bIns="34275" anchor="ctr" anchorCtr="0">
            <a:noAutofit/>
          </a:bodyPr>
          <a:lstStyle/>
          <a:p>
            <a:pPr>
              <a:buClr>
                <a:srgbClr val="002060"/>
              </a:buClr>
              <a:buSzPts val="4400"/>
            </a:pPr>
            <a:r>
              <a:rPr lang="en" sz="5600" b="1" dirty="0">
                <a:solidFill>
                  <a:srgbClr val="002060"/>
                </a:solidFill>
              </a:rPr>
              <a:t>Sibyl:</a:t>
            </a:r>
            <a:r>
              <a:rPr lang="en" sz="5100" b="1" dirty="0">
                <a:solidFill>
                  <a:srgbClr val="002060"/>
                </a:solidFill>
              </a:rPr>
              <a:t> </a:t>
            </a:r>
            <a:br>
              <a:rPr lang="en" sz="4700" b="1" dirty="0">
                <a:solidFill>
                  <a:srgbClr val="002060"/>
                </a:solidFill>
              </a:rPr>
            </a:br>
            <a:r>
              <a:rPr lang="en" sz="4300" b="1" dirty="0">
                <a:solidFill>
                  <a:srgbClr val="002060"/>
                </a:solidFill>
              </a:rPr>
              <a:t>Adaptive and Extensible Data Placement in Hybrid Storage Systems Using Online Reinforcement Learning</a:t>
            </a:r>
            <a:endParaRPr sz="4600" b="1" dirty="0">
              <a:solidFill>
                <a:srgbClr val="002060"/>
              </a:solidFill>
            </a:endParaRPr>
          </a:p>
        </p:txBody>
      </p:sp>
      <p:sp>
        <p:nvSpPr>
          <p:cNvPr id="166" name="Google Shape;166;p32"/>
          <p:cNvSpPr txBox="1"/>
          <p:nvPr/>
        </p:nvSpPr>
        <p:spPr>
          <a:xfrm>
            <a:off x="10918372" y="-1110343"/>
            <a:ext cx="138548" cy="284663"/>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7" name="Google Shape;167;p32"/>
          <p:cNvSpPr txBox="1">
            <a:spLocks noGrp="1"/>
          </p:cNvSpPr>
          <p:nvPr>
            <p:ph type="subTitle" idx="1"/>
          </p:nvPr>
        </p:nvSpPr>
        <p:spPr>
          <a:xfrm>
            <a:off x="0" y="3775750"/>
            <a:ext cx="9145800" cy="2225100"/>
          </a:xfrm>
          <a:prstGeom prst="rect">
            <a:avLst/>
          </a:prstGeom>
          <a:noFill/>
          <a:ln>
            <a:noFill/>
          </a:ln>
        </p:spPr>
        <p:txBody>
          <a:bodyPr spcFirstLastPara="1" wrap="square" lIns="68575" tIns="34275" rIns="68575" bIns="34275" anchor="t" anchorCtr="0">
            <a:normAutofit/>
          </a:bodyPr>
          <a:lstStyle/>
          <a:p>
            <a:pPr marL="0" indent="0">
              <a:spcBef>
                <a:spcPts val="0"/>
              </a:spcBef>
              <a:buSzPts val="1200"/>
            </a:pPr>
            <a:r>
              <a:rPr lang="en" sz="2100" dirty="0"/>
              <a:t>Gagandeep Singh, Rakesh </a:t>
            </a:r>
            <a:r>
              <a:rPr lang="en" sz="2100" dirty="0" err="1"/>
              <a:t>Nadig</a:t>
            </a:r>
            <a:r>
              <a:rPr lang="en" sz="2100" dirty="0"/>
              <a:t>, </a:t>
            </a:r>
            <a:r>
              <a:rPr lang="en" sz="2100" dirty="0" err="1"/>
              <a:t>Jisung</a:t>
            </a:r>
            <a:r>
              <a:rPr lang="en" sz="2100" dirty="0"/>
              <a:t> Park, Rahul </a:t>
            </a:r>
            <a:r>
              <a:rPr lang="en" sz="2100" dirty="0" err="1"/>
              <a:t>Bera</a:t>
            </a:r>
            <a:r>
              <a:rPr lang="en" sz="2100" dirty="0"/>
              <a:t>, Nastaran Hajinazar,  David Novo, Juan Gómez-Luna, Onur Mutlu</a:t>
            </a:r>
            <a:endParaRPr sz="2100" dirty="0"/>
          </a:p>
          <a:p>
            <a:pPr marL="0" indent="0">
              <a:spcBef>
                <a:spcPts val="0"/>
              </a:spcBef>
              <a:buSzPts val="1200"/>
            </a:pPr>
            <a:endParaRPr sz="2100" dirty="0"/>
          </a:p>
          <a:p>
            <a:pPr marL="0" indent="0" algn="l">
              <a:spcBef>
                <a:spcPts val="0"/>
              </a:spcBef>
              <a:buSzPts val="1200"/>
            </a:pPr>
            <a:endParaRPr dirty="0"/>
          </a:p>
        </p:txBody>
      </p:sp>
      <p:pic>
        <p:nvPicPr>
          <p:cNvPr id="168" name="Google Shape;168;p32"/>
          <p:cNvPicPr preferRelativeResize="0"/>
          <p:nvPr/>
        </p:nvPicPr>
        <p:blipFill>
          <a:blip r:embed="rId3">
            <a:alphaModFix/>
          </a:blip>
          <a:stretch>
            <a:fillRect/>
          </a:stretch>
        </p:blipFill>
        <p:spPr>
          <a:xfrm>
            <a:off x="0" y="5049676"/>
            <a:ext cx="2300850" cy="923275"/>
          </a:xfrm>
          <a:prstGeom prst="rect">
            <a:avLst/>
          </a:prstGeom>
          <a:noFill/>
          <a:ln>
            <a:noFill/>
          </a:ln>
        </p:spPr>
      </p:pic>
      <p:pic>
        <p:nvPicPr>
          <p:cNvPr id="169" name="Google Shape;169;p32"/>
          <p:cNvPicPr preferRelativeResize="0"/>
          <p:nvPr/>
        </p:nvPicPr>
        <p:blipFill>
          <a:blip r:embed="rId4">
            <a:alphaModFix/>
          </a:blip>
          <a:stretch>
            <a:fillRect/>
          </a:stretch>
        </p:blipFill>
        <p:spPr>
          <a:xfrm>
            <a:off x="6301676" y="5267851"/>
            <a:ext cx="2844125" cy="542525"/>
          </a:xfrm>
          <a:prstGeom prst="rect">
            <a:avLst/>
          </a:prstGeom>
          <a:noFill/>
          <a:ln>
            <a:noFill/>
          </a:ln>
        </p:spPr>
      </p:pic>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3"/>
          <p:cNvSpPr txBox="1">
            <a:spLocks noGrp="1"/>
          </p:cNvSpPr>
          <p:nvPr>
            <p:ph type="body" idx="1"/>
          </p:nvPr>
        </p:nvSpPr>
        <p:spPr>
          <a:xfrm>
            <a:off x="169000" y="1489818"/>
            <a:ext cx="8894700" cy="4613524"/>
          </a:xfrm>
          <a:prstGeom prst="rect">
            <a:avLst/>
          </a:prstGeom>
          <a:noFill/>
          <a:ln>
            <a:noFill/>
          </a:ln>
        </p:spPr>
        <p:txBody>
          <a:bodyPr spcFirstLastPara="1" wrap="square" lIns="91425" tIns="45700" rIns="91425" bIns="45700" anchor="t" anchorCtr="0">
            <a:normAutofit fontScale="92500" lnSpcReduction="20000"/>
          </a:bodyPr>
          <a:lstStyle/>
          <a:p>
            <a:pPr marL="0" indent="0">
              <a:lnSpc>
                <a:spcPct val="100000"/>
              </a:lnSpc>
              <a:spcBef>
                <a:spcPts val="0"/>
              </a:spcBef>
              <a:buSzPct val="66956"/>
              <a:buNone/>
            </a:pPr>
            <a:r>
              <a:rPr lang="en" sz="1150" b="1" dirty="0">
                <a:solidFill>
                  <a:srgbClr val="0070C0"/>
                </a:solidFill>
              </a:rPr>
              <a:t>Background</a:t>
            </a:r>
            <a:r>
              <a:rPr lang="en" sz="1150" dirty="0"/>
              <a:t>: Hybrid storage systems (HSSs) complement different storage technologies to extend the overall capacity and reduce the system cost with minimal effect on the application performance</a:t>
            </a:r>
            <a:endParaRPr sz="1150" dirty="0"/>
          </a:p>
          <a:p>
            <a:pPr marL="0" indent="0">
              <a:lnSpc>
                <a:spcPct val="100000"/>
              </a:lnSpc>
              <a:buSzPct val="66956"/>
              <a:buNone/>
            </a:pPr>
            <a:r>
              <a:rPr lang="en" sz="1150" b="1" dirty="0">
                <a:solidFill>
                  <a:srgbClr val="E30305"/>
                </a:solidFill>
              </a:rPr>
              <a:t>Problem</a:t>
            </a:r>
            <a:r>
              <a:rPr lang="en" sz="1150" dirty="0"/>
              <a:t>: Accurately identify the performance-critical data of an application and placing it in the “best-fit” storage device. Three key shortcomings of prior data placement policies (heuristic-based and supervised learning-based) of hybrid storage systems:</a:t>
            </a:r>
            <a:endParaRPr sz="1150" dirty="0"/>
          </a:p>
          <a:p>
            <a:pPr marL="228600" indent="-118348">
              <a:lnSpc>
                <a:spcPct val="100000"/>
              </a:lnSpc>
              <a:spcBef>
                <a:spcPts val="500"/>
              </a:spcBef>
              <a:buSzPct val="100000"/>
              <a:buFont typeface="Lato"/>
              <a:buChar char="•"/>
            </a:pPr>
            <a:r>
              <a:rPr lang="en" sz="1150" dirty="0"/>
              <a:t>Lack of </a:t>
            </a:r>
            <a:r>
              <a:rPr lang="en" sz="1150" b="1" dirty="0">
                <a:solidFill>
                  <a:srgbClr val="C00000"/>
                </a:solidFill>
              </a:rPr>
              <a:t>adaptability</a:t>
            </a:r>
            <a:endParaRPr sz="1150" dirty="0"/>
          </a:p>
          <a:p>
            <a:pPr marL="228600" indent="-118348">
              <a:lnSpc>
                <a:spcPct val="100000"/>
              </a:lnSpc>
              <a:spcBef>
                <a:spcPts val="500"/>
              </a:spcBef>
              <a:buSzPct val="100000"/>
              <a:buFont typeface="Lato"/>
              <a:buChar char="•"/>
            </a:pPr>
            <a:r>
              <a:rPr lang="en" sz="1150" dirty="0"/>
              <a:t>Lack of </a:t>
            </a:r>
            <a:r>
              <a:rPr lang="en" sz="1150" b="1" dirty="0">
                <a:solidFill>
                  <a:srgbClr val="C00000"/>
                </a:solidFill>
              </a:rPr>
              <a:t>device awareness (e.g., read/write latencies of each device)</a:t>
            </a:r>
            <a:endParaRPr sz="1150" dirty="0"/>
          </a:p>
          <a:p>
            <a:pPr marL="228600" indent="-118348">
              <a:lnSpc>
                <a:spcPct val="100000"/>
              </a:lnSpc>
              <a:spcBef>
                <a:spcPts val="500"/>
              </a:spcBef>
              <a:buSzPct val="100000"/>
              <a:buFont typeface="Lato"/>
              <a:buChar char="•"/>
            </a:pPr>
            <a:r>
              <a:rPr lang="en" sz="1150" dirty="0"/>
              <a:t>Lack of</a:t>
            </a:r>
            <a:r>
              <a:rPr lang="en" sz="1150" b="1" dirty="0">
                <a:solidFill>
                  <a:srgbClr val="C00000"/>
                </a:solidFill>
              </a:rPr>
              <a:t> extensibility</a:t>
            </a:r>
            <a:endParaRPr sz="1150" dirty="0"/>
          </a:p>
          <a:p>
            <a:pPr marL="0" indent="0">
              <a:lnSpc>
                <a:spcPct val="100000"/>
              </a:lnSpc>
              <a:buSzPct val="66956"/>
              <a:buNone/>
            </a:pPr>
            <a:r>
              <a:rPr lang="en" sz="1150" b="1" dirty="0">
                <a:solidFill>
                  <a:srgbClr val="BF9000"/>
                </a:solidFill>
              </a:rPr>
              <a:t>Goal</a:t>
            </a:r>
            <a:r>
              <a:rPr lang="en" sz="1150" dirty="0"/>
              <a:t>: Develop a new, efficient, and high performance data-placement mechanism for hybrid storage systems that can:</a:t>
            </a:r>
            <a:endParaRPr sz="1150" dirty="0"/>
          </a:p>
          <a:p>
            <a:pPr marL="228600" indent="-118348">
              <a:lnSpc>
                <a:spcPct val="100000"/>
              </a:lnSpc>
              <a:spcBef>
                <a:spcPts val="500"/>
              </a:spcBef>
              <a:buSzPct val="100000"/>
              <a:buFont typeface="Lato"/>
              <a:buChar char="•"/>
            </a:pPr>
            <a:r>
              <a:rPr lang="en" sz="1150" dirty="0"/>
              <a:t>Dynamically derive an adaptive data-placement strategy by</a:t>
            </a:r>
            <a:r>
              <a:rPr lang="en" sz="1150" dirty="0">
                <a:solidFill>
                  <a:srgbClr val="BF9000"/>
                </a:solidFill>
              </a:rPr>
              <a:t> </a:t>
            </a:r>
            <a:r>
              <a:rPr lang="en" sz="1150" b="1" dirty="0">
                <a:solidFill>
                  <a:srgbClr val="BF9000"/>
                </a:solidFill>
              </a:rPr>
              <a:t>continuously learning and adapting </a:t>
            </a:r>
            <a:r>
              <a:rPr lang="en" sz="1150" dirty="0"/>
              <a:t>to the</a:t>
            </a:r>
            <a:r>
              <a:rPr lang="en" sz="1150" b="1" dirty="0">
                <a:solidFill>
                  <a:srgbClr val="BF9000"/>
                </a:solidFill>
              </a:rPr>
              <a:t> application and underlying device characteristics</a:t>
            </a:r>
            <a:endParaRPr sz="1150" b="1" dirty="0">
              <a:solidFill>
                <a:srgbClr val="BF9000"/>
              </a:solidFill>
            </a:endParaRPr>
          </a:p>
          <a:p>
            <a:pPr marL="228600" indent="-118348">
              <a:lnSpc>
                <a:spcPct val="100000"/>
              </a:lnSpc>
              <a:spcBef>
                <a:spcPts val="500"/>
              </a:spcBef>
              <a:buSzPct val="100000"/>
              <a:buFont typeface="Lato"/>
              <a:buChar char="•"/>
            </a:pPr>
            <a:r>
              <a:rPr lang="en" sz="1150" b="1" dirty="0">
                <a:solidFill>
                  <a:srgbClr val="BF9000"/>
                </a:solidFill>
              </a:rPr>
              <a:t>Easily extensible </a:t>
            </a:r>
            <a:r>
              <a:rPr lang="en" sz="1150" dirty="0"/>
              <a:t>to incorporate a wide range of hybrid storage configurations.</a:t>
            </a:r>
            <a:endParaRPr sz="1150" dirty="0"/>
          </a:p>
          <a:p>
            <a:pPr marL="0" indent="0">
              <a:lnSpc>
                <a:spcPct val="100000"/>
              </a:lnSpc>
              <a:buSzPct val="66956"/>
              <a:buNone/>
            </a:pPr>
            <a:r>
              <a:rPr lang="en" sz="1150" b="1" dirty="0">
                <a:solidFill>
                  <a:srgbClr val="548135"/>
                </a:solidFill>
              </a:rPr>
              <a:t>Key Idea</a:t>
            </a:r>
            <a:r>
              <a:rPr lang="en" sz="1150" dirty="0"/>
              <a:t>: Sibyl, an online reinforcement learning-based self-optimizing mechanism for data placement that:</a:t>
            </a:r>
            <a:endParaRPr sz="1150" dirty="0"/>
          </a:p>
          <a:p>
            <a:pPr marL="228600" indent="-118348">
              <a:lnSpc>
                <a:spcPct val="100000"/>
              </a:lnSpc>
              <a:spcBef>
                <a:spcPts val="500"/>
              </a:spcBef>
              <a:buSzPct val="100000"/>
              <a:buFont typeface="Lato"/>
              <a:buChar char="•"/>
            </a:pPr>
            <a:r>
              <a:rPr lang="en" sz="1150" b="1" dirty="0">
                <a:solidFill>
                  <a:srgbClr val="38761D"/>
                </a:solidFill>
              </a:rPr>
              <a:t>Dynamically learns</a:t>
            </a:r>
            <a:r>
              <a:rPr lang="en" sz="1150" dirty="0"/>
              <a:t> from past experiences and </a:t>
            </a:r>
            <a:r>
              <a:rPr lang="en" sz="1150" b="1" dirty="0">
                <a:solidFill>
                  <a:srgbClr val="38761D"/>
                </a:solidFill>
              </a:rPr>
              <a:t>continuously adapts </a:t>
            </a:r>
            <a:r>
              <a:rPr lang="en" sz="1150" dirty="0"/>
              <a:t>its policy to improve long-term performance by interacting with the hybrid storage system </a:t>
            </a:r>
            <a:endParaRPr sz="1150" dirty="0"/>
          </a:p>
          <a:p>
            <a:pPr marL="228600" indent="-118348">
              <a:lnSpc>
                <a:spcPct val="100000"/>
              </a:lnSpc>
              <a:spcBef>
                <a:spcPts val="500"/>
              </a:spcBef>
              <a:buSzPct val="100000"/>
              <a:buFont typeface="Lato"/>
              <a:buChar char="•"/>
            </a:pPr>
            <a:r>
              <a:rPr lang="en" sz="1150" b="1" dirty="0">
                <a:solidFill>
                  <a:srgbClr val="38761D"/>
                </a:solidFill>
              </a:rPr>
              <a:t>Learns the asymmetry in the read/write latencies </a:t>
            </a:r>
            <a:r>
              <a:rPr lang="en" sz="1150" dirty="0"/>
              <a:t>present in modern hybrid storage devices while </a:t>
            </a:r>
            <a:r>
              <a:rPr lang="en" sz="1150" b="1" dirty="0">
                <a:solidFill>
                  <a:srgbClr val="38761D"/>
                </a:solidFill>
              </a:rPr>
              <a:t>taking into account</a:t>
            </a:r>
            <a:r>
              <a:rPr lang="en" sz="1150" dirty="0"/>
              <a:t> the </a:t>
            </a:r>
            <a:r>
              <a:rPr lang="en" sz="1150" dirty="0">
                <a:solidFill>
                  <a:srgbClr val="38761D"/>
                </a:solidFill>
              </a:rPr>
              <a:t>i</a:t>
            </a:r>
            <a:r>
              <a:rPr lang="en" sz="1150" b="1" dirty="0">
                <a:solidFill>
                  <a:srgbClr val="38761D"/>
                </a:solidFill>
              </a:rPr>
              <a:t>nherent characteristics of an application</a:t>
            </a:r>
            <a:endParaRPr sz="1150" b="1" dirty="0">
              <a:solidFill>
                <a:srgbClr val="38761D"/>
              </a:solidFill>
            </a:endParaRPr>
          </a:p>
          <a:p>
            <a:pPr marL="0" indent="0">
              <a:lnSpc>
                <a:spcPct val="100000"/>
              </a:lnSpc>
              <a:buSzPct val="66956"/>
              <a:buNone/>
            </a:pPr>
            <a:r>
              <a:rPr lang="en" sz="1150" b="1" dirty="0">
                <a:solidFill>
                  <a:srgbClr val="7030A0"/>
                </a:solidFill>
              </a:rPr>
              <a:t>Key Results</a:t>
            </a:r>
            <a:r>
              <a:rPr lang="en" sz="1150" dirty="0"/>
              <a:t>: Sibyl is evaluated on a real system with multiple device configurations</a:t>
            </a:r>
            <a:endParaRPr sz="1150" dirty="0"/>
          </a:p>
          <a:p>
            <a:pPr marL="228600" indent="-118348">
              <a:lnSpc>
                <a:spcPct val="100000"/>
              </a:lnSpc>
              <a:spcBef>
                <a:spcPts val="500"/>
              </a:spcBef>
              <a:buSzPct val="100000"/>
              <a:buFont typeface="Lato"/>
              <a:buChar char="•"/>
            </a:pPr>
            <a:r>
              <a:rPr lang="en" sz="1150" dirty="0"/>
              <a:t>Evaluated using a </a:t>
            </a:r>
            <a:r>
              <a:rPr lang="en" sz="1150" b="1" dirty="0">
                <a:solidFill>
                  <a:srgbClr val="674EA7"/>
                </a:solidFill>
              </a:rPr>
              <a:t>wide range of workloads</a:t>
            </a:r>
            <a:r>
              <a:rPr lang="en" sz="1150" dirty="0">
                <a:solidFill>
                  <a:srgbClr val="351C75"/>
                </a:solidFill>
              </a:rPr>
              <a:t> f</a:t>
            </a:r>
            <a:r>
              <a:rPr lang="en" sz="1150" dirty="0"/>
              <a:t>rom MSR Cambridge and Filebench</a:t>
            </a:r>
            <a:endParaRPr sz="1150" dirty="0"/>
          </a:p>
          <a:p>
            <a:pPr marL="228600" indent="-118348">
              <a:lnSpc>
                <a:spcPct val="100000"/>
              </a:lnSpc>
              <a:spcBef>
                <a:spcPts val="500"/>
              </a:spcBef>
              <a:buSzPct val="100000"/>
              <a:buFont typeface="Lato"/>
              <a:buChar char="•"/>
            </a:pPr>
            <a:r>
              <a:rPr lang="en" sz="1150" dirty="0"/>
              <a:t>In a performance (cost) optimized hybrid storage configuration, Sibyl provides up to </a:t>
            </a:r>
            <a:r>
              <a:rPr lang="en" sz="1150" b="1" dirty="0">
                <a:solidFill>
                  <a:srgbClr val="674EA7"/>
                </a:solidFill>
              </a:rPr>
              <a:t>21.6% (19.9%)</a:t>
            </a:r>
            <a:r>
              <a:rPr lang="en" sz="1150" b="1" dirty="0">
                <a:solidFill>
                  <a:srgbClr val="351C75"/>
                </a:solidFill>
              </a:rPr>
              <a:t> </a:t>
            </a:r>
            <a:r>
              <a:rPr lang="en" sz="1150" dirty="0"/>
              <a:t>performance improvement compared to prior data placement policies</a:t>
            </a:r>
            <a:endParaRPr sz="1150" dirty="0"/>
          </a:p>
          <a:p>
            <a:pPr marL="228600" indent="-118348">
              <a:lnSpc>
                <a:spcPct val="100000"/>
              </a:lnSpc>
              <a:spcBef>
                <a:spcPts val="500"/>
              </a:spcBef>
              <a:buSzPct val="100000"/>
              <a:buFont typeface="Lato"/>
              <a:buChar char="•"/>
            </a:pPr>
            <a:r>
              <a:rPr lang="en" sz="1150" dirty="0"/>
              <a:t>On a tri-hybrid storage system, Sibyl outperforms a heuristics-based policy by </a:t>
            </a:r>
            <a:r>
              <a:rPr lang="en" sz="1150" b="1" dirty="0">
                <a:solidFill>
                  <a:srgbClr val="674EA7"/>
                </a:solidFill>
              </a:rPr>
              <a:t>23.9%</a:t>
            </a:r>
            <a:r>
              <a:rPr lang="en" sz="1150" dirty="0"/>
              <a:t> -</a:t>
            </a:r>
            <a:r>
              <a:rPr lang="en" sz="1150" b="1" dirty="0">
                <a:solidFill>
                  <a:srgbClr val="674EA7"/>
                </a:solidFill>
              </a:rPr>
              <a:t>48.2%</a:t>
            </a:r>
            <a:r>
              <a:rPr lang="en" sz="1150" dirty="0"/>
              <a:t> </a:t>
            </a:r>
            <a:endParaRPr sz="1150" dirty="0"/>
          </a:p>
          <a:p>
            <a:pPr marL="228600" indent="-118348">
              <a:lnSpc>
                <a:spcPct val="100000"/>
              </a:lnSpc>
              <a:spcBef>
                <a:spcPts val="500"/>
              </a:spcBef>
              <a:buSzPct val="100000"/>
            </a:pPr>
            <a:r>
              <a:rPr lang="en" sz="1150" dirty="0"/>
              <a:t>Sibyl achieves </a:t>
            </a:r>
            <a:r>
              <a:rPr lang="en" sz="1150" b="1" dirty="0">
                <a:solidFill>
                  <a:srgbClr val="7030A0"/>
                </a:solidFill>
              </a:rPr>
              <a:t>80% </a:t>
            </a:r>
            <a:r>
              <a:rPr lang="en" sz="1150" dirty="0"/>
              <a:t>performance of an oracle policy with storage overhead of </a:t>
            </a:r>
            <a:r>
              <a:rPr lang="en" sz="1150" b="1" dirty="0">
                <a:solidFill>
                  <a:srgbClr val="7030A0"/>
                </a:solidFill>
              </a:rPr>
              <a:t>124.4 KiB</a:t>
            </a:r>
            <a:endParaRPr sz="1150" b="1" dirty="0">
              <a:solidFill>
                <a:srgbClr val="7030A0"/>
              </a:solidFill>
            </a:endParaRPr>
          </a:p>
        </p:txBody>
      </p:sp>
      <p:sp>
        <p:nvSpPr>
          <p:cNvPr id="176" name="Google Shape;176;p33"/>
          <p:cNvSpPr txBox="1">
            <a:spLocks noGrp="1"/>
          </p:cNvSpPr>
          <p:nvPr>
            <p:ph type="title"/>
          </p:nvPr>
        </p:nvSpPr>
        <p:spPr>
          <a:xfrm>
            <a:off x="169011" y="880301"/>
            <a:ext cx="8894700" cy="454500"/>
          </a:xfrm>
          <a:prstGeom prst="rect">
            <a:avLst/>
          </a:prstGeom>
          <a:noFill/>
          <a:ln>
            <a:noFill/>
          </a:ln>
        </p:spPr>
        <p:txBody>
          <a:bodyPr spcFirstLastPara="1" wrap="square" lIns="91425" tIns="45700" rIns="91425" bIns="45700" anchor="ctr" anchorCtr="0">
            <a:noAutofit/>
          </a:bodyPr>
          <a:lstStyle/>
          <a:p>
            <a:pPr>
              <a:buSzPts val="3780"/>
            </a:pPr>
            <a:r>
              <a:rPr lang="en" sz="3820" dirty="0"/>
              <a:t>Executive Summary</a:t>
            </a:r>
            <a:endParaRPr sz="3820" dirty="0"/>
          </a:p>
        </p:txBody>
      </p:sp>
      <p:sp>
        <p:nvSpPr>
          <p:cNvPr id="4" name="Rectangle 3">
            <a:extLst>
              <a:ext uri="{FF2B5EF4-FFF2-40B4-BE49-F238E27FC236}">
                <a16:creationId xmlns:a16="http://schemas.microsoft.com/office/drawing/2014/main" id="{908A5F97-2CE4-FB59-18C2-7C671F78441F}"/>
              </a:ext>
            </a:extLst>
          </p:cNvPr>
          <p:cNvSpPr/>
          <p:nvPr/>
        </p:nvSpPr>
        <p:spPr>
          <a:xfrm>
            <a:off x="80300" y="3645024"/>
            <a:ext cx="8812180" cy="936104"/>
          </a:xfrm>
          <a:prstGeom prst="rect">
            <a:avLst/>
          </a:prstGeom>
          <a:noFill/>
          <a:ln w="5715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 name="Rectangle 4">
            <a:extLst>
              <a:ext uri="{FF2B5EF4-FFF2-40B4-BE49-F238E27FC236}">
                <a16:creationId xmlns:a16="http://schemas.microsoft.com/office/drawing/2014/main" id="{037C4610-9E70-DC45-934A-624744BBA516}"/>
              </a:ext>
            </a:extLst>
          </p:cNvPr>
          <p:cNvSpPr/>
          <p:nvPr/>
        </p:nvSpPr>
        <p:spPr>
          <a:xfrm>
            <a:off x="80300" y="4603508"/>
            <a:ext cx="8812180" cy="112974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5"/>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dirty="0"/>
              <a:t>Hybrid Storage Systems</a:t>
            </a:r>
            <a:endParaRPr dirty="0"/>
          </a:p>
        </p:txBody>
      </p:sp>
      <p:pic>
        <p:nvPicPr>
          <p:cNvPr id="193" name="Google Shape;193;p35"/>
          <p:cNvPicPr preferRelativeResize="0"/>
          <p:nvPr/>
        </p:nvPicPr>
        <p:blipFill>
          <a:blip r:embed="rId3">
            <a:alphaModFix/>
          </a:blip>
          <a:stretch>
            <a:fillRect/>
          </a:stretch>
        </p:blipFill>
        <p:spPr>
          <a:xfrm>
            <a:off x="1146263" y="1789500"/>
            <a:ext cx="6851476" cy="3279024"/>
          </a:xfrm>
          <a:prstGeom prst="rect">
            <a:avLst/>
          </a:prstGeom>
          <a:noFill/>
          <a:ln>
            <a:noFill/>
          </a:ln>
        </p:spPr>
      </p:pic>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6"/>
          <p:cNvSpPr txBox="1">
            <a:spLocks noGrp="1"/>
          </p:cNvSpPr>
          <p:nvPr>
            <p:ph type="title"/>
          </p:nvPr>
        </p:nvSpPr>
        <p:spPr>
          <a:xfrm>
            <a:off x="169000" y="956500"/>
            <a:ext cx="9081900" cy="454500"/>
          </a:xfrm>
          <a:prstGeom prst="rect">
            <a:avLst/>
          </a:prstGeom>
        </p:spPr>
        <p:txBody>
          <a:bodyPr spcFirstLastPara="1" wrap="square" lIns="91425" tIns="45700" rIns="91425" bIns="45700" anchor="ctr" anchorCtr="0">
            <a:noAutofit/>
          </a:bodyPr>
          <a:lstStyle/>
          <a:p>
            <a:r>
              <a:rPr lang="en" sz="2800"/>
              <a:t>Key Shortcomings of Prior Data Placement Techniques</a:t>
            </a:r>
            <a:endParaRPr sz="2800"/>
          </a:p>
        </p:txBody>
      </p:sp>
      <p:sp>
        <p:nvSpPr>
          <p:cNvPr id="199" name="Google Shape;199;p36"/>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0" indent="0">
              <a:spcBef>
                <a:spcPts val="0"/>
              </a:spcBef>
              <a:buNone/>
            </a:pPr>
            <a:r>
              <a:rPr lang="en" sz="2300">
                <a:latin typeface="Calibri"/>
                <a:ea typeface="Calibri"/>
                <a:cs typeface="Calibri"/>
                <a:sym typeface="Calibri"/>
              </a:rPr>
              <a:t>We observe </a:t>
            </a:r>
            <a:r>
              <a:rPr lang="en" sz="2300" b="1">
                <a:solidFill>
                  <a:srgbClr val="C00000"/>
                </a:solidFill>
                <a:latin typeface="Calibri"/>
                <a:ea typeface="Calibri"/>
                <a:cs typeface="Calibri"/>
                <a:sym typeface="Calibri"/>
              </a:rPr>
              <a:t>three key shortcomings</a:t>
            </a:r>
            <a:r>
              <a:rPr lang="en" sz="2300">
                <a:latin typeface="Calibri"/>
                <a:ea typeface="Calibri"/>
                <a:cs typeface="Calibri"/>
                <a:sym typeface="Calibri"/>
              </a:rPr>
              <a:t> that significantly limit performance benefits of data-placement techniques</a:t>
            </a:r>
            <a:endParaRPr/>
          </a:p>
        </p:txBody>
      </p:sp>
      <p:sp>
        <p:nvSpPr>
          <p:cNvPr id="200" name="Google Shape;200;p36"/>
          <p:cNvSpPr/>
          <p:nvPr/>
        </p:nvSpPr>
        <p:spPr>
          <a:xfrm>
            <a:off x="0" y="2517442"/>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600" b="1" i="0" u="none" strike="noStrike" kern="0" cap="none" spc="0" normalizeH="0" baseline="0" noProof="0">
                <a:ln>
                  <a:noFill/>
                </a:ln>
                <a:solidFill>
                  <a:srgbClr val="FFFFFF"/>
                </a:solidFill>
                <a:effectLst/>
                <a:uLnTx/>
                <a:uFillTx/>
                <a:latin typeface="Calibri"/>
                <a:ea typeface="Calibri"/>
                <a:cs typeface="Calibri"/>
                <a:sym typeface="Calibri"/>
              </a:rPr>
              <a:t>Lack of </a:t>
            </a:r>
            <a:r>
              <a:rPr kumimoji="0" lang="en" sz="3600" b="1" i="0" u="none" strike="noStrike" kern="0" cap="none" spc="0" normalizeH="0" baseline="0" noProof="0">
                <a:ln>
                  <a:noFill/>
                </a:ln>
                <a:solidFill>
                  <a:srgbClr val="FFFF00"/>
                </a:solidFill>
                <a:effectLst/>
                <a:uLnTx/>
                <a:uFillTx/>
                <a:latin typeface="Calibri"/>
                <a:ea typeface="Calibri"/>
                <a:cs typeface="Calibri"/>
                <a:sym typeface="Calibri"/>
              </a:rPr>
              <a:t>adaptability</a:t>
            </a:r>
            <a:endParaRPr kumimoji="0" sz="36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1" name="Google Shape;201;p36"/>
          <p:cNvSpPr/>
          <p:nvPr/>
        </p:nvSpPr>
        <p:spPr>
          <a:xfrm>
            <a:off x="0" y="3553039"/>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600" b="1" i="0" u="none" strike="noStrike" kern="0" cap="none" spc="0" normalizeH="0" baseline="0" noProof="0">
                <a:ln>
                  <a:noFill/>
                </a:ln>
                <a:solidFill>
                  <a:srgbClr val="FFFFFF"/>
                </a:solidFill>
                <a:effectLst/>
                <a:uLnTx/>
                <a:uFillTx/>
                <a:latin typeface="Calibri"/>
                <a:ea typeface="Calibri"/>
                <a:cs typeface="Calibri"/>
                <a:sym typeface="Calibri"/>
              </a:rPr>
              <a:t>Lack of </a:t>
            </a:r>
            <a:r>
              <a:rPr kumimoji="0" lang="en" sz="3600" b="1" i="0" u="none" strike="noStrike" kern="0" cap="none" spc="0" normalizeH="0" baseline="0" noProof="0">
                <a:ln>
                  <a:noFill/>
                </a:ln>
                <a:solidFill>
                  <a:srgbClr val="FFFF00"/>
                </a:solidFill>
                <a:effectLst/>
                <a:uLnTx/>
                <a:uFillTx/>
                <a:latin typeface="Calibri"/>
                <a:ea typeface="Calibri"/>
                <a:cs typeface="Calibri"/>
                <a:sym typeface="Calibri"/>
              </a:rPr>
              <a:t>device awareness</a:t>
            </a:r>
            <a:endParaRPr kumimoji="0" sz="36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2" name="Google Shape;202;p36"/>
          <p:cNvSpPr/>
          <p:nvPr/>
        </p:nvSpPr>
        <p:spPr>
          <a:xfrm>
            <a:off x="0" y="4588660"/>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600" b="1" i="0" u="none" strike="noStrike" kern="0" cap="none" spc="0" normalizeH="0" baseline="0" noProof="0">
                <a:ln>
                  <a:noFill/>
                </a:ln>
                <a:solidFill>
                  <a:srgbClr val="FFFFFF"/>
                </a:solidFill>
                <a:effectLst/>
                <a:uLnTx/>
                <a:uFillTx/>
                <a:latin typeface="Calibri"/>
                <a:ea typeface="Calibri"/>
                <a:cs typeface="Calibri"/>
                <a:sym typeface="Calibri"/>
              </a:rPr>
              <a:t>Lack of</a:t>
            </a:r>
            <a:r>
              <a:rPr kumimoji="0" lang="en" sz="3600" b="1" i="0" u="none" strike="noStrike" kern="0" cap="none" spc="0" normalizeH="0" baseline="0" noProof="0">
                <a:ln>
                  <a:noFill/>
                </a:ln>
                <a:solidFill>
                  <a:srgbClr val="FFFF00"/>
                </a:solidFill>
                <a:effectLst/>
                <a:uLnTx/>
                <a:uFillTx/>
                <a:latin typeface="Calibri"/>
                <a:ea typeface="Calibri"/>
                <a:cs typeface="Calibri"/>
                <a:sym typeface="Calibri"/>
              </a:rPr>
              <a:t> extensibility</a:t>
            </a:r>
            <a:endParaRPr kumimoji="0" sz="3600" b="1" i="0" u="none" strike="noStrike" kern="0" cap="none" spc="0" normalizeH="0" baseline="0" noProof="0">
              <a:ln>
                <a:noFill/>
              </a:ln>
              <a:solidFill>
                <a:srgbClr val="FFFFFF"/>
              </a:solidFill>
              <a:effectLst/>
              <a:uLnTx/>
              <a:uFillTx/>
              <a:latin typeface="Calibri"/>
              <a:ea typeface="Calibri"/>
              <a:cs typeface="Calibri"/>
              <a:sym typeface="Calibri"/>
            </a:endParaRPr>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7"/>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Adaptability (1/2) </a:t>
            </a:r>
            <a:endParaRPr>
              <a:solidFill>
                <a:srgbClr val="264478"/>
              </a:solidFill>
              <a:latin typeface="Garamond"/>
              <a:ea typeface="Garamond"/>
              <a:cs typeface="Garamond"/>
              <a:sym typeface="Garamond"/>
            </a:endParaRPr>
          </a:p>
        </p:txBody>
      </p:sp>
      <p:sp>
        <p:nvSpPr>
          <p:cNvPr id="208" name="Google Shape;208;p37"/>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lnSpcReduction="10000"/>
          </a:bodyPr>
          <a:lstStyle/>
          <a:p>
            <a:pPr indent="-387350">
              <a:buSzPts val="2500"/>
            </a:pPr>
            <a:r>
              <a:rPr lang="en" sz="2500" dirty="0"/>
              <a:t>Prior heuristic-based techniques consider only a </a:t>
            </a:r>
            <a:r>
              <a:rPr lang="en" sz="2500" b="1" dirty="0">
                <a:solidFill>
                  <a:srgbClr val="9E0000"/>
                </a:solidFill>
              </a:rPr>
              <a:t>few characteristics</a:t>
            </a:r>
            <a:r>
              <a:rPr lang="en" sz="2500" dirty="0">
                <a:solidFill>
                  <a:srgbClr val="9E0000"/>
                </a:solidFill>
              </a:rPr>
              <a:t> </a:t>
            </a:r>
            <a:r>
              <a:rPr lang="en" sz="2500" dirty="0"/>
              <a:t>(e.g., access frequency) to perform data placement</a:t>
            </a:r>
          </a:p>
          <a:p>
            <a:pPr indent="-387350">
              <a:buSzPts val="2500"/>
            </a:pPr>
            <a:endParaRPr sz="2500" dirty="0"/>
          </a:p>
          <a:p>
            <a:pPr indent="-387350">
              <a:spcBef>
                <a:spcPts val="0"/>
              </a:spcBef>
              <a:buSzPts val="2500"/>
            </a:pPr>
            <a:r>
              <a:rPr lang="en" sz="2500" b="1" dirty="0">
                <a:solidFill>
                  <a:srgbClr val="9E0000"/>
                </a:solidFill>
              </a:rPr>
              <a:t>Statically tuned characteristics</a:t>
            </a:r>
            <a:r>
              <a:rPr lang="en" sz="2500" dirty="0">
                <a:solidFill>
                  <a:srgbClr val="9E0000"/>
                </a:solidFill>
              </a:rPr>
              <a:t> </a:t>
            </a:r>
            <a:r>
              <a:rPr lang="en" sz="2500" dirty="0"/>
              <a:t>(based on</a:t>
            </a:r>
            <a:r>
              <a:rPr lang="en" sz="2500" b="1" dirty="0"/>
              <a:t> fixed thresholds</a:t>
            </a:r>
            <a:r>
              <a:rPr lang="en" sz="2500" dirty="0"/>
              <a:t>) are  ineffective when used on a wide range of applications and system configurations</a:t>
            </a:r>
            <a:endParaRPr sz="2500" dirty="0"/>
          </a:p>
          <a:p>
            <a:pPr indent="-387350">
              <a:spcBef>
                <a:spcPts val="0"/>
              </a:spcBef>
              <a:buSzPts val="2500"/>
            </a:pPr>
            <a:endParaRPr lang="en" sz="2500" dirty="0"/>
          </a:p>
          <a:p>
            <a:pPr indent="-387350">
              <a:spcBef>
                <a:spcPts val="0"/>
              </a:spcBef>
              <a:buSzPts val="2500"/>
            </a:pPr>
            <a:r>
              <a:rPr lang="en" sz="2500" dirty="0"/>
              <a:t>Supervised learning techniques need </a:t>
            </a:r>
            <a:r>
              <a:rPr lang="en" sz="2500" b="1" dirty="0"/>
              <a:t>labeled data</a:t>
            </a:r>
            <a:r>
              <a:rPr lang="en" sz="2500" dirty="0"/>
              <a:t> and </a:t>
            </a:r>
            <a:r>
              <a:rPr lang="en" sz="2500" b="1" dirty="0"/>
              <a:t>frequent retraining</a:t>
            </a:r>
            <a:r>
              <a:rPr lang="en" sz="2500" dirty="0"/>
              <a:t> to adapt to varying workloads and system conditions</a:t>
            </a:r>
            <a:endParaRPr sz="2500" dirty="0"/>
          </a:p>
        </p:txBody>
      </p:sp>
      <p:sp>
        <p:nvSpPr>
          <p:cNvPr id="5" name="Google Shape;209;p37">
            <a:extLst>
              <a:ext uri="{FF2B5EF4-FFF2-40B4-BE49-F238E27FC236}">
                <a16:creationId xmlns:a16="http://schemas.microsoft.com/office/drawing/2014/main" id="{0163BBAB-6333-85B8-7385-19381D82BB22}"/>
              </a:ext>
            </a:extLst>
          </p:cNvPr>
          <p:cNvSpPr/>
          <p:nvPr/>
        </p:nvSpPr>
        <p:spPr>
          <a:xfrm>
            <a:off x="0" y="5624079"/>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dirty="0">
                <a:ln>
                  <a:noFill/>
                </a:ln>
                <a:solidFill>
                  <a:srgbClr val="FFFFFF"/>
                </a:solidFill>
                <a:effectLst/>
                <a:uLnTx/>
                <a:uFillTx/>
                <a:latin typeface="Calibri"/>
                <a:ea typeface="Calibri"/>
                <a:cs typeface="Calibri"/>
                <a:sym typeface="Calibri"/>
              </a:rPr>
              <a:t>Prior techniques offer </a:t>
            </a:r>
            <a:r>
              <a:rPr kumimoji="0" lang="en" sz="2400" b="1" i="0" u="none" strike="noStrike" kern="0" cap="none" spc="0" normalizeH="0" baseline="0" noProof="0" dirty="0">
                <a:ln>
                  <a:noFill/>
                </a:ln>
                <a:solidFill>
                  <a:srgbClr val="FFFF00"/>
                </a:solidFill>
                <a:effectLst/>
                <a:uLnTx/>
                <a:uFillTx/>
                <a:latin typeface="Calibri"/>
                <a:ea typeface="Calibri"/>
                <a:cs typeface="Calibri"/>
                <a:sym typeface="Calibri"/>
              </a:rPr>
              <a:t>41.1% lower performance</a:t>
            </a:r>
            <a:r>
              <a:rPr kumimoji="0" lang="en" sz="2400" b="1" i="0" u="none" strike="noStrike" kern="0" cap="none" spc="0" normalizeH="0" baseline="0" noProof="0" dirty="0">
                <a:ln>
                  <a:noFill/>
                </a:ln>
                <a:solidFill>
                  <a:srgbClr val="FFFFFF"/>
                </a:solidFill>
                <a:effectLst/>
                <a:uLnTx/>
                <a:uFillTx/>
                <a:latin typeface="Calibri"/>
                <a:ea typeface="Calibri"/>
                <a:cs typeface="Calibri"/>
                <a:sym typeface="Calibri"/>
              </a:rPr>
              <a:t> compared to an Oracle policy</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 name="Picture 1">
            <a:extLst>
              <a:ext uri="{FF2B5EF4-FFF2-40B4-BE49-F238E27FC236}">
                <a16:creationId xmlns:a16="http://schemas.microsoft.com/office/drawing/2014/main" id="{6E737A78-3AA1-49C8-8BED-481046656B98}"/>
              </a:ext>
            </a:extLst>
          </p:cNvPr>
          <p:cNvPicPr>
            <a:picLocks noChangeAspect="1"/>
          </p:cNvPicPr>
          <p:nvPr/>
        </p:nvPicPr>
        <p:blipFill rotWithShape="1">
          <a:blip r:embed="rId3"/>
          <a:srcRect b="10466"/>
          <a:stretch/>
        </p:blipFill>
        <p:spPr>
          <a:xfrm>
            <a:off x="0" y="1461262"/>
            <a:ext cx="9144000" cy="2893045"/>
          </a:xfrm>
          <a:prstGeom prst="rect">
            <a:avLst/>
          </a:prstGeom>
        </p:spPr>
      </p:pic>
      <p:sp>
        <p:nvSpPr>
          <p:cNvPr id="216" name="Google Shape;216;p38"/>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Adaptability (2/2)</a:t>
            </a:r>
            <a:endParaRPr>
              <a:solidFill>
                <a:srgbClr val="264478"/>
              </a:solidFill>
              <a:latin typeface="Garamond"/>
              <a:ea typeface="Garamond"/>
              <a:cs typeface="Garamond"/>
              <a:sym typeface="Garamond"/>
            </a:endParaRPr>
          </a:p>
        </p:txBody>
      </p:sp>
      <p:grpSp>
        <p:nvGrpSpPr>
          <p:cNvPr id="217" name="Google Shape;217;p38"/>
          <p:cNvGrpSpPr/>
          <p:nvPr/>
        </p:nvGrpSpPr>
        <p:grpSpPr>
          <a:xfrm>
            <a:off x="1172822" y="4164267"/>
            <a:ext cx="6868315" cy="712134"/>
            <a:chOff x="1223777" y="3865429"/>
            <a:chExt cx="6868315" cy="712134"/>
          </a:xfrm>
        </p:grpSpPr>
        <p:sp>
          <p:nvSpPr>
            <p:cNvPr id="220" name="Google Shape;220;p38"/>
            <p:cNvSpPr txBox="1"/>
            <p:nvPr/>
          </p:nvSpPr>
          <p:spPr>
            <a:xfrm>
              <a:off x="1223777" y="3869707"/>
              <a:ext cx="3168834" cy="707856"/>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(a) Performance-optimized (H&amp;M)</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219" name="Google Shape;219;p38"/>
            <p:cNvSpPr txBox="1"/>
            <p:nvPr/>
          </p:nvSpPr>
          <p:spPr>
            <a:xfrm>
              <a:off x="6249332" y="3865429"/>
              <a:ext cx="1842760" cy="70785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(b) Cost-optimized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(H&amp;L)</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sp>
        <p:nvSpPr>
          <p:cNvPr id="214" name="Google Shape;214;p38"/>
          <p:cNvSpPr txBox="1"/>
          <p:nvPr/>
        </p:nvSpPr>
        <p:spPr>
          <a:xfrm>
            <a:off x="114632" y="4793551"/>
            <a:ext cx="8812800" cy="384900"/>
          </a:xfrm>
          <a:prstGeom prst="rect">
            <a:avLst/>
          </a:prstGeom>
          <a:solidFill>
            <a:srgbClr val="548135"/>
          </a:solidFill>
          <a:ln w="28575" cap="flat" cmpd="sng">
            <a:solidFill>
              <a:srgbClr val="385623"/>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dirty="0">
                <a:ln>
                  <a:noFill/>
                </a:ln>
                <a:solidFill>
                  <a:srgbClr val="FFFFFF"/>
                </a:solidFill>
                <a:effectLst/>
                <a:uLnTx/>
                <a:uFillTx/>
                <a:latin typeface="Calibri"/>
                <a:ea typeface="Calibri"/>
                <a:cs typeface="Calibri"/>
                <a:sym typeface="Calibri"/>
              </a:rPr>
              <a:t>CDE shows an average performance gap of 41.1% (32.6%) to Oracle for H&amp;M (H&amp;L)  </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15" name="Google Shape;215;p38"/>
          <p:cNvSpPr txBox="1"/>
          <p:nvPr/>
        </p:nvSpPr>
        <p:spPr>
          <a:xfrm>
            <a:off x="116230" y="5250076"/>
            <a:ext cx="8812800" cy="384900"/>
          </a:xfrm>
          <a:prstGeom prst="rect">
            <a:avLst/>
          </a:prstGeom>
          <a:solidFill>
            <a:srgbClr val="B6D7A8"/>
          </a:solidFill>
          <a:ln w="28575" cap="flat" cmpd="sng">
            <a:solidFill>
              <a:srgbClr val="385623"/>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dirty="0">
                <a:ln>
                  <a:noFill/>
                </a:ln>
                <a:solidFill>
                  <a:srgbClr val="000000"/>
                </a:solidFill>
                <a:effectLst/>
                <a:uLnTx/>
                <a:uFillTx/>
                <a:latin typeface="Calibri"/>
                <a:ea typeface="Calibri"/>
                <a:cs typeface="Calibri"/>
                <a:sym typeface="Calibri"/>
              </a:rPr>
              <a:t>HPS shows an average performance gap of 37.2% (55.5%) to Oracle for H&amp;M (H&amp;L)</a:t>
            </a:r>
            <a:r>
              <a:rPr kumimoji="0" lang="en" sz="1900" b="1" i="0" u="none" strike="noStrike" kern="0" cap="none" spc="0" normalizeH="0" baseline="0" noProof="0" dirty="0">
                <a:ln>
                  <a:noFill/>
                </a:ln>
                <a:solidFill>
                  <a:srgbClr val="FFFFFF"/>
                </a:solidFill>
                <a:effectLst/>
                <a:uLnTx/>
                <a:uFillTx/>
                <a:latin typeface="Calibri"/>
                <a:ea typeface="Calibri"/>
                <a:cs typeface="Calibri"/>
                <a:sym typeface="Calibri"/>
              </a:rPr>
              <a:t>  </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9"/>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0" indent="0">
              <a:buNone/>
            </a:pPr>
            <a:r>
              <a:rPr lang="en" sz="2500"/>
              <a:t>Prior data placement techniques:</a:t>
            </a:r>
            <a:endParaRPr sz="2500"/>
          </a:p>
          <a:p>
            <a:pPr indent="-387350">
              <a:buSzPts val="2500"/>
            </a:pPr>
            <a:r>
              <a:rPr lang="en" sz="2500" b="1">
                <a:solidFill>
                  <a:srgbClr val="9E0000"/>
                </a:solidFill>
              </a:rPr>
              <a:t>do not adapt</a:t>
            </a:r>
            <a:r>
              <a:rPr lang="en" sz="2500"/>
              <a:t> well to changes in underlying device characteristics (e.g., storage read latency)</a:t>
            </a:r>
            <a:endParaRPr sz="2500"/>
          </a:p>
          <a:p>
            <a:pPr marL="0" indent="0">
              <a:buNone/>
            </a:pPr>
            <a:endParaRPr sz="2500"/>
          </a:p>
          <a:p>
            <a:pPr indent="-387350">
              <a:buSzPts val="2500"/>
            </a:pPr>
            <a:r>
              <a:rPr lang="en" sz="2500" b="1">
                <a:solidFill>
                  <a:srgbClr val="9E0000"/>
                </a:solidFill>
              </a:rPr>
              <a:t>do not consider the data migration cost</a:t>
            </a:r>
            <a:r>
              <a:rPr lang="en" sz="2500"/>
              <a:t> between storage devices while making a data placement decision</a:t>
            </a:r>
            <a:endParaRPr sz="2500"/>
          </a:p>
          <a:p>
            <a:pPr indent="0">
              <a:buNone/>
            </a:pPr>
            <a:endParaRPr sz="2500"/>
          </a:p>
          <a:p>
            <a:pPr indent="-387350">
              <a:buSzPts val="2500"/>
            </a:pPr>
            <a:r>
              <a:rPr lang="en" sz="2500" b="1">
                <a:solidFill>
                  <a:srgbClr val="9E0000"/>
                </a:solidFill>
              </a:rPr>
              <a:t>are highly inefficient</a:t>
            </a:r>
            <a:r>
              <a:rPr lang="en" sz="2500"/>
              <a:t> in hybrid storage systems that have devices with significantly different read/write latencies</a:t>
            </a:r>
            <a:endParaRPr sz="2500"/>
          </a:p>
          <a:p>
            <a:pPr indent="0">
              <a:buNone/>
            </a:pPr>
            <a:endParaRPr sz="2500"/>
          </a:p>
        </p:txBody>
      </p:sp>
      <p:sp>
        <p:nvSpPr>
          <p:cNvPr id="226" name="Google Shape;226;p39"/>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Device Awareness</a:t>
            </a:r>
            <a:endParaRPr>
              <a:solidFill>
                <a:srgbClr val="264478"/>
              </a:solidFill>
              <a:latin typeface="Garamond"/>
              <a:ea typeface="Garamond"/>
              <a:cs typeface="Garamond"/>
              <a:sym typeface="Garamond"/>
            </a:endParaRPr>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40"/>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indent="-387350">
              <a:buSzPts val="2500"/>
            </a:pPr>
            <a:r>
              <a:rPr lang="en" sz="2500"/>
              <a:t>Prior data placement techniques are typically </a:t>
            </a:r>
            <a:r>
              <a:rPr lang="en" sz="2500" b="1"/>
              <a:t>designed</a:t>
            </a:r>
            <a:r>
              <a:rPr lang="en" sz="2500"/>
              <a:t> for a hybrid storage system with </a:t>
            </a:r>
            <a:r>
              <a:rPr lang="en" sz="2500" b="1"/>
              <a:t>only two storage devices</a:t>
            </a:r>
            <a:endParaRPr sz="2500" b="1"/>
          </a:p>
          <a:p>
            <a:pPr indent="0">
              <a:buNone/>
            </a:pPr>
            <a:endParaRPr sz="2500"/>
          </a:p>
          <a:p>
            <a:pPr indent="-387350">
              <a:buSzPts val="2500"/>
            </a:pPr>
            <a:r>
              <a:rPr lang="en" sz="2500" b="1">
                <a:solidFill>
                  <a:srgbClr val="9E0000"/>
                </a:solidFill>
              </a:rPr>
              <a:t>Significant effort</a:t>
            </a:r>
            <a:r>
              <a:rPr lang="en" sz="2500"/>
              <a:t> is required to extend the data placement policies for more than two devices</a:t>
            </a:r>
            <a:endParaRPr sz="2500"/>
          </a:p>
          <a:p>
            <a:pPr marL="0" indent="0">
              <a:buNone/>
            </a:pPr>
            <a:endParaRPr sz="2500"/>
          </a:p>
          <a:p>
            <a:pPr indent="0">
              <a:buNone/>
            </a:pPr>
            <a:endParaRPr sz="2500"/>
          </a:p>
        </p:txBody>
      </p:sp>
      <p:sp>
        <p:nvSpPr>
          <p:cNvPr id="232" name="Google Shape;232;p40"/>
          <p:cNvSpPr/>
          <p:nvPr/>
        </p:nvSpPr>
        <p:spPr>
          <a:xfrm>
            <a:off x="0" y="4253754"/>
            <a:ext cx="9144000" cy="936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FFFFFF"/>
                </a:solidFill>
                <a:effectLst/>
                <a:uLnTx/>
                <a:uFillTx/>
                <a:latin typeface="Calibri"/>
                <a:ea typeface="Calibri"/>
                <a:cs typeface="Calibri"/>
                <a:sym typeface="Calibri"/>
              </a:rPr>
              <a:t>Compared to a RL-based solution, a heuristic-based policy provides </a:t>
            </a:r>
            <a:r>
              <a:rPr kumimoji="0" lang="en" sz="2400" b="1" i="0" u="none" strike="noStrike" kern="0" cap="none" spc="0" normalizeH="0" baseline="0" noProof="0">
                <a:ln>
                  <a:noFill/>
                </a:ln>
                <a:solidFill>
                  <a:srgbClr val="FFFF00"/>
                </a:solidFill>
                <a:effectLst/>
                <a:uLnTx/>
                <a:uFillTx/>
                <a:latin typeface="Calibri"/>
                <a:ea typeface="Calibri"/>
                <a:cs typeface="Calibri"/>
                <a:sym typeface="Calibri"/>
              </a:rPr>
              <a:t>48.2% lower performance</a:t>
            </a:r>
            <a:r>
              <a:rPr kumimoji="0" lang="en" sz="2400" b="1" i="0" u="none" strike="noStrike" kern="0" cap="none" spc="0" normalizeH="0" baseline="0" noProof="0">
                <a:ln>
                  <a:noFill/>
                </a:ln>
                <a:solidFill>
                  <a:srgbClr val="FFFFFF"/>
                </a:solidFill>
                <a:effectLst/>
                <a:uLnTx/>
                <a:uFillTx/>
                <a:latin typeface="Calibri"/>
                <a:ea typeface="Calibri"/>
                <a:cs typeface="Calibri"/>
                <a:sym typeface="Calibri"/>
              </a:rPr>
              <a:t> when extended from two to three devices</a:t>
            </a:r>
            <a:endParaRPr kumimoji="0" sz="11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3" name="Google Shape;233;p40"/>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Extensibility</a:t>
            </a:r>
            <a:endParaRPr>
              <a:solidFill>
                <a:srgbClr val="264478"/>
              </a:solidFill>
              <a:latin typeface="Garamond"/>
              <a:ea typeface="Garamond"/>
              <a:cs typeface="Garamond"/>
              <a:sym typeface="Garamond"/>
            </a:endParaRPr>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41"/>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Our Goal</a:t>
            </a:r>
            <a:endParaRPr/>
          </a:p>
        </p:txBody>
      </p:sp>
      <p:sp>
        <p:nvSpPr>
          <p:cNvPr id="239" name="Google Shape;239;p41"/>
          <p:cNvSpPr/>
          <p:nvPr/>
        </p:nvSpPr>
        <p:spPr>
          <a:xfrm>
            <a:off x="1004100" y="1687800"/>
            <a:ext cx="7135800" cy="3683400"/>
          </a:xfrm>
          <a:prstGeom prst="roundRect">
            <a:avLst>
              <a:gd name="adj" fmla="val 6175"/>
            </a:avLst>
          </a:prstGeom>
          <a:solidFill>
            <a:srgbClr val="DAE3F3"/>
          </a:solidFill>
          <a:ln w="38100" cap="flat" cmpd="sng">
            <a:solidFill>
              <a:srgbClr val="38761D"/>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200" b="0" i="0" u="none" strike="noStrike" kern="0" cap="none" spc="0" normalizeH="0" baseline="0" noProof="0" dirty="0">
                <a:ln>
                  <a:noFill/>
                </a:ln>
                <a:solidFill>
                  <a:srgbClr val="000000"/>
                </a:solidFill>
                <a:effectLst/>
                <a:uLnTx/>
                <a:uFillTx/>
                <a:latin typeface="Calibri"/>
                <a:ea typeface="Calibri"/>
                <a:cs typeface="Calibri"/>
                <a:sym typeface="Calibri"/>
              </a:rPr>
              <a:t>A </a:t>
            </a:r>
            <a:r>
              <a:rPr kumimoji="0" lang="en" sz="3200" b="1" i="0" u="none" strike="noStrike" kern="0" cap="none" spc="0" normalizeH="0" baseline="0" noProof="0" dirty="0">
                <a:ln>
                  <a:noFill/>
                </a:ln>
                <a:solidFill>
                  <a:srgbClr val="000CFF"/>
                </a:solidFill>
                <a:effectLst/>
                <a:uLnTx/>
                <a:uFillTx/>
                <a:latin typeface="Calibri"/>
                <a:ea typeface="Calibri"/>
                <a:cs typeface="Calibri"/>
                <a:sym typeface="Calibri"/>
              </a:rPr>
              <a:t>data-placement mechanism </a:t>
            </a:r>
            <a:r>
              <a:rPr kumimoji="0" lang="en" sz="3200" b="0" i="0" u="none" strike="noStrike" kern="0" cap="none" spc="0" normalizeH="0" baseline="0" noProof="0" dirty="0">
                <a:ln>
                  <a:noFill/>
                </a:ln>
                <a:solidFill>
                  <a:srgbClr val="000000"/>
                </a:solidFill>
                <a:effectLst/>
                <a:uLnTx/>
                <a:uFillTx/>
                <a:latin typeface="Calibri"/>
                <a:ea typeface="Calibri"/>
                <a:cs typeface="Calibri"/>
                <a:sym typeface="Calibri"/>
              </a:rPr>
              <a:t>that can</a:t>
            </a:r>
            <a:endParaRPr kumimoji="0" sz="15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1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00050" algn="l" defTabSz="914400" rtl="0" eaLnBrk="1" fontAlgn="auto" latinLnBrk="0" hangingPunct="1">
              <a:lnSpc>
                <a:spcPct val="100000"/>
              </a:lnSpc>
              <a:spcBef>
                <a:spcPts val="0"/>
              </a:spcBef>
              <a:spcAft>
                <a:spcPts val="0"/>
              </a:spcAft>
              <a:buClr>
                <a:srgbClr val="000000"/>
              </a:buClr>
              <a:buSzPts val="2700"/>
              <a:buFont typeface="Calibri"/>
              <a:buChar char="●"/>
              <a:tabLst/>
              <a:defRPr/>
            </a:pP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dynamically derive an adaptive data-placement strategy by </a:t>
            </a:r>
            <a:r>
              <a:rPr kumimoji="0" lang="en" sz="2700" b="1" i="0" u="none" strike="noStrike" kern="0" cap="none" spc="0" normalizeH="0" baseline="0" noProof="0" dirty="0">
                <a:ln>
                  <a:noFill/>
                </a:ln>
                <a:solidFill>
                  <a:srgbClr val="38761D"/>
                </a:solidFill>
                <a:effectLst/>
                <a:uLnTx/>
                <a:uFillTx/>
                <a:latin typeface="Calibri"/>
                <a:ea typeface="Calibri"/>
                <a:cs typeface="Calibri"/>
                <a:sym typeface="Calibri"/>
              </a:rPr>
              <a:t>continuously learning</a:t>
            </a: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 and </a:t>
            </a:r>
            <a:r>
              <a:rPr kumimoji="0" lang="en" sz="2700" b="1" i="0" u="none" strike="noStrike" kern="0" cap="none" spc="0" normalizeH="0" baseline="0" noProof="0" dirty="0">
                <a:ln>
                  <a:noFill/>
                </a:ln>
                <a:solidFill>
                  <a:srgbClr val="38761D"/>
                </a:solidFill>
                <a:effectLst/>
                <a:uLnTx/>
                <a:uFillTx/>
                <a:latin typeface="Calibri"/>
                <a:ea typeface="Calibri"/>
                <a:cs typeface="Calibri"/>
                <a:sym typeface="Calibri"/>
              </a:rPr>
              <a:t>adapting</a:t>
            </a:r>
            <a:r>
              <a:rPr kumimoji="0" lang="en" sz="2700" b="0" i="1"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to the application and underlying device characteristics</a:t>
            </a:r>
            <a:endParaRPr kumimoji="0" sz="1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00050" algn="l" defTabSz="914400" rtl="0" eaLnBrk="1" fontAlgn="auto" latinLnBrk="0" hangingPunct="1">
              <a:lnSpc>
                <a:spcPct val="100000"/>
              </a:lnSpc>
              <a:spcBef>
                <a:spcPts val="0"/>
              </a:spcBef>
              <a:spcAft>
                <a:spcPts val="0"/>
              </a:spcAft>
              <a:buClr>
                <a:srgbClr val="000000"/>
              </a:buClr>
              <a:buSzPts val="2700"/>
              <a:buFont typeface="Calibri"/>
              <a:buChar char="●"/>
              <a:tabLst/>
              <a:defRPr/>
            </a:pPr>
            <a:endParaRPr kumimoji="0" lang="en" sz="26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00050" algn="l" defTabSz="914400" rtl="0" eaLnBrk="1" fontAlgn="auto" latinLnBrk="0" hangingPunct="1">
              <a:lnSpc>
                <a:spcPct val="100000"/>
              </a:lnSpc>
              <a:spcBef>
                <a:spcPts val="0"/>
              </a:spcBef>
              <a:spcAft>
                <a:spcPts val="0"/>
              </a:spcAft>
              <a:buClr>
                <a:srgbClr val="000000"/>
              </a:buClr>
              <a:buSzPts val="2700"/>
              <a:buFont typeface="Calibri"/>
              <a:buChar char="●"/>
              <a:tabLst/>
              <a:defRPr/>
            </a:pPr>
            <a:r>
              <a:rPr kumimoji="0" lang="en" sz="2600" b="0" i="0" u="none" strike="noStrike" kern="0" cap="none" spc="0" normalizeH="0" baseline="0" noProof="0" dirty="0">
                <a:ln>
                  <a:noFill/>
                </a:ln>
                <a:solidFill>
                  <a:srgbClr val="000000"/>
                </a:solidFill>
                <a:effectLst/>
                <a:uLnTx/>
                <a:uFillTx/>
                <a:latin typeface="Calibri"/>
                <a:ea typeface="Calibri"/>
                <a:cs typeface="Calibri"/>
                <a:sym typeface="Calibri"/>
              </a:rPr>
              <a:t>be </a:t>
            </a:r>
            <a:r>
              <a:rPr kumimoji="0" lang="en" sz="2600" b="1" i="0" u="none" strike="noStrike" kern="0" cap="none" spc="0" normalizeH="0" baseline="0" noProof="0" dirty="0">
                <a:ln>
                  <a:noFill/>
                </a:ln>
                <a:solidFill>
                  <a:srgbClr val="C00000"/>
                </a:solidFill>
                <a:effectLst/>
                <a:uLnTx/>
                <a:uFillTx/>
                <a:latin typeface="Calibri"/>
                <a:ea typeface="Calibri"/>
                <a:cs typeface="Calibri"/>
                <a:sym typeface="Calibri"/>
              </a:rPr>
              <a:t>easily extended </a:t>
            </a:r>
            <a:r>
              <a:rPr kumimoji="0" lang="en" sz="2600" b="0" i="0" u="none" strike="noStrike" kern="0" cap="none" spc="0" normalizeH="0" baseline="0" noProof="0" dirty="0">
                <a:ln>
                  <a:noFill/>
                </a:ln>
                <a:solidFill>
                  <a:srgbClr val="000000"/>
                </a:solidFill>
                <a:effectLst/>
                <a:uLnTx/>
                <a:uFillTx/>
                <a:latin typeface="Calibri"/>
                <a:ea typeface="Calibri"/>
                <a:cs typeface="Calibri"/>
                <a:sym typeface="Calibri"/>
              </a:rPr>
              <a:t>to </a:t>
            </a: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incorporate a wide range of hybrid storage configurations</a:t>
            </a:r>
            <a:endParaRPr kumimoji="0" sz="26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3"/>
          <p:cNvSpPr txBox="1">
            <a:spLocks noGrp="1"/>
          </p:cNvSpPr>
          <p:nvPr>
            <p:ph type="body" idx="1"/>
          </p:nvPr>
        </p:nvSpPr>
        <p:spPr>
          <a:xfrm>
            <a:off x="169000" y="4023320"/>
            <a:ext cx="8894700" cy="2286000"/>
          </a:xfrm>
          <a:prstGeom prst="rect">
            <a:avLst/>
          </a:prstGeom>
        </p:spPr>
        <p:txBody>
          <a:bodyPr spcFirstLastPara="1" wrap="square" lIns="91425" tIns="45700" rIns="91425" bIns="45700" anchor="t" anchorCtr="0">
            <a:normAutofit fontScale="85000" lnSpcReduction="10000"/>
          </a:bodyPr>
          <a:lstStyle/>
          <a:p>
            <a:pPr marL="177800" indent="-214630">
              <a:lnSpc>
                <a:spcPct val="115000"/>
              </a:lnSpc>
              <a:spcBef>
                <a:spcPts val="300"/>
              </a:spcBef>
              <a:buSzPct val="100000"/>
              <a:buFont typeface="Lato"/>
              <a:buChar char="•"/>
            </a:pPr>
            <a:r>
              <a:rPr lang="en" dirty="0"/>
              <a:t>RL is a framework for decision making</a:t>
            </a:r>
            <a:endParaRPr dirty="0"/>
          </a:p>
          <a:p>
            <a:pPr marL="520700" lvl="1" indent="-205740">
              <a:lnSpc>
                <a:spcPct val="115000"/>
              </a:lnSpc>
              <a:spcBef>
                <a:spcPts val="0"/>
              </a:spcBef>
              <a:buSzPct val="100000"/>
              <a:buFont typeface="Tahoma"/>
              <a:buChar char="•"/>
            </a:pPr>
            <a:r>
              <a:rPr lang="en" dirty="0"/>
              <a:t>An </a:t>
            </a:r>
            <a:r>
              <a:rPr lang="en" b="1" dirty="0">
                <a:solidFill>
                  <a:srgbClr val="B45F06"/>
                </a:solidFill>
              </a:rPr>
              <a:t>autonomous</a:t>
            </a:r>
            <a:r>
              <a:rPr lang="en" dirty="0"/>
              <a:t> </a:t>
            </a:r>
            <a:r>
              <a:rPr lang="en" b="1" dirty="0">
                <a:solidFill>
                  <a:srgbClr val="B45F06"/>
                </a:solidFill>
              </a:rPr>
              <a:t>agent</a:t>
            </a:r>
            <a:r>
              <a:rPr lang="en" dirty="0">
                <a:solidFill>
                  <a:srgbClr val="B45F06"/>
                </a:solidFill>
              </a:rPr>
              <a:t> </a:t>
            </a:r>
            <a:r>
              <a:rPr lang="en" b="1" dirty="0">
                <a:solidFill>
                  <a:srgbClr val="B45F06"/>
                </a:solidFill>
              </a:rPr>
              <a:t>observes</a:t>
            </a:r>
            <a:r>
              <a:rPr lang="en" dirty="0">
                <a:solidFill>
                  <a:srgbClr val="B45F06"/>
                </a:solidFill>
              </a:rPr>
              <a:t> </a:t>
            </a:r>
            <a:r>
              <a:rPr lang="en" dirty="0"/>
              <a:t>the current </a:t>
            </a:r>
            <a:r>
              <a:rPr lang="en" b="1" dirty="0">
                <a:solidFill>
                  <a:srgbClr val="0000FF"/>
                </a:solidFill>
              </a:rPr>
              <a:t>state</a:t>
            </a:r>
            <a:r>
              <a:rPr lang="en" b="1" dirty="0"/>
              <a:t> </a:t>
            </a:r>
            <a:r>
              <a:rPr lang="en" dirty="0"/>
              <a:t>of the environment</a:t>
            </a:r>
            <a:endParaRPr dirty="0"/>
          </a:p>
          <a:p>
            <a:pPr marL="520700" lvl="1" indent="-205740">
              <a:lnSpc>
                <a:spcPct val="115000"/>
              </a:lnSpc>
              <a:spcBef>
                <a:spcPts val="0"/>
              </a:spcBef>
              <a:buSzPct val="100000"/>
              <a:buFont typeface="Tahoma"/>
              <a:buChar char="•"/>
            </a:pPr>
            <a:r>
              <a:rPr lang="en" dirty="0"/>
              <a:t>It </a:t>
            </a:r>
            <a:r>
              <a:rPr lang="en" b="1" dirty="0">
                <a:solidFill>
                  <a:srgbClr val="B45F06"/>
                </a:solidFill>
              </a:rPr>
              <a:t>interacts</a:t>
            </a:r>
            <a:r>
              <a:rPr lang="en" dirty="0"/>
              <a:t> with the environment by taking </a:t>
            </a:r>
            <a:r>
              <a:rPr lang="en" b="1" dirty="0">
                <a:solidFill>
                  <a:srgbClr val="0000FF"/>
                </a:solidFill>
              </a:rPr>
              <a:t>actions</a:t>
            </a:r>
            <a:endParaRPr b="1" dirty="0">
              <a:solidFill>
                <a:srgbClr val="0000FF"/>
              </a:solidFill>
            </a:endParaRPr>
          </a:p>
          <a:p>
            <a:pPr marL="520700" lvl="1" indent="-205740">
              <a:lnSpc>
                <a:spcPct val="115000"/>
              </a:lnSpc>
              <a:spcBef>
                <a:spcPts val="0"/>
              </a:spcBef>
              <a:buSzPct val="100000"/>
              <a:buFont typeface="Tahoma"/>
              <a:buChar char="•"/>
            </a:pPr>
            <a:r>
              <a:rPr lang="en" dirty="0"/>
              <a:t>Agent is </a:t>
            </a:r>
            <a:r>
              <a:rPr lang="en" b="1" dirty="0">
                <a:solidFill>
                  <a:srgbClr val="0000FF"/>
                </a:solidFill>
              </a:rPr>
              <a:t>rewarded</a:t>
            </a:r>
            <a:r>
              <a:rPr lang="en" b="1" dirty="0"/>
              <a:t> </a:t>
            </a:r>
            <a:r>
              <a:rPr lang="en" dirty="0"/>
              <a:t>or </a:t>
            </a:r>
            <a:r>
              <a:rPr lang="en" b="1" dirty="0">
                <a:solidFill>
                  <a:srgbClr val="0000FF"/>
                </a:solidFill>
              </a:rPr>
              <a:t>penalized</a:t>
            </a:r>
            <a:r>
              <a:rPr lang="en" b="1" dirty="0"/>
              <a:t> </a:t>
            </a:r>
            <a:r>
              <a:rPr lang="en" dirty="0"/>
              <a:t>based on the consequences of its actions</a:t>
            </a:r>
            <a:endParaRPr dirty="0"/>
          </a:p>
          <a:p>
            <a:pPr marL="520700" lvl="1" indent="-205740">
              <a:lnSpc>
                <a:spcPct val="115000"/>
              </a:lnSpc>
              <a:spcBef>
                <a:spcPts val="0"/>
              </a:spcBef>
              <a:buSzPct val="100000"/>
              <a:buFont typeface="Tahoma"/>
              <a:buChar char="•"/>
            </a:pPr>
            <a:r>
              <a:rPr lang="en" dirty="0"/>
              <a:t>Agent tries to maximize the cumulative reward</a:t>
            </a:r>
            <a:endParaRPr dirty="0"/>
          </a:p>
        </p:txBody>
      </p:sp>
      <p:sp>
        <p:nvSpPr>
          <p:cNvPr id="257" name="Google Shape;257;p43"/>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Basics of Reinforcement Learning</a:t>
            </a:r>
            <a:endParaRPr>
              <a:solidFill>
                <a:srgbClr val="264478"/>
              </a:solidFill>
              <a:latin typeface="Garamond"/>
              <a:ea typeface="Garamond"/>
              <a:cs typeface="Garamond"/>
              <a:sym typeface="Garamond"/>
            </a:endParaRPr>
          </a:p>
        </p:txBody>
      </p:sp>
      <p:pic>
        <p:nvPicPr>
          <p:cNvPr id="2" name="Picture 1">
            <a:extLst>
              <a:ext uri="{FF2B5EF4-FFF2-40B4-BE49-F238E27FC236}">
                <a16:creationId xmlns:a16="http://schemas.microsoft.com/office/drawing/2014/main" id="{AB006B64-CE11-4015-A7C3-D199B17C25D7}"/>
              </a:ext>
            </a:extLst>
          </p:cNvPr>
          <p:cNvPicPr>
            <a:picLocks noChangeAspect="1"/>
          </p:cNvPicPr>
          <p:nvPr/>
        </p:nvPicPr>
        <p:blipFill rotWithShape="1">
          <a:blip r:embed="rId3"/>
          <a:srcRect t="10300" b="48431"/>
          <a:stretch/>
        </p:blipFill>
        <p:spPr>
          <a:xfrm>
            <a:off x="857383" y="1553682"/>
            <a:ext cx="7108149" cy="1875318"/>
          </a:xfrm>
          <a:prstGeom prst="rect">
            <a:avLst/>
          </a:prstGeom>
        </p:spPr>
      </p:pic>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4"/>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Applying RL to Data Placement</a:t>
            </a:r>
            <a:endParaRPr/>
          </a:p>
        </p:txBody>
      </p:sp>
      <p:sp>
        <p:nvSpPr>
          <p:cNvPr id="263" name="Google Shape;263;p44"/>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0" indent="0">
              <a:lnSpc>
                <a:spcPct val="100000"/>
              </a:lnSpc>
              <a:buNone/>
            </a:pPr>
            <a:r>
              <a:rPr lang="en"/>
              <a:t>Key factors in applying RL for data placement in a hybrid storage system</a:t>
            </a:r>
            <a:endParaRPr/>
          </a:p>
          <a:p>
            <a:pPr>
              <a:lnSpc>
                <a:spcPct val="100000"/>
              </a:lnSpc>
            </a:pPr>
            <a:r>
              <a:rPr lang="en"/>
              <a:t>RL agent needs to be</a:t>
            </a:r>
            <a:r>
              <a:rPr lang="en" b="1">
                <a:solidFill>
                  <a:srgbClr val="674EA7"/>
                </a:solidFill>
              </a:rPr>
              <a:t> </a:t>
            </a:r>
            <a:r>
              <a:rPr lang="en" b="1">
                <a:solidFill>
                  <a:srgbClr val="0000FF"/>
                </a:solidFill>
              </a:rPr>
              <a:t>aware of: </a:t>
            </a:r>
            <a:endParaRPr b="1">
              <a:solidFill>
                <a:srgbClr val="0000FF"/>
              </a:solidFill>
            </a:endParaRPr>
          </a:p>
          <a:p>
            <a:pPr lvl="1">
              <a:lnSpc>
                <a:spcPct val="100000"/>
              </a:lnSpc>
              <a:spcBef>
                <a:spcPts val="0"/>
              </a:spcBef>
            </a:pPr>
            <a:r>
              <a:rPr lang="en">
                <a:solidFill>
                  <a:srgbClr val="980000"/>
                </a:solidFill>
              </a:rPr>
              <a:t>asymmetry in read/write latencies</a:t>
            </a:r>
            <a:r>
              <a:rPr lang="en"/>
              <a:t> of a storage device</a:t>
            </a:r>
            <a:endParaRPr/>
          </a:p>
          <a:p>
            <a:pPr lvl="1">
              <a:lnSpc>
                <a:spcPct val="100000"/>
              </a:lnSpc>
              <a:spcBef>
                <a:spcPts val="0"/>
              </a:spcBef>
            </a:pPr>
            <a:r>
              <a:rPr lang="en">
                <a:solidFill>
                  <a:srgbClr val="980000"/>
                </a:solidFill>
              </a:rPr>
              <a:t>differences in latencies</a:t>
            </a:r>
            <a:r>
              <a:rPr lang="en"/>
              <a:t> across hybrid storage devices</a:t>
            </a:r>
            <a:endParaRPr/>
          </a:p>
          <a:p>
            <a:pPr lvl="1">
              <a:lnSpc>
                <a:spcPct val="100000"/>
              </a:lnSpc>
              <a:spcBef>
                <a:spcPts val="0"/>
              </a:spcBef>
              <a:buClr>
                <a:srgbClr val="980000"/>
              </a:buClr>
            </a:pPr>
            <a:r>
              <a:rPr lang="en">
                <a:solidFill>
                  <a:srgbClr val="980000"/>
                </a:solidFill>
              </a:rPr>
              <a:t>application access patterns</a:t>
            </a:r>
            <a:endParaRPr>
              <a:solidFill>
                <a:srgbClr val="980000"/>
              </a:solidFill>
            </a:endParaRPr>
          </a:p>
          <a:p>
            <a:pPr>
              <a:lnSpc>
                <a:spcPct val="100000"/>
              </a:lnSpc>
              <a:spcBef>
                <a:spcPts val="0"/>
              </a:spcBef>
            </a:pPr>
            <a:r>
              <a:rPr lang="en"/>
              <a:t>Data placement module should decide which actions to reward and penalize (credit assignment)</a:t>
            </a:r>
            <a:endParaRPr/>
          </a:p>
          <a:p>
            <a:pPr>
              <a:lnSpc>
                <a:spcPct val="100000"/>
              </a:lnSpc>
              <a:spcBef>
                <a:spcPts val="0"/>
              </a:spcBef>
            </a:pPr>
            <a:r>
              <a:rPr lang="en"/>
              <a:t>Low implementation overhead</a:t>
            </a:r>
            <a:endParaRPr/>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6"/>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RL State</a:t>
            </a:r>
            <a:endParaRPr/>
          </a:p>
        </p:txBody>
      </p:sp>
      <p:sp>
        <p:nvSpPr>
          <p:cNvPr id="275" name="Google Shape;275;p46"/>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50800" indent="0">
              <a:spcBef>
                <a:spcPts val="0"/>
              </a:spcBef>
              <a:buNone/>
            </a:pPr>
            <a:endParaRPr dirty="0">
              <a:latin typeface="Calibri"/>
              <a:ea typeface="Calibri"/>
              <a:cs typeface="Calibri"/>
              <a:sym typeface="Calibri"/>
            </a:endParaRPr>
          </a:p>
          <a:p>
            <a:pPr>
              <a:spcBef>
                <a:spcPts val="0"/>
              </a:spcBef>
              <a:buFont typeface="Calibri"/>
              <a:buChar char="•"/>
            </a:pPr>
            <a:r>
              <a:rPr lang="en" dirty="0">
                <a:latin typeface="Calibri"/>
                <a:ea typeface="Calibri"/>
                <a:cs typeface="Calibri"/>
                <a:sym typeface="Calibri"/>
              </a:rPr>
              <a:t>Feature selection is performed to select only the most correlated features that affect data placement</a:t>
            </a:r>
            <a:endParaRPr dirty="0">
              <a:latin typeface="Calibri"/>
              <a:ea typeface="Calibri"/>
              <a:cs typeface="Calibri"/>
              <a:sym typeface="Calibri"/>
            </a:endParaRPr>
          </a:p>
          <a:p>
            <a:pPr indent="0">
              <a:spcBef>
                <a:spcPts val="0"/>
              </a:spcBef>
              <a:buNone/>
            </a:pPr>
            <a:endParaRPr dirty="0">
              <a:latin typeface="Calibri"/>
              <a:ea typeface="Calibri"/>
              <a:cs typeface="Calibri"/>
              <a:sym typeface="Calibri"/>
            </a:endParaRPr>
          </a:p>
          <a:p>
            <a:pPr>
              <a:spcBef>
                <a:spcPts val="0"/>
              </a:spcBef>
              <a:buFont typeface="Calibri"/>
              <a:buChar char="•"/>
            </a:pPr>
            <a:r>
              <a:rPr lang="en" dirty="0">
                <a:latin typeface="Calibri"/>
                <a:ea typeface="Calibri"/>
                <a:cs typeface="Calibri"/>
                <a:sym typeface="Calibri"/>
              </a:rPr>
              <a:t>Divide the states into a small number of bins to reduce the state space</a:t>
            </a:r>
            <a:endParaRPr dirty="0">
              <a:latin typeface="Calibri"/>
              <a:ea typeface="Calibri"/>
              <a:cs typeface="Calibri"/>
              <a:sym typeface="Calibri"/>
            </a:endParaRPr>
          </a:p>
        </p:txBody>
      </p:sp>
      <p:pic>
        <p:nvPicPr>
          <p:cNvPr id="2" name="Picture 1">
            <a:extLst>
              <a:ext uri="{FF2B5EF4-FFF2-40B4-BE49-F238E27FC236}">
                <a16:creationId xmlns:a16="http://schemas.microsoft.com/office/drawing/2014/main" id="{8E1969EC-051A-41B4-8562-29CF415E167F}"/>
              </a:ext>
            </a:extLst>
          </p:cNvPr>
          <p:cNvPicPr>
            <a:picLocks noChangeAspect="1"/>
          </p:cNvPicPr>
          <p:nvPr/>
        </p:nvPicPr>
        <p:blipFill rotWithShape="1">
          <a:blip r:embed="rId3"/>
          <a:srcRect t="2304" b="1"/>
          <a:stretch/>
        </p:blipFill>
        <p:spPr>
          <a:xfrm>
            <a:off x="735534" y="4012279"/>
            <a:ext cx="7086600" cy="1507495"/>
          </a:xfrm>
          <a:prstGeom prst="rect">
            <a:avLst/>
          </a:prstGeom>
        </p:spPr>
      </p:pic>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7"/>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Reward</a:t>
            </a:r>
            <a:endParaRPr/>
          </a:p>
        </p:txBody>
      </p:sp>
      <p:sp>
        <p:nvSpPr>
          <p:cNvPr id="283" name="Google Shape;283;p47"/>
          <p:cNvSpPr txBox="1">
            <a:spLocks noGrp="1"/>
          </p:cNvSpPr>
          <p:nvPr>
            <p:ph type="body" idx="1"/>
          </p:nvPr>
        </p:nvSpPr>
        <p:spPr>
          <a:xfrm>
            <a:off x="169000" y="1582800"/>
            <a:ext cx="8894700" cy="2681700"/>
          </a:xfrm>
          <a:prstGeom prst="rect">
            <a:avLst/>
          </a:prstGeom>
        </p:spPr>
        <p:txBody>
          <a:bodyPr spcFirstLastPara="1" wrap="square" lIns="91425" tIns="45700" rIns="91425" bIns="45700" anchor="t" anchorCtr="0">
            <a:noAutofit/>
          </a:bodyPr>
          <a:lstStyle/>
          <a:p>
            <a:pPr indent="-381000">
              <a:lnSpc>
                <a:spcPct val="100000"/>
              </a:lnSpc>
              <a:buSzPts val="2400"/>
            </a:pPr>
            <a:r>
              <a:rPr lang="en" sz="2400"/>
              <a:t>For every action at time-step </a:t>
            </a:r>
            <a:r>
              <a:rPr lang="en" sz="2400" i="1"/>
              <a:t>t</a:t>
            </a:r>
            <a:r>
              <a:rPr lang="en" sz="2400"/>
              <a:t>, Sibyl gets a reward from the environment at time-step </a:t>
            </a:r>
            <a:r>
              <a:rPr lang="en" sz="2400" i="1"/>
              <a:t>t</a:t>
            </a:r>
            <a:r>
              <a:rPr lang="en" sz="2400"/>
              <a:t> + 1</a:t>
            </a:r>
            <a:endParaRPr sz="2400"/>
          </a:p>
          <a:p>
            <a:pPr indent="-381000">
              <a:lnSpc>
                <a:spcPct val="100000"/>
              </a:lnSpc>
              <a:spcBef>
                <a:spcPts val="0"/>
              </a:spcBef>
              <a:buSzPts val="2400"/>
            </a:pPr>
            <a:r>
              <a:rPr lang="en" sz="2400">
                <a:solidFill>
                  <a:srgbClr val="0000FF"/>
                </a:solidFill>
              </a:rPr>
              <a:t>Reward</a:t>
            </a:r>
            <a:r>
              <a:rPr lang="en" sz="2400"/>
              <a:t> acts as a </a:t>
            </a:r>
            <a:r>
              <a:rPr lang="en" sz="2400" b="1">
                <a:solidFill>
                  <a:srgbClr val="38761D"/>
                </a:solidFill>
              </a:rPr>
              <a:t>feedback</a:t>
            </a:r>
            <a:r>
              <a:rPr lang="en" sz="2400">
                <a:solidFill>
                  <a:srgbClr val="674EA7"/>
                </a:solidFill>
              </a:rPr>
              <a:t> </a:t>
            </a:r>
            <a:r>
              <a:rPr lang="en" sz="2400"/>
              <a:t>to the agent’s past action</a:t>
            </a:r>
            <a:endParaRPr sz="2400"/>
          </a:p>
          <a:p>
            <a:pPr indent="-381000">
              <a:lnSpc>
                <a:spcPct val="100000"/>
              </a:lnSpc>
              <a:spcBef>
                <a:spcPts val="0"/>
              </a:spcBef>
              <a:buSzPts val="2400"/>
            </a:pPr>
            <a:r>
              <a:rPr lang="en" sz="2400" b="1">
                <a:solidFill>
                  <a:srgbClr val="BF9000"/>
                </a:solidFill>
              </a:rPr>
              <a:t>Request latency</a:t>
            </a:r>
            <a:r>
              <a:rPr lang="en" sz="2400">
                <a:solidFill>
                  <a:srgbClr val="BF9000"/>
                </a:solidFill>
              </a:rPr>
              <a:t> </a:t>
            </a:r>
            <a:r>
              <a:rPr lang="en" sz="2400"/>
              <a:t>faithfully captures the status of the hybrid storage system</a:t>
            </a:r>
            <a:endParaRPr sz="2400"/>
          </a:p>
          <a:p>
            <a:pPr indent="-381000">
              <a:lnSpc>
                <a:spcPct val="100000"/>
              </a:lnSpc>
              <a:spcBef>
                <a:spcPts val="0"/>
              </a:spcBef>
              <a:buSzPts val="2400"/>
            </a:pPr>
            <a:r>
              <a:rPr lang="en" sz="2400" b="1">
                <a:solidFill>
                  <a:srgbClr val="BF9000"/>
                </a:solidFill>
              </a:rPr>
              <a:t>Penalty</a:t>
            </a:r>
            <a:r>
              <a:rPr lang="en" sz="2400"/>
              <a:t> value is chosen to prevent the agent from aggressively servicing all the requests from the faster device</a:t>
            </a:r>
            <a:endParaRPr sz="2400"/>
          </a:p>
          <a:p>
            <a:pPr marL="0" indent="0">
              <a:buNone/>
            </a:pPr>
            <a:endParaRPr/>
          </a:p>
          <a:p>
            <a:pPr indent="0">
              <a:buNone/>
            </a:pPr>
            <a:endParaRPr/>
          </a:p>
        </p:txBody>
      </p:sp>
      <p:grpSp>
        <p:nvGrpSpPr>
          <p:cNvPr id="284" name="Google Shape;284;p47"/>
          <p:cNvGrpSpPr/>
          <p:nvPr/>
        </p:nvGrpSpPr>
        <p:grpSpPr>
          <a:xfrm>
            <a:off x="200325" y="4306369"/>
            <a:ext cx="8743350" cy="1048525"/>
            <a:chOff x="267900" y="728738"/>
            <a:chExt cx="8743350" cy="1048525"/>
          </a:xfrm>
        </p:grpSpPr>
        <p:pic>
          <p:nvPicPr>
            <p:cNvPr id="285" name="Google Shape;285;p47"/>
            <p:cNvPicPr preferRelativeResize="0"/>
            <p:nvPr/>
          </p:nvPicPr>
          <p:blipFill>
            <a:blip r:embed="rId3">
              <a:alphaModFix/>
            </a:blip>
            <a:stretch>
              <a:fillRect/>
            </a:stretch>
          </p:blipFill>
          <p:spPr>
            <a:xfrm>
              <a:off x="267900" y="728738"/>
              <a:ext cx="6657225" cy="1048525"/>
            </a:xfrm>
            <a:prstGeom prst="rect">
              <a:avLst/>
            </a:prstGeom>
            <a:noFill/>
            <a:ln>
              <a:noFill/>
            </a:ln>
          </p:spPr>
        </p:pic>
        <p:sp>
          <p:nvSpPr>
            <p:cNvPr id="286" name="Google Shape;286;p47"/>
            <p:cNvSpPr txBox="1"/>
            <p:nvPr/>
          </p:nvSpPr>
          <p:spPr>
            <a:xfrm>
              <a:off x="6982050" y="960513"/>
              <a:ext cx="2029200" cy="7848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300" b="0" i="1" u="none" strike="noStrike" kern="0" cap="none" spc="0" normalizeH="0" baseline="0" noProof="0">
                  <a:ln>
                    <a:noFill/>
                  </a:ln>
                  <a:solidFill>
                    <a:srgbClr val="000000"/>
                  </a:solidFill>
                  <a:effectLst/>
                  <a:uLnTx/>
                  <a:uFillTx/>
                  <a:latin typeface="Lato"/>
                  <a:ea typeface="Lato"/>
                  <a:cs typeface="Lato"/>
                  <a:sym typeface="Lato"/>
                </a:rPr>
                <a:t>L</a:t>
              </a:r>
              <a:r>
                <a:rPr kumimoji="0" lang="en" sz="1300" b="0" i="1" u="none" strike="noStrike" kern="0" cap="none" spc="0" normalizeH="0" baseline="-25000" noProof="0">
                  <a:ln>
                    <a:noFill/>
                  </a:ln>
                  <a:solidFill>
                    <a:srgbClr val="000000"/>
                  </a:solidFill>
                  <a:effectLst/>
                  <a:uLnTx/>
                  <a:uFillTx/>
                  <a:latin typeface="Lato"/>
                  <a:ea typeface="Lato"/>
                  <a:cs typeface="Lato"/>
                  <a:sym typeface="Lato"/>
                </a:rPr>
                <a:t>t</a:t>
              </a:r>
              <a:r>
                <a:rPr kumimoji="0" lang="en" sz="1300" b="0" i="0" u="none" strike="noStrike" kern="0" cap="none" spc="0" normalizeH="0" baseline="0" noProof="0">
                  <a:ln>
                    <a:noFill/>
                  </a:ln>
                  <a:solidFill>
                    <a:srgbClr val="000000"/>
                  </a:solidFill>
                  <a:effectLst/>
                  <a:uLnTx/>
                  <a:uFillTx/>
                  <a:latin typeface="Lato"/>
                  <a:ea typeface="Lato"/>
                  <a:cs typeface="Lato"/>
                  <a:sym typeface="Lato"/>
                </a:rPr>
                <a:t> = latency of the request</a:t>
              </a:r>
              <a:endParaRPr kumimoji="0" sz="1300" b="0" i="0" u="none" strike="noStrike" kern="0" cap="none" spc="0" normalizeH="0" baseline="0" noProof="0">
                <a:ln>
                  <a:noFill/>
                </a:ln>
                <a:solidFill>
                  <a:srgbClr val="000000"/>
                </a:solidFill>
                <a:effectLst/>
                <a:uLnTx/>
                <a:uFillTx/>
                <a:latin typeface="Lato"/>
                <a:ea typeface="Lato"/>
                <a:cs typeface="Lato"/>
                <a:sym typeface="Lato"/>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300" b="0" i="1" u="none" strike="noStrike" kern="0" cap="none" spc="0" normalizeH="0" baseline="0" noProof="0">
                  <a:ln>
                    <a:noFill/>
                  </a:ln>
                  <a:solidFill>
                    <a:srgbClr val="000000"/>
                  </a:solidFill>
                  <a:effectLst/>
                  <a:uLnTx/>
                  <a:uFillTx/>
                  <a:latin typeface="Lato"/>
                  <a:ea typeface="Lato"/>
                  <a:cs typeface="Lato"/>
                  <a:sym typeface="Lato"/>
                </a:rPr>
                <a:t>R</a:t>
              </a:r>
              <a:r>
                <a:rPr kumimoji="0" lang="en" sz="1300" b="0" i="1" u="none" strike="noStrike" kern="0" cap="none" spc="0" normalizeH="0" baseline="-25000" noProof="0">
                  <a:ln>
                    <a:noFill/>
                  </a:ln>
                  <a:solidFill>
                    <a:srgbClr val="000000"/>
                  </a:solidFill>
                  <a:effectLst/>
                  <a:uLnTx/>
                  <a:uFillTx/>
                  <a:latin typeface="Lato"/>
                  <a:ea typeface="Lato"/>
                  <a:cs typeface="Lato"/>
                  <a:sym typeface="Lato"/>
                </a:rPr>
                <a:t>p</a:t>
              </a:r>
              <a:r>
                <a:rPr kumimoji="0" lang="en" sz="1300" b="0" i="0" u="none" strike="noStrike" kern="0" cap="none" spc="0" normalizeH="0" baseline="0" noProof="0">
                  <a:ln>
                    <a:noFill/>
                  </a:ln>
                  <a:solidFill>
                    <a:srgbClr val="000000"/>
                  </a:solidFill>
                  <a:effectLst/>
                  <a:uLnTx/>
                  <a:uFillTx/>
                  <a:latin typeface="Lato"/>
                  <a:ea typeface="Lato"/>
                  <a:cs typeface="Lato"/>
                  <a:sym typeface="Lato"/>
                </a:rPr>
                <a:t> = eviction penalty</a:t>
              </a:r>
              <a:endParaRPr kumimoji="0" sz="1300" b="0" i="0" u="none" strike="noStrike" kern="0" cap="none" spc="0" normalizeH="0" baseline="0" noProof="0">
                <a:ln>
                  <a:noFill/>
                </a:ln>
                <a:solidFill>
                  <a:srgbClr val="000000"/>
                </a:solidFill>
                <a:effectLst/>
                <a:uLnTx/>
                <a:uFillTx/>
                <a:latin typeface="Lato"/>
                <a:ea typeface="Lato"/>
                <a:cs typeface="Lato"/>
                <a:sym typeface="Lato"/>
              </a:endParaRPr>
            </a:p>
          </p:txBody>
        </p:sp>
      </p:gr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p49"/>
          <p:cNvPicPr preferRelativeResize="0"/>
          <p:nvPr/>
        </p:nvPicPr>
        <p:blipFill rotWithShape="1">
          <a:blip r:embed="rId3">
            <a:alphaModFix/>
          </a:blip>
          <a:srcRect l="3218" t="10120" r="1851"/>
          <a:stretch/>
        </p:blipFill>
        <p:spPr>
          <a:xfrm>
            <a:off x="222051" y="1507501"/>
            <a:ext cx="8434251" cy="3637701"/>
          </a:xfrm>
          <a:prstGeom prst="rect">
            <a:avLst/>
          </a:prstGeom>
          <a:noFill/>
          <a:ln>
            <a:noFill/>
          </a:ln>
        </p:spPr>
      </p:pic>
      <p:sp>
        <p:nvSpPr>
          <p:cNvPr id="303" name="Google Shape;303;p49"/>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Overview of Sibyl</a:t>
            </a:r>
            <a:endParaRPr/>
          </a:p>
        </p:txBody>
      </p:sp>
      <p:sp>
        <p:nvSpPr>
          <p:cNvPr id="304" name="Google Shape;304;p49"/>
          <p:cNvSpPr/>
          <p:nvPr/>
        </p:nvSpPr>
        <p:spPr>
          <a:xfrm>
            <a:off x="44350" y="4961800"/>
            <a:ext cx="9144000" cy="705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300" b="0" i="0" u="none" strike="noStrike" kern="0" cap="none" spc="0" normalizeH="0" baseline="0" noProof="0" dirty="0">
                <a:ln>
                  <a:noFill/>
                </a:ln>
                <a:solidFill>
                  <a:srgbClr val="FFFFFF"/>
                </a:solidFill>
                <a:effectLst/>
                <a:uLnTx/>
                <a:uFillTx/>
                <a:latin typeface="Lato"/>
                <a:ea typeface="Lato"/>
                <a:cs typeface="Lato"/>
                <a:sym typeface="Lato"/>
              </a:rPr>
              <a:t>The two threads run asynchronously to prevent training delay from affecting the inference time</a:t>
            </a:r>
            <a:endParaRPr kumimoji="0" sz="2300" b="0" i="0" u="none" strike="noStrike" kern="0" cap="none" spc="0" normalizeH="0" baseline="0" noProof="0" dirty="0">
              <a:ln>
                <a:noFill/>
              </a:ln>
              <a:solidFill>
                <a:srgbClr val="FFFFFF"/>
              </a:solidFill>
              <a:effectLst/>
              <a:uLnTx/>
              <a:uFillTx/>
              <a:latin typeface="Lato"/>
              <a:ea typeface="Lato"/>
              <a:cs typeface="Lato"/>
              <a:sym typeface="Lato"/>
            </a:endParaRPr>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57"/>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Hyper-parameter Tuning</a:t>
            </a:r>
            <a:endParaRPr/>
          </a:p>
        </p:txBody>
      </p:sp>
      <p:sp>
        <p:nvSpPr>
          <p:cNvPr id="362" name="Google Shape;362;p57"/>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r>
              <a:rPr lang="en"/>
              <a:t>Different hyper-parameter configurations were chosen using the design of experiments (DoE) technique</a:t>
            </a:r>
            <a:endParaRPr/>
          </a:p>
        </p:txBody>
      </p:sp>
      <p:pic>
        <p:nvPicPr>
          <p:cNvPr id="2" name="Picture 1">
            <a:extLst>
              <a:ext uri="{FF2B5EF4-FFF2-40B4-BE49-F238E27FC236}">
                <a16:creationId xmlns:a16="http://schemas.microsoft.com/office/drawing/2014/main" id="{8F19F3E4-FA9D-4865-8FAB-7B4A8176F931}"/>
              </a:ext>
            </a:extLst>
          </p:cNvPr>
          <p:cNvPicPr>
            <a:picLocks noChangeAspect="1"/>
          </p:cNvPicPr>
          <p:nvPr/>
        </p:nvPicPr>
        <p:blipFill rotWithShape="1">
          <a:blip r:embed="rId3"/>
          <a:srcRect t="2641" b="1"/>
          <a:stretch/>
        </p:blipFill>
        <p:spPr>
          <a:xfrm>
            <a:off x="44361" y="3481787"/>
            <a:ext cx="9144000" cy="1816834"/>
          </a:xfrm>
          <a:prstGeom prst="rect">
            <a:avLst/>
          </a:prstGeom>
        </p:spPr>
      </p:pic>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59"/>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Evaluation Methodology</a:t>
            </a:r>
            <a:endParaRPr/>
          </a:p>
        </p:txBody>
      </p:sp>
      <p:sp>
        <p:nvSpPr>
          <p:cNvPr id="380" name="Google Shape;380;p59"/>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fontScale="85000" lnSpcReduction="10000"/>
          </a:bodyPr>
          <a:lstStyle/>
          <a:p>
            <a:pPr indent="-393065">
              <a:lnSpc>
                <a:spcPct val="115000"/>
              </a:lnSpc>
              <a:buSzPct val="100000"/>
            </a:pPr>
            <a:r>
              <a:rPr lang="en"/>
              <a:t>Evaluated on a </a:t>
            </a:r>
            <a:r>
              <a:rPr lang="en" b="1">
                <a:solidFill>
                  <a:srgbClr val="0000FF"/>
                </a:solidFill>
              </a:rPr>
              <a:t>real system</a:t>
            </a:r>
            <a:r>
              <a:rPr lang="en"/>
              <a:t> with different hybrid storage configurations</a:t>
            </a:r>
            <a:endParaRPr/>
          </a:p>
          <a:p>
            <a:pPr indent="-393065">
              <a:lnSpc>
                <a:spcPct val="115000"/>
              </a:lnSpc>
              <a:spcBef>
                <a:spcPts val="0"/>
              </a:spcBef>
              <a:buSzPct val="100000"/>
            </a:pPr>
            <a:r>
              <a:rPr lang="en"/>
              <a:t>Hybrid storage system constitutes one contiguous logical block address space </a:t>
            </a:r>
            <a:endParaRPr/>
          </a:p>
          <a:p>
            <a:pPr indent="-393065">
              <a:lnSpc>
                <a:spcPct val="115000"/>
              </a:lnSpc>
              <a:spcBef>
                <a:spcPts val="0"/>
              </a:spcBef>
              <a:buSzPct val="100000"/>
            </a:pPr>
            <a:r>
              <a:rPr lang="en"/>
              <a:t>A custom block driver was implemented to manage the I/O requests to the storage devices</a:t>
            </a:r>
            <a:endParaRPr/>
          </a:p>
          <a:p>
            <a:pPr indent="-393065">
              <a:lnSpc>
                <a:spcPct val="115000"/>
              </a:lnSpc>
              <a:spcBef>
                <a:spcPts val="0"/>
              </a:spcBef>
              <a:buSzPct val="100000"/>
            </a:pPr>
            <a:r>
              <a:rPr lang="en"/>
              <a:t>We evaluate </a:t>
            </a:r>
            <a:r>
              <a:rPr lang="en" b="1">
                <a:solidFill>
                  <a:srgbClr val="000CFF"/>
                </a:solidFill>
              </a:rPr>
              <a:t>three </a:t>
            </a:r>
            <a:r>
              <a:rPr lang="en"/>
              <a:t>different hybrid storage configurations</a:t>
            </a:r>
            <a:endParaRPr/>
          </a:p>
          <a:p>
            <a:pPr lvl="1" indent="-369569">
              <a:lnSpc>
                <a:spcPct val="115000"/>
              </a:lnSpc>
              <a:spcBef>
                <a:spcPts val="0"/>
              </a:spcBef>
              <a:buSzPct val="100000"/>
            </a:pPr>
            <a:r>
              <a:rPr lang="en"/>
              <a:t>Performance-optimized (H&amp;M)</a:t>
            </a:r>
            <a:endParaRPr/>
          </a:p>
          <a:p>
            <a:pPr lvl="1" indent="-369569">
              <a:lnSpc>
                <a:spcPct val="115000"/>
              </a:lnSpc>
              <a:spcBef>
                <a:spcPts val="0"/>
              </a:spcBef>
              <a:buSzPct val="100000"/>
            </a:pPr>
            <a:r>
              <a:rPr lang="en"/>
              <a:t>Cost-optimized (H&amp;L)</a:t>
            </a:r>
            <a:endParaRPr/>
          </a:p>
          <a:p>
            <a:pPr lvl="1" indent="-369569">
              <a:lnSpc>
                <a:spcPct val="115000"/>
              </a:lnSpc>
              <a:spcBef>
                <a:spcPts val="0"/>
              </a:spcBef>
              <a:buSzPct val="100000"/>
            </a:pPr>
            <a:r>
              <a:rPr lang="en"/>
              <a:t>Tri-hybrid storage system </a:t>
            </a:r>
            <a:endParaRPr/>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60"/>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Evaluation Methodology</a:t>
            </a:r>
            <a:endParaRPr/>
          </a:p>
        </p:txBody>
      </p:sp>
      <p:pic>
        <p:nvPicPr>
          <p:cNvPr id="2" name="Picture 1">
            <a:extLst>
              <a:ext uri="{FF2B5EF4-FFF2-40B4-BE49-F238E27FC236}">
                <a16:creationId xmlns:a16="http://schemas.microsoft.com/office/drawing/2014/main" id="{6CE49124-D854-4D4C-82A2-7FF8370CCA65}"/>
              </a:ext>
            </a:extLst>
          </p:cNvPr>
          <p:cNvPicPr>
            <a:picLocks noChangeAspect="1"/>
          </p:cNvPicPr>
          <p:nvPr/>
        </p:nvPicPr>
        <p:blipFill rotWithShape="1">
          <a:blip r:embed="rId3"/>
          <a:srcRect t="1096"/>
          <a:stretch/>
        </p:blipFill>
        <p:spPr>
          <a:xfrm>
            <a:off x="506079" y="1687888"/>
            <a:ext cx="7723522" cy="3867324"/>
          </a:xfrm>
          <a:prstGeom prst="rect">
            <a:avLst/>
          </a:prstGeom>
        </p:spPr>
      </p:pic>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61"/>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Evaluation Methodology</a:t>
            </a:r>
            <a:endParaRPr/>
          </a:p>
        </p:txBody>
      </p:sp>
      <p:sp>
        <p:nvSpPr>
          <p:cNvPr id="392" name="Google Shape;392;p61"/>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fontScale="92500" lnSpcReduction="20000"/>
          </a:bodyPr>
          <a:lstStyle/>
          <a:p>
            <a:pPr>
              <a:lnSpc>
                <a:spcPct val="115000"/>
              </a:lnSpc>
            </a:pPr>
            <a:r>
              <a:rPr lang="en"/>
              <a:t>18 different workloads from MSR Cambridge and FileBench suites</a:t>
            </a:r>
            <a:endParaRPr/>
          </a:p>
          <a:p>
            <a:pPr>
              <a:lnSpc>
                <a:spcPct val="115000"/>
              </a:lnSpc>
              <a:spcBef>
                <a:spcPts val="0"/>
              </a:spcBef>
            </a:pPr>
            <a:r>
              <a:rPr lang="en"/>
              <a:t>Sibyl is compared against </a:t>
            </a:r>
            <a:r>
              <a:rPr lang="en" b="1">
                <a:solidFill>
                  <a:srgbClr val="0000FF"/>
                </a:solidFill>
              </a:rPr>
              <a:t>four baselines</a:t>
            </a:r>
            <a:endParaRPr b="1">
              <a:solidFill>
                <a:srgbClr val="0000FF"/>
              </a:solidFill>
            </a:endParaRPr>
          </a:p>
          <a:p>
            <a:pPr lvl="1">
              <a:lnSpc>
                <a:spcPct val="115000"/>
              </a:lnSpc>
              <a:spcBef>
                <a:spcPts val="0"/>
              </a:spcBef>
            </a:pPr>
            <a:r>
              <a:rPr lang="en"/>
              <a:t>Heuristic-based policies</a:t>
            </a:r>
            <a:endParaRPr/>
          </a:p>
          <a:p>
            <a:pPr lvl="2">
              <a:lnSpc>
                <a:spcPct val="115000"/>
              </a:lnSpc>
              <a:spcBef>
                <a:spcPts val="0"/>
              </a:spcBef>
            </a:pPr>
            <a:r>
              <a:rPr lang="en"/>
              <a:t>Cold data eviction (CDE) </a:t>
            </a:r>
            <a:r>
              <a:rPr lang="en" sz="1100"/>
              <a:t>[Matsui et. al., “Design of Hybrid SSDs With Storage Class Memory and NAND Flash Memory,” IEEE 2017]</a:t>
            </a:r>
            <a:endParaRPr sz="1100"/>
          </a:p>
          <a:p>
            <a:pPr lvl="2">
              <a:lnSpc>
                <a:spcPct val="115000"/>
              </a:lnSpc>
              <a:spcBef>
                <a:spcPts val="0"/>
              </a:spcBef>
            </a:pPr>
            <a:r>
              <a:rPr lang="en"/>
              <a:t>History Page Scheduler (HPS) </a:t>
            </a:r>
            <a:r>
              <a:rPr lang="en" sz="1100"/>
              <a:t>[Meswani et.al., “Heterogeneous Memory Architectures: A HW/SW Approach for Mixing Die-stacked and Off-package Memories,” HPCA, 2015]</a:t>
            </a:r>
            <a:endParaRPr sz="1100"/>
          </a:p>
          <a:p>
            <a:pPr lvl="1">
              <a:lnSpc>
                <a:spcPct val="115000"/>
              </a:lnSpc>
              <a:spcBef>
                <a:spcPts val="0"/>
              </a:spcBef>
            </a:pPr>
            <a:r>
              <a:rPr lang="en"/>
              <a:t>Supervised learning-based policies</a:t>
            </a:r>
            <a:endParaRPr/>
          </a:p>
          <a:p>
            <a:pPr lvl="2">
              <a:lnSpc>
                <a:spcPct val="115000"/>
              </a:lnSpc>
              <a:spcBef>
                <a:spcPts val="0"/>
              </a:spcBef>
            </a:pPr>
            <a:r>
              <a:rPr lang="en"/>
              <a:t>Recurrent neural network (RNN)-based technique adapted from Kleio </a:t>
            </a:r>
            <a:r>
              <a:rPr lang="en" sz="1100"/>
              <a:t>[Doudali et.al., “Kleio: A Hybrid Memory Page Scheduler with Machine Intelligence,” HPDC, 2019]</a:t>
            </a:r>
            <a:endParaRPr sz="1100"/>
          </a:p>
          <a:p>
            <a:pPr lvl="2">
              <a:lnSpc>
                <a:spcPct val="115000"/>
              </a:lnSpc>
              <a:spcBef>
                <a:spcPts val="0"/>
              </a:spcBef>
            </a:pPr>
            <a:r>
              <a:rPr lang="en"/>
              <a:t>Neural network-based classifier based on Archivist </a:t>
            </a:r>
            <a:r>
              <a:rPr lang="en" sz="1100"/>
              <a:t>[Ren et.al., “Archivist: A Machine Learning Assisted Data Placement Mechanism for Hybrid Storage Systems,” ICCD, 2019 ]</a:t>
            </a:r>
            <a:endParaRPr sz="1100"/>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62"/>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dirty="0"/>
              <a:t>Latency Improvement</a:t>
            </a:r>
            <a:endParaRPr dirty="0"/>
          </a:p>
        </p:txBody>
      </p:sp>
      <p:graphicFrame>
        <p:nvGraphicFramePr>
          <p:cNvPr id="398" name="Google Shape;398;p62"/>
          <p:cNvGraphicFramePr/>
          <p:nvPr/>
        </p:nvGraphicFramePr>
        <p:xfrm>
          <a:off x="952500" y="4145575"/>
          <a:ext cx="7239000" cy="1188630"/>
        </p:xfrm>
        <a:graphic>
          <a:graphicData uri="http://schemas.openxmlformats.org/drawingml/2006/table">
            <a:tbl>
              <a:tblPr>
                <a:noFil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264725">
                <a:tc>
                  <a:txBody>
                    <a:bodyPr/>
                    <a:lstStyle/>
                    <a:p>
                      <a:pPr marL="0" lvl="0" indent="0" algn="ctr" rtl="0">
                        <a:spcBef>
                          <a:spcPts val="0"/>
                        </a:spcBef>
                        <a:spcAft>
                          <a:spcPts val="0"/>
                        </a:spcAft>
                        <a:buNone/>
                      </a:pPr>
                      <a:r>
                        <a:rPr lang="en" b="1"/>
                        <a:t>Configuration</a:t>
                      </a:r>
                      <a:endParaRPr b="1"/>
                    </a:p>
                  </a:txBody>
                  <a:tcPr marL="91425" marR="91425" marT="91425" marB="91425"/>
                </a:tc>
                <a:tc>
                  <a:txBody>
                    <a:bodyPr/>
                    <a:lstStyle/>
                    <a:p>
                      <a:pPr marL="0" lvl="0" indent="0" algn="ctr" rtl="0">
                        <a:spcBef>
                          <a:spcPts val="0"/>
                        </a:spcBef>
                        <a:spcAft>
                          <a:spcPts val="0"/>
                        </a:spcAft>
                        <a:buNone/>
                      </a:pPr>
                      <a:r>
                        <a:rPr lang="en" b="1"/>
                        <a:t>CDE</a:t>
                      </a:r>
                      <a:endParaRPr b="1"/>
                    </a:p>
                  </a:txBody>
                  <a:tcPr marL="91425" marR="91425" marT="91425" marB="91425"/>
                </a:tc>
                <a:tc>
                  <a:txBody>
                    <a:bodyPr/>
                    <a:lstStyle/>
                    <a:p>
                      <a:pPr marL="0" lvl="0" indent="0" algn="ctr" rtl="0">
                        <a:spcBef>
                          <a:spcPts val="0"/>
                        </a:spcBef>
                        <a:spcAft>
                          <a:spcPts val="0"/>
                        </a:spcAft>
                        <a:buNone/>
                      </a:pPr>
                      <a:r>
                        <a:rPr lang="en" b="1" dirty="0"/>
                        <a:t>HPS</a:t>
                      </a:r>
                      <a:endParaRPr b="1" dirty="0"/>
                    </a:p>
                  </a:txBody>
                  <a:tcPr marL="91425" marR="91425" marT="91425" marB="91425"/>
                </a:tc>
                <a:tc>
                  <a:txBody>
                    <a:bodyPr/>
                    <a:lstStyle/>
                    <a:p>
                      <a:pPr marL="0" lvl="0" indent="0" algn="ctr" rtl="0">
                        <a:spcBef>
                          <a:spcPts val="0"/>
                        </a:spcBef>
                        <a:spcAft>
                          <a:spcPts val="0"/>
                        </a:spcAft>
                        <a:buNone/>
                      </a:pPr>
                      <a:r>
                        <a:rPr lang="en" b="1"/>
                        <a:t>Archivist</a:t>
                      </a:r>
                      <a:endParaRPr b="1"/>
                    </a:p>
                  </a:txBody>
                  <a:tcPr marL="91425" marR="91425" marT="91425" marB="91425"/>
                </a:tc>
                <a:tc>
                  <a:txBody>
                    <a:bodyPr/>
                    <a:lstStyle/>
                    <a:p>
                      <a:pPr marL="0" lvl="0" indent="0" algn="ctr" rtl="0">
                        <a:spcBef>
                          <a:spcPts val="0"/>
                        </a:spcBef>
                        <a:spcAft>
                          <a:spcPts val="0"/>
                        </a:spcAft>
                        <a:buNone/>
                      </a:pPr>
                      <a:r>
                        <a:rPr lang="en" b="1"/>
                        <a:t>RNN-HSS</a:t>
                      </a:r>
                      <a:endParaRPr b="1"/>
                    </a:p>
                  </a:txBody>
                  <a:tcPr marL="91425" marR="91425" marT="91425" marB="91425"/>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a:t>H&amp;M</a:t>
                      </a:r>
                      <a:endParaRPr/>
                    </a:p>
                  </a:txBody>
                  <a:tcPr marL="91425" marR="91425" marT="91425" marB="91425"/>
                </a:tc>
                <a:tc>
                  <a:txBody>
                    <a:bodyPr/>
                    <a:lstStyle/>
                    <a:p>
                      <a:pPr marL="0" lvl="0" indent="0" algn="ctr" rtl="0">
                        <a:spcBef>
                          <a:spcPts val="0"/>
                        </a:spcBef>
                        <a:spcAft>
                          <a:spcPts val="0"/>
                        </a:spcAft>
                        <a:buNone/>
                      </a:pPr>
                      <a:r>
                        <a:rPr lang="en"/>
                        <a:t>28.1%</a:t>
                      </a:r>
                      <a:endParaRPr/>
                    </a:p>
                  </a:txBody>
                  <a:tcPr marL="91425" marR="91425" marT="91425" marB="91425"/>
                </a:tc>
                <a:tc>
                  <a:txBody>
                    <a:bodyPr/>
                    <a:lstStyle/>
                    <a:p>
                      <a:pPr marL="0" lvl="0" indent="0" algn="ctr" rtl="0">
                        <a:spcBef>
                          <a:spcPts val="0"/>
                        </a:spcBef>
                        <a:spcAft>
                          <a:spcPts val="0"/>
                        </a:spcAft>
                        <a:buNone/>
                      </a:pPr>
                      <a:r>
                        <a:rPr lang="en"/>
                        <a:t>23.2%</a:t>
                      </a:r>
                      <a:endParaRPr/>
                    </a:p>
                  </a:txBody>
                  <a:tcPr marL="91425" marR="91425" marT="91425" marB="91425"/>
                </a:tc>
                <a:tc>
                  <a:txBody>
                    <a:bodyPr/>
                    <a:lstStyle/>
                    <a:p>
                      <a:pPr marL="0" lvl="0" indent="0" algn="ctr" rtl="0">
                        <a:spcBef>
                          <a:spcPts val="0"/>
                        </a:spcBef>
                        <a:spcAft>
                          <a:spcPts val="0"/>
                        </a:spcAft>
                        <a:buNone/>
                      </a:pPr>
                      <a:r>
                        <a:rPr lang="en"/>
                        <a:t>36.1%</a:t>
                      </a:r>
                      <a:endParaRPr/>
                    </a:p>
                  </a:txBody>
                  <a:tcPr marL="91425" marR="91425" marT="91425" marB="91425"/>
                </a:tc>
                <a:tc>
                  <a:txBody>
                    <a:bodyPr/>
                    <a:lstStyle/>
                    <a:p>
                      <a:pPr marL="0" lvl="0" indent="0" algn="ctr" rtl="0">
                        <a:spcBef>
                          <a:spcPts val="0"/>
                        </a:spcBef>
                        <a:spcAft>
                          <a:spcPts val="0"/>
                        </a:spcAft>
                        <a:buNone/>
                      </a:pPr>
                      <a:r>
                        <a:rPr lang="en"/>
                        <a:t>21.6%</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a:t>H&amp;L</a:t>
                      </a:r>
                      <a:endParaRPr/>
                    </a:p>
                  </a:txBody>
                  <a:tcPr marL="91425" marR="91425" marT="91425" marB="91425"/>
                </a:tc>
                <a:tc>
                  <a:txBody>
                    <a:bodyPr/>
                    <a:lstStyle/>
                    <a:p>
                      <a:pPr marL="0" lvl="0" indent="0" algn="ctr" rtl="0">
                        <a:spcBef>
                          <a:spcPts val="0"/>
                        </a:spcBef>
                        <a:spcAft>
                          <a:spcPts val="0"/>
                        </a:spcAft>
                        <a:buNone/>
                      </a:pPr>
                      <a:r>
                        <a:rPr lang="en"/>
                        <a:t>19.9%</a:t>
                      </a:r>
                      <a:endParaRPr/>
                    </a:p>
                  </a:txBody>
                  <a:tcPr marL="91425" marR="91425" marT="91425" marB="91425"/>
                </a:tc>
                <a:tc>
                  <a:txBody>
                    <a:bodyPr/>
                    <a:lstStyle/>
                    <a:p>
                      <a:pPr marL="0" lvl="0" indent="0" algn="ctr" rtl="0">
                        <a:spcBef>
                          <a:spcPts val="0"/>
                        </a:spcBef>
                        <a:spcAft>
                          <a:spcPts val="0"/>
                        </a:spcAft>
                        <a:buNone/>
                      </a:pPr>
                      <a:r>
                        <a:rPr lang="en"/>
                        <a:t>45.9%</a:t>
                      </a:r>
                      <a:endParaRPr/>
                    </a:p>
                  </a:txBody>
                  <a:tcPr marL="91425" marR="91425" marT="91425" marB="91425"/>
                </a:tc>
                <a:tc>
                  <a:txBody>
                    <a:bodyPr/>
                    <a:lstStyle/>
                    <a:p>
                      <a:pPr marL="0" lvl="0" indent="0" algn="ctr" rtl="0">
                        <a:spcBef>
                          <a:spcPts val="0"/>
                        </a:spcBef>
                        <a:spcAft>
                          <a:spcPts val="0"/>
                        </a:spcAft>
                        <a:buNone/>
                      </a:pPr>
                      <a:r>
                        <a:rPr lang="en"/>
                        <a:t>68.8%</a:t>
                      </a:r>
                      <a:endParaRPr/>
                    </a:p>
                  </a:txBody>
                  <a:tcPr marL="91425" marR="91425" marT="91425" marB="91425"/>
                </a:tc>
                <a:tc>
                  <a:txBody>
                    <a:bodyPr/>
                    <a:lstStyle/>
                    <a:p>
                      <a:pPr marL="0" lvl="0" indent="0" algn="ctr" rtl="0">
                        <a:spcBef>
                          <a:spcPts val="0"/>
                        </a:spcBef>
                        <a:spcAft>
                          <a:spcPts val="0"/>
                        </a:spcAft>
                        <a:buNone/>
                      </a:pPr>
                      <a:r>
                        <a:rPr lang="en" dirty="0"/>
                        <a:t>34.1%</a:t>
                      </a:r>
                      <a:endParaRPr dirty="0"/>
                    </a:p>
                  </a:txBody>
                  <a:tcPr marL="91425" marR="91425" marT="91425" marB="91425"/>
                </a:tc>
                <a:extLst>
                  <a:ext uri="{0D108BD9-81ED-4DB2-BD59-A6C34878D82A}">
                    <a16:rowId xmlns:a16="http://schemas.microsoft.com/office/drawing/2014/main" val="10002"/>
                  </a:ext>
                </a:extLst>
              </a:tr>
            </a:tbl>
          </a:graphicData>
        </a:graphic>
      </p:graphicFrame>
      <p:pic>
        <p:nvPicPr>
          <p:cNvPr id="2" name="Picture 1">
            <a:extLst>
              <a:ext uri="{FF2B5EF4-FFF2-40B4-BE49-F238E27FC236}">
                <a16:creationId xmlns:a16="http://schemas.microsoft.com/office/drawing/2014/main" id="{ACB60D5B-13A6-4367-90BF-5136D62AC0D3}"/>
              </a:ext>
            </a:extLst>
          </p:cNvPr>
          <p:cNvPicPr>
            <a:picLocks noChangeAspect="1"/>
          </p:cNvPicPr>
          <p:nvPr/>
        </p:nvPicPr>
        <p:blipFill rotWithShape="1">
          <a:blip r:embed="rId3"/>
          <a:srcRect b="57245"/>
          <a:stretch/>
        </p:blipFill>
        <p:spPr>
          <a:xfrm>
            <a:off x="0" y="1835516"/>
            <a:ext cx="9144000" cy="1499688"/>
          </a:xfrm>
          <a:prstGeom prst="rect">
            <a:avLst/>
          </a:prstGeom>
        </p:spPr>
      </p:pic>
      <p:sp>
        <p:nvSpPr>
          <p:cNvPr id="10" name="Google Shape;220;p38">
            <a:extLst>
              <a:ext uri="{FF2B5EF4-FFF2-40B4-BE49-F238E27FC236}">
                <a16:creationId xmlns:a16="http://schemas.microsoft.com/office/drawing/2014/main" id="{D2CFE3B6-B5FD-49E8-B054-BB417E7FA347}"/>
              </a:ext>
            </a:extLst>
          </p:cNvPr>
          <p:cNvSpPr txBox="1"/>
          <p:nvPr/>
        </p:nvSpPr>
        <p:spPr>
          <a:xfrm>
            <a:off x="1165841" y="3184396"/>
            <a:ext cx="3168834" cy="707856"/>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(a) Performance-optimized (H&amp;M)</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1" name="Google Shape;219;p38">
            <a:extLst>
              <a:ext uri="{FF2B5EF4-FFF2-40B4-BE49-F238E27FC236}">
                <a16:creationId xmlns:a16="http://schemas.microsoft.com/office/drawing/2014/main" id="{F763D39C-492B-4DE2-80FE-74596E869A96}"/>
              </a:ext>
            </a:extLst>
          </p:cNvPr>
          <p:cNvSpPr txBox="1"/>
          <p:nvPr/>
        </p:nvSpPr>
        <p:spPr>
          <a:xfrm>
            <a:off x="6191396" y="3180118"/>
            <a:ext cx="1842760" cy="70785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(b) Cost-optimized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(H&amp;L)</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63"/>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dirty="0"/>
              <a:t>Throughput Improvement</a:t>
            </a:r>
            <a:endParaRPr dirty="0"/>
          </a:p>
        </p:txBody>
      </p:sp>
      <p:graphicFrame>
        <p:nvGraphicFramePr>
          <p:cNvPr id="409" name="Google Shape;409;p63"/>
          <p:cNvGraphicFramePr/>
          <p:nvPr/>
        </p:nvGraphicFramePr>
        <p:xfrm>
          <a:off x="952500" y="4145575"/>
          <a:ext cx="7239000" cy="1188630"/>
        </p:xfrm>
        <a:graphic>
          <a:graphicData uri="http://schemas.openxmlformats.org/drawingml/2006/table">
            <a:tbl>
              <a:tblPr>
                <a:noFil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264725">
                <a:tc>
                  <a:txBody>
                    <a:bodyPr/>
                    <a:lstStyle/>
                    <a:p>
                      <a:pPr marL="0" lvl="0" indent="0" algn="ctr" rtl="0">
                        <a:spcBef>
                          <a:spcPts val="0"/>
                        </a:spcBef>
                        <a:spcAft>
                          <a:spcPts val="0"/>
                        </a:spcAft>
                        <a:buNone/>
                      </a:pPr>
                      <a:r>
                        <a:rPr lang="en" b="1"/>
                        <a:t>Configuration</a:t>
                      </a:r>
                      <a:endParaRPr b="1"/>
                    </a:p>
                  </a:txBody>
                  <a:tcPr marL="91425" marR="91425" marT="91425" marB="91425"/>
                </a:tc>
                <a:tc>
                  <a:txBody>
                    <a:bodyPr/>
                    <a:lstStyle/>
                    <a:p>
                      <a:pPr marL="0" lvl="0" indent="0" algn="ctr" rtl="0">
                        <a:spcBef>
                          <a:spcPts val="0"/>
                        </a:spcBef>
                        <a:spcAft>
                          <a:spcPts val="0"/>
                        </a:spcAft>
                        <a:buNone/>
                      </a:pPr>
                      <a:r>
                        <a:rPr lang="en" b="1"/>
                        <a:t>CDE</a:t>
                      </a:r>
                      <a:endParaRPr b="1"/>
                    </a:p>
                  </a:txBody>
                  <a:tcPr marL="91425" marR="91425" marT="91425" marB="91425"/>
                </a:tc>
                <a:tc>
                  <a:txBody>
                    <a:bodyPr/>
                    <a:lstStyle/>
                    <a:p>
                      <a:pPr marL="0" lvl="0" indent="0" algn="ctr" rtl="0">
                        <a:spcBef>
                          <a:spcPts val="0"/>
                        </a:spcBef>
                        <a:spcAft>
                          <a:spcPts val="0"/>
                        </a:spcAft>
                        <a:buNone/>
                      </a:pPr>
                      <a:r>
                        <a:rPr lang="en" b="1"/>
                        <a:t>HPS</a:t>
                      </a:r>
                      <a:endParaRPr b="1"/>
                    </a:p>
                  </a:txBody>
                  <a:tcPr marL="91425" marR="91425" marT="91425" marB="91425"/>
                </a:tc>
                <a:tc>
                  <a:txBody>
                    <a:bodyPr/>
                    <a:lstStyle/>
                    <a:p>
                      <a:pPr marL="0" lvl="0" indent="0" algn="ctr" rtl="0">
                        <a:spcBef>
                          <a:spcPts val="0"/>
                        </a:spcBef>
                        <a:spcAft>
                          <a:spcPts val="0"/>
                        </a:spcAft>
                        <a:buNone/>
                      </a:pPr>
                      <a:r>
                        <a:rPr lang="en" b="1"/>
                        <a:t>Archivist</a:t>
                      </a:r>
                      <a:endParaRPr b="1"/>
                    </a:p>
                  </a:txBody>
                  <a:tcPr marL="91425" marR="91425" marT="91425" marB="91425"/>
                </a:tc>
                <a:tc>
                  <a:txBody>
                    <a:bodyPr/>
                    <a:lstStyle/>
                    <a:p>
                      <a:pPr marL="0" lvl="0" indent="0" algn="ctr" rtl="0">
                        <a:spcBef>
                          <a:spcPts val="0"/>
                        </a:spcBef>
                        <a:spcAft>
                          <a:spcPts val="0"/>
                        </a:spcAft>
                        <a:buNone/>
                      </a:pPr>
                      <a:r>
                        <a:rPr lang="en" b="1"/>
                        <a:t>RNN-HSS</a:t>
                      </a:r>
                      <a:endParaRPr b="1"/>
                    </a:p>
                  </a:txBody>
                  <a:tcPr marL="91425" marR="91425" marT="91425" marB="91425"/>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a:t>H&amp;M</a:t>
                      </a:r>
                      <a:endParaRPr/>
                    </a:p>
                  </a:txBody>
                  <a:tcPr marL="91425" marR="91425" marT="91425" marB="91425"/>
                </a:tc>
                <a:tc>
                  <a:txBody>
                    <a:bodyPr/>
                    <a:lstStyle/>
                    <a:p>
                      <a:pPr marL="0" lvl="0" indent="0" algn="ctr" rtl="0">
                        <a:spcBef>
                          <a:spcPts val="0"/>
                        </a:spcBef>
                        <a:spcAft>
                          <a:spcPts val="0"/>
                        </a:spcAft>
                        <a:buNone/>
                      </a:pPr>
                      <a:r>
                        <a:rPr lang="en"/>
                        <a:t>32.6%</a:t>
                      </a:r>
                      <a:endParaRPr/>
                    </a:p>
                  </a:txBody>
                  <a:tcPr marL="91425" marR="91425" marT="91425" marB="91425"/>
                </a:tc>
                <a:tc>
                  <a:txBody>
                    <a:bodyPr/>
                    <a:lstStyle/>
                    <a:p>
                      <a:pPr marL="0" lvl="0" indent="0" algn="ctr" rtl="0">
                        <a:spcBef>
                          <a:spcPts val="0"/>
                        </a:spcBef>
                        <a:spcAft>
                          <a:spcPts val="0"/>
                        </a:spcAft>
                        <a:buNone/>
                      </a:pPr>
                      <a:r>
                        <a:rPr lang="en"/>
                        <a:t>21.9%</a:t>
                      </a:r>
                      <a:endParaRPr/>
                    </a:p>
                  </a:txBody>
                  <a:tcPr marL="91425" marR="91425" marT="91425" marB="91425"/>
                </a:tc>
                <a:tc>
                  <a:txBody>
                    <a:bodyPr/>
                    <a:lstStyle/>
                    <a:p>
                      <a:pPr marL="0" lvl="0" indent="0" algn="ctr" rtl="0">
                        <a:spcBef>
                          <a:spcPts val="0"/>
                        </a:spcBef>
                        <a:spcAft>
                          <a:spcPts val="0"/>
                        </a:spcAft>
                        <a:buNone/>
                      </a:pPr>
                      <a:r>
                        <a:rPr lang="en"/>
                        <a:t>54.2%</a:t>
                      </a:r>
                      <a:endParaRPr/>
                    </a:p>
                  </a:txBody>
                  <a:tcPr marL="91425" marR="91425" marT="91425" marB="91425"/>
                </a:tc>
                <a:tc>
                  <a:txBody>
                    <a:bodyPr/>
                    <a:lstStyle/>
                    <a:p>
                      <a:pPr marL="0" lvl="0" indent="0" algn="ctr" rtl="0">
                        <a:spcBef>
                          <a:spcPts val="0"/>
                        </a:spcBef>
                        <a:spcAft>
                          <a:spcPts val="0"/>
                        </a:spcAft>
                        <a:buNone/>
                      </a:pPr>
                      <a:r>
                        <a:rPr lang="en"/>
                        <a:t>22.7%</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a:t>H&amp;L</a:t>
                      </a:r>
                      <a:endParaRPr/>
                    </a:p>
                  </a:txBody>
                  <a:tcPr marL="91425" marR="91425" marT="91425" marB="91425"/>
                </a:tc>
                <a:tc>
                  <a:txBody>
                    <a:bodyPr/>
                    <a:lstStyle/>
                    <a:p>
                      <a:pPr marL="0" lvl="0" indent="0" algn="ctr" rtl="0">
                        <a:spcBef>
                          <a:spcPts val="0"/>
                        </a:spcBef>
                        <a:spcAft>
                          <a:spcPts val="0"/>
                        </a:spcAft>
                        <a:buNone/>
                      </a:pPr>
                      <a:r>
                        <a:rPr lang="en"/>
                        <a:t>22.8%</a:t>
                      </a:r>
                      <a:endParaRPr/>
                    </a:p>
                  </a:txBody>
                  <a:tcPr marL="91425" marR="91425" marT="91425" marB="91425"/>
                </a:tc>
                <a:tc>
                  <a:txBody>
                    <a:bodyPr/>
                    <a:lstStyle/>
                    <a:p>
                      <a:pPr marL="0" lvl="0" indent="0" algn="ctr" rtl="0">
                        <a:spcBef>
                          <a:spcPts val="0"/>
                        </a:spcBef>
                        <a:spcAft>
                          <a:spcPts val="0"/>
                        </a:spcAft>
                        <a:buNone/>
                      </a:pPr>
                      <a:r>
                        <a:rPr lang="en"/>
                        <a:t>49.1%</a:t>
                      </a:r>
                      <a:endParaRPr/>
                    </a:p>
                  </a:txBody>
                  <a:tcPr marL="91425" marR="91425" marT="91425" marB="91425"/>
                </a:tc>
                <a:tc>
                  <a:txBody>
                    <a:bodyPr/>
                    <a:lstStyle/>
                    <a:p>
                      <a:pPr marL="0" lvl="0" indent="0" algn="ctr" rtl="0">
                        <a:spcBef>
                          <a:spcPts val="0"/>
                        </a:spcBef>
                        <a:spcAft>
                          <a:spcPts val="0"/>
                        </a:spcAft>
                        <a:buNone/>
                      </a:pPr>
                      <a:r>
                        <a:rPr lang="en"/>
                        <a:t>86.9%</a:t>
                      </a:r>
                      <a:endParaRPr/>
                    </a:p>
                  </a:txBody>
                  <a:tcPr marL="91425" marR="91425" marT="91425" marB="91425"/>
                </a:tc>
                <a:tc>
                  <a:txBody>
                    <a:bodyPr/>
                    <a:lstStyle/>
                    <a:p>
                      <a:pPr marL="0" lvl="0" indent="0" algn="ctr" rtl="0">
                        <a:spcBef>
                          <a:spcPts val="0"/>
                        </a:spcBef>
                        <a:spcAft>
                          <a:spcPts val="0"/>
                        </a:spcAft>
                        <a:buNone/>
                      </a:pPr>
                      <a:r>
                        <a:rPr lang="en"/>
                        <a:t>41.9%</a:t>
                      </a:r>
                      <a:endParaRPr/>
                    </a:p>
                  </a:txBody>
                  <a:tcPr marL="91425" marR="91425" marT="91425" marB="91425"/>
                </a:tc>
                <a:extLst>
                  <a:ext uri="{0D108BD9-81ED-4DB2-BD59-A6C34878D82A}">
                    <a16:rowId xmlns:a16="http://schemas.microsoft.com/office/drawing/2014/main" val="10002"/>
                  </a:ext>
                </a:extLst>
              </a:tr>
            </a:tbl>
          </a:graphicData>
        </a:graphic>
      </p:graphicFrame>
      <p:pic>
        <p:nvPicPr>
          <p:cNvPr id="2" name="Picture 1">
            <a:extLst>
              <a:ext uri="{FF2B5EF4-FFF2-40B4-BE49-F238E27FC236}">
                <a16:creationId xmlns:a16="http://schemas.microsoft.com/office/drawing/2014/main" id="{E46ECDCD-8A2A-4115-949F-898C5C09B88F}"/>
              </a:ext>
            </a:extLst>
          </p:cNvPr>
          <p:cNvPicPr>
            <a:picLocks noChangeAspect="1"/>
          </p:cNvPicPr>
          <p:nvPr/>
        </p:nvPicPr>
        <p:blipFill rotWithShape="1">
          <a:blip r:embed="rId3"/>
          <a:srcRect t="54888" b="1737"/>
          <a:stretch/>
        </p:blipFill>
        <p:spPr>
          <a:xfrm>
            <a:off x="44361" y="1778877"/>
            <a:ext cx="9144000" cy="1521427"/>
          </a:xfrm>
          <a:prstGeom prst="rect">
            <a:avLst/>
          </a:prstGeom>
        </p:spPr>
      </p:pic>
      <p:sp>
        <p:nvSpPr>
          <p:cNvPr id="10" name="Google Shape;220;p38">
            <a:extLst>
              <a:ext uri="{FF2B5EF4-FFF2-40B4-BE49-F238E27FC236}">
                <a16:creationId xmlns:a16="http://schemas.microsoft.com/office/drawing/2014/main" id="{34D85BBD-FD5D-4224-80BF-EA1CF62F261E}"/>
              </a:ext>
            </a:extLst>
          </p:cNvPr>
          <p:cNvSpPr txBox="1"/>
          <p:nvPr/>
        </p:nvSpPr>
        <p:spPr>
          <a:xfrm>
            <a:off x="1033218" y="3251643"/>
            <a:ext cx="3168834" cy="707856"/>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(a) Performance-optimized (H&amp;M)</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1" name="Google Shape;219;p38">
            <a:extLst>
              <a:ext uri="{FF2B5EF4-FFF2-40B4-BE49-F238E27FC236}">
                <a16:creationId xmlns:a16="http://schemas.microsoft.com/office/drawing/2014/main" id="{CAACEEB8-A286-47D1-A937-2E6416EE18C2}"/>
              </a:ext>
            </a:extLst>
          </p:cNvPr>
          <p:cNvSpPr txBox="1"/>
          <p:nvPr/>
        </p:nvSpPr>
        <p:spPr>
          <a:xfrm>
            <a:off x="6058773" y="3247365"/>
            <a:ext cx="1842760" cy="70785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(b) Cost-optimized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(H&amp;L)</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64"/>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Latency in Tri-Hybrid System</a:t>
            </a:r>
            <a:endParaRPr/>
          </a:p>
        </p:txBody>
      </p:sp>
      <p:sp>
        <p:nvSpPr>
          <p:cNvPr id="421" name="Google Shape;421;p64"/>
          <p:cNvSpPr/>
          <p:nvPr/>
        </p:nvSpPr>
        <p:spPr>
          <a:xfrm>
            <a:off x="17887" y="4830170"/>
            <a:ext cx="9144000" cy="705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300" b="0" i="0" u="none" strike="noStrike" kern="0" cap="none" spc="0" normalizeH="0" baseline="0" noProof="0" dirty="0">
                <a:ln>
                  <a:noFill/>
                </a:ln>
                <a:solidFill>
                  <a:srgbClr val="FFFFFF"/>
                </a:solidFill>
                <a:effectLst/>
                <a:uLnTx/>
                <a:uFillTx/>
                <a:latin typeface="Lato"/>
                <a:ea typeface="Lato"/>
                <a:cs typeface="Lato"/>
                <a:sym typeface="Lato"/>
              </a:rPr>
              <a:t>Sibyl outperforms the heuristic-based data placement policy for tri-hybrid system by 48.2% on average across all workloads</a:t>
            </a:r>
            <a:endParaRPr kumimoji="0" sz="2300" b="0" i="0" u="none" strike="noStrike" kern="0" cap="none" spc="0" normalizeH="0" baseline="0" noProof="0" dirty="0">
              <a:ln>
                <a:noFill/>
              </a:ln>
              <a:solidFill>
                <a:srgbClr val="FFFFFF"/>
              </a:solidFill>
              <a:effectLst/>
              <a:uLnTx/>
              <a:uFillTx/>
              <a:latin typeface="Lato"/>
              <a:ea typeface="Lato"/>
              <a:cs typeface="Lato"/>
              <a:sym typeface="Lato"/>
            </a:endParaRPr>
          </a:p>
        </p:txBody>
      </p:sp>
      <p:pic>
        <p:nvPicPr>
          <p:cNvPr id="2" name="Picture 1">
            <a:extLst>
              <a:ext uri="{FF2B5EF4-FFF2-40B4-BE49-F238E27FC236}">
                <a16:creationId xmlns:a16="http://schemas.microsoft.com/office/drawing/2014/main" id="{EE35149E-502E-4F25-9F5A-4BB7930654F5}"/>
              </a:ext>
            </a:extLst>
          </p:cNvPr>
          <p:cNvPicPr>
            <a:picLocks noChangeAspect="1"/>
          </p:cNvPicPr>
          <p:nvPr/>
        </p:nvPicPr>
        <p:blipFill>
          <a:blip r:embed="rId3"/>
          <a:stretch>
            <a:fillRect/>
          </a:stretch>
        </p:blipFill>
        <p:spPr>
          <a:xfrm>
            <a:off x="1162050" y="2314575"/>
            <a:ext cx="6819900" cy="2228850"/>
          </a:xfrm>
          <a:prstGeom prst="rect">
            <a:avLst/>
          </a:prstGeom>
        </p:spPr>
      </p:pic>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pic>
        <p:nvPicPr>
          <p:cNvPr id="2" name="Picture 1">
            <a:extLst>
              <a:ext uri="{FF2B5EF4-FFF2-40B4-BE49-F238E27FC236}">
                <a16:creationId xmlns:a16="http://schemas.microsoft.com/office/drawing/2014/main" id="{35CE519F-5A30-4D73-BDD8-89D8CF9889E6}"/>
              </a:ext>
            </a:extLst>
          </p:cNvPr>
          <p:cNvPicPr>
            <a:picLocks noChangeAspect="1"/>
          </p:cNvPicPr>
          <p:nvPr/>
        </p:nvPicPr>
        <p:blipFill>
          <a:blip r:embed="rId3"/>
          <a:stretch>
            <a:fillRect/>
          </a:stretch>
        </p:blipFill>
        <p:spPr>
          <a:xfrm>
            <a:off x="-17887" y="1466536"/>
            <a:ext cx="9144000" cy="3363635"/>
          </a:xfrm>
          <a:prstGeom prst="rect">
            <a:avLst/>
          </a:prstGeom>
        </p:spPr>
      </p:pic>
      <p:sp>
        <p:nvSpPr>
          <p:cNvPr id="426" name="Google Shape;426;p65"/>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Latency for Unseen Workloads</a:t>
            </a:r>
            <a:endParaRPr/>
          </a:p>
        </p:txBody>
      </p:sp>
      <p:sp>
        <p:nvSpPr>
          <p:cNvPr id="427" name="Google Shape;427;p65"/>
          <p:cNvSpPr/>
          <p:nvPr/>
        </p:nvSpPr>
        <p:spPr>
          <a:xfrm>
            <a:off x="17887" y="4830170"/>
            <a:ext cx="9144000" cy="705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300" b="0" i="0" u="none" strike="noStrike" kern="0" cap="none" spc="0" normalizeH="0" baseline="0" noProof="0" dirty="0">
                <a:ln>
                  <a:noFill/>
                </a:ln>
                <a:solidFill>
                  <a:srgbClr val="FFFFFF"/>
                </a:solidFill>
                <a:effectLst/>
                <a:uLnTx/>
                <a:uFillTx/>
                <a:latin typeface="Lato"/>
                <a:ea typeface="Lato"/>
                <a:cs typeface="Lato"/>
                <a:sym typeface="Lato"/>
              </a:rPr>
              <a:t>In H&amp;M (H&amp;L) configurations, Sibyl outperforms RNN-HSS and Archivist by 46.1% (54.6%) and 8.5% (44.1%) respectively</a:t>
            </a:r>
            <a:endParaRPr kumimoji="0" sz="2300" b="0" i="0" u="none" strike="noStrike" kern="0" cap="none" spc="0" normalizeH="0" baseline="0" noProof="0" dirty="0">
              <a:ln>
                <a:noFill/>
              </a:ln>
              <a:solidFill>
                <a:srgbClr val="FFFFFF"/>
              </a:solidFill>
              <a:effectLst/>
              <a:uLnTx/>
              <a:uFillTx/>
              <a:latin typeface="Lato"/>
              <a:ea typeface="Lato"/>
              <a:cs typeface="Lato"/>
              <a:sym typeface="Lato"/>
            </a:endParaRPr>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4" name="Google Shape;434;p66"/>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Sensitivity to Fast Storage Capacity</a:t>
            </a:r>
            <a:endParaRPr/>
          </a:p>
        </p:txBody>
      </p:sp>
      <p:pic>
        <p:nvPicPr>
          <p:cNvPr id="2" name="Picture 1">
            <a:extLst>
              <a:ext uri="{FF2B5EF4-FFF2-40B4-BE49-F238E27FC236}">
                <a16:creationId xmlns:a16="http://schemas.microsoft.com/office/drawing/2014/main" id="{FA85FC5D-47F6-4956-89B6-93F16399173A}"/>
              </a:ext>
            </a:extLst>
          </p:cNvPr>
          <p:cNvPicPr>
            <a:picLocks noChangeAspect="1"/>
          </p:cNvPicPr>
          <p:nvPr/>
        </p:nvPicPr>
        <p:blipFill>
          <a:blip r:embed="rId3"/>
          <a:stretch>
            <a:fillRect/>
          </a:stretch>
        </p:blipFill>
        <p:spPr>
          <a:xfrm>
            <a:off x="1028700" y="1643063"/>
            <a:ext cx="7086600" cy="3571875"/>
          </a:xfrm>
          <a:prstGeom prst="rect">
            <a:avLst/>
          </a:prstGeom>
        </p:spPr>
      </p:pic>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4" name="Google Shape;434;p66"/>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Sensitivity to Fast Storage Capacity</a:t>
            </a:r>
            <a:endParaRPr/>
          </a:p>
        </p:txBody>
      </p:sp>
      <p:pic>
        <p:nvPicPr>
          <p:cNvPr id="2" name="Picture 1">
            <a:extLst>
              <a:ext uri="{FF2B5EF4-FFF2-40B4-BE49-F238E27FC236}">
                <a16:creationId xmlns:a16="http://schemas.microsoft.com/office/drawing/2014/main" id="{FA85FC5D-47F6-4956-89B6-93F16399173A}"/>
              </a:ext>
            </a:extLst>
          </p:cNvPr>
          <p:cNvPicPr>
            <a:picLocks noChangeAspect="1"/>
          </p:cNvPicPr>
          <p:nvPr/>
        </p:nvPicPr>
        <p:blipFill>
          <a:blip r:embed="rId3"/>
          <a:stretch>
            <a:fillRect/>
          </a:stretch>
        </p:blipFill>
        <p:spPr>
          <a:xfrm>
            <a:off x="1028700" y="1643063"/>
            <a:ext cx="7086600" cy="3571875"/>
          </a:xfrm>
          <a:prstGeom prst="rect">
            <a:avLst/>
          </a:prstGeom>
        </p:spPr>
      </p:pic>
      <p:pic>
        <p:nvPicPr>
          <p:cNvPr id="4" name="Google Shape;441;p67">
            <a:extLst>
              <a:ext uri="{FF2B5EF4-FFF2-40B4-BE49-F238E27FC236}">
                <a16:creationId xmlns:a16="http://schemas.microsoft.com/office/drawing/2014/main" id="{58EE8D30-1B72-4296-BDEB-12B1E3E936E1}"/>
              </a:ext>
            </a:extLst>
          </p:cNvPr>
          <p:cNvPicPr preferRelativeResize="0"/>
          <p:nvPr/>
        </p:nvPicPr>
        <p:blipFill>
          <a:blip r:embed="rId4">
            <a:alphaModFix/>
          </a:blip>
          <a:stretch>
            <a:fillRect/>
          </a:stretch>
        </p:blipFill>
        <p:spPr>
          <a:xfrm>
            <a:off x="224841" y="1411002"/>
            <a:ext cx="9144002" cy="4133349"/>
          </a:xfrm>
          <a:prstGeom prst="rect">
            <a:avLst/>
          </a:prstGeom>
          <a:noFill/>
          <a:ln>
            <a:noFill/>
          </a:ln>
        </p:spPr>
      </p:pic>
      <p:sp>
        <p:nvSpPr>
          <p:cNvPr id="5" name="Google Shape;442;p67">
            <a:extLst>
              <a:ext uri="{FF2B5EF4-FFF2-40B4-BE49-F238E27FC236}">
                <a16:creationId xmlns:a16="http://schemas.microsoft.com/office/drawing/2014/main" id="{87BBB55B-37E2-46D9-B2BB-60ACADE022D0}"/>
              </a:ext>
            </a:extLst>
          </p:cNvPr>
          <p:cNvSpPr/>
          <p:nvPr/>
        </p:nvSpPr>
        <p:spPr>
          <a:xfrm>
            <a:off x="0" y="3076202"/>
            <a:ext cx="9144000" cy="9444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600" b="0" i="0" u="none" strike="noStrike" kern="0" cap="none" spc="0" normalizeH="0" baseline="0" noProof="0" dirty="0">
                <a:ln>
                  <a:noFill/>
                </a:ln>
                <a:solidFill>
                  <a:srgbClr val="FFFFFF"/>
                </a:solidFill>
                <a:effectLst/>
                <a:uLnTx/>
                <a:uFillTx/>
                <a:latin typeface="Lato"/>
                <a:ea typeface="Lato"/>
                <a:cs typeface="Lato"/>
                <a:sym typeface="Lato"/>
              </a:rPr>
              <a:t>Sibyl consistently </a:t>
            </a:r>
            <a:r>
              <a:rPr kumimoji="0" lang="en" sz="2600" b="1" i="0" u="none" strike="noStrike" kern="0" cap="none" spc="0" normalizeH="0" baseline="0" noProof="0" dirty="0">
                <a:ln>
                  <a:noFill/>
                </a:ln>
                <a:solidFill>
                  <a:srgbClr val="FFFF00"/>
                </a:solidFill>
                <a:effectLst/>
                <a:uLnTx/>
                <a:uFillTx/>
                <a:latin typeface="Lato"/>
                <a:ea typeface="Lato"/>
                <a:cs typeface="Lato"/>
                <a:sym typeface="Lato"/>
              </a:rPr>
              <a:t>provides highest performance</a:t>
            </a:r>
            <a:r>
              <a:rPr kumimoji="0" lang="en" sz="2600" b="0" i="0" u="none" strike="noStrike" kern="0" cap="none" spc="0" normalizeH="0" baseline="0" noProof="0" dirty="0">
                <a:ln>
                  <a:noFill/>
                </a:ln>
                <a:solidFill>
                  <a:srgbClr val="FFFFFF"/>
                </a:solidFill>
                <a:effectLst/>
                <a:uLnTx/>
                <a:uFillTx/>
                <a:latin typeface="Lato"/>
                <a:ea typeface="Lato"/>
                <a:cs typeface="Lato"/>
                <a:sym typeface="Lato"/>
              </a:rPr>
              <a:t> by </a:t>
            </a:r>
            <a:r>
              <a:rPr kumimoji="0" lang="en" sz="2600" b="1" i="0" u="none" strike="noStrike" kern="0" cap="none" spc="0" normalizeH="0" baseline="0" noProof="0" dirty="0">
                <a:ln>
                  <a:noFill/>
                </a:ln>
                <a:solidFill>
                  <a:srgbClr val="FFFF00"/>
                </a:solidFill>
                <a:effectLst/>
                <a:uLnTx/>
                <a:uFillTx/>
                <a:latin typeface="Lato"/>
                <a:ea typeface="Lato"/>
                <a:cs typeface="Lato"/>
                <a:sym typeface="Lato"/>
              </a:rPr>
              <a:t>dynamically adapting</a:t>
            </a:r>
            <a:r>
              <a:rPr kumimoji="0" lang="en" sz="2600" b="0" i="0" u="none" strike="noStrike" kern="0" cap="none" spc="0" normalizeH="0" baseline="0" noProof="0" dirty="0">
                <a:ln>
                  <a:noFill/>
                </a:ln>
                <a:solidFill>
                  <a:srgbClr val="FFFFFF"/>
                </a:solidFill>
                <a:effectLst/>
                <a:uLnTx/>
                <a:uFillTx/>
                <a:latin typeface="Lato"/>
                <a:ea typeface="Lato"/>
                <a:cs typeface="Lato"/>
                <a:sym typeface="Lato"/>
              </a:rPr>
              <a:t> its data-placement policy</a:t>
            </a:r>
            <a:endParaRPr kumimoji="0" sz="2600" b="0" i="0" u="none" strike="noStrike" kern="0" cap="none" spc="0" normalizeH="0" baseline="0" noProof="0" dirty="0">
              <a:ln>
                <a:noFill/>
              </a:ln>
              <a:solidFill>
                <a:srgbClr val="FFFFFF"/>
              </a:solidFill>
              <a:effectLst/>
              <a:uLnTx/>
              <a:uFillTx/>
              <a:latin typeface="Lato"/>
              <a:ea typeface="Lato"/>
              <a:cs typeface="Lato"/>
              <a:sym typeface="Lato"/>
            </a:endParaRPr>
          </a:p>
        </p:txBody>
      </p:sp>
    </p:spTree>
    <p:extLst>
      <p:ext uri="{BB962C8B-B14F-4D97-AF65-F5344CB8AC3E}">
        <p14:creationId xmlns:p14="http://schemas.microsoft.com/office/powerpoint/2010/main" val="462399052"/>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68"/>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Overhead Analysis</a:t>
            </a:r>
            <a:endParaRPr/>
          </a:p>
        </p:txBody>
      </p:sp>
      <p:sp>
        <p:nvSpPr>
          <p:cNvPr id="448" name="Google Shape;448;p68"/>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a:lnSpc>
                <a:spcPct val="100000"/>
              </a:lnSpc>
            </a:pPr>
            <a:r>
              <a:rPr lang="en" b="1" dirty="0"/>
              <a:t>Performance Overhead</a:t>
            </a:r>
            <a:endParaRPr b="1" dirty="0"/>
          </a:p>
          <a:p>
            <a:pPr lvl="1">
              <a:lnSpc>
                <a:spcPct val="100000"/>
              </a:lnSpc>
              <a:spcBef>
                <a:spcPts val="0"/>
              </a:spcBef>
            </a:pPr>
            <a:r>
              <a:rPr lang="en" b="1" dirty="0">
                <a:solidFill>
                  <a:srgbClr val="000CFF"/>
                </a:solidFill>
              </a:rPr>
              <a:t>~10ns</a:t>
            </a:r>
            <a:r>
              <a:rPr lang="en" b="1" dirty="0"/>
              <a:t> </a:t>
            </a:r>
            <a:r>
              <a:rPr lang="en" dirty="0"/>
              <a:t>for every inference on the evaluated system; this is several orders of magnitude less than I/O latency of high-end SSD</a:t>
            </a:r>
            <a:endParaRPr dirty="0"/>
          </a:p>
          <a:p>
            <a:pPr>
              <a:lnSpc>
                <a:spcPct val="100000"/>
              </a:lnSpc>
              <a:spcBef>
                <a:spcPts val="0"/>
              </a:spcBef>
            </a:pPr>
            <a:r>
              <a:rPr lang="en" b="1" dirty="0"/>
              <a:t>Implementation Overhead</a:t>
            </a:r>
            <a:endParaRPr b="1" dirty="0"/>
          </a:p>
          <a:p>
            <a:pPr lvl="1">
              <a:lnSpc>
                <a:spcPct val="100000"/>
              </a:lnSpc>
              <a:spcBef>
                <a:spcPts val="0"/>
              </a:spcBef>
            </a:pPr>
            <a:r>
              <a:rPr lang="en" b="1" dirty="0">
                <a:solidFill>
                  <a:srgbClr val="000CFF"/>
                </a:solidFill>
              </a:rPr>
              <a:t>124.4 KiB</a:t>
            </a:r>
            <a:r>
              <a:rPr lang="en" dirty="0"/>
              <a:t> of implementation overhead </a:t>
            </a:r>
            <a:endParaRPr dirty="0"/>
          </a:p>
          <a:p>
            <a:pPr>
              <a:lnSpc>
                <a:spcPct val="100000"/>
              </a:lnSpc>
              <a:spcBef>
                <a:spcPts val="0"/>
              </a:spcBef>
            </a:pPr>
            <a:r>
              <a:rPr lang="en" b="1" dirty="0"/>
              <a:t>Metadata overhead</a:t>
            </a:r>
            <a:endParaRPr b="1" dirty="0"/>
          </a:p>
          <a:p>
            <a:pPr lvl="1">
              <a:lnSpc>
                <a:spcPct val="100000"/>
              </a:lnSpc>
              <a:spcBef>
                <a:spcPts val="0"/>
              </a:spcBef>
            </a:pPr>
            <a:r>
              <a:rPr lang="en" dirty="0"/>
              <a:t>0.1% of the total storage capacity when using a 4 KiB data placement granularity </a:t>
            </a:r>
            <a:endParaRPr dirty="0"/>
          </a:p>
          <a:p>
            <a:pPr lvl="1">
              <a:lnSpc>
                <a:spcPct val="100000"/>
              </a:lnSpc>
              <a:spcBef>
                <a:spcPts val="0"/>
              </a:spcBef>
            </a:pPr>
            <a:r>
              <a:rPr lang="en" b="1" dirty="0">
                <a:solidFill>
                  <a:srgbClr val="000CFF"/>
                </a:solidFill>
              </a:rPr>
              <a:t>40-bit </a:t>
            </a:r>
            <a:r>
              <a:rPr lang="en" dirty="0"/>
              <a:t>metadata overhead per data placement unit</a:t>
            </a:r>
            <a:endParaRPr dirty="0"/>
          </a:p>
        </p:txBody>
      </p:sp>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dirty="0">
                <a:latin typeface="Garamond" charset="0"/>
              </a:rPr>
              <a:t>For More on Sybil</a:t>
            </a:r>
            <a:endParaRPr lang="en-US" dirty="0"/>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To appear in ISCA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160740" y="5723964"/>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https://arxiv.org/pdf/2205.07394.pdf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03023FE1-3568-98CA-A61D-7E80400176EB}"/>
              </a:ext>
            </a:extLst>
          </p:cNvPr>
          <p:cNvPicPr>
            <a:picLocks noChangeAspect="1"/>
          </p:cNvPicPr>
          <p:nvPr/>
        </p:nvPicPr>
        <p:blipFill>
          <a:blip r:embed="rId3"/>
          <a:stretch>
            <a:fillRect/>
          </a:stretch>
        </p:blipFill>
        <p:spPr>
          <a:xfrm>
            <a:off x="0" y="2533417"/>
            <a:ext cx="9144000" cy="1791165"/>
          </a:xfrm>
          <a:prstGeom prst="rect">
            <a:avLst/>
          </a:prstGeom>
        </p:spPr>
      </p:pic>
    </p:spTree>
    <p:extLst>
      <p:ext uri="{BB962C8B-B14F-4D97-AF65-F5344CB8AC3E}">
        <p14:creationId xmlns:p14="http://schemas.microsoft.com/office/powerpoint/2010/main" val="1324835994"/>
      </p:ext>
    </p:extLst>
  </p:cSld>
  <p:clrMapOvr>
    <a:masterClrMapping/>
  </p:clrMapOvr>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5122312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600605852"/>
      </p:ext>
    </p:extLst>
  </p:cSld>
  <p:clrMapOvr>
    <a:masterClrMapping/>
  </p:clrMapOvr>
  <p:transition/>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26259161"/>
      </p:ext>
    </p:extLst>
  </p:cSld>
  <p:clrMapOvr>
    <a:masterClrMapping/>
  </p:clrMapOvr>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94212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8320509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757160528"/>
      </p:ext>
    </p:extLst>
  </p:cSld>
  <p:clrMapOvr>
    <a:masterClrMapping/>
  </p:clrMapOvr>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155931442"/>
      </p:ext>
    </p:extLst>
  </p:cSld>
  <p:clrMapOvr>
    <a:masterClrMapping/>
  </p:clrMapOvr>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3542587766"/>
      </p:ext>
    </p:extLst>
  </p:cSld>
  <p:clrMapOvr>
    <a:masterClrMapping/>
  </p:clrMapOvr>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991B8-7F35-49FA-9981-29BAA9F9D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728" y="2105028"/>
            <a:ext cx="1237367" cy="1237367"/>
          </a:xfrm>
          <a:prstGeom prst="rect">
            <a:avLst/>
          </a:prstGeom>
        </p:spPr>
      </p:pic>
      <p:pic>
        <p:nvPicPr>
          <p:cNvPr id="6" name="Picture 5">
            <a:extLst>
              <a:ext uri="{FF2B5EF4-FFF2-40B4-BE49-F238E27FC236}">
                <a16:creationId xmlns:a16="http://schemas.microsoft.com/office/drawing/2014/main" id="{B4993BC9-5D4B-4293-97A7-507709EF1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07" y="2106504"/>
            <a:ext cx="1128113" cy="1128113"/>
          </a:xfrm>
          <a:prstGeom prst="rect">
            <a:avLst/>
          </a:prstGeom>
        </p:spPr>
      </p:pic>
      <p:sp>
        <p:nvSpPr>
          <p:cNvPr id="5" name="TextBox 4">
            <a:extLst>
              <a:ext uri="{FF2B5EF4-FFF2-40B4-BE49-F238E27FC236}">
                <a16:creationId xmlns:a16="http://schemas.microsoft.com/office/drawing/2014/main" id="{B0A2F924-D4FF-4583-9854-973945A4B695}"/>
              </a:ext>
            </a:extLst>
          </p:cNvPr>
          <p:cNvSpPr txBox="1"/>
          <p:nvPr/>
        </p:nvSpPr>
        <p:spPr>
          <a:xfrm flipH="1">
            <a:off x="494811" y="3272846"/>
            <a:ext cx="2638861"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p:txBody>
      </p:sp>
      <p:pic>
        <p:nvPicPr>
          <p:cNvPr id="18" name="Picture 17">
            <a:extLst>
              <a:ext uri="{FF2B5EF4-FFF2-40B4-BE49-F238E27FC236}">
                <a16:creationId xmlns:a16="http://schemas.microsoft.com/office/drawing/2014/main" id="{01AE6EB5-79BF-4D70-914C-C84B3DCB8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872" y="2192903"/>
            <a:ext cx="1879548" cy="1167299"/>
          </a:xfrm>
          <a:prstGeom prst="rect">
            <a:avLst/>
          </a:prstGeom>
        </p:spPr>
      </p:pic>
      <p:sp>
        <p:nvSpPr>
          <p:cNvPr id="20" name="TextBox 19">
            <a:extLst>
              <a:ext uri="{FF2B5EF4-FFF2-40B4-BE49-F238E27FC236}">
                <a16:creationId xmlns:a16="http://schemas.microsoft.com/office/drawing/2014/main" id="{0787DFDD-470B-4059-8EEC-86837AF6B966}"/>
              </a:ext>
            </a:extLst>
          </p:cNvPr>
          <p:cNvSpPr txBox="1"/>
          <p:nvPr/>
        </p:nvSpPr>
        <p:spPr>
          <a:xfrm flipH="1">
            <a:off x="3279616" y="3262833"/>
            <a:ext cx="2509582"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Patterns</a:t>
            </a:r>
          </a:p>
        </p:txBody>
      </p:sp>
      <p:sp>
        <p:nvSpPr>
          <p:cNvPr id="21" name="Rectangle: Rounded Corners 20">
            <a:extLst>
              <a:ext uri="{FF2B5EF4-FFF2-40B4-BE49-F238E27FC236}">
                <a16:creationId xmlns:a16="http://schemas.microsoft.com/office/drawing/2014/main" id="{D61563F4-CD91-4629-8FDF-B7195EF30523}"/>
              </a:ext>
            </a:extLst>
          </p:cNvPr>
          <p:cNvSpPr/>
          <p:nvPr/>
        </p:nvSpPr>
        <p:spPr>
          <a:xfrm>
            <a:off x="6237768" y="2337277"/>
            <a:ext cx="142118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Integer</a:t>
            </a:r>
          </a:p>
        </p:txBody>
      </p:sp>
      <p:sp>
        <p:nvSpPr>
          <p:cNvPr id="22" name="Rectangle: Rounded Corners 21">
            <a:extLst>
              <a:ext uri="{FF2B5EF4-FFF2-40B4-BE49-F238E27FC236}">
                <a16:creationId xmlns:a16="http://schemas.microsoft.com/office/drawing/2014/main" id="{CB2AB60C-8BA2-4B9C-A08D-CD4BEEC88CAC}"/>
              </a:ext>
            </a:extLst>
          </p:cNvPr>
          <p:cNvSpPr/>
          <p:nvPr/>
        </p:nvSpPr>
        <p:spPr>
          <a:xfrm>
            <a:off x="7784132" y="2333679"/>
            <a:ext cx="103667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Float</a:t>
            </a:r>
          </a:p>
        </p:txBody>
      </p:sp>
      <p:sp>
        <p:nvSpPr>
          <p:cNvPr id="23" name="Rectangle: Rounded Corners 22">
            <a:extLst>
              <a:ext uri="{FF2B5EF4-FFF2-40B4-BE49-F238E27FC236}">
                <a16:creationId xmlns:a16="http://schemas.microsoft.com/office/drawing/2014/main" id="{07303329-9C49-48CB-A100-26045C765F97}"/>
              </a:ext>
            </a:extLst>
          </p:cNvPr>
          <p:cNvSpPr/>
          <p:nvPr/>
        </p:nvSpPr>
        <p:spPr>
          <a:xfrm>
            <a:off x="8133873" y="2931327"/>
            <a:ext cx="878751"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Char</a:t>
            </a:r>
          </a:p>
        </p:txBody>
      </p:sp>
      <p:sp>
        <p:nvSpPr>
          <p:cNvPr id="24" name="TextBox 23">
            <a:extLst>
              <a:ext uri="{FF2B5EF4-FFF2-40B4-BE49-F238E27FC236}">
                <a16:creationId xmlns:a16="http://schemas.microsoft.com/office/drawing/2014/main" id="{EDA2F559-0016-4202-BD6C-AD7935DB6E63}"/>
              </a:ext>
            </a:extLst>
          </p:cNvPr>
          <p:cNvSpPr txBox="1"/>
          <p:nvPr/>
        </p:nvSpPr>
        <p:spPr>
          <a:xfrm flipH="1">
            <a:off x="6251849" y="2869483"/>
            <a:ext cx="1964068" cy="800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Type/Layout</a:t>
            </a:r>
          </a:p>
        </p:txBody>
      </p:sp>
      <p:sp>
        <p:nvSpPr>
          <p:cNvPr id="35" name="Title 34"/>
          <p:cNvSpPr>
            <a:spLocks noGrp="1"/>
          </p:cNvSpPr>
          <p:nvPr>
            <p:ph type="title"/>
          </p:nvPr>
        </p:nvSpPr>
        <p:spPr>
          <a:xfrm>
            <a:off x="628649" y="365126"/>
            <a:ext cx="8440247" cy="955675"/>
          </a:xfrm>
        </p:spPr>
        <p:txBody>
          <a:bodyPr>
            <a:normAutofit fontScale="90000"/>
          </a:bodyPr>
          <a:lstStyle/>
          <a:p>
            <a:r>
              <a:rPr lang="en-US" dirty="0"/>
              <a:t>SW provides key program information to HW</a:t>
            </a:r>
          </a:p>
        </p:txBody>
      </p:sp>
      <p:cxnSp>
        <p:nvCxnSpPr>
          <p:cNvPr id="10" name="Straight Connector 9">
            <a:extLst>
              <a:ext uri="{FF2B5EF4-FFF2-40B4-BE49-F238E27FC236}">
                <a16:creationId xmlns:a16="http://schemas.microsoft.com/office/drawing/2014/main" id="{3B71DAEE-2F87-435F-81CD-5D4295A0126F}"/>
              </a:ext>
            </a:extLst>
          </p:cNvPr>
          <p:cNvCxnSpPr>
            <a:cxnSpLocks/>
          </p:cNvCxnSpPr>
          <p:nvPr/>
        </p:nvCxnSpPr>
        <p:spPr>
          <a:xfrm flipV="1">
            <a:off x="265923" y="4683397"/>
            <a:ext cx="8649478" cy="8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A4EB21E-D3D1-4869-97DE-F215B5B33D61}"/>
              </a:ext>
            </a:extLst>
          </p:cNvPr>
          <p:cNvSpPr txBox="1"/>
          <p:nvPr/>
        </p:nvSpPr>
        <p:spPr>
          <a:xfrm flipH="1">
            <a:off x="-45868" y="4683397"/>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Hardware</a:t>
            </a:r>
          </a:p>
        </p:txBody>
      </p:sp>
      <p:sp>
        <p:nvSpPr>
          <p:cNvPr id="37" name="TextBox 36">
            <a:extLst>
              <a:ext uri="{FF2B5EF4-FFF2-40B4-BE49-F238E27FC236}">
                <a16:creationId xmlns:a16="http://schemas.microsoft.com/office/drawing/2014/main" id="{82E67385-FE4B-4070-9C61-70B8E17EBA00}"/>
              </a:ext>
            </a:extLst>
          </p:cNvPr>
          <p:cNvSpPr txBox="1"/>
          <p:nvPr/>
        </p:nvSpPr>
        <p:spPr>
          <a:xfrm flipH="1">
            <a:off x="-97153" y="4045588"/>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Software</a:t>
            </a:r>
          </a:p>
        </p:txBody>
      </p:sp>
      <p:sp>
        <p:nvSpPr>
          <p:cNvPr id="40" name="Arrow: Down 39">
            <a:extLst>
              <a:ext uri="{FF2B5EF4-FFF2-40B4-BE49-F238E27FC236}">
                <a16:creationId xmlns:a16="http://schemas.microsoft.com/office/drawing/2014/main" id="{2C99635E-5D71-411C-BAD9-1845C4F15533}"/>
              </a:ext>
            </a:extLst>
          </p:cNvPr>
          <p:cNvSpPr/>
          <p:nvPr/>
        </p:nvSpPr>
        <p:spPr>
          <a:xfrm rot="19472651">
            <a:off x="2592758" y="3786904"/>
            <a:ext cx="844414" cy="1299664"/>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Arrow: Down 42">
            <a:extLst>
              <a:ext uri="{FF2B5EF4-FFF2-40B4-BE49-F238E27FC236}">
                <a16:creationId xmlns:a16="http://schemas.microsoft.com/office/drawing/2014/main" id="{3ECF43C9-97D8-4982-868C-0F03361FFE37}"/>
              </a:ext>
            </a:extLst>
          </p:cNvPr>
          <p:cNvSpPr/>
          <p:nvPr/>
        </p:nvSpPr>
        <p:spPr>
          <a:xfrm>
            <a:off x="4668745" y="3828874"/>
            <a:ext cx="844414" cy="1087161"/>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Arrow: Down 43">
            <a:extLst>
              <a:ext uri="{FF2B5EF4-FFF2-40B4-BE49-F238E27FC236}">
                <a16:creationId xmlns:a16="http://schemas.microsoft.com/office/drawing/2014/main" id="{B7190F64-A422-42CC-B544-CB47EAE6FC93}"/>
              </a:ext>
            </a:extLst>
          </p:cNvPr>
          <p:cNvSpPr/>
          <p:nvPr/>
        </p:nvSpPr>
        <p:spPr>
          <a:xfrm rot="2564361">
            <a:off x="7182070" y="3732216"/>
            <a:ext cx="844414" cy="1374758"/>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ectangle: Rounded Corners 41">
            <a:extLst>
              <a:ext uri="{FF2B5EF4-FFF2-40B4-BE49-F238E27FC236}">
                <a16:creationId xmlns:a16="http://schemas.microsoft.com/office/drawing/2014/main" id="{AE2827BF-1B17-4339-9CD3-BDAE8AD4D3E5}"/>
              </a:ext>
            </a:extLst>
          </p:cNvPr>
          <p:cNvSpPr/>
          <p:nvPr/>
        </p:nvSpPr>
        <p:spPr>
          <a:xfrm>
            <a:off x="3995936" y="5155647"/>
            <a:ext cx="2130061" cy="692774"/>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Prefetcher</a:t>
            </a:r>
          </a:p>
        </p:txBody>
      </p:sp>
      <p:sp>
        <p:nvSpPr>
          <p:cNvPr id="45" name="Rectangle: Rounded Corners 44">
            <a:extLst>
              <a:ext uri="{FF2B5EF4-FFF2-40B4-BE49-F238E27FC236}">
                <a16:creationId xmlns:a16="http://schemas.microsoft.com/office/drawing/2014/main" id="{5781B6E8-05D5-4ACA-8442-AE049D461113}"/>
              </a:ext>
            </a:extLst>
          </p:cNvPr>
          <p:cNvSpPr/>
          <p:nvPr/>
        </p:nvSpPr>
        <p:spPr>
          <a:xfrm>
            <a:off x="323198" y="2125267"/>
            <a:ext cx="5698277"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Rounded Corners 48">
            <a:extLst>
              <a:ext uri="{FF2B5EF4-FFF2-40B4-BE49-F238E27FC236}">
                <a16:creationId xmlns:a16="http://schemas.microsoft.com/office/drawing/2014/main" id="{18CC260B-AFFA-4223-A40E-2E8F90AAC016}"/>
              </a:ext>
            </a:extLst>
          </p:cNvPr>
          <p:cNvSpPr/>
          <p:nvPr/>
        </p:nvSpPr>
        <p:spPr>
          <a:xfrm>
            <a:off x="6219760" y="5120710"/>
            <a:ext cx="2849136" cy="801663"/>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Compression</a:t>
            </a:r>
          </a:p>
        </p:txBody>
      </p:sp>
      <p:sp>
        <p:nvSpPr>
          <p:cNvPr id="50" name="Rectangle: Rounded Corners 49">
            <a:extLst>
              <a:ext uri="{FF2B5EF4-FFF2-40B4-BE49-F238E27FC236}">
                <a16:creationId xmlns:a16="http://schemas.microsoft.com/office/drawing/2014/main" id="{7F4B9DF8-AF1F-4C7D-AFD8-7448B9A114C5}"/>
              </a:ext>
            </a:extLst>
          </p:cNvPr>
          <p:cNvSpPr/>
          <p:nvPr/>
        </p:nvSpPr>
        <p:spPr>
          <a:xfrm>
            <a:off x="6112584" y="2138890"/>
            <a:ext cx="2956313"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Rounded Corners 50">
            <a:extLst>
              <a:ext uri="{FF2B5EF4-FFF2-40B4-BE49-F238E27FC236}">
                <a16:creationId xmlns:a16="http://schemas.microsoft.com/office/drawing/2014/main" id="{ED35D88E-99D6-4529-83EC-E7624E517F56}"/>
              </a:ext>
            </a:extLst>
          </p:cNvPr>
          <p:cNvSpPr/>
          <p:nvPr/>
        </p:nvSpPr>
        <p:spPr>
          <a:xfrm>
            <a:off x="1512904" y="5210976"/>
            <a:ext cx="2362074" cy="109467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Placement</a:t>
            </a:r>
          </a:p>
        </p:txBody>
      </p:sp>
    </p:spTree>
    <p:custDataLst>
      <p:tags r:id="rId1"/>
    </p:custDataLst>
    <p:extLst>
      <p:ext uri="{BB962C8B-B14F-4D97-AF65-F5344CB8AC3E}">
        <p14:creationId xmlns:p14="http://schemas.microsoft.com/office/powerpoint/2010/main" val="175822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animBg="1"/>
      <p:bldP spid="22" grpId="0" animBg="1"/>
      <p:bldP spid="23" grpId="0" animBg="1"/>
      <p:bldP spid="24" grpId="0"/>
      <p:bldP spid="40" grpId="0" animBg="1"/>
      <p:bldP spid="43" grpId="0" animBg="1"/>
      <p:bldP spid="44" grpId="0" animBg="1"/>
      <p:bldP spid="42" grpId="0" animBg="1"/>
      <p:bldP spid="45" grpId="0" animBg="1"/>
      <p:bldP spid="45" grpId="1" animBg="1"/>
      <p:bldP spid="49" grpId="0" animBg="1"/>
      <p:bldP spid="50" grpId="0" animBg="1"/>
      <p:bldP spid="51" grpId="0" animBg="1"/>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D972-B5BE-4A0C-8424-0310661C5073}"/>
              </a:ext>
            </a:extLst>
          </p:cNvPr>
          <p:cNvSpPr>
            <a:spLocks noGrp="1"/>
          </p:cNvSpPr>
          <p:nvPr>
            <p:ph type="title"/>
          </p:nvPr>
        </p:nvSpPr>
        <p:spPr>
          <a:xfrm>
            <a:off x="449138" y="365126"/>
            <a:ext cx="8515350" cy="955675"/>
          </a:xfrm>
        </p:spPr>
        <p:txBody>
          <a:bodyPr>
            <a:normAutofit fontScale="90000"/>
          </a:bodyPr>
          <a:lstStyle/>
          <a:p>
            <a:r>
              <a:rPr lang="en-US" dirty="0"/>
              <a:t>Broader goal: Enable many cross-layer optimizations</a:t>
            </a:r>
          </a:p>
        </p:txBody>
      </p:sp>
      <p:sp>
        <p:nvSpPr>
          <p:cNvPr id="14" name="Content Placeholder 2">
            <a:extLst>
              <a:ext uri="{FF2B5EF4-FFF2-40B4-BE49-F238E27FC236}">
                <a16:creationId xmlns:a16="http://schemas.microsoft.com/office/drawing/2014/main" id="{82F06B10-C072-410E-B4C6-F602076608B0}"/>
              </a:ext>
            </a:extLst>
          </p:cNvPr>
          <p:cNvSpPr txBox="1">
            <a:spLocks/>
          </p:cNvSpPr>
          <p:nvPr/>
        </p:nvSpPr>
        <p:spPr>
          <a:xfrm>
            <a:off x="3165373" y="1966058"/>
            <a:ext cx="3292577" cy="3932299"/>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4275"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 in DRAM</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Compression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Approximation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DRAM 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NVM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NUCA/NUMA 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15" name="Content Placeholder 2">
            <a:extLst>
              <a:ext uri="{FF2B5EF4-FFF2-40B4-BE49-F238E27FC236}">
                <a16:creationId xmlns:a16="http://schemas.microsoft.com/office/drawing/2014/main" id="{0A4DCB55-87DF-43C3-86A5-28025ED3192E}"/>
              </a:ext>
            </a:extLst>
          </p:cNvPr>
          <p:cNvSpPr txBox="1">
            <a:spLocks/>
          </p:cNvSpPr>
          <p:nvPr/>
        </p:nvSpPr>
        <p:spPr>
          <a:xfrm>
            <a:off x="395536" y="1966059"/>
            <a:ext cx="3292577" cy="1894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Express: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semantics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Working set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Reuse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frequency</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6" name="Content Placeholder 2">
            <a:extLst>
              <a:ext uri="{FF2B5EF4-FFF2-40B4-BE49-F238E27FC236}">
                <a16:creationId xmlns:a16="http://schemas.microsoft.com/office/drawing/2014/main" id="{82A2138D-4F9F-4C0D-9ABE-0897AE0F9410}"/>
              </a:ext>
            </a:extLst>
          </p:cNvPr>
          <p:cNvSpPr txBox="1">
            <a:spLocks/>
          </p:cNvSpPr>
          <p:nvPr/>
        </p:nvSpPr>
        <p:spPr>
          <a:xfrm>
            <a:off x="6363218" y="1966058"/>
            <a:ext cx="2673278" cy="354024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Benefits: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More efficient HW:</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Performance</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Reduced SW burden:</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Programmability</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Portability</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514350" marR="0" lvl="1" indent="-171450" algn="l" defTabSz="685800" rtl="0" eaLnBrk="1" fontAlgn="auto" latinLnBrk="0" hangingPunct="1">
              <a:lnSpc>
                <a:spcPct val="90000"/>
              </a:lnSpc>
              <a:spcBef>
                <a:spcPts val="750"/>
              </a:spcBef>
              <a:spcAft>
                <a:spcPts val="0"/>
              </a:spcAft>
              <a:buClr>
                <a:srgbClr val="008000"/>
              </a:buClr>
              <a:buSzTx/>
              <a:buFont typeface="Myriad Pro Cond" panose="020B0506030403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Tree>
    <p:custDataLst>
      <p:tags r:id="rId1"/>
    </p:custDataLst>
    <p:extLst>
      <p:ext uri="{BB962C8B-B14F-4D97-AF65-F5344CB8AC3E}">
        <p14:creationId xmlns:p14="http://schemas.microsoft.com/office/powerpoint/2010/main" val="224965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100"/>
                                  </p:iterate>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iterate type="wd">
                                    <p:tmAbs val="100"/>
                                  </p:iterate>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iterate type="wd">
                                    <p:tmAbs val="100"/>
                                  </p:iterate>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iterate type="wd">
                                    <p:tmAbs val="100"/>
                                  </p:iterate>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iterate type="wd">
                                    <p:tmAbs val="100"/>
                                  </p:iterate>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iterate type="wd">
                                    <p:tmAbs val="100"/>
                                  </p:iterate>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iterate type="wd">
                                    <p:tmAbs val="100"/>
                                  </p:iterate>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iterate type="wd">
                                    <p:tmAbs val="100"/>
                                  </p:iterate>
                                  <p:childTnLst>
                                    <p:set>
                                      <p:cBhvr>
                                        <p:cTn id="20"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iterate type="wd">
                                    <p:tmAbs val="100"/>
                                  </p:iterate>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iterate type="wd">
                                    <p:tmAbs val="100"/>
                                  </p:iterate>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iterate type="wd">
                                    <p:tmAbs val="100"/>
                                  </p:iterate>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iterate type="wd">
                                    <p:tmAbs val="100"/>
                                  </p:iterate>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iterate type="wd">
                                    <p:tmAbs val="100"/>
                                  </p:iterate>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iterate type="wd">
                                    <p:tmAbs val="100"/>
                                  </p:iterate>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iterate type="wd">
                                    <p:tmAbs val="100"/>
                                  </p:iterate>
                                  <p:childTnLst>
                                    <p:set>
                                      <p:cBhvr>
                                        <p:cTn id="36" dur="1" fill="hold">
                                          <p:stCondLst>
                                            <p:cond delay="0"/>
                                          </p:stCondLst>
                                        </p:cTn>
                                        <p:tgtEl>
                                          <p:spTgt spid="1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iterate type="wd">
                                    <p:tmAbs val="100"/>
                                  </p:iterate>
                                  <p:childTnLst>
                                    <p:set>
                                      <p:cBhvr>
                                        <p:cTn id="38" dur="1" fill="hold">
                                          <p:stCondLst>
                                            <p:cond delay="0"/>
                                          </p:stCondLst>
                                        </p:cTn>
                                        <p:tgtEl>
                                          <p:spTgt spid="1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iterate type="wd">
                                    <p:tmAbs val="100"/>
                                  </p:iterate>
                                  <p:childTnLst>
                                    <p:set>
                                      <p:cBhvr>
                                        <p:cTn id="4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iterate type="wd">
                                    <p:tmAbs val="100"/>
                                  </p:iterate>
                                  <p:childTnLst>
                                    <p:set>
                                      <p:cBhvr>
                                        <p:cTn id="4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iterate type="wd">
                                    <p:tmAbs val="100"/>
                                  </p:iterate>
                                  <p:childTnLst>
                                    <p:set>
                                      <p:cBhvr>
                                        <p:cTn id="4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iterate type="wd">
                                    <p:tmAbs val="100"/>
                                  </p:iterate>
                                  <p:childTnLst>
                                    <p:set>
                                      <p:cBhvr>
                                        <p:cTn id="5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iterate type="wd">
                                    <p:tmAbs val="100"/>
                                  </p:iterate>
                                  <p:childTnLst>
                                    <p:set>
                                      <p:cBhvr>
                                        <p:cTn id="5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iterate type="wd">
                                    <p:tmAbs val="100"/>
                                  </p:iterate>
                                  <p:childTnLst>
                                    <p:set>
                                      <p:cBhvr>
                                        <p:cTn id="6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iterate type="wd">
                                    <p:tmAbs val="100"/>
                                  </p:iterate>
                                  <p:childTnLst>
                                    <p:set>
                                      <p:cBhvr>
                                        <p:cTn id="6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FA59-8247-407A-9C4B-CD69EE16BAAD}"/>
              </a:ext>
            </a:extLst>
          </p:cNvPr>
          <p:cNvSpPr>
            <a:spLocks noGrp="1"/>
          </p:cNvSpPr>
          <p:nvPr>
            <p:ph type="title"/>
          </p:nvPr>
        </p:nvSpPr>
        <p:spPr>
          <a:xfrm>
            <a:off x="628650" y="365126"/>
            <a:ext cx="8335838" cy="955675"/>
          </a:xfrm>
        </p:spPr>
        <p:txBody>
          <a:bodyPr>
            <a:normAutofit fontScale="90000"/>
          </a:bodyPr>
          <a:lstStyle/>
          <a:p>
            <a:r>
              <a:rPr lang="en-US" dirty="0"/>
              <a:t>Our approach: Rich cross-layer abstractions</a:t>
            </a:r>
          </a:p>
        </p:txBody>
      </p:sp>
      <p:sp>
        <p:nvSpPr>
          <p:cNvPr id="5" name="Rectangle: Rounded Corners 4">
            <a:extLst>
              <a:ext uri="{FF2B5EF4-FFF2-40B4-BE49-F238E27FC236}">
                <a16:creationId xmlns:a16="http://schemas.microsoft.com/office/drawing/2014/main" id="{0AC2723D-D586-4C6E-A9D2-EF15BEB31BDF}"/>
              </a:ext>
            </a:extLst>
          </p:cNvPr>
          <p:cNvSpPr/>
          <p:nvPr/>
        </p:nvSpPr>
        <p:spPr>
          <a:xfrm>
            <a:off x="5445054" y="3093453"/>
            <a:ext cx="2049258" cy="784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Cross-layer Abstraction + Interfaces</a:t>
            </a:r>
          </a:p>
        </p:txBody>
      </p:sp>
      <p:sp>
        <p:nvSpPr>
          <p:cNvPr id="3" name="Content Placeholder 2">
            <a:extLst>
              <a:ext uri="{FF2B5EF4-FFF2-40B4-BE49-F238E27FC236}">
                <a16:creationId xmlns:a16="http://schemas.microsoft.com/office/drawing/2014/main" id="{D8DE5F4F-9DD7-4A27-B3E1-CE2BF73AC64C}"/>
              </a:ext>
            </a:extLst>
          </p:cNvPr>
          <p:cNvSpPr>
            <a:spLocks noGrp="1"/>
          </p:cNvSpPr>
          <p:nvPr>
            <p:ph idx="1"/>
          </p:nvPr>
        </p:nvSpPr>
        <p:spPr>
          <a:xfrm>
            <a:off x="508001" y="2368722"/>
            <a:ext cx="5032929" cy="3314015"/>
          </a:xfrm>
        </p:spPr>
        <p:txBody>
          <a:bodyPr>
            <a:normAutofit/>
          </a:bodyPr>
          <a:lstStyle/>
          <a:p>
            <a:pPr marL="385763" indent="-385763">
              <a:spcBef>
                <a:spcPts val="0"/>
              </a:spcBef>
              <a:buSzPct val="100000"/>
              <a:buFont typeface="+mj-lt"/>
              <a:buAutoNum type="arabicPeriod"/>
            </a:pPr>
            <a:r>
              <a:rPr lang="en-US" dirty="0">
                <a:solidFill>
                  <a:srgbClr val="0000FF"/>
                </a:solidFill>
              </a:rPr>
              <a:t>Generality:  Enable a wide range of cross-layer approaches</a:t>
            </a:r>
          </a:p>
          <a:p>
            <a:pPr marL="728663" lvl="1" indent="-385763">
              <a:spcBef>
                <a:spcPts val="0"/>
              </a:spcBef>
              <a:buSzPct val="100000"/>
              <a:buFont typeface="+mj-lt"/>
              <a:buAutoNum type="arabicPeriod"/>
            </a:pPr>
            <a:endParaRPr lang="en-US" sz="2100" dirty="0">
              <a:solidFill>
                <a:srgbClr val="0000FF"/>
              </a:solidFill>
            </a:endParaRPr>
          </a:p>
          <a:p>
            <a:pPr marL="385763" indent="-385763">
              <a:spcBef>
                <a:spcPts val="0"/>
              </a:spcBef>
              <a:buSzPct val="100000"/>
              <a:buFont typeface="+mj-lt"/>
              <a:buAutoNum type="arabicPeriod"/>
            </a:pPr>
            <a:r>
              <a:rPr lang="en-US" dirty="0">
                <a:solidFill>
                  <a:srgbClr val="0000FF"/>
                </a:solidFill>
              </a:rPr>
              <a:t>Minimize programmer effort</a:t>
            </a:r>
          </a:p>
          <a:p>
            <a:pPr marL="385763" indent="-385763">
              <a:spcBef>
                <a:spcPts val="0"/>
              </a:spcBef>
              <a:buSzPct val="100000"/>
              <a:buFont typeface="+mj-lt"/>
              <a:buAutoNum type="arabicPeriod"/>
            </a:pPr>
            <a:endParaRPr lang="en-US" dirty="0">
              <a:solidFill>
                <a:srgbClr val="0000FF"/>
              </a:solidFill>
            </a:endParaRPr>
          </a:p>
          <a:p>
            <a:pPr marL="385763" indent="-385763">
              <a:spcBef>
                <a:spcPts val="0"/>
              </a:spcBef>
              <a:buSzPct val="100000"/>
              <a:buFont typeface="+mj-lt"/>
              <a:buAutoNum type="arabicPeriod"/>
            </a:pPr>
            <a:r>
              <a:rPr lang="en-US" dirty="0">
                <a:solidFill>
                  <a:srgbClr val="0000FF"/>
                </a:solidFill>
              </a:rPr>
              <a:t>Overhead</a:t>
            </a:r>
          </a:p>
          <a:p>
            <a:pPr lvl="1">
              <a:buFont typeface="Myriad Pro Cond" panose="020B0506030403020204" pitchFamily="34" charset="0"/>
              <a:buChar char="−"/>
            </a:pPr>
            <a:endParaRPr lang="en-US" sz="2100" dirty="0"/>
          </a:p>
        </p:txBody>
      </p:sp>
      <p:sp>
        <p:nvSpPr>
          <p:cNvPr id="4" name="Slide Number Placeholder 3">
            <a:extLst>
              <a:ext uri="{FF2B5EF4-FFF2-40B4-BE49-F238E27FC236}">
                <a16:creationId xmlns:a16="http://schemas.microsoft.com/office/drawing/2014/main" id="{8B83974F-CC10-4FB1-BA86-F506D448AB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EBB9B-B08F-4F4F-A422-C245B70DFA91}" type="slidenum">
              <a:rPr kumimoji="0" lang="en-US" sz="1800" b="1" i="0" u="none" strike="noStrike" kern="1200" cap="none" spc="0" normalizeH="0" baseline="0" noProof="0" smtClean="0">
                <a:ln>
                  <a:noFill/>
                </a:ln>
                <a:solidFill>
                  <a:srgbClr val="C00000"/>
                </a:solidFill>
                <a:effectLst/>
                <a:uLnTx/>
                <a:uFillTx/>
                <a:latin typeface="Myriad Pro Cond" panose="020B05060304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sz="1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endParaRPr>
          </a:p>
        </p:txBody>
      </p:sp>
      <p:sp>
        <p:nvSpPr>
          <p:cNvPr id="8" name="Rounded Rectangle 18">
            <a:extLst>
              <a:ext uri="{FF2B5EF4-FFF2-40B4-BE49-F238E27FC236}">
                <a16:creationId xmlns:a16="http://schemas.microsoft.com/office/drawing/2014/main" id="{A01E438F-3C56-45CE-8E6B-52251FE1C654}"/>
              </a:ext>
            </a:extLst>
          </p:cNvPr>
          <p:cNvSpPr/>
          <p:nvPr/>
        </p:nvSpPr>
        <p:spPr>
          <a:xfrm>
            <a:off x="5631547" y="2030464"/>
            <a:ext cx="1638410" cy="51778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Program</a:t>
            </a:r>
          </a:p>
        </p:txBody>
      </p:sp>
      <p:sp>
        <p:nvSpPr>
          <p:cNvPr id="10" name="Rounded Rectangle 12">
            <a:extLst>
              <a:ext uri="{FF2B5EF4-FFF2-40B4-BE49-F238E27FC236}">
                <a16:creationId xmlns:a16="http://schemas.microsoft.com/office/drawing/2014/main" id="{8D5B50EE-F1CD-4FEF-A0FC-30609082820F}"/>
              </a:ext>
            </a:extLst>
          </p:cNvPr>
          <p:cNvSpPr/>
          <p:nvPr/>
        </p:nvSpPr>
        <p:spPr>
          <a:xfrm>
            <a:off x="6783041" y="5365649"/>
            <a:ext cx="1383076" cy="40988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Caches</a:t>
            </a:r>
          </a:p>
        </p:txBody>
      </p:sp>
      <p:sp>
        <p:nvSpPr>
          <p:cNvPr id="11" name="Rounded Rectangle 13">
            <a:extLst>
              <a:ext uri="{FF2B5EF4-FFF2-40B4-BE49-F238E27FC236}">
                <a16:creationId xmlns:a16="http://schemas.microsoft.com/office/drawing/2014/main" id="{D5233536-D125-45E1-8A8C-3A21A1A8AFD4}"/>
              </a:ext>
            </a:extLst>
          </p:cNvPr>
          <p:cNvSpPr/>
          <p:nvPr/>
        </p:nvSpPr>
        <p:spPr>
          <a:xfrm>
            <a:off x="6783041" y="4123795"/>
            <a:ext cx="1389358" cy="65251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Controller</a:t>
            </a:r>
          </a:p>
        </p:txBody>
      </p:sp>
      <p:sp>
        <p:nvSpPr>
          <p:cNvPr id="12" name="Rounded Rectangle 14">
            <a:extLst>
              <a:ext uri="{FF2B5EF4-FFF2-40B4-BE49-F238E27FC236}">
                <a16:creationId xmlns:a16="http://schemas.microsoft.com/office/drawing/2014/main" id="{0FEAAC8A-E52D-47D0-A0B8-BDBEF014B75B}"/>
              </a:ext>
            </a:extLst>
          </p:cNvPr>
          <p:cNvSpPr/>
          <p:nvPr/>
        </p:nvSpPr>
        <p:spPr>
          <a:xfrm>
            <a:off x="4788025" y="4232103"/>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OS</a:t>
            </a:r>
          </a:p>
        </p:txBody>
      </p:sp>
      <p:sp>
        <p:nvSpPr>
          <p:cNvPr id="13" name="Rounded Rectangle 15">
            <a:extLst>
              <a:ext uri="{FF2B5EF4-FFF2-40B4-BE49-F238E27FC236}">
                <a16:creationId xmlns:a16="http://schemas.microsoft.com/office/drawing/2014/main" id="{38C2C38C-DD7F-4AE4-8902-5A541B2142AE}"/>
              </a:ext>
            </a:extLst>
          </p:cNvPr>
          <p:cNvSpPr/>
          <p:nvPr/>
        </p:nvSpPr>
        <p:spPr>
          <a:xfrm>
            <a:off x="6776760" y="4815557"/>
            <a:ext cx="1389357" cy="481259"/>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Prefetcher</a:t>
            </a:r>
          </a:p>
        </p:txBody>
      </p:sp>
      <p:cxnSp>
        <p:nvCxnSpPr>
          <p:cNvPr id="9" name="Straight Arrow Connector 8">
            <a:extLst>
              <a:ext uri="{FF2B5EF4-FFF2-40B4-BE49-F238E27FC236}">
                <a16:creationId xmlns:a16="http://schemas.microsoft.com/office/drawing/2014/main" id="{9105439E-146D-4AAF-8959-AA6CD817972A}"/>
              </a:ext>
            </a:extLst>
          </p:cNvPr>
          <p:cNvCxnSpPr>
            <a:cxnSpLocks/>
            <a:stCxn id="8" idx="2"/>
            <a:endCxn id="5" idx="0"/>
          </p:cNvCxnSpPr>
          <p:nvPr/>
        </p:nvCxnSpPr>
        <p:spPr>
          <a:xfrm>
            <a:off x="6450751" y="2548243"/>
            <a:ext cx="18932" cy="545210"/>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20D822A-8B11-4A12-BCBC-FC9C474DB20F}"/>
              </a:ext>
            </a:extLst>
          </p:cNvPr>
          <p:cNvCxnSpPr>
            <a:cxnSpLocks/>
          </p:cNvCxnSpPr>
          <p:nvPr/>
        </p:nvCxnSpPr>
        <p:spPr>
          <a:xfrm>
            <a:off x="6457511" y="3892155"/>
            <a:ext cx="0" cy="361051"/>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35" name="Rounded Rectangle 14">
            <a:extLst>
              <a:ext uri="{FF2B5EF4-FFF2-40B4-BE49-F238E27FC236}">
                <a16:creationId xmlns:a16="http://schemas.microsoft.com/office/drawing/2014/main" id="{41A6389B-7E98-449E-A0F3-389D3895B2D4}"/>
              </a:ext>
            </a:extLst>
          </p:cNvPr>
          <p:cNvSpPr/>
          <p:nvPr/>
        </p:nvSpPr>
        <p:spPr>
          <a:xfrm>
            <a:off x="4788025" y="5329391"/>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Driver</a:t>
            </a:r>
          </a:p>
        </p:txBody>
      </p:sp>
      <p:sp>
        <p:nvSpPr>
          <p:cNvPr id="36" name="Rounded Rectangle 14">
            <a:extLst>
              <a:ext uri="{FF2B5EF4-FFF2-40B4-BE49-F238E27FC236}">
                <a16:creationId xmlns:a16="http://schemas.microsoft.com/office/drawing/2014/main" id="{0608708D-BBFA-4089-97A0-993DD60B1A99}"/>
              </a:ext>
            </a:extLst>
          </p:cNvPr>
          <p:cNvSpPr/>
          <p:nvPr/>
        </p:nvSpPr>
        <p:spPr>
          <a:xfrm>
            <a:off x="4788025" y="4767225"/>
            <a:ext cx="1317428" cy="481260"/>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Compiler</a:t>
            </a:r>
          </a:p>
        </p:txBody>
      </p:sp>
      <p:sp>
        <p:nvSpPr>
          <p:cNvPr id="27" name="TextBox 26">
            <a:extLst>
              <a:ext uri="{FF2B5EF4-FFF2-40B4-BE49-F238E27FC236}">
                <a16:creationId xmlns:a16="http://schemas.microsoft.com/office/drawing/2014/main" id="{F10DF4E2-EA40-439F-82C3-5A1EB25E3E62}"/>
              </a:ext>
            </a:extLst>
          </p:cNvPr>
          <p:cNvSpPr txBox="1"/>
          <p:nvPr/>
        </p:nvSpPr>
        <p:spPr>
          <a:xfrm>
            <a:off x="149263" y="4776306"/>
            <a:ext cx="3985779" cy="10618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sng"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Approach</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Flexibly associate specific semantic information with any </a:t>
            </a:r>
            <a:r>
              <a:rPr kumimoji="0" lang="en-US" sz="21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data &amp; code</a:t>
            </a:r>
            <a:r>
              <a:rPr kumimoji="0" lang="en-US" sz="2100" b="1" i="0" u="none" strike="noStrike" kern="1200" cap="none" spc="0" normalizeH="0" baseline="0" noProof="0" dirty="0">
                <a:ln>
                  <a:noFill/>
                </a:ln>
                <a:solidFill>
                  <a:srgbClr val="44546A"/>
                </a:solidFill>
                <a:effectLst/>
                <a:uLnTx/>
                <a:uFillTx/>
                <a:latin typeface="Myriad Pro Cond" panose="020B0506030403020204" pitchFamily="34" charset="0"/>
                <a:ea typeface="+mn-ea"/>
                <a:cs typeface="+mn-cs"/>
              </a:rPr>
              <a:t> </a:t>
            </a:r>
          </a:p>
        </p:txBody>
      </p:sp>
      <p:cxnSp>
        <p:nvCxnSpPr>
          <p:cNvPr id="45" name="Connector: Curved 44">
            <a:extLst>
              <a:ext uri="{FF2B5EF4-FFF2-40B4-BE49-F238E27FC236}">
                <a16:creationId xmlns:a16="http://schemas.microsoft.com/office/drawing/2014/main" id="{2308B2D1-16AE-4F06-97CE-E54C88FC05D7}"/>
              </a:ext>
            </a:extLst>
          </p:cNvPr>
          <p:cNvCxnSpPr>
            <a:cxnSpLocks/>
          </p:cNvCxnSpPr>
          <p:nvPr/>
        </p:nvCxnSpPr>
        <p:spPr>
          <a:xfrm>
            <a:off x="7269956" y="2331748"/>
            <a:ext cx="770219" cy="2816723"/>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41EEAE70-6847-478C-8A4D-DE4352E05C7C}"/>
              </a:ext>
            </a:extLst>
          </p:cNvPr>
          <p:cNvCxnSpPr>
            <a:cxnSpLocks/>
            <a:endCxn id="35" idx="3"/>
          </p:cNvCxnSpPr>
          <p:nvPr/>
        </p:nvCxnSpPr>
        <p:spPr>
          <a:xfrm rot="5400000">
            <a:off x="5114912" y="3375260"/>
            <a:ext cx="3156198" cy="1206282"/>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9" name="Connector: Curved 58">
            <a:extLst>
              <a:ext uri="{FF2B5EF4-FFF2-40B4-BE49-F238E27FC236}">
                <a16:creationId xmlns:a16="http://schemas.microsoft.com/office/drawing/2014/main" id="{F97CCC7F-587C-40AC-B596-5A42A6740D46}"/>
              </a:ext>
            </a:extLst>
          </p:cNvPr>
          <p:cNvCxnSpPr>
            <a:cxnSpLocks/>
            <a:stCxn id="11" idx="3"/>
            <a:endCxn id="8" idx="3"/>
          </p:cNvCxnSpPr>
          <p:nvPr/>
        </p:nvCxnSpPr>
        <p:spPr>
          <a:xfrm flipH="1" flipV="1">
            <a:off x="7269957" y="2289354"/>
            <a:ext cx="902442" cy="2160697"/>
          </a:xfrm>
          <a:prstGeom prst="curvedConnector3">
            <a:avLst>
              <a:gd name="adj1" fmla="val -25331"/>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80278FCB-F26A-4978-9A23-64923A687A6B}"/>
              </a:ext>
            </a:extLst>
          </p:cNvPr>
          <p:cNvSpPr/>
          <p:nvPr/>
        </p:nvSpPr>
        <p:spPr>
          <a:xfrm>
            <a:off x="5445055" y="3067446"/>
            <a:ext cx="2075582" cy="85536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Expressive Memory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r>
              <a:rPr kumimoji="0" lang="en-US" sz="2100" b="1" i="0" u="none" strike="noStrike" kern="1200" cap="none" spc="0" normalizeH="0" baseline="0" noProof="0" dirty="0" err="1">
                <a:ln>
                  <a:noFill/>
                </a:ln>
                <a:solidFill>
                  <a:prstClr val="white"/>
                </a:solidFill>
                <a:effectLst/>
                <a:uLnTx/>
                <a:uFillTx/>
                <a:latin typeface="Myriad Pro Cond" panose="020B0506030403020204" pitchFamily="34" charset="0"/>
                <a:ea typeface="+mn-ea"/>
                <a:cs typeface="+mn-cs"/>
              </a:rPr>
              <a:t>XMem</a:t>
            </a: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p>
        </p:txBody>
      </p:sp>
    </p:spTree>
    <p:extLst>
      <p:ext uri="{BB962C8B-B14F-4D97-AF65-F5344CB8AC3E}">
        <p14:creationId xmlns:p14="http://schemas.microsoft.com/office/powerpoint/2010/main" val="93729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3" grpId="0" animBg="1"/>
    </p:bld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C51E-D431-624B-9ADA-7AF62F498320}"/>
              </a:ext>
            </a:extLst>
          </p:cNvPr>
          <p:cNvSpPr txBox="1">
            <a:spLocks/>
          </p:cNvSpPr>
          <p:nvPr/>
        </p:nvSpPr>
        <p:spPr>
          <a:xfrm>
            <a:off x="75991" y="73723"/>
            <a:ext cx="8987622" cy="740193"/>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Example: </a:t>
            </a:r>
            <a:r>
              <a:rPr kumimoji="0" lang="en-US" sz="44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j-ea"/>
                <a:cs typeface="+mj-cs"/>
              </a:rPr>
              <a:t>XMem</a:t>
            </a:r>
            <a:r>
              <a:rPr kumimoji="0" lang="en-US" sz="2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 </a:t>
            </a:r>
            <a:endPar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endParaRPr>
          </a:p>
        </p:txBody>
      </p:sp>
      <p:sp>
        <p:nvSpPr>
          <p:cNvPr id="3" name="Content Placeholder 2">
            <a:extLst>
              <a:ext uri="{FF2B5EF4-FFF2-40B4-BE49-F238E27FC236}">
                <a16:creationId xmlns:a16="http://schemas.microsoft.com/office/drawing/2014/main" id="{120B351E-4C42-164C-A932-4FA343798BBE}"/>
              </a:ext>
            </a:extLst>
          </p:cNvPr>
          <p:cNvSpPr txBox="1">
            <a:spLocks/>
          </p:cNvSpPr>
          <p:nvPr/>
        </p:nvSpPr>
        <p:spPr>
          <a:xfrm>
            <a:off x="200686" y="813916"/>
            <a:ext cx="8818627" cy="57817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a:ln>
                  <a:noFill/>
                </a:ln>
                <a:solidFill>
                  <a:srgbClr val="237114"/>
                </a:solidFill>
                <a:effectLst/>
                <a:uLnTx/>
                <a:uFillTx/>
                <a:latin typeface="Cambria" panose="02040503050406030204" pitchFamily="18" charset="0"/>
                <a:ea typeface="+mn-ea"/>
                <a:cs typeface="+mn-cs"/>
              </a:rPr>
              <a:t>Goal</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convey data semantics to the hardware enables more intelligent management of resources.</a:t>
            </a: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XMem</a:t>
            </a:r>
            <a:r>
              <a:rPr kumimoji="0" lang="en-CA"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introduces a new HW/SW abstraction, called </a:t>
            </a:r>
            <a:r>
              <a:rPr kumimoji="0" lang="en-CA" sz="2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Atom,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conveying data semantics</a:t>
            </a:r>
            <a:endParaRPr kumimoji="0" lang="en-CA" sz="2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Slide Number Placeholder 2">
            <a:extLst>
              <a:ext uri="{FF2B5EF4-FFF2-40B4-BE49-F238E27FC236}">
                <a16:creationId xmlns:a16="http://schemas.microsoft.com/office/drawing/2014/main" id="{67A38FE9-16BA-CB49-8452-ADF758FBDFBE}"/>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349</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5A540D96-A2CD-5E4E-A721-E0471AD2DBB8}"/>
              </a:ext>
            </a:extLst>
          </p:cNvPr>
          <p:cNvGrpSpPr/>
          <p:nvPr/>
        </p:nvGrpSpPr>
        <p:grpSpPr>
          <a:xfrm>
            <a:off x="385984" y="3398201"/>
            <a:ext cx="8539843" cy="3255111"/>
            <a:chOff x="479470" y="3480905"/>
            <a:chExt cx="8539843" cy="3255111"/>
          </a:xfrm>
        </p:grpSpPr>
        <p:cxnSp>
          <p:nvCxnSpPr>
            <p:cNvPr id="37" name="Straight Connector 36">
              <a:extLst>
                <a:ext uri="{FF2B5EF4-FFF2-40B4-BE49-F238E27FC236}">
                  <a16:creationId xmlns:a16="http://schemas.microsoft.com/office/drawing/2014/main" id="{7B930CBC-C7A6-384A-8381-1AD36EA57E53}"/>
                </a:ext>
              </a:extLst>
            </p:cNvPr>
            <p:cNvCxnSpPr/>
            <p:nvPr/>
          </p:nvCxnSpPr>
          <p:spPr>
            <a:xfrm>
              <a:off x="479470" y="5155914"/>
              <a:ext cx="8286750" cy="24494"/>
            </a:xfrm>
            <a:prstGeom prst="line">
              <a:avLst/>
            </a:prstGeom>
            <a:noFill/>
            <a:ln w="38100" cap="flat" cmpd="sng" algn="ctr">
              <a:solidFill>
                <a:srgbClr val="E7E6E6">
                  <a:lumMod val="50000"/>
                </a:srgbClr>
              </a:solidFill>
              <a:prstDash val="solid"/>
              <a:miter lim="800000"/>
            </a:ln>
            <a:effectLst/>
          </p:spPr>
        </p:cxnSp>
        <p:sp>
          <p:nvSpPr>
            <p:cNvPr id="38" name="TextBox 37">
              <a:extLst>
                <a:ext uri="{FF2B5EF4-FFF2-40B4-BE49-F238E27FC236}">
                  <a16:creationId xmlns:a16="http://schemas.microsoft.com/office/drawing/2014/main" id="{CAC879C3-D033-F94C-A371-9D6D0267BC7A}"/>
                </a:ext>
              </a:extLst>
            </p:cNvPr>
            <p:cNvSpPr txBox="1"/>
            <p:nvPr/>
          </p:nvSpPr>
          <p:spPr>
            <a:xfrm>
              <a:off x="512102" y="4246031"/>
              <a:ext cx="1616468"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Software</a:t>
              </a:r>
            </a:p>
          </p:txBody>
        </p:sp>
        <p:sp>
          <p:nvSpPr>
            <p:cNvPr id="39" name="TextBox 38">
              <a:extLst>
                <a:ext uri="{FF2B5EF4-FFF2-40B4-BE49-F238E27FC236}">
                  <a16:creationId xmlns:a16="http://schemas.microsoft.com/office/drawing/2014/main" id="{4FA54174-02D5-F54D-A301-6D4F471790B2}"/>
                </a:ext>
              </a:extLst>
            </p:cNvPr>
            <p:cNvSpPr txBox="1"/>
            <p:nvPr/>
          </p:nvSpPr>
          <p:spPr>
            <a:xfrm>
              <a:off x="539108" y="5710586"/>
              <a:ext cx="1738296"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Hardware</a:t>
              </a:r>
            </a:p>
          </p:txBody>
        </p:sp>
        <p:sp>
          <p:nvSpPr>
            <p:cNvPr id="40" name="Rounded Rectangle 39">
              <a:extLst>
                <a:ext uri="{FF2B5EF4-FFF2-40B4-BE49-F238E27FC236}">
                  <a16:creationId xmlns:a16="http://schemas.microsoft.com/office/drawing/2014/main" id="{B862AE14-F7EE-2447-A63C-FD324289BCEE}"/>
                </a:ext>
              </a:extLst>
            </p:cNvPr>
            <p:cNvSpPr/>
            <p:nvPr/>
          </p:nvSpPr>
          <p:spPr>
            <a:xfrm>
              <a:off x="1132060" y="4841325"/>
              <a:ext cx="1085927"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Atom:1</a:t>
              </a:r>
            </a:p>
          </p:txBody>
        </p:sp>
        <p:sp>
          <p:nvSpPr>
            <p:cNvPr id="41" name="Rounded Rectangle 40">
              <a:extLst>
                <a:ext uri="{FF2B5EF4-FFF2-40B4-BE49-F238E27FC236}">
                  <a16:creationId xmlns:a16="http://schemas.microsoft.com/office/drawing/2014/main" id="{63C59353-12E0-C146-A4EB-BCCBC2ED27AC}"/>
                </a:ext>
              </a:extLst>
            </p:cNvPr>
            <p:cNvSpPr/>
            <p:nvPr/>
          </p:nvSpPr>
          <p:spPr>
            <a:xfrm>
              <a:off x="3850402" y="3480905"/>
              <a:ext cx="1889678" cy="604010"/>
            </a:xfrm>
            <a:prstGeom prst="roundRect">
              <a:avLst/>
            </a:prstGeom>
            <a:solidFill>
              <a:srgbClr val="009900"/>
            </a:solidFill>
            <a:ln w="381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Application</a:t>
              </a:r>
            </a:p>
          </p:txBody>
        </p:sp>
        <p:sp>
          <p:nvSpPr>
            <p:cNvPr id="42" name="Rounded Rectangle 41">
              <a:extLst>
                <a:ext uri="{FF2B5EF4-FFF2-40B4-BE49-F238E27FC236}">
                  <a16:creationId xmlns:a16="http://schemas.microsoft.com/office/drawing/2014/main" id="{DEF1E9FE-683E-CD40-8767-7D312EF6193A}"/>
                </a:ext>
              </a:extLst>
            </p:cNvPr>
            <p:cNvSpPr/>
            <p:nvPr/>
          </p:nvSpPr>
          <p:spPr>
            <a:xfrm>
              <a:off x="4181841" y="4849489"/>
              <a:ext cx="1029802"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2</a:t>
              </a:r>
            </a:p>
          </p:txBody>
        </p:sp>
        <p:sp>
          <p:nvSpPr>
            <p:cNvPr id="43" name="Rounded Rectangle 42">
              <a:extLst>
                <a:ext uri="{FF2B5EF4-FFF2-40B4-BE49-F238E27FC236}">
                  <a16:creationId xmlns:a16="http://schemas.microsoft.com/office/drawing/2014/main" id="{4C39FC10-9678-634F-B131-30AF4FDA168B}"/>
                </a:ext>
              </a:extLst>
            </p:cNvPr>
            <p:cNvSpPr/>
            <p:nvPr/>
          </p:nvSpPr>
          <p:spPr>
            <a:xfrm>
              <a:off x="6630241" y="4841325"/>
              <a:ext cx="1028616"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3</a:t>
              </a:r>
            </a:p>
          </p:txBody>
        </p:sp>
        <p:sp>
          <p:nvSpPr>
            <p:cNvPr id="44" name="Rectangle: Rounded Corners 2">
              <a:extLst>
                <a:ext uri="{FF2B5EF4-FFF2-40B4-BE49-F238E27FC236}">
                  <a16:creationId xmlns:a16="http://schemas.microsoft.com/office/drawing/2014/main" id="{8A0CFFA0-7B29-2A4E-8A2D-36EA7322FA91}"/>
                </a:ext>
              </a:extLst>
            </p:cNvPr>
            <p:cNvSpPr/>
            <p:nvPr/>
          </p:nvSpPr>
          <p:spPr>
            <a:xfrm>
              <a:off x="3143338" y="6099683"/>
              <a:ext cx="3283688" cy="636333"/>
            </a:xfrm>
            <a:prstGeom prst="roundRect">
              <a:avLst/>
            </a:prstGeom>
            <a:solidFill>
              <a:srgbClr val="5B9BD5">
                <a:lumMod val="75000"/>
              </a:srgbClr>
            </a:solidFill>
            <a:ln w="190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System/Architecture</a:t>
              </a:r>
            </a:p>
          </p:txBody>
        </p:sp>
        <p:cxnSp>
          <p:nvCxnSpPr>
            <p:cNvPr id="45" name="Straight Arrow Connector 44">
              <a:extLst>
                <a:ext uri="{FF2B5EF4-FFF2-40B4-BE49-F238E27FC236}">
                  <a16:creationId xmlns:a16="http://schemas.microsoft.com/office/drawing/2014/main" id="{2299B66B-46EB-B241-8631-D8F18550F601}"/>
                </a:ext>
              </a:extLst>
            </p:cNvPr>
            <p:cNvCxnSpPr>
              <a:cxnSpLocks/>
            </p:cNvCxnSpPr>
            <p:nvPr/>
          </p:nvCxnSpPr>
          <p:spPr>
            <a:xfrm flipH="1">
              <a:off x="2156847" y="5180408"/>
              <a:ext cx="557788" cy="235475"/>
            </a:xfrm>
            <a:prstGeom prst="straightConnector1">
              <a:avLst/>
            </a:prstGeom>
            <a:noFill/>
            <a:ln w="57150" cap="flat" cmpd="sng" algn="ctr">
              <a:solidFill>
                <a:sysClr val="windowText" lastClr="000000"/>
              </a:solidFill>
              <a:prstDash val="solid"/>
              <a:miter lim="800000"/>
              <a:tailEnd type="arrow"/>
            </a:ln>
            <a:effectLst/>
          </p:spPr>
        </p:cxnSp>
        <p:sp>
          <p:nvSpPr>
            <p:cNvPr id="46" name="Rounded Rectangle 45">
              <a:extLst>
                <a:ext uri="{FF2B5EF4-FFF2-40B4-BE49-F238E27FC236}">
                  <a16:creationId xmlns:a16="http://schemas.microsoft.com/office/drawing/2014/main" id="{9816DC82-1420-934C-8696-96B136E7670E}"/>
                </a:ext>
              </a:extLst>
            </p:cNvPr>
            <p:cNvSpPr/>
            <p:nvPr/>
          </p:nvSpPr>
          <p:spPr>
            <a:xfrm>
              <a:off x="2611415" y="4821644"/>
              <a:ext cx="1416929" cy="706010"/>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7" name="Straight Arrow Connector 46">
              <a:extLst>
                <a:ext uri="{FF2B5EF4-FFF2-40B4-BE49-F238E27FC236}">
                  <a16:creationId xmlns:a16="http://schemas.microsoft.com/office/drawing/2014/main" id="{5F662D9D-1E95-F14F-908D-E4257ACE47DA}"/>
                </a:ext>
              </a:extLst>
            </p:cNvPr>
            <p:cNvCxnSpPr>
              <a:cxnSpLocks/>
              <a:stCxn id="48" idx="1"/>
            </p:cNvCxnSpPr>
            <p:nvPr/>
          </p:nvCxnSpPr>
          <p:spPr>
            <a:xfrm flipH="1">
              <a:off x="5155098" y="5190164"/>
              <a:ext cx="334848" cy="231795"/>
            </a:xfrm>
            <a:prstGeom prst="straightConnector1">
              <a:avLst/>
            </a:prstGeom>
            <a:noFill/>
            <a:ln w="57150" cap="flat" cmpd="sng" algn="ctr">
              <a:solidFill>
                <a:sysClr val="windowText" lastClr="000000"/>
              </a:solidFill>
              <a:prstDash val="solid"/>
              <a:miter lim="800000"/>
              <a:tailEnd type="arrow"/>
            </a:ln>
            <a:effectLst/>
          </p:spPr>
        </p:cxnSp>
        <p:sp>
          <p:nvSpPr>
            <p:cNvPr id="48" name="Rounded Rectangle 47">
              <a:extLst>
                <a:ext uri="{FF2B5EF4-FFF2-40B4-BE49-F238E27FC236}">
                  <a16:creationId xmlns:a16="http://schemas.microsoft.com/office/drawing/2014/main" id="{2B59C32D-ED35-B247-915E-D40382DE2740}"/>
                </a:ext>
              </a:extLst>
            </p:cNvPr>
            <p:cNvSpPr/>
            <p:nvPr/>
          </p:nvSpPr>
          <p:spPr>
            <a:xfrm>
              <a:off x="5489947" y="4847000"/>
              <a:ext cx="986798" cy="686328"/>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9" name="Straight Arrow Connector 48">
              <a:extLst>
                <a:ext uri="{FF2B5EF4-FFF2-40B4-BE49-F238E27FC236}">
                  <a16:creationId xmlns:a16="http://schemas.microsoft.com/office/drawing/2014/main" id="{5FE2C305-2C0A-844D-91AA-231133B3ADD5}"/>
                </a:ext>
              </a:extLst>
            </p:cNvPr>
            <p:cNvCxnSpPr>
              <a:cxnSpLocks/>
              <a:stCxn id="50" idx="1"/>
            </p:cNvCxnSpPr>
            <p:nvPr/>
          </p:nvCxnSpPr>
          <p:spPr>
            <a:xfrm flipH="1">
              <a:off x="7595054" y="5198413"/>
              <a:ext cx="348897" cy="217470"/>
            </a:xfrm>
            <a:prstGeom prst="straightConnector1">
              <a:avLst/>
            </a:prstGeom>
            <a:noFill/>
            <a:ln w="57150" cap="flat" cmpd="sng" algn="ctr">
              <a:solidFill>
                <a:sysClr val="windowText" lastClr="000000"/>
              </a:solidFill>
              <a:prstDash val="solid"/>
              <a:miter lim="800000"/>
              <a:tailEnd type="arrow"/>
            </a:ln>
            <a:effectLst/>
          </p:spPr>
        </p:cxnSp>
        <p:sp>
          <p:nvSpPr>
            <p:cNvPr id="50" name="Rounded Rectangle 49">
              <a:extLst>
                <a:ext uri="{FF2B5EF4-FFF2-40B4-BE49-F238E27FC236}">
                  <a16:creationId xmlns:a16="http://schemas.microsoft.com/office/drawing/2014/main" id="{BD83F1BE-3599-4C4B-9B96-D202933B7C09}"/>
                </a:ext>
              </a:extLst>
            </p:cNvPr>
            <p:cNvSpPr/>
            <p:nvPr/>
          </p:nvSpPr>
          <p:spPr>
            <a:xfrm>
              <a:off x="7943951" y="4841326"/>
              <a:ext cx="1075362" cy="714175"/>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51" name="Straight Arrow Connector 50">
              <a:extLst>
                <a:ext uri="{FF2B5EF4-FFF2-40B4-BE49-F238E27FC236}">
                  <a16:creationId xmlns:a16="http://schemas.microsoft.com/office/drawing/2014/main" id="{528DEB36-1A9A-2B49-BFF5-065367350276}"/>
                </a:ext>
              </a:extLst>
            </p:cNvPr>
            <p:cNvCxnSpPr>
              <a:cxnSpLocks/>
            </p:cNvCxnSpPr>
            <p:nvPr/>
          </p:nvCxnSpPr>
          <p:spPr>
            <a:xfrm>
              <a:off x="4785182" y="4084915"/>
              <a:ext cx="0" cy="577404"/>
            </a:xfrm>
            <a:prstGeom prst="straightConnector1">
              <a:avLst/>
            </a:prstGeom>
            <a:noFill/>
            <a:ln w="76200" cap="flat" cmpd="sng" algn="ctr">
              <a:solidFill>
                <a:srgbClr val="E7E6E6">
                  <a:lumMod val="50000"/>
                </a:srgbClr>
              </a:solidFill>
              <a:prstDash val="solid"/>
              <a:miter lim="800000"/>
              <a:tailEnd type="stealth" w="lg" len="lg"/>
            </a:ln>
            <a:effectLst/>
          </p:spPr>
        </p:cxnSp>
        <p:cxnSp>
          <p:nvCxnSpPr>
            <p:cNvPr id="52" name="Straight Arrow Connector 51">
              <a:extLst>
                <a:ext uri="{FF2B5EF4-FFF2-40B4-BE49-F238E27FC236}">
                  <a16:creationId xmlns:a16="http://schemas.microsoft.com/office/drawing/2014/main" id="{E4736AAB-D6E4-1B48-947F-5EBDEBAA811D}"/>
                </a:ext>
              </a:extLst>
            </p:cNvPr>
            <p:cNvCxnSpPr>
              <a:cxnSpLocks/>
            </p:cNvCxnSpPr>
            <p:nvPr/>
          </p:nvCxnSpPr>
          <p:spPr>
            <a:xfrm flipH="1">
              <a:off x="4785182" y="5563292"/>
              <a:ext cx="947" cy="511824"/>
            </a:xfrm>
            <a:prstGeom prst="straightConnector1">
              <a:avLst/>
            </a:prstGeom>
            <a:noFill/>
            <a:ln w="76200" cap="flat" cmpd="sng" algn="ctr">
              <a:solidFill>
                <a:srgbClr val="E7E6E6">
                  <a:lumMod val="50000"/>
                </a:srgbClr>
              </a:solidFill>
              <a:prstDash val="solid"/>
              <a:miter lim="800000"/>
              <a:tailEnd type="stealth" w="lg" len="lg"/>
            </a:ln>
            <a:effectLst/>
          </p:spPr>
        </p:cxnSp>
      </p:grpSp>
      <p:sp>
        <p:nvSpPr>
          <p:cNvPr id="54" name="Rectangle 53">
            <a:extLst>
              <a:ext uri="{FF2B5EF4-FFF2-40B4-BE49-F238E27FC236}">
                <a16:creationId xmlns:a16="http://schemas.microsoft.com/office/drawing/2014/main" id="{F4931071-36A2-9246-9657-523B72E9ACC0}"/>
              </a:ext>
            </a:extLst>
          </p:cNvPr>
          <p:cNvSpPr/>
          <p:nvPr/>
        </p:nvSpPr>
        <p:spPr>
          <a:xfrm>
            <a:off x="1219200" y="3932535"/>
            <a:ext cx="6705600" cy="1512209"/>
          </a:xfrm>
          <a:prstGeom prst="rect">
            <a:avLst/>
          </a:prstGeom>
          <a:ln w="12700">
            <a:solidFill>
              <a:schemeClr val="tx1"/>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malloc ( size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a:t>
            </a: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CreateAtom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INT</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Regular</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MapAtom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size );</a:t>
            </a:r>
          </a:p>
        </p:txBody>
      </p:sp>
      <p:sp>
        <p:nvSpPr>
          <p:cNvPr id="5" name="Rectangle 4">
            <a:extLst>
              <a:ext uri="{FF2B5EF4-FFF2-40B4-BE49-F238E27FC236}">
                <a16:creationId xmlns:a16="http://schemas.microsoft.com/office/drawing/2014/main" id="{8AE8D61E-7AF5-3640-8E4F-DC08D91D7DF6}"/>
              </a:ext>
            </a:extLst>
          </p:cNvPr>
          <p:cNvSpPr/>
          <p:nvPr/>
        </p:nvSpPr>
        <p:spPr>
          <a:xfrm>
            <a:off x="1069462" y="6642102"/>
            <a:ext cx="708107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prstClr val="black"/>
                </a:solidFill>
                <a:effectLst/>
                <a:uLnTx/>
                <a:uFillTx/>
                <a:latin typeface="LinBiolinumTB"/>
                <a:ea typeface="+mn-ea"/>
                <a:cs typeface="+mn-cs"/>
              </a:rPr>
              <a:t>Vijaykumar+, “</a:t>
            </a:r>
            <a:r>
              <a:rPr kumimoji="0" lang="en-CA" sz="1000" b="1" i="0" u="none" strike="noStrike" kern="1200" cap="none" spc="0" normalizeH="0" baseline="0" noProof="0" dirty="0">
                <a:ln>
                  <a:noFill/>
                </a:ln>
                <a:solidFill>
                  <a:srgbClr val="0000FF"/>
                </a:solidFill>
                <a:effectLst/>
                <a:uLnTx/>
                <a:uFillTx/>
                <a:latin typeface="LinBiolinumTB"/>
                <a:ea typeface="+mn-ea"/>
                <a:cs typeface="+mn-cs"/>
              </a:rPr>
              <a:t>A Case for Richer Cross-layer Abstractions: Bridging the Semantic Gap with Expressive Memory</a:t>
            </a:r>
            <a:r>
              <a:rPr kumimoji="0" lang="en-CA" sz="1000" b="0" i="0" u="none" strike="noStrike" kern="1200" cap="none" spc="0" normalizeH="0" baseline="0" noProof="0" dirty="0">
                <a:ln>
                  <a:noFill/>
                </a:ln>
                <a:solidFill>
                  <a:prstClr val="black"/>
                </a:solidFill>
                <a:effectLst/>
                <a:uLnTx/>
                <a:uFillTx/>
                <a:latin typeface="LinBiolinumTB"/>
                <a:ea typeface="+mn-ea"/>
                <a:cs typeface="+mn-cs"/>
              </a:rPr>
              <a:t>”, ISCA 2018 </a:t>
            </a:r>
            <a:endParaRPr kumimoji="0" lang="en-CA" sz="1000" b="0" i="0" u="none" strike="noStrike" kern="1200" cap="none" spc="0" normalizeH="0" baseline="0" noProof="0" dirty="0">
              <a:ln>
                <a:noFill/>
              </a:ln>
              <a:solidFill>
                <a:prstClr val="black"/>
              </a:solidFill>
              <a:effectLst/>
              <a:uLnTx/>
              <a:uFillTx/>
              <a:latin typeface="Myriad Pro Cond"/>
              <a:ea typeface="+mn-ea"/>
              <a:cs typeface="+mn-cs"/>
            </a:endParaRPr>
          </a:p>
        </p:txBody>
      </p:sp>
    </p:spTree>
    <p:extLst>
      <p:ext uri="{BB962C8B-B14F-4D97-AF65-F5344CB8AC3E}">
        <p14:creationId xmlns:p14="http://schemas.microsoft.com/office/powerpoint/2010/main" val="87668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3"/>
                                        </p:tgtEl>
                                      </p:cBhvr>
                                    </p:animEffect>
                                    <p:set>
                                      <p:cBhvr>
                                        <p:cTn id="17" dur="1" fill="hold">
                                          <p:stCondLst>
                                            <p:cond delay="499"/>
                                          </p:stCondLst>
                                        </p:cTn>
                                        <p:tgtEl>
                                          <p:spTgt spid="53"/>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err="1"/>
              <a:t>XMem</a:t>
            </a:r>
            <a:r>
              <a:rPr lang="en-US" dirty="0"/>
              <a:t> Aids/Enables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2320365883"/>
      </p:ext>
    </p:extLst>
  </p:cSld>
  <p:clrMapOvr>
    <a:masterClrMapping/>
  </p:clrMapOvr>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322878891"/>
      </p:ext>
    </p:extLst>
  </p:cSld>
  <p:clrMapOvr>
    <a:masterClrMapping/>
  </p:clrMapOvr>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703106478"/>
      </p:ext>
    </p:extLst>
  </p:cSld>
  <p:clrMapOvr>
    <a:masterClrMapping/>
  </p:clrMapOvr>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8192-269C-457A-B20A-B7A5F0F0B485}"/>
              </a:ext>
            </a:extLst>
          </p:cNvPr>
          <p:cNvSpPr>
            <a:spLocks noGrp="1"/>
          </p:cNvSpPr>
          <p:nvPr>
            <p:ph type="title"/>
          </p:nvPr>
        </p:nvSpPr>
        <p:spPr>
          <a:xfrm>
            <a:off x="628650" y="44624"/>
            <a:ext cx="8335838" cy="1325563"/>
          </a:xfrm>
        </p:spPr>
        <p:txBody>
          <a:bodyPr/>
          <a:lstStyle/>
          <a:p>
            <a:r>
              <a:rPr lang="en-US" dirty="0"/>
              <a:t>Locality Descriptor: Executive Summary	</a:t>
            </a:r>
          </a:p>
        </p:txBody>
      </p:sp>
      <p:sp>
        <p:nvSpPr>
          <p:cNvPr id="3" name="Content Placeholder 2">
            <a:extLst>
              <a:ext uri="{FF2B5EF4-FFF2-40B4-BE49-F238E27FC236}">
                <a16:creationId xmlns:a16="http://schemas.microsoft.com/office/drawing/2014/main" id="{80F2BD30-CBCA-4434-A216-A2E0185BADBF}"/>
              </a:ext>
            </a:extLst>
          </p:cNvPr>
          <p:cNvSpPr>
            <a:spLocks noGrp="1"/>
          </p:cNvSpPr>
          <p:nvPr>
            <p:ph idx="1"/>
          </p:nvPr>
        </p:nvSpPr>
        <p:spPr>
          <a:xfrm>
            <a:off x="628650" y="980728"/>
            <a:ext cx="7886700" cy="3686447"/>
          </a:xfrm>
        </p:spPr>
        <p:txBody>
          <a:bodyPr>
            <a:normAutofit/>
          </a:bodyPr>
          <a:lstStyle/>
          <a:p>
            <a:pPr marL="0" indent="0">
              <a:buNone/>
            </a:pPr>
            <a:r>
              <a:rPr lang="en-US" sz="2400" dirty="0"/>
              <a:t>Exploiting data locality in GPUs is a challenging task</a:t>
            </a:r>
          </a:p>
          <a:p>
            <a:pPr marL="0" indent="0">
              <a:buNone/>
            </a:pPr>
            <a:endParaRPr lang="en-US" sz="2400" dirty="0"/>
          </a:p>
          <a:p>
            <a:pPr marL="0" indent="0">
              <a:buNone/>
            </a:pPr>
            <a:r>
              <a:rPr lang="en-US" sz="2400" dirty="0"/>
              <a:t> </a:t>
            </a:r>
          </a:p>
        </p:txBody>
      </p:sp>
      <p:sp>
        <p:nvSpPr>
          <p:cNvPr id="4" name="Slide Number Placeholder 3">
            <a:extLst>
              <a:ext uri="{FF2B5EF4-FFF2-40B4-BE49-F238E27FC236}">
                <a16:creationId xmlns:a16="http://schemas.microsoft.com/office/drawing/2014/main" id="{BF8FE8C8-A79D-407E-A205-4017C269B3BB}"/>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C27E80B-A655-44B0-A6D9-E5EAFBEBB6E2}" type="slidenum">
              <a:rPr kumimoji="0" lang="en-US" sz="2100" b="1" i="0" u="none" strike="noStrike" kern="1200" cap="none" spc="0" normalizeH="0" baseline="0" noProof="0">
                <a:ln>
                  <a:noFill/>
                </a:ln>
                <a:solidFill>
                  <a:srgbClr val="009900"/>
                </a:solidFill>
                <a:effectLst/>
                <a:uLnTx/>
                <a:uFillTx/>
                <a:latin typeface="Myriad Pro Cond" panose="020B0506030403020204"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353</a:t>
            </a:fld>
            <a:endParaRPr kumimoji="0" lang="en-US" sz="21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endParaRPr>
          </a:p>
        </p:txBody>
      </p:sp>
      <p:cxnSp>
        <p:nvCxnSpPr>
          <p:cNvPr id="5" name="Straight Connector 4">
            <a:extLst>
              <a:ext uri="{FF2B5EF4-FFF2-40B4-BE49-F238E27FC236}">
                <a16:creationId xmlns:a16="http://schemas.microsoft.com/office/drawing/2014/main" id="{493BAEB3-AD5E-48BD-B590-F0690B4389C6}"/>
              </a:ext>
            </a:extLst>
          </p:cNvPr>
          <p:cNvCxnSpPr>
            <a:cxnSpLocks/>
          </p:cNvCxnSpPr>
          <p:nvPr/>
        </p:nvCxnSpPr>
        <p:spPr>
          <a:xfrm flipV="1">
            <a:off x="791028" y="3259005"/>
            <a:ext cx="7264695" cy="5582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DFBE08-2984-4940-A95C-2F3D0E1E23DB}"/>
              </a:ext>
            </a:extLst>
          </p:cNvPr>
          <p:cNvSpPr txBox="1"/>
          <p:nvPr/>
        </p:nvSpPr>
        <p:spPr>
          <a:xfrm>
            <a:off x="1033087" y="2792560"/>
            <a:ext cx="13329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Software</a:t>
            </a:r>
          </a:p>
        </p:txBody>
      </p:sp>
      <p:sp>
        <p:nvSpPr>
          <p:cNvPr id="7" name="TextBox 6">
            <a:extLst>
              <a:ext uri="{FF2B5EF4-FFF2-40B4-BE49-F238E27FC236}">
                <a16:creationId xmlns:a16="http://schemas.microsoft.com/office/drawing/2014/main" id="{4D3F1C57-D769-4444-A47C-26D446398268}"/>
              </a:ext>
            </a:extLst>
          </p:cNvPr>
          <p:cNvSpPr txBox="1"/>
          <p:nvPr/>
        </p:nvSpPr>
        <p:spPr>
          <a:xfrm>
            <a:off x="996802" y="3433660"/>
            <a:ext cx="14294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Hardware</a:t>
            </a:r>
          </a:p>
        </p:txBody>
      </p:sp>
      <p:sp>
        <p:nvSpPr>
          <p:cNvPr id="8" name="Rounded Rectangle 10">
            <a:extLst>
              <a:ext uri="{FF2B5EF4-FFF2-40B4-BE49-F238E27FC236}">
                <a16:creationId xmlns:a16="http://schemas.microsoft.com/office/drawing/2014/main" id="{E834AA96-55DB-4219-B2E2-E98D86DD52C3}"/>
              </a:ext>
            </a:extLst>
          </p:cNvPr>
          <p:cNvSpPr/>
          <p:nvPr/>
        </p:nvSpPr>
        <p:spPr>
          <a:xfrm>
            <a:off x="3403748" y="2793434"/>
            <a:ext cx="2336504" cy="93837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Locality Descriptor</a:t>
            </a:r>
          </a:p>
        </p:txBody>
      </p:sp>
      <p:sp>
        <p:nvSpPr>
          <p:cNvPr id="9" name="Rounded Rectangle 12">
            <a:extLst>
              <a:ext uri="{FF2B5EF4-FFF2-40B4-BE49-F238E27FC236}">
                <a16:creationId xmlns:a16="http://schemas.microsoft.com/office/drawing/2014/main" id="{B89AF638-A934-4E67-B482-0BA483680391}"/>
              </a:ext>
            </a:extLst>
          </p:cNvPr>
          <p:cNvSpPr/>
          <p:nvPr/>
        </p:nvSpPr>
        <p:spPr>
          <a:xfrm>
            <a:off x="2106553" y="4000599"/>
            <a:ext cx="175422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p:txBody>
      </p:sp>
      <p:sp>
        <p:nvSpPr>
          <p:cNvPr id="10" name="Rounded Rectangle 13">
            <a:extLst>
              <a:ext uri="{FF2B5EF4-FFF2-40B4-BE49-F238E27FC236}">
                <a16:creationId xmlns:a16="http://schemas.microsoft.com/office/drawing/2014/main" id="{02B28CB2-305E-48D8-B92E-31253B312AE1}"/>
              </a:ext>
            </a:extLst>
          </p:cNvPr>
          <p:cNvSpPr/>
          <p:nvPr/>
        </p:nvSpPr>
        <p:spPr>
          <a:xfrm>
            <a:off x="3924166" y="4000599"/>
            <a:ext cx="1588333"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CTA Scheduling</a:t>
            </a:r>
          </a:p>
        </p:txBody>
      </p:sp>
      <p:sp>
        <p:nvSpPr>
          <p:cNvPr id="11" name="Rounded Rectangle 14">
            <a:extLst>
              <a:ext uri="{FF2B5EF4-FFF2-40B4-BE49-F238E27FC236}">
                <a16:creationId xmlns:a16="http://schemas.microsoft.com/office/drawing/2014/main" id="{80C90216-0299-431B-8D9A-CC6FE7153F96}"/>
              </a:ext>
            </a:extLst>
          </p:cNvPr>
          <p:cNvSpPr/>
          <p:nvPr/>
        </p:nvSpPr>
        <p:spPr>
          <a:xfrm>
            <a:off x="542479" y="4000599"/>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a:t>
            </a:r>
          </a:p>
        </p:txBody>
      </p:sp>
      <p:sp>
        <p:nvSpPr>
          <p:cNvPr id="12" name="Rounded Rectangle 15">
            <a:extLst>
              <a:ext uri="{FF2B5EF4-FFF2-40B4-BE49-F238E27FC236}">
                <a16:creationId xmlns:a16="http://schemas.microsoft.com/office/drawing/2014/main" id="{7CE33DE2-43DA-448A-BB45-EDEDF70F3DD3}"/>
              </a:ext>
            </a:extLst>
          </p:cNvPr>
          <p:cNvSpPr/>
          <p:nvPr/>
        </p:nvSpPr>
        <p:spPr>
          <a:xfrm>
            <a:off x="5615009" y="4000599"/>
            <a:ext cx="1511281"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Prefetching</a:t>
            </a:r>
          </a:p>
        </p:txBody>
      </p:sp>
      <p:sp>
        <p:nvSpPr>
          <p:cNvPr id="13" name="Rounded Rectangle 16">
            <a:extLst>
              <a:ext uri="{FF2B5EF4-FFF2-40B4-BE49-F238E27FC236}">
                <a16:creationId xmlns:a16="http://schemas.microsoft.com/office/drawing/2014/main" id="{E3F2E7C4-DA69-4246-80A5-5673AF88D9C9}"/>
              </a:ext>
            </a:extLst>
          </p:cNvPr>
          <p:cNvSpPr/>
          <p:nvPr/>
        </p:nvSpPr>
        <p:spPr>
          <a:xfrm>
            <a:off x="7305853" y="3992228"/>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p:txBody>
      </p:sp>
      <p:sp>
        <p:nvSpPr>
          <p:cNvPr id="14" name="Rounded Rectangle 18">
            <a:extLst>
              <a:ext uri="{FF2B5EF4-FFF2-40B4-BE49-F238E27FC236}">
                <a16:creationId xmlns:a16="http://schemas.microsoft.com/office/drawing/2014/main" id="{C440EAF8-F8BE-4322-94BE-FDE64250A110}"/>
              </a:ext>
            </a:extLst>
          </p:cNvPr>
          <p:cNvSpPr/>
          <p:nvPr/>
        </p:nvSpPr>
        <p:spPr>
          <a:xfrm>
            <a:off x="3403748" y="1891863"/>
            <a:ext cx="2336504" cy="5523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Application</a:t>
            </a:r>
          </a:p>
        </p:txBody>
      </p:sp>
      <p:cxnSp>
        <p:nvCxnSpPr>
          <p:cNvPr id="15" name="Straight Arrow Connector 14">
            <a:extLst>
              <a:ext uri="{FF2B5EF4-FFF2-40B4-BE49-F238E27FC236}">
                <a16:creationId xmlns:a16="http://schemas.microsoft.com/office/drawing/2014/main" id="{89588B05-7A37-45C9-8BC1-09D8D6F0E05F}"/>
              </a:ext>
            </a:extLst>
          </p:cNvPr>
          <p:cNvCxnSpPr>
            <a:stCxn id="14" idx="2"/>
            <a:endCxn id="8" idx="0"/>
          </p:cNvCxnSpPr>
          <p:nvPr/>
        </p:nvCxnSpPr>
        <p:spPr>
          <a:xfrm>
            <a:off x="4572000" y="2444232"/>
            <a:ext cx="0" cy="349202"/>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14F3009-5F6E-4C47-BA22-11F4C078015A}"/>
              </a:ext>
            </a:extLst>
          </p:cNvPr>
          <p:cNvCxnSpPr>
            <a:stCxn id="8" idx="2"/>
          </p:cNvCxnSpPr>
          <p:nvPr/>
        </p:nvCxnSpPr>
        <p:spPr>
          <a:xfrm flipH="1">
            <a:off x="1253698" y="3731809"/>
            <a:ext cx="3318302" cy="32066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69072D-0619-45F0-9146-BB822E23DC1C}"/>
              </a:ext>
            </a:extLst>
          </p:cNvPr>
          <p:cNvCxnSpPr>
            <a:cxnSpLocks/>
            <a:stCxn id="8" idx="2"/>
            <a:endCxn id="9" idx="0"/>
          </p:cNvCxnSpPr>
          <p:nvPr/>
        </p:nvCxnSpPr>
        <p:spPr>
          <a:xfrm flipH="1">
            <a:off x="2983667" y="3731809"/>
            <a:ext cx="1588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66DAEBC-6009-4F86-9D78-B32ADE64AF2C}"/>
              </a:ext>
            </a:extLst>
          </p:cNvPr>
          <p:cNvCxnSpPr>
            <a:cxnSpLocks/>
            <a:stCxn id="8" idx="2"/>
            <a:endCxn id="10" idx="0"/>
          </p:cNvCxnSpPr>
          <p:nvPr/>
        </p:nvCxnSpPr>
        <p:spPr>
          <a:xfrm>
            <a:off x="4572000" y="3731809"/>
            <a:ext cx="146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D4F787B-9148-4497-B9C5-C9319AE2589B}"/>
              </a:ext>
            </a:extLst>
          </p:cNvPr>
          <p:cNvCxnSpPr>
            <a:cxnSpLocks/>
            <a:stCxn id="8" idx="2"/>
          </p:cNvCxnSpPr>
          <p:nvPr/>
        </p:nvCxnSpPr>
        <p:spPr>
          <a:xfrm>
            <a:off x="4572000" y="3731809"/>
            <a:ext cx="1843070" cy="36473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9F0CF1E-057C-4318-AB0A-511EB435E057}"/>
              </a:ext>
            </a:extLst>
          </p:cNvPr>
          <p:cNvCxnSpPr>
            <a:cxnSpLocks/>
            <a:stCxn id="8" idx="2"/>
            <a:endCxn id="13" idx="0"/>
          </p:cNvCxnSpPr>
          <p:nvPr/>
        </p:nvCxnSpPr>
        <p:spPr>
          <a:xfrm>
            <a:off x="4572000" y="3731809"/>
            <a:ext cx="3445072" cy="260419"/>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A9D6397-3E2D-4065-A187-F9E22ECD890B}"/>
              </a:ext>
            </a:extLst>
          </p:cNvPr>
          <p:cNvSpPr txBox="1"/>
          <p:nvPr/>
        </p:nvSpPr>
        <p:spPr>
          <a:xfrm>
            <a:off x="173870" y="1671537"/>
            <a:ext cx="2903363" cy="140807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Flexible, architecture-agnostic interface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cxnSp>
        <p:nvCxnSpPr>
          <p:cNvPr id="45" name="Straight Arrow Connector 44">
            <a:extLst>
              <a:ext uri="{FF2B5EF4-FFF2-40B4-BE49-F238E27FC236}">
                <a16:creationId xmlns:a16="http://schemas.microsoft.com/office/drawing/2014/main" id="{4CB79797-2559-4A02-9004-E3877BDF3D5F}"/>
              </a:ext>
            </a:extLst>
          </p:cNvPr>
          <p:cNvCxnSpPr>
            <a:cxnSpLocks/>
          </p:cNvCxnSpPr>
          <p:nvPr/>
        </p:nvCxnSpPr>
        <p:spPr>
          <a:xfrm flipH="1" flipV="1">
            <a:off x="2170734" y="2344704"/>
            <a:ext cx="2358183" cy="237555"/>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17BCB93-D798-4457-9FCA-A3819E1EE285}"/>
              </a:ext>
            </a:extLst>
          </p:cNvPr>
          <p:cNvCxnSpPr>
            <a:cxnSpLocks/>
          </p:cNvCxnSpPr>
          <p:nvPr/>
        </p:nvCxnSpPr>
        <p:spPr>
          <a:xfrm flipV="1">
            <a:off x="5977720" y="3079610"/>
            <a:ext cx="803512" cy="731861"/>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4496694-3407-42CF-B245-828A7AC4FE4C}"/>
              </a:ext>
            </a:extLst>
          </p:cNvPr>
          <p:cNvSpPr txBox="1"/>
          <p:nvPr/>
        </p:nvSpPr>
        <p:spPr>
          <a:xfrm>
            <a:off x="6669235" y="1953400"/>
            <a:ext cx="2545193" cy="103874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Access to program semantics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70" name="Rectangle 69">
            <a:extLst>
              <a:ext uri="{FF2B5EF4-FFF2-40B4-BE49-F238E27FC236}">
                <a16:creationId xmlns:a16="http://schemas.microsoft.com/office/drawing/2014/main" id="{21F2E53B-CAFF-41D6-A20E-F5BE7CD02E7E}"/>
              </a:ext>
            </a:extLst>
          </p:cNvPr>
          <p:cNvSpPr/>
          <p:nvPr/>
        </p:nvSpPr>
        <p:spPr>
          <a:xfrm>
            <a:off x="0" y="4973455"/>
            <a:ext cx="9144000" cy="1755549"/>
          </a:xfrm>
          <a:prstGeom prst="rect">
            <a:avLst/>
          </a:prstGeom>
          <a:solidFill>
            <a:srgbClr val="005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Performance Benefits: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26.6% (up to 46.6%)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cache locality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53.7% (up to 2.8x)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NUMA locality</a:t>
            </a:r>
          </a:p>
        </p:txBody>
      </p:sp>
    </p:spTree>
    <p:extLst>
      <p:ext uri="{BB962C8B-B14F-4D97-AF65-F5344CB8AC3E}">
        <p14:creationId xmlns:p14="http://schemas.microsoft.com/office/powerpoint/2010/main" val="306581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44" grpId="0"/>
      <p:bldP spid="52" grpId="0"/>
      <p:bldP spid="70" grpId="0" animBg="1"/>
    </p:bld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542327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24015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90533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6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655495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Data-Aware Cross-Layer Hybrid System Management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330955127"/>
      </p:ext>
    </p:extLst>
  </p:cSld>
  <p:clrMapOvr>
    <a:masterClrMapping/>
  </p:clrMapOvr>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520917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361</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69102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4" name="Google Shape;374;p41"/>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362</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375" name="Google Shape;375;p41"/>
          <p:cNvSpPr txBox="1">
            <a:spLocks noGrp="1"/>
          </p:cNvSpPr>
          <p:nvPr>
            <p:ph type="body" idx="1"/>
          </p:nvPr>
        </p:nvSpPr>
        <p:spPr>
          <a:xfrm>
            <a:off x="349049" y="772449"/>
            <a:ext cx="8520600" cy="18537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b="1" u="sng" dirty="0">
                <a:solidFill>
                  <a:schemeClr val="tx1"/>
                </a:solidFill>
                <a:latin typeface="Cambria"/>
                <a:ea typeface="Cambria"/>
                <a:cs typeface="Cambria"/>
                <a:sym typeface="Cambria"/>
              </a:rPr>
              <a:t>Key idea</a:t>
            </a:r>
            <a:r>
              <a:rPr lang="en" b="1" dirty="0">
                <a:solidFill>
                  <a:schemeClr val="tx1"/>
                </a:solidFill>
                <a:latin typeface="Cambria"/>
                <a:ea typeface="Cambria"/>
                <a:cs typeface="Cambria"/>
                <a:sym typeface="Cambria"/>
              </a:rPr>
              <a:t>: </a:t>
            </a:r>
            <a:r>
              <a:rPr lang="en" sz="2667" dirty="0">
                <a:solidFill>
                  <a:schemeClr val="dk1"/>
                </a:solidFill>
                <a:latin typeface="Cambria"/>
                <a:ea typeface="Cambria"/>
                <a:cs typeface="Cambria"/>
                <a:sym typeface="Cambria"/>
              </a:rPr>
              <a:t>Enable </a:t>
            </a:r>
            <a:r>
              <a:rPr lang="en" sz="2667" b="1" dirty="0">
                <a:solidFill>
                  <a:srgbClr val="B45F06"/>
                </a:solidFill>
                <a:latin typeface="Cambria"/>
                <a:ea typeface="Cambria"/>
                <a:cs typeface="Cambria"/>
                <a:sym typeface="Cambria"/>
              </a:rPr>
              <a:t>accurate, efficient</a:t>
            </a:r>
            <a:r>
              <a:rPr lang="en" sz="2667" b="1" dirty="0">
                <a:solidFill>
                  <a:srgbClr val="5B0F00"/>
                </a:solidFill>
                <a:latin typeface="Cambria"/>
                <a:ea typeface="Cambria"/>
                <a:cs typeface="Cambria"/>
                <a:sym typeface="Cambria"/>
              </a:rPr>
              <a:t> </a:t>
            </a:r>
            <a:r>
              <a:rPr lang="en" sz="2667" dirty="0">
                <a:solidFill>
                  <a:schemeClr val="dk1"/>
                </a:solidFill>
                <a:latin typeface="Cambria"/>
                <a:ea typeface="Cambria"/>
                <a:cs typeface="Cambria"/>
                <a:sym typeface="Cambria"/>
              </a:rPr>
              <a:t>DNN inference using </a:t>
            </a:r>
            <a:r>
              <a:rPr lang="en" sz="2667" b="1" dirty="0">
                <a:solidFill>
                  <a:srgbClr val="B45F06"/>
                </a:solidFill>
                <a:latin typeface="Cambria"/>
                <a:ea typeface="Cambria"/>
                <a:cs typeface="Cambria"/>
                <a:sym typeface="Cambria"/>
              </a:rPr>
              <a:t>approximate DRAM</a:t>
            </a:r>
            <a:r>
              <a:rPr lang="en" sz="2667" dirty="0">
                <a:solidFill>
                  <a:schemeClr val="dk1"/>
                </a:solidFill>
                <a:latin typeface="Cambria"/>
                <a:ea typeface="Cambria"/>
                <a:cs typeface="Cambria"/>
                <a:sym typeface="Cambria"/>
              </a:rPr>
              <a:t> </a:t>
            </a:r>
          </a:p>
          <a:p>
            <a:pPr marL="0" indent="0">
              <a:buClr>
                <a:schemeClr val="dk1"/>
              </a:buClr>
              <a:buSzPts val="1100"/>
              <a:buNone/>
            </a:pPr>
            <a:endParaRPr lang="en" sz="2667" dirty="0">
              <a:solidFill>
                <a:schemeClr val="dk1"/>
              </a:solidFill>
              <a:latin typeface="Cambria"/>
              <a:ea typeface="Cambria"/>
              <a:cs typeface="Cambria"/>
              <a:sym typeface="Cambria"/>
            </a:endParaRPr>
          </a:p>
          <a:p>
            <a:pPr marL="0" indent="0">
              <a:buClr>
                <a:schemeClr val="dk1"/>
              </a:buClr>
              <a:buSzPts val="1100"/>
              <a:buNone/>
            </a:pPr>
            <a:r>
              <a:rPr lang="en" sz="2667" b="1" dirty="0">
                <a:solidFill>
                  <a:schemeClr val="dk1"/>
                </a:solidFill>
                <a:latin typeface="Cambria"/>
                <a:ea typeface="Cambria"/>
                <a:cs typeface="Cambria"/>
                <a:sym typeface="Cambria"/>
              </a:rPr>
              <a:t>EDEN</a:t>
            </a:r>
            <a:r>
              <a:rPr lang="en" sz="2667" dirty="0">
                <a:solidFill>
                  <a:schemeClr val="dk1"/>
                </a:solidFill>
                <a:latin typeface="Cambria"/>
                <a:ea typeface="Cambria"/>
                <a:cs typeface="Cambria"/>
                <a:sym typeface="Cambria"/>
              </a:rPr>
              <a:t> is an </a:t>
            </a:r>
            <a:r>
              <a:rPr lang="en" sz="2667" b="1" dirty="0">
                <a:solidFill>
                  <a:schemeClr val="dk1"/>
                </a:solidFill>
                <a:latin typeface="Cambria"/>
                <a:ea typeface="Cambria"/>
                <a:cs typeface="Cambria"/>
                <a:sym typeface="Cambria"/>
              </a:rPr>
              <a:t>iterative</a:t>
            </a:r>
            <a:r>
              <a:rPr lang="en" sz="2667" dirty="0">
                <a:solidFill>
                  <a:schemeClr val="dk1"/>
                </a:solidFill>
                <a:latin typeface="Cambria"/>
                <a:ea typeface="Cambria"/>
                <a:cs typeface="Cambria"/>
                <a:sym typeface="Cambria"/>
              </a:rPr>
              <a:t> process that has </a:t>
            </a:r>
            <a:r>
              <a:rPr lang="en" sz="2667" b="1" u="sng" dirty="0">
                <a:solidFill>
                  <a:srgbClr val="274E13"/>
                </a:solidFill>
                <a:latin typeface="Cambria"/>
                <a:ea typeface="Cambria"/>
                <a:cs typeface="Cambria"/>
                <a:sym typeface="Cambria"/>
              </a:rPr>
              <a:t>3 key steps</a:t>
            </a:r>
            <a:endParaRPr sz="2667" u="sng"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B48501AA-DC18-6C49-8AE0-ECBF10466C7E}"/>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EDEN: Overview</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44E3F6C0-61D5-8041-A61A-244B27314E48}"/>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grpSp>
        <p:nvGrpSpPr>
          <p:cNvPr id="9" name="Group 8">
            <a:extLst>
              <a:ext uri="{FF2B5EF4-FFF2-40B4-BE49-F238E27FC236}">
                <a16:creationId xmlns:a16="http://schemas.microsoft.com/office/drawing/2014/main" id="{C0A675A9-990B-224C-889D-9436662921F4}"/>
              </a:ext>
            </a:extLst>
          </p:cNvPr>
          <p:cNvGrpSpPr/>
          <p:nvPr/>
        </p:nvGrpSpPr>
        <p:grpSpPr>
          <a:xfrm>
            <a:off x="48516" y="2744627"/>
            <a:ext cx="8792317" cy="3810348"/>
            <a:chOff x="1" y="2043807"/>
            <a:chExt cx="6594238" cy="2857761"/>
          </a:xfrm>
        </p:grpSpPr>
        <p:pic>
          <p:nvPicPr>
            <p:cNvPr id="5" name="Picture 4">
              <a:extLst>
                <a:ext uri="{FF2B5EF4-FFF2-40B4-BE49-F238E27FC236}">
                  <a16:creationId xmlns:a16="http://schemas.microsoft.com/office/drawing/2014/main" id="{514CEB99-0D10-B749-83DE-A0A96CA2B79A}"/>
                </a:ext>
              </a:extLst>
            </p:cNvPr>
            <p:cNvPicPr>
              <a:picLocks noChangeAspect="1"/>
            </p:cNvPicPr>
            <p:nvPr/>
          </p:nvPicPr>
          <p:blipFill>
            <a:blip r:embed="rId4"/>
            <a:stretch>
              <a:fillRect/>
            </a:stretch>
          </p:blipFill>
          <p:spPr>
            <a:xfrm>
              <a:off x="410855" y="2043807"/>
              <a:ext cx="6183384" cy="2857761"/>
            </a:xfrm>
            <a:prstGeom prst="rect">
              <a:avLst/>
            </a:prstGeom>
          </p:spPr>
        </p:pic>
        <p:sp>
          <p:nvSpPr>
            <p:cNvPr id="15" name="Google Shape;234;p29">
              <a:extLst>
                <a:ext uri="{FF2B5EF4-FFF2-40B4-BE49-F238E27FC236}">
                  <a16:creationId xmlns:a16="http://schemas.microsoft.com/office/drawing/2014/main" id="{028EBE68-2940-CB4E-9E1A-41E956C4528E}"/>
                </a:ext>
              </a:extLst>
            </p:cNvPr>
            <p:cNvSpPr/>
            <p:nvPr/>
          </p:nvSpPr>
          <p:spPr>
            <a:xfrm>
              <a:off x="1" y="2159899"/>
              <a:ext cx="1466849" cy="2518427"/>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Google Shape;234;p29">
              <a:extLst>
                <a:ext uri="{FF2B5EF4-FFF2-40B4-BE49-F238E27FC236}">
                  <a16:creationId xmlns:a16="http://schemas.microsoft.com/office/drawing/2014/main" id="{E6106311-5243-FB4A-ACC9-1CC6592C786C}"/>
                </a:ext>
              </a:extLst>
            </p:cNvPr>
            <p:cNvSpPr/>
            <p:nvPr/>
          </p:nvSpPr>
          <p:spPr>
            <a:xfrm>
              <a:off x="5647345" y="2043807"/>
              <a:ext cx="946894" cy="2857761"/>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Google Shape;234;p29">
              <a:extLst>
                <a:ext uri="{FF2B5EF4-FFF2-40B4-BE49-F238E27FC236}">
                  <a16:creationId xmlns:a16="http://schemas.microsoft.com/office/drawing/2014/main" id="{066B7375-2760-DB4D-A79A-906847163A82}"/>
                </a:ext>
              </a:extLst>
            </p:cNvPr>
            <p:cNvSpPr/>
            <p:nvPr/>
          </p:nvSpPr>
          <p:spPr>
            <a:xfrm>
              <a:off x="2158409" y="2159898"/>
              <a:ext cx="3488936" cy="29218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 name="Google Shape;234;p29">
              <a:extLst>
                <a:ext uri="{FF2B5EF4-FFF2-40B4-BE49-F238E27FC236}">
                  <a16:creationId xmlns:a16="http://schemas.microsoft.com/office/drawing/2014/main" id="{87854133-2D5E-9A42-9965-A88F61C555C7}"/>
                </a:ext>
              </a:extLst>
            </p:cNvPr>
            <p:cNvSpPr/>
            <p:nvPr/>
          </p:nvSpPr>
          <p:spPr>
            <a:xfrm>
              <a:off x="2946232" y="2276367"/>
              <a:ext cx="1221731" cy="22105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Google Shape;234;p29">
              <a:extLst>
                <a:ext uri="{FF2B5EF4-FFF2-40B4-BE49-F238E27FC236}">
                  <a16:creationId xmlns:a16="http://schemas.microsoft.com/office/drawing/2014/main" id="{7336BDBA-98DC-C74E-AF4C-AF7A1724A984}"/>
                </a:ext>
              </a:extLst>
            </p:cNvPr>
            <p:cNvSpPr/>
            <p:nvPr/>
          </p:nvSpPr>
          <p:spPr>
            <a:xfrm>
              <a:off x="4167963" y="3887226"/>
              <a:ext cx="1499190" cy="9610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Google Shape;234;p29">
              <a:extLst>
                <a:ext uri="{FF2B5EF4-FFF2-40B4-BE49-F238E27FC236}">
                  <a16:creationId xmlns:a16="http://schemas.microsoft.com/office/drawing/2014/main" id="{505862AE-BE22-274D-9023-6B68CA0C1492}"/>
                </a:ext>
              </a:extLst>
            </p:cNvPr>
            <p:cNvSpPr/>
            <p:nvPr/>
          </p:nvSpPr>
          <p:spPr>
            <a:xfrm>
              <a:off x="2083852" y="3394074"/>
              <a:ext cx="862380" cy="168275"/>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3799307943"/>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5" name="Google Shape;815;p80"/>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363</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7" name="Google Shape;109;p19">
            <a:extLst>
              <a:ext uri="{FF2B5EF4-FFF2-40B4-BE49-F238E27FC236}">
                <a16:creationId xmlns:a16="http://schemas.microsoft.com/office/drawing/2014/main" id="{9BB2C108-0840-8747-B18A-E514BFF10E83}"/>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DRAM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02A60539-678B-724F-A801-48F256FD2FA3}"/>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pic>
        <p:nvPicPr>
          <p:cNvPr id="5" name="Picture 4">
            <a:extLst>
              <a:ext uri="{FF2B5EF4-FFF2-40B4-BE49-F238E27FC236}">
                <a16:creationId xmlns:a16="http://schemas.microsoft.com/office/drawing/2014/main" id="{FC560B8A-BD00-244C-8CF1-B85FE03E9705}"/>
              </a:ext>
            </a:extLst>
          </p:cNvPr>
          <p:cNvPicPr>
            <a:picLocks noChangeAspect="1"/>
          </p:cNvPicPr>
          <p:nvPr/>
        </p:nvPicPr>
        <p:blipFill>
          <a:blip r:embed="rId4"/>
          <a:stretch>
            <a:fillRect/>
          </a:stretch>
        </p:blipFill>
        <p:spPr>
          <a:xfrm>
            <a:off x="744826" y="1500140"/>
            <a:ext cx="8038213" cy="2730685"/>
          </a:xfrm>
          <a:prstGeom prst="rect">
            <a:avLst/>
          </a:prstGeom>
        </p:spPr>
      </p:pic>
      <p:sp>
        <p:nvSpPr>
          <p:cNvPr id="13" name="Google Shape;786;p77">
            <a:extLst>
              <a:ext uri="{FF2B5EF4-FFF2-40B4-BE49-F238E27FC236}">
                <a16:creationId xmlns:a16="http://schemas.microsoft.com/office/drawing/2014/main" id="{C65447BC-80B0-9242-BF36-CE71B8D0BA74}"/>
              </a:ext>
            </a:extLst>
          </p:cNvPr>
          <p:cNvSpPr txBox="1">
            <a:spLocks noGrp="1"/>
          </p:cNvSpPr>
          <p:nvPr>
            <p:ph type="body" idx="1"/>
          </p:nvPr>
        </p:nvSpPr>
        <p:spPr>
          <a:xfrm>
            <a:off x="2" y="4591897"/>
            <a:ext cx="9143999" cy="1396649"/>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114297" indent="0" algn="ctr">
              <a:buNone/>
            </a:pPr>
            <a:r>
              <a:rPr lang="en-US" sz="3200" b="1" dirty="0">
                <a:solidFill>
                  <a:schemeClr val="tx1"/>
                </a:solidFill>
                <a:latin typeface="Cambria"/>
                <a:ea typeface="Cambria"/>
                <a:cs typeface="Cambria"/>
                <a:sym typeface="Cambria"/>
              </a:rPr>
              <a:t>Average </a:t>
            </a:r>
            <a:r>
              <a:rPr lang="en-US" sz="3200" b="1" dirty="0">
                <a:solidFill>
                  <a:srgbClr val="F400E6"/>
                </a:solidFill>
                <a:latin typeface="Cambria"/>
                <a:ea typeface="Cambria"/>
                <a:cs typeface="Cambria"/>
                <a:sym typeface="Cambria"/>
              </a:rPr>
              <a:t>21%</a:t>
            </a:r>
            <a:r>
              <a:rPr lang="en-US" sz="3200" b="1" dirty="0">
                <a:solidFill>
                  <a:schemeClr val="tx1"/>
                </a:solidFill>
                <a:latin typeface="Cambria"/>
                <a:ea typeface="Cambria"/>
                <a:cs typeface="Cambria"/>
                <a:sym typeface="Cambria"/>
              </a:rPr>
              <a:t> DRAM energy</a:t>
            </a:r>
            <a:r>
              <a:rPr lang="en-US" sz="3200" dirty="0">
                <a:solidFill>
                  <a:schemeClr val="tx1"/>
                </a:solidFill>
                <a:latin typeface="Cambria"/>
                <a:ea typeface="Cambria"/>
                <a:cs typeface="Cambria"/>
                <a:sym typeface="Cambria"/>
              </a:rPr>
              <a:t> </a:t>
            </a:r>
            <a:r>
              <a:rPr lang="en-US" sz="3200" b="1" dirty="0">
                <a:solidFill>
                  <a:schemeClr val="tx1"/>
                </a:solidFill>
                <a:latin typeface="Cambria"/>
                <a:ea typeface="Cambria"/>
                <a:cs typeface="Cambria"/>
                <a:sym typeface="Cambria"/>
              </a:rPr>
              <a:t>reduction</a:t>
            </a:r>
            <a:r>
              <a:rPr lang="en-US" sz="3200" dirty="0">
                <a:solidFill>
                  <a:schemeClr val="tx1"/>
                </a:solidFill>
                <a:latin typeface="Cambria"/>
                <a:ea typeface="Cambria"/>
                <a:cs typeface="Cambria"/>
                <a:sym typeface="Cambria"/>
              </a:rPr>
              <a:t> </a:t>
            </a:r>
          </a:p>
          <a:p>
            <a:pPr marL="114297" indent="0" algn="ctr">
              <a:buNone/>
            </a:pPr>
            <a:r>
              <a:rPr lang="en-US" sz="3200" dirty="0">
                <a:solidFill>
                  <a:schemeClr val="tx1"/>
                </a:solidFill>
                <a:latin typeface="Cambria"/>
                <a:ea typeface="Cambria"/>
                <a:cs typeface="Cambria"/>
                <a:sym typeface="Cambria"/>
              </a:rPr>
              <a:t>maintaining accuracy within 1% of original</a:t>
            </a:r>
          </a:p>
        </p:txBody>
      </p:sp>
    </p:spTree>
    <p:extLst>
      <p:ext uri="{BB962C8B-B14F-4D97-AF65-F5344CB8AC3E}">
        <p14:creationId xmlns:p14="http://schemas.microsoft.com/office/powerpoint/2010/main" val="3470007498"/>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4" name="Google Shape;824;p81"/>
          <p:cNvSpPr txBox="1">
            <a:spLocks noGrp="1"/>
          </p:cNvSpPr>
          <p:nvPr>
            <p:ph type="sldNum" idx="12"/>
          </p:nvPr>
        </p:nvSpPr>
        <p:spPr>
          <a:xfrm>
            <a:off x="8595301" y="6451368"/>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364</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pic>
        <p:nvPicPr>
          <p:cNvPr id="825" name="Google Shape;825;p81"/>
          <p:cNvPicPr preferRelativeResize="0"/>
          <p:nvPr/>
        </p:nvPicPr>
        <p:blipFill>
          <a:blip r:embed="rId3">
            <a:alphaModFix/>
          </a:blip>
          <a:stretch>
            <a:fillRect/>
          </a:stretch>
        </p:blipFill>
        <p:spPr>
          <a:xfrm>
            <a:off x="942415" y="1209956"/>
            <a:ext cx="6928500" cy="2484525"/>
          </a:xfrm>
          <a:prstGeom prst="rect">
            <a:avLst/>
          </a:prstGeom>
          <a:noFill/>
          <a:ln>
            <a:noFill/>
          </a:ln>
        </p:spPr>
      </p:pic>
      <p:sp>
        <p:nvSpPr>
          <p:cNvPr id="826" name="Google Shape;826;p81"/>
          <p:cNvSpPr/>
          <p:nvPr/>
        </p:nvSpPr>
        <p:spPr>
          <a:xfrm>
            <a:off x="0" y="3779129"/>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 sz="3000" b="1" i="0" u="none" strike="noStrike" kern="0" cap="none" spc="0" normalizeH="0" baseline="0" noProof="0" dirty="0">
                <a:ln>
                  <a:noFill/>
                </a:ln>
                <a:solidFill>
                  <a:srgbClr val="FF0000"/>
                </a:solidFill>
                <a:effectLst/>
                <a:uLnTx/>
                <a:uFillTx/>
                <a:latin typeface="Cambria"/>
                <a:ea typeface="Cambria"/>
                <a:cs typeface="Cambria"/>
                <a:sym typeface="Cambria"/>
              </a:rPr>
              <a:t>8%</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system speedup</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Some workloads achieve</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 sz="3000" b="1" i="0" u="none" strike="noStrike" kern="0" cap="none" spc="0" normalizeH="0" baseline="0" noProof="0" dirty="0">
                <a:ln>
                  <a:noFill/>
                </a:ln>
                <a:solidFill>
                  <a:srgbClr val="F400E6"/>
                </a:solidFill>
                <a:effectLst/>
                <a:uLnTx/>
                <a:uFillTx/>
                <a:latin typeface="Cambria"/>
                <a:ea typeface="Cambria"/>
                <a:cs typeface="Cambria"/>
                <a:sym typeface="Cambria"/>
              </a:rPr>
              <a:t>17%</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speedup</a:t>
            </a:r>
            <a:endParaRPr kumimoji="0" sz="3000" b="1"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7" name="Google Shape;109;p19">
            <a:extLst>
              <a:ext uri="{FF2B5EF4-FFF2-40B4-BE49-F238E27FC236}">
                <a16:creationId xmlns:a16="http://schemas.microsoft.com/office/drawing/2014/main" id="{9EF00454-0276-B64E-A7DA-B5BDA89E63FA}"/>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Performance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2D02DFC1-DC5E-4247-AC76-284FAFB65B41}"/>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835;p82">
            <a:extLst>
              <a:ext uri="{FF2B5EF4-FFF2-40B4-BE49-F238E27FC236}">
                <a16:creationId xmlns:a16="http://schemas.microsoft.com/office/drawing/2014/main" id="{895824B8-7497-D249-999C-A0BECDD71D1A}"/>
              </a:ext>
            </a:extLst>
          </p:cNvPr>
          <p:cNvSpPr/>
          <p:nvPr/>
        </p:nvSpPr>
        <p:spPr>
          <a:xfrm>
            <a:off x="0" y="5156825"/>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EDEN achieves </a:t>
            </a:r>
            <a:r>
              <a:rPr kumimoji="0" lang="en" sz="3000" b="1" i="0" u="none" strike="noStrike" kern="0" cap="none" spc="0" normalizeH="0" baseline="0" noProof="0" dirty="0">
                <a:ln>
                  <a:noFill/>
                </a:ln>
                <a:solidFill>
                  <a:srgbClr val="0070C0"/>
                </a:solidFill>
                <a:effectLst/>
                <a:uLnTx/>
                <a:uFillTx/>
                <a:latin typeface="Cambria"/>
                <a:ea typeface="Cambria"/>
                <a:cs typeface="Cambria"/>
                <a:sym typeface="Cambria"/>
              </a:rPr>
              <a:t>close to the ideal </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speedup</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possible via </a:t>
            </a:r>
            <a:r>
              <a:rPr kumimoji="0" lang="en" sz="3000" b="0" i="0" u="none" strike="noStrike" kern="0" cap="none" spc="0" normalizeH="0" baseline="0" noProof="0" dirty="0" err="1">
                <a:ln>
                  <a:noFill/>
                </a:ln>
                <a:solidFill>
                  <a:srgbClr val="000000"/>
                </a:solidFill>
                <a:effectLst/>
                <a:uLnTx/>
                <a:uFillTx/>
                <a:latin typeface="Cambria"/>
                <a:ea typeface="Cambria"/>
                <a:cs typeface="Cambria"/>
                <a:sym typeface="Cambria"/>
              </a:rPr>
              <a:t>tRCD</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 scaling</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9" name="Rectangle 8">
            <a:extLst>
              <a:ext uri="{FF2B5EF4-FFF2-40B4-BE49-F238E27FC236}">
                <a16:creationId xmlns:a16="http://schemas.microsoft.com/office/drawing/2014/main" id="{2282FC98-F460-4344-BCA5-083FF82A2BD3}"/>
              </a:ext>
            </a:extLst>
          </p:cNvPr>
          <p:cNvSpPr/>
          <p:nvPr/>
        </p:nvSpPr>
        <p:spPr>
          <a:xfrm>
            <a:off x="5643277" y="1583265"/>
            <a:ext cx="712699" cy="12883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5" name="Rectangle 4">
            <a:extLst>
              <a:ext uri="{FF2B5EF4-FFF2-40B4-BE49-F238E27FC236}">
                <a16:creationId xmlns:a16="http://schemas.microsoft.com/office/drawing/2014/main" id="{A1B1C7AF-8371-0F4E-9052-4A71FDD7690B}"/>
              </a:ext>
            </a:extLst>
          </p:cNvPr>
          <p:cNvSpPr/>
          <p:nvPr/>
        </p:nvSpPr>
        <p:spPr>
          <a:xfrm>
            <a:off x="5577493" y="1463016"/>
            <a:ext cx="622286"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Cambria"/>
                <a:ea typeface="Cambria"/>
                <a:cs typeface="Cambria"/>
                <a:sym typeface="Cambria"/>
              </a:rPr>
              <a:t>Ideal</a:t>
            </a:r>
            <a:endParaRPr kumimoji="0" lang="en-US"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98945784"/>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2" name="Google Shape;842;p83"/>
          <p:cNvSpPr txBox="1">
            <a:spLocks noGrp="1"/>
          </p:cNvSpPr>
          <p:nvPr>
            <p:ph type="sldNum" idx="12"/>
          </p:nvPr>
        </p:nvSpPr>
        <p:spPr>
          <a:xfrm>
            <a:off x="8595301" y="6437552"/>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365</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6" name="Google Shape;109;p19">
            <a:extLst>
              <a:ext uri="{FF2B5EF4-FFF2-40B4-BE49-F238E27FC236}">
                <a16:creationId xmlns:a16="http://schemas.microsoft.com/office/drawing/2014/main" id="{506E2FF2-99A4-F643-9ABF-39D0FF259417}"/>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GPU, </a:t>
            </a:r>
            <a:r>
              <a:rPr kumimoji="0" lang="en-US" sz="3200" b="1" i="0" u="none" strike="noStrike" kern="0" cap="none" spc="0" normalizeH="0" baseline="0" noProof="0" dirty="0" err="1">
                <a:ln>
                  <a:noFill/>
                </a:ln>
                <a:solidFill>
                  <a:srgbClr val="000000"/>
                </a:solidFill>
                <a:effectLst/>
                <a:uLnTx/>
                <a:uFillTx/>
                <a:latin typeface="Cambria" panose="02040503050406030204" pitchFamily="18" charset="0"/>
                <a:ea typeface="+mn-ea"/>
                <a:cs typeface="Arial"/>
                <a:sym typeface="Arial"/>
              </a:rPr>
              <a:t>Eyeriss</a:t>
            </a: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 and TPU: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9" name="Google Shape;59;p13">
            <a:extLst>
              <a:ext uri="{FF2B5EF4-FFF2-40B4-BE49-F238E27FC236}">
                <a16:creationId xmlns:a16="http://schemas.microsoft.com/office/drawing/2014/main" id="{EDBBE29E-8BAA-9640-9F8D-F3A666C3D709}"/>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sp>
        <p:nvSpPr>
          <p:cNvPr id="10" name="Google Shape;786;p77">
            <a:extLst>
              <a:ext uri="{FF2B5EF4-FFF2-40B4-BE49-F238E27FC236}">
                <a16:creationId xmlns:a16="http://schemas.microsoft.com/office/drawing/2014/main" id="{B6C1BDFB-4804-4045-8073-9271818092B5}"/>
              </a:ext>
            </a:extLst>
          </p:cNvPr>
          <p:cNvSpPr txBox="1">
            <a:spLocks/>
          </p:cNvSpPr>
          <p:nvPr/>
        </p:nvSpPr>
        <p:spPr>
          <a:xfrm>
            <a:off x="2" y="1982878"/>
            <a:ext cx="9143999" cy="3379993"/>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GPU</a:t>
            </a:r>
            <a:r>
              <a:rPr kumimoji="0" lang="en-US" sz="32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US" sz="3200" b="1" i="0" u="none" strike="noStrike" kern="0" cap="none" spc="0" normalizeH="0" baseline="0" noProof="0" dirty="0">
                <a:ln>
                  <a:noFill/>
                </a:ln>
                <a:solidFill>
                  <a:srgbClr val="38761D"/>
                </a:solidFill>
                <a:effectLst/>
                <a:uLnTx/>
                <a:uFillTx/>
                <a:latin typeface="Cambria"/>
                <a:ea typeface="Cambria"/>
                <a:cs typeface="Cambria"/>
                <a:sym typeface="Cambria"/>
              </a:rPr>
              <a:t>37%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err="1">
                <a:ln>
                  <a:noFill/>
                </a:ln>
                <a:solidFill>
                  <a:srgbClr val="000000"/>
                </a:solidFill>
                <a:effectLst/>
                <a:uLnTx/>
                <a:uFillTx/>
                <a:latin typeface="Cambria"/>
                <a:ea typeface="Cambria"/>
                <a:cs typeface="Cambria"/>
                <a:sym typeface="Cambria"/>
              </a:rPr>
              <a:t>Eyeriss</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rPr>
              <a:t>31%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TPU</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990000"/>
                </a:solidFill>
                <a:effectLst/>
                <a:uLnTx/>
                <a:uFillTx/>
                <a:latin typeface="Cambria"/>
                <a:ea typeface="Cambria"/>
                <a:cs typeface="Cambria"/>
                <a:sym typeface="Cambria"/>
              </a:rPr>
              <a:t>32% energy reduction</a:t>
            </a:r>
            <a:endParaRPr kumimoji="0" lang="en-US" sz="3200" b="0" i="0" u="none" strike="noStrike" kern="0" cap="none" spc="0" normalizeH="0" baseline="0" noProof="0" dirty="0">
              <a:ln>
                <a:noFill/>
              </a:ln>
              <a:solidFill>
                <a:srgbClr val="99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902553852"/>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41301076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1351054471"/>
      </p:ext>
    </p:extLst>
  </p:cSld>
  <p:clrMapOvr>
    <a:masterClrMapping/>
  </p:clrMapOvr>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810610478"/>
      </p:ext>
    </p:extLst>
  </p:cSld>
  <p:clrMapOvr>
    <a:masterClrMapping/>
  </p:clrMapOvr>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SW/HW Climate Modeling Accelerator</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423826618"/>
      </p:ext>
    </p:extLst>
  </p:cSld>
  <p:clrMapOvr>
    <a:masterClrMapping/>
  </p:clrMapOvr>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HW/SW Time Series Analysis Accelerator</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782804464"/>
      </p:ext>
    </p:extLst>
  </p:cSld>
  <p:clrMapOvr>
    <a:masterClrMapping/>
  </p:clrMapOvr>
  <p:transition/>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231554212"/>
      </p:ext>
    </p:extLst>
  </p:cSld>
  <p:clrMapOvr>
    <a:masterClrMapping/>
  </p:clrMapOvr>
  <p:transition/>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11536735"/>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639362540"/>
      </p:ext>
    </p:extLst>
  </p:cSld>
  <p:clrMapOvr>
    <a:masterClrMapping/>
  </p:clrMapOvr>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33423166"/>
      </p:ext>
    </p:extLst>
  </p:cSld>
  <p:clrMapOvr>
    <a:masterClrMapping/>
  </p:clrMapOvr>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72856737"/>
      </p:ext>
    </p:extLst>
  </p:cSld>
  <p:clrMapOvr>
    <a:masterClrMapping/>
  </p:clrMapOvr>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a:t>
            </a:r>
            <a:r>
              <a:rPr lang="en-US" b="1" dirty="0"/>
              <a:t>Rethink</a:t>
            </a:r>
            <a:r>
              <a:rPr lang="en-US" dirty="0"/>
              <a: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71691" y="5805264"/>
            <a:ext cx="484139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case by case</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619075949"/>
      </p:ext>
    </p:extLst>
  </p:cSld>
  <p:clrMapOvr>
    <a:masterClrMapping/>
  </p:clrMapOvr>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484784"/>
            <a:ext cx="7924800" cy="1752600"/>
          </a:xfrm>
        </p:spPr>
        <p:txBody>
          <a:bodyPr/>
          <a:lstStyle/>
          <a:p>
            <a:pPr algn="ctr"/>
            <a:r>
              <a:rPr lang="en-US" b="1" dirty="0"/>
              <a:t>Principled Architectures &amp; What They Can Enable</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47314937"/>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382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385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388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87437668"/>
      </p:ext>
    </p:extLst>
  </p:cSld>
  <p:clrMapOvr>
    <a:masterClrMapping/>
  </p:clrMapOvr>
  <p:transition/>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61711E1C-C945-574A-964E-E50AC552A851}"/>
              </a:ext>
            </a:extLst>
          </p:cNvPr>
          <p:cNvSpPr/>
          <p:nvPr/>
        </p:nvSpPr>
        <p:spPr>
          <a:xfrm>
            <a:off x="568094" y="1052736"/>
            <a:ext cx="6884226" cy="2520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00455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2853913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19777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515446383"/>
      </p:ext>
    </p:extLst>
  </p:cSld>
  <p:clrMapOvr>
    <a:masterClrMapping/>
  </p:clrMapOvr>
  <p:transition/>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011855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979085208"/>
      </p:ext>
    </p:extLst>
  </p:cSld>
  <p:clrMapOvr>
    <a:masterClrMapping/>
  </p:clrMapOvr>
  <p:transition/>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188175622"/>
      </p:ext>
    </p:extLst>
  </p:cSld>
  <p:clrMapOvr>
    <a:masterClrMapping/>
  </p:clrMapOvr>
  <p:transition/>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964664636"/>
      </p:ext>
    </p:extLst>
  </p:cSld>
  <p:clrMapOvr>
    <a:masterClrMapping/>
  </p:clrMapOvr>
  <p:transition/>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0896778"/>
      </p:ext>
    </p:extLst>
  </p:cSld>
  <p:clrMapOvr>
    <a:masterClrMapping/>
  </p:clrMapOvr>
  <p:transition/>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769702956"/>
      </p:ext>
    </p:extLst>
  </p:cSld>
  <p:clrMapOvr>
    <a:masterClrMapping/>
  </p:clrMapOvr>
  <p:transition/>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endParaRPr lang="en-US" sz="800" dirty="0"/>
          </a:p>
          <a:p>
            <a:r>
              <a:rPr lang="en-US" sz="1200" dirty="0" err="1"/>
              <a:t>Minesh</a:t>
            </a:r>
            <a:r>
              <a:rPr lang="en-US" sz="1200" dirty="0"/>
              <a:t> Patel (ETH Zurich), </a:t>
            </a:r>
            <a:r>
              <a:rPr lang="en-US" sz="1200" dirty="0">
                <a:solidFill>
                  <a:srgbClr val="FF0000"/>
                </a:solidFill>
              </a:rPr>
              <a:t>MICRO 2020 and DSN 2020 Best Paper Awards; ISCA Hall of Fame 2021</a:t>
            </a:r>
          </a:p>
          <a:p>
            <a:r>
              <a:rPr lang="en-US" sz="1200" dirty="0" err="1"/>
              <a:t>Damla</a:t>
            </a:r>
            <a:r>
              <a:rPr lang="en-US" sz="1200" dirty="0"/>
              <a:t> </a:t>
            </a:r>
            <a:r>
              <a:rPr lang="en-US" sz="1200" dirty="0" err="1"/>
              <a:t>Senol</a:t>
            </a:r>
            <a:r>
              <a:rPr lang="en-US" sz="1200" dirty="0"/>
              <a:t> Cali (</a:t>
            </a:r>
            <a:r>
              <a:rPr lang="en-US" sz="1200" dirty="0" err="1"/>
              <a:t>Bionano</a:t>
            </a:r>
            <a:r>
              <a:rPr lang="en-US" sz="1200" dirty="0"/>
              <a:t> Genomics), </a:t>
            </a:r>
            <a:r>
              <a:rPr lang="en-US" sz="1200" dirty="0">
                <a:solidFill>
                  <a:srgbClr val="FF0000"/>
                </a:solidFill>
              </a:rPr>
              <a:t>SRC TECHCON 2019 Best Student Presentation Award</a:t>
            </a:r>
          </a:p>
          <a:p>
            <a:r>
              <a:rPr lang="en-US" sz="1200" dirty="0" err="1"/>
              <a:t>Nastaran</a:t>
            </a:r>
            <a:r>
              <a:rPr lang="en-US" sz="1200" dirty="0"/>
              <a:t> </a:t>
            </a:r>
            <a:r>
              <a:rPr lang="en-US" sz="1200" dirty="0" err="1"/>
              <a:t>Hajinazar</a:t>
            </a:r>
            <a:r>
              <a:rPr lang="en-US" sz="1200" dirty="0"/>
              <a:t> (ETH Zurich)</a:t>
            </a:r>
          </a:p>
          <a:p>
            <a:r>
              <a:rPr lang="en-US" sz="1200" dirty="0"/>
              <a:t>Gagandeep Singh (ETH Zurich), </a:t>
            </a:r>
            <a:r>
              <a:rPr lang="en-US" sz="1200" dirty="0">
                <a:solidFill>
                  <a:srgbClr val="FF0000"/>
                </a:solidFill>
              </a:rPr>
              <a:t>FPL 2020 Best Paper Award Finalist</a:t>
            </a:r>
          </a:p>
          <a:p>
            <a:r>
              <a:rPr lang="en-US" sz="1200" dirty="0" err="1"/>
              <a:t>Amirali</a:t>
            </a:r>
            <a:r>
              <a:rPr lang="en-US" sz="1200" dirty="0"/>
              <a:t> </a:t>
            </a:r>
            <a:r>
              <a:rPr lang="en-US" sz="1200" dirty="0" err="1"/>
              <a:t>Boroumand</a:t>
            </a:r>
            <a:r>
              <a:rPr lang="en-US" sz="1200" dirty="0"/>
              <a:t> (Stanford Univ </a:t>
            </a:r>
            <a:r>
              <a:rPr lang="en-US" sz="1200" dirty="0">
                <a:sym typeface="Wingdings" pitchFamily="2" charset="2"/>
              </a:rPr>
              <a:t> Google</a:t>
            </a:r>
            <a:r>
              <a:rPr lang="en-US" sz="1200" dirty="0"/>
              <a:t>), </a:t>
            </a:r>
            <a:r>
              <a:rPr lang="en-US" sz="1200" dirty="0">
                <a:solidFill>
                  <a:srgbClr val="FF0000"/>
                </a:solidFill>
              </a:rPr>
              <a:t>SRC TECHCON 2018 Best Student Presentation Award</a:t>
            </a:r>
            <a:endParaRPr lang="en-US" sz="1200" dirty="0"/>
          </a:p>
          <a:p>
            <a:r>
              <a:rPr lang="en-US" sz="1200" dirty="0" err="1"/>
              <a:t>Jeremie</a:t>
            </a:r>
            <a:r>
              <a:rPr lang="en-US" sz="1200" dirty="0"/>
              <a:t> Kim (ETH Zurich), </a:t>
            </a:r>
            <a:r>
              <a:rPr lang="en-US" sz="1200" dirty="0">
                <a:solidFill>
                  <a:srgbClr val="FF0000"/>
                </a:solidFill>
              </a:rPr>
              <a:t>EDAA Outstanding Dissertation Award 2020; IEEE Micro Top Picks 2019; ISCA/MICRO </a:t>
            </a:r>
            <a:r>
              <a:rPr lang="en-US" sz="1200" dirty="0" err="1">
                <a:solidFill>
                  <a:srgbClr val="FF0000"/>
                </a:solidFill>
              </a:rPr>
              <a:t>HoF</a:t>
            </a:r>
            <a:r>
              <a:rPr lang="en-US" sz="1200" dirty="0">
                <a:solidFill>
                  <a:srgbClr val="FF0000"/>
                </a:solidFill>
              </a:rPr>
              <a:t> 2021</a:t>
            </a:r>
          </a:p>
          <a:p>
            <a:r>
              <a:rPr lang="en-US" sz="1200" dirty="0"/>
              <a:t>Nandita Vijaykumar (Univ. of Toronto, Assistant Professor), </a:t>
            </a:r>
            <a:r>
              <a:rPr lang="en-US" sz="1200" dirty="0">
                <a:solidFill>
                  <a:srgbClr val="FF0000"/>
                </a:solidFill>
              </a:rPr>
              <a:t>ISCA Hall of Fame 2021</a:t>
            </a:r>
          </a:p>
          <a:p>
            <a:r>
              <a:rPr lang="en-US" sz="1200" dirty="0"/>
              <a:t>Kevin Hsieh (Microsoft Research, Senior Researcher)</a:t>
            </a:r>
          </a:p>
          <a:p>
            <a:r>
              <a:rPr lang="en-US" sz="1200" dirty="0"/>
              <a:t>Justin Meza (Facebook), </a:t>
            </a:r>
            <a:r>
              <a:rPr lang="en-US" sz="1200" dirty="0" err="1">
                <a:solidFill>
                  <a:srgbClr val="FF0000"/>
                </a:solidFill>
              </a:rPr>
              <a:t>HiPEAC</a:t>
            </a:r>
            <a:r>
              <a:rPr lang="en-US" sz="1200" dirty="0">
                <a:solidFill>
                  <a:srgbClr val="FF0000"/>
                </a:solidFill>
              </a:rPr>
              <a:t> 2015 Best Student Presentation Award; ICCD 2012 Best Paper Award</a:t>
            </a:r>
            <a:endParaRPr lang="en-US" sz="1200" dirty="0"/>
          </a:p>
          <a:p>
            <a:r>
              <a:rPr lang="en-US" sz="1200" dirty="0"/>
              <a:t>Mohammed Alser (ETH Zurich), </a:t>
            </a:r>
            <a:r>
              <a:rPr lang="en-US" sz="1200" dirty="0">
                <a:solidFill>
                  <a:srgbClr val="FF0000"/>
                </a:solidFill>
              </a:rPr>
              <a:t>IEEE Turkey Best PhD Thesis Award 2018</a:t>
            </a:r>
          </a:p>
          <a:p>
            <a:r>
              <a:rPr lang="en-US" sz="1200" dirty="0"/>
              <a:t>Yixin Luo (Google), </a:t>
            </a:r>
            <a:r>
              <a:rPr lang="en-US" sz="1200" dirty="0">
                <a:solidFill>
                  <a:srgbClr val="FF0000"/>
                </a:solidFill>
              </a:rPr>
              <a:t>HPCA 2015 Best Paper Session</a:t>
            </a:r>
          </a:p>
          <a:p>
            <a:r>
              <a:rPr lang="en-US" sz="1200" dirty="0"/>
              <a:t>Kevin Chang (Facebook), </a:t>
            </a:r>
            <a:r>
              <a:rPr lang="en-US" sz="1200" dirty="0">
                <a:solidFill>
                  <a:srgbClr val="FF0000"/>
                </a:solidFill>
              </a:rPr>
              <a:t>SRC TECHCON 2016 Best Student Presentation Award</a:t>
            </a:r>
            <a:endParaRPr lang="en-US" sz="1200" dirty="0"/>
          </a:p>
          <a:p>
            <a:r>
              <a:rPr lang="en-US" sz="1200" dirty="0" err="1"/>
              <a:t>Rachata</a:t>
            </a:r>
            <a:r>
              <a:rPr lang="en-US" sz="1200" dirty="0"/>
              <a:t> Ausavarungnirun (KMUNTB, Assistant Professor), </a:t>
            </a:r>
            <a:r>
              <a:rPr lang="en-US" sz="1200" dirty="0">
                <a:solidFill>
                  <a:srgbClr val="FF0000"/>
                </a:solidFill>
              </a:rPr>
              <a:t>NOCS 2015 and NOCS 2012 Best Paper Award Finalist</a:t>
            </a:r>
            <a:endParaRPr lang="en-US" sz="1200" dirty="0"/>
          </a:p>
          <a:p>
            <a:r>
              <a:rPr lang="en-US" sz="1200" dirty="0"/>
              <a:t>Gennady Pekhimenko (Univ. of Toronto, Assistant Professor), </a:t>
            </a:r>
            <a:r>
              <a:rPr lang="en-US" sz="1200" dirty="0">
                <a:solidFill>
                  <a:srgbClr val="FF0000"/>
                </a:solidFill>
              </a:rPr>
              <a:t>ISCA Hall of Fame 2021; ASPLOS 2015 SRC Winner</a:t>
            </a:r>
          </a:p>
          <a:p>
            <a:r>
              <a:rPr lang="en-US" sz="1200" dirty="0" err="1"/>
              <a:t>Vivek</a:t>
            </a:r>
            <a:r>
              <a:rPr lang="en-US" sz="1200" dirty="0"/>
              <a:t> Seshadri (Microsoft Research)</a:t>
            </a:r>
          </a:p>
          <a:p>
            <a:r>
              <a:rPr lang="en-US" sz="1200" dirty="0" err="1"/>
              <a:t>Donghyuk</a:t>
            </a:r>
            <a:r>
              <a:rPr lang="en-US" sz="1200" dirty="0"/>
              <a:t> Lee (NVIDIA Research, Senior Researcher), </a:t>
            </a:r>
            <a:r>
              <a:rPr lang="en-US" sz="1200" dirty="0">
                <a:solidFill>
                  <a:srgbClr val="FF0000"/>
                </a:solidFill>
              </a:rPr>
              <a:t>HPCA Hall of Fame 2018</a:t>
            </a:r>
          </a:p>
          <a:p>
            <a:r>
              <a:rPr lang="en-US" sz="1200" dirty="0" err="1"/>
              <a:t>Yoongu</a:t>
            </a:r>
            <a:r>
              <a:rPr lang="en-US" sz="1200" dirty="0"/>
              <a:t> Kim (Software Robotics </a:t>
            </a:r>
            <a:r>
              <a:rPr lang="en-US" sz="1200" dirty="0">
                <a:sym typeface="Wingdings" pitchFamily="2" charset="2"/>
              </a:rPr>
              <a:t> </a:t>
            </a:r>
            <a:r>
              <a:rPr lang="en-US" sz="1200" dirty="0"/>
              <a:t>Google), </a:t>
            </a:r>
            <a:r>
              <a:rPr lang="en-US" sz="1200" dirty="0">
                <a:solidFill>
                  <a:srgbClr val="FF0000"/>
                </a:solidFill>
              </a:rPr>
              <a:t>TCAD’19 Top Pick Award; IEEE Micro Top Picks’10</a:t>
            </a:r>
            <a:r>
              <a:rPr lang="en-US" sz="1200">
                <a:solidFill>
                  <a:srgbClr val="FF0000"/>
                </a:solidFill>
              </a:rPr>
              <a:t>; HPCA’10 </a:t>
            </a:r>
            <a:r>
              <a:rPr lang="en-US" sz="1200" dirty="0">
                <a:solidFill>
                  <a:srgbClr val="FF0000"/>
                </a:solidFill>
              </a:rPr>
              <a:t>Best Paper Session</a:t>
            </a:r>
          </a:p>
          <a:p>
            <a:r>
              <a:rPr lang="en-US" sz="1200" dirty="0"/>
              <a:t>Lavanya Subramanian (Intel Labs </a:t>
            </a:r>
            <a:r>
              <a:rPr lang="en-US" sz="1200" dirty="0">
                <a:sym typeface="Wingdings" pitchFamily="2" charset="2"/>
              </a:rPr>
              <a:t> Facebook)</a:t>
            </a:r>
          </a:p>
          <a:p>
            <a:endParaRPr lang="en-US" sz="1200" dirty="0">
              <a:sym typeface="Wingdings" pitchFamily="2" charset="2"/>
            </a:endParaRPr>
          </a:p>
          <a:p>
            <a:r>
              <a:rPr lang="en-US" sz="1200" dirty="0">
                <a:sym typeface="Wingdings" pitchFamily="2" charset="2"/>
              </a:rPr>
              <a:t>Samira Khan (Univ. of Virginia, </a:t>
            </a:r>
            <a:r>
              <a:rPr lang="en-US" sz="1200" dirty="0"/>
              <a:t>Assistant Professor), </a:t>
            </a:r>
            <a:r>
              <a:rPr lang="en-US" sz="1200" dirty="0">
                <a:solidFill>
                  <a:srgbClr val="FF0000"/>
                </a:solidFill>
              </a:rPr>
              <a:t>HPCA 2014 Best Paper Session</a:t>
            </a:r>
            <a:endParaRPr lang="en-US" sz="1200" dirty="0"/>
          </a:p>
          <a:p>
            <a:r>
              <a:rPr lang="en-US" sz="1200" dirty="0"/>
              <a:t>Saugata Ghose (Univ. of Illinois, Assistant Professor), </a:t>
            </a:r>
            <a:r>
              <a:rPr lang="en-US" sz="1200" dirty="0">
                <a:solidFill>
                  <a:srgbClr val="FF0000"/>
                </a:solidFill>
              </a:rPr>
              <a:t>DFRWS-EU 2017 Best Paper Award</a:t>
            </a:r>
          </a:p>
          <a:p>
            <a:r>
              <a:rPr lang="en-US" sz="1200" dirty="0"/>
              <a:t>Jawad Haj-Yahya (Huawei Research Zurich, Principal Researcher)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29066267"/>
      </p:ext>
    </p:extLst>
  </p:cSld>
  <p:clrMapOvr>
    <a:masterClrMapping/>
  </p:clrMapOvr>
  <p:transition/>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405</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89231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35622075"/>
      </p:ext>
    </p:extLst>
  </p:cSld>
  <p:clrMapOvr>
    <a:masterClrMapping/>
  </p:clrMapOvr>
  <p:transition/>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407</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89851481"/>
      </p:ext>
    </p:extLst>
  </p:cSld>
  <p:clrMapOvr>
    <a:masterClrMapping/>
  </p:clrMapOvr>
  <p:transition/>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23896364"/>
      </p:ext>
    </p:extLst>
  </p:cSld>
  <p:clrMapOvr>
    <a:masterClrMapping/>
  </p:clrMapOvr>
  <p:transition/>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60626443"/>
      </p:ext>
    </p:extLst>
  </p:cSld>
  <p:clrMapOvr>
    <a:masterClrMapping/>
  </p:clrMapOvr>
  <p:transition/>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07585820"/>
      </p:ext>
    </p:extLst>
  </p:cSld>
  <p:clrMapOvr>
    <a:masterClrMapping/>
  </p:clrMapOvr>
  <p:transition/>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908720"/>
            <a:ext cx="8610600" cy="5267672"/>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b="1" dirty="0"/>
              <a:t>Spring 2021 Livestream</a:t>
            </a:r>
            <a:r>
              <a:rPr lang="en-US" dirty="0"/>
              <a:t>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b="1" dirty="0"/>
              <a:t>Fall 2021 Livestream</a:t>
            </a:r>
            <a:r>
              <a:rPr lang="en-US" dirty="0"/>
              <a:t>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a:p>
            <a:pPr lvl="1"/>
            <a:r>
              <a:rPr lang="en-US" b="1" dirty="0"/>
              <a:t>Fall 2020 </a:t>
            </a:r>
            <a:r>
              <a:rPr lang="en-US" dirty="0"/>
              <a:t>Edition: </a:t>
            </a:r>
            <a:r>
              <a:rPr lang="en-US"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95450970"/>
      </p:ext>
    </p:extLst>
  </p:cSld>
  <p:clrMapOvr>
    <a:masterClrMapping/>
  </p:clrMapOvr>
  <p:transition/>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24853011"/>
      </p:ext>
    </p:extLst>
  </p:cSld>
  <p:clrMapOvr>
    <a:masterClrMapping/>
  </p:clrMapOvr>
  <p:transition/>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2166163845"/>
      </p:ext>
    </p:extLst>
  </p:cSld>
  <p:clrMapOvr>
    <a:masterClrMapping/>
  </p:clrMapOvr>
  <p:transition/>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811078133"/>
      </p:ext>
    </p:extLst>
  </p:cSld>
  <p:clrMapOvr>
    <a:masterClrMapping/>
  </p:clrMapOvr>
  <p:transition/>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51928851"/>
      </p:ext>
    </p:extLst>
  </p:cSld>
  <p:clrMapOvr>
    <a:masterClrMapping/>
  </p:clrMapOvr>
  <p:transition/>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dirty="0"/>
              <a:t>Seminar (Spring’21)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https://safari.ethz.ch/architecture_seminar/spring2021/doku.php?id=schedule</a:t>
            </a:r>
            <a:r>
              <a:rPr lang="en-US" sz="1600" dirty="0">
                <a:solidFill>
                  <a:srgbClr val="0432FF"/>
                </a:solidFill>
              </a:rPr>
              <a:t> </a:t>
            </a: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https://www.youtube.com/watch?v=t3m93ZpLOyw&amp;list=PL5Q2soXY2Zi_awYdjmWVIUegsbY7TPGW4</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2456FBE-004E-7A41-8602-1B82C654EC5B}"/>
              </a:ext>
            </a:extLst>
          </p:cNvPr>
          <p:cNvPicPr>
            <a:picLocks noChangeAspect="1"/>
          </p:cNvPicPr>
          <p:nvPr/>
        </p:nvPicPr>
        <p:blipFill>
          <a:blip r:embed="rId4"/>
          <a:stretch>
            <a:fillRect/>
          </a:stretch>
        </p:blipFill>
        <p:spPr>
          <a:xfrm>
            <a:off x="4421900" y="0"/>
            <a:ext cx="4758612" cy="6858000"/>
          </a:xfrm>
          <a:prstGeom prst="rect">
            <a:avLst/>
          </a:prstGeom>
        </p:spPr>
      </p:pic>
    </p:spTree>
    <p:extLst>
      <p:ext uri="{BB962C8B-B14F-4D97-AF65-F5344CB8AC3E}">
        <p14:creationId xmlns:p14="http://schemas.microsoft.com/office/powerpoint/2010/main" val="2881198840"/>
      </p:ext>
    </p:extLst>
  </p:cSld>
  <p:clrMapOvr>
    <a:masterClrMapping/>
  </p:clrMapOvr>
  <p:transition/>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(Current)</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DD6533C-6454-F341-BC2C-62C956DFF2E7}"/>
              </a:ext>
            </a:extLst>
          </p:cNvPr>
          <p:cNvPicPr>
            <a:picLocks noChangeAspect="1"/>
          </p:cNvPicPr>
          <p:nvPr/>
        </p:nvPicPr>
        <p:blipFill>
          <a:blip r:embed="rId4"/>
          <a:stretch>
            <a:fillRect/>
          </a:stretch>
        </p:blipFill>
        <p:spPr>
          <a:xfrm>
            <a:off x="4479728" y="980728"/>
            <a:ext cx="4670638" cy="4876800"/>
          </a:xfrm>
          <a:prstGeom prst="rect">
            <a:avLst/>
          </a:prstGeom>
        </p:spPr>
      </p:pic>
    </p:spTree>
    <p:extLst>
      <p:ext uri="{BB962C8B-B14F-4D97-AF65-F5344CB8AC3E}">
        <p14:creationId xmlns:p14="http://schemas.microsoft.com/office/powerpoint/2010/main" val="3649544137"/>
      </p:ext>
    </p:extLst>
  </p:cSld>
  <p:clrMapOvr>
    <a:masterClrMapping/>
  </p:clrMapOvr>
  <p:transition/>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dirty="0"/>
              <a:t>Hands-On Projects &amp; Seminars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2151754154"/>
      </p:ext>
    </p:extLst>
  </p:cSld>
  <p:clrMapOvr>
    <a:masterClrMapping/>
  </p:clrMapOvr>
  <p:transition/>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343338593"/>
      </p:ext>
    </p:extLst>
  </p:cSld>
  <p:clrMapOvr>
    <a:masterClrMapping/>
  </p:clrMapOvr>
  <p:transition/>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a:t>
            </a:r>
            <a:endParaRPr lang="en-US" sz="3800" dirty="0"/>
          </a:p>
        </p:txBody>
      </p:sp>
      <p:pic>
        <p:nvPicPr>
          <p:cNvPr id="3" name="Picture 2">
            <a:extLst>
              <a:ext uri="{FF2B5EF4-FFF2-40B4-BE49-F238E27FC236}">
                <a16:creationId xmlns:a16="http://schemas.microsoft.com/office/drawing/2014/main" id="{C7FF465F-35B8-3D4E-8DA5-38E24AECB7F0}"/>
              </a:ext>
            </a:extLst>
          </p:cNvPr>
          <p:cNvPicPr>
            <a:picLocks noChangeAspect="1"/>
          </p:cNvPicPr>
          <p:nvPr/>
        </p:nvPicPr>
        <p:blipFill>
          <a:blip r:embed="rId2"/>
          <a:stretch>
            <a:fillRect/>
          </a:stretch>
        </p:blipFill>
        <p:spPr>
          <a:xfrm>
            <a:off x="0" y="1020270"/>
            <a:ext cx="3039099" cy="1710000"/>
          </a:xfrm>
          <a:prstGeom prst="rect">
            <a:avLst/>
          </a:prstGeom>
        </p:spPr>
      </p:pic>
      <p:pic>
        <p:nvPicPr>
          <p:cNvPr id="5" name="Picture 4">
            <a:extLst>
              <a:ext uri="{FF2B5EF4-FFF2-40B4-BE49-F238E27FC236}">
                <a16:creationId xmlns:a16="http://schemas.microsoft.com/office/drawing/2014/main" id="{1954DC66-ED14-844E-8686-B69F576079F6}"/>
              </a:ext>
            </a:extLst>
          </p:cNvPr>
          <p:cNvPicPr>
            <a:picLocks noChangeAspect="1"/>
          </p:cNvPicPr>
          <p:nvPr/>
        </p:nvPicPr>
        <p:blipFill>
          <a:blip r:embed="rId3"/>
          <a:stretch>
            <a:fillRect/>
          </a:stretch>
        </p:blipFill>
        <p:spPr>
          <a:xfrm>
            <a:off x="3061558" y="1020270"/>
            <a:ext cx="3039098" cy="1710000"/>
          </a:xfrm>
          <a:prstGeom prst="rect">
            <a:avLst/>
          </a:prstGeom>
        </p:spPr>
      </p:pic>
      <p:pic>
        <p:nvPicPr>
          <p:cNvPr id="6" name="Picture 5">
            <a:extLst>
              <a:ext uri="{FF2B5EF4-FFF2-40B4-BE49-F238E27FC236}">
                <a16:creationId xmlns:a16="http://schemas.microsoft.com/office/drawing/2014/main" id="{7CF330DA-3E78-7E48-AC12-54161AE29117}"/>
              </a:ext>
            </a:extLst>
          </p:cNvPr>
          <p:cNvPicPr>
            <a:picLocks noChangeAspect="1"/>
          </p:cNvPicPr>
          <p:nvPr/>
        </p:nvPicPr>
        <p:blipFill>
          <a:blip r:embed="rId4"/>
          <a:stretch>
            <a:fillRect/>
          </a:stretch>
        </p:blipFill>
        <p:spPr>
          <a:xfrm>
            <a:off x="6123116" y="1020270"/>
            <a:ext cx="3039099" cy="1710000"/>
          </a:xfrm>
          <a:prstGeom prst="rect">
            <a:avLst/>
          </a:prstGeom>
        </p:spPr>
      </p:pic>
      <p:pic>
        <p:nvPicPr>
          <p:cNvPr id="7" name="Picture 6">
            <a:extLst>
              <a:ext uri="{FF2B5EF4-FFF2-40B4-BE49-F238E27FC236}">
                <a16:creationId xmlns:a16="http://schemas.microsoft.com/office/drawing/2014/main" id="{C016D881-8FB2-A140-9F8C-D3F584507CE0}"/>
              </a:ext>
            </a:extLst>
          </p:cNvPr>
          <p:cNvPicPr>
            <a:picLocks noChangeAspect="1"/>
          </p:cNvPicPr>
          <p:nvPr/>
        </p:nvPicPr>
        <p:blipFill>
          <a:blip r:embed="rId5"/>
          <a:stretch>
            <a:fillRect/>
          </a:stretch>
        </p:blipFill>
        <p:spPr>
          <a:xfrm>
            <a:off x="7108" y="2776218"/>
            <a:ext cx="3039099" cy="1710000"/>
          </a:xfrm>
          <a:prstGeom prst="rect">
            <a:avLst/>
          </a:prstGeom>
        </p:spPr>
      </p:pic>
      <p:pic>
        <p:nvPicPr>
          <p:cNvPr id="8" name="Picture 7">
            <a:extLst>
              <a:ext uri="{FF2B5EF4-FFF2-40B4-BE49-F238E27FC236}">
                <a16:creationId xmlns:a16="http://schemas.microsoft.com/office/drawing/2014/main" id="{2C86B28A-F786-A44D-ABCB-2ACBE8BFD1FA}"/>
              </a:ext>
            </a:extLst>
          </p:cNvPr>
          <p:cNvPicPr>
            <a:picLocks noChangeAspect="1"/>
          </p:cNvPicPr>
          <p:nvPr/>
        </p:nvPicPr>
        <p:blipFill>
          <a:blip r:embed="rId6"/>
          <a:stretch>
            <a:fillRect/>
          </a:stretch>
        </p:blipFill>
        <p:spPr>
          <a:xfrm>
            <a:off x="3058696" y="2776218"/>
            <a:ext cx="3039099" cy="1710000"/>
          </a:xfrm>
          <a:prstGeom prst="rect">
            <a:avLst/>
          </a:prstGeom>
        </p:spPr>
      </p:pic>
      <p:sp>
        <p:nvSpPr>
          <p:cNvPr id="10" name="Rectangle 9">
            <a:extLst>
              <a:ext uri="{FF2B5EF4-FFF2-40B4-BE49-F238E27FC236}">
                <a16:creationId xmlns:a16="http://schemas.microsoft.com/office/drawing/2014/main" id="{19082E93-FD98-EF49-ADB5-A2C10837F371}"/>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safari.ethz.ch</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/safari-seminar-series/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279B7153-B3C1-9347-A817-5DE9E1ACEEAD}"/>
              </a:ext>
            </a:extLst>
          </p:cNvPr>
          <p:cNvPicPr>
            <a:picLocks noChangeAspect="1"/>
          </p:cNvPicPr>
          <p:nvPr/>
        </p:nvPicPr>
        <p:blipFill>
          <a:blip r:embed="rId8"/>
          <a:stretch>
            <a:fillRect/>
          </a:stretch>
        </p:blipFill>
        <p:spPr>
          <a:xfrm>
            <a:off x="6120457" y="2778583"/>
            <a:ext cx="3044415" cy="1712991"/>
          </a:xfrm>
          <a:prstGeom prst="rect">
            <a:avLst/>
          </a:prstGeom>
        </p:spPr>
      </p:pic>
      <p:pic>
        <p:nvPicPr>
          <p:cNvPr id="12" name="Picture 11">
            <a:extLst>
              <a:ext uri="{FF2B5EF4-FFF2-40B4-BE49-F238E27FC236}">
                <a16:creationId xmlns:a16="http://schemas.microsoft.com/office/drawing/2014/main" id="{C1F1308B-5778-FA4C-B9E4-0EAB1DD7CFE1}"/>
              </a:ext>
            </a:extLst>
          </p:cNvPr>
          <p:cNvPicPr>
            <a:picLocks noChangeAspect="1"/>
          </p:cNvPicPr>
          <p:nvPr/>
        </p:nvPicPr>
        <p:blipFill>
          <a:blip r:embed="rId9"/>
          <a:stretch>
            <a:fillRect/>
          </a:stretch>
        </p:blipFill>
        <p:spPr>
          <a:xfrm>
            <a:off x="0" y="4584281"/>
            <a:ext cx="3044415" cy="1712991"/>
          </a:xfrm>
          <a:prstGeom prst="rect">
            <a:avLst/>
          </a:prstGeom>
        </p:spPr>
      </p:pic>
      <p:pic>
        <p:nvPicPr>
          <p:cNvPr id="13" name="Picture 12">
            <a:extLst>
              <a:ext uri="{FF2B5EF4-FFF2-40B4-BE49-F238E27FC236}">
                <a16:creationId xmlns:a16="http://schemas.microsoft.com/office/drawing/2014/main" id="{15B181AB-1E41-A649-86DE-C317E98B208D}"/>
              </a:ext>
            </a:extLst>
          </p:cNvPr>
          <p:cNvPicPr>
            <a:picLocks noChangeAspect="1"/>
          </p:cNvPicPr>
          <p:nvPr/>
        </p:nvPicPr>
        <p:blipFill>
          <a:blip r:embed="rId10"/>
          <a:stretch>
            <a:fillRect/>
          </a:stretch>
        </p:blipFill>
        <p:spPr>
          <a:xfrm>
            <a:off x="3048000" y="4576919"/>
            <a:ext cx="3057500" cy="1720353"/>
          </a:xfrm>
          <a:prstGeom prst="rect">
            <a:avLst/>
          </a:prstGeom>
        </p:spPr>
      </p:pic>
      <p:pic>
        <p:nvPicPr>
          <p:cNvPr id="4" name="Picture 3">
            <a:extLst>
              <a:ext uri="{FF2B5EF4-FFF2-40B4-BE49-F238E27FC236}">
                <a16:creationId xmlns:a16="http://schemas.microsoft.com/office/drawing/2014/main" id="{38A91E93-ADBE-F741-88D4-DCF10BB72FA5}"/>
              </a:ext>
            </a:extLst>
          </p:cNvPr>
          <p:cNvPicPr>
            <a:picLocks noChangeAspect="1"/>
          </p:cNvPicPr>
          <p:nvPr/>
        </p:nvPicPr>
        <p:blipFill>
          <a:blip r:embed="rId11"/>
          <a:stretch>
            <a:fillRect/>
          </a:stretch>
        </p:blipFill>
        <p:spPr>
          <a:xfrm>
            <a:off x="6121872" y="4605272"/>
            <a:ext cx="3022128" cy="1692000"/>
          </a:xfrm>
          <a:prstGeom prst="rect">
            <a:avLst/>
          </a:prstGeom>
        </p:spPr>
      </p:pic>
    </p:spTree>
    <p:extLst>
      <p:ext uri="{BB962C8B-B14F-4D97-AF65-F5344CB8AC3E}">
        <p14:creationId xmlns:p14="http://schemas.microsoft.com/office/powerpoint/2010/main" val="46522562"/>
      </p:ext>
    </p:extLst>
  </p:cSld>
  <p:clrMapOvr>
    <a:masterClrMapping/>
  </p:clrMapOvr>
  <p:transition/>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(II)</a:t>
            </a:r>
            <a:endParaRPr lang="en-US" sz="3800" dirty="0"/>
          </a:p>
        </p:txBody>
      </p:sp>
      <p:sp>
        <p:nvSpPr>
          <p:cNvPr id="10" name="Rectangle 9">
            <a:extLst>
              <a:ext uri="{FF2B5EF4-FFF2-40B4-BE49-F238E27FC236}">
                <a16:creationId xmlns:a16="http://schemas.microsoft.com/office/drawing/2014/main" id="{19082E93-FD98-EF49-ADB5-A2C10837F371}"/>
              </a:ext>
            </a:extLst>
          </p:cNvPr>
          <p:cNvSpPr/>
          <p:nvPr/>
        </p:nvSpPr>
        <p:spPr>
          <a:xfrm>
            <a:off x="243501" y="6536377"/>
            <a:ext cx="861060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https://www.youtube.com/watch?v=D8Hjy2iU9l4&amp;list=PL5Q2soXY2Zi_tOTAYm--dYByNPL7JhwR9&amp;index=1</a:t>
            </a: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14" name="Picture 13">
            <a:extLst>
              <a:ext uri="{FF2B5EF4-FFF2-40B4-BE49-F238E27FC236}">
                <a16:creationId xmlns:a16="http://schemas.microsoft.com/office/drawing/2014/main" id="{6AE929E4-E5BE-3E4B-A6C7-F18EBBBACD96}"/>
              </a:ext>
            </a:extLst>
          </p:cNvPr>
          <p:cNvPicPr>
            <a:picLocks noChangeAspect="1"/>
          </p:cNvPicPr>
          <p:nvPr/>
        </p:nvPicPr>
        <p:blipFill>
          <a:blip r:embed="rId3"/>
          <a:stretch>
            <a:fillRect/>
          </a:stretch>
        </p:blipFill>
        <p:spPr>
          <a:xfrm>
            <a:off x="351967" y="980728"/>
            <a:ext cx="3499953" cy="2548159"/>
          </a:xfrm>
          <a:prstGeom prst="rect">
            <a:avLst/>
          </a:prstGeom>
        </p:spPr>
      </p:pic>
      <p:pic>
        <p:nvPicPr>
          <p:cNvPr id="15" name="Picture 14">
            <a:extLst>
              <a:ext uri="{FF2B5EF4-FFF2-40B4-BE49-F238E27FC236}">
                <a16:creationId xmlns:a16="http://schemas.microsoft.com/office/drawing/2014/main" id="{253159A2-5E57-C647-B505-B6F781DBF5D2}"/>
              </a:ext>
            </a:extLst>
          </p:cNvPr>
          <p:cNvPicPr>
            <a:picLocks noChangeAspect="1"/>
          </p:cNvPicPr>
          <p:nvPr/>
        </p:nvPicPr>
        <p:blipFill>
          <a:blip r:embed="rId4"/>
          <a:stretch>
            <a:fillRect/>
          </a:stretch>
        </p:blipFill>
        <p:spPr>
          <a:xfrm>
            <a:off x="4860033" y="980728"/>
            <a:ext cx="3384376" cy="2464012"/>
          </a:xfrm>
          <a:prstGeom prst="rect">
            <a:avLst/>
          </a:prstGeom>
        </p:spPr>
      </p:pic>
      <p:pic>
        <p:nvPicPr>
          <p:cNvPr id="9" name="Picture 8">
            <a:extLst>
              <a:ext uri="{FF2B5EF4-FFF2-40B4-BE49-F238E27FC236}">
                <a16:creationId xmlns:a16="http://schemas.microsoft.com/office/drawing/2014/main" id="{FC1D5ABC-29F4-4440-89FB-454D1CC95B0F}"/>
              </a:ext>
            </a:extLst>
          </p:cNvPr>
          <p:cNvPicPr>
            <a:picLocks noChangeAspect="1"/>
          </p:cNvPicPr>
          <p:nvPr/>
        </p:nvPicPr>
        <p:blipFill>
          <a:blip r:embed="rId5"/>
          <a:stretch>
            <a:fillRect/>
          </a:stretch>
        </p:blipFill>
        <p:spPr>
          <a:xfrm>
            <a:off x="356059" y="3789040"/>
            <a:ext cx="3495861" cy="2548158"/>
          </a:xfrm>
          <a:prstGeom prst="rect">
            <a:avLst/>
          </a:prstGeom>
        </p:spPr>
      </p:pic>
      <p:pic>
        <p:nvPicPr>
          <p:cNvPr id="16" name="Picture 15">
            <a:extLst>
              <a:ext uri="{FF2B5EF4-FFF2-40B4-BE49-F238E27FC236}">
                <a16:creationId xmlns:a16="http://schemas.microsoft.com/office/drawing/2014/main" id="{91D8E958-BA87-1A48-A7AC-A103B9656D8B}"/>
              </a:ext>
            </a:extLst>
          </p:cNvPr>
          <p:cNvPicPr>
            <a:picLocks noChangeAspect="1"/>
          </p:cNvPicPr>
          <p:nvPr/>
        </p:nvPicPr>
        <p:blipFill>
          <a:blip r:embed="rId6"/>
          <a:stretch>
            <a:fillRect/>
          </a:stretch>
        </p:blipFill>
        <p:spPr>
          <a:xfrm>
            <a:off x="4880745" y="3785840"/>
            <a:ext cx="3384376" cy="2465163"/>
          </a:xfrm>
          <a:prstGeom prst="rect">
            <a:avLst/>
          </a:prstGeom>
        </p:spPr>
      </p:pic>
    </p:spTree>
    <p:extLst>
      <p:ext uri="{BB962C8B-B14F-4D97-AF65-F5344CB8AC3E}">
        <p14:creationId xmlns:p14="http://schemas.microsoft.com/office/powerpoint/2010/main" val="1880398832"/>
      </p:ext>
    </p:extLst>
  </p:cSld>
  <p:clrMapOvr>
    <a:masterClrMapping/>
  </p:clrMapOvr>
  <p:transition/>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772816"/>
            <a:ext cx="7924800" cy="1752600"/>
          </a:xfrm>
        </p:spPr>
        <p:txBody>
          <a:bodyPr/>
          <a:lstStyle/>
          <a:p>
            <a:pPr algn="ctr"/>
            <a:r>
              <a:rPr lang="en-US" dirty="0"/>
              <a:t>Open-Source Artifacts</a:t>
            </a:r>
          </a:p>
        </p:txBody>
      </p:sp>
      <p:sp>
        <p:nvSpPr>
          <p:cNvPr id="3" name="Subtitle 2"/>
          <p:cNvSpPr>
            <a:spLocks noGrp="1"/>
          </p:cNvSpPr>
          <p:nvPr>
            <p:ph type="subTitle" idx="1"/>
          </p:nvPr>
        </p:nvSpPr>
        <p:spPr/>
        <p:txBody>
          <a:bodyPr/>
          <a:lstStyle/>
          <a:p>
            <a:r>
              <a:rPr lang="en-US" b="1" dirty="0">
                <a:solidFill>
                  <a:srgbClr val="0432FF"/>
                </a:solidFill>
                <a:hlinkClick r:id="rId2">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47796002"/>
      </p:ext>
    </p:extLst>
  </p:cSld>
  <p:clrMapOvr>
    <a:masterClrMapping/>
  </p:clrMapOvr>
  <p:transition/>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4196525473"/>
      </p:ext>
    </p:extLst>
  </p:cSld>
  <p:clrMapOvr>
    <a:masterClrMapping/>
  </p:clrMapOvr>
  <p:transition/>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04EF9-6311-1645-A0CB-2E4DC613C3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D4E5EE-14A7-4C49-8B8C-B0C403B9FC06}"/>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387C2AC1-FD9E-7A4A-BF0C-C9A332C41C8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EC307D-DE3D-4346-9EEC-849FEAAACE63}"/>
              </a:ext>
            </a:extLst>
          </p:cNvPr>
          <p:cNvPicPr>
            <a:picLocks noChangeAspect="1"/>
          </p:cNvPicPr>
          <p:nvPr/>
        </p:nvPicPr>
        <p:blipFill>
          <a:blip r:embed="rId2"/>
          <a:stretch>
            <a:fillRect/>
          </a:stretch>
        </p:blipFill>
        <p:spPr>
          <a:xfrm>
            <a:off x="1879725" y="7184"/>
            <a:ext cx="5384549" cy="6858000"/>
          </a:xfrm>
          <a:prstGeom prst="rect">
            <a:avLst/>
          </a:prstGeom>
        </p:spPr>
      </p:pic>
      <p:sp>
        <p:nvSpPr>
          <p:cNvPr id="6" name="TextBox 5">
            <a:extLst>
              <a:ext uri="{FF2B5EF4-FFF2-40B4-BE49-F238E27FC236}">
                <a16:creationId xmlns:a16="http://schemas.microsoft.com/office/drawing/2014/main" id="{B9871ED2-6771-8148-B0D9-0B21E966C7C8}"/>
              </a:ext>
            </a:extLst>
          </p:cNvPr>
          <p:cNvSpPr txBox="1"/>
          <p:nvPr/>
        </p:nvSpPr>
        <p:spPr>
          <a:xfrm>
            <a:off x="4963649" y="5269399"/>
            <a:ext cx="41553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https://github.com/CMU-SAFARI</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886081560"/>
      </p:ext>
    </p:extLst>
  </p:cSld>
  <p:clrMapOvr>
    <a:masterClrMapping/>
  </p:clrMapOvr>
  <p:transition/>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b="1" dirty="0">
                <a:solidFill>
                  <a:srgbClr val="0432FF"/>
                </a:solidFill>
              </a:rPr>
              <a:t>Computing Research and Education </a:t>
            </a:r>
            <a:r>
              <a:rPr lang="en-US" dirty="0">
                <a:solidFill>
                  <a:srgbClr val="0432FF"/>
                </a:solidFill>
              </a:rPr>
              <a:t>(@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b="1" dirty="0">
                <a:solidFill>
                  <a:srgbClr val="0432FF"/>
                </a:solidFill>
              </a:rPr>
              <a:t>Maurice Wilkes Award Speech </a:t>
            </a:r>
            <a:r>
              <a:rPr lang="en-US" dirty="0">
                <a:solidFill>
                  <a:srgbClr val="0432FF"/>
                </a:solidFill>
              </a:rPr>
              <a:t>(10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93069693"/>
      </p:ext>
    </p:extLst>
  </p:cSld>
  <p:clrMapOvr>
    <a:masterClrMapping/>
  </p:clrMapOvr>
  <p:transition/>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597368860"/>
      </p:ext>
    </p:extLst>
  </p:cSld>
  <p:clrMapOvr>
    <a:masterClrMapping/>
  </p:clrMapOvr>
  <p:transition/>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 (II)</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"Computer Architecture: Why Is It So Important and Exciting Today?"</a:t>
            </a:r>
            <a:r>
              <a:rPr lang="en-US" sz="1800" dirty="0">
                <a:solidFill>
                  <a:srgbClr val="0432FF"/>
                </a:solidFill>
              </a:rPr>
              <a:t>  </a:t>
            </a:r>
            <a:br>
              <a:rPr lang="en-US" sz="1800" dirty="0">
                <a:solidFill>
                  <a:srgbClr val="0432FF"/>
                </a:solidFill>
              </a:rPr>
            </a:br>
            <a:r>
              <a:rPr lang="en-US" sz="1800" dirty="0"/>
              <a:t>Invited Lecture at </a:t>
            </a:r>
            <a:r>
              <a:rPr lang="en-US" sz="1800" i="1" dirty="0">
                <a:hlinkClick r:id="rId3"/>
              </a:rPr>
              <a:t>Izmir Institute of Technology (</a:t>
            </a:r>
            <a:r>
              <a:rPr lang="en-US" sz="1800" b="1" i="1" dirty="0">
                <a:hlinkClick r:id="rId3"/>
              </a:rPr>
              <a:t>IYTE</a:t>
            </a:r>
            <a:r>
              <a:rPr lang="en-US" sz="1800" i="1" dirty="0">
                <a:hlinkClick r:id="rId3"/>
              </a:rPr>
              <a:t>) </a:t>
            </a:r>
            <a:r>
              <a:rPr lang="en-US" sz="1800" dirty="0"/>
              <a:t>, Virtual, 16 October 2020. </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 </a:t>
            </a:r>
            <a:br>
              <a:rPr lang="en-US" sz="1800" dirty="0"/>
            </a:br>
            <a:r>
              <a:rPr lang="en-US" sz="1800" dirty="0"/>
              <a:t>[</a:t>
            </a:r>
            <a:r>
              <a:rPr lang="en-US" sz="1800" dirty="0">
                <a:hlinkClick r:id="rId5"/>
              </a:rPr>
              <a:t>Talk Video</a:t>
            </a:r>
            <a:r>
              <a:rPr lang="en-US" sz="1800" dirty="0"/>
              <a:t> (2 hours 12 minutes)]</a:t>
            </a:r>
          </a:p>
          <a:p>
            <a:pPr marL="0" indent="0">
              <a:buNone/>
            </a:pPr>
            <a:br>
              <a:rPr lang="en-US" sz="1800" dirty="0"/>
            </a:br>
            <a:endParaRPr lang="en-US" sz="1800" dirty="0"/>
          </a:p>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6">
                  <a:extLst>
                    <a:ext uri="{A12FA001-AC4F-418D-AE19-62706E023703}">
                      <ahyp:hlinkClr xmlns:ahyp="http://schemas.microsoft.com/office/drawing/2018/hyperlinkcolor" val="tx"/>
                    </a:ext>
                  </a:extLst>
                </a:hlinkClick>
              </a:rPr>
              <a:t>"Applying to Graduate School &amp; Doing Impactful Research"</a:t>
            </a:r>
            <a:r>
              <a:rPr lang="en-US" sz="1800" dirty="0">
                <a:solidFill>
                  <a:srgbClr val="0432FF"/>
                </a:solidFill>
              </a:rPr>
              <a:t> </a:t>
            </a:r>
            <a:br>
              <a:rPr lang="en-US" sz="1800" dirty="0">
                <a:solidFill>
                  <a:srgbClr val="0432FF"/>
                </a:solidFill>
              </a:rPr>
            </a:br>
            <a:r>
              <a:rPr lang="en-US" sz="1800" i="1" dirty="0"/>
              <a:t>Invited Panel Talk at </a:t>
            </a:r>
            <a:r>
              <a:rPr lang="en-US" sz="1800" i="1" dirty="0">
                <a:hlinkClick r:id="rId7"/>
              </a:rPr>
              <a:t>the 3rd Undergraduate Mentoring Workshop</a:t>
            </a:r>
            <a:r>
              <a:rPr lang="en-US" sz="1800" i="1" dirty="0"/>
              <a:t>, held with </a:t>
            </a:r>
            <a:r>
              <a:rPr lang="en-US" sz="1800" i="1" dirty="0">
                <a:hlinkClick r:id="rId8"/>
              </a:rPr>
              <a:t>the 48th International Symposium on Computer Architecture (</a:t>
            </a:r>
            <a:r>
              <a:rPr lang="en-US" sz="1800" b="1" i="1" dirty="0">
                <a:hlinkClick r:id="rId8"/>
              </a:rPr>
              <a:t>ISCA</a:t>
            </a:r>
            <a:r>
              <a:rPr lang="en-US" sz="1800" i="1" dirty="0">
                <a:hlinkClick r:id="rId8"/>
              </a:rPr>
              <a:t>)</a:t>
            </a:r>
            <a:r>
              <a:rPr lang="en-US" sz="1800" dirty="0"/>
              <a:t>, Virtual, 18 June 2021. </a:t>
            </a:r>
            <a:br>
              <a:rPr lang="en-US" sz="1800" dirty="0"/>
            </a:br>
            <a:r>
              <a:rPr lang="en-US" sz="1800" dirty="0"/>
              <a:t>[</a:t>
            </a:r>
            <a:r>
              <a:rPr lang="en-US" sz="1800" dirty="0">
                <a:hlinkClick r:id="rId6"/>
              </a:rPr>
              <a:t>Slides (pptx)</a:t>
            </a:r>
            <a:r>
              <a:rPr lang="en-US" sz="1800" dirty="0"/>
              <a:t> </a:t>
            </a:r>
            <a:r>
              <a:rPr lang="en-US" sz="1800" dirty="0">
                <a:hlinkClick r:id="rId9"/>
              </a:rPr>
              <a:t>(pdf)</a:t>
            </a:r>
            <a:r>
              <a:rPr lang="en-US" sz="1800" dirty="0"/>
              <a:t>] </a:t>
            </a:r>
            <a:br>
              <a:rPr lang="en-US" sz="1800" dirty="0"/>
            </a:br>
            <a:r>
              <a:rPr lang="en-US" sz="1800" dirty="0"/>
              <a:t>[</a:t>
            </a:r>
            <a:r>
              <a:rPr lang="en-US" sz="1800" dirty="0">
                <a:hlinkClick r:id="rId10"/>
              </a:rPr>
              <a:t>Talk Video</a:t>
            </a:r>
            <a:r>
              <a:rPr lang="en-US" sz="1800" dirty="0"/>
              <a:t> (50 minutes)]</a:t>
            </a:r>
          </a:p>
          <a:p>
            <a:endParaRPr lang="en-US" sz="1800" dirty="0"/>
          </a:p>
        </p:txBody>
      </p:sp>
      <p:sp>
        <p:nvSpPr>
          <p:cNvPr id="4" name="Slide Number Placeholder 3">
            <a:extLst>
              <a:ext uri="{FF2B5EF4-FFF2-40B4-BE49-F238E27FC236}">
                <a16:creationId xmlns:a16="http://schemas.microsoft.com/office/drawing/2014/main" id="{F184A087-14E4-E548-89F4-24CDE0339BC5}"/>
              </a:ext>
            </a:extLst>
          </p:cNvPr>
          <p:cNvSpPr>
            <a:spLocks noGrp="1"/>
          </p:cNvSpPr>
          <p:nvPr>
            <p:ph type="sldNum" sz="quarter" idx="11"/>
          </p:nvPr>
        </p:nvSpPr>
        <p:spPr>
          <a:xfrm>
            <a:off x="6553200" y="6363164"/>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3464129"/>
      </p:ext>
    </p:extLst>
  </p:cSld>
  <p:clrMapOvr>
    <a:masterClrMapping/>
  </p:clrMapOvr>
  <p:transition/>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917450673"/>
      </p:ext>
    </p:extLst>
  </p:cSld>
  <p:clrMapOvr>
    <a:masterClrMapping/>
  </p:clrMapOvr>
  <p:transition/>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70769476"/>
      </p:ext>
    </p:extLst>
  </p:cSld>
  <p:clrMapOvr>
    <a:masterClrMapping/>
  </p:clrMapOvr>
  <p:transition/>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539552" y="1748408"/>
            <a:ext cx="7924800" cy="1752600"/>
          </a:xfrm>
        </p:spPr>
        <p:txBody>
          <a:bodyPr/>
          <a:lstStyle/>
          <a:p>
            <a:pPr algn="ctr"/>
            <a:r>
              <a:rPr lang="en-US" b="1" dirty="0"/>
              <a:t>Fundamental Thinking</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126581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742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94897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24156315"/>
      </p:ext>
    </p:extLst>
  </p:cSld>
  <p:clrMapOvr>
    <a:masterClrMapping/>
  </p:clrMapOvr>
  <p:transition/>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925946719"/>
      </p:ext>
    </p:extLst>
  </p:cSld>
  <p:clrMapOvr>
    <a:masterClrMapping/>
  </p:clrMapOvr>
  <p:transition/>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69076701"/>
      </p:ext>
    </p:extLst>
  </p:cSld>
  <p:clrMapOvr>
    <a:masterClrMapping/>
  </p:clrMapOvr>
  <p:transition/>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4428974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5.3|1.3|11.4|5.3|2.1"/>
</p:tagLst>
</file>

<file path=ppt/tags/tag2.xml><?xml version="1.0" encoding="utf-8"?>
<p:tagLst xmlns:a="http://schemas.openxmlformats.org/drawingml/2006/main" xmlns:r="http://schemas.openxmlformats.org/officeDocument/2006/relationships" xmlns:p="http://schemas.openxmlformats.org/presentationml/2006/main">
  <p:tag name="TIMING" val="|2.2|3.1"/>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6.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71.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4.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5.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81.xml><?xml version="1.0" encoding="utf-8"?>
<a:theme xmlns:a="http://schemas.openxmlformats.org/drawingml/2006/main" name="10_Office Theme">
  <a:themeElements>
    <a:clrScheme name="Nandita">
      <a:dk1>
        <a:sysClr val="windowText" lastClr="000000"/>
      </a:dk1>
      <a:lt1>
        <a:sysClr val="window" lastClr="FFFFFF"/>
      </a:lt1>
      <a:dk2>
        <a:srgbClr val="44546A"/>
      </a:dk2>
      <a:lt2>
        <a:srgbClr val="D8D8D8"/>
      </a:lt2>
      <a:accent1>
        <a:srgbClr val="008000"/>
      </a:accent1>
      <a:accent2>
        <a:srgbClr val="FF9933"/>
      </a:accent2>
      <a:accent3>
        <a:srgbClr val="1D6FA9"/>
      </a:accent3>
      <a:accent4>
        <a:srgbClr val="15537E"/>
      </a:accent4>
      <a:accent5>
        <a:srgbClr val="C00000"/>
      </a:accent5>
      <a:accent6>
        <a:srgbClr val="FFD96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800" b="1" dirty="0" smtClean="0">
            <a:latin typeface="Myriad Pro Cond" panose="020B0706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b="1" dirty="0" smtClean="0">
            <a:latin typeface="Myriad Pro Cond" panose="020B07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82.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83.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1" dirty="0" smtClean="0">
            <a:latin typeface="Myriad Pro Cond" panose="020B05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5.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6.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1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9.xml><?xml version="1.0" encoding="utf-8"?>
<a:theme xmlns:a="http://schemas.openxmlformats.org/drawingml/2006/main" name="14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0.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91.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326185</TotalTime>
  <Words>28439</Words>
  <Application>Microsoft Macintosh PowerPoint</Application>
  <PresentationFormat>On-screen Show (4:3)</PresentationFormat>
  <Paragraphs>4243</Paragraphs>
  <Slides>438</Slides>
  <Notes>94</Notes>
  <HiddenSlides>0</HiddenSlides>
  <MMClips>0</MMClips>
  <ScaleCrop>false</ScaleCrop>
  <HeadingPairs>
    <vt:vector size="8" baseType="variant">
      <vt:variant>
        <vt:lpstr>Fonts Used</vt:lpstr>
      </vt:variant>
      <vt:variant>
        <vt:i4>34</vt:i4>
      </vt:variant>
      <vt:variant>
        <vt:lpstr>Theme</vt:lpstr>
      </vt:variant>
      <vt:variant>
        <vt:i4>91</vt:i4>
      </vt:variant>
      <vt:variant>
        <vt:lpstr>Embedded OLE Servers</vt:lpstr>
      </vt:variant>
      <vt:variant>
        <vt:i4>1</vt:i4>
      </vt:variant>
      <vt:variant>
        <vt:lpstr>Slide Titles</vt:lpstr>
      </vt:variant>
      <vt:variant>
        <vt:i4>438</vt:i4>
      </vt:variant>
    </vt:vector>
  </HeadingPairs>
  <TitlesOfParts>
    <vt:vector size="564" baseType="lpstr">
      <vt:lpstr>Adobe Garamond Pro</vt:lpstr>
      <vt:lpstr>Arial</vt:lpstr>
      <vt:lpstr>Arial Black</vt:lpstr>
      <vt:lpstr>Arial Narrow</vt:lpstr>
      <vt:lpstr>Calibri</vt:lpstr>
      <vt:lpstr>Calibri Light</vt:lpstr>
      <vt:lpstr>Cambria</vt:lpstr>
      <vt:lpstr>Cambria Math</vt:lpstr>
      <vt:lpstr>Candara</vt:lpstr>
      <vt:lpstr>Chalkduster</vt:lpstr>
      <vt:lpstr>Comic Sans MS</vt:lpstr>
      <vt:lpstr>Consolas</vt:lpstr>
      <vt:lpstr>Corbel</vt:lpstr>
      <vt:lpstr>Courier New</vt:lpstr>
      <vt:lpstr>europa</vt:lpstr>
      <vt:lpstr>Futura Medium</vt:lpstr>
      <vt:lpstr>Garamond</vt:lpstr>
      <vt:lpstr>Gill Sans</vt:lpstr>
      <vt:lpstr>Gill Sans MT</vt:lpstr>
      <vt:lpstr>Helvetica Neue</vt:lpstr>
      <vt:lpstr>Lato</vt:lpstr>
      <vt:lpstr>Lato Black</vt:lpstr>
      <vt:lpstr>LinBiolinumTB</vt:lpstr>
      <vt:lpstr>Lucida Grande</vt:lpstr>
      <vt:lpstr>Lucida Sans</vt:lpstr>
      <vt:lpstr>medium-content-sans-serif-font</vt:lpstr>
      <vt:lpstr>Myriad Pro Bold Cond</vt:lpstr>
      <vt:lpstr>Myriad Pro Cond</vt:lpstr>
      <vt:lpstr>Palatino Linotype</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156_Edge</vt:lpstr>
      <vt:lpstr>159_Edge</vt:lpstr>
      <vt:lpstr>safari</vt:lpstr>
      <vt:lpstr>153_Edge</vt:lpstr>
      <vt:lpstr>5_Edge</vt:lpstr>
      <vt:lpstr>7_Edge</vt:lpstr>
      <vt:lpstr>18_Edge</vt:lpstr>
      <vt:lpstr>4_sesha-theme</vt:lpstr>
      <vt:lpstr>19_Edge</vt:lpstr>
      <vt:lpstr>11_Edge</vt:lpstr>
      <vt:lpstr>14_Edge</vt:lpstr>
      <vt:lpstr>2_Edge</vt:lpstr>
      <vt:lpstr>40_Edge</vt:lpstr>
      <vt:lpstr>15_Edge</vt:lpstr>
      <vt:lpstr>99_Edge</vt:lpstr>
      <vt:lpstr>137_Edge</vt:lpstr>
      <vt:lpstr>24_Edge</vt:lpstr>
      <vt:lpstr>155_Edge</vt:lpstr>
      <vt:lpstr>62_Edge</vt:lpstr>
      <vt:lpstr>27_Edge</vt:lpstr>
      <vt:lpstr>28_Edge</vt:lpstr>
      <vt:lpstr>100_Edge</vt:lpstr>
      <vt:lpstr>29_Edge</vt:lpstr>
      <vt:lpstr>41_Edge</vt:lpstr>
      <vt:lpstr>101_Edge</vt:lpstr>
      <vt:lpstr>6_Office Theme</vt:lpstr>
      <vt:lpstr>20_Edge</vt:lpstr>
      <vt:lpstr>21_Edge</vt:lpstr>
      <vt:lpstr>26_Edge</vt:lpstr>
      <vt:lpstr>7_Office Theme</vt:lpstr>
      <vt:lpstr>22_Edge</vt:lpstr>
      <vt:lpstr>1_Office Theme</vt:lpstr>
      <vt:lpstr>16_Edge</vt:lpstr>
      <vt:lpstr>12_Edge</vt:lpstr>
      <vt:lpstr>Metropolitan_bullet</vt:lpstr>
      <vt:lpstr>25_Edge</vt:lpstr>
      <vt:lpstr>32_Edge</vt:lpstr>
      <vt:lpstr>8_Office Theme</vt:lpstr>
      <vt:lpstr>5_Office Theme</vt:lpstr>
      <vt:lpstr>157_Edge</vt:lpstr>
      <vt:lpstr>3_Office Theme</vt:lpstr>
      <vt:lpstr>67_Edge</vt:lpstr>
      <vt:lpstr>10_Edge</vt:lpstr>
      <vt:lpstr>60_Edge</vt:lpstr>
      <vt:lpstr>9_Office Theme</vt:lpstr>
      <vt:lpstr>10_Office Theme</vt:lpstr>
      <vt:lpstr>1_sesha-theme</vt:lpstr>
      <vt:lpstr>11_Office Theme</vt:lpstr>
      <vt:lpstr>Simple Light</vt:lpstr>
      <vt:lpstr>31_Edge</vt:lpstr>
      <vt:lpstr>30_Edge</vt:lpstr>
      <vt:lpstr>33_Edge</vt:lpstr>
      <vt:lpstr>13_Office Theme</vt:lpstr>
      <vt:lpstr>14_Office Theme</vt:lpstr>
      <vt:lpstr>5_sesha-theme</vt:lpstr>
      <vt:lpstr>27_Office Theme</vt:lpstr>
      <vt:lpstr>Visio</vt:lpstr>
      <vt:lpstr>Memory-Centric Computing</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One Problem with (Genome) Analysis Today</vt:lpstr>
      <vt:lpstr>Accelerating Genome Analysis [IEEE MICRO 2020]</vt:lpstr>
      <vt:lpstr>FPGA-based Near-Memory Analytics</vt:lpstr>
      <vt:lpstr>Near-Memory Acceleration using FPGAs</vt:lpstr>
      <vt:lpstr>Performance &amp; Energy Greatly Improve</vt:lpstr>
      <vt:lpstr>GenASM Framework [MICRO 2020]</vt:lpstr>
      <vt:lpstr>In-Storage Genome Filtering [ASPLOS 2022] </vt:lpstr>
      <vt:lpstr>Accelerating Sequence-to-Graph Mapping</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Deeper and Larger Cache Hierarchies</vt:lpstr>
      <vt:lpstr>AMD’s 3D Last Level Cache (2021)</vt:lpstr>
      <vt:lpstr>Deeper and Larger Cache Hierarchies</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Fundamentally Better Architectures</vt:lpstr>
      <vt:lpstr>A Blueprint for 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As Memory Scales, It Becomes Unreliable</vt:lpstr>
      <vt:lpstr>A Curious Phenomenon [Kim et al., ISCA 2014]</vt:lpstr>
      <vt:lpstr>PowerPoint Presentation</vt:lpstr>
      <vt:lpstr>The RowHammer Vulnerability</vt:lpstr>
      <vt:lpstr>The Story of RowHammer Lecture …</vt:lpstr>
      <vt:lpstr>10 Years of RowHammer in 20 Minutes</vt:lpstr>
      <vt:lpstr>Memory Scaling Issues Are Real</vt:lpstr>
      <vt:lpstr>Memory Scaling Issues Are Real</vt:lpstr>
      <vt:lpstr>Memory Scaling Issues Are Real</vt:lpstr>
      <vt:lpstr>Hybrid Memory Enables Better Scaling</vt:lpstr>
      <vt:lpstr>The Push from Circuits and Devices</vt:lpstr>
      <vt:lpstr>An Example Intelligent Controller</vt:lpstr>
      <vt:lpstr>Industry Is Writing Papers About It, Too</vt:lpstr>
      <vt:lpstr>Call for Intelligent Memory Controllers</vt:lpstr>
      <vt:lpstr>Another Example Intelligent Controller</vt:lpstr>
      <vt:lpstr>Aside: Intelligent Controller for NAND Flash</vt:lpstr>
      <vt:lpstr>Intelligent Flash Controllers [PIEEE’17]</vt:lpstr>
      <vt:lpstr>Emerging Memories Also Need Intelligent Controllers</vt:lpstr>
      <vt:lpstr>The Takeaway</vt:lpstr>
      <vt:lpstr>The Push from Circuits and Devices</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System Desirables</vt:lpstr>
      <vt:lpstr>We Need to Think Differently from the Past Approaches</vt:lpstr>
      <vt:lpstr>Processing in Memory:   Two Approaches</vt:lpstr>
      <vt:lpstr>Specialization: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Sequence-to-Graph Mapping</vt:lpstr>
      <vt:lpstr>Accelerating Time Series Analysis</vt:lpstr>
      <vt:lpstr>Accelerating Graph Pattern Mining</vt:lpstr>
      <vt:lpstr>Accelerating HTAP Database Systems</vt:lpstr>
      <vt:lpstr>Accelerating Neural Network Inference</vt:lpstr>
      <vt:lpstr>Google Neural Network Models for Edge Devices:  Analyzing and Mitigating  Machine Learning Inference Bottlenecks</vt:lpstr>
      <vt:lpstr>Executive Summary</vt:lpstr>
      <vt:lpstr>Google Edge Neural Network Models</vt:lpstr>
      <vt:lpstr>Diversity Across the Models</vt:lpstr>
      <vt:lpstr>Diversity Within the Models</vt:lpstr>
      <vt:lpstr>Mensa High-Level Overview</vt:lpstr>
      <vt:lpstr>Mensa: Highly-Efficient ML Inference</vt:lpstr>
      <vt:lpstr>FPGA-based Processing Near Memory</vt:lpstr>
      <vt:lpstr>Near-Memory Acceleration Using FPGAs</vt:lpstr>
      <vt:lpstr>Performance &amp; Energy Greatly Improve</vt:lpstr>
      <vt:lpstr>We Need to Revisit the Entire Stack</vt:lpstr>
      <vt:lpstr>PIM Review and Open Problems</vt:lpstr>
      <vt:lpstr>PIM Review and Open Problems (II)</vt:lpstr>
      <vt:lpstr>Processing in Memory:   Two Approaches</vt:lpstr>
      <vt:lpstr>Two PIM Approaches</vt:lpstr>
      <vt:lpstr>Approach 1: Processing Using Memory</vt:lpstr>
      <vt:lpstr>Starting Simple: Data Copy and Initialization</vt:lpstr>
      <vt:lpstr>Future Systems: In-Memory Copy</vt:lpstr>
      <vt:lpstr>RowClone: In-DRAM Row Copy</vt:lpstr>
      <vt:lpstr>RowClone: Latency and Energy Savings</vt:lpstr>
      <vt:lpstr>More on RowClone</vt:lpstr>
      <vt:lpstr>Real System RowClone Prototype</vt:lpstr>
      <vt:lpstr>Real System RowClone (&amp; PuM) Prototype</vt:lpstr>
      <vt:lpstr>Lecture on RowClone &amp; Processing using DRAM</vt:lpstr>
      <vt:lpstr>Mindset: Memory as an Accelerator</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Framework: Overview </vt:lpstr>
      <vt:lpstr>SIMDRAM Key Results</vt:lpstr>
      <vt:lpstr>More on SIMDRAM</vt:lpstr>
      <vt:lpstr>In-DRAM Physical Unclonable Functions</vt:lpstr>
      <vt:lpstr>In-DRAM True Random Number Generation</vt:lpstr>
      <vt:lpstr>In-DRAM True Random Number Generation</vt:lpstr>
      <vt:lpstr>In-DRAM True Random Number Generation</vt:lpstr>
      <vt:lpstr>Processing in Memory:  Adoption Challenges</vt:lpstr>
      <vt:lpstr>Eliminating the Adoption Barriers</vt:lpstr>
      <vt:lpstr>Potential Barriers to Adoption of PIM</vt:lpstr>
      <vt:lpstr>We Need to Revisit the Entire Stack</vt:lpstr>
      <vt:lpstr>Adoption: Accelerating Key Applications (I)</vt:lpstr>
      <vt:lpstr>Adoption: Accelerating Key Applications (II)</vt:lpstr>
      <vt:lpstr>Adoption: Accelerating Key Applications (III)</vt:lpstr>
      <vt:lpstr>Adoption: Accelerating Key Applications (IV)</vt:lpstr>
      <vt:lpstr>Adoption: Accelerating Key Applications (V)</vt:lpstr>
      <vt:lpstr>Adoption: Accelerating Key Applications (VI)</vt:lpstr>
      <vt:lpstr>Adoption: Accelerating Key Applications (VII)</vt:lpstr>
      <vt:lpstr>Adoption: Accelerating Key Applications (VIII)</vt:lpstr>
      <vt:lpstr>Adoption: Accelerating Key Applications (IX)</vt:lpstr>
      <vt:lpstr>Adoption: Accelerating Key Applications (X)</vt:lpstr>
      <vt:lpstr>Adoption: How to Keep It Simple?</vt:lpstr>
      <vt:lpstr>Adoption: How to Maintain Coherence? (I)</vt:lpstr>
      <vt:lpstr>Challenge: Coherence for Hybrid CPU-PIM Apps</vt:lpstr>
      <vt:lpstr>Adoption: How to Maintain Coherence? (II)</vt:lpstr>
      <vt:lpstr>Adoption: How to Support Synchronization?</vt:lpstr>
      <vt:lpstr>Adoption: How to Support Virtual Memory?</vt:lpstr>
      <vt:lpstr>Eliminating the Adoption Barriers</vt:lpstr>
      <vt:lpstr>Processing-in-Memory Landscape Today</vt:lpstr>
      <vt:lpstr>UPMEM Processing-in-DRAM Engine (2019)</vt:lpstr>
      <vt:lpstr>UPMEM Memory Modules</vt:lpstr>
      <vt:lpstr>2,560-DPU Processing-in-Memory System</vt:lpstr>
      <vt:lpstr>More on the UPMEM PIM System</vt:lpstr>
      <vt:lpstr>Experimental Analysis of the UPMEM PIM Engine</vt:lpstr>
      <vt:lpstr>UPMEM PIM System Summary &amp; Analysis</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More on PRIM Benchmarks</vt:lpstr>
      <vt:lpstr>UPMEM PIM System Summary &amp; Analysis</vt:lpstr>
      <vt:lpstr>FPGA-based Processing Near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 Methods &amp; Benchmarks</vt:lpstr>
      <vt:lpstr>Coming Up: SpMV on Real PIM Systems</vt:lpstr>
      <vt:lpstr>Coming Up: SpMV on Real PIM Systems</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SK Hynix Accelerator-in-Memory (2022)</vt:lpstr>
      <vt:lpstr>AliBaba PIM Recommendation System (2022)</vt:lpstr>
      <vt:lpstr>Future: Enable New Medical/Health Platforms</vt:lpstr>
      <vt:lpstr>Future of Genome Sequencing &amp; Analysis</vt:lpstr>
      <vt:lpstr>Detailed Lectures on PIM (I)</vt:lpstr>
      <vt:lpstr>Detailed Lectures on PIM (II)</vt:lpstr>
      <vt:lpstr>Latest Longer &amp; Detailed Tutorial on PIM</vt:lpstr>
      <vt:lpstr>Latest Longer &amp; Detailed Tutorial on PIM</vt:lpstr>
      <vt:lpstr>Challenge and Opportunity for Future</vt:lpstr>
      <vt:lpstr>Challenge and Opportunity for Future</vt:lpstr>
      <vt:lpstr>Challenge and Opportunity for Future</vt:lpstr>
      <vt:lpstr>Unfortunately, Little or No  Time for the Next Two Parts</vt:lpstr>
      <vt:lpstr>Challenge and Opportunity for Future</vt:lpstr>
      <vt:lpstr>Challenge and Opportunity for Future</vt:lpstr>
      <vt:lpstr>More Info in This Longer Tutorial…</vt:lpstr>
      <vt:lpstr>A Tutorial on PIM</vt:lpstr>
      <vt:lpstr>Concluding Remarks</vt:lpstr>
      <vt:lpstr>Concluding Remarks</vt:lpstr>
      <vt:lpstr>Fundamentally Better Architectures</vt:lpstr>
      <vt:lpstr>PowerPoint Presentation</vt:lpstr>
      <vt:lpstr>We Need to Revisit the Entire Stack</vt:lpstr>
      <vt:lpstr>We Need to Exploit Good Principles</vt:lpstr>
      <vt:lpstr>A Blueprint for Fundamentally Better Architectures</vt:lpstr>
      <vt:lpstr>Funding Acknowledgments</vt:lpstr>
      <vt:lpstr>Acknowledgments</vt:lpstr>
      <vt:lpstr>PowerPoint Presentation</vt:lpstr>
      <vt:lpstr>SAFARI Newsletter December 2021 Edition</vt:lpstr>
      <vt:lpstr>Referenced Papers, Talks, Artifacts</vt:lpstr>
      <vt:lpstr>Open Source Tools: SAFARI GitHub</vt:lpstr>
      <vt:lpstr>Comp Arch (Fall’21)</vt:lpstr>
      <vt:lpstr>PIM Course (Fall’21)</vt:lpstr>
      <vt:lpstr>PIM Course (Current)</vt:lpstr>
      <vt:lpstr>Memory-Centric Computing</vt:lpstr>
      <vt:lpstr>Backup Slides</vt:lpstr>
      <vt:lpstr>Aside: Intelligent Controller for NAND Flash</vt:lpstr>
      <vt:lpstr>Intelligent Flash Controllers [PIEEE’17]</vt:lpstr>
      <vt:lpstr>System Desirables</vt:lpstr>
      <vt:lpstr>SAFARI Research Group</vt:lpstr>
      <vt:lpstr>SAFARI Newsletter April 2020 Edition</vt:lpstr>
      <vt:lpstr>SAFARI Newsletter January 2021 Edition</vt:lpstr>
      <vt:lpstr>SAFARI Newsletter December 2021 Edition</vt:lpstr>
      <vt:lpstr>A Talk on Impactful Research &amp; Teaching</vt:lpstr>
      <vt:lpstr>An Interview on Computing Futures</vt:lpstr>
      <vt:lpstr>Latest Longer &amp; Detailed Tutorial on PIM</vt:lpstr>
      <vt:lpstr>Latest Longer &amp; Detailed Tutorial on PIM</vt:lpstr>
      <vt:lpstr>Detailed Lectures on PIM (I)</vt:lpstr>
      <vt:lpstr>Detailed Lectures on PIM (II)</vt:lpstr>
      <vt:lpstr>Comp Arch (Current)</vt:lpstr>
      <vt:lpstr>PIM Course (Current)</vt:lpstr>
      <vt:lpstr>PowerPoint Presentation</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Self-Optimizing Memory Prefetchers</vt:lpstr>
      <vt:lpstr>PowerPoint Presentation</vt:lpstr>
      <vt:lpstr>Executive Summary</vt:lpstr>
      <vt:lpstr>Key Shortcomings in Prior Prefetchers</vt:lpstr>
      <vt:lpstr>Our Goal</vt:lpstr>
      <vt:lpstr>Our Proposal</vt:lpstr>
      <vt:lpstr>Basics of Reinforcement Learning (RL)</vt:lpstr>
      <vt:lpstr>Formulating Prefetching as RL</vt:lpstr>
      <vt:lpstr>Pythia Overview</vt:lpstr>
      <vt:lpstr>Simulation Methodology</vt:lpstr>
      <vt:lpstr>Basic Pythia Configuration</vt:lpstr>
      <vt:lpstr>Performance with Varying Core Count</vt:lpstr>
      <vt:lpstr>Performance with Varying Core Count</vt:lpstr>
      <vt:lpstr>Performance with Varying DRAM Bandwidth</vt:lpstr>
      <vt:lpstr>Performance with Varying DRAM Bandwidth</vt:lpstr>
      <vt:lpstr>Pythia’s Overhead</vt:lpstr>
      <vt:lpstr>More in the Paper</vt:lpstr>
      <vt:lpstr>Pythia is Open Source</vt:lpstr>
      <vt:lpstr>PowerPoint Presentation</vt:lpstr>
      <vt:lpstr>Self-Optimizing Memory Prefetchers</vt:lpstr>
      <vt:lpstr>Self-Optimizing Hybrid Storage Systems</vt:lpstr>
      <vt:lpstr>Sibyl:  Adaptive and Extensible Data Placement in Hybrid Storage Systems Using Online Reinforcement Learning</vt:lpstr>
      <vt:lpstr>Executive Summary</vt:lpstr>
      <vt:lpstr>Hybrid Storage Systems</vt:lpstr>
      <vt:lpstr>Key Shortcomings of Prior Data Placement Techniques</vt:lpstr>
      <vt:lpstr>Lack of Adaptability (1/2) </vt:lpstr>
      <vt:lpstr>Lack of Adaptability (2/2)</vt:lpstr>
      <vt:lpstr>Lack of Device Awareness</vt:lpstr>
      <vt:lpstr>Lack of Extensibility</vt:lpstr>
      <vt:lpstr>Our Goal</vt:lpstr>
      <vt:lpstr>Basics of Reinforcement Learning</vt:lpstr>
      <vt:lpstr>Applying RL to Data Placement</vt:lpstr>
      <vt:lpstr>RL State</vt:lpstr>
      <vt:lpstr>Reward</vt:lpstr>
      <vt:lpstr>Overview of Sibyl</vt:lpstr>
      <vt:lpstr>Hyper-parameter Tuning</vt:lpstr>
      <vt:lpstr>Evaluation Methodology</vt:lpstr>
      <vt:lpstr>Evaluation Methodology</vt:lpstr>
      <vt:lpstr>Evaluation Methodology</vt:lpstr>
      <vt:lpstr>Latency Improvement</vt:lpstr>
      <vt:lpstr>Throughput Improvement</vt:lpstr>
      <vt:lpstr>Latency in Tri-Hybrid System</vt:lpstr>
      <vt:lpstr>Latency for Unseen Workloads</vt:lpstr>
      <vt:lpstr>Sensitivity to Fast Storage Capacity</vt:lpstr>
      <vt:lpstr>Sensitivity to Fast Storage Capacity</vt:lpstr>
      <vt:lpstr>Overhead Analysis</vt:lpstr>
      <vt:lpstr>For More on Sybil</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SW provides key program information to HW</vt:lpstr>
      <vt:lpstr>Broader goal: Enable many cross-layer optimizations</vt:lpstr>
      <vt:lpstr>Our approach: Rich cross-layer abstractions</vt:lpstr>
      <vt:lpstr>PowerPoint Presentation</vt:lpstr>
      <vt:lpstr>XMem Aids/Enables Many Optimizations</vt:lpstr>
      <vt:lpstr>Expressive (Memory) Interfaces</vt:lpstr>
      <vt:lpstr>Expressive (Memory) Interfaces for GPUs</vt:lpstr>
      <vt:lpstr>Locality Descriptor: Executive Summary </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Data-Aware Cross-Layer Hybrid System Management</vt:lpstr>
      <vt:lpstr>Another Example: EDEN for DNNs</vt:lpstr>
      <vt:lpstr>PowerPoint Presentation</vt:lpstr>
      <vt:lpstr>PowerPoint Presentation</vt:lpstr>
      <vt:lpstr>PowerPoint Presentation</vt:lpstr>
      <vt:lpstr>PowerPoint Presentation</vt:lpstr>
      <vt:lpstr>PowerPoint Presentation</vt:lpstr>
      <vt:lpstr>EDEN: Data-Aware Efficient DNN Inference</vt:lpstr>
      <vt:lpstr>SMASH: SW/HW Indexing Acceleration</vt:lpstr>
      <vt:lpstr>Data-Aware Virtual Memory Framework</vt:lpstr>
      <vt:lpstr>SW/HW Climate Modeling Accelerator</vt:lpstr>
      <vt:lpstr>HW/SW Time Series Analysis Accelerator</vt:lpstr>
      <vt:lpstr>FPGA-based Processing Near Memory</vt:lpstr>
      <vt:lpstr>Accelerating Linked Data Structures</vt:lpstr>
      <vt:lpstr>Accelerating Approximate String Matching</vt:lpstr>
      <vt:lpstr>Accelerating Genome Analysis [IEEE MICRO 2020]</vt:lpstr>
      <vt:lpstr>Challenge and Opportunity for Future</vt:lpstr>
      <vt:lpstr>We Need to Rethink the Entire Stack</vt:lpstr>
      <vt:lpstr>Principled Architectures &amp; What They Can Enable</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April 2020 Edition</vt:lpstr>
      <vt:lpstr>SAFARI Newsletter January 2021 Edition</vt:lpstr>
      <vt:lpstr>SAFARI Newsletter December 2021 Edition</vt:lpstr>
      <vt:lpstr>Papers, Talks, Artifacts</vt:lpstr>
      <vt:lpstr>Open Source Tools: SAFARI GitHub</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Comp Arch (Current)</vt:lpstr>
      <vt:lpstr>Seminar (Spring’21)</vt:lpstr>
      <vt:lpstr>Seminar (Current)</vt:lpstr>
      <vt:lpstr>Hands-On Projects &amp; Seminars Courses </vt:lpstr>
      <vt:lpstr>PIM Course (Current)</vt:lpstr>
      <vt:lpstr>SAFARI Live Seminars (I)</vt:lpstr>
      <vt:lpstr>SAFARI Live Seminars (II)</vt:lpstr>
      <vt:lpstr>Open-Source Artifacts</vt:lpstr>
      <vt:lpstr>Open Source Tools: SAFARI GitHub</vt:lpstr>
      <vt:lpstr>PowerPoint Presentation</vt:lpstr>
      <vt:lpstr>An Interview on Research and Education</vt:lpstr>
      <vt:lpstr>More Thoughts and Suggestions</vt:lpstr>
      <vt:lpstr>More Thoughts and Suggestions (II)</vt:lpstr>
      <vt:lpstr>A Talk on Impactful Research &amp; Teaching</vt:lpstr>
      <vt:lpstr>An Interview on Computing Futures</vt:lpstr>
      <vt:lpstr>Papers, Talks, Videos, Artifacts</vt:lpstr>
      <vt:lpstr>Fundamental Thinking</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3120</cp:revision>
  <cp:lastPrinted>2017-12-05T03:30:35Z</cp:lastPrinted>
  <dcterms:created xsi:type="dcterms:W3CDTF">2010-10-08T20:41:54Z</dcterms:created>
  <dcterms:modified xsi:type="dcterms:W3CDTF">2022-06-19T22:48:27Z</dcterms:modified>
</cp:coreProperties>
</file>